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handoutMasterIdLst>
    <p:handoutMasterId r:id="rId27"/>
  </p:handoutMasterIdLst>
  <p:sldIdLst>
    <p:sldId id="257" r:id="rId2"/>
    <p:sldId id="261" r:id="rId3"/>
    <p:sldId id="262" r:id="rId4"/>
    <p:sldId id="263" r:id="rId5"/>
    <p:sldId id="270" r:id="rId6"/>
    <p:sldId id="271" r:id="rId7"/>
    <p:sldId id="273" r:id="rId8"/>
    <p:sldId id="274" r:id="rId9"/>
    <p:sldId id="275" r:id="rId10"/>
    <p:sldId id="276" r:id="rId11"/>
    <p:sldId id="277" r:id="rId12"/>
    <p:sldId id="278" r:id="rId13"/>
    <p:sldId id="279" r:id="rId14"/>
    <p:sldId id="280" r:id="rId15"/>
    <p:sldId id="281" r:id="rId16"/>
    <p:sldId id="283" r:id="rId17"/>
    <p:sldId id="291" r:id="rId18"/>
    <p:sldId id="289" r:id="rId19"/>
    <p:sldId id="293" r:id="rId20"/>
    <p:sldId id="286" r:id="rId21"/>
    <p:sldId id="287" r:id="rId22"/>
    <p:sldId id="288" r:id="rId23"/>
    <p:sldId id="294" r:id="rId24"/>
    <p:sldId id="2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5" d="100"/>
          <a:sy n="95" d="100"/>
        </p:scale>
        <p:origin x="-64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87A0CB-606D-4140-A72A-160269680475}" type="datetimeFigureOut">
              <a:rPr lang="en-US" smtClean="0"/>
              <a:pPr/>
              <a:t>6/26/10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E539A-6A94-2E49-853D-A5DA1979C92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820F5-3EB7-6943-9766-C36D71A8D2C6}" type="datetimeFigureOut">
              <a:rPr lang="en-US" smtClean="0"/>
              <a:pPr/>
              <a:t>6/26/10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4D76F-AB79-D440-87E0-A80BFBB4AD3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2"/>
          <p:cNvSpPr>
            <a:spLocks noChangeArrowheads="1"/>
          </p:cNvSpPr>
          <p:nvPr/>
        </p:nvSpPr>
        <p:spPr bwMode="auto">
          <a:xfrm>
            <a:off x="419100" y="1905000"/>
            <a:ext cx="8305800" cy="2667000"/>
          </a:xfrm>
          <a:prstGeom prst="rect">
            <a:avLst/>
          </a:prstGeom>
          <a:solidFill>
            <a:srgbClr val="000000">
              <a:alpha val="59000"/>
            </a:srgbClr>
          </a:solidFill>
          <a:ln w="12700">
            <a:solidFill>
              <a:schemeClr val="bg1"/>
            </a:solidFill>
            <a:miter lim="800000"/>
            <a:headEnd/>
            <a:tailEnd/>
          </a:ln>
          <a:effectLst/>
        </p:spPr>
        <p:txBody>
          <a:bodyPr wrap="none" anchor="ctr"/>
          <a:lstStyle/>
          <a:p>
            <a:pPr>
              <a:defRPr/>
            </a:pPr>
            <a:endParaRPr lang="en-US">
              <a:latin typeface="Lucida Sans" pitchFamily="34" charset="0"/>
            </a:endParaRPr>
          </a:p>
        </p:txBody>
      </p:sp>
      <p:sp>
        <p:nvSpPr>
          <p:cNvPr id="5" name="Rectangle 24"/>
          <p:cNvSpPr>
            <a:spLocks noChangeArrowheads="1"/>
          </p:cNvSpPr>
          <p:nvPr/>
        </p:nvSpPr>
        <p:spPr bwMode="auto">
          <a:xfrm>
            <a:off x="0" y="5335588"/>
            <a:ext cx="9144000" cy="1522412"/>
          </a:xfrm>
          <a:prstGeom prst="rect">
            <a:avLst/>
          </a:prstGeom>
          <a:solidFill>
            <a:srgbClr val="000000"/>
          </a:solidFill>
          <a:ln w="9525">
            <a:noFill/>
            <a:miter lim="800000"/>
            <a:headEnd/>
            <a:tailEnd/>
          </a:ln>
          <a:effectLst/>
        </p:spPr>
        <p:txBody>
          <a:bodyPr wrap="none" anchor="ctr"/>
          <a:lstStyle/>
          <a:p>
            <a:pPr>
              <a:defRPr/>
            </a:pPr>
            <a:endParaRPr lang="en-US">
              <a:latin typeface="Lucida Sans" pitchFamily="34" charset="0"/>
            </a:endParaRPr>
          </a:p>
        </p:txBody>
      </p:sp>
      <p:sp>
        <p:nvSpPr>
          <p:cNvPr id="6" name="Rectangle 26"/>
          <p:cNvSpPr>
            <a:spLocks noChangeArrowheads="1"/>
          </p:cNvSpPr>
          <p:nvPr/>
        </p:nvSpPr>
        <p:spPr bwMode="auto">
          <a:xfrm>
            <a:off x="0" y="6397625"/>
            <a:ext cx="3779838" cy="457200"/>
          </a:xfrm>
          <a:prstGeom prst="rect">
            <a:avLst/>
          </a:prstGeom>
          <a:noFill/>
          <a:ln w="9525">
            <a:noFill/>
            <a:miter lim="800000"/>
            <a:headEnd/>
            <a:tailEnd/>
          </a:ln>
          <a:effectLst/>
        </p:spPr>
        <p:txBody>
          <a:bodyPr>
            <a:prstTxWarp prst="textNoShape">
              <a:avLst/>
            </a:prstTxWarp>
          </a:bodyPr>
          <a:lstStyle/>
          <a:p>
            <a:r>
              <a:rPr lang="en-IE" sz="800">
                <a:solidFill>
                  <a:schemeClr val="bg2"/>
                </a:solidFill>
                <a:latin typeface="Arial" charset="0"/>
                <a:ea typeface="MS PGothic" pitchFamily="34" charset="-128"/>
                <a:cs typeface="MS PGothic" pitchFamily="34" charset="-128"/>
                <a:sym typeface="Symbol" charset="2"/>
              </a:rPr>
              <a:t> Copyright 2009 Digital Enterprise Research Institute. All rights reserved.</a:t>
            </a:r>
            <a:endParaRPr lang="en-IE" sz="800">
              <a:solidFill>
                <a:schemeClr val="bg2"/>
              </a:solidFill>
              <a:latin typeface="Arial" charset="0"/>
              <a:ea typeface="MS PGothic" pitchFamily="34" charset="-128"/>
              <a:cs typeface="MS PGothic" pitchFamily="34" charset="-128"/>
            </a:endParaRPr>
          </a:p>
        </p:txBody>
      </p:sp>
      <p:grpSp>
        <p:nvGrpSpPr>
          <p:cNvPr id="2" name="Group 37"/>
          <p:cNvGrpSpPr>
            <a:grpSpLocks/>
          </p:cNvGrpSpPr>
          <p:nvPr/>
        </p:nvGrpSpPr>
        <p:grpSpPr bwMode="auto">
          <a:xfrm>
            <a:off x="0" y="5335588"/>
            <a:ext cx="9144000" cy="74612"/>
            <a:chOff x="0" y="3361"/>
            <a:chExt cx="5760" cy="47"/>
          </a:xfrm>
        </p:grpSpPr>
        <p:sp>
          <p:nvSpPr>
            <p:cNvPr id="8" name="Rectangle 30"/>
            <p:cNvSpPr>
              <a:spLocks noChangeArrowheads="1"/>
            </p:cNvSpPr>
            <p:nvPr/>
          </p:nvSpPr>
          <p:spPr bwMode="auto">
            <a:xfrm>
              <a:off x="0" y="3361"/>
              <a:ext cx="975" cy="47"/>
            </a:xfrm>
            <a:prstGeom prst="rect">
              <a:avLst/>
            </a:prstGeom>
            <a:solidFill>
              <a:schemeClr val="bg2"/>
            </a:solidFill>
            <a:ln w="9525">
              <a:noFill/>
              <a:miter lim="800000"/>
              <a:headEnd/>
              <a:tailEnd/>
            </a:ln>
            <a:effectLst/>
          </p:spPr>
          <p:txBody>
            <a:bodyPr wrap="none" anchor="ctr"/>
            <a:lstStyle/>
            <a:p>
              <a:pPr>
                <a:defRPr/>
              </a:pPr>
              <a:endParaRPr lang="en-US">
                <a:latin typeface="Lucida Sans" pitchFamily="34" charset="0"/>
              </a:endParaRPr>
            </a:p>
          </p:txBody>
        </p:sp>
        <p:sp>
          <p:nvSpPr>
            <p:cNvPr id="9" name="Rectangle 31"/>
            <p:cNvSpPr>
              <a:spLocks noChangeArrowheads="1"/>
            </p:cNvSpPr>
            <p:nvPr/>
          </p:nvSpPr>
          <p:spPr bwMode="auto">
            <a:xfrm>
              <a:off x="703" y="3361"/>
              <a:ext cx="1202" cy="47"/>
            </a:xfrm>
            <a:prstGeom prst="rect">
              <a:avLst/>
            </a:prstGeom>
            <a:solidFill>
              <a:schemeClr val="tx1"/>
            </a:solidFill>
            <a:ln w="9525">
              <a:noFill/>
              <a:miter lim="800000"/>
              <a:headEnd/>
              <a:tailEnd/>
            </a:ln>
            <a:effectLst/>
          </p:spPr>
          <p:txBody>
            <a:bodyPr wrap="none" anchor="ctr"/>
            <a:lstStyle/>
            <a:p>
              <a:pPr>
                <a:defRPr/>
              </a:pPr>
              <a:endParaRPr lang="en-US">
                <a:latin typeface="Lucida Sans" pitchFamily="34" charset="0"/>
              </a:endParaRPr>
            </a:p>
          </p:txBody>
        </p:sp>
        <p:sp>
          <p:nvSpPr>
            <p:cNvPr id="10" name="Rectangle 32"/>
            <p:cNvSpPr>
              <a:spLocks noChangeArrowheads="1"/>
            </p:cNvSpPr>
            <p:nvPr/>
          </p:nvSpPr>
          <p:spPr bwMode="auto">
            <a:xfrm>
              <a:off x="1882" y="3361"/>
              <a:ext cx="1905" cy="47"/>
            </a:xfrm>
            <a:prstGeom prst="rect">
              <a:avLst/>
            </a:prstGeom>
            <a:solidFill>
              <a:srgbClr val="99CC00"/>
            </a:solidFill>
            <a:ln w="9525">
              <a:noFill/>
              <a:miter lim="800000"/>
              <a:headEnd/>
              <a:tailEnd/>
            </a:ln>
            <a:effectLst/>
          </p:spPr>
          <p:txBody>
            <a:bodyPr wrap="none" anchor="ctr"/>
            <a:lstStyle/>
            <a:p>
              <a:pPr>
                <a:defRPr/>
              </a:pPr>
              <a:endParaRPr lang="en-US">
                <a:latin typeface="Lucida Sans" pitchFamily="34" charset="0"/>
              </a:endParaRPr>
            </a:p>
          </p:txBody>
        </p:sp>
        <p:sp>
          <p:nvSpPr>
            <p:cNvPr id="11" name="Rectangle 33"/>
            <p:cNvSpPr>
              <a:spLocks noChangeArrowheads="1"/>
            </p:cNvSpPr>
            <p:nvPr/>
          </p:nvSpPr>
          <p:spPr bwMode="auto">
            <a:xfrm>
              <a:off x="3470" y="3361"/>
              <a:ext cx="2290" cy="47"/>
            </a:xfrm>
            <a:prstGeom prst="rect">
              <a:avLst/>
            </a:prstGeom>
            <a:solidFill>
              <a:srgbClr val="339966"/>
            </a:solidFill>
            <a:ln w="9525">
              <a:noFill/>
              <a:miter lim="800000"/>
              <a:headEnd/>
              <a:tailEnd/>
            </a:ln>
            <a:effectLst/>
          </p:spPr>
          <p:txBody>
            <a:bodyPr wrap="none" anchor="ctr"/>
            <a:lstStyle/>
            <a:p>
              <a:pPr>
                <a:defRPr/>
              </a:pPr>
              <a:endParaRPr lang="en-US">
                <a:latin typeface="Lucida Sans" pitchFamily="34" charset="0"/>
              </a:endParaRPr>
            </a:p>
          </p:txBody>
        </p:sp>
      </p:grpSp>
      <p:grpSp>
        <p:nvGrpSpPr>
          <p:cNvPr id="3" name="Group 41"/>
          <p:cNvGrpSpPr>
            <a:grpSpLocks/>
          </p:cNvGrpSpPr>
          <p:nvPr/>
        </p:nvGrpSpPr>
        <p:grpSpPr bwMode="auto">
          <a:xfrm>
            <a:off x="0" y="-26988"/>
            <a:ext cx="9144000" cy="246063"/>
            <a:chOff x="0" y="509"/>
            <a:chExt cx="5760" cy="155"/>
          </a:xfrm>
        </p:grpSpPr>
        <p:sp>
          <p:nvSpPr>
            <p:cNvPr id="13" name="Rectangle 42"/>
            <p:cNvSpPr>
              <a:spLocks noChangeArrowheads="1"/>
            </p:cNvSpPr>
            <p:nvPr/>
          </p:nvSpPr>
          <p:spPr bwMode="auto">
            <a:xfrm>
              <a:off x="0" y="528"/>
              <a:ext cx="5758" cy="127"/>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n-US">
                <a:latin typeface="Lucida Sans" pitchFamily="34" charset="0"/>
              </a:endParaRPr>
            </a:p>
          </p:txBody>
        </p:sp>
        <p:sp>
          <p:nvSpPr>
            <p:cNvPr id="14" name="Line 43"/>
            <p:cNvSpPr>
              <a:spLocks noChangeShapeType="1"/>
            </p:cNvSpPr>
            <p:nvPr/>
          </p:nvSpPr>
          <p:spPr bwMode="auto">
            <a:xfrm>
              <a:off x="0" y="664"/>
              <a:ext cx="5760" cy="0"/>
            </a:xfrm>
            <a:prstGeom prst="line">
              <a:avLst/>
            </a:prstGeom>
            <a:noFill/>
            <a:ln w="6350">
              <a:solidFill>
                <a:schemeClr val="bg2"/>
              </a:solidFill>
              <a:round/>
              <a:headEnd/>
              <a:tailEnd/>
            </a:ln>
            <a:effectLst/>
          </p:spPr>
          <p:txBody>
            <a:bodyPr/>
            <a:lstStyle/>
            <a:p>
              <a:pPr>
                <a:defRPr/>
              </a:pPr>
              <a:endParaRPr lang="en-US">
                <a:latin typeface="Lucida Sans" pitchFamily="34" charset="0"/>
              </a:endParaRPr>
            </a:p>
          </p:txBody>
        </p:sp>
        <p:sp>
          <p:nvSpPr>
            <p:cNvPr id="15" name="Line 44"/>
            <p:cNvSpPr>
              <a:spLocks noChangeShapeType="1"/>
            </p:cNvSpPr>
            <p:nvPr/>
          </p:nvSpPr>
          <p:spPr bwMode="auto">
            <a:xfrm>
              <a:off x="0" y="656"/>
              <a:ext cx="5760" cy="0"/>
            </a:xfrm>
            <a:prstGeom prst="line">
              <a:avLst/>
            </a:prstGeom>
            <a:noFill/>
            <a:ln w="19050">
              <a:solidFill>
                <a:srgbClr val="DDDDDD"/>
              </a:solidFill>
              <a:round/>
              <a:headEnd/>
              <a:tailEnd/>
            </a:ln>
            <a:effectLst/>
          </p:spPr>
          <p:txBody>
            <a:bodyPr/>
            <a:lstStyle/>
            <a:p>
              <a:pPr>
                <a:defRPr/>
              </a:pPr>
              <a:endParaRPr lang="en-US">
                <a:latin typeface="Lucida Sans" pitchFamily="34" charset="0"/>
              </a:endParaRPr>
            </a:p>
          </p:txBody>
        </p:sp>
        <p:sp>
          <p:nvSpPr>
            <p:cNvPr id="16" name="Text Box 45"/>
            <p:cNvSpPr txBox="1">
              <a:spLocks noChangeArrowheads="1"/>
            </p:cNvSpPr>
            <p:nvPr/>
          </p:nvSpPr>
          <p:spPr bwMode="auto">
            <a:xfrm>
              <a:off x="0" y="509"/>
              <a:ext cx="1882" cy="154"/>
            </a:xfrm>
            <a:prstGeom prst="rect">
              <a:avLst/>
            </a:prstGeom>
            <a:noFill/>
            <a:ln w="9525">
              <a:noFill/>
              <a:miter lim="800000"/>
              <a:headEnd/>
              <a:tailEnd/>
            </a:ln>
            <a:effectLst/>
          </p:spPr>
          <p:txBody>
            <a:bodyPr>
              <a:spAutoFit/>
            </a:bodyPr>
            <a:lstStyle/>
            <a:p>
              <a:pPr>
                <a:defRPr/>
              </a:pPr>
              <a:r>
                <a:rPr lang="en-IE" sz="1000" b="1">
                  <a:solidFill>
                    <a:srgbClr val="808080"/>
                  </a:solidFill>
                  <a:latin typeface="Lucida Sans" pitchFamily="34" charset="0"/>
                </a:rPr>
                <a:t>Digital Enterprise Research Institute</a:t>
              </a:r>
            </a:p>
          </p:txBody>
        </p:sp>
        <p:sp>
          <p:nvSpPr>
            <p:cNvPr id="17" name="Text Box 46"/>
            <p:cNvSpPr txBox="1">
              <a:spLocks noChangeArrowheads="1"/>
            </p:cNvSpPr>
            <p:nvPr/>
          </p:nvSpPr>
          <p:spPr bwMode="auto">
            <a:xfrm>
              <a:off x="5143" y="510"/>
              <a:ext cx="611" cy="154"/>
            </a:xfrm>
            <a:prstGeom prst="rect">
              <a:avLst/>
            </a:prstGeom>
            <a:noFill/>
            <a:ln w="9525">
              <a:noFill/>
              <a:miter lim="800000"/>
              <a:headEnd/>
              <a:tailEnd/>
            </a:ln>
            <a:effectLst/>
          </p:spPr>
          <p:txBody>
            <a:bodyPr>
              <a:spAutoFit/>
            </a:bodyPr>
            <a:lstStyle/>
            <a:p>
              <a:pPr>
                <a:defRPr/>
              </a:pPr>
              <a:r>
                <a:rPr lang="en-IE" sz="1000" b="1">
                  <a:solidFill>
                    <a:srgbClr val="808080"/>
                  </a:solidFill>
                  <a:latin typeface="Lucida Sans" pitchFamily="34" charset="0"/>
                </a:rPr>
                <a:t>www.deri.ie</a:t>
              </a:r>
            </a:p>
          </p:txBody>
        </p:sp>
        <p:sp>
          <p:nvSpPr>
            <p:cNvPr id="18" name="Line 47"/>
            <p:cNvSpPr>
              <a:spLocks noChangeShapeType="1"/>
            </p:cNvSpPr>
            <p:nvPr/>
          </p:nvSpPr>
          <p:spPr bwMode="auto">
            <a:xfrm>
              <a:off x="0" y="527"/>
              <a:ext cx="5758" cy="0"/>
            </a:xfrm>
            <a:prstGeom prst="line">
              <a:avLst/>
            </a:prstGeom>
            <a:noFill/>
            <a:ln w="6350">
              <a:solidFill>
                <a:srgbClr val="F8F8F8"/>
              </a:solidFill>
              <a:round/>
              <a:headEnd/>
              <a:tailEnd/>
            </a:ln>
            <a:effectLst/>
          </p:spPr>
          <p:txBody>
            <a:bodyPr/>
            <a:lstStyle/>
            <a:p>
              <a:pPr>
                <a:defRPr/>
              </a:pPr>
              <a:endParaRPr lang="en-US">
                <a:latin typeface="Lucida Sans" pitchFamily="34" charset="0"/>
              </a:endParaRPr>
            </a:p>
          </p:txBody>
        </p:sp>
      </p:grpSp>
      <p:pic>
        <p:nvPicPr>
          <p:cNvPr id="19" name="Picture 49" descr="deri_logo"/>
          <p:cNvPicPr>
            <a:picLocks noChangeAspect="1" noChangeArrowheads="1"/>
          </p:cNvPicPr>
          <p:nvPr/>
        </p:nvPicPr>
        <p:blipFill>
          <a:blip r:embed="rId3"/>
          <a:srcRect/>
          <a:stretch>
            <a:fillRect/>
          </a:stretch>
        </p:blipFill>
        <p:spPr bwMode="auto">
          <a:xfrm>
            <a:off x="7585075" y="620713"/>
            <a:ext cx="1144588" cy="1060450"/>
          </a:xfrm>
          <a:prstGeom prst="rect">
            <a:avLst/>
          </a:prstGeom>
          <a:noFill/>
          <a:ln w="9525">
            <a:noFill/>
            <a:miter lim="800000"/>
            <a:headEnd/>
            <a:tailEnd/>
          </a:ln>
        </p:spPr>
      </p:pic>
      <p:pic>
        <p:nvPicPr>
          <p:cNvPr id="20" name="Picture 54" descr="sfi"/>
          <p:cNvPicPr>
            <a:picLocks noChangeAspect="1" noChangeArrowheads="1"/>
          </p:cNvPicPr>
          <p:nvPr/>
        </p:nvPicPr>
        <p:blipFill>
          <a:blip r:embed="rId4"/>
          <a:srcRect/>
          <a:stretch>
            <a:fillRect/>
          </a:stretch>
        </p:blipFill>
        <p:spPr bwMode="auto">
          <a:xfrm>
            <a:off x="7778750" y="5791200"/>
            <a:ext cx="1079500" cy="806450"/>
          </a:xfrm>
          <a:prstGeom prst="rect">
            <a:avLst/>
          </a:prstGeom>
          <a:noFill/>
          <a:ln w="9525">
            <a:noFill/>
            <a:miter lim="800000"/>
            <a:headEnd/>
            <a:tailEnd/>
          </a:ln>
        </p:spPr>
      </p:pic>
      <p:pic>
        <p:nvPicPr>
          <p:cNvPr id="21" name="Picture 57"/>
          <p:cNvPicPr>
            <a:picLocks noChangeAspect="1" noChangeArrowheads="1"/>
          </p:cNvPicPr>
          <p:nvPr/>
        </p:nvPicPr>
        <p:blipFill>
          <a:blip r:embed="rId5"/>
          <a:srcRect/>
          <a:stretch>
            <a:fillRect/>
          </a:stretch>
        </p:blipFill>
        <p:spPr bwMode="auto">
          <a:xfrm>
            <a:off x="5599113" y="5892800"/>
            <a:ext cx="1901825" cy="588963"/>
          </a:xfrm>
          <a:prstGeom prst="rect">
            <a:avLst/>
          </a:prstGeom>
          <a:noFill/>
          <a:ln w="9525">
            <a:noFill/>
            <a:miter lim="800000"/>
            <a:headEnd/>
            <a:tailEnd/>
          </a:ln>
        </p:spPr>
      </p:pic>
      <p:sp>
        <p:nvSpPr>
          <p:cNvPr id="675842" name="Rectangle 2"/>
          <p:cNvSpPr>
            <a:spLocks noGrp="1" noChangeArrowheads="1"/>
          </p:cNvSpPr>
          <p:nvPr>
            <p:ph type="ctrTitle"/>
          </p:nvPr>
        </p:nvSpPr>
        <p:spPr>
          <a:xfrm>
            <a:off x="647700" y="1982788"/>
            <a:ext cx="7772400" cy="1293812"/>
          </a:xfrm>
        </p:spPr>
        <p:txBody>
          <a:bodyPr/>
          <a:lstStyle>
            <a:lvl1pPr algn="ctr">
              <a:defRPr>
                <a:solidFill>
                  <a:schemeClr val="bg1"/>
                </a:solidFill>
              </a:defRPr>
            </a:lvl1pPr>
          </a:lstStyle>
          <a:p>
            <a:r>
              <a:rPr lang="en-US" smtClean="0"/>
              <a:t>Click to edit Master title style</a:t>
            </a:r>
            <a:endParaRPr lang="en-IE"/>
          </a:p>
        </p:txBody>
      </p:sp>
      <p:sp>
        <p:nvSpPr>
          <p:cNvPr id="675843" name="Rectangle 3"/>
          <p:cNvSpPr>
            <a:spLocks noGrp="1" noChangeArrowheads="1"/>
          </p:cNvSpPr>
          <p:nvPr>
            <p:ph type="subTitle" idx="1"/>
          </p:nvPr>
        </p:nvSpPr>
        <p:spPr>
          <a:xfrm>
            <a:off x="685800" y="3500438"/>
            <a:ext cx="7696200" cy="912812"/>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IE"/>
          </a:p>
        </p:txBody>
      </p:sp>
      <p:sp>
        <p:nvSpPr>
          <p:cNvPr id="22"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4" charset="0"/>
              </a:defRPr>
            </a:lvl1pPr>
          </a:lstStyle>
          <a:p>
            <a:endParaRPr lang="en-US"/>
          </a:p>
        </p:txBody>
      </p:sp>
      <p:sp>
        <p:nvSpPr>
          <p:cNvPr id="23"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defRPr>
            </a:lvl1pPr>
          </a:lstStyle>
          <a:p>
            <a:endParaRPr lang="en-US"/>
          </a:p>
        </p:txBody>
      </p:sp>
      <p:sp>
        <p:nvSpPr>
          <p:cNvPr id="24" name="Rectangle 6"/>
          <p:cNvSpPr>
            <a:spLocks noGrp="1" noChangeArrowheads="1"/>
          </p:cNvSpPr>
          <p:nvPr>
            <p:ph type="sldNum" sz="quarter" idx="12"/>
          </p:nvPr>
        </p:nvSpPr>
        <p:spPr>
          <a:xfrm>
            <a:off x="6553200" y="6248400"/>
            <a:ext cx="1905000" cy="457200"/>
          </a:xfrm>
        </p:spPr>
        <p:txBody>
          <a:bodyPr/>
          <a:lstStyle>
            <a:lvl1pPr algn="r">
              <a:defRPr>
                <a:solidFill>
                  <a:schemeClr val="tx1"/>
                </a:solidFill>
                <a:latin typeface="Arial" charset="0"/>
              </a:defRPr>
            </a:lvl1pPr>
          </a:lstStyle>
          <a:p>
            <a:fld id="{CBEEAB27-AA1D-C042-875E-3538A5B2D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8413"/>
            <a:ext cx="40386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40386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BEEAB27-AA1D-C042-875E-3538A5B2D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4757" name="Rectangle 37"/>
          <p:cNvSpPr>
            <a:spLocks noChangeArrowheads="1"/>
          </p:cNvSpPr>
          <p:nvPr/>
        </p:nvSpPr>
        <p:spPr bwMode="auto">
          <a:xfrm>
            <a:off x="0" y="0"/>
            <a:ext cx="9140825" cy="836613"/>
          </a:xfrm>
          <a:prstGeom prst="rect">
            <a:avLst/>
          </a:prstGeom>
          <a:solidFill>
            <a:srgbClr val="EAEAEA"/>
          </a:solidFill>
          <a:ln w="9525">
            <a:noFill/>
            <a:miter lim="800000"/>
            <a:headEnd/>
            <a:tailEnd/>
          </a:ln>
          <a:effectLst/>
        </p:spPr>
        <p:txBody>
          <a:bodyPr wrap="none" anchor="ctr"/>
          <a:lstStyle/>
          <a:p>
            <a:pPr>
              <a:defRPr/>
            </a:pPr>
            <a:endParaRPr lang="en-US">
              <a:latin typeface="Lucida Sans" pitchFamily="34" charset="0"/>
            </a:endParaRPr>
          </a:p>
        </p:txBody>
      </p:sp>
      <p:sp>
        <p:nvSpPr>
          <p:cNvPr id="414737" name="Oval 17"/>
          <p:cNvSpPr>
            <a:spLocks noChangeArrowheads="1"/>
          </p:cNvSpPr>
          <p:nvPr/>
        </p:nvSpPr>
        <p:spPr bwMode="auto">
          <a:xfrm>
            <a:off x="5218113" y="5486400"/>
            <a:ext cx="1296987" cy="1296988"/>
          </a:xfrm>
          <a:prstGeom prst="ellipse">
            <a:avLst/>
          </a:prstGeom>
          <a:noFill/>
          <a:ln w="9525">
            <a:solidFill>
              <a:srgbClr val="C0C0C0"/>
            </a:solidFill>
            <a:round/>
            <a:headEnd/>
            <a:tailEnd/>
          </a:ln>
          <a:effectLst/>
        </p:spPr>
        <p:txBody>
          <a:bodyPr wrap="none" anchor="ctr"/>
          <a:lstStyle/>
          <a:p>
            <a:pPr algn="ctr">
              <a:defRPr/>
            </a:pPr>
            <a:endParaRPr lang="de-DE">
              <a:latin typeface="Arial Narrow" pitchFamily="34" charset="0"/>
            </a:endParaRPr>
          </a:p>
        </p:txBody>
      </p:sp>
      <p:sp>
        <p:nvSpPr>
          <p:cNvPr id="414744" name="Rectangle 24"/>
          <p:cNvSpPr>
            <a:spLocks noChangeArrowheads="1"/>
          </p:cNvSpPr>
          <p:nvPr/>
        </p:nvSpPr>
        <p:spPr bwMode="auto">
          <a:xfrm>
            <a:off x="0" y="6172200"/>
            <a:ext cx="9144000" cy="685800"/>
          </a:xfrm>
          <a:prstGeom prst="rect">
            <a:avLst/>
          </a:prstGeom>
          <a:solidFill>
            <a:schemeClr val="tx1"/>
          </a:solidFill>
          <a:ln w="9525">
            <a:noFill/>
            <a:miter lim="800000"/>
            <a:headEnd/>
            <a:tailEnd/>
          </a:ln>
          <a:effectLst/>
        </p:spPr>
        <p:txBody>
          <a:bodyPr wrap="none" anchor="ctr"/>
          <a:lstStyle/>
          <a:p>
            <a:pPr>
              <a:defRPr/>
            </a:pPr>
            <a:endParaRPr lang="en-US">
              <a:latin typeface="Lucida Sans" pitchFamily="34" charset="0"/>
            </a:endParaRPr>
          </a:p>
        </p:txBody>
      </p:sp>
      <p:sp>
        <p:nvSpPr>
          <p:cNvPr id="1029" name="Rectangle 2"/>
          <p:cNvSpPr>
            <a:spLocks noGrp="1" noChangeArrowheads="1"/>
          </p:cNvSpPr>
          <p:nvPr>
            <p:ph type="title"/>
          </p:nvPr>
        </p:nvSpPr>
        <p:spPr bwMode="auto">
          <a:xfrm>
            <a:off x="468313" y="0"/>
            <a:ext cx="777557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a:p>
        </p:txBody>
      </p:sp>
      <p:sp>
        <p:nvSpPr>
          <p:cNvPr id="1030" name="Rectangle 3"/>
          <p:cNvSpPr>
            <a:spLocks noGrp="1" noChangeArrowheads="1"/>
          </p:cNvSpPr>
          <p:nvPr>
            <p:ph type="body" idx="1"/>
          </p:nvPr>
        </p:nvSpPr>
        <p:spPr bwMode="auto">
          <a:xfrm>
            <a:off x="457200" y="1268413"/>
            <a:ext cx="8229600" cy="467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E"/>
              <a:t>First Level</a:t>
            </a:r>
          </a:p>
          <a:p>
            <a:pPr lvl="1"/>
            <a:r>
              <a:rPr lang="en-IE"/>
              <a:t>Second Level</a:t>
            </a:r>
          </a:p>
          <a:p>
            <a:pPr lvl="2"/>
            <a:r>
              <a:rPr lang="en-IE"/>
              <a:t>Third Level</a:t>
            </a:r>
          </a:p>
        </p:txBody>
      </p:sp>
      <p:sp>
        <p:nvSpPr>
          <p:cNvPr id="414726" name="Rectangle 6"/>
          <p:cNvSpPr>
            <a:spLocks noGrp="1" noChangeArrowheads="1"/>
          </p:cNvSpPr>
          <p:nvPr>
            <p:ph type="sldNum" sz="quarter" idx="4"/>
          </p:nvPr>
        </p:nvSpPr>
        <p:spPr bwMode="auto">
          <a:xfrm>
            <a:off x="4041775" y="6405563"/>
            <a:ext cx="106045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CBEEAB27-AA1D-C042-875E-3538A5B2D288}" type="slidenum">
              <a:rPr lang="en-US" smtClean="0"/>
              <a:pPr/>
              <a:t>‹#›</a:t>
            </a:fld>
            <a:endParaRPr lang="en-US"/>
          </a:p>
        </p:txBody>
      </p:sp>
      <p:sp>
        <p:nvSpPr>
          <p:cNvPr id="414736" name="Oval 16"/>
          <p:cNvSpPr>
            <a:spLocks noChangeArrowheads="1"/>
          </p:cNvSpPr>
          <p:nvPr/>
        </p:nvSpPr>
        <p:spPr bwMode="auto">
          <a:xfrm>
            <a:off x="6911975" y="4364038"/>
            <a:ext cx="1296988" cy="1296987"/>
          </a:xfrm>
          <a:prstGeom prst="ellipse">
            <a:avLst/>
          </a:prstGeom>
          <a:noFill/>
          <a:ln w="9525">
            <a:solidFill>
              <a:srgbClr val="C0C0C0"/>
            </a:solidFill>
            <a:round/>
            <a:headEnd/>
            <a:tailEnd/>
          </a:ln>
          <a:effectLst/>
        </p:spPr>
        <p:txBody>
          <a:bodyPr wrap="none" anchor="ctr"/>
          <a:lstStyle/>
          <a:p>
            <a:pPr>
              <a:defRPr/>
            </a:pPr>
            <a:endParaRPr lang="en-US">
              <a:latin typeface="Lucida Sans" pitchFamily="34" charset="0"/>
            </a:endParaRPr>
          </a:p>
        </p:txBody>
      </p:sp>
      <p:sp>
        <p:nvSpPr>
          <p:cNvPr id="414738" name="Oval 18"/>
          <p:cNvSpPr>
            <a:spLocks noChangeArrowheads="1"/>
          </p:cNvSpPr>
          <p:nvPr/>
        </p:nvSpPr>
        <p:spPr bwMode="auto">
          <a:xfrm>
            <a:off x="7847013" y="2635250"/>
            <a:ext cx="1296987" cy="1296988"/>
          </a:xfrm>
          <a:prstGeom prst="ellipse">
            <a:avLst/>
          </a:prstGeom>
          <a:noFill/>
          <a:ln w="9525">
            <a:solidFill>
              <a:srgbClr val="C0C0C0"/>
            </a:solidFill>
            <a:round/>
            <a:headEnd/>
            <a:tailEnd/>
          </a:ln>
          <a:effectLst/>
        </p:spPr>
        <p:txBody>
          <a:bodyPr wrap="none" anchor="ctr"/>
          <a:lstStyle/>
          <a:p>
            <a:pPr>
              <a:defRPr/>
            </a:pPr>
            <a:endParaRPr lang="en-US">
              <a:latin typeface="Lucida Sans" pitchFamily="34" charset="0"/>
            </a:endParaRPr>
          </a:p>
        </p:txBody>
      </p:sp>
      <p:grpSp>
        <p:nvGrpSpPr>
          <p:cNvPr id="2" name="Group 23"/>
          <p:cNvGrpSpPr>
            <a:grpSpLocks/>
          </p:cNvGrpSpPr>
          <p:nvPr/>
        </p:nvGrpSpPr>
        <p:grpSpPr bwMode="auto">
          <a:xfrm>
            <a:off x="0" y="6096000"/>
            <a:ext cx="9144000" cy="115888"/>
            <a:chOff x="0" y="4246"/>
            <a:chExt cx="5760" cy="73"/>
          </a:xfrm>
        </p:grpSpPr>
        <p:sp>
          <p:nvSpPr>
            <p:cNvPr id="414739" name="Rectangle 19"/>
            <p:cNvSpPr>
              <a:spLocks noChangeArrowheads="1"/>
            </p:cNvSpPr>
            <p:nvPr/>
          </p:nvSpPr>
          <p:spPr bwMode="auto">
            <a:xfrm>
              <a:off x="0" y="4246"/>
              <a:ext cx="975" cy="73"/>
            </a:xfrm>
            <a:prstGeom prst="rect">
              <a:avLst/>
            </a:prstGeom>
            <a:solidFill>
              <a:schemeClr val="bg2"/>
            </a:solidFill>
            <a:ln w="9525">
              <a:noFill/>
              <a:miter lim="800000"/>
              <a:headEnd/>
              <a:tailEnd/>
            </a:ln>
            <a:effectLst/>
          </p:spPr>
          <p:txBody>
            <a:bodyPr wrap="none" anchor="ctr"/>
            <a:lstStyle/>
            <a:p>
              <a:pPr>
                <a:defRPr/>
              </a:pPr>
              <a:endParaRPr lang="en-US">
                <a:latin typeface="Lucida Sans" pitchFamily="34" charset="0"/>
              </a:endParaRPr>
            </a:p>
          </p:txBody>
        </p:sp>
        <p:sp>
          <p:nvSpPr>
            <p:cNvPr id="414740" name="Rectangle 20"/>
            <p:cNvSpPr>
              <a:spLocks noChangeArrowheads="1"/>
            </p:cNvSpPr>
            <p:nvPr/>
          </p:nvSpPr>
          <p:spPr bwMode="auto">
            <a:xfrm>
              <a:off x="703" y="4246"/>
              <a:ext cx="1202" cy="73"/>
            </a:xfrm>
            <a:prstGeom prst="rect">
              <a:avLst/>
            </a:prstGeom>
            <a:solidFill>
              <a:schemeClr val="tx1"/>
            </a:solidFill>
            <a:ln w="9525">
              <a:noFill/>
              <a:miter lim="800000"/>
              <a:headEnd/>
              <a:tailEnd/>
            </a:ln>
            <a:effectLst/>
          </p:spPr>
          <p:txBody>
            <a:bodyPr wrap="none" anchor="ctr"/>
            <a:lstStyle/>
            <a:p>
              <a:pPr>
                <a:defRPr/>
              </a:pPr>
              <a:endParaRPr lang="en-US">
                <a:latin typeface="Lucida Sans" pitchFamily="34" charset="0"/>
              </a:endParaRPr>
            </a:p>
          </p:txBody>
        </p:sp>
        <p:sp>
          <p:nvSpPr>
            <p:cNvPr id="414741" name="Rectangle 21"/>
            <p:cNvSpPr>
              <a:spLocks noChangeArrowheads="1"/>
            </p:cNvSpPr>
            <p:nvPr/>
          </p:nvSpPr>
          <p:spPr bwMode="auto">
            <a:xfrm>
              <a:off x="1882" y="4246"/>
              <a:ext cx="1905" cy="73"/>
            </a:xfrm>
            <a:prstGeom prst="rect">
              <a:avLst/>
            </a:prstGeom>
            <a:solidFill>
              <a:srgbClr val="99CC00"/>
            </a:solidFill>
            <a:ln w="9525">
              <a:noFill/>
              <a:miter lim="800000"/>
              <a:headEnd/>
              <a:tailEnd/>
            </a:ln>
            <a:effectLst/>
          </p:spPr>
          <p:txBody>
            <a:bodyPr wrap="none" anchor="ctr"/>
            <a:lstStyle/>
            <a:p>
              <a:pPr>
                <a:defRPr/>
              </a:pPr>
              <a:endParaRPr lang="en-US">
                <a:latin typeface="Lucida Sans" pitchFamily="34" charset="0"/>
              </a:endParaRPr>
            </a:p>
          </p:txBody>
        </p:sp>
        <p:sp>
          <p:nvSpPr>
            <p:cNvPr id="414742" name="Rectangle 22"/>
            <p:cNvSpPr>
              <a:spLocks noChangeArrowheads="1"/>
            </p:cNvSpPr>
            <p:nvPr/>
          </p:nvSpPr>
          <p:spPr bwMode="auto">
            <a:xfrm>
              <a:off x="3470" y="4246"/>
              <a:ext cx="2290" cy="73"/>
            </a:xfrm>
            <a:prstGeom prst="rect">
              <a:avLst/>
            </a:prstGeom>
            <a:solidFill>
              <a:srgbClr val="339966"/>
            </a:solidFill>
            <a:ln w="9525">
              <a:noFill/>
              <a:miter lim="800000"/>
              <a:headEnd/>
              <a:tailEnd/>
            </a:ln>
            <a:effectLst/>
          </p:spPr>
          <p:txBody>
            <a:bodyPr wrap="none" anchor="ctr"/>
            <a:lstStyle/>
            <a:p>
              <a:pPr>
                <a:defRPr/>
              </a:pPr>
              <a:endParaRPr lang="en-US">
                <a:latin typeface="Lucida Sans" pitchFamily="34" charset="0"/>
              </a:endParaRPr>
            </a:p>
          </p:txBody>
        </p:sp>
      </p:grpSp>
      <p:grpSp>
        <p:nvGrpSpPr>
          <p:cNvPr id="3" name="Group 40"/>
          <p:cNvGrpSpPr>
            <a:grpSpLocks/>
          </p:cNvGrpSpPr>
          <p:nvPr/>
        </p:nvGrpSpPr>
        <p:grpSpPr bwMode="auto">
          <a:xfrm>
            <a:off x="0" y="808038"/>
            <a:ext cx="9144000" cy="246062"/>
            <a:chOff x="0" y="509"/>
            <a:chExt cx="5760" cy="155"/>
          </a:xfrm>
        </p:grpSpPr>
        <p:sp>
          <p:nvSpPr>
            <p:cNvPr id="414749" name="Rectangle 29"/>
            <p:cNvSpPr>
              <a:spLocks noChangeArrowheads="1"/>
            </p:cNvSpPr>
            <p:nvPr/>
          </p:nvSpPr>
          <p:spPr bwMode="auto">
            <a:xfrm>
              <a:off x="0" y="528"/>
              <a:ext cx="5758" cy="127"/>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n-US">
                <a:latin typeface="Lucida Sans" pitchFamily="34" charset="0"/>
              </a:endParaRPr>
            </a:p>
          </p:txBody>
        </p:sp>
        <p:sp>
          <p:nvSpPr>
            <p:cNvPr id="414750" name="Line 30"/>
            <p:cNvSpPr>
              <a:spLocks noChangeShapeType="1"/>
            </p:cNvSpPr>
            <p:nvPr/>
          </p:nvSpPr>
          <p:spPr bwMode="auto">
            <a:xfrm>
              <a:off x="0" y="664"/>
              <a:ext cx="5760" cy="0"/>
            </a:xfrm>
            <a:prstGeom prst="line">
              <a:avLst/>
            </a:prstGeom>
            <a:noFill/>
            <a:ln w="6350">
              <a:solidFill>
                <a:schemeClr val="bg2"/>
              </a:solidFill>
              <a:round/>
              <a:headEnd/>
              <a:tailEnd/>
            </a:ln>
            <a:effectLst/>
          </p:spPr>
          <p:txBody>
            <a:bodyPr/>
            <a:lstStyle/>
            <a:p>
              <a:pPr>
                <a:defRPr/>
              </a:pPr>
              <a:endParaRPr lang="en-US">
                <a:latin typeface="Lucida Sans" pitchFamily="34" charset="0"/>
              </a:endParaRPr>
            </a:p>
          </p:txBody>
        </p:sp>
        <p:sp>
          <p:nvSpPr>
            <p:cNvPr id="414751" name="Line 31"/>
            <p:cNvSpPr>
              <a:spLocks noChangeShapeType="1"/>
            </p:cNvSpPr>
            <p:nvPr/>
          </p:nvSpPr>
          <p:spPr bwMode="auto">
            <a:xfrm>
              <a:off x="0" y="656"/>
              <a:ext cx="5760" cy="0"/>
            </a:xfrm>
            <a:prstGeom prst="line">
              <a:avLst/>
            </a:prstGeom>
            <a:noFill/>
            <a:ln w="19050">
              <a:solidFill>
                <a:srgbClr val="DDDDDD"/>
              </a:solidFill>
              <a:round/>
              <a:headEnd/>
              <a:tailEnd/>
            </a:ln>
            <a:effectLst/>
          </p:spPr>
          <p:txBody>
            <a:bodyPr/>
            <a:lstStyle/>
            <a:p>
              <a:pPr>
                <a:defRPr/>
              </a:pPr>
              <a:endParaRPr lang="en-US">
                <a:latin typeface="Lucida Sans" pitchFamily="34" charset="0"/>
              </a:endParaRPr>
            </a:p>
          </p:txBody>
        </p:sp>
        <p:sp>
          <p:nvSpPr>
            <p:cNvPr id="414752" name="Text Box 32"/>
            <p:cNvSpPr txBox="1">
              <a:spLocks noChangeArrowheads="1"/>
            </p:cNvSpPr>
            <p:nvPr/>
          </p:nvSpPr>
          <p:spPr bwMode="auto">
            <a:xfrm>
              <a:off x="0" y="509"/>
              <a:ext cx="1882" cy="154"/>
            </a:xfrm>
            <a:prstGeom prst="rect">
              <a:avLst/>
            </a:prstGeom>
            <a:noFill/>
            <a:ln w="9525">
              <a:noFill/>
              <a:miter lim="800000"/>
              <a:headEnd/>
              <a:tailEnd/>
            </a:ln>
            <a:effectLst/>
          </p:spPr>
          <p:txBody>
            <a:bodyPr>
              <a:spAutoFit/>
            </a:bodyPr>
            <a:lstStyle/>
            <a:p>
              <a:pPr>
                <a:defRPr/>
              </a:pPr>
              <a:r>
                <a:rPr lang="en-IE" sz="1000" b="1">
                  <a:solidFill>
                    <a:srgbClr val="808080"/>
                  </a:solidFill>
                  <a:latin typeface="Lucida Sans" pitchFamily="34" charset="0"/>
                </a:rPr>
                <a:t>Digital Enterprise Research Institute</a:t>
              </a:r>
            </a:p>
          </p:txBody>
        </p:sp>
        <p:sp>
          <p:nvSpPr>
            <p:cNvPr id="414755" name="Text Box 35"/>
            <p:cNvSpPr txBox="1">
              <a:spLocks noChangeArrowheads="1"/>
            </p:cNvSpPr>
            <p:nvPr/>
          </p:nvSpPr>
          <p:spPr bwMode="auto">
            <a:xfrm>
              <a:off x="5143" y="510"/>
              <a:ext cx="611" cy="154"/>
            </a:xfrm>
            <a:prstGeom prst="rect">
              <a:avLst/>
            </a:prstGeom>
            <a:noFill/>
            <a:ln w="9525">
              <a:noFill/>
              <a:miter lim="800000"/>
              <a:headEnd/>
              <a:tailEnd/>
            </a:ln>
            <a:effectLst/>
          </p:spPr>
          <p:txBody>
            <a:bodyPr>
              <a:spAutoFit/>
            </a:bodyPr>
            <a:lstStyle/>
            <a:p>
              <a:pPr>
                <a:defRPr/>
              </a:pPr>
              <a:r>
                <a:rPr lang="en-IE" sz="1000" b="1">
                  <a:solidFill>
                    <a:srgbClr val="808080"/>
                  </a:solidFill>
                  <a:latin typeface="Lucida Sans" pitchFamily="34" charset="0"/>
                </a:rPr>
                <a:t>www.deri.ie</a:t>
              </a:r>
            </a:p>
          </p:txBody>
        </p:sp>
        <p:sp>
          <p:nvSpPr>
            <p:cNvPr id="414759" name="Line 39"/>
            <p:cNvSpPr>
              <a:spLocks noChangeShapeType="1"/>
            </p:cNvSpPr>
            <p:nvPr/>
          </p:nvSpPr>
          <p:spPr bwMode="auto">
            <a:xfrm>
              <a:off x="0" y="527"/>
              <a:ext cx="5758" cy="0"/>
            </a:xfrm>
            <a:prstGeom prst="line">
              <a:avLst/>
            </a:prstGeom>
            <a:noFill/>
            <a:ln w="6350">
              <a:solidFill>
                <a:srgbClr val="F8F8F8"/>
              </a:solidFill>
              <a:round/>
              <a:headEnd/>
              <a:tailEnd/>
            </a:ln>
            <a:effectLst/>
          </p:spPr>
          <p:txBody>
            <a:bodyPr/>
            <a:lstStyle/>
            <a:p>
              <a:pPr>
                <a:defRPr/>
              </a:pPr>
              <a:endParaRPr lang="en-US">
                <a:latin typeface="Lucida Sans" pitchFamily="34" charset="0"/>
              </a:endParaRPr>
            </a:p>
          </p:txBody>
        </p:sp>
      </p:grpSp>
      <p:pic>
        <p:nvPicPr>
          <p:cNvPr id="1036" name="Picture 41" descr="deri_logo"/>
          <p:cNvPicPr>
            <a:picLocks noChangeAspect="1" noChangeArrowheads="1"/>
          </p:cNvPicPr>
          <p:nvPr/>
        </p:nvPicPr>
        <p:blipFill>
          <a:blip r:embed="rId13"/>
          <a:srcRect/>
          <a:stretch>
            <a:fillRect/>
          </a:stretch>
        </p:blipFill>
        <p:spPr bwMode="auto">
          <a:xfrm>
            <a:off x="8335963" y="106363"/>
            <a:ext cx="698500" cy="647700"/>
          </a:xfrm>
          <a:prstGeom prst="rect">
            <a:avLst/>
          </a:prstGeom>
          <a:noFill/>
          <a:ln w="9525">
            <a:noFill/>
            <a:miter lim="800000"/>
            <a:headEnd/>
            <a:tailEnd/>
          </a:ln>
        </p:spPr>
      </p:pic>
      <p:pic>
        <p:nvPicPr>
          <p:cNvPr id="1037" name="Picture 47" descr="sfi"/>
          <p:cNvPicPr>
            <a:picLocks noChangeAspect="1" noChangeArrowheads="1"/>
          </p:cNvPicPr>
          <p:nvPr/>
        </p:nvPicPr>
        <p:blipFill>
          <a:blip r:embed="rId14"/>
          <a:srcRect/>
          <a:stretch>
            <a:fillRect/>
          </a:stretch>
        </p:blipFill>
        <p:spPr bwMode="auto">
          <a:xfrm>
            <a:off x="136525" y="6237288"/>
            <a:ext cx="792163" cy="592137"/>
          </a:xfrm>
          <a:prstGeom prst="rect">
            <a:avLst/>
          </a:prstGeom>
          <a:noFill/>
          <a:ln w="9525">
            <a:noFill/>
            <a:miter lim="800000"/>
            <a:headEnd/>
            <a:tailEnd/>
          </a:ln>
        </p:spPr>
      </p:pic>
      <p:pic>
        <p:nvPicPr>
          <p:cNvPr id="1038" name="Picture 51" descr="ppt_template"/>
          <p:cNvPicPr>
            <a:picLocks noChangeAspect="1" noChangeArrowheads="1"/>
          </p:cNvPicPr>
          <p:nvPr/>
        </p:nvPicPr>
        <p:blipFill>
          <a:blip r:embed="rId15"/>
          <a:srcRect/>
          <a:stretch>
            <a:fillRect/>
          </a:stretch>
        </p:blipFill>
        <p:spPr bwMode="auto">
          <a:xfrm>
            <a:off x="5867400" y="6249988"/>
            <a:ext cx="3209925" cy="608012"/>
          </a:xfrm>
          <a:prstGeom prst="rect">
            <a:avLst/>
          </a:prstGeom>
          <a:noFill/>
          <a:ln w="9525">
            <a:noFill/>
            <a:miter lim="800000"/>
            <a:headEnd/>
            <a:tailEnd/>
          </a:ln>
        </p:spPr>
      </p:pic>
      <p:pic>
        <p:nvPicPr>
          <p:cNvPr id="1039" name="Picture 57"/>
          <p:cNvPicPr>
            <a:picLocks noChangeAspect="1" noChangeArrowheads="1"/>
          </p:cNvPicPr>
          <p:nvPr/>
        </p:nvPicPr>
        <p:blipFill>
          <a:blip r:embed="rId16"/>
          <a:srcRect/>
          <a:stretch>
            <a:fillRect/>
          </a:stretch>
        </p:blipFill>
        <p:spPr bwMode="auto">
          <a:xfrm>
            <a:off x="1143000" y="6373813"/>
            <a:ext cx="1143000"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Lucida Sans" pitchFamily="34" charset="0"/>
        </a:defRPr>
      </a:lvl2pPr>
      <a:lvl3pPr algn="l" rtl="0" eaLnBrk="1" fontAlgn="base" hangingPunct="1">
        <a:spcBef>
          <a:spcPct val="0"/>
        </a:spcBef>
        <a:spcAft>
          <a:spcPct val="0"/>
        </a:spcAft>
        <a:defRPr sz="3200" b="1">
          <a:solidFill>
            <a:schemeClr val="tx2"/>
          </a:solidFill>
          <a:latin typeface="Lucida Sans" pitchFamily="34" charset="0"/>
        </a:defRPr>
      </a:lvl3pPr>
      <a:lvl4pPr algn="l" rtl="0" eaLnBrk="1" fontAlgn="base" hangingPunct="1">
        <a:spcBef>
          <a:spcPct val="0"/>
        </a:spcBef>
        <a:spcAft>
          <a:spcPct val="0"/>
        </a:spcAft>
        <a:defRPr sz="3200" b="1">
          <a:solidFill>
            <a:schemeClr val="tx2"/>
          </a:solidFill>
          <a:latin typeface="Lucida Sans" pitchFamily="34" charset="0"/>
        </a:defRPr>
      </a:lvl4pPr>
      <a:lvl5pPr algn="l" rtl="0" eaLnBrk="1" fontAlgn="base" hangingPunct="1">
        <a:spcBef>
          <a:spcPct val="0"/>
        </a:spcBef>
        <a:spcAft>
          <a:spcPct val="0"/>
        </a:spcAft>
        <a:defRPr sz="3200" b="1">
          <a:solidFill>
            <a:schemeClr val="tx2"/>
          </a:solidFill>
          <a:latin typeface="Lucida Sans" pitchFamily="34" charset="0"/>
        </a:defRPr>
      </a:lvl5pPr>
      <a:lvl6pPr marL="457200" algn="l" rtl="0" eaLnBrk="1" fontAlgn="base" hangingPunct="1">
        <a:spcBef>
          <a:spcPct val="0"/>
        </a:spcBef>
        <a:spcAft>
          <a:spcPct val="0"/>
        </a:spcAft>
        <a:defRPr sz="3200" b="1">
          <a:solidFill>
            <a:schemeClr val="tx2"/>
          </a:solidFill>
          <a:latin typeface="Lucida Sans" pitchFamily="34" charset="0"/>
        </a:defRPr>
      </a:lvl6pPr>
      <a:lvl7pPr marL="914400" algn="l" rtl="0" eaLnBrk="1" fontAlgn="base" hangingPunct="1">
        <a:spcBef>
          <a:spcPct val="0"/>
        </a:spcBef>
        <a:spcAft>
          <a:spcPct val="0"/>
        </a:spcAft>
        <a:defRPr sz="3200" b="1">
          <a:solidFill>
            <a:schemeClr val="tx2"/>
          </a:solidFill>
          <a:latin typeface="Lucida Sans" pitchFamily="34" charset="0"/>
        </a:defRPr>
      </a:lvl7pPr>
      <a:lvl8pPr marL="1371600" algn="l" rtl="0" eaLnBrk="1" fontAlgn="base" hangingPunct="1">
        <a:spcBef>
          <a:spcPct val="0"/>
        </a:spcBef>
        <a:spcAft>
          <a:spcPct val="0"/>
        </a:spcAft>
        <a:defRPr sz="3200" b="1">
          <a:solidFill>
            <a:schemeClr val="tx2"/>
          </a:solidFill>
          <a:latin typeface="Lucida Sans" pitchFamily="34" charset="0"/>
        </a:defRPr>
      </a:lvl8pPr>
      <a:lvl9pPr marL="1828800" algn="l" rtl="0" eaLnBrk="1" fontAlgn="base" hangingPunct="1">
        <a:spcBef>
          <a:spcPct val="0"/>
        </a:spcBef>
        <a:spcAft>
          <a:spcPct val="0"/>
        </a:spcAft>
        <a:defRPr sz="3200" b="1">
          <a:solidFill>
            <a:schemeClr val="tx2"/>
          </a:solidFill>
          <a:latin typeface="Lucida Sans" pitchFamily="34" charset="0"/>
        </a:defRPr>
      </a:lvl9pPr>
    </p:titleStyle>
    <p:bodyStyle>
      <a:lvl1pPr marL="342900" indent="-342900" algn="l" rtl="0" eaLnBrk="1" fontAlgn="base" hangingPunct="1">
        <a:spcBef>
          <a:spcPct val="20000"/>
        </a:spcBef>
        <a:spcAft>
          <a:spcPct val="0"/>
        </a:spcAft>
        <a:buClr>
          <a:schemeClr val="tx1"/>
        </a:buClr>
        <a:buSzPct val="80000"/>
        <a:buFont typeface="Wingdings" charset="2"/>
        <a:buChar char="n"/>
        <a:defRPr sz="2400">
          <a:solidFill>
            <a:srgbClr val="008000"/>
          </a:solidFill>
          <a:latin typeface="+mn-lt"/>
          <a:ea typeface="+mn-ea"/>
          <a:cs typeface="+mn-cs"/>
        </a:defRPr>
      </a:lvl1pPr>
      <a:lvl2pPr marL="742950" indent="-285750" algn="l" rtl="0" eaLnBrk="1" fontAlgn="base" hangingPunct="1">
        <a:spcBef>
          <a:spcPct val="30000"/>
        </a:spcBef>
        <a:spcAft>
          <a:spcPct val="0"/>
        </a:spcAft>
        <a:buClr>
          <a:srgbClr val="008000"/>
        </a:buClr>
        <a:buSzPct val="80000"/>
        <a:buFont typeface="Wingdings" charset="2"/>
        <a:buChar char="¨"/>
        <a:defRPr sz="2000">
          <a:solidFill>
            <a:schemeClr val="tx1"/>
          </a:solidFill>
          <a:latin typeface="+mn-lt"/>
          <a:ea typeface="ＭＳ Ｐゴシック" charset="-128"/>
        </a:defRPr>
      </a:lvl2pPr>
      <a:lvl3pPr marL="1143000" indent="-228600" algn="l" rtl="0" eaLnBrk="1" fontAlgn="base" hangingPunct="1">
        <a:spcBef>
          <a:spcPct val="20000"/>
        </a:spcBef>
        <a:spcAft>
          <a:spcPct val="0"/>
        </a:spcAft>
        <a:buFont typeface="Arial" charset="0"/>
        <a:buChar char="–"/>
        <a:defRPr>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600">
          <a:solidFill>
            <a:schemeClr val="tx1"/>
          </a:solidFill>
          <a:latin typeface="Arial" pitchFamily="34" charset="0"/>
          <a:ea typeface="ＭＳ Ｐゴシック" charset="-128"/>
        </a:defRPr>
      </a:lvl4pPr>
      <a:lvl5pPr marL="2057400" indent="-228600" algn="l" rtl="0" eaLnBrk="1" fontAlgn="base" hangingPunct="1">
        <a:spcBef>
          <a:spcPct val="20000"/>
        </a:spcBef>
        <a:spcAft>
          <a:spcPct val="0"/>
        </a:spcAft>
        <a:buChar char="»"/>
        <a:defRPr sz="1600">
          <a:solidFill>
            <a:schemeClr val="tx1"/>
          </a:solidFill>
          <a:latin typeface="Arial" pitchFamily="34" charset="0"/>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Arial" pitchFamily="34" charset="0"/>
        </a:defRPr>
      </a:lvl6pPr>
      <a:lvl7pPr marL="2971800" indent="-228600" algn="l" rtl="0" eaLnBrk="1" fontAlgn="base" hangingPunct="1">
        <a:spcBef>
          <a:spcPct val="20000"/>
        </a:spcBef>
        <a:spcAft>
          <a:spcPct val="0"/>
        </a:spcAft>
        <a:buChar char="»"/>
        <a:defRPr sz="1600">
          <a:solidFill>
            <a:schemeClr val="tx1"/>
          </a:solidFill>
          <a:latin typeface="Arial" pitchFamily="34" charset="0"/>
        </a:defRPr>
      </a:lvl7pPr>
      <a:lvl8pPr marL="3429000" indent="-228600" algn="l" rtl="0" eaLnBrk="1" fontAlgn="base" hangingPunct="1">
        <a:spcBef>
          <a:spcPct val="20000"/>
        </a:spcBef>
        <a:spcAft>
          <a:spcPct val="0"/>
        </a:spcAft>
        <a:buChar char="»"/>
        <a:defRPr sz="1600">
          <a:solidFill>
            <a:schemeClr val="tx1"/>
          </a:solidFill>
          <a:latin typeface="Arial" pitchFamily="34" charset="0"/>
        </a:defRPr>
      </a:lvl8pPr>
      <a:lvl9pPr marL="3886200" indent="-228600" algn="l" rtl="0" eaLnBrk="1" fontAlgn="base" hangingPunct="1">
        <a:spcBef>
          <a:spcPct val="20000"/>
        </a:spcBef>
        <a:spcAft>
          <a:spcPct val="0"/>
        </a:spcAft>
        <a:buChar char="»"/>
        <a:defRPr sz="16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hyperlink" Target="http://xsparql.deri.org/spec/xsparql-semantics.html%23id:flwor-express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df"/><Relationship Id="rId5" Type="http://schemas.openxmlformats.org/officeDocument/2006/relationships/image" Target="../media/image24.png"/><Relationship Id="rId6" Type="http://schemas.openxmlformats.org/officeDocument/2006/relationships/image" Target="../media/image25.pdf"/><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d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d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79473" y="2303096"/>
            <a:ext cx="8202872" cy="1686766"/>
          </a:xfrm>
        </p:spPr>
        <p:txBody>
          <a:bodyPr>
            <a:noAutofit/>
          </a:bodyPr>
          <a:lstStyle/>
          <a:p>
            <a:pPr lvl="0">
              <a:spcBef>
                <a:spcPts val="0"/>
              </a:spcBef>
            </a:pPr>
            <a:r>
              <a:rPr lang="en-US" sz="2400" dirty="0" smtClean="0"/>
              <a:t>RDF and XML: Towards a Unified Query Layer</a:t>
            </a:r>
            <a:r>
              <a:rPr lang="en-US" sz="2800" b="1" dirty="0" smtClean="0">
                <a:latin typeface="Lucida Sans"/>
                <a:ea typeface="+mn-ea"/>
                <a:cs typeface="Lucida Sans"/>
              </a:rPr>
              <a:t/>
            </a:r>
            <a:br>
              <a:rPr lang="en-US" sz="2800" b="1" dirty="0" smtClean="0">
                <a:latin typeface="Lucida Sans"/>
                <a:ea typeface="+mn-ea"/>
                <a:cs typeface="Lucida Sans"/>
              </a:rPr>
            </a:br>
            <a:r>
              <a:rPr lang="en-US" sz="2800" b="1" dirty="0" smtClean="0">
                <a:latin typeface="Lucida Sans"/>
                <a:ea typeface="+mn-ea"/>
                <a:cs typeface="Lucida Sans"/>
              </a:rPr>
              <a:t/>
            </a:r>
            <a:br>
              <a:rPr lang="en-US" sz="2800" b="1" dirty="0" smtClean="0">
                <a:latin typeface="Lucida Sans"/>
                <a:ea typeface="+mn-ea"/>
                <a:cs typeface="Lucida Sans"/>
              </a:rPr>
            </a:br>
            <a:r>
              <a:rPr lang="en-US" sz="1400" b="0" dirty="0" err="1" smtClean="0"/>
              <a:t>Nuno</a:t>
            </a:r>
            <a:r>
              <a:rPr lang="en-US" sz="1400" b="0" dirty="0" smtClean="0"/>
              <a:t> Lopes, Stefan </a:t>
            </a:r>
            <a:r>
              <a:rPr lang="en-US" sz="1400" b="0" dirty="0" err="1" smtClean="0"/>
              <a:t>Bischof</a:t>
            </a:r>
            <a:r>
              <a:rPr lang="en-US" sz="1400" b="0" dirty="0" smtClean="0"/>
              <a:t>, </a:t>
            </a:r>
            <a:r>
              <a:rPr lang="en-US" sz="1400" b="0" dirty="0" err="1" smtClean="0"/>
              <a:t>Orri</a:t>
            </a:r>
            <a:r>
              <a:rPr lang="en-US" sz="1400" b="0" dirty="0" smtClean="0"/>
              <a:t> </a:t>
            </a:r>
            <a:r>
              <a:rPr lang="en-US" sz="1400" b="0" dirty="0" err="1" smtClean="0"/>
              <a:t>Erling</a:t>
            </a:r>
            <a:r>
              <a:rPr lang="en-US" sz="1400" b="0" dirty="0" smtClean="0"/>
              <a:t>, </a:t>
            </a:r>
            <a:r>
              <a:rPr lang="en-US" sz="1600" dirty="0" smtClean="0"/>
              <a:t>Axel Polleres</a:t>
            </a:r>
            <a:r>
              <a:rPr lang="en-US" sz="1400" b="0" dirty="0" smtClean="0"/>
              <a:t>, </a:t>
            </a:r>
            <a:r>
              <a:rPr lang="en-US" sz="1400" b="0" dirty="0" err="1" smtClean="0"/>
              <a:t>Alexandre</a:t>
            </a:r>
            <a:r>
              <a:rPr lang="en-US" sz="1400" b="0" dirty="0" smtClean="0"/>
              <a:t> Passant, Diego </a:t>
            </a:r>
            <a:r>
              <a:rPr lang="en-US" sz="1400" b="0" dirty="0" err="1" smtClean="0"/>
              <a:t>Berrueta</a:t>
            </a:r>
            <a:r>
              <a:rPr lang="en-US" sz="1400" b="0" dirty="0" smtClean="0"/>
              <a:t>, Antonio Campos, </a:t>
            </a:r>
            <a:r>
              <a:rPr lang="en-US" sz="1400" b="0" dirty="0" err="1" smtClean="0"/>
              <a:t>Jérôme</a:t>
            </a:r>
            <a:r>
              <a:rPr lang="en-US" sz="1400" b="0" dirty="0" smtClean="0"/>
              <a:t> </a:t>
            </a:r>
            <a:r>
              <a:rPr lang="en-US" sz="1400" b="0" dirty="0" err="1" smtClean="0"/>
              <a:t>Euzenat</a:t>
            </a:r>
            <a:r>
              <a:rPr lang="en-US" sz="1400" b="0" dirty="0" smtClean="0"/>
              <a:t>, Kingsley </a:t>
            </a:r>
            <a:r>
              <a:rPr lang="en-US" sz="1400" b="0" dirty="0" err="1" smtClean="0"/>
              <a:t>Idehen</a:t>
            </a:r>
            <a:r>
              <a:rPr lang="en-US" sz="1400" b="0" dirty="0" smtClean="0"/>
              <a:t>, Stefan Decker, </a:t>
            </a:r>
            <a:r>
              <a:rPr lang="en-US" sz="1400" b="0" dirty="0" err="1" smtClean="0"/>
              <a:t>Stéphane</a:t>
            </a:r>
            <a:r>
              <a:rPr lang="en-US" sz="1400" b="0" dirty="0" smtClean="0"/>
              <a:t> </a:t>
            </a:r>
            <a:r>
              <a:rPr lang="en-US" sz="1400" b="0" dirty="0" err="1" smtClean="0"/>
              <a:t>Corlosquet</a:t>
            </a:r>
            <a:r>
              <a:rPr lang="en-US" sz="1400" b="0" dirty="0" smtClean="0"/>
              <a:t>, </a:t>
            </a:r>
            <a:r>
              <a:rPr lang="en-US" sz="1400" b="0" dirty="0" err="1" smtClean="0"/>
              <a:t>Jacek</a:t>
            </a:r>
            <a:r>
              <a:rPr lang="en-US" sz="1400" b="0" dirty="0" smtClean="0"/>
              <a:t> </a:t>
            </a:r>
            <a:r>
              <a:rPr lang="en-US" sz="1400" b="0" dirty="0" err="1" smtClean="0"/>
              <a:t>Kopecky</a:t>
            </a:r>
            <a:r>
              <a:rPr lang="en-US" sz="1400" b="0" dirty="0" smtClean="0"/>
              <a:t>, </a:t>
            </a:r>
            <a:r>
              <a:rPr lang="en-US" sz="1400" b="0" dirty="0" err="1" smtClean="0"/>
              <a:t>Janne</a:t>
            </a:r>
            <a:r>
              <a:rPr lang="en-US" sz="1400" b="0" dirty="0" smtClean="0"/>
              <a:t> </a:t>
            </a:r>
            <a:r>
              <a:rPr lang="en-US" sz="1400" b="0" dirty="0" err="1" smtClean="0"/>
              <a:t>Saarela</a:t>
            </a:r>
            <a:r>
              <a:rPr lang="en-US" sz="1400" b="0" dirty="0" smtClean="0"/>
              <a:t>, Thomas </a:t>
            </a:r>
            <a:r>
              <a:rPr lang="en-US" sz="1400" b="0" dirty="0" err="1" smtClean="0"/>
              <a:t>Krennwallner</a:t>
            </a:r>
            <a:r>
              <a:rPr lang="en-US" sz="1400" b="0" dirty="0" smtClean="0"/>
              <a:t>, </a:t>
            </a:r>
            <a:r>
              <a:rPr lang="en-US" sz="1400" b="0" dirty="0" err="1" smtClean="0"/>
              <a:t>Davide</a:t>
            </a:r>
            <a:r>
              <a:rPr lang="en-US" sz="1400" b="0" dirty="0" smtClean="0"/>
              <a:t> </a:t>
            </a:r>
            <a:r>
              <a:rPr lang="en-US" sz="1400" b="0" dirty="0" err="1" smtClean="0"/>
              <a:t>Palmisano</a:t>
            </a:r>
            <a:r>
              <a:rPr lang="en-US" sz="1400" b="0" dirty="0" smtClean="0"/>
              <a:t>, and Michal </a:t>
            </a:r>
            <a:r>
              <a:rPr lang="en-US" sz="1400" b="0" dirty="0" err="1" smtClean="0"/>
              <a:t>Zaremba</a:t>
            </a:r>
            <a:r>
              <a:rPr lang="en-US" sz="1400" dirty="0" smtClean="0">
                <a:latin typeface="Lucida Sans"/>
                <a:ea typeface="+mn-ea"/>
                <a:cs typeface="Lucida Sans"/>
              </a:rPr>
              <a:t> (supporters of the W3C member submission)</a:t>
            </a:r>
            <a:endParaRPr lang="en-US" sz="2800" dirty="0">
              <a:latin typeface="Lucida Sans"/>
              <a:ea typeface="+mn-ea"/>
              <a:cs typeface="Lucida Sans"/>
            </a:endParaRPr>
          </a:p>
        </p:txBody>
      </p:sp>
      <p:sp>
        <p:nvSpPr>
          <p:cNvPr id="7" name="Slide Number Placeholder 6"/>
          <p:cNvSpPr>
            <a:spLocks noGrp="1"/>
          </p:cNvSpPr>
          <p:nvPr>
            <p:ph type="sldNum" sz="quarter" idx="12"/>
          </p:nvPr>
        </p:nvSpPr>
        <p:spPr/>
        <p:txBody>
          <a:bodyPr/>
          <a:lstStyle/>
          <a:p>
            <a:fld id="{26439136-F6C2-F248-9BA6-94172D654A3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0"/>
          <p:cNvGrpSpPr/>
          <p:nvPr/>
        </p:nvGrpSpPr>
        <p:grpSpPr>
          <a:xfrm>
            <a:off x="215970" y="1509109"/>
            <a:ext cx="4931077" cy="4566370"/>
            <a:chOff x="215970" y="1509109"/>
            <a:chExt cx="4931077" cy="4566370"/>
          </a:xfrm>
        </p:grpSpPr>
        <p:sp>
          <p:nvSpPr>
            <p:cNvPr id="8" name="Rectangle 7"/>
            <p:cNvSpPr/>
            <p:nvPr/>
          </p:nvSpPr>
          <p:spPr>
            <a:xfrm>
              <a:off x="215970" y="1509109"/>
              <a:ext cx="4931077" cy="332868"/>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5971" y="3016896"/>
              <a:ext cx="4931076" cy="45678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5970" y="5143602"/>
              <a:ext cx="4931077" cy="931877"/>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13"/>
          <p:cNvGrpSpPr/>
          <p:nvPr/>
        </p:nvGrpSpPr>
        <p:grpSpPr>
          <a:xfrm>
            <a:off x="215970" y="1841977"/>
            <a:ext cx="4931077" cy="3301625"/>
            <a:chOff x="215970" y="1841977"/>
            <a:chExt cx="4931077" cy="3301625"/>
          </a:xfrm>
        </p:grpSpPr>
        <p:sp>
          <p:nvSpPr>
            <p:cNvPr id="12" name="Rectangle 11"/>
            <p:cNvSpPr/>
            <p:nvPr/>
          </p:nvSpPr>
          <p:spPr>
            <a:xfrm>
              <a:off x="215970" y="3473682"/>
              <a:ext cx="4931076" cy="1669920"/>
            </a:xfrm>
            <a:prstGeom prst="rect">
              <a:avLst/>
            </a:prstGeom>
            <a:solidFill>
              <a:schemeClr val="tx2">
                <a:lumMod val="60000"/>
                <a:lumOff val="4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5971" y="1841977"/>
              <a:ext cx="4931076" cy="1174919"/>
            </a:xfrm>
            <a:prstGeom prst="rect">
              <a:avLst/>
            </a:prstGeom>
            <a:solidFill>
              <a:schemeClr val="tx2">
                <a:lumMod val="60000"/>
                <a:lumOff val="4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3200" dirty="0" smtClean="0"/>
              <a:t>Example: Mapping from RDF to XML</a:t>
            </a:r>
            <a:endParaRPr lang="en-US" sz="32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chemeClr val="bg1"/>
                </a:solidFill>
              </a:rPr>
              <a:pPr/>
              <a:t>10</a:t>
            </a:fld>
            <a:endParaRPr lang="en-US" dirty="0">
              <a:solidFill>
                <a:schemeClr val="bg1"/>
              </a:solidFill>
            </a:endParaRPr>
          </a:p>
        </p:txBody>
      </p:sp>
      <p:sp>
        <p:nvSpPr>
          <p:cNvPr id="6" name="Rectangle 5"/>
          <p:cNvSpPr/>
          <p:nvPr/>
        </p:nvSpPr>
        <p:spPr>
          <a:xfrm>
            <a:off x="215971" y="1509109"/>
            <a:ext cx="8121873" cy="4524316"/>
          </a:xfrm>
          <a:prstGeom prst="rect">
            <a:avLst/>
          </a:prstGeom>
        </p:spPr>
        <p:txBody>
          <a:bodyPr wrap="square">
            <a:spAutoFit/>
          </a:bodyPr>
          <a:lstStyle/>
          <a:p>
            <a:r>
              <a:rPr lang="en-US" dirty="0" smtClean="0">
                <a:latin typeface="Courier New"/>
                <a:cs typeface="Courier New"/>
              </a:rPr>
              <a:t>&lt;relations&gt;</a:t>
            </a:r>
          </a:p>
          <a:p>
            <a:r>
              <a:rPr lang="en-US" dirty="0" smtClean="0">
                <a:latin typeface="Courier New"/>
                <a:cs typeface="Courier New"/>
              </a:rPr>
              <a:t>{ for $Person </a:t>
            </a:r>
            <a:r>
              <a:rPr lang="en-US" dirty="0" smtClean="0">
                <a:solidFill>
                  <a:srgbClr val="FF0000"/>
                </a:solidFill>
                <a:latin typeface="Courier New"/>
                <a:cs typeface="Courier New"/>
              </a:rPr>
              <a:t>$Name </a:t>
            </a:r>
          </a:p>
          <a:p>
            <a:r>
              <a:rPr lang="en-US" dirty="0" smtClean="0">
                <a:latin typeface="Courier New"/>
                <a:cs typeface="Courier New"/>
              </a:rPr>
              <a:t>  from &lt;</a:t>
            </a:r>
            <a:r>
              <a:rPr lang="en-US" dirty="0" err="1" smtClean="0">
                <a:latin typeface="Courier New"/>
                <a:cs typeface="Courier New"/>
              </a:rPr>
              <a:t>relations.rdf</a:t>
            </a:r>
            <a:r>
              <a:rPr lang="en-US" dirty="0" smtClean="0">
                <a:latin typeface="Courier New"/>
                <a:cs typeface="Courier New"/>
              </a:rPr>
              <a:t>&gt;     </a:t>
            </a:r>
          </a:p>
          <a:p>
            <a:r>
              <a:rPr lang="en-US" dirty="0" smtClean="0">
                <a:latin typeface="Courier New"/>
                <a:cs typeface="Courier New"/>
              </a:rPr>
              <a:t>  where { $Person </a:t>
            </a:r>
            <a:r>
              <a:rPr lang="en-US" dirty="0" err="1" smtClean="0">
                <a:latin typeface="Courier New"/>
                <a:cs typeface="Courier New"/>
              </a:rPr>
              <a:t>foaf:name</a:t>
            </a:r>
            <a:r>
              <a:rPr lang="en-US" dirty="0" smtClean="0">
                <a:latin typeface="Courier New"/>
                <a:cs typeface="Courier New"/>
              </a:rPr>
              <a:t> $Name } </a:t>
            </a:r>
          </a:p>
          <a:p>
            <a:r>
              <a:rPr lang="en-US" dirty="0" smtClean="0">
                <a:latin typeface="Courier New"/>
                <a:cs typeface="Courier New"/>
              </a:rPr>
              <a:t>  order by $Name </a:t>
            </a:r>
          </a:p>
          <a:p>
            <a:r>
              <a:rPr lang="en-US" dirty="0" smtClean="0">
                <a:latin typeface="Courier New"/>
                <a:cs typeface="Courier New"/>
              </a:rPr>
              <a:t>  return </a:t>
            </a:r>
          </a:p>
          <a:p>
            <a:r>
              <a:rPr lang="en-US" dirty="0" smtClean="0">
                <a:latin typeface="Courier New"/>
                <a:cs typeface="Courier New"/>
              </a:rPr>
              <a:t>	&lt;person name="{</a:t>
            </a:r>
            <a:r>
              <a:rPr lang="en-US" dirty="0" smtClean="0">
                <a:solidFill>
                  <a:srgbClr val="FF0000"/>
                </a:solidFill>
                <a:latin typeface="Courier New"/>
                <a:cs typeface="Courier New"/>
              </a:rPr>
              <a:t>$Name</a:t>
            </a:r>
            <a:r>
              <a:rPr lang="en-US" dirty="0" smtClean="0">
                <a:latin typeface="Courier New"/>
                <a:cs typeface="Courier New"/>
              </a:rPr>
              <a:t>}"&gt;</a:t>
            </a:r>
          </a:p>
          <a:p>
            <a:r>
              <a:rPr lang="en-US" dirty="0" smtClean="0">
                <a:latin typeface="Courier New"/>
                <a:cs typeface="Courier New"/>
              </a:rPr>
              <a:t>	{for $</a:t>
            </a:r>
            <a:r>
              <a:rPr lang="en-US" dirty="0" err="1" smtClean="0">
                <a:latin typeface="Courier New"/>
                <a:cs typeface="Courier New"/>
              </a:rPr>
              <a:t>FName</a:t>
            </a:r>
            <a:r>
              <a:rPr lang="en-US" dirty="0" smtClean="0">
                <a:latin typeface="Courier New"/>
                <a:cs typeface="Courier New"/>
              </a:rPr>
              <a:t> </a:t>
            </a:r>
          </a:p>
          <a:p>
            <a:r>
              <a:rPr lang="en-US" dirty="0" smtClean="0">
                <a:latin typeface="Courier New"/>
                <a:cs typeface="Courier New"/>
              </a:rPr>
              <a:t>	 from &lt;</a:t>
            </a:r>
            <a:r>
              <a:rPr lang="en-US" dirty="0" err="1" smtClean="0">
                <a:latin typeface="Courier New"/>
                <a:cs typeface="Courier New"/>
              </a:rPr>
              <a:t>relations.rdf</a:t>
            </a:r>
            <a:r>
              <a:rPr lang="en-US" dirty="0" smtClean="0">
                <a:latin typeface="Courier New"/>
                <a:cs typeface="Courier New"/>
              </a:rPr>
              <a:t>&gt; </a:t>
            </a:r>
          </a:p>
          <a:p>
            <a:r>
              <a:rPr lang="en-US" dirty="0" smtClean="0">
                <a:latin typeface="Courier New"/>
                <a:cs typeface="Courier New"/>
              </a:rPr>
              <a:t> 	 where { </a:t>
            </a:r>
          </a:p>
          <a:p>
            <a:r>
              <a:rPr lang="en-US" dirty="0" smtClean="0">
                <a:latin typeface="Courier New"/>
                <a:cs typeface="Courier New"/>
              </a:rPr>
              <a:t>		$Person </a:t>
            </a:r>
            <a:r>
              <a:rPr lang="en-US" dirty="0" err="1" smtClean="0">
                <a:latin typeface="Courier New"/>
                <a:cs typeface="Courier New"/>
              </a:rPr>
              <a:t>foaf:knows</a:t>
            </a:r>
            <a:r>
              <a:rPr lang="en-US" dirty="0" smtClean="0">
                <a:latin typeface="Courier New"/>
                <a:cs typeface="Courier New"/>
              </a:rPr>
              <a:t> $Friend .</a:t>
            </a:r>
          </a:p>
          <a:p>
            <a:r>
              <a:rPr lang="en-US" dirty="0" smtClean="0">
                <a:latin typeface="Courier New"/>
                <a:cs typeface="Courier New"/>
              </a:rPr>
              <a:t>		$Person </a:t>
            </a:r>
            <a:r>
              <a:rPr lang="en-US" dirty="0" err="1" smtClean="0">
                <a:latin typeface="Courier New"/>
                <a:cs typeface="Courier New"/>
              </a:rPr>
              <a:t>foaf:name</a:t>
            </a:r>
            <a:r>
              <a:rPr lang="en-US" dirty="0" smtClean="0">
                <a:latin typeface="Courier New"/>
                <a:cs typeface="Courier New"/>
              </a:rPr>
              <a:t> </a:t>
            </a:r>
            <a:r>
              <a:rPr lang="en-US" dirty="0" smtClean="0">
                <a:solidFill>
                  <a:srgbClr val="FF0000"/>
                </a:solidFill>
                <a:latin typeface="Courier New"/>
                <a:cs typeface="Courier New"/>
              </a:rPr>
              <a:t>$Name </a:t>
            </a:r>
            <a:r>
              <a:rPr lang="en-US" dirty="0" smtClean="0">
                <a:latin typeface="Courier New"/>
                <a:cs typeface="Courier New"/>
              </a:rPr>
              <a:t>. </a:t>
            </a:r>
          </a:p>
          <a:p>
            <a:r>
              <a:rPr lang="en-US" dirty="0" smtClean="0">
                <a:latin typeface="Courier New"/>
                <a:cs typeface="Courier New"/>
              </a:rPr>
              <a:t>		$Friend </a:t>
            </a:r>
            <a:r>
              <a:rPr lang="en-US" dirty="0" err="1" smtClean="0">
                <a:latin typeface="Courier New"/>
                <a:cs typeface="Courier New"/>
              </a:rPr>
              <a:t>foaf:name</a:t>
            </a:r>
            <a:r>
              <a:rPr lang="en-US" dirty="0" smtClean="0">
                <a:latin typeface="Courier New"/>
                <a:cs typeface="Courier New"/>
              </a:rPr>
              <a:t> </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solidFill>
                  <a:srgbClr val="FF0000"/>
                </a:solidFill>
                <a:latin typeface="Courier New"/>
                <a:cs typeface="Courier New"/>
              </a:rPr>
              <a:t> </a:t>
            </a:r>
            <a:r>
              <a:rPr lang="en-US" dirty="0" smtClean="0">
                <a:latin typeface="Courier New"/>
                <a:cs typeface="Courier New"/>
              </a:rPr>
              <a:t>}</a:t>
            </a:r>
          </a:p>
          <a:p>
            <a:r>
              <a:rPr lang="en-US" dirty="0" smtClean="0">
                <a:latin typeface="Courier New"/>
                <a:cs typeface="Courier New"/>
              </a:rPr>
              <a:t>	 return &lt;knows&gt;{</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latin typeface="Courier New"/>
                <a:cs typeface="Courier New"/>
              </a:rPr>
              <a:t>}&lt;/knows&gt; </a:t>
            </a:r>
          </a:p>
          <a:p>
            <a:r>
              <a:rPr lang="en-US" dirty="0" smtClean="0">
                <a:latin typeface="Courier New"/>
                <a:cs typeface="Courier New"/>
              </a:rPr>
              <a:t>     } &lt;/person&gt;</a:t>
            </a:r>
          </a:p>
          <a:p>
            <a:r>
              <a:rPr lang="en-US" dirty="0" smtClean="0">
                <a:latin typeface="Courier New"/>
                <a:cs typeface="Courier New"/>
              </a:rPr>
              <a:t>}&lt;/relations&gt;</a:t>
            </a:r>
            <a:endParaRPr lang="en-US" dirty="0">
              <a:latin typeface="Courier New"/>
              <a:cs typeface="Courier New"/>
            </a:endParaRPr>
          </a:p>
        </p:txBody>
      </p:sp>
      <p:pic>
        <p:nvPicPr>
          <p:cNvPr id="7" name="Picture 6" descr="Screen shot 2009-12-02 at 18.03.08.png"/>
          <p:cNvPicPr>
            <a:picLocks noChangeAspect="1"/>
          </p:cNvPicPr>
          <p:nvPr/>
        </p:nvPicPr>
        <p:blipFill>
          <a:blip r:embed="rId2"/>
          <a:stretch>
            <a:fillRect/>
          </a:stretch>
        </p:blipFill>
        <p:spPr>
          <a:xfrm>
            <a:off x="5456590" y="1810723"/>
            <a:ext cx="2881254" cy="1572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57200" y="1600200"/>
            <a:ext cx="8453730" cy="2432880"/>
          </a:xfrm>
          <a:prstGeom prst="rect">
            <a:avLst/>
          </a:prstGeom>
          <a:solidFill>
            <a:schemeClr val="tx2">
              <a:lumMod val="60000"/>
              <a:lumOff val="4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2800" dirty="0" smtClean="0"/>
              <a:t>Example: Adding value generating functions to SPARQL</a:t>
            </a:r>
            <a:endParaRPr lang="en-US" sz="2800" dirty="0"/>
          </a:p>
        </p:txBody>
      </p:sp>
      <p:sp>
        <p:nvSpPr>
          <p:cNvPr id="3" name="Content Placeholder 2"/>
          <p:cNvSpPr>
            <a:spLocks noGrp="1"/>
          </p:cNvSpPr>
          <p:nvPr>
            <p:ph idx="1"/>
          </p:nvPr>
        </p:nvSpPr>
        <p:spPr>
          <a:xfrm>
            <a:off x="457200" y="1600200"/>
            <a:ext cx="8686800" cy="4525963"/>
          </a:xfrm>
        </p:spPr>
        <p:txBody>
          <a:bodyPr>
            <a:normAutofit/>
          </a:bodyPr>
          <a:lstStyle/>
          <a:p>
            <a:pPr>
              <a:buNone/>
            </a:pPr>
            <a:r>
              <a:rPr lang="en-US" sz="1800" dirty="0" smtClean="0">
                <a:latin typeface="Courier New"/>
                <a:cs typeface="Courier New"/>
              </a:rPr>
              <a:t>construct { :me </a:t>
            </a:r>
            <a:r>
              <a:rPr lang="en-US" sz="1800" dirty="0" err="1" smtClean="0">
                <a:latin typeface="Courier New"/>
                <a:cs typeface="Courier New"/>
              </a:rPr>
              <a:t>foaf:knows</a:t>
            </a:r>
            <a:r>
              <a:rPr lang="en-US" sz="1800" dirty="0" smtClean="0">
                <a:latin typeface="Courier New"/>
                <a:cs typeface="Courier New"/>
              </a:rPr>
              <a:t> _:</a:t>
            </a:r>
            <a:r>
              <a:rPr lang="en-US" sz="1800" dirty="0" err="1" smtClean="0">
                <a:latin typeface="Courier New"/>
                <a:cs typeface="Courier New"/>
              </a:rPr>
              <a:t>b</a:t>
            </a:r>
            <a:r>
              <a:rPr lang="en-US" sz="1800" dirty="0" smtClean="0">
                <a:latin typeface="Courier New"/>
                <a:cs typeface="Courier New"/>
              </a:rPr>
              <a:t> . </a:t>
            </a:r>
          </a:p>
          <a:p>
            <a:pPr>
              <a:buNone/>
            </a:pPr>
            <a:r>
              <a:rPr lang="en-US" sz="1800" dirty="0" smtClean="0">
                <a:latin typeface="Courier New"/>
                <a:cs typeface="Courier New"/>
              </a:rPr>
              <a:t>            _:</a:t>
            </a:r>
            <a:r>
              <a:rPr lang="en-US" sz="1800" dirty="0" err="1" smtClean="0">
                <a:latin typeface="Courier New"/>
                <a:cs typeface="Courier New"/>
              </a:rPr>
              <a:t>b</a:t>
            </a:r>
            <a:r>
              <a:rPr lang="en-US" sz="1800" dirty="0" smtClean="0">
                <a:latin typeface="Courier New"/>
                <a:cs typeface="Courier New"/>
              </a:rPr>
              <a:t> </a:t>
            </a:r>
            <a:r>
              <a:rPr lang="en-US" sz="1800" dirty="0" err="1" smtClean="0">
                <a:latin typeface="Courier New"/>
                <a:cs typeface="Courier New"/>
              </a:rPr>
              <a:t>foaf:name</a:t>
            </a:r>
            <a:r>
              <a:rPr lang="en-US" sz="1800" dirty="0" smtClean="0">
                <a:latin typeface="Courier New"/>
                <a:cs typeface="Courier New"/>
              </a:rPr>
              <a:t> {</a:t>
            </a:r>
            <a:r>
              <a:rPr lang="en-US" sz="1800" dirty="0" err="1" smtClean="0">
                <a:latin typeface="Courier New"/>
                <a:cs typeface="Courier New"/>
              </a:rPr>
              <a:t>fn:concat("""",?N</a:t>
            </a:r>
            <a:r>
              <a:rPr lang="en-US" sz="1800" dirty="0" smtClean="0">
                <a:latin typeface="Courier New"/>
                <a:cs typeface="Courier New"/>
              </a:rPr>
              <a:t>," ",?F,"""”)}  } </a:t>
            </a:r>
          </a:p>
          <a:p>
            <a:pPr>
              <a:buNone/>
            </a:pPr>
            <a:r>
              <a:rPr lang="en-US" sz="1800" dirty="0" smtClean="0">
                <a:latin typeface="Courier New"/>
                <a:cs typeface="Courier New"/>
              </a:rPr>
              <a:t>from &lt;</a:t>
            </a:r>
            <a:r>
              <a:rPr lang="en-US" sz="1800" dirty="0" err="1" smtClean="0">
                <a:latin typeface="Courier New"/>
                <a:cs typeface="Courier New"/>
              </a:rPr>
              <a:t>MyAddrBookVCard.rdf</a:t>
            </a:r>
            <a:r>
              <a:rPr lang="en-US" sz="1800" dirty="0" smtClean="0">
                <a:latin typeface="Courier New"/>
                <a:cs typeface="Courier New"/>
              </a:rPr>
              <a:t>&gt; </a:t>
            </a:r>
          </a:p>
          <a:p>
            <a:pPr>
              <a:buNone/>
            </a:pPr>
            <a:r>
              <a:rPr lang="en-US" sz="1800" dirty="0" smtClean="0">
                <a:latin typeface="Courier New"/>
                <a:cs typeface="Courier New"/>
              </a:rPr>
              <a:t>where { </a:t>
            </a:r>
          </a:p>
          <a:p>
            <a:pPr>
              <a:buNone/>
            </a:pPr>
            <a:r>
              <a:rPr lang="en-US" sz="1800" dirty="0" smtClean="0">
                <a:latin typeface="Courier New"/>
                <a:cs typeface="Courier New"/>
              </a:rPr>
              <a:t>	?ADDR </a:t>
            </a:r>
            <a:r>
              <a:rPr lang="en-US" sz="1800" dirty="0" err="1" smtClean="0">
                <a:latin typeface="Courier New"/>
                <a:cs typeface="Courier New"/>
              </a:rPr>
              <a:t>vc:Given</a:t>
            </a:r>
            <a:r>
              <a:rPr lang="en-US" sz="1800" dirty="0" smtClean="0">
                <a:latin typeface="Courier New"/>
                <a:cs typeface="Courier New"/>
              </a:rPr>
              <a:t> ?N . </a:t>
            </a:r>
          </a:p>
          <a:p>
            <a:pPr>
              <a:buNone/>
            </a:pPr>
            <a:r>
              <a:rPr lang="en-US" sz="1800" dirty="0" smtClean="0">
                <a:latin typeface="Courier New"/>
                <a:cs typeface="Courier New"/>
              </a:rPr>
              <a:t>	?ADDR </a:t>
            </a:r>
            <a:r>
              <a:rPr lang="en-US" sz="1800" dirty="0" err="1" smtClean="0">
                <a:latin typeface="Courier New"/>
                <a:cs typeface="Courier New"/>
              </a:rPr>
              <a:t>vc:Family</a:t>
            </a:r>
            <a:r>
              <a:rPr lang="en-US" sz="1800" dirty="0" smtClean="0">
                <a:latin typeface="Courier New"/>
                <a:cs typeface="Courier New"/>
              </a:rPr>
              <a:t> ?F .</a:t>
            </a:r>
          </a:p>
          <a:p>
            <a:pPr>
              <a:buNone/>
            </a:pPr>
            <a:r>
              <a:rPr lang="en-US" sz="1800" dirty="0" smtClean="0">
                <a:latin typeface="Courier New"/>
                <a:cs typeface="Courier New"/>
              </a:rPr>
              <a:t>}</a:t>
            </a:r>
          </a:p>
          <a:p>
            <a:pPr>
              <a:buNone/>
            </a:pPr>
            <a:endParaRPr lang="en-US" sz="1800" dirty="0" smtClean="0">
              <a:latin typeface="Courier New"/>
              <a:cs typeface="Courier New"/>
            </a:endParaRPr>
          </a:p>
          <a:p>
            <a:pPr>
              <a:buNone/>
            </a:pPr>
            <a:r>
              <a:rPr lang="en-US" sz="1800" dirty="0" smtClean="0">
                <a:latin typeface="Courier New"/>
                <a:cs typeface="Courier New"/>
              </a:rPr>
              <a:t>…</a:t>
            </a:r>
          </a:p>
          <a:p>
            <a:pPr>
              <a:buNone/>
            </a:pPr>
            <a:r>
              <a:rPr lang="en-US" sz="1800" dirty="0" smtClean="0">
                <a:latin typeface="Courier New"/>
                <a:cs typeface="Courier New"/>
              </a:rPr>
              <a:t>:me </a:t>
            </a:r>
            <a:r>
              <a:rPr lang="en-US" sz="1800" dirty="0" err="1" smtClean="0">
                <a:latin typeface="Courier New"/>
                <a:cs typeface="Courier New"/>
              </a:rPr>
              <a:t>foaf:knows</a:t>
            </a:r>
            <a:r>
              <a:rPr lang="en-US" sz="1800" dirty="0" smtClean="0">
                <a:latin typeface="Courier New"/>
                <a:cs typeface="Courier New"/>
              </a:rPr>
              <a:t> _:b1. _:b1 </a:t>
            </a:r>
            <a:r>
              <a:rPr lang="en-US" sz="1800" dirty="0" err="1" smtClean="0">
                <a:latin typeface="Courier New"/>
                <a:cs typeface="Courier New"/>
              </a:rPr>
              <a:t>foaf:name</a:t>
            </a:r>
            <a:r>
              <a:rPr lang="en-US" sz="1800" dirty="0" smtClean="0">
                <a:latin typeface="Courier New"/>
                <a:cs typeface="Courier New"/>
              </a:rPr>
              <a:t> “Peter Patel-Schneider” .</a:t>
            </a:r>
          </a:p>
          <a:p>
            <a:pPr>
              <a:buNone/>
            </a:pPr>
            <a:r>
              <a:rPr lang="en-US" sz="1800" dirty="0" smtClean="0">
                <a:latin typeface="Courier New"/>
                <a:cs typeface="Courier New"/>
              </a:rPr>
              <a:t>:me </a:t>
            </a:r>
            <a:r>
              <a:rPr lang="en-US" sz="1800" dirty="0" err="1" smtClean="0">
                <a:latin typeface="Courier New"/>
                <a:cs typeface="Courier New"/>
              </a:rPr>
              <a:t>foaf:knows</a:t>
            </a:r>
            <a:r>
              <a:rPr lang="en-US" sz="1800" dirty="0" smtClean="0">
                <a:latin typeface="Courier New"/>
                <a:cs typeface="Courier New"/>
              </a:rPr>
              <a:t> _:b2. _:b2 </a:t>
            </a:r>
            <a:r>
              <a:rPr lang="en-US" sz="1800" dirty="0" err="1" smtClean="0">
                <a:latin typeface="Courier New"/>
                <a:cs typeface="Courier New"/>
              </a:rPr>
              <a:t>foaf:name</a:t>
            </a:r>
            <a:r>
              <a:rPr lang="en-US" sz="1800" dirty="0" smtClean="0">
                <a:latin typeface="Courier New"/>
                <a:cs typeface="Courier New"/>
              </a:rPr>
              <a:t> “Stefan Decker” .</a:t>
            </a:r>
          </a:p>
          <a:p>
            <a:pPr>
              <a:buNone/>
            </a:pPr>
            <a:r>
              <a:rPr lang="en-US" sz="1800" dirty="0" smtClean="0">
                <a:latin typeface="Courier New"/>
                <a:cs typeface="Courier New"/>
              </a:rPr>
              <a:t>:me </a:t>
            </a:r>
            <a:r>
              <a:rPr lang="en-US" sz="1800" dirty="0" err="1" smtClean="0">
                <a:latin typeface="Courier New"/>
                <a:cs typeface="Courier New"/>
              </a:rPr>
              <a:t>foaf:knows</a:t>
            </a:r>
            <a:r>
              <a:rPr lang="en-US" sz="1800" dirty="0" smtClean="0">
                <a:latin typeface="Courier New"/>
                <a:cs typeface="Courier New"/>
              </a:rPr>
              <a:t> _:b3. _:b3 </a:t>
            </a:r>
            <a:r>
              <a:rPr lang="en-US" sz="1800" dirty="0" err="1" smtClean="0">
                <a:latin typeface="Courier New"/>
                <a:cs typeface="Courier New"/>
              </a:rPr>
              <a:t>foaf:name</a:t>
            </a:r>
            <a:r>
              <a:rPr lang="en-US" sz="1800" dirty="0" smtClean="0">
                <a:latin typeface="Courier New"/>
                <a:cs typeface="Courier New"/>
              </a:rPr>
              <a:t> “Thomas </a:t>
            </a:r>
            <a:r>
              <a:rPr lang="en-US" sz="1800" dirty="0" err="1" smtClean="0">
                <a:latin typeface="Courier New"/>
                <a:cs typeface="Courier New"/>
              </a:rPr>
              <a:t>Eiter</a:t>
            </a:r>
            <a:r>
              <a:rPr lang="en-US" sz="1800" dirty="0" smtClean="0">
                <a:latin typeface="Courier New"/>
                <a:cs typeface="Courier New"/>
              </a:rPr>
              <a:t>” .</a:t>
            </a:r>
          </a:p>
          <a:p>
            <a:pPr>
              <a:buNone/>
            </a:pPr>
            <a:r>
              <a:rPr lang="en-US" sz="1800" dirty="0" smtClean="0">
                <a:latin typeface="Courier New"/>
                <a:cs typeface="Courier New"/>
              </a:rPr>
              <a:t>…</a:t>
            </a:r>
          </a:p>
          <a:p>
            <a:pPr>
              <a:buNone/>
            </a:pPr>
            <a:endParaRPr lang="en-US" sz="1800" dirty="0" smtClean="0">
              <a:latin typeface="Courier New"/>
              <a:cs typeface="Courier New"/>
            </a:endParaRPr>
          </a:p>
          <a:p>
            <a:pPr>
              <a:buNone/>
            </a:pPr>
            <a:endParaRPr lang="en-US" sz="1800" dirty="0">
              <a:latin typeface="Courier New"/>
              <a:cs typeface="Courier New"/>
            </a:endParaRPr>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11</a:t>
            </a:fld>
            <a:endParaRPr lang="en-US" dirty="0">
              <a:solidFill>
                <a:srgbClr val="FFFFFF"/>
              </a:solidFill>
            </a:endParaRPr>
          </a:p>
        </p:txBody>
      </p:sp>
      <p:sp>
        <p:nvSpPr>
          <p:cNvPr id="6" name="Rectangle 5"/>
          <p:cNvSpPr/>
          <p:nvPr/>
        </p:nvSpPr>
        <p:spPr>
          <a:xfrm>
            <a:off x="4085685" y="1965413"/>
            <a:ext cx="4521817" cy="374479"/>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and semantics:</a:t>
            </a:r>
            <a:endParaRPr lang="en-US" dirty="0"/>
          </a:p>
        </p:txBody>
      </p:sp>
      <p:sp>
        <p:nvSpPr>
          <p:cNvPr id="3" name="Content Placeholder 2"/>
          <p:cNvSpPr>
            <a:spLocks noGrp="1"/>
          </p:cNvSpPr>
          <p:nvPr>
            <p:ph idx="1"/>
          </p:nvPr>
        </p:nvSpPr>
        <p:spPr>
          <a:xfrm>
            <a:off x="235178" y="1600200"/>
            <a:ext cx="8675752" cy="4525963"/>
          </a:xfrm>
        </p:spPr>
        <p:txBody>
          <a:bodyPr>
            <a:normAutofit/>
          </a:bodyPr>
          <a:lstStyle/>
          <a:p>
            <a:r>
              <a:rPr lang="en-US" dirty="0" smtClean="0"/>
              <a:t>Formal Semantics (XSPARQL1.0):</a:t>
            </a:r>
          </a:p>
          <a:p>
            <a:pPr lvl="1"/>
            <a:r>
              <a:rPr lang="en-US" dirty="0" smtClean="0"/>
              <a:t>Based on </a:t>
            </a:r>
            <a:r>
              <a:rPr lang="en-US" dirty="0" err="1" smtClean="0"/>
              <a:t>XQuery</a:t>
            </a:r>
            <a:r>
              <a:rPr lang="en-US" dirty="0" smtClean="0"/>
              <a:t> formal Semantics</a:t>
            </a:r>
          </a:p>
          <a:p>
            <a:pPr lvl="1"/>
            <a:r>
              <a:rPr lang="en-US" dirty="0" smtClean="0"/>
              <a:t>Can be implemented based on rewriting to </a:t>
            </a:r>
            <a:r>
              <a:rPr lang="en-US" dirty="0" err="1" smtClean="0"/>
              <a:t>XQuery</a:t>
            </a:r>
            <a:endParaRPr lang="en-US" dirty="0" smtClean="0"/>
          </a:p>
          <a:p>
            <a:pPr lvl="1">
              <a:buNone/>
            </a:pPr>
            <a:endParaRPr lang="en-US" dirty="0" smtClean="0"/>
          </a:p>
          <a:p>
            <a:r>
              <a:rPr lang="en-US" dirty="0" smtClean="0"/>
              <a:t>Challenges/Limitations: </a:t>
            </a:r>
          </a:p>
          <a:p>
            <a:pPr lvl="1"/>
            <a:r>
              <a:rPr lang="en-US" dirty="0" smtClean="0"/>
              <a:t>Nesting, scope of RDF dataset…</a:t>
            </a:r>
          </a:p>
          <a:p>
            <a:pPr lvl="1"/>
            <a:r>
              <a:rPr lang="en-US" dirty="0" smtClean="0"/>
              <a:t>different “type systems” of RDF/XML (sequences)</a:t>
            </a:r>
          </a:p>
          <a:p>
            <a:pPr lvl="1"/>
            <a:r>
              <a:rPr lang="en-US" dirty="0" smtClean="0"/>
              <a:t>adding ontological inference (to resolve heterogeneities)</a:t>
            </a:r>
          </a:p>
          <a:p>
            <a:pPr lvl="1"/>
            <a:r>
              <a:rPr lang="en-US" dirty="0" smtClean="0"/>
              <a:t>We are working on this in XSPARQL1.1!</a:t>
            </a:r>
            <a:endParaRPr lang="en-US"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12</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Semantics:</a:t>
            </a:r>
            <a:endParaRPr lang="en-US" dirty="0"/>
          </a:p>
        </p:txBody>
      </p:sp>
      <p:sp>
        <p:nvSpPr>
          <p:cNvPr id="3" name="Content Placeholder 2"/>
          <p:cNvSpPr>
            <a:spLocks noGrp="1"/>
          </p:cNvSpPr>
          <p:nvPr>
            <p:ph idx="1"/>
          </p:nvPr>
        </p:nvSpPr>
        <p:spPr/>
        <p:txBody>
          <a:bodyPr>
            <a:normAutofit/>
          </a:bodyPr>
          <a:lstStyle/>
          <a:p>
            <a:r>
              <a:rPr lang="en-US" dirty="0" smtClean="0"/>
              <a:t>Initial idea (and </a:t>
            </a:r>
            <a:r>
              <a:rPr lang="en-US" dirty="0" err="1" smtClean="0"/>
              <a:t>formalised</a:t>
            </a:r>
            <a:r>
              <a:rPr lang="en-US" dirty="0" smtClean="0"/>
              <a:t> in XSPARQL1.0):</a:t>
            </a:r>
          </a:p>
          <a:p>
            <a:pPr lvl="1"/>
            <a:r>
              <a:rPr lang="en-US" dirty="0" smtClean="0"/>
              <a:t>extension of the </a:t>
            </a:r>
            <a:r>
              <a:rPr lang="en-US" dirty="0" err="1" smtClean="0"/>
              <a:t>XQuery</a:t>
            </a:r>
            <a:r>
              <a:rPr lang="en-US" dirty="0" smtClean="0"/>
              <a:t> semantics by plugging in SPARQL semantics in a modular way</a:t>
            </a:r>
          </a:p>
          <a:p>
            <a:pPr lvl="1">
              <a:buNone/>
            </a:pPr>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r>
              <a:rPr lang="en-US" dirty="0" smtClean="0"/>
              <a:t>Rewriting algorithm is defined for embedding XSPARQL into native </a:t>
            </a:r>
            <a:r>
              <a:rPr lang="en-US" dirty="0" err="1" smtClean="0"/>
              <a:t>XQuery</a:t>
            </a:r>
            <a:r>
              <a:rPr lang="en-US" dirty="0" smtClean="0"/>
              <a:t> plus interleaved calls to a SPARQL endpoint</a:t>
            </a:r>
            <a:endParaRPr lang="en-US"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13</a:t>
            </a:fld>
            <a:endParaRPr lang="en-US" dirty="0">
              <a:solidFill>
                <a:srgbClr val="FFFFFF"/>
              </a:solidFill>
            </a:endParaRPr>
          </a:p>
        </p:txBody>
      </p:sp>
      <p:pic>
        <p:nvPicPr>
          <p:cNvPr id="5" name="Picture 4" descr="Architectur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52549" y="2711255"/>
            <a:ext cx="6466931" cy="15101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Rewriting XSPARQL to </a:t>
            </a:r>
            <a:r>
              <a:rPr lang="en-US" dirty="0" err="1" smtClean="0"/>
              <a:t>XQuery</a:t>
            </a:r>
            <a:r>
              <a:rPr lang="en-US" dirty="0" smtClean="0"/>
              <a:t>…</a:t>
            </a:r>
            <a:endParaRPr lang="en-US"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14</a:t>
            </a:fld>
            <a:endParaRPr lang="en-US" dirty="0">
              <a:solidFill>
                <a:srgbClr val="FFFFFF"/>
              </a:solidFill>
            </a:endParaRPr>
          </a:p>
        </p:txBody>
      </p:sp>
      <p:sp>
        <p:nvSpPr>
          <p:cNvPr id="5" name="Rectangle 4"/>
          <p:cNvSpPr/>
          <p:nvPr/>
        </p:nvSpPr>
        <p:spPr>
          <a:xfrm>
            <a:off x="258695" y="990767"/>
            <a:ext cx="8652235" cy="923330"/>
          </a:xfrm>
          <a:prstGeom prst="rect">
            <a:avLst/>
          </a:prstGeom>
        </p:spPr>
        <p:txBody>
          <a:bodyPr wrap="square">
            <a:spAutoFit/>
          </a:bodyPr>
          <a:lstStyle/>
          <a:p>
            <a:pPr>
              <a:buNone/>
            </a:pPr>
            <a:r>
              <a:rPr lang="en-US" dirty="0" smtClean="0">
                <a:latin typeface="Courier New"/>
                <a:cs typeface="Courier New"/>
              </a:rPr>
              <a:t>construct</a:t>
            </a:r>
            <a:r>
              <a:rPr lang="en-US" dirty="0" smtClean="0"/>
              <a:t> </a:t>
            </a:r>
            <a:r>
              <a:rPr lang="en-US" dirty="0" smtClean="0">
                <a:latin typeface="Courier New"/>
                <a:cs typeface="Courier New"/>
              </a:rPr>
              <a:t>{ </a:t>
            </a:r>
            <a:r>
              <a:rPr lang="en-US" b="1" dirty="0" smtClean="0">
                <a:solidFill>
                  <a:srgbClr val="008000"/>
                </a:solidFill>
                <a:latin typeface="Courier New"/>
                <a:cs typeface="Courier New"/>
              </a:rPr>
              <a:t>_:</a:t>
            </a:r>
            <a:r>
              <a:rPr lang="en-US" b="1" dirty="0" err="1" smtClean="0">
                <a:solidFill>
                  <a:srgbClr val="008000"/>
                </a:solidFill>
                <a:latin typeface="Courier New"/>
                <a:cs typeface="Courier New"/>
              </a:rPr>
              <a:t>b</a:t>
            </a:r>
            <a:r>
              <a:rPr lang="en-US" dirty="0" smtClean="0">
                <a:latin typeface="Courier New"/>
                <a:cs typeface="Courier New"/>
              </a:rPr>
              <a:t> </a:t>
            </a:r>
            <a:r>
              <a:rPr lang="en-US" dirty="0" err="1" smtClean="0">
                <a:latin typeface="Courier New"/>
                <a:cs typeface="Courier New"/>
              </a:rPr>
              <a:t>foaf:name</a:t>
            </a:r>
            <a:r>
              <a:rPr lang="en-US" dirty="0" smtClean="0">
                <a:latin typeface="Courier New"/>
                <a:cs typeface="Courier New"/>
              </a:rPr>
              <a:t> {</a:t>
            </a:r>
            <a:r>
              <a:rPr lang="en-US" dirty="0" err="1" smtClean="0">
                <a:latin typeface="Courier New"/>
                <a:cs typeface="Courier New"/>
              </a:rPr>
              <a:t>fn:concat("""",$N</a:t>
            </a:r>
            <a:r>
              <a:rPr lang="en-US" dirty="0" smtClean="0">
                <a:latin typeface="Courier New"/>
                <a:cs typeface="Courier New"/>
              </a:rPr>
              <a:t>," ",$F,"""")} } from &lt;</a:t>
            </a:r>
            <a:r>
              <a:rPr lang="en-US" dirty="0" err="1" smtClean="0">
                <a:latin typeface="Courier New"/>
                <a:cs typeface="Courier New"/>
              </a:rPr>
              <a:t>vcard.rdf</a:t>
            </a:r>
            <a:r>
              <a:rPr lang="en-US" dirty="0" smtClean="0">
                <a:latin typeface="Courier New"/>
                <a:cs typeface="Courier New"/>
              </a:rPr>
              <a:t>&gt; </a:t>
            </a:r>
          </a:p>
          <a:p>
            <a:pPr>
              <a:buNone/>
            </a:pPr>
            <a:r>
              <a:rPr lang="en-US" dirty="0" smtClean="0">
                <a:latin typeface="Courier New"/>
                <a:cs typeface="Courier New"/>
              </a:rPr>
              <a:t>where { $P </a:t>
            </a:r>
            <a:r>
              <a:rPr lang="en-US" dirty="0" err="1" smtClean="0">
                <a:latin typeface="Courier New"/>
                <a:cs typeface="Courier New"/>
              </a:rPr>
              <a:t>vc:Given</a:t>
            </a:r>
            <a:r>
              <a:rPr lang="en-US" dirty="0" smtClean="0">
                <a:latin typeface="Courier New"/>
                <a:cs typeface="Courier New"/>
              </a:rPr>
              <a:t> $N . $P </a:t>
            </a:r>
            <a:r>
              <a:rPr lang="en-US" dirty="0" err="1" smtClean="0">
                <a:latin typeface="Courier New"/>
                <a:cs typeface="Courier New"/>
              </a:rPr>
              <a:t>vc:Family</a:t>
            </a:r>
            <a:r>
              <a:rPr lang="en-US" dirty="0" smtClean="0">
                <a:latin typeface="Courier New"/>
                <a:cs typeface="Courier New"/>
              </a:rPr>
              <a:t> $F . }</a:t>
            </a:r>
          </a:p>
        </p:txBody>
      </p:sp>
      <p:sp>
        <p:nvSpPr>
          <p:cNvPr id="6" name="Rectangle 5"/>
          <p:cNvSpPr/>
          <p:nvPr/>
        </p:nvSpPr>
        <p:spPr>
          <a:xfrm>
            <a:off x="258695" y="2025904"/>
            <a:ext cx="8652235" cy="1077218"/>
          </a:xfrm>
          <a:prstGeom prst="rect">
            <a:avLst/>
          </a:prstGeom>
          <a:solidFill>
            <a:schemeClr val="bg1"/>
          </a:solidFill>
        </p:spPr>
        <p:txBody>
          <a:bodyPr wrap="square">
            <a:spAutoFit/>
          </a:bodyPr>
          <a:lstStyle/>
          <a:p>
            <a:r>
              <a:rPr lang="en-US" sz="1600" dirty="0" smtClean="0">
                <a:latin typeface="Courier New"/>
                <a:cs typeface="Courier New"/>
              </a:rPr>
              <a:t>let </a:t>
            </a:r>
            <a:r>
              <a:rPr lang="en-US" sz="1600" b="1" dirty="0" smtClean="0">
                <a:solidFill>
                  <a:srgbClr val="0000FF"/>
                </a:solidFill>
                <a:latin typeface="Courier New"/>
                <a:cs typeface="Courier New"/>
              </a:rPr>
              <a:t>$</a:t>
            </a:r>
            <a:r>
              <a:rPr lang="en-US" sz="1600" b="1" dirty="0" err="1" smtClean="0">
                <a:solidFill>
                  <a:srgbClr val="0000FF"/>
                </a:solidFill>
                <a:latin typeface="Courier New"/>
                <a:cs typeface="Courier New"/>
              </a:rPr>
              <a:t>aux_query</a:t>
            </a:r>
            <a:r>
              <a:rPr lang="en-US" sz="1600" dirty="0" smtClean="0">
                <a:latin typeface="Courier New"/>
                <a:cs typeface="Courier New"/>
              </a:rPr>
              <a:t> := fn:concat("http://localhost:2020/sparql?query=", 				   </a:t>
            </a:r>
            <a:r>
              <a:rPr lang="en-US" sz="1600" dirty="0" err="1" smtClean="0">
                <a:latin typeface="Courier New"/>
                <a:cs typeface="Courier New"/>
              </a:rPr>
              <a:t>fn:encode-for-uri</a:t>
            </a:r>
            <a:r>
              <a:rPr lang="en-US" sz="1600" dirty="0" smtClean="0">
                <a:latin typeface="Courier New"/>
                <a:cs typeface="Courier New"/>
              </a:rPr>
              <a:t>(</a:t>
            </a:r>
          </a:p>
          <a:p>
            <a:r>
              <a:rPr lang="en-US" sz="1600" dirty="0" smtClean="0">
                <a:latin typeface="Courier New"/>
                <a:cs typeface="Courier New"/>
              </a:rPr>
              <a:t>                   "</a:t>
            </a:r>
            <a:r>
              <a:rPr lang="en-US" sz="1600" b="1" dirty="0" smtClean="0">
                <a:solidFill>
                  <a:srgbClr val="FF0000"/>
                </a:solidFill>
                <a:latin typeface="Courier New"/>
                <a:cs typeface="Courier New"/>
              </a:rPr>
              <a:t>select $P $N $F from &lt;</a:t>
            </a:r>
            <a:r>
              <a:rPr lang="en-US" sz="1600" b="1" dirty="0" err="1" smtClean="0">
                <a:solidFill>
                  <a:srgbClr val="FF0000"/>
                </a:solidFill>
                <a:latin typeface="Courier New"/>
                <a:cs typeface="Courier New"/>
              </a:rPr>
              <a:t>vcard.rdf</a:t>
            </a:r>
            <a:r>
              <a:rPr lang="en-US" sz="1600" b="1" dirty="0" smtClean="0">
                <a:solidFill>
                  <a:srgbClr val="FF0000"/>
                </a:solidFill>
                <a:latin typeface="Courier New"/>
                <a:cs typeface="Courier New"/>
              </a:rPr>
              <a:t>&gt;      </a:t>
            </a:r>
          </a:p>
          <a:p>
            <a:r>
              <a:rPr lang="en-US" sz="1600" b="1" dirty="0" smtClean="0">
                <a:solidFill>
                  <a:srgbClr val="FF0000"/>
                </a:solidFill>
                <a:latin typeface="Courier New"/>
                <a:cs typeface="Courier New"/>
              </a:rPr>
              <a:t>                    where {$P </a:t>
            </a:r>
            <a:r>
              <a:rPr lang="en-US" sz="1600" b="1" dirty="0" err="1" smtClean="0">
                <a:solidFill>
                  <a:srgbClr val="FF0000"/>
                </a:solidFill>
                <a:latin typeface="Courier New"/>
                <a:cs typeface="Courier New"/>
              </a:rPr>
              <a:t>vc:Given</a:t>
            </a:r>
            <a:r>
              <a:rPr lang="en-US" sz="1600" b="1" dirty="0" smtClean="0">
                <a:solidFill>
                  <a:srgbClr val="FF0000"/>
                </a:solidFill>
                <a:latin typeface="Courier New"/>
                <a:cs typeface="Courier New"/>
              </a:rPr>
              <a:t> $N. $P </a:t>
            </a:r>
            <a:r>
              <a:rPr lang="en-US" sz="1600" b="1" dirty="0" err="1" smtClean="0">
                <a:solidFill>
                  <a:srgbClr val="FF0000"/>
                </a:solidFill>
                <a:latin typeface="Courier New"/>
                <a:cs typeface="Courier New"/>
              </a:rPr>
              <a:t>vc:Family</a:t>
            </a:r>
            <a:r>
              <a:rPr lang="en-US" sz="1600" b="1" dirty="0" smtClean="0">
                <a:solidFill>
                  <a:srgbClr val="FF0000"/>
                </a:solidFill>
                <a:latin typeface="Courier New"/>
                <a:cs typeface="Courier New"/>
              </a:rPr>
              <a:t> $F.}</a:t>
            </a:r>
            <a:r>
              <a:rPr lang="en-US" sz="1600" dirty="0" smtClean="0">
                <a:latin typeface="Courier New"/>
                <a:cs typeface="Courier New"/>
              </a:rPr>
              <a:t>"))</a:t>
            </a:r>
          </a:p>
        </p:txBody>
      </p:sp>
      <p:sp>
        <p:nvSpPr>
          <p:cNvPr id="8" name="Rectangle 7"/>
          <p:cNvSpPr/>
          <p:nvPr/>
        </p:nvSpPr>
        <p:spPr>
          <a:xfrm>
            <a:off x="258694" y="3060379"/>
            <a:ext cx="8652235" cy="584776"/>
          </a:xfrm>
          <a:prstGeom prst="rect">
            <a:avLst/>
          </a:prstGeom>
        </p:spPr>
        <p:txBody>
          <a:bodyPr wrap="square">
            <a:spAutoFit/>
          </a:bodyPr>
          <a:lstStyle/>
          <a:p>
            <a:pPr lvl="0"/>
            <a:r>
              <a:rPr lang="en-US" sz="1600" dirty="0" smtClean="0">
                <a:solidFill>
                  <a:prstClr val="black"/>
                </a:solidFill>
                <a:latin typeface="Courier New"/>
                <a:cs typeface="Courier New"/>
              </a:rPr>
              <a:t>for $</a:t>
            </a:r>
            <a:r>
              <a:rPr lang="en-US" sz="1600" dirty="0" err="1" smtClean="0">
                <a:solidFill>
                  <a:prstClr val="black"/>
                </a:solidFill>
                <a:latin typeface="Courier New"/>
                <a:cs typeface="Courier New"/>
              </a:rPr>
              <a:t>aux_result</a:t>
            </a:r>
            <a:r>
              <a:rPr lang="en-US" sz="1600" dirty="0" smtClean="0">
                <a:solidFill>
                  <a:prstClr val="black"/>
                </a:solidFill>
                <a:latin typeface="Courier New"/>
                <a:cs typeface="Courier New"/>
              </a:rPr>
              <a:t> </a:t>
            </a:r>
            <a:r>
              <a:rPr lang="en-US" sz="1600" b="1" dirty="0" smtClean="0">
                <a:solidFill>
                  <a:srgbClr val="008000"/>
                </a:solidFill>
                <a:latin typeface="Courier New"/>
                <a:cs typeface="Courier New"/>
              </a:rPr>
              <a:t>at $</a:t>
            </a:r>
            <a:r>
              <a:rPr lang="en-US" sz="1600" b="1" dirty="0" err="1" smtClean="0">
                <a:solidFill>
                  <a:srgbClr val="008000"/>
                </a:solidFill>
                <a:latin typeface="Courier New"/>
                <a:cs typeface="Courier New"/>
              </a:rPr>
              <a:t>aux_result_pos</a:t>
            </a:r>
            <a:r>
              <a:rPr lang="en-US" sz="1600" b="1" dirty="0" smtClean="0">
                <a:solidFill>
                  <a:prstClr val="black"/>
                </a:solidFill>
                <a:latin typeface="Courier New"/>
                <a:cs typeface="Courier New"/>
              </a:rPr>
              <a:t> </a:t>
            </a:r>
          </a:p>
          <a:p>
            <a:pPr lvl="0"/>
            <a:r>
              <a:rPr lang="en-US" sz="1600" dirty="0" smtClean="0">
                <a:solidFill>
                  <a:prstClr val="black"/>
                </a:solidFill>
                <a:latin typeface="Courier New"/>
                <a:cs typeface="Courier New"/>
              </a:rPr>
              <a:t>                in </a:t>
            </a:r>
            <a:r>
              <a:rPr lang="en-US" sz="1600" dirty="0" err="1" smtClean="0">
                <a:solidFill>
                  <a:prstClr val="black"/>
                </a:solidFill>
                <a:latin typeface="Courier New"/>
                <a:cs typeface="Courier New"/>
              </a:rPr>
              <a:t>doc(</a:t>
            </a:r>
            <a:r>
              <a:rPr lang="en-US" sz="1600" b="1" dirty="0" err="1" smtClean="0">
                <a:solidFill>
                  <a:srgbClr val="0000FF"/>
                </a:solidFill>
                <a:latin typeface="Courier New"/>
                <a:cs typeface="Courier New"/>
              </a:rPr>
              <a:t>$aux_query</a:t>
            </a:r>
            <a:r>
              <a:rPr lang="en-US" sz="1600" dirty="0" err="1" smtClean="0">
                <a:solidFill>
                  <a:prstClr val="black"/>
                </a:solidFill>
                <a:latin typeface="Courier New"/>
                <a:cs typeface="Courier New"/>
              </a:rPr>
              <a:t>)//sparql_result:result</a:t>
            </a:r>
            <a:endParaRPr lang="en-US" sz="1600" dirty="0" smtClean="0">
              <a:solidFill>
                <a:prstClr val="black"/>
              </a:solidFill>
              <a:latin typeface="Courier New"/>
              <a:cs typeface="Courier New"/>
            </a:endParaRPr>
          </a:p>
        </p:txBody>
      </p:sp>
      <p:sp>
        <p:nvSpPr>
          <p:cNvPr id="9" name="Rectangle 8"/>
          <p:cNvSpPr/>
          <p:nvPr/>
        </p:nvSpPr>
        <p:spPr>
          <a:xfrm>
            <a:off x="258695" y="3581655"/>
            <a:ext cx="8652234" cy="1569660"/>
          </a:xfrm>
          <a:prstGeom prst="rect">
            <a:avLst/>
          </a:prstGeom>
        </p:spPr>
        <p:txBody>
          <a:bodyPr wrap="square">
            <a:spAutoFit/>
          </a:bodyPr>
          <a:lstStyle/>
          <a:p>
            <a:pPr lvl="0"/>
            <a:r>
              <a:rPr lang="en-US" sz="1600" dirty="0" smtClean="0">
                <a:solidFill>
                  <a:prstClr val="black"/>
                </a:solidFill>
                <a:latin typeface="Courier New"/>
                <a:cs typeface="Courier New"/>
              </a:rPr>
              <a:t>let $</a:t>
            </a:r>
            <a:r>
              <a:rPr lang="en-US" sz="1600" dirty="0" err="1" smtClean="0">
                <a:solidFill>
                  <a:prstClr val="black"/>
                </a:solidFill>
                <a:latin typeface="Courier New"/>
                <a:cs typeface="Courier New"/>
              </a:rPr>
              <a:t>P_Node</a:t>
            </a:r>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aux_result/sparql_result:binding[@name</a:t>
            </a:r>
            <a:r>
              <a:rPr lang="en-US" sz="1600" dirty="0" smtClean="0">
                <a:solidFill>
                  <a:prstClr val="black"/>
                </a:solidFill>
                <a:latin typeface="Courier New"/>
                <a:cs typeface="Courier New"/>
              </a:rPr>
              <a:t>="P"] </a:t>
            </a:r>
          </a:p>
          <a:p>
            <a:pPr lvl="0"/>
            <a:r>
              <a:rPr lang="en-US" sz="1600" dirty="0" smtClean="0">
                <a:solidFill>
                  <a:prstClr val="black"/>
                </a:solidFill>
                <a:latin typeface="Courier New"/>
                <a:cs typeface="Courier New"/>
              </a:rPr>
              <a:t>let $</a:t>
            </a:r>
            <a:r>
              <a:rPr lang="en-US" sz="1600" dirty="0" err="1" smtClean="0">
                <a:solidFill>
                  <a:prstClr val="black"/>
                </a:solidFill>
                <a:latin typeface="Courier New"/>
                <a:cs typeface="Courier New"/>
              </a:rPr>
              <a:t>N_Node</a:t>
            </a:r>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aux_result/sparql_result:binding[@name</a:t>
            </a:r>
            <a:r>
              <a:rPr lang="en-US" sz="1600" dirty="0" smtClean="0">
                <a:solidFill>
                  <a:prstClr val="black"/>
                </a:solidFill>
                <a:latin typeface="Courier New"/>
                <a:cs typeface="Courier New"/>
              </a:rPr>
              <a:t>="N"] </a:t>
            </a:r>
          </a:p>
          <a:p>
            <a:pPr lvl="0"/>
            <a:r>
              <a:rPr lang="en-US" sz="1600" dirty="0" smtClean="0">
                <a:solidFill>
                  <a:prstClr val="black"/>
                </a:solidFill>
                <a:latin typeface="Courier New"/>
                <a:cs typeface="Courier New"/>
              </a:rPr>
              <a:t>let $</a:t>
            </a:r>
            <a:r>
              <a:rPr lang="en-US" sz="1600" dirty="0" err="1" smtClean="0">
                <a:solidFill>
                  <a:prstClr val="black"/>
                </a:solidFill>
                <a:latin typeface="Courier New"/>
                <a:cs typeface="Courier New"/>
              </a:rPr>
              <a:t>F_Node</a:t>
            </a:r>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aux_result/sparql_result:binding[@name</a:t>
            </a:r>
            <a:r>
              <a:rPr lang="en-US" sz="1600" dirty="0" smtClean="0">
                <a:solidFill>
                  <a:prstClr val="black"/>
                </a:solidFill>
                <a:latin typeface="Courier New"/>
                <a:cs typeface="Courier New"/>
              </a:rPr>
              <a:t>="F"] </a:t>
            </a:r>
          </a:p>
          <a:p>
            <a:pPr lvl="0"/>
            <a:r>
              <a:rPr lang="en-US" sz="1600" dirty="0" smtClean="0">
                <a:solidFill>
                  <a:prstClr val="black"/>
                </a:solidFill>
                <a:latin typeface="Courier New"/>
                <a:cs typeface="Courier New"/>
              </a:rPr>
              <a:t>let $N := </a:t>
            </a:r>
            <a:r>
              <a:rPr lang="en-US" sz="1600" dirty="0" err="1" smtClean="0">
                <a:solidFill>
                  <a:prstClr val="black"/>
                </a:solidFill>
                <a:latin typeface="Courier New"/>
                <a:cs typeface="Courier New"/>
              </a:rPr>
              <a:t>data($N_Node</a:t>
            </a:r>
            <a:r>
              <a:rPr lang="en-US" sz="1600" dirty="0" smtClean="0">
                <a:solidFill>
                  <a:prstClr val="black"/>
                </a:solidFill>
                <a:latin typeface="Courier New"/>
                <a:cs typeface="Courier New"/>
              </a:rPr>
              <a:t>/*)let $</a:t>
            </a:r>
            <a:r>
              <a:rPr lang="en-US" sz="1600" dirty="0" err="1" smtClean="0">
                <a:solidFill>
                  <a:prstClr val="black"/>
                </a:solidFill>
                <a:latin typeface="Courier New"/>
                <a:cs typeface="Courier New"/>
              </a:rPr>
              <a:t>N_NodeType</a:t>
            </a:r>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name($N_Node</a:t>
            </a:r>
            <a:r>
              <a:rPr lang="en-US" sz="1600" dirty="0" smtClean="0">
                <a:solidFill>
                  <a:prstClr val="black"/>
                </a:solidFill>
                <a:latin typeface="Courier New"/>
                <a:cs typeface="Courier New"/>
              </a:rPr>
              <a:t>/*) </a:t>
            </a:r>
          </a:p>
          <a:p>
            <a:pPr lvl="0"/>
            <a:r>
              <a:rPr lang="en-US" sz="1600" dirty="0" smtClean="0">
                <a:solidFill>
                  <a:prstClr val="black"/>
                </a:solidFill>
                <a:latin typeface="Courier New"/>
                <a:cs typeface="Courier New"/>
              </a:rPr>
              <a:t>let $</a:t>
            </a:r>
            <a:r>
              <a:rPr lang="en-US" sz="1600" dirty="0" err="1" smtClean="0">
                <a:solidFill>
                  <a:prstClr val="black"/>
                </a:solidFill>
                <a:latin typeface="Courier New"/>
                <a:cs typeface="Courier New"/>
              </a:rPr>
              <a:t>N_RDFTerm</a:t>
            </a:r>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local:rdf_term($N_NodeType,$N</a:t>
            </a:r>
            <a:r>
              <a:rPr lang="en-US" sz="1600" dirty="0" smtClean="0">
                <a:solidFill>
                  <a:prstClr val="black"/>
                </a:solidFill>
                <a:latin typeface="Courier New"/>
                <a:cs typeface="Courier New"/>
              </a:rPr>
              <a:t>) </a:t>
            </a:r>
          </a:p>
          <a:p>
            <a:pPr lvl="0"/>
            <a:r>
              <a:rPr lang="en-US" sz="1600" dirty="0" smtClean="0">
                <a:solidFill>
                  <a:prstClr val="black"/>
                </a:solidFill>
                <a:latin typeface="Courier New"/>
                <a:cs typeface="Courier New"/>
              </a:rPr>
              <a:t>... </a:t>
            </a:r>
          </a:p>
        </p:txBody>
      </p:sp>
      <p:sp>
        <p:nvSpPr>
          <p:cNvPr id="10" name="Rectangle 9"/>
          <p:cNvSpPr/>
          <p:nvPr/>
        </p:nvSpPr>
        <p:spPr>
          <a:xfrm>
            <a:off x="258694" y="4973515"/>
            <a:ext cx="8885305" cy="584776"/>
          </a:xfrm>
          <a:prstGeom prst="rect">
            <a:avLst/>
          </a:prstGeom>
        </p:spPr>
        <p:txBody>
          <a:bodyPr wrap="square">
            <a:spAutoFit/>
          </a:bodyPr>
          <a:lstStyle/>
          <a:p>
            <a:pPr lvl="0"/>
            <a:r>
              <a:rPr lang="en-US" sz="1600" dirty="0" smtClean="0">
                <a:solidFill>
                  <a:prstClr val="black"/>
                </a:solidFill>
                <a:latin typeface="Courier New"/>
                <a:cs typeface="Courier New"/>
              </a:rPr>
              <a:t>return ( </a:t>
            </a:r>
            <a:r>
              <a:rPr lang="en-US" sz="1600" dirty="0" err="1" smtClean="0">
                <a:solidFill>
                  <a:prstClr val="black"/>
                </a:solidFill>
                <a:latin typeface="Courier New"/>
                <a:cs typeface="Courier New"/>
              </a:rPr>
              <a:t>fn:concat("_:b",</a:t>
            </a:r>
            <a:r>
              <a:rPr lang="en-US" sz="1600" b="1" dirty="0" err="1" smtClean="0">
                <a:solidFill>
                  <a:srgbClr val="008000"/>
                </a:solidFill>
                <a:latin typeface="Courier New"/>
                <a:cs typeface="Courier New"/>
              </a:rPr>
              <a:t>$aux_result_pos</a:t>
            </a:r>
            <a:r>
              <a:rPr lang="en-US" sz="1600" dirty="0" smtClean="0">
                <a:solidFill>
                  <a:prstClr val="black"/>
                </a:solidFill>
                <a:latin typeface="Courier New"/>
                <a:cs typeface="Courier New"/>
              </a:rPr>
              <a:t>," </a:t>
            </a:r>
            <a:r>
              <a:rPr lang="en-US" sz="1600" dirty="0" err="1" smtClean="0">
                <a:solidFill>
                  <a:prstClr val="black"/>
                </a:solidFill>
                <a:latin typeface="Courier New"/>
                <a:cs typeface="Courier New"/>
              </a:rPr>
              <a:t>foaf:name</a:t>
            </a:r>
            <a:r>
              <a:rPr lang="en-US" sz="1600" dirty="0" smtClean="0">
                <a:solidFill>
                  <a:prstClr val="black"/>
                </a:solidFill>
                <a:latin typeface="Courier New"/>
                <a:cs typeface="Courier New"/>
              </a:rPr>
              <a:t> "),</a:t>
            </a:r>
          </a:p>
          <a:p>
            <a:pPr lvl="0"/>
            <a:r>
              <a:rPr lang="en-US" sz="1600" dirty="0" smtClean="0">
                <a:solidFill>
                  <a:prstClr val="black"/>
                </a:solidFill>
                <a:latin typeface="Courier New"/>
                <a:cs typeface="Courier New"/>
              </a:rPr>
              <a:t>          ( </a:t>
            </a:r>
            <a:r>
              <a:rPr lang="en-US" sz="1600" dirty="0" err="1" smtClean="0">
                <a:solidFill>
                  <a:prstClr val="black"/>
                </a:solidFill>
                <a:latin typeface="Courier New"/>
                <a:cs typeface="Courier New"/>
              </a:rPr>
              <a:t>fn:concat("""",$N_RDFTerm</a:t>
            </a:r>
            <a:r>
              <a:rPr lang="en-US" sz="1600" dirty="0" smtClean="0">
                <a:solidFill>
                  <a:prstClr val="black"/>
                </a:solidFill>
                <a:latin typeface="Courier New"/>
                <a:cs typeface="Courier New"/>
              </a:rPr>
              <a:t>," ",$</a:t>
            </a:r>
            <a:r>
              <a:rPr lang="en-US" sz="1600" dirty="0" err="1" smtClean="0">
                <a:solidFill>
                  <a:prstClr val="black"/>
                </a:solidFill>
                <a:latin typeface="Courier New"/>
                <a:cs typeface="Courier New"/>
              </a:rPr>
              <a:t>F_RDFTerm</a:t>
            </a:r>
            <a:r>
              <a:rPr lang="en-US" sz="1600" dirty="0" smtClean="0">
                <a:solidFill>
                  <a:prstClr val="black"/>
                </a:solidFill>
                <a:latin typeface="Courier New"/>
                <a:cs typeface="Courier New"/>
              </a:rPr>
              <a:t>,"""") ), "." )</a:t>
            </a:r>
          </a:p>
        </p:txBody>
      </p:sp>
      <p:cxnSp>
        <p:nvCxnSpPr>
          <p:cNvPr id="12" name="Straight Connector 11"/>
          <p:cNvCxnSpPr/>
          <p:nvPr/>
        </p:nvCxnSpPr>
        <p:spPr>
          <a:xfrm>
            <a:off x="0" y="1908620"/>
            <a:ext cx="9143999" cy="158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05000" y="3647698"/>
            <a:ext cx="5499100" cy="369332"/>
          </a:xfrm>
          <a:prstGeom prst="rect">
            <a:avLst/>
          </a:prstGeom>
          <a:solidFill>
            <a:srgbClr val="CCFFCC"/>
          </a:solidFill>
        </p:spPr>
        <p:txBody>
          <a:bodyPr wrap="square" rtlCol="0">
            <a:spAutoFit/>
          </a:bodyPr>
          <a:lstStyle/>
          <a:p>
            <a:r>
              <a:rPr lang="en-US" dirty="0" smtClean="0"/>
              <a:t>1. Encode SPARQL in HTTP call SELECT Query </a:t>
            </a:r>
            <a:endParaRPr lang="en-US" dirty="0"/>
          </a:p>
        </p:txBody>
      </p:sp>
      <p:sp>
        <p:nvSpPr>
          <p:cNvPr id="14" name="TextBox 13"/>
          <p:cNvSpPr txBox="1"/>
          <p:nvPr/>
        </p:nvSpPr>
        <p:spPr>
          <a:xfrm>
            <a:off x="1905000" y="4254263"/>
            <a:ext cx="5499100" cy="369332"/>
          </a:xfrm>
          <a:prstGeom prst="rect">
            <a:avLst/>
          </a:prstGeom>
          <a:solidFill>
            <a:srgbClr val="CCFFCC"/>
          </a:solidFill>
        </p:spPr>
        <p:txBody>
          <a:bodyPr wrap="square" rtlCol="0">
            <a:spAutoFit/>
          </a:bodyPr>
          <a:lstStyle/>
          <a:p>
            <a:r>
              <a:rPr lang="en-US" dirty="0" smtClean="0"/>
              <a:t>2. Execute call, via </a:t>
            </a:r>
            <a:r>
              <a:rPr lang="en-US" dirty="0" err="1" smtClean="0"/>
              <a:t>fn:doc</a:t>
            </a:r>
            <a:r>
              <a:rPr lang="en-US" dirty="0" smtClean="0"/>
              <a:t> function</a:t>
            </a:r>
          </a:p>
        </p:txBody>
      </p:sp>
      <p:sp>
        <p:nvSpPr>
          <p:cNvPr id="15" name="TextBox 14"/>
          <p:cNvSpPr txBox="1"/>
          <p:nvPr/>
        </p:nvSpPr>
        <p:spPr>
          <a:xfrm>
            <a:off x="1917699" y="5108125"/>
            <a:ext cx="5857535" cy="369332"/>
          </a:xfrm>
          <a:prstGeom prst="rect">
            <a:avLst/>
          </a:prstGeom>
          <a:solidFill>
            <a:srgbClr val="CCFFCC"/>
          </a:solidFill>
        </p:spPr>
        <p:txBody>
          <a:bodyPr wrap="square" rtlCol="0">
            <a:spAutoFit/>
          </a:bodyPr>
          <a:lstStyle/>
          <a:p>
            <a:r>
              <a:rPr lang="en-US" dirty="0" smtClean="0"/>
              <a:t>3. Collect results from SPARQL result </a:t>
            </a:r>
            <a:r>
              <a:rPr lang="en-US" dirty="0" err="1" smtClean="0"/>
              <a:t>format(XML</a:t>
            </a:r>
            <a:r>
              <a:rPr lang="en-US" dirty="0" smtClean="0"/>
              <a:t>)</a:t>
            </a:r>
          </a:p>
        </p:txBody>
      </p:sp>
      <p:sp>
        <p:nvSpPr>
          <p:cNvPr id="16" name="Rectangle 15"/>
          <p:cNvSpPr/>
          <p:nvPr/>
        </p:nvSpPr>
        <p:spPr>
          <a:xfrm>
            <a:off x="1879599" y="5680657"/>
            <a:ext cx="6364289" cy="369332"/>
          </a:xfrm>
          <a:prstGeom prst="rect">
            <a:avLst/>
          </a:prstGeom>
          <a:solidFill>
            <a:srgbClr val="CCFFCC"/>
          </a:solidFill>
        </p:spPr>
        <p:txBody>
          <a:bodyPr wrap="square">
            <a:spAutoFit/>
          </a:bodyPr>
          <a:lstStyle/>
          <a:p>
            <a:r>
              <a:rPr lang="en-US" dirty="0" smtClean="0"/>
              <a:t>4. </a:t>
            </a:r>
            <a:r>
              <a:rPr lang="en-US" dirty="0" smtClean="0">
                <a:latin typeface="Courier New"/>
                <a:cs typeface="Courier New"/>
              </a:rPr>
              <a:t>construct</a:t>
            </a:r>
            <a:r>
              <a:rPr lang="en-US" dirty="0" smtClean="0"/>
              <a:t> becomes </a:t>
            </a:r>
            <a:r>
              <a:rPr lang="en-US" dirty="0" smtClean="0">
                <a:latin typeface="Courier New"/>
                <a:cs typeface="Courier New"/>
              </a:rPr>
              <a:t>return </a:t>
            </a:r>
            <a:r>
              <a:rPr lang="en-US" dirty="0" smtClean="0"/>
              <a:t>that outputs triples.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Formalisation</a:t>
            </a:r>
            <a:endParaRPr lang="en-US" dirty="0"/>
          </a:p>
        </p:txBody>
      </p:sp>
      <p:sp>
        <p:nvSpPr>
          <p:cNvPr id="3" name="Content Placeholder 2"/>
          <p:cNvSpPr>
            <a:spLocks noGrp="1"/>
          </p:cNvSpPr>
          <p:nvPr>
            <p:ph idx="1"/>
          </p:nvPr>
        </p:nvSpPr>
        <p:spPr>
          <a:xfrm>
            <a:off x="289296" y="1600200"/>
            <a:ext cx="8854704" cy="4525963"/>
          </a:xfrm>
        </p:spPr>
        <p:txBody>
          <a:bodyPr>
            <a:normAutofit/>
          </a:bodyPr>
          <a:lstStyle/>
          <a:p>
            <a:r>
              <a:rPr lang="en-US" sz="2000" dirty="0" smtClean="0"/>
              <a:t>Current </a:t>
            </a:r>
            <a:r>
              <a:rPr lang="en-US" sz="2000" dirty="0" err="1" smtClean="0"/>
              <a:t>formalisation</a:t>
            </a:r>
            <a:r>
              <a:rPr lang="en-US" sz="2000" dirty="0" smtClean="0"/>
              <a:t> embeds rewriting in the functional semantics of </a:t>
            </a:r>
            <a:r>
              <a:rPr lang="en-US" sz="2000" dirty="0" err="1" smtClean="0"/>
              <a:t>XQuery</a:t>
            </a:r>
            <a:r>
              <a:rPr lang="en-US" sz="2000" dirty="0" smtClean="0"/>
              <a:t>:</a:t>
            </a:r>
          </a:p>
          <a:p>
            <a:pPr>
              <a:buNone/>
            </a:pPr>
            <a:r>
              <a:rPr lang="en-US" sz="1800" dirty="0" smtClean="0"/>
              <a:t>	</a:t>
            </a:r>
            <a:r>
              <a:rPr lang="en-US" sz="1800" i="1" dirty="0" smtClean="0">
                <a:hlinkClick r:id="rId2"/>
              </a:rPr>
              <a:t>http://xsparql.deri.org/spec/xsparql-semantics.html#id:flwor-expressions</a:t>
            </a:r>
            <a:endParaRPr lang="en-US" sz="1800" i="1" dirty="0" smtClean="0"/>
          </a:p>
          <a:p>
            <a:pPr>
              <a:buNone/>
            </a:pPr>
            <a:endParaRPr lang="en-US" sz="1800" i="1" dirty="0" smtClean="0"/>
          </a:p>
          <a:p>
            <a:pPr>
              <a:buNone/>
            </a:pPr>
            <a:r>
              <a:rPr lang="en-US" sz="1800" dirty="0" smtClean="0"/>
              <a:t>mapping rules [·]</a:t>
            </a:r>
            <a:r>
              <a:rPr lang="en-US" sz="1800" i="1" baseline="-25000" dirty="0" err="1" smtClean="0"/>
              <a:t>Expr</a:t>
            </a:r>
            <a:r>
              <a:rPr lang="en-US" sz="1800" i="1" baseline="-25000" dirty="0" smtClean="0"/>
              <a:t>'</a:t>
            </a:r>
            <a:r>
              <a:rPr lang="en-US" sz="1800" dirty="0" smtClean="0"/>
              <a:t> inherit from the definitions of </a:t>
            </a:r>
            <a:r>
              <a:rPr lang="en-US" sz="1800" dirty="0" err="1" smtClean="0"/>
              <a:t>XQuery's</a:t>
            </a:r>
            <a:r>
              <a:rPr lang="en-US" sz="1800" dirty="0" smtClean="0"/>
              <a:t> [·]</a:t>
            </a:r>
            <a:r>
              <a:rPr lang="en-US" sz="1800" i="1" baseline="-25000" dirty="0" err="1" smtClean="0"/>
              <a:t>Expr</a:t>
            </a:r>
            <a:r>
              <a:rPr lang="en-US" sz="1800" dirty="0" smtClean="0"/>
              <a:t> </a:t>
            </a:r>
            <a:endParaRPr lang="en-US" sz="1800" i="1"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15</a:t>
            </a:fld>
            <a:endParaRPr lang="en-US" dirty="0">
              <a:solidFill>
                <a:srgbClr val="FFFFFF"/>
              </a:solidFill>
            </a:endParaRPr>
          </a:p>
        </p:txBody>
      </p:sp>
      <p:pic>
        <p:nvPicPr>
          <p:cNvPr id="5" name="Picture 4" descr="Screen shot 2009-12-02 at 19.04.12.png"/>
          <p:cNvPicPr>
            <a:picLocks noChangeAspect="1"/>
          </p:cNvPicPr>
          <p:nvPr/>
        </p:nvPicPr>
        <p:blipFill>
          <a:blip r:embed="rId3"/>
          <a:stretch>
            <a:fillRect/>
          </a:stretch>
        </p:blipFill>
        <p:spPr>
          <a:xfrm>
            <a:off x="1531676" y="3386375"/>
            <a:ext cx="5861442" cy="2564381"/>
          </a:xfrm>
          <a:prstGeom prst="rect">
            <a:avLst/>
          </a:prstGeom>
        </p:spPr>
      </p:pic>
      <p:sp>
        <p:nvSpPr>
          <p:cNvPr id="6" name="Rectangle 5"/>
          <p:cNvSpPr/>
          <p:nvPr/>
        </p:nvSpPr>
        <p:spPr>
          <a:xfrm>
            <a:off x="2962188" y="5161872"/>
            <a:ext cx="800654" cy="16461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73480" y="5643503"/>
            <a:ext cx="789362" cy="16461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95415" y="3715150"/>
            <a:ext cx="389558" cy="16461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03560" y="5514161"/>
            <a:ext cx="389558" cy="16461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60069" y="4655808"/>
            <a:ext cx="835346" cy="16461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89296" y="4820424"/>
            <a:ext cx="7103822" cy="1305738"/>
            <a:chOff x="289296" y="4820424"/>
            <a:chExt cx="7103822" cy="1305738"/>
          </a:xfrm>
        </p:grpSpPr>
        <p:pic>
          <p:nvPicPr>
            <p:cNvPr id="11" name="Picture 10" descr="Screen shot 2009-12-02 at 19.12.08.png"/>
            <p:cNvPicPr>
              <a:picLocks noChangeAspect="1"/>
            </p:cNvPicPr>
            <p:nvPr/>
          </p:nvPicPr>
          <p:blipFill>
            <a:blip r:embed="rId4"/>
            <a:stretch>
              <a:fillRect/>
            </a:stretch>
          </p:blipFill>
          <p:spPr>
            <a:xfrm>
              <a:off x="359850" y="4820424"/>
              <a:ext cx="7033268" cy="1282106"/>
            </a:xfrm>
            <a:prstGeom prst="rect">
              <a:avLst/>
            </a:prstGeom>
          </p:spPr>
        </p:pic>
        <p:sp>
          <p:nvSpPr>
            <p:cNvPr id="12" name="Rectangle 11"/>
            <p:cNvSpPr/>
            <p:nvPr/>
          </p:nvSpPr>
          <p:spPr>
            <a:xfrm>
              <a:off x="289296" y="4890515"/>
              <a:ext cx="7103822" cy="1235647"/>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work/Outlook:</a:t>
            </a:r>
            <a:endParaRPr lang="en-US" dirty="0"/>
          </a:p>
        </p:txBody>
      </p:sp>
      <p:sp>
        <p:nvSpPr>
          <p:cNvPr id="3" name="Content Placeholder 2"/>
          <p:cNvSpPr>
            <a:spLocks noGrp="1"/>
          </p:cNvSpPr>
          <p:nvPr>
            <p:ph idx="1"/>
          </p:nvPr>
        </p:nvSpPr>
        <p:spPr>
          <a:xfrm>
            <a:off x="0" y="1081433"/>
            <a:ext cx="9144000" cy="4525963"/>
          </a:xfrm>
        </p:spPr>
        <p:txBody>
          <a:bodyPr/>
          <a:lstStyle/>
          <a:p>
            <a:r>
              <a:rPr lang="en-US" dirty="0" smtClean="0"/>
              <a:t>Simple rewriting semantics has some limitations, which we are currently working on: </a:t>
            </a:r>
          </a:p>
          <a:p>
            <a:pPr lvl="1"/>
            <a:r>
              <a:rPr lang="en-US" b="1" dirty="0" smtClean="0"/>
              <a:t>Adding RDFS/OWL </a:t>
            </a:r>
            <a:r>
              <a:rPr lang="en-US" b="1" dirty="0" err="1" smtClean="0"/>
              <a:t>entailment(and</a:t>
            </a:r>
            <a:r>
              <a:rPr lang="en-US" b="1" dirty="0" smtClean="0"/>
              <a:t> other SPARQL1.1 features)</a:t>
            </a:r>
          </a:p>
          <a:p>
            <a:pPr lvl="1"/>
            <a:r>
              <a:rPr lang="en-US" b="1" dirty="0" smtClean="0"/>
              <a:t>Integrate RDB Querying (SQL), </a:t>
            </a:r>
            <a:r>
              <a:rPr lang="en-US" b="1" dirty="0" err="1" smtClean="0"/>
              <a:t>Json</a:t>
            </a:r>
            <a:r>
              <a:rPr lang="en-US" b="1" dirty="0" smtClean="0"/>
              <a:t>, etc.</a:t>
            </a:r>
          </a:p>
          <a:p>
            <a:pPr lvl="1"/>
            <a:r>
              <a:rPr lang="en-US" b="1" dirty="0" err="1" smtClean="0"/>
              <a:t>Optimisations</a:t>
            </a:r>
            <a:r>
              <a:rPr lang="en-US" b="1" dirty="0" smtClean="0"/>
              <a:t>…</a:t>
            </a:r>
          </a:p>
          <a:p>
            <a:pPr lvl="1"/>
            <a:r>
              <a:rPr lang="en-US" dirty="0" err="1" smtClean="0"/>
              <a:t>Nesting,scope</a:t>
            </a:r>
            <a:r>
              <a:rPr lang="en-US" dirty="0" smtClean="0"/>
              <a:t> of RDF dataset…</a:t>
            </a:r>
          </a:p>
          <a:p>
            <a:pPr lvl="1"/>
            <a:r>
              <a:rPr lang="en-US" dirty="0" smtClean="0"/>
              <a:t>Different “type systems” of RDF/XML (sequences)…</a:t>
            </a:r>
          </a:p>
          <a:p>
            <a:endParaRPr lang="en-US"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16</a:t>
            </a:fld>
            <a:endParaRPr lang="en-US" dirty="0">
              <a:solidFill>
                <a:srgbClr val="FFFFFF"/>
              </a:solidFill>
            </a:endParaRPr>
          </a:p>
        </p:txBody>
      </p:sp>
      <p:pic>
        <p:nvPicPr>
          <p:cNvPr id="5" name="Picture 4" descr="Architectur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51276" y="4150446"/>
            <a:ext cx="6466931" cy="1510135"/>
          </a:xfrm>
          <a:prstGeom prst="rect">
            <a:avLst/>
          </a:prstGeom>
        </p:spPr>
      </p:pic>
      <p:sp>
        <p:nvSpPr>
          <p:cNvPr id="6" name="Rectangle 5"/>
          <p:cNvSpPr/>
          <p:nvPr/>
        </p:nvSpPr>
        <p:spPr>
          <a:xfrm>
            <a:off x="4666117" y="4255389"/>
            <a:ext cx="1587500"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8000"/>
                </a:solidFill>
              </a:rPr>
              <a:t>SPARQL1.1</a:t>
            </a:r>
            <a:endParaRPr lang="en-US" sz="2000" b="1" dirty="0">
              <a:solidFill>
                <a:srgbClr val="008000"/>
              </a:solidFill>
            </a:endParaRPr>
          </a:p>
        </p:txBody>
      </p:sp>
      <p:sp>
        <p:nvSpPr>
          <p:cNvPr id="7" name="Rectangle 6"/>
          <p:cNvSpPr/>
          <p:nvPr/>
        </p:nvSpPr>
        <p:spPr>
          <a:xfrm>
            <a:off x="2938658" y="4155606"/>
            <a:ext cx="3429000" cy="1490664"/>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8000"/>
                </a:solidFill>
              </a:rPr>
              <a:t>Integrated </a:t>
            </a:r>
            <a:r>
              <a:rPr lang="en-US" sz="3200" b="1" dirty="0" err="1" smtClean="0">
                <a:solidFill>
                  <a:srgbClr val="008000"/>
                </a:solidFill>
              </a:rPr>
              <a:t>engine(s</a:t>
            </a:r>
            <a:r>
              <a:rPr lang="en-US" sz="3200" b="1" dirty="0" smtClean="0">
                <a:solidFill>
                  <a:srgbClr val="008000"/>
                </a:solidFill>
              </a:rPr>
              <a:t>)</a:t>
            </a:r>
          </a:p>
        </p:txBody>
      </p:sp>
      <p:grpSp>
        <p:nvGrpSpPr>
          <p:cNvPr id="22" name="Group 21"/>
          <p:cNvGrpSpPr/>
          <p:nvPr/>
        </p:nvGrpSpPr>
        <p:grpSpPr>
          <a:xfrm>
            <a:off x="323975" y="5053604"/>
            <a:ext cx="1445354" cy="1055752"/>
            <a:chOff x="323975" y="5053604"/>
            <a:chExt cx="1445354" cy="1055752"/>
          </a:xfrm>
        </p:grpSpPr>
        <p:cxnSp>
          <p:nvCxnSpPr>
            <p:cNvPr id="9" name="Straight Arrow Connector 8"/>
            <p:cNvCxnSpPr/>
            <p:nvPr/>
          </p:nvCxnSpPr>
          <p:spPr bwMode="auto">
            <a:xfrm>
              <a:off x="958953" y="5311175"/>
              <a:ext cx="418241" cy="1588"/>
            </a:xfrm>
            <a:prstGeom prst="straightConnector1">
              <a:avLst/>
            </a:prstGeom>
            <a:noFill/>
            <a:ln w="25400" cap="flat" cmpd="sng" algn="ctr">
              <a:solidFill>
                <a:schemeClr val="tx1"/>
              </a:solidFill>
              <a:prstDash val="solid"/>
              <a:round/>
              <a:headEnd type="none" w="med" len="med"/>
              <a:tailEnd type="triangle"/>
            </a:ln>
            <a:effectLst/>
          </p:spPr>
        </p:cxnSp>
        <p:sp>
          <p:nvSpPr>
            <p:cNvPr id="12" name="Can 11"/>
            <p:cNvSpPr/>
            <p:nvPr/>
          </p:nvSpPr>
          <p:spPr bwMode="auto">
            <a:xfrm>
              <a:off x="323975" y="5053604"/>
              <a:ext cx="634978" cy="43717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Lucida Sans" pitchFamily="34" charset="0"/>
                </a:rPr>
                <a:t>RDB</a:t>
              </a:r>
            </a:p>
          </p:txBody>
        </p:sp>
        <p:cxnSp>
          <p:nvCxnSpPr>
            <p:cNvPr id="14" name="Straight Arrow Connector 13"/>
            <p:cNvCxnSpPr/>
            <p:nvPr/>
          </p:nvCxnSpPr>
          <p:spPr bwMode="auto">
            <a:xfrm flipV="1">
              <a:off x="1351088" y="5529648"/>
              <a:ext cx="418241" cy="400110"/>
            </a:xfrm>
            <a:prstGeom prst="straightConnector1">
              <a:avLst/>
            </a:prstGeom>
            <a:noFill/>
            <a:ln w="25400" cap="flat" cmpd="sng" algn="ctr">
              <a:solidFill>
                <a:schemeClr val="tx1"/>
              </a:solidFill>
              <a:prstDash val="solid"/>
              <a:round/>
              <a:headEnd type="none" w="med" len="med"/>
              <a:tailEnd type="triangle"/>
            </a:ln>
            <a:effectLst/>
          </p:spPr>
        </p:cxnSp>
        <p:sp>
          <p:nvSpPr>
            <p:cNvPr id="15" name="Can 14"/>
            <p:cNvSpPr/>
            <p:nvPr/>
          </p:nvSpPr>
          <p:spPr bwMode="auto">
            <a:xfrm>
              <a:off x="716110" y="5672186"/>
              <a:ext cx="634978" cy="43717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effectLst/>
                  <a:latin typeface="Lucida Sans" pitchFamily="34" charset="0"/>
                </a:rPr>
                <a:t>Json</a:t>
              </a:r>
              <a:r>
                <a:rPr kumimoji="0" lang="en-US" sz="1400" b="0" i="0" u="none" strike="noStrike" cap="none" normalizeH="0" baseline="0" dirty="0" smtClean="0">
                  <a:ln>
                    <a:noFill/>
                  </a:ln>
                  <a:effectLst/>
                  <a:latin typeface="Lucida Sans"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081433"/>
            <a:ext cx="8229600" cy="4525963"/>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Use as an RDB2RDF exporter…</a:t>
            </a:r>
          </a:p>
          <a:p>
            <a:pPr lvl="1">
              <a:buNone/>
            </a:pPr>
            <a:endParaRPr lang="en-US" dirty="0"/>
          </a:p>
        </p:txBody>
      </p:sp>
      <p:sp>
        <p:nvSpPr>
          <p:cNvPr id="2" name="Title 1"/>
          <p:cNvSpPr>
            <a:spLocks noGrp="1"/>
          </p:cNvSpPr>
          <p:nvPr>
            <p:ph type="title"/>
          </p:nvPr>
        </p:nvSpPr>
        <p:spPr/>
        <p:txBody>
          <a:bodyPr/>
          <a:lstStyle/>
          <a:p>
            <a:r>
              <a:rPr lang="en-US" dirty="0" smtClean="0"/>
              <a:t>RDB Querying sketch</a:t>
            </a:r>
            <a:endParaRPr lang="en-US" dirty="0"/>
          </a:p>
        </p:txBody>
      </p:sp>
      <p:sp>
        <p:nvSpPr>
          <p:cNvPr id="4" name="Rectangle 3"/>
          <p:cNvSpPr/>
          <p:nvPr/>
        </p:nvSpPr>
        <p:spPr>
          <a:xfrm>
            <a:off x="287369" y="1926717"/>
            <a:ext cx="6943469" cy="1815882"/>
          </a:xfrm>
          <a:prstGeom prst="rect">
            <a:avLst/>
          </a:prstGeom>
          <a:solidFill>
            <a:schemeClr val="bg1"/>
          </a:solidFill>
          <a:ln>
            <a:solidFill>
              <a:schemeClr val="accent1"/>
            </a:solidFill>
          </a:ln>
        </p:spPr>
        <p:txBody>
          <a:bodyPr wrap="square">
            <a:spAutoFit/>
          </a:bodyPr>
          <a:lstStyle/>
          <a:p>
            <a:r>
              <a:rPr lang="en-US" sz="1400" dirty="0" smtClean="0">
                <a:latin typeface="Courier New"/>
                <a:cs typeface="Courier New"/>
              </a:rPr>
              <a:t>prefix </a:t>
            </a:r>
            <a:r>
              <a:rPr lang="en-US" sz="1400" dirty="0" err="1" smtClean="0">
                <a:latin typeface="Courier New"/>
                <a:cs typeface="Courier New"/>
              </a:rPr>
              <a:t>foaf</a:t>
            </a:r>
            <a:r>
              <a:rPr lang="en-US" sz="1400" dirty="0" smtClean="0">
                <a:latin typeface="Courier New"/>
                <a:cs typeface="Courier New"/>
              </a:rPr>
              <a:t>: &lt;http://xmlns.com/foaf/0.1/&gt;</a:t>
            </a:r>
          </a:p>
          <a:p>
            <a:endParaRPr lang="en-US" sz="1400" dirty="0" smtClean="0">
              <a:latin typeface="Courier New"/>
              <a:cs typeface="Courier New"/>
            </a:endParaRPr>
          </a:p>
          <a:p>
            <a:r>
              <a:rPr lang="en-US" sz="1400" dirty="0" smtClean="0">
                <a:latin typeface="Courier New"/>
                <a:cs typeface="Courier New"/>
              </a:rPr>
              <a:t>for p1.name as $</a:t>
            </a:r>
            <a:r>
              <a:rPr lang="en-US" sz="1400" dirty="0" err="1" smtClean="0">
                <a:latin typeface="Courier New"/>
                <a:cs typeface="Courier New"/>
              </a:rPr>
              <a:t>x</a:t>
            </a:r>
            <a:r>
              <a:rPr lang="en-US" sz="1400" dirty="0" smtClean="0">
                <a:latin typeface="Courier New"/>
                <a:cs typeface="Courier New"/>
              </a:rPr>
              <a:t>, p2.name as $</a:t>
            </a:r>
            <a:r>
              <a:rPr lang="en-US" sz="1400" dirty="0" err="1" smtClean="0">
                <a:latin typeface="Courier New"/>
                <a:cs typeface="Courier New"/>
              </a:rPr>
              <a:t>y</a:t>
            </a:r>
            <a:r>
              <a:rPr lang="en-US" sz="1400" dirty="0" smtClean="0">
                <a:latin typeface="Courier New"/>
                <a:cs typeface="Courier New"/>
              </a:rPr>
              <a:t> </a:t>
            </a:r>
          </a:p>
          <a:p>
            <a:r>
              <a:rPr lang="en-US" sz="1400" dirty="0" smtClean="0">
                <a:latin typeface="Courier New"/>
                <a:cs typeface="Courier New"/>
              </a:rPr>
              <a:t>from person as p1, person as p2, relation as </a:t>
            </a:r>
            <a:r>
              <a:rPr lang="en-US" sz="1400" dirty="0" err="1" smtClean="0">
                <a:latin typeface="Courier New"/>
                <a:cs typeface="Courier New"/>
              </a:rPr>
              <a:t>r</a:t>
            </a:r>
            <a:endParaRPr lang="en-US" sz="1400" dirty="0" smtClean="0">
              <a:latin typeface="Courier New"/>
              <a:cs typeface="Courier New"/>
            </a:endParaRPr>
          </a:p>
          <a:p>
            <a:r>
              <a:rPr lang="en-US" sz="1400" dirty="0" smtClean="0">
                <a:latin typeface="Courier New"/>
                <a:cs typeface="Courier New"/>
              </a:rPr>
              <a:t>where { 	p1.name = </a:t>
            </a:r>
            <a:r>
              <a:rPr lang="en-US" sz="1400" dirty="0" err="1" smtClean="0">
                <a:latin typeface="Courier New"/>
                <a:cs typeface="Courier New"/>
              </a:rPr>
              <a:t>r.person</a:t>
            </a:r>
            <a:r>
              <a:rPr lang="en-US" sz="1400" dirty="0" smtClean="0">
                <a:latin typeface="Courier New"/>
                <a:cs typeface="Courier New"/>
              </a:rPr>
              <a:t> and </a:t>
            </a:r>
          </a:p>
          <a:p>
            <a:r>
              <a:rPr lang="en-US" sz="1400" dirty="0" smtClean="0">
                <a:latin typeface="Courier New"/>
                <a:cs typeface="Courier New"/>
              </a:rPr>
              <a:t>		p2.name = </a:t>
            </a:r>
            <a:r>
              <a:rPr lang="en-US" sz="1400" dirty="0" err="1" smtClean="0">
                <a:latin typeface="Courier New"/>
                <a:cs typeface="Courier New"/>
              </a:rPr>
              <a:t>r.knows</a:t>
            </a:r>
            <a:r>
              <a:rPr lang="en-US" sz="1400" dirty="0" smtClean="0">
                <a:latin typeface="Courier New"/>
                <a:cs typeface="Courier New"/>
              </a:rPr>
              <a:t> }</a:t>
            </a:r>
          </a:p>
          <a:p>
            <a:endParaRPr lang="en-US" sz="1400" dirty="0" smtClean="0">
              <a:latin typeface="Courier New"/>
              <a:cs typeface="Courier New"/>
            </a:endParaRPr>
          </a:p>
          <a:p>
            <a:r>
              <a:rPr lang="en-US" sz="1400" dirty="0" smtClean="0">
                <a:latin typeface="Courier New"/>
                <a:cs typeface="Courier New"/>
              </a:rPr>
              <a:t>construct { $</a:t>
            </a:r>
            <a:r>
              <a:rPr lang="en-US" sz="1400" dirty="0" err="1" smtClean="0">
                <a:latin typeface="Courier New"/>
                <a:cs typeface="Courier New"/>
              </a:rPr>
              <a:t>x</a:t>
            </a:r>
            <a:r>
              <a:rPr lang="en-US" sz="1400" dirty="0" smtClean="0">
                <a:latin typeface="Courier New"/>
                <a:cs typeface="Courier New"/>
              </a:rPr>
              <a:t> </a:t>
            </a:r>
            <a:r>
              <a:rPr lang="en-US" sz="1400" dirty="0" err="1" smtClean="0">
                <a:latin typeface="Courier New"/>
                <a:cs typeface="Courier New"/>
              </a:rPr>
              <a:t>foaf:knows</a:t>
            </a:r>
            <a:r>
              <a:rPr lang="en-US" sz="1400" dirty="0" smtClean="0">
                <a:latin typeface="Courier New"/>
                <a:cs typeface="Courier New"/>
              </a:rPr>
              <a:t> $</a:t>
            </a:r>
            <a:r>
              <a:rPr lang="en-US" sz="1400" dirty="0" err="1" smtClean="0">
                <a:latin typeface="Courier New"/>
                <a:cs typeface="Courier New"/>
              </a:rPr>
              <a:t>y</a:t>
            </a:r>
            <a:r>
              <a:rPr lang="en-US" sz="1400" dirty="0" smtClean="0">
                <a:latin typeface="Courier New"/>
                <a:cs typeface="Courier New"/>
              </a:rPr>
              <a:t> }</a:t>
            </a:r>
          </a:p>
        </p:txBody>
      </p:sp>
      <p:sp>
        <p:nvSpPr>
          <p:cNvPr id="5" name="Oval Callout 4"/>
          <p:cNvSpPr/>
          <p:nvPr/>
        </p:nvSpPr>
        <p:spPr>
          <a:xfrm>
            <a:off x="5693447" y="1669324"/>
            <a:ext cx="3450553" cy="1204813"/>
          </a:xfrm>
          <a:prstGeom prst="wedgeEllipseCallout">
            <a:avLst>
              <a:gd name="adj1" fmla="val -102438"/>
              <a:gd name="adj2" fmla="val 22067"/>
            </a:avLst>
          </a:prstGeom>
          <a:solidFill>
            <a:srgbClr val="FF00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RDBForClause</a:t>
            </a:r>
            <a:r>
              <a:rPr lang="en-US" sz="1600" dirty="0" smtClean="0">
                <a:solidFill>
                  <a:schemeClr val="tx1"/>
                </a:solidFill>
              </a:rPr>
              <a:t> to specify input from RDB tables</a:t>
            </a:r>
            <a:endParaRPr lang="en-US" sz="1600" dirty="0">
              <a:solidFill>
                <a:schemeClr val="tx1"/>
              </a:solidFill>
            </a:endParaRPr>
          </a:p>
        </p:txBody>
      </p:sp>
      <p:sp>
        <p:nvSpPr>
          <p:cNvPr id="6" name="Oval Callout 5"/>
          <p:cNvSpPr/>
          <p:nvPr/>
        </p:nvSpPr>
        <p:spPr>
          <a:xfrm>
            <a:off x="5894723" y="3153538"/>
            <a:ext cx="3249277" cy="863600"/>
          </a:xfrm>
          <a:prstGeom prst="wedgeEllipseCallout">
            <a:avLst>
              <a:gd name="adj1" fmla="val -122241"/>
              <a:gd name="adj2" fmla="val -55062"/>
            </a:avLst>
          </a:prstGeom>
          <a:solidFill>
            <a:srgbClr val="0080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SQL Where pattern</a:t>
            </a:r>
            <a:endParaRPr lang="en-US" sz="1600" dirty="0">
              <a:solidFill>
                <a:schemeClr val="tx1"/>
              </a:solidFill>
            </a:endParaRPr>
          </a:p>
        </p:txBody>
      </p:sp>
      <p:sp>
        <p:nvSpPr>
          <p:cNvPr id="8" name="Oval Callout 7"/>
          <p:cNvSpPr/>
          <p:nvPr/>
        </p:nvSpPr>
        <p:spPr>
          <a:xfrm>
            <a:off x="2449582" y="3965306"/>
            <a:ext cx="3835399" cy="595896"/>
          </a:xfrm>
          <a:prstGeom prst="wedgeEllipseCallout">
            <a:avLst>
              <a:gd name="adj1" fmla="val -49454"/>
              <a:gd name="adj2" fmla="val -101481"/>
            </a:avLst>
          </a:prstGeom>
          <a:solidFill>
            <a:srgbClr val="3366FF">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Output RDF (or XML)</a:t>
            </a:r>
            <a:endParaRPr lang="en-US" dirty="0">
              <a:solidFill>
                <a:schemeClr val="tx1"/>
              </a:solidFill>
            </a:endParaRPr>
          </a:p>
        </p:txBody>
      </p:sp>
      <p:sp>
        <p:nvSpPr>
          <p:cNvPr id="11" name="Rectangle 10"/>
          <p:cNvSpPr/>
          <p:nvPr/>
        </p:nvSpPr>
        <p:spPr>
          <a:xfrm>
            <a:off x="350373" y="1302202"/>
            <a:ext cx="5751178" cy="523220"/>
          </a:xfrm>
          <a:prstGeom prst="rect">
            <a:avLst/>
          </a:prstGeom>
        </p:spPr>
        <p:txBody>
          <a:bodyPr wrap="square">
            <a:spAutoFit/>
          </a:bodyPr>
          <a:lstStyle/>
          <a:p>
            <a:r>
              <a:rPr lang="en-US" sz="1400" b="1" i="1" dirty="0" smtClean="0">
                <a:solidFill>
                  <a:srgbClr val="660066"/>
                </a:solidFill>
              </a:rPr>
              <a:t>Extract </a:t>
            </a:r>
            <a:r>
              <a:rPr lang="en-US" sz="1400" b="1" i="1" dirty="0" err="1" smtClean="0">
                <a:solidFill>
                  <a:srgbClr val="660066"/>
                </a:solidFill>
              </a:rPr>
              <a:t>foaf:knows</a:t>
            </a:r>
            <a:r>
              <a:rPr lang="en-US" sz="1400" b="1" i="1" dirty="0" smtClean="0">
                <a:solidFill>
                  <a:srgbClr val="660066"/>
                </a:solidFill>
              </a:rPr>
              <a:t> relations from a RDB with two tables: containing persons and their knows relations</a:t>
            </a:r>
            <a:endParaRPr lang="en-US" sz="1400" b="1" i="1" dirty="0">
              <a:solidFill>
                <a:srgbClr val="660066"/>
              </a:solidFill>
            </a:endParaRPr>
          </a:p>
        </p:txBody>
      </p:sp>
      <p:sp>
        <p:nvSpPr>
          <p:cNvPr id="9" name="Slide Number Placeholder 8"/>
          <p:cNvSpPr>
            <a:spLocks noGrp="1"/>
          </p:cNvSpPr>
          <p:nvPr>
            <p:ph type="sldNum" sz="quarter" idx="10"/>
          </p:nvPr>
        </p:nvSpPr>
        <p:spPr/>
        <p:txBody>
          <a:bodyPr/>
          <a:lstStyle/>
          <a:p>
            <a:fld id="{CBEEAB27-AA1D-C042-875E-3538A5B2D288}" type="slidenum">
              <a:rPr lang="en-US" smtClean="0">
                <a:solidFill>
                  <a:srgbClr val="FFFFFF"/>
                </a:solidFill>
              </a:rPr>
              <a:pPr/>
              <a:t>17</a:t>
            </a:fld>
            <a:endParaRPr lang="en-US">
              <a:solidFill>
                <a:srgbClr val="FFFFFF"/>
              </a:solidFill>
            </a:endParaRPr>
          </a:p>
        </p:txBody>
      </p:sp>
      <p:sp>
        <p:nvSpPr>
          <p:cNvPr id="10" name="Rectangle 9"/>
          <p:cNvSpPr/>
          <p:nvPr/>
        </p:nvSpPr>
        <p:spPr bwMode="auto">
          <a:xfrm>
            <a:off x="287369" y="5144310"/>
            <a:ext cx="8513395" cy="907057"/>
          </a:xfrm>
          <a:prstGeom prst="rect">
            <a:avLst/>
          </a:prstGeom>
          <a:solidFill>
            <a:schemeClr val="accent5"/>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Lucida Sans" pitchFamily="34" charset="0"/>
              </a:rPr>
              <a:t>Unified RDF/XML/RDB Query Layer = </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rgbClr val="FF0000"/>
                </a:solidFill>
                <a:latin typeface="Lucida Sans" pitchFamily="34" charset="0"/>
              </a:rPr>
              <a:t>       XSPARQL + RDB2RDF ?</a:t>
            </a:r>
            <a:endParaRPr kumimoji="0" lang="en-US" sz="2800" b="0" i="0" u="none" strike="noStrike" cap="none" normalizeH="0" baseline="0" dirty="0" smtClean="0">
              <a:ln>
                <a:noFill/>
              </a:ln>
              <a:solidFill>
                <a:srgbClr val="FF0000"/>
              </a:solidFill>
              <a:effectLst/>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Optimisations</a:t>
            </a:r>
            <a:r>
              <a:rPr lang="en-US" dirty="0" smtClean="0"/>
              <a:t> – Example:</a:t>
            </a:r>
            <a:endParaRPr lang="en-US" dirty="0"/>
          </a:p>
        </p:txBody>
      </p:sp>
      <p:sp>
        <p:nvSpPr>
          <p:cNvPr id="3" name="Content Placeholder 2"/>
          <p:cNvSpPr>
            <a:spLocks noGrp="1"/>
          </p:cNvSpPr>
          <p:nvPr>
            <p:ph idx="1"/>
          </p:nvPr>
        </p:nvSpPr>
        <p:spPr>
          <a:xfrm>
            <a:off x="457200" y="1081433"/>
            <a:ext cx="8229600" cy="4525963"/>
          </a:xfrm>
        </p:spPr>
        <p:txBody>
          <a:bodyPr/>
          <a:lstStyle/>
          <a:p>
            <a:r>
              <a:rPr lang="en-US" dirty="0" smtClean="0"/>
              <a:t>E.g. dependent Join… i.e.</a:t>
            </a:r>
            <a:endParaRPr lang="en-US"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18</a:t>
            </a:fld>
            <a:endParaRPr lang="en-US" dirty="0">
              <a:solidFill>
                <a:srgbClr val="FFFFFF"/>
              </a:solidFill>
            </a:endParaRPr>
          </a:p>
        </p:txBody>
      </p:sp>
      <p:sp>
        <p:nvSpPr>
          <p:cNvPr id="5" name="Rectangle 4"/>
          <p:cNvSpPr/>
          <p:nvPr/>
        </p:nvSpPr>
        <p:spPr>
          <a:xfrm>
            <a:off x="0" y="1676400"/>
            <a:ext cx="4254500" cy="3108544"/>
          </a:xfrm>
          <a:prstGeom prst="rect">
            <a:avLst/>
          </a:prstGeom>
          <a:solidFill>
            <a:schemeClr val="bg1"/>
          </a:solidFill>
          <a:ln>
            <a:solidFill>
              <a:schemeClr val="accent1"/>
            </a:solidFill>
          </a:ln>
        </p:spPr>
        <p:txBody>
          <a:bodyPr wrap="square">
            <a:spAutoFit/>
          </a:bodyPr>
          <a:lstStyle/>
          <a:p>
            <a:r>
              <a:rPr lang="en-US" sz="1400" dirty="0" smtClean="0">
                <a:latin typeface="Courier New"/>
                <a:cs typeface="Courier New"/>
              </a:rPr>
              <a:t>&lt;relations&gt;</a:t>
            </a:r>
          </a:p>
          <a:p>
            <a:r>
              <a:rPr lang="en-US" sz="1400" dirty="0" smtClean="0">
                <a:latin typeface="Courier New"/>
                <a:cs typeface="Courier New"/>
              </a:rPr>
              <a:t>{ for </a:t>
            </a:r>
            <a:r>
              <a:rPr lang="en-US" sz="1400" dirty="0" smtClean="0">
                <a:solidFill>
                  <a:srgbClr val="FF0000"/>
                </a:solidFill>
                <a:latin typeface="Courier New"/>
                <a:cs typeface="Courier New"/>
              </a:rPr>
              <a:t>$Person</a:t>
            </a:r>
            <a:r>
              <a:rPr lang="en-US" sz="1400" dirty="0" smtClean="0">
                <a:latin typeface="Courier New"/>
                <a:cs typeface="Courier New"/>
              </a:rPr>
              <a:t> </a:t>
            </a:r>
            <a:r>
              <a:rPr lang="en-US" sz="1400" dirty="0" smtClean="0">
                <a:solidFill>
                  <a:srgbClr val="FF0000"/>
                </a:solidFill>
                <a:latin typeface="Courier New"/>
                <a:cs typeface="Courier New"/>
              </a:rPr>
              <a:t>$Name </a:t>
            </a:r>
          </a:p>
          <a:p>
            <a:r>
              <a:rPr lang="en-US" sz="1400" dirty="0" smtClean="0">
                <a:latin typeface="Courier New"/>
                <a:cs typeface="Courier New"/>
              </a:rPr>
              <a:t>  from &lt;</a:t>
            </a:r>
            <a:r>
              <a:rPr lang="en-US" sz="1400" dirty="0" err="1" smtClean="0">
                <a:latin typeface="Courier New"/>
                <a:cs typeface="Courier New"/>
              </a:rPr>
              <a:t>relations.rdf</a:t>
            </a:r>
            <a:r>
              <a:rPr lang="en-US" sz="1400" dirty="0" smtClean="0">
                <a:latin typeface="Courier New"/>
                <a:cs typeface="Courier New"/>
              </a:rPr>
              <a:t>&gt;     </a:t>
            </a:r>
          </a:p>
          <a:p>
            <a:r>
              <a:rPr lang="en-US" sz="1400" dirty="0" smtClean="0">
                <a:latin typeface="Courier New"/>
                <a:cs typeface="Courier New"/>
              </a:rPr>
              <a:t>  where { $Person </a:t>
            </a:r>
            <a:r>
              <a:rPr lang="en-US" sz="1400" dirty="0" err="1" smtClean="0">
                <a:latin typeface="Courier New"/>
                <a:cs typeface="Courier New"/>
              </a:rPr>
              <a:t>foaf:name</a:t>
            </a:r>
            <a:r>
              <a:rPr lang="en-US" sz="1400" dirty="0" smtClean="0">
                <a:latin typeface="Courier New"/>
                <a:cs typeface="Courier New"/>
              </a:rPr>
              <a:t> $Name } </a:t>
            </a:r>
          </a:p>
          <a:p>
            <a:r>
              <a:rPr lang="en-US" sz="1400" dirty="0" smtClean="0">
                <a:latin typeface="Courier New"/>
                <a:cs typeface="Courier New"/>
              </a:rPr>
              <a:t>  order by $Name </a:t>
            </a:r>
          </a:p>
          <a:p>
            <a:r>
              <a:rPr lang="en-US" sz="1400" dirty="0" smtClean="0">
                <a:latin typeface="Courier New"/>
                <a:cs typeface="Courier New"/>
              </a:rPr>
              <a:t>  return </a:t>
            </a:r>
          </a:p>
          <a:p>
            <a:r>
              <a:rPr lang="en-US" sz="1400" dirty="0" smtClean="0">
                <a:latin typeface="Courier New"/>
                <a:cs typeface="Courier New"/>
              </a:rPr>
              <a:t>	&lt;person name="{</a:t>
            </a:r>
            <a:r>
              <a:rPr lang="en-US" sz="1400" dirty="0" smtClean="0">
                <a:solidFill>
                  <a:srgbClr val="FF0000"/>
                </a:solidFill>
                <a:latin typeface="Courier New"/>
                <a:cs typeface="Courier New"/>
              </a:rPr>
              <a:t>$Name</a:t>
            </a:r>
            <a:r>
              <a:rPr lang="en-US" sz="1400" dirty="0" smtClean="0">
                <a:latin typeface="Courier New"/>
                <a:cs typeface="Courier New"/>
              </a:rPr>
              <a:t>}"&gt;</a:t>
            </a:r>
          </a:p>
          <a:p>
            <a:r>
              <a:rPr lang="en-US" sz="1400" dirty="0" smtClean="0">
                <a:latin typeface="Courier New"/>
                <a:cs typeface="Courier New"/>
              </a:rPr>
              <a:t>	{for $</a:t>
            </a:r>
            <a:r>
              <a:rPr lang="en-US" sz="1400" dirty="0" err="1" smtClean="0">
                <a:latin typeface="Courier New"/>
                <a:cs typeface="Courier New"/>
              </a:rPr>
              <a:t>Fname</a:t>
            </a:r>
            <a:r>
              <a:rPr lang="en-US" sz="1400" dirty="0" smtClean="0">
                <a:latin typeface="Courier New"/>
                <a:cs typeface="Courier New"/>
              </a:rPr>
              <a:t> </a:t>
            </a:r>
          </a:p>
          <a:p>
            <a:r>
              <a:rPr lang="en-US" sz="1400" dirty="0" smtClean="0">
                <a:latin typeface="Courier New"/>
                <a:cs typeface="Courier New"/>
              </a:rPr>
              <a:t> 	 where { </a:t>
            </a:r>
          </a:p>
          <a:p>
            <a:r>
              <a:rPr lang="en-US" sz="1400" dirty="0" smtClean="0">
                <a:latin typeface="Courier New"/>
                <a:cs typeface="Courier New"/>
              </a:rPr>
              <a:t>		</a:t>
            </a:r>
            <a:r>
              <a:rPr lang="en-US" sz="1400" dirty="0" smtClean="0">
                <a:solidFill>
                  <a:srgbClr val="FF0000"/>
                </a:solidFill>
                <a:latin typeface="Courier New"/>
                <a:cs typeface="Courier New"/>
              </a:rPr>
              <a:t>$Person</a:t>
            </a:r>
            <a:r>
              <a:rPr lang="en-US" sz="1400" dirty="0" smtClean="0">
                <a:latin typeface="Courier New"/>
                <a:cs typeface="Courier New"/>
              </a:rPr>
              <a:t> </a:t>
            </a:r>
            <a:r>
              <a:rPr lang="en-US" sz="1400" dirty="0" err="1" smtClean="0">
                <a:latin typeface="Courier New"/>
                <a:cs typeface="Courier New"/>
              </a:rPr>
              <a:t>foaf:knows</a:t>
            </a:r>
            <a:r>
              <a:rPr lang="en-US" sz="1400" dirty="0" smtClean="0">
                <a:latin typeface="Courier New"/>
                <a:cs typeface="Courier New"/>
              </a:rPr>
              <a:t> $Friend .</a:t>
            </a:r>
          </a:p>
          <a:p>
            <a:r>
              <a:rPr lang="en-US" sz="1400" dirty="0" smtClean="0">
                <a:latin typeface="Courier New"/>
                <a:cs typeface="Courier New"/>
              </a:rPr>
              <a:t>		$Friend </a:t>
            </a:r>
            <a:r>
              <a:rPr lang="en-US" sz="1400" dirty="0" err="1" smtClean="0">
                <a:latin typeface="Courier New"/>
                <a:cs typeface="Courier New"/>
              </a:rPr>
              <a:t>foaf:name</a:t>
            </a:r>
            <a:r>
              <a:rPr lang="en-US" sz="1400" dirty="0" smtClean="0">
                <a:latin typeface="Courier New"/>
                <a:cs typeface="Courier New"/>
              </a:rPr>
              <a:t> </a:t>
            </a:r>
            <a:r>
              <a:rPr lang="en-US" sz="1400" dirty="0" smtClean="0">
                <a:solidFill>
                  <a:srgbClr val="FF0000"/>
                </a:solidFill>
                <a:latin typeface="Courier New"/>
                <a:cs typeface="Courier New"/>
              </a:rPr>
              <a:t>$</a:t>
            </a:r>
            <a:r>
              <a:rPr lang="en-US" sz="1400" dirty="0" err="1" smtClean="0">
                <a:solidFill>
                  <a:srgbClr val="FF0000"/>
                </a:solidFill>
                <a:latin typeface="Courier New"/>
                <a:cs typeface="Courier New"/>
              </a:rPr>
              <a:t>Fname</a:t>
            </a:r>
            <a:r>
              <a:rPr lang="en-US" sz="1400" dirty="0" smtClean="0">
                <a:solidFill>
                  <a:srgbClr val="FF0000"/>
                </a:solidFill>
                <a:latin typeface="Courier New"/>
                <a:cs typeface="Courier New"/>
              </a:rPr>
              <a:t> </a:t>
            </a:r>
            <a:r>
              <a:rPr lang="en-US" sz="1400" dirty="0" smtClean="0">
                <a:latin typeface="Courier New"/>
                <a:cs typeface="Courier New"/>
              </a:rPr>
              <a:t>}</a:t>
            </a:r>
          </a:p>
          <a:p>
            <a:r>
              <a:rPr lang="en-US" sz="1400" dirty="0" smtClean="0">
                <a:latin typeface="Courier New"/>
                <a:cs typeface="Courier New"/>
              </a:rPr>
              <a:t>	 return &lt;knows&gt;{</a:t>
            </a:r>
            <a:r>
              <a:rPr lang="en-US" sz="1400" dirty="0" smtClean="0">
                <a:solidFill>
                  <a:srgbClr val="FF0000"/>
                </a:solidFill>
                <a:latin typeface="Courier New"/>
                <a:cs typeface="Courier New"/>
              </a:rPr>
              <a:t>$</a:t>
            </a:r>
            <a:r>
              <a:rPr lang="en-US" sz="1400" dirty="0" err="1" smtClean="0">
                <a:solidFill>
                  <a:srgbClr val="FF0000"/>
                </a:solidFill>
                <a:latin typeface="Courier New"/>
                <a:cs typeface="Courier New"/>
              </a:rPr>
              <a:t>FName</a:t>
            </a:r>
            <a:r>
              <a:rPr lang="en-US" sz="1400" dirty="0" smtClean="0">
                <a:latin typeface="Courier New"/>
                <a:cs typeface="Courier New"/>
              </a:rPr>
              <a:t>}&lt;/knows&gt; </a:t>
            </a:r>
          </a:p>
          <a:p>
            <a:r>
              <a:rPr lang="en-US" sz="1400" dirty="0" smtClean="0">
                <a:latin typeface="Courier New"/>
                <a:cs typeface="Courier New"/>
              </a:rPr>
              <a:t>     } &lt;/person&gt;</a:t>
            </a:r>
          </a:p>
          <a:p>
            <a:r>
              <a:rPr lang="en-US" sz="1400" dirty="0" smtClean="0">
                <a:latin typeface="Courier New"/>
                <a:cs typeface="Courier New"/>
              </a:rPr>
              <a:t>}&lt;/relations&gt;</a:t>
            </a:r>
            <a:endParaRPr lang="en-US" sz="1400" dirty="0">
              <a:latin typeface="Courier New"/>
              <a:cs typeface="Courier New"/>
            </a:endParaRPr>
          </a:p>
        </p:txBody>
      </p:sp>
      <p:sp>
        <p:nvSpPr>
          <p:cNvPr id="6" name="Rectangle 5"/>
          <p:cNvSpPr/>
          <p:nvPr/>
        </p:nvSpPr>
        <p:spPr>
          <a:xfrm>
            <a:off x="4483100" y="1676400"/>
            <a:ext cx="4660900" cy="3323987"/>
          </a:xfrm>
          <a:prstGeom prst="rect">
            <a:avLst/>
          </a:prstGeom>
          <a:solidFill>
            <a:schemeClr val="bg1"/>
          </a:solidFill>
          <a:ln>
            <a:solidFill>
              <a:schemeClr val="accent1"/>
            </a:solidFill>
          </a:ln>
        </p:spPr>
        <p:txBody>
          <a:bodyPr wrap="square">
            <a:spAutoFit/>
          </a:bodyPr>
          <a:lstStyle/>
          <a:p>
            <a:r>
              <a:rPr lang="en-US" sz="1400" dirty="0" smtClean="0">
                <a:latin typeface="Courier New"/>
                <a:cs typeface="Courier New"/>
              </a:rPr>
              <a:t>&lt;relations&gt;</a:t>
            </a:r>
          </a:p>
          <a:p>
            <a:r>
              <a:rPr lang="en-US" sz="1400" dirty="0" smtClean="0">
                <a:latin typeface="Courier New"/>
                <a:cs typeface="Courier New"/>
              </a:rPr>
              <a:t>{ let $aux := select </a:t>
            </a:r>
            <a:r>
              <a:rPr lang="en-US" sz="1400" dirty="0" smtClean="0">
                <a:solidFill>
                  <a:srgbClr val="FF0000"/>
                </a:solidFill>
                <a:latin typeface="Courier New"/>
                <a:cs typeface="Courier New"/>
              </a:rPr>
              <a:t>$Person $Name $</a:t>
            </a:r>
            <a:r>
              <a:rPr lang="en-US" sz="1400" dirty="0" err="1" smtClean="0">
                <a:solidFill>
                  <a:srgbClr val="FF0000"/>
                </a:solidFill>
                <a:latin typeface="Courier New"/>
                <a:cs typeface="Courier New"/>
              </a:rPr>
              <a:t>FName</a:t>
            </a:r>
            <a:endParaRPr lang="en-US" sz="1400" dirty="0" smtClean="0">
              <a:solidFill>
                <a:srgbClr val="FF0000"/>
              </a:solidFill>
              <a:latin typeface="Courier New"/>
              <a:cs typeface="Courier New"/>
            </a:endParaRPr>
          </a:p>
          <a:p>
            <a:r>
              <a:rPr lang="en-US" sz="1400" dirty="0" smtClean="0">
                <a:latin typeface="Courier New"/>
                <a:cs typeface="Courier New"/>
              </a:rPr>
              <a:t>  from &lt;</a:t>
            </a:r>
            <a:r>
              <a:rPr lang="en-US" sz="1400" dirty="0" err="1" smtClean="0">
                <a:latin typeface="Courier New"/>
                <a:cs typeface="Courier New"/>
              </a:rPr>
              <a:t>relations.rdf</a:t>
            </a:r>
            <a:r>
              <a:rPr lang="en-US" sz="1400" dirty="0" smtClean="0">
                <a:latin typeface="Courier New"/>
                <a:cs typeface="Courier New"/>
              </a:rPr>
              <a:t>&gt;     </a:t>
            </a:r>
          </a:p>
          <a:p>
            <a:r>
              <a:rPr lang="en-US" sz="1400" dirty="0" smtClean="0">
                <a:latin typeface="Courier New"/>
                <a:cs typeface="Courier New"/>
              </a:rPr>
              <a:t>  where { $Person </a:t>
            </a:r>
            <a:r>
              <a:rPr lang="en-US" sz="1400" dirty="0" err="1" smtClean="0">
                <a:latin typeface="Courier New"/>
                <a:cs typeface="Courier New"/>
              </a:rPr>
              <a:t>foaf:name</a:t>
            </a:r>
            <a:r>
              <a:rPr lang="en-US" sz="1400" dirty="0" smtClean="0">
                <a:latin typeface="Courier New"/>
                <a:cs typeface="Courier New"/>
              </a:rPr>
              <a:t> $Name .</a:t>
            </a:r>
          </a:p>
          <a:p>
            <a:r>
              <a:rPr lang="en-US" sz="1400" dirty="0" smtClean="0">
                <a:solidFill>
                  <a:srgbClr val="FF0000"/>
                </a:solidFill>
                <a:latin typeface="Courier New"/>
                <a:cs typeface="Courier New"/>
              </a:rPr>
              <a:t>		 $Person</a:t>
            </a:r>
            <a:r>
              <a:rPr lang="en-US" sz="1400" dirty="0" smtClean="0">
                <a:latin typeface="Courier New"/>
                <a:cs typeface="Courier New"/>
              </a:rPr>
              <a:t> </a:t>
            </a:r>
            <a:r>
              <a:rPr lang="en-US" sz="1400" dirty="0" err="1" smtClean="0">
                <a:latin typeface="Courier New"/>
                <a:cs typeface="Courier New"/>
              </a:rPr>
              <a:t>foaf:knows</a:t>
            </a:r>
            <a:r>
              <a:rPr lang="en-US" sz="1400" dirty="0" smtClean="0">
                <a:latin typeface="Courier New"/>
                <a:cs typeface="Courier New"/>
              </a:rPr>
              <a:t> $Friend .</a:t>
            </a:r>
          </a:p>
          <a:p>
            <a:r>
              <a:rPr lang="en-US" sz="1400" dirty="0" smtClean="0">
                <a:latin typeface="Courier New"/>
                <a:cs typeface="Courier New"/>
              </a:rPr>
              <a:t>	     $Friend </a:t>
            </a:r>
            <a:r>
              <a:rPr lang="en-US" sz="1400" dirty="0" err="1" smtClean="0">
                <a:latin typeface="Courier New"/>
                <a:cs typeface="Courier New"/>
              </a:rPr>
              <a:t>foaf:name</a:t>
            </a:r>
            <a:r>
              <a:rPr lang="en-US" sz="1400" dirty="0" smtClean="0">
                <a:latin typeface="Courier New"/>
                <a:cs typeface="Courier New"/>
              </a:rPr>
              <a:t> </a:t>
            </a:r>
            <a:r>
              <a:rPr lang="en-US" sz="1400" dirty="0" smtClean="0">
                <a:solidFill>
                  <a:srgbClr val="FF0000"/>
                </a:solidFill>
                <a:latin typeface="Courier New"/>
                <a:cs typeface="Courier New"/>
              </a:rPr>
              <a:t>$</a:t>
            </a:r>
            <a:r>
              <a:rPr lang="en-US" sz="1400" dirty="0" err="1" smtClean="0">
                <a:solidFill>
                  <a:srgbClr val="FF0000"/>
                </a:solidFill>
                <a:latin typeface="Courier New"/>
                <a:cs typeface="Courier New"/>
              </a:rPr>
              <a:t>Fname</a:t>
            </a:r>
            <a:r>
              <a:rPr lang="en-US" sz="1400" dirty="0" smtClean="0">
                <a:latin typeface="Courier New"/>
                <a:cs typeface="Courier New"/>
              </a:rPr>
              <a:t> } </a:t>
            </a:r>
          </a:p>
          <a:p>
            <a:endParaRPr lang="en-US" sz="1400" dirty="0" smtClean="0">
              <a:latin typeface="Courier New"/>
              <a:cs typeface="Courier New"/>
            </a:endParaRPr>
          </a:p>
          <a:p>
            <a:r>
              <a:rPr lang="en-US" sz="1400" dirty="0" smtClean="0">
                <a:latin typeface="Courier New"/>
                <a:cs typeface="Courier New"/>
              </a:rPr>
              <a:t>  for </a:t>
            </a:r>
            <a:r>
              <a:rPr lang="en-US" sz="1400" dirty="0" smtClean="0">
                <a:solidFill>
                  <a:srgbClr val="FF0000"/>
                </a:solidFill>
                <a:latin typeface="Courier New"/>
                <a:cs typeface="Courier New"/>
              </a:rPr>
              <a:t>$Name </a:t>
            </a:r>
            <a:r>
              <a:rPr lang="en-US" sz="1400" dirty="0" smtClean="0">
                <a:latin typeface="Courier New"/>
                <a:cs typeface="Courier New"/>
              </a:rPr>
              <a:t>in  $</a:t>
            </a:r>
            <a:r>
              <a:rPr lang="en-US" sz="1400" dirty="0" err="1" smtClean="0">
                <a:latin typeface="Courier New"/>
                <a:cs typeface="Courier New"/>
              </a:rPr>
              <a:t>aux.Name</a:t>
            </a:r>
            <a:endParaRPr lang="en-US" sz="1400" dirty="0" smtClean="0">
              <a:latin typeface="Courier New"/>
              <a:cs typeface="Courier New"/>
            </a:endParaRPr>
          </a:p>
          <a:p>
            <a:r>
              <a:rPr lang="en-US" sz="1400" dirty="0" smtClean="0">
                <a:latin typeface="Courier New"/>
                <a:cs typeface="Courier New"/>
              </a:rPr>
              <a:t>  return </a:t>
            </a:r>
          </a:p>
          <a:p>
            <a:r>
              <a:rPr lang="en-US" sz="1400" dirty="0" smtClean="0">
                <a:latin typeface="Courier New"/>
                <a:cs typeface="Courier New"/>
              </a:rPr>
              <a:t>	&lt;person name="{</a:t>
            </a:r>
            <a:r>
              <a:rPr lang="en-US" sz="1400" dirty="0" smtClean="0">
                <a:solidFill>
                  <a:srgbClr val="FF0000"/>
                </a:solidFill>
                <a:latin typeface="Courier New"/>
                <a:cs typeface="Courier New"/>
              </a:rPr>
              <a:t>$Name</a:t>
            </a:r>
            <a:r>
              <a:rPr lang="en-US" sz="1400" dirty="0" smtClean="0">
                <a:latin typeface="Courier New"/>
                <a:cs typeface="Courier New"/>
              </a:rPr>
              <a:t>}"&gt;</a:t>
            </a:r>
          </a:p>
          <a:p>
            <a:r>
              <a:rPr lang="en-US" sz="1400" dirty="0" smtClean="0">
                <a:latin typeface="Courier New"/>
                <a:cs typeface="Courier New"/>
              </a:rPr>
              <a:t>	{ for $</a:t>
            </a:r>
            <a:r>
              <a:rPr lang="en-US" sz="1400" dirty="0" err="1" smtClean="0">
                <a:latin typeface="Courier New"/>
                <a:cs typeface="Courier New"/>
              </a:rPr>
              <a:t>FName</a:t>
            </a:r>
            <a:r>
              <a:rPr lang="en-US" sz="1400" dirty="0" smtClean="0">
                <a:latin typeface="Courier New"/>
                <a:cs typeface="Courier New"/>
              </a:rPr>
              <a:t> in $</a:t>
            </a:r>
            <a:r>
              <a:rPr lang="en-US" sz="1400" dirty="0" err="1" smtClean="0">
                <a:latin typeface="Courier New"/>
                <a:cs typeface="Courier New"/>
              </a:rPr>
              <a:t>aux.Fname</a:t>
            </a:r>
            <a:endParaRPr lang="en-US" sz="1400" dirty="0" smtClean="0">
              <a:latin typeface="Courier New"/>
              <a:cs typeface="Courier New"/>
            </a:endParaRPr>
          </a:p>
          <a:p>
            <a:r>
              <a:rPr lang="en-US" sz="1400" dirty="0" smtClean="0">
                <a:latin typeface="Courier New"/>
                <a:cs typeface="Courier New"/>
              </a:rPr>
              <a:t>       where $</a:t>
            </a:r>
            <a:r>
              <a:rPr lang="en-US" sz="1400" dirty="0" err="1" smtClean="0">
                <a:latin typeface="Courier New"/>
                <a:cs typeface="Courier New"/>
              </a:rPr>
              <a:t>aux.Name</a:t>
            </a:r>
            <a:r>
              <a:rPr lang="en-US" sz="1400" dirty="0" smtClean="0">
                <a:latin typeface="Courier New"/>
                <a:cs typeface="Courier New"/>
              </a:rPr>
              <a:t> = $Name</a:t>
            </a:r>
          </a:p>
          <a:p>
            <a:r>
              <a:rPr lang="en-US" sz="1400" dirty="0" smtClean="0">
                <a:latin typeface="Courier New"/>
                <a:cs typeface="Courier New"/>
              </a:rPr>
              <a:t>	  return &lt;knows&gt;{</a:t>
            </a:r>
            <a:r>
              <a:rPr lang="en-US" sz="1400" dirty="0" smtClean="0">
                <a:solidFill>
                  <a:srgbClr val="FF0000"/>
                </a:solidFill>
                <a:latin typeface="Courier New"/>
                <a:cs typeface="Courier New"/>
              </a:rPr>
              <a:t>$</a:t>
            </a:r>
            <a:r>
              <a:rPr lang="en-US" sz="1400" dirty="0" err="1" smtClean="0">
                <a:solidFill>
                  <a:srgbClr val="FF0000"/>
                </a:solidFill>
                <a:latin typeface="Courier New"/>
                <a:cs typeface="Courier New"/>
              </a:rPr>
              <a:t>FName</a:t>
            </a:r>
            <a:r>
              <a:rPr lang="en-US" sz="1400" dirty="0" smtClean="0">
                <a:latin typeface="Courier New"/>
                <a:cs typeface="Courier New"/>
              </a:rPr>
              <a:t>}&lt;/knows&gt; </a:t>
            </a:r>
          </a:p>
          <a:p>
            <a:r>
              <a:rPr lang="en-US" sz="1400" dirty="0" smtClean="0">
                <a:latin typeface="Courier New"/>
                <a:cs typeface="Courier New"/>
              </a:rPr>
              <a:t>     } &lt;/person&gt;</a:t>
            </a:r>
          </a:p>
          <a:p>
            <a:r>
              <a:rPr lang="en-US" sz="1400" dirty="0" smtClean="0">
                <a:latin typeface="Courier New"/>
                <a:cs typeface="Courier New"/>
              </a:rPr>
              <a:t>}&lt;/relations&gt;</a:t>
            </a:r>
            <a:endParaRPr lang="en-US" sz="1400" dirty="0">
              <a:latin typeface="Courier New"/>
              <a:cs typeface="Courier New"/>
            </a:endParaRPr>
          </a:p>
        </p:txBody>
      </p:sp>
      <p:sp>
        <p:nvSpPr>
          <p:cNvPr id="8" name="Oval Callout 7"/>
          <p:cNvSpPr/>
          <p:nvPr/>
        </p:nvSpPr>
        <p:spPr>
          <a:xfrm>
            <a:off x="5308601" y="5448300"/>
            <a:ext cx="3835399" cy="762000"/>
          </a:xfrm>
          <a:prstGeom prst="wedgeEllipseCallout">
            <a:avLst>
              <a:gd name="adj1" fmla="val -54400"/>
              <a:gd name="adj2" fmla="val -384333"/>
            </a:avLst>
          </a:prstGeom>
          <a:solidFill>
            <a:srgbClr val="3366FF">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Only one SPARQL query</a:t>
            </a:r>
            <a:endParaRPr lang="en-US" dirty="0">
              <a:solidFill>
                <a:schemeClr val="tx1"/>
              </a:solidFill>
            </a:endParaRPr>
          </a:p>
        </p:txBody>
      </p:sp>
      <p:sp>
        <p:nvSpPr>
          <p:cNvPr id="9" name="Right Arrow 8"/>
          <p:cNvSpPr/>
          <p:nvPr/>
        </p:nvSpPr>
        <p:spPr>
          <a:xfrm>
            <a:off x="4076700" y="3073400"/>
            <a:ext cx="596900" cy="139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2100" y="2139952"/>
            <a:ext cx="3581400" cy="527048"/>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4200" y="3479800"/>
            <a:ext cx="3289300" cy="647700"/>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11700" y="2343150"/>
            <a:ext cx="3975100" cy="730250"/>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Rectangle 48"/>
          <p:cNvSpPr/>
          <p:nvPr/>
        </p:nvSpPr>
        <p:spPr bwMode="auto">
          <a:xfrm>
            <a:off x="1"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endParaRPr lang="en-US" dirty="0" smtClean="0">
              <a:solidFill>
                <a:srgbClr val="FF0000"/>
              </a:solidFill>
              <a:latin typeface="Lucida Sans" pitchFamily="34" charset="0"/>
            </a:endParaRPr>
          </a:p>
          <a:p>
            <a:pPr defTabSz="914400" eaLnBrk="0" fontAlgn="base" hangingPunct="0">
              <a:spcBef>
                <a:spcPct val="0"/>
              </a:spcBef>
              <a:spcAft>
                <a:spcPct val="0"/>
              </a:spcAft>
            </a:pPr>
            <a:endParaRPr lang="en-US" sz="2000" dirty="0" smtClean="0">
              <a:solidFill>
                <a:srgbClr val="FF0000"/>
              </a:solidFill>
              <a:latin typeface="Lucida Sans" pitchFamily="34" charset="0"/>
            </a:endParaRPr>
          </a:p>
          <a:p>
            <a:pPr defTabSz="914400" eaLnBrk="0" fontAlgn="base" hangingPunct="0">
              <a:spcBef>
                <a:spcPct val="0"/>
              </a:spcBef>
              <a:spcAft>
                <a:spcPct val="0"/>
              </a:spcAft>
              <a:buFont typeface="Arial"/>
              <a:buChar char="•"/>
            </a:pPr>
            <a:r>
              <a:rPr lang="en-US" dirty="0" smtClean="0">
                <a:solidFill>
                  <a:srgbClr val="FF0000"/>
                </a:solidFill>
                <a:latin typeface="Lucida Sans" pitchFamily="34" charset="0"/>
              </a:rPr>
              <a:t> </a:t>
            </a:r>
            <a:r>
              <a:rPr lang="en-US" sz="1600" dirty="0" smtClean="0">
                <a:solidFill>
                  <a:srgbClr val="FF0000"/>
                </a:solidFill>
                <a:latin typeface="Lucida Sans" pitchFamily="34" charset="0"/>
              </a:rPr>
              <a:t>Enable </a:t>
            </a:r>
            <a:r>
              <a:rPr lang="en-US" sz="1600" dirty="0" err="1" smtClean="0">
                <a:solidFill>
                  <a:srgbClr val="FF0000"/>
                </a:solidFill>
                <a:latin typeface="Lucida Sans" pitchFamily="34" charset="0"/>
              </a:rPr>
              <a:t>optimisation</a:t>
            </a:r>
            <a:r>
              <a:rPr lang="en-US" sz="1600" dirty="0" smtClean="0">
                <a:solidFill>
                  <a:srgbClr val="FF0000"/>
                </a:solidFill>
                <a:latin typeface="Lucida Sans" pitchFamily="34" charset="0"/>
              </a:rPr>
              <a:t> across layers</a:t>
            </a:r>
          </a:p>
          <a:p>
            <a:pPr defTabSz="914400" eaLnBrk="0" fontAlgn="base" hangingPunct="0">
              <a:spcBef>
                <a:spcPct val="0"/>
              </a:spcBef>
              <a:spcAft>
                <a:spcPct val="0"/>
              </a:spcAft>
              <a:buFont typeface="Arial"/>
              <a:buChar char="•"/>
            </a:pPr>
            <a:r>
              <a:rPr lang="en-US" sz="1600" dirty="0" smtClean="0">
                <a:solidFill>
                  <a:srgbClr val="FF0000"/>
                </a:solidFill>
                <a:latin typeface="Lucida Sans" pitchFamily="34" charset="0"/>
              </a:rPr>
              <a:t> query each source format in native language instead of multistep transformation via </a:t>
            </a:r>
          </a:p>
          <a:p>
            <a:pPr defTabSz="914400" eaLnBrk="0" fontAlgn="base" hangingPunct="0">
              <a:spcBef>
                <a:spcPct val="0"/>
              </a:spcBef>
              <a:spcAft>
                <a:spcPct val="0"/>
              </a:spcAft>
            </a:pPr>
            <a:r>
              <a:rPr lang="en-US" sz="1600" dirty="0" smtClean="0">
                <a:solidFill>
                  <a:srgbClr val="FF0000"/>
                </a:solidFill>
                <a:latin typeface="Lucida Sans" pitchFamily="34" charset="0"/>
              </a:rPr>
              <a:t>  “narrow“ interfaces (e.g. SPARQL</a:t>
            </a:r>
            <a:r>
              <a:rPr lang="en-US" sz="1600" dirty="0" smtClean="0">
                <a:solidFill>
                  <a:srgbClr val="FF0000"/>
                </a:solidFill>
                <a:latin typeface="Lucida Sans" pitchFamily="34" charset="0"/>
                <a:sym typeface="Wingdings"/>
              </a:rPr>
              <a:t></a:t>
            </a:r>
            <a:r>
              <a:rPr lang="en-US" sz="1600" dirty="0" smtClean="0">
                <a:solidFill>
                  <a:srgbClr val="FF0000"/>
                </a:solidFill>
                <a:latin typeface="Lucida Sans" pitchFamily="34" charset="0"/>
              </a:rPr>
              <a:t> SPARQL-</a:t>
            </a:r>
            <a:r>
              <a:rPr lang="en-US" sz="1600" dirty="0" err="1" smtClean="0">
                <a:solidFill>
                  <a:srgbClr val="FF0000"/>
                </a:solidFill>
                <a:latin typeface="Lucida Sans" pitchFamily="34" charset="0"/>
              </a:rPr>
              <a:t>Resuly</a:t>
            </a:r>
            <a:r>
              <a:rPr lang="en-US" sz="1600" dirty="0" smtClean="0">
                <a:solidFill>
                  <a:srgbClr val="FF0000"/>
                </a:solidFill>
                <a:latin typeface="Lucida Sans" pitchFamily="34" charset="0"/>
              </a:rPr>
              <a:t>/XML</a:t>
            </a:r>
            <a:r>
              <a:rPr lang="en-US" sz="1600" dirty="0" smtClean="0">
                <a:solidFill>
                  <a:srgbClr val="FF0000"/>
                </a:solidFill>
                <a:latin typeface="Lucida Sans" pitchFamily="34" charset="0"/>
                <a:sym typeface="Wingdings"/>
              </a:rPr>
              <a:t> </a:t>
            </a:r>
            <a:r>
              <a:rPr lang="en-US" sz="1600" dirty="0" err="1" smtClean="0">
                <a:solidFill>
                  <a:srgbClr val="FF0000"/>
                </a:solidFill>
                <a:latin typeface="Lucida Sans" pitchFamily="34" charset="0"/>
                <a:sym typeface="Wingdings"/>
              </a:rPr>
              <a:t>Xquery</a:t>
            </a:r>
            <a:r>
              <a:rPr lang="en-US" sz="1600" dirty="0" smtClean="0">
                <a:solidFill>
                  <a:srgbClr val="FF0000"/>
                </a:solidFill>
                <a:latin typeface="Lucida Sans" pitchFamily="34" charset="0"/>
                <a:sym typeface="Wingdings"/>
              </a:rPr>
              <a:t>/XSLT</a:t>
            </a:r>
            <a:r>
              <a:rPr lang="en-US" sz="1600" dirty="0" smtClean="0">
                <a:solidFill>
                  <a:srgbClr val="FF0000"/>
                </a:solidFill>
                <a:latin typeface="Lucida Sans" pitchFamily="34" charset="0"/>
              </a:rPr>
              <a:t>)</a:t>
            </a:r>
          </a:p>
          <a:p>
            <a:pPr defTabSz="914400" eaLnBrk="0" fontAlgn="base" hangingPunct="0">
              <a:spcBef>
                <a:spcPct val="0"/>
              </a:spcBef>
              <a:spcAft>
                <a:spcPct val="0"/>
              </a:spcAft>
              <a:buFont typeface="Arial"/>
              <a:buChar char="•"/>
            </a:pPr>
            <a:r>
              <a:rPr lang="en-US" sz="1600" dirty="0" smtClean="0">
                <a:solidFill>
                  <a:srgbClr val="FF0000"/>
                </a:solidFill>
                <a:latin typeface="Lucida Sans" pitchFamily="34" charset="0"/>
              </a:rPr>
              <a:t> Enable declarative view (a la Relational Algebra for core fragment of the language)</a:t>
            </a:r>
          </a:p>
          <a:p>
            <a:pPr defTabSz="914400" eaLnBrk="0" fontAlgn="base" hangingPunct="0">
              <a:spcBef>
                <a:spcPct val="0"/>
              </a:spcBef>
              <a:spcAft>
                <a:spcPct val="0"/>
              </a:spcAft>
              <a:buFont typeface="Arial"/>
              <a:buChar char="•"/>
            </a:pPr>
            <a:r>
              <a:rPr lang="en-US" sz="1600" dirty="0" smtClean="0">
                <a:solidFill>
                  <a:srgbClr val="FF0000"/>
                </a:solidFill>
                <a:latin typeface="Lucida Sans" pitchFamily="34" charset="0"/>
              </a:rPr>
              <a:t> Tighter integration of various source formats that populate the (Semantic) Web</a:t>
            </a:r>
          </a:p>
          <a:p>
            <a:pPr defTabSz="914400" eaLnBrk="0" fontAlgn="base" hangingPunct="0">
              <a:spcBef>
                <a:spcPct val="0"/>
              </a:spcBef>
              <a:spcAft>
                <a:spcPct val="0"/>
              </a:spcAft>
              <a:buFont typeface="Arial"/>
              <a:buChar char="•"/>
            </a:pPr>
            <a:r>
              <a:rPr lang="en-US" sz="1600" dirty="0" smtClean="0">
                <a:solidFill>
                  <a:srgbClr val="FF0000"/>
                </a:solidFill>
                <a:latin typeface="Lucida Sans" pitchFamily="34" charset="0"/>
              </a:rPr>
              <a:t> This needs a cross-activity effort in W3C? Semantic Web + XML </a:t>
            </a:r>
            <a:r>
              <a:rPr lang="en-US" sz="1600" smtClean="0">
                <a:solidFill>
                  <a:srgbClr val="FF0000"/>
                </a:solidFill>
                <a:latin typeface="Lucida Sans" pitchFamily="34" charset="0"/>
              </a:rPr>
              <a:t>+ others?</a:t>
            </a:r>
            <a:endParaRPr lang="en-US" sz="1600" dirty="0" smtClean="0">
              <a:solidFill>
                <a:srgbClr val="FF0000"/>
              </a:solidFill>
              <a:latin typeface="Lucida Sans" pitchFamily="34" charset="0"/>
            </a:endParaRPr>
          </a:p>
        </p:txBody>
      </p:sp>
      <p:pic>
        <p:nvPicPr>
          <p:cNvPr id="30" name="Picture 29"/>
          <p:cNvPicPr>
            <a:picLocks noChangeAspect="1"/>
          </p:cNvPicPr>
          <p:nvPr/>
        </p:nvPicPr>
        <p:blipFill>
          <a:blip r:embed="rId2"/>
          <a:stretch>
            <a:fillRect/>
          </a:stretch>
        </p:blipFill>
        <p:spPr>
          <a:xfrm>
            <a:off x="4093050" y="1420553"/>
            <a:ext cx="942429" cy="1028853"/>
          </a:xfrm>
          <a:prstGeom prst="rect">
            <a:avLst/>
          </a:prstGeom>
        </p:spPr>
      </p:pic>
      <p:sp>
        <p:nvSpPr>
          <p:cNvPr id="34" name="Up Arrow 33"/>
          <p:cNvSpPr/>
          <p:nvPr/>
        </p:nvSpPr>
        <p:spPr>
          <a:xfrm flipH="1">
            <a:off x="4523937" y="1367706"/>
            <a:ext cx="198572" cy="276115"/>
          </a:xfrm>
          <a:prstGeom prst="upArrow">
            <a:avLst>
              <a:gd name="adj1" fmla="val 2814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utoShape 371"/>
          <p:cNvSpPr>
            <a:spLocks noChangeArrowheads="1"/>
          </p:cNvSpPr>
          <p:nvPr/>
        </p:nvSpPr>
        <p:spPr bwMode="auto">
          <a:xfrm>
            <a:off x="1596018" y="3567049"/>
            <a:ext cx="708512" cy="457200"/>
          </a:xfrm>
          <a:prstGeom prst="can">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200" dirty="0">
                <a:solidFill>
                  <a:schemeClr val="tx1"/>
                </a:solidFill>
                <a:latin typeface="Arial" charset="0"/>
                <a:ea typeface="Arial" charset="0"/>
                <a:cs typeface="Arial" charset="0"/>
              </a:rPr>
              <a:t>RDBMS</a:t>
            </a:r>
          </a:p>
        </p:txBody>
      </p:sp>
      <p:sp>
        <p:nvSpPr>
          <p:cNvPr id="7" name="AutoShape 8"/>
          <p:cNvSpPr>
            <a:spLocks noChangeArrowheads="1"/>
          </p:cNvSpPr>
          <p:nvPr/>
        </p:nvSpPr>
        <p:spPr bwMode="auto">
          <a:xfrm>
            <a:off x="6689121" y="3203134"/>
            <a:ext cx="1066800" cy="990600"/>
          </a:xfrm>
          <a:prstGeom prst="foldedCorner">
            <a:avLst>
              <a:gd name="adj" fmla="val 12500"/>
            </a:avLst>
          </a:prstGeom>
          <a:solidFill>
            <a:schemeClr val="accent3"/>
          </a:solidFill>
          <a:ln w="9525">
            <a:solidFill>
              <a:schemeClr val="tx1"/>
            </a:solidFill>
            <a:round/>
            <a:headEnd/>
            <a:tailEnd/>
          </a:ln>
        </p:spPr>
        <p:txBody>
          <a:bodyPr wrap="none" anchor="ctr">
            <a:prstTxWarp prst="textNoShape">
              <a:avLst/>
            </a:prstTxWarp>
          </a:bodyPr>
          <a:lstStyle/>
          <a:p>
            <a:pPr algn="ctr"/>
            <a:r>
              <a:rPr lang="en-US" dirty="0">
                <a:solidFill>
                  <a:schemeClr val="tx1"/>
                </a:solidFill>
              </a:rPr>
              <a:t>&lt;www&gt;</a:t>
            </a:r>
          </a:p>
          <a:p>
            <a:pPr algn="ctr"/>
            <a:endParaRPr lang="en-US" dirty="0">
              <a:solidFill>
                <a:schemeClr val="tx1"/>
              </a:solidFill>
            </a:endParaRPr>
          </a:p>
        </p:txBody>
      </p:sp>
      <p:sp>
        <p:nvSpPr>
          <p:cNvPr id="8" name="AutoShape 370"/>
          <p:cNvSpPr>
            <a:spLocks noChangeArrowheads="1"/>
          </p:cNvSpPr>
          <p:nvPr/>
        </p:nvSpPr>
        <p:spPr bwMode="auto">
          <a:xfrm>
            <a:off x="4398407" y="3490849"/>
            <a:ext cx="533400" cy="533400"/>
          </a:xfrm>
          <a:prstGeom prst="foldedCorner">
            <a:avLst>
              <a:gd name="adj" fmla="val 12500"/>
            </a:avLst>
          </a:prstGeom>
          <a:solidFill>
            <a:srgbClr val="C3B85D"/>
          </a:solidFill>
          <a:ln w="9525">
            <a:solidFill>
              <a:schemeClr val="tx1"/>
            </a:solidFill>
            <a:round/>
            <a:headEnd/>
            <a:tailEnd/>
          </a:ln>
        </p:spPr>
        <p:txBody>
          <a:bodyPr wrap="none" anchor="ctr">
            <a:prstTxWarp prst="textNoShape">
              <a:avLst/>
            </a:prstTxWarp>
          </a:bodyPr>
          <a:lstStyle/>
          <a:p>
            <a:pPr algn="ctr"/>
            <a:r>
              <a:rPr lang="en-US" sz="1200" dirty="0" smtClean="0">
                <a:solidFill>
                  <a:schemeClr val="tx1"/>
                </a:solidFill>
              </a:rPr>
              <a:t>&lt;XML&gt;</a:t>
            </a:r>
            <a:endParaRPr lang="en-US" sz="1200" dirty="0">
              <a:solidFill>
                <a:schemeClr val="tx1"/>
              </a:solidFill>
            </a:endParaRPr>
          </a:p>
          <a:p>
            <a:pPr algn="ctr"/>
            <a:endParaRPr lang="en-US" sz="1200" dirty="0">
              <a:solidFill>
                <a:schemeClr val="tx1"/>
              </a:solidFill>
            </a:endParaRPr>
          </a:p>
        </p:txBody>
      </p:sp>
      <p:sp>
        <p:nvSpPr>
          <p:cNvPr id="31" name="Curved Right Arrow 30"/>
          <p:cNvSpPr/>
          <p:nvPr/>
        </p:nvSpPr>
        <p:spPr>
          <a:xfrm rot="10800000">
            <a:off x="5206127" y="1368721"/>
            <a:ext cx="1062975"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6352481" y="1643821"/>
            <a:ext cx="880623" cy="646331"/>
          </a:xfrm>
          <a:prstGeom prst="rect">
            <a:avLst/>
          </a:prstGeom>
          <a:noFill/>
        </p:spPr>
        <p:txBody>
          <a:bodyPr wrap="square" rtlCol="0">
            <a:spAutoFit/>
          </a:bodyPr>
          <a:lstStyle/>
          <a:p>
            <a:r>
              <a:rPr lang="en-US" dirty="0" smtClean="0"/>
              <a:t>Rules</a:t>
            </a:r>
          </a:p>
          <a:p>
            <a:r>
              <a:rPr lang="en-US" dirty="0" smtClean="0"/>
              <a:t>(</a:t>
            </a:r>
            <a:r>
              <a:rPr lang="en-US" b="1" dirty="0" smtClean="0"/>
              <a:t>RIF</a:t>
            </a:r>
            <a:r>
              <a:rPr lang="en-US" dirty="0" smtClean="0"/>
              <a:t>)</a:t>
            </a:r>
            <a:endParaRPr lang="en-US" dirty="0"/>
          </a:p>
        </p:txBody>
      </p:sp>
      <p:sp>
        <p:nvSpPr>
          <p:cNvPr id="36" name="TextBox 35"/>
          <p:cNvSpPr txBox="1"/>
          <p:nvPr/>
        </p:nvSpPr>
        <p:spPr>
          <a:xfrm>
            <a:off x="4093050" y="721375"/>
            <a:ext cx="1043299" cy="369332"/>
          </a:xfrm>
          <a:prstGeom prst="rect">
            <a:avLst/>
          </a:prstGeom>
          <a:noFill/>
        </p:spPr>
        <p:txBody>
          <a:bodyPr wrap="none" rtlCol="0">
            <a:spAutoFit/>
          </a:bodyPr>
          <a:lstStyle/>
          <a:p>
            <a:r>
              <a:rPr lang="en-US" dirty="0" smtClean="0"/>
              <a:t>Queries</a:t>
            </a:r>
          </a:p>
        </p:txBody>
      </p:sp>
      <p:grpSp>
        <p:nvGrpSpPr>
          <p:cNvPr id="3" name="Group 33"/>
          <p:cNvGrpSpPr/>
          <p:nvPr/>
        </p:nvGrpSpPr>
        <p:grpSpPr>
          <a:xfrm>
            <a:off x="1643613" y="1355762"/>
            <a:ext cx="2449437" cy="1028853"/>
            <a:chOff x="1669531" y="2509024"/>
            <a:chExt cx="2449437" cy="1028853"/>
          </a:xfrm>
        </p:grpSpPr>
        <p:sp>
          <p:nvSpPr>
            <p:cNvPr id="39" name="Curved Right Arrow 38"/>
            <p:cNvSpPr/>
            <p:nvPr/>
          </p:nvSpPr>
          <p:spPr>
            <a:xfrm rot="10800000" flipH="1">
              <a:off x="2853491" y="2509024"/>
              <a:ext cx="1265477"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1669531" y="2866402"/>
              <a:ext cx="1197764" cy="646331"/>
            </a:xfrm>
            <a:prstGeom prst="rect">
              <a:avLst/>
            </a:prstGeom>
            <a:noFill/>
          </p:spPr>
          <p:txBody>
            <a:bodyPr wrap="none" rtlCol="0">
              <a:spAutoFit/>
            </a:bodyPr>
            <a:lstStyle/>
            <a:p>
              <a:r>
                <a:rPr lang="en-US" dirty="0" err="1" smtClean="0"/>
                <a:t>Ontologies</a:t>
              </a:r>
              <a:endParaRPr lang="en-US" dirty="0" smtClean="0"/>
            </a:p>
            <a:p>
              <a:r>
                <a:rPr lang="en-US" dirty="0" smtClean="0"/>
                <a:t>(</a:t>
              </a:r>
              <a:r>
                <a:rPr lang="en-US" b="1" dirty="0" smtClean="0"/>
                <a:t>OWL</a:t>
              </a:r>
              <a:r>
                <a:rPr lang="en-US" dirty="0" smtClean="0"/>
                <a:t>)</a:t>
              </a:r>
              <a:endParaRPr lang="en-US" dirty="0"/>
            </a:p>
          </p:txBody>
        </p:sp>
      </p:grpSp>
      <p:sp>
        <p:nvSpPr>
          <p:cNvPr id="41" name="Oval 40"/>
          <p:cNvSpPr/>
          <p:nvPr/>
        </p:nvSpPr>
        <p:spPr>
          <a:xfrm>
            <a:off x="1049657" y="569999"/>
            <a:ext cx="6984752" cy="230702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91037" y="2997743"/>
            <a:ext cx="8545811" cy="139500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966234" y="958270"/>
            <a:ext cx="1275822" cy="369332"/>
          </a:xfrm>
          <a:prstGeom prst="rect">
            <a:avLst/>
          </a:prstGeom>
        </p:spPr>
        <p:txBody>
          <a:bodyPr wrap="none">
            <a:spAutoFit/>
          </a:bodyPr>
          <a:lstStyle/>
          <a:p>
            <a:r>
              <a:rPr lang="en-US" b="1" dirty="0" smtClean="0"/>
              <a:t>(SPARQL)</a:t>
            </a:r>
            <a:endParaRPr lang="en-US" b="1" dirty="0"/>
          </a:p>
        </p:txBody>
      </p:sp>
      <p:grpSp>
        <p:nvGrpSpPr>
          <p:cNvPr id="5" name="Group 44"/>
          <p:cNvGrpSpPr/>
          <p:nvPr/>
        </p:nvGrpSpPr>
        <p:grpSpPr>
          <a:xfrm>
            <a:off x="4328215" y="1367706"/>
            <a:ext cx="637408" cy="2123143"/>
            <a:chOff x="4354133" y="2028564"/>
            <a:chExt cx="637408" cy="2611749"/>
          </a:xfrm>
        </p:grpSpPr>
        <p:sp>
          <p:nvSpPr>
            <p:cNvPr id="33" name="Up-Down Arrow 32"/>
            <p:cNvSpPr/>
            <p:nvPr/>
          </p:nvSpPr>
          <p:spPr bwMode="auto">
            <a:xfrm>
              <a:off x="4354133" y="2028564"/>
              <a:ext cx="637408" cy="2611749"/>
            </a:xfrm>
            <a:prstGeom prst="upDown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Lucida Sans" pitchFamily="34" charset="0"/>
              </a:endParaRPr>
            </a:p>
          </p:txBody>
        </p:sp>
        <p:sp>
          <p:nvSpPr>
            <p:cNvPr id="32" name="Up-Down Arrow 31"/>
            <p:cNvSpPr/>
            <p:nvPr/>
          </p:nvSpPr>
          <p:spPr bwMode="auto">
            <a:xfrm>
              <a:off x="4527997" y="3741351"/>
              <a:ext cx="285225" cy="746562"/>
            </a:xfrm>
            <a:prstGeom prst="up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Lucida Sans" pitchFamily="34" charset="0"/>
              </a:endParaRPr>
            </a:p>
          </p:txBody>
        </p:sp>
      </p:grpSp>
      <p:sp>
        <p:nvSpPr>
          <p:cNvPr id="45" name="Title 1"/>
          <p:cNvSpPr>
            <a:spLocks noGrp="1"/>
          </p:cNvSpPr>
          <p:nvPr>
            <p:ph type="title"/>
          </p:nvPr>
        </p:nvSpPr>
        <p:spPr>
          <a:xfrm>
            <a:off x="468313" y="0"/>
            <a:ext cx="7775575" cy="838200"/>
          </a:xfrm>
        </p:spPr>
        <p:txBody>
          <a:bodyPr/>
          <a:lstStyle/>
          <a:p>
            <a:r>
              <a:rPr lang="en-US" dirty="0" smtClean="0"/>
              <a:t>Summary:</a:t>
            </a:r>
            <a:endParaRPr lang="en-US" dirty="0"/>
          </a:p>
        </p:txBody>
      </p:sp>
      <p:sp>
        <p:nvSpPr>
          <p:cNvPr id="48" name="Rectangle 47"/>
          <p:cNvSpPr/>
          <p:nvPr/>
        </p:nvSpPr>
        <p:spPr bwMode="auto">
          <a:xfrm>
            <a:off x="0" y="4392746"/>
            <a:ext cx="9144000" cy="907057"/>
          </a:xfrm>
          <a:prstGeom prst="rect">
            <a:avLst/>
          </a:prstGeom>
          <a:solidFill>
            <a:schemeClr val="accent5"/>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Lucida Sans" pitchFamily="34" charset="0"/>
              </a:rPr>
              <a:t>One Unified RDF/XML/RDB Query Layer to combine</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err="1" smtClean="0">
                <a:solidFill>
                  <a:srgbClr val="FF0000"/>
                </a:solidFill>
                <a:latin typeface="Lucida Sans" pitchFamily="34" charset="0"/>
              </a:rPr>
              <a:t>XQuery+SPARQL+GRDDL+SQL</a:t>
            </a:r>
            <a:r>
              <a:rPr lang="en-US" sz="2800" dirty="0" smtClean="0">
                <a:solidFill>
                  <a:srgbClr val="FF0000"/>
                </a:solidFill>
                <a:latin typeface="Lucida Sans" pitchFamily="34" charset="0"/>
              </a:rPr>
              <a:t> ?</a:t>
            </a:r>
            <a:endParaRPr kumimoji="0" lang="en-US" sz="2800" b="0" i="0" u="none" strike="noStrike" cap="none" normalizeH="0" baseline="0" dirty="0" smtClean="0">
              <a:ln>
                <a:noFill/>
              </a:ln>
              <a:solidFill>
                <a:srgbClr val="FF0000"/>
              </a:solidFill>
              <a:effectLst/>
              <a:latin typeface="Lucida San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rgbClr val="FF0000"/>
                </a:solidFill>
                <a:latin typeface="Lucida Sans" pitchFamily="34" charset="0"/>
              </a:rPr>
              <a:t>    </a:t>
            </a:r>
            <a:endParaRPr kumimoji="0" lang="en-US" sz="2800" b="0" i="0" u="none" strike="noStrike" cap="none" normalizeH="0" baseline="0" dirty="0" smtClean="0">
              <a:ln>
                <a:noFill/>
              </a:ln>
              <a:solidFill>
                <a:srgbClr val="FF0000"/>
              </a:solidFill>
              <a:effectLst/>
              <a:latin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8488" y="-150198"/>
            <a:ext cx="8662442" cy="1138783"/>
          </a:xfrm>
        </p:spPr>
        <p:txBody>
          <a:bodyPr>
            <a:noAutofit/>
          </a:bodyPr>
          <a:lstStyle/>
          <a:p>
            <a:r>
              <a:rPr lang="en-US" sz="2800" dirty="0" smtClean="0"/>
              <a:t>Semantic Data Access…</a:t>
            </a:r>
            <a:br>
              <a:rPr lang="en-US" sz="2800" dirty="0" smtClean="0"/>
            </a:br>
            <a:r>
              <a:rPr lang="en-US" sz="2800" dirty="0" smtClean="0"/>
              <a:t>… that would be the vision</a:t>
            </a:r>
            <a:endParaRPr lang="en-US" sz="2800" dirty="0"/>
          </a:p>
        </p:txBody>
      </p:sp>
      <p:sp>
        <p:nvSpPr>
          <p:cNvPr id="3" name="Content Placeholder 2"/>
          <p:cNvSpPr>
            <a:spLocks noGrp="1"/>
          </p:cNvSpPr>
          <p:nvPr>
            <p:ph idx="1"/>
          </p:nvPr>
        </p:nvSpPr>
        <p:spPr>
          <a:xfrm>
            <a:off x="124244" y="1255050"/>
            <a:ext cx="8786686" cy="4525963"/>
          </a:xfrm>
        </p:spPr>
        <p:txBody>
          <a:bodyPr>
            <a:normAutofit/>
          </a:bodyPr>
          <a:lstStyle/>
          <a:p>
            <a:r>
              <a:rPr lang="en-US" sz="2400" dirty="0" smtClean="0"/>
              <a:t>RDF: common simple Data format underlying the Semantic Web</a:t>
            </a:r>
            <a:endParaRPr lang="en-US" sz="24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2</a:t>
            </a:fld>
            <a:endParaRPr lang="en-US" dirty="0">
              <a:solidFill>
                <a:srgbClr val="FFFFFF"/>
              </a:solidFill>
            </a:endParaRPr>
          </a:p>
        </p:txBody>
      </p:sp>
      <p:sp>
        <p:nvSpPr>
          <p:cNvPr id="6" name="AutoShape 371"/>
          <p:cNvSpPr>
            <a:spLocks noChangeArrowheads="1"/>
          </p:cNvSpPr>
          <p:nvPr/>
        </p:nvSpPr>
        <p:spPr bwMode="auto">
          <a:xfrm>
            <a:off x="1725608" y="5147925"/>
            <a:ext cx="708512" cy="457200"/>
          </a:xfrm>
          <a:prstGeom prst="can">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200" dirty="0">
                <a:solidFill>
                  <a:schemeClr val="tx1"/>
                </a:solidFill>
                <a:latin typeface="Arial" charset="0"/>
                <a:ea typeface="Arial" charset="0"/>
                <a:cs typeface="Arial" charset="0"/>
              </a:rPr>
              <a:t>RDBMS</a:t>
            </a:r>
          </a:p>
        </p:txBody>
      </p:sp>
      <p:sp>
        <p:nvSpPr>
          <p:cNvPr id="7" name="AutoShape 8"/>
          <p:cNvSpPr>
            <a:spLocks noChangeArrowheads="1"/>
          </p:cNvSpPr>
          <p:nvPr/>
        </p:nvSpPr>
        <p:spPr bwMode="auto">
          <a:xfrm>
            <a:off x="7272276" y="4784010"/>
            <a:ext cx="1066800" cy="990600"/>
          </a:xfrm>
          <a:prstGeom prst="foldedCorner">
            <a:avLst>
              <a:gd name="adj" fmla="val 12500"/>
            </a:avLst>
          </a:prstGeom>
          <a:solidFill>
            <a:schemeClr val="accent3"/>
          </a:solidFill>
          <a:ln w="9525">
            <a:solidFill>
              <a:schemeClr val="tx1"/>
            </a:solidFill>
            <a:round/>
            <a:headEnd/>
            <a:tailEnd/>
          </a:ln>
        </p:spPr>
        <p:txBody>
          <a:bodyPr wrap="none" anchor="ctr">
            <a:prstTxWarp prst="textNoShape">
              <a:avLst/>
            </a:prstTxWarp>
          </a:bodyPr>
          <a:lstStyle/>
          <a:p>
            <a:pPr algn="ctr"/>
            <a:r>
              <a:rPr lang="en-US" dirty="0">
                <a:solidFill>
                  <a:schemeClr val="tx1"/>
                </a:solidFill>
              </a:rPr>
              <a:t>&lt;www&gt;</a:t>
            </a:r>
          </a:p>
          <a:p>
            <a:pPr algn="ctr"/>
            <a:endParaRPr lang="en-US" dirty="0">
              <a:solidFill>
                <a:schemeClr val="tx1"/>
              </a:solidFill>
            </a:endParaRPr>
          </a:p>
        </p:txBody>
      </p:sp>
      <p:sp>
        <p:nvSpPr>
          <p:cNvPr id="8" name="AutoShape 370"/>
          <p:cNvSpPr>
            <a:spLocks noChangeArrowheads="1"/>
          </p:cNvSpPr>
          <p:nvPr/>
        </p:nvSpPr>
        <p:spPr bwMode="auto">
          <a:xfrm>
            <a:off x="4527997" y="5071725"/>
            <a:ext cx="533400" cy="533400"/>
          </a:xfrm>
          <a:prstGeom prst="foldedCorner">
            <a:avLst>
              <a:gd name="adj" fmla="val 12500"/>
            </a:avLst>
          </a:prstGeom>
          <a:solidFill>
            <a:srgbClr val="C3B85D"/>
          </a:solidFill>
          <a:ln w="9525">
            <a:solidFill>
              <a:schemeClr val="tx1"/>
            </a:solidFill>
            <a:round/>
            <a:headEnd/>
            <a:tailEnd/>
          </a:ln>
        </p:spPr>
        <p:txBody>
          <a:bodyPr wrap="none" anchor="ctr">
            <a:prstTxWarp prst="textNoShape">
              <a:avLst/>
            </a:prstTxWarp>
          </a:bodyPr>
          <a:lstStyle/>
          <a:p>
            <a:pPr algn="ctr"/>
            <a:r>
              <a:rPr lang="en-US" sz="1200" dirty="0" smtClean="0">
                <a:solidFill>
                  <a:schemeClr val="tx1"/>
                </a:solidFill>
              </a:rPr>
              <a:t>&lt;XML&gt;</a:t>
            </a:r>
            <a:endParaRPr lang="en-US" sz="1200" dirty="0">
              <a:solidFill>
                <a:schemeClr val="tx1"/>
              </a:solidFill>
            </a:endParaRPr>
          </a:p>
          <a:p>
            <a:pPr algn="ctr"/>
            <a:endParaRPr lang="en-US" sz="1200" dirty="0">
              <a:solidFill>
                <a:schemeClr val="tx1"/>
              </a:solidFill>
            </a:endParaRPr>
          </a:p>
        </p:txBody>
      </p:sp>
      <p:pic>
        <p:nvPicPr>
          <p:cNvPr id="10" name="Picture 9"/>
          <p:cNvPicPr>
            <a:picLocks noChangeAspect="1"/>
          </p:cNvPicPr>
          <p:nvPr/>
        </p:nvPicPr>
        <p:blipFill>
          <a:blip r:embed="rId2"/>
          <a:stretch>
            <a:fillRect/>
          </a:stretch>
        </p:blipFill>
        <p:spPr>
          <a:xfrm>
            <a:off x="4118968" y="2509025"/>
            <a:ext cx="942429" cy="1028853"/>
          </a:xfrm>
          <a:prstGeom prst="rect">
            <a:avLst/>
          </a:prstGeom>
        </p:spPr>
      </p:pic>
      <p:cxnSp>
        <p:nvCxnSpPr>
          <p:cNvPr id="12" name="Straight Arrow Connector 11"/>
          <p:cNvCxnSpPr/>
          <p:nvPr/>
        </p:nvCxnSpPr>
        <p:spPr>
          <a:xfrm flipV="1">
            <a:off x="2664340" y="3741351"/>
            <a:ext cx="1228633" cy="1043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296570" y="4262681"/>
            <a:ext cx="1042660"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494338" y="3741352"/>
            <a:ext cx="2311338" cy="74656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34"/>
          <p:cNvGrpSpPr/>
          <p:nvPr/>
        </p:nvGrpSpPr>
        <p:grpSpPr>
          <a:xfrm>
            <a:off x="5232045" y="2509025"/>
            <a:ext cx="2409242" cy="1028853"/>
            <a:chOff x="5232045" y="2509025"/>
            <a:chExt cx="2409242" cy="1028853"/>
          </a:xfrm>
        </p:grpSpPr>
        <p:sp>
          <p:nvSpPr>
            <p:cNvPr id="25" name="Curved Right Arrow 24"/>
            <p:cNvSpPr/>
            <p:nvPr/>
          </p:nvSpPr>
          <p:spPr>
            <a:xfrm rot="10800000">
              <a:off x="5232045" y="2509025"/>
              <a:ext cx="1062975"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6295020" y="2866402"/>
              <a:ext cx="1346267" cy="369332"/>
            </a:xfrm>
            <a:prstGeom prst="rect">
              <a:avLst/>
            </a:prstGeom>
            <a:noFill/>
          </p:spPr>
          <p:txBody>
            <a:bodyPr wrap="none" rtlCol="0">
              <a:spAutoFit/>
            </a:bodyPr>
            <a:lstStyle/>
            <a:p>
              <a:r>
                <a:rPr lang="en-US" dirty="0" smtClean="0"/>
                <a:t>Rules (RIF)</a:t>
              </a:r>
              <a:endParaRPr lang="en-US" dirty="0"/>
            </a:p>
          </p:txBody>
        </p:sp>
      </p:grpSp>
      <p:grpSp>
        <p:nvGrpSpPr>
          <p:cNvPr id="9" name="Group 33"/>
          <p:cNvGrpSpPr/>
          <p:nvPr/>
        </p:nvGrpSpPr>
        <p:grpSpPr>
          <a:xfrm>
            <a:off x="660895" y="2509024"/>
            <a:ext cx="3458073" cy="1028853"/>
            <a:chOff x="660895" y="2509024"/>
            <a:chExt cx="3458073" cy="1028853"/>
          </a:xfrm>
        </p:grpSpPr>
        <p:sp>
          <p:nvSpPr>
            <p:cNvPr id="27" name="Curved Right Arrow 26"/>
            <p:cNvSpPr/>
            <p:nvPr/>
          </p:nvSpPr>
          <p:spPr>
            <a:xfrm rot="10800000" flipH="1">
              <a:off x="2853491" y="2509024"/>
              <a:ext cx="1265477"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660895" y="2866402"/>
              <a:ext cx="2409455" cy="369332"/>
            </a:xfrm>
            <a:prstGeom prst="rect">
              <a:avLst/>
            </a:prstGeom>
            <a:noFill/>
          </p:spPr>
          <p:txBody>
            <a:bodyPr wrap="square" rtlCol="0">
              <a:spAutoFit/>
            </a:bodyPr>
            <a:lstStyle/>
            <a:p>
              <a:r>
                <a:rPr lang="en-US" dirty="0" err="1" smtClean="0"/>
                <a:t>Ontologies</a:t>
              </a:r>
              <a:r>
                <a:rPr lang="en-US" dirty="0" smtClean="0"/>
                <a:t> (OWL2)</a:t>
              </a:r>
              <a:endParaRPr lang="en-US" dirty="0"/>
            </a:p>
          </p:txBody>
        </p:sp>
      </p:grpSp>
      <p:grpSp>
        <p:nvGrpSpPr>
          <p:cNvPr id="11" name="Group 35"/>
          <p:cNvGrpSpPr/>
          <p:nvPr/>
        </p:nvGrpSpPr>
        <p:grpSpPr>
          <a:xfrm>
            <a:off x="3640578" y="1756753"/>
            <a:ext cx="2490961" cy="645447"/>
            <a:chOff x="3640578" y="1756753"/>
            <a:chExt cx="2490961" cy="645447"/>
          </a:xfrm>
        </p:grpSpPr>
        <p:sp>
          <p:nvSpPr>
            <p:cNvPr id="32" name="Up Arrow 31"/>
            <p:cNvSpPr/>
            <p:nvPr/>
          </p:nvSpPr>
          <p:spPr>
            <a:xfrm flipH="1">
              <a:off x="4748081" y="2126085"/>
              <a:ext cx="198572" cy="276115"/>
            </a:xfrm>
            <a:prstGeom prst="upArrow">
              <a:avLst>
                <a:gd name="adj1" fmla="val 2814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640578" y="1756753"/>
              <a:ext cx="2490961" cy="369332"/>
            </a:xfrm>
            <a:prstGeom prst="rect">
              <a:avLst/>
            </a:prstGeom>
            <a:noFill/>
          </p:spPr>
          <p:txBody>
            <a:bodyPr wrap="none" rtlCol="0">
              <a:spAutoFit/>
            </a:bodyPr>
            <a:lstStyle/>
            <a:p>
              <a:r>
                <a:rPr lang="en-US" dirty="0" smtClean="0"/>
                <a:t>Queries (SPARQL1.1)</a:t>
              </a:r>
              <a:endParaRPr lang="en-US" dirty="0"/>
            </a:p>
          </p:txBody>
        </p:sp>
      </p:grpSp>
      <p:pic>
        <p:nvPicPr>
          <p:cNvPr id="37" name="Picture 36" descr="axelHomepage.png"/>
          <p:cNvPicPr>
            <a:picLocks noChangeAspect="1"/>
          </p:cNvPicPr>
          <p:nvPr/>
        </p:nvPicPr>
        <p:blipFill>
          <a:blip r:embed="rId3"/>
          <a:stretch>
            <a:fillRect/>
          </a:stretch>
        </p:blipFill>
        <p:spPr>
          <a:xfrm>
            <a:off x="6515432" y="4402299"/>
            <a:ext cx="2879161" cy="3302702"/>
          </a:xfrm>
          <a:prstGeom prst="rect">
            <a:avLst/>
          </a:prstGeom>
        </p:spPr>
      </p:pic>
      <p:graphicFrame>
        <p:nvGraphicFramePr>
          <p:cNvPr id="24" name="Table 23"/>
          <p:cNvGraphicFramePr>
            <a:graphicFrameLocks noGrp="1"/>
          </p:cNvGraphicFramePr>
          <p:nvPr/>
        </p:nvGraphicFramePr>
        <p:xfrm>
          <a:off x="0" y="4677182"/>
          <a:ext cx="2772289" cy="2021840"/>
        </p:xfrm>
        <a:graphic>
          <a:graphicData uri="http://schemas.openxmlformats.org/drawingml/2006/table">
            <a:tbl>
              <a:tblPr firstRow="1" bandRow="1">
                <a:tableStyleId>{5C22544A-7EE6-4342-B048-85BDC9FD1C3A}</a:tableStyleId>
              </a:tblPr>
              <a:tblGrid>
                <a:gridCol w="361697"/>
                <a:gridCol w="888214"/>
                <a:gridCol w="946592"/>
                <a:gridCol w="575786"/>
              </a:tblGrid>
              <a:tr h="370840">
                <a:tc>
                  <a:txBody>
                    <a:bodyPr/>
                    <a:lstStyle/>
                    <a:p>
                      <a:r>
                        <a:rPr lang="en-US" dirty="0" smtClean="0"/>
                        <a:t>id</a:t>
                      </a:r>
                      <a:endParaRPr lang="en-US" dirty="0"/>
                    </a:p>
                  </a:txBody>
                  <a:tcPr/>
                </a:tc>
                <a:tc>
                  <a:txBody>
                    <a:bodyPr/>
                    <a:lstStyle/>
                    <a:p>
                      <a:r>
                        <a:rPr lang="en-US" dirty="0" smtClean="0"/>
                        <a:t>FNAME</a:t>
                      </a:r>
                      <a:endParaRPr lang="en-US" dirty="0"/>
                    </a:p>
                  </a:txBody>
                  <a:tcPr/>
                </a:tc>
                <a:tc>
                  <a:txBody>
                    <a:bodyPr/>
                    <a:lstStyle/>
                    <a:p>
                      <a:r>
                        <a:rPr lang="en-US" dirty="0" smtClean="0"/>
                        <a:t>L</a:t>
                      </a:r>
                      <a:r>
                        <a:rPr lang="en-US" baseline="0" dirty="0" smtClean="0"/>
                        <a:t>NAME</a:t>
                      </a:r>
                      <a:endParaRPr lang="en-US" dirty="0"/>
                    </a:p>
                  </a:txBody>
                  <a:tcPr/>
                </a:tc>
                <a:tc>
                  <a:txBody>
                    <a:bodyPr/>
                    <a:lstStyle/>
                    <a:p>
                      <a:r>
                        <a:rPr lang="en-US" dirty="0" smtClean="0"/>
                        <a:t>AGE</a:t>
                      </a:r>
                      <a:endParaRPr lang="en-US" dirty="0"/>
                    </a:p>
                  </a:txBody>
                  <a:tcPr/>
                </a:tc>
              </a:tr>
              <a:tr h="370840">
                <a:tc>
                  <a:txBody>
                    <a:bodyPr/>
                    <a:lstStyle/>
                    <a:p>
                      <a:r>
                        <a:rPr lang="en-US" dirty="0" smtClean="0"/>
                        <a:t>1</a:t>
                      </a:r>
                      <a:endParaRPr lang="en-US" dirty="0"/>
                    </a:p>
                  </a:txBody>
                  <a:tcPr/>
                </a:tc>
                <a:tc>
                  <a:txBody>
                    <a:bodyPr/>
                    <a:lstStyle/>
                    <a:p>
                      <a:r>
                        <a:rPr lang="en-US" dirty="0" smtClean="0"/>
                        <a:t>Bob</a:t>
                      </a:r>
                      <a:endParaRPr lang="en-US" dirty="0"/>
                    </a:p>
                  </a:txBody>
                  <a:tcPr/>
                </a:tc>
                <a:tc>
                  <a:txBody>
                    <a:bodyPr/>
                    <a:lstStyle/>
                    <a:p>
                      <a:r>
                        <a:rPr lang="en-US" dirty="0" err="1" smtClean="0"/>
                        <a:t>McBob</a:t>
                      </a:r>
                      <a:endParaRPr lang="en-US" dirty="0"/>
                    </a:p>
                  </a:txBody>
                  <a:tcPr/>
                </a:tc>
                <a:tc>
                  <a:txBody>
                    <a:bodyPr/>
                    <a:lstStyle/>
                    <a:p>
                      <a:r>
                        <a:rPr lang="en-US" dirty="0" smtClean="0"/>
                        <a:t>42</a:t>
                      </a:r>
                      <a:endParaRPr lang="en-US" dirty="0"/>
                    </a:p>
                  </a:txBody>
                  <a:tcPr/>
                </a:tc>
              </a:tr>
              <a:tr h="370840">
                <a:tc>
                  <a:txBody>
                    <a:bodyPr/>
                    <a:lstStyle/>
                    <a:p>
                      <a:r>
                        <a:rPr lang="en-US" dirty="0" smtClean="0"/>
                        <a:t>2</a:t>
                      </a:r>
                      <a:endParaRPr lang="en-US" dirty="0"/>
                    </a:p>
                  </a:txBody>
                  <a:tcPr/>
                </a:tc>
                <a:tc>
                  <a:txBody>
                    <a:bodyPr/>
                    <a:lstStyle/>
                    <a:p>
                      <a:r>
                        <a:rPr lang="en-US" dirty="0" smtClean="0"/>
                        <a:t>John</a:t>
                      </a:r>
                      <a:endParaRPr lang="en-US" dirty="0"/>
                    </a:p>
                  </a:txBody>
                  <a:tcPr/>
                </a:tc>
                <a:tc>
                  <a:txBody>
                    <a:bodyPr/>
                    <a:lstStyle/>
                    <a:p>
                      <a:r>
                        <a:rPr lang="en-US" dirty="0" smtClean="0"/>
                        <a:t>Johnson</a:t>
                      </a:r>
                      <a:endParaRPr lang="en-US" dirty="0"/>
                    </a:p>
                  </a:txBody>
                  <a:tcPr/>
                </a:tc>
                <a:tc>
                  <a:txBody>
                    <a:bodyPr/>
                    <a:lstStyle/>
                    <a:p>
                      <a:r>
                        <a:rPr lang="en-US" dirty="0" smtClean="0"/>
                        <a:t>24</a:t>
                      </a:r>
                      <a:endParaRPr lang="en-US" dirty="0"/>
                    </a:p>
                  </a:txBody>
                  <a:tcPr/>
                </a:tc>
              </a:tr>
              <a:tr h="370840">
                <a:tc>
                  <a:txBody>
                    <a:bodyPr/>
                    <a:lstStyle/>
                    <a:p>
                      <a:r>
                        <a:rPr lang="en-US" dirty="0" smtClean="0"/>
                        <a:t>3</a:t>
                      </a:r>
                      <a:endParaRPr lang="en-US" dirty="0"/>
                    </a:p>
                  </a:txBody>
                  <a:tcPr/>
                </a:tc>
                <a:tc>
                  <a:txBody>
                    <a:bodyPr/>
                    <a:lstStyle/>
                    <a:p>
                      <a:r>
                        <a:rPr lang="en-US" dirty="0" smtClean="0"/>
                        <a:t>Steve</a:t>
                      </a:r>
                      <a:endParaRPr lang="en-US" dirty="0"/>
                    </a:p>
                  </a:txBody>
                  <a:tcPr/>
                </a:tc>
                <a:tc>
                  <a:txBody>
                    <a:bodyPr/>
                    <a:lstStyle/>
                    <a:p>
                      <a:r>
                        <a:rPr lang="en-US" dirty="0" smtClean="0"/>
                        <a:t>Smith</a:t>
                      </a:r>
                      <a:endParaRPr lang="en-US" dirty="0"/>
                    </a:p>
                  </a:txBody>
                  <a:tcPr/>
                </a:tc>
                <a:tc>
                  <a:txBody>
                    <a:bodyPr/>
                    <a:lstStyle/>
                    <a:p>
                      <a:r>
                        <a:rPr lang="en-US" dirty="0" smtClean="0"/>
                        <a:t>38</a:t>
                      </a:r>
                      <a:endParaRPr lang="en-US" dirty="0"/>
                    </a:p>
                  </a:txBody>
                  <a:tcPr/>
                </a:tc>
              </a:tr>
            </a:tbl>
          </a:graphicData>
        </a:graphic>
      </p:graphicFrame>
      <p:sp>
        <p:nvSpPr>
          <p:cNvPr id="29" name="TextBox 28"/>
          <p:cNvSpPr txBox="1"/>
          <p:nvPr/>
        </p:nvSpPr>
        <p:spPr>
          <a:xfrm>
            <a:off x="3122104" y="4487912"/>
            <a:ext cx="3407599" cy="2308324"/>
          </a:xfrm>
          <a:prstGeom prst="rect">
            <a:avLst/>
          </a:prstGeom>
          <a:solidFill>
            <a:schemeClr val="accent6">
              <a:lumMod val="20000"/>
              <a:lumOff val="80000"/>
            </a:schemeClr>
          </a:solidFill>
          <a:ln>
            <a:solidFill>
              <a:srgbClr val="4F81BD"/>
            </a:solidFill>
          </a:ln>
        </p:spPr>
        <p:txBody>
          <a:bodyPr wrap="square" rtlCol="0">
            <a:spAutoFit/>
          </a:bodyPr>
          <a:lstStyle/>
          <a:p>
            <a:r>
              <a:rPr lang="en-US" sz="1200" dirty="0" smtClean="0">
                <a:latin typeface="Helvetica"/>
                <a:cs typeface="Helvetica"/>
              </a:rPr>
              <a:t>&lt;s1:messages&gt;</a:t>
            </a:r>
          </a:p>
          <a:p>
            <a:r>
              <a:rPr lang="en-US" sz="1200" dirty="0" smtClean="0">
                <a:latin typeface="Helvetica"/>
                <a:cs typeface="Helvetica"/>
              </a:rPr>
              <a:t> &lt;s1:msg id=“m1” format=“bin”&gt;</a:t>
            </a:r>
          </a:p>
          <a:p>
            <a:r>
              <a:rPr lang="en-US" sz="1200" dirty="0" smtClean="0">
                <a:latin typeface="Helvetica"/>
                <a:cs typeface="Helvetica"/>
              </a:rPr>
              <a:t>  &lt;s1:sendername&gt;3PO&lt;/s1:sendername&gt;</a:t>
            </a:r>
          </a:p>
          <a:p>
            <a:r>
              <a:rPr lang="en-US" sz="1200" dirty="0" smtClean="0">
                <a:latin typeface="Helvetica"/>
                <a:cs typeface="Helvetica"/>
              </a:rPr>
              <a:t>  &lt;s1:receivername&gt;R2D2&lt;s1:receivername&gt;</a:t>
            </a:r>
          </a:p>
          <a:p>
            <a:r>
              <a:rPr lang="en-US" sz="1200" dirty="0" smtClean="0">
                <a:latin typeface="Helvetica"/>
                <a:cs typeface="Helvetica"/>
              </a:rPr>
              <a:t>  &lt;s1:payload&gt;0111010001&lt;/s1:payload&gt;</a:t>
            </a:r>
          </a:p>
          <a:p>
            <a:r>
              <a:rPr lang="en-US" sz="1200" dirty="0" smtClean="0">
                <a:latin typeface="Helvetica"/>
                <a:cs typeface="Helvetica"/>
              </a:rPr>
              <a:t> &lt;/s1:msg&gt;</a:t>
            </a:r>
          </a:p>
          <a:p>
            <a:r>
              <a:rPr lang="en-US" sz="1200" dirty="0" smtClean="0">
                <a:latin typeface="Helvetica"/>
                <a:cs typeface="Helvetica"/>
              </a:rPr>
              <a:t>&lt;s1:msg id=“m2” format=“text”&gt;</a:t>
            </a:r>
          </a:p>
          <a:p>
            <a:r>
              <a:rPr lang="en-US" sz="1200" dirty="0" smtClean="0">
                <a:latin typeface="Helvetica"/>
                <a:cs typeface="Helvetica"/>
              </a:rPr>
              <a:t>  &lt;s1:sendername&gt;</a:t>
            </a:r>
            <a:r>
              <a:rPr lang="en-US" sz="1200" dirty="0" err="1" smtClean="0">
                <a:latin typeface="Helvetica"/>
                <a:cs typeface="Helvetica"/>
              </a:rPr>
              <a:t>Obiwan</a:t>
            </a:r>
            <a:r>
              <a:rPr lang="en-US" sz="1200" dirty="0" smtClean="0">
                <a:latin typeface="Helvetica"/>
                <a:cs typeface="Helvetica"/>
              </a:rPr>
              <a:t>&lt;/s1:sendername&gt;</a:t>
            </a:r>
          </a:p>
          <a:p>
            <a:r>
              <a:rPr lang="en-US" sz="1200" dirty="0" smtClean="0">
                <a:latin typeface="Helvetica"/>
                <a:cs typeface="Helvetica"/>
              </a:rPr>
              <a:t>  &lt;s1:receivername&gt;Luke&lt;s1:receivername&gt;</a:t>
            </a:r>
          </a:p>
          <a:p>
            <a:r>
              <a:rPr lang="en-US" sz="1200" dirty="0" smtClean="0">
                <a:latin typeface="Helvetica"/>
                <a:cs typeface="Helvetica"/>
              </a:rPr>
              <a:t>  &lt;s1:payload&gt;Use the force&lt;/s1:payload&gt;</a:t>
            </a:r>
          </a:p>
          <a:p>
            <a:r>
              <a:rPr lang="en-US" sz="1200" dirty="0" smtClean="0">
                <a:latin typeface="Helvetica"/>
                <a:cs typeface="Helvetica"/>
              </a:rPr>
              <a:t> &lt;/s1:msg&gt;</a:t>
            </a:r>
          </a:p>
          <a:p>
            <a:r>
              <a:rPr lang="en-US" sz="1200" dirty="0" smtClean="0">
                <a:latin typeface="Helvetica"/>
                <a:cs typeface="Helvetica"/>
              </a:rPr>
              <a:t>&lt;s1:messages&gt;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2800" dirty="0" err="1" smtClean="0"/>
              <a:t>Nesting,scope</a:t>
            </a:r>
            <a:r>
              <a:rPr lang="en-US" sz="2800" dirty="0" smtClean="0"/>
              <a:t> of RDF dataset…</a:t>
            </a:r>
            <a:endParaRPr lang="en-US" sz="28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20</a:t>
            </a:fld>
            <a:endParaRPr lang="en-US" dirty="0">
              <a:solidFill>
                <a:srgbClr val="FFFFFF"/>
              </a:solidFill>
            </a:endParaRPr>
          </a:p>
        </p:txBody>
      </p:sp>
      <p:sp>
        <p:nvSpPr>
          <p:cNvPr id="6" name="Rectangle 5"/>
          <p:cNvSpPr/>
          <p:nvPr/>
        </p:nvSpPr>
        <p:spPr>
          <a:xfrm>
            <a:off x="215971" y="1524000"/>
            <a:ext cx="8121873" cy="4524316"/>
          </a:xfrm>
          <a:prstGeom prst="rect">
            <a:avLst/>
          </a:prstGeom>
        </p:spPr>
        <p:txBody>
          <a:bodyPr wrap="square">
            <a:spAutoFit/>
          </a:bodyPr>
          <a:lstStyle/>
          <a:p>
            <a:r>
              <a:rPr lang="en-US" dirty="0" smtClean="0">
                <a:latin typeface="Courier New"/>
                <a:cs typeface="Courier New"/>
              </a:rPr>
              <a:t>&lt;relations&gt;</a:t>
            </a:r>
          </a:p>
          <a:p>
            <a:r>
              <a:rPr lang="en-US" dirty="0" smtClean="0">
                <a:latin typeface="Courier New"/>
                <a:cs typeface="Courier New"/>
              </a:rPr>
              <a:t>{ for $Person </a:t>
            </a:r>
            <a:r>
              <a:rPr lang="en-US" dirty="0" smtClean="0">
                <a:solidFill>
                  <a:srgbClr val="FF0000"/>
                </a:solidFill>
                <a:latin typeface="Courier New"/>
                <a:cs typeface="Courier New"/>
              </a:rPr>
              <a:t>$Name </a:t>
            </a:r>
          </a:p>
          <a:p>
            <a:r>
              <a:rPr lang="en-US" dirty="0" smtClean="0">
                <a:latin typeface="Courier New"/>
                <a:cs typeface="Courier New"/>
              </a:rPr>
              <a:t>  from &lt;</a:t>
            </a:r>
            <a:r>
              <a:rPr lang="en-US" dirty="0" err="1" smtClean="0">
                <a:latin typeface="Courier New"/>
                <a:cs typeface="Courier New"/>
              </a:rPr>
              <a:t>relations.rdf</a:t>
            </a:r>
            <a:r>
              <a:rPr lang="en-US" dirty="0" smtClean="0">
                <a:latin typeface="Courier New"/>
                <a:cs typeface="Courier New"/>
              </a:rPr>
              <a:t>&gt;     </a:t>
            </a:r>
          </a:p>
          <a:p>
            <a:r>
              <a:rPr lang="en-US" dirty="0" smtClean="0">
                <a:latin typeface="Courier New"/>
                <a:cs typeface="Courier New"/>
              </a:rPr>
              <a:t>  where { $Person </a:t>
            </a:r>
            <a:r>
              <a:rPr lang="en-US" dirty="0" err="1" smtClean="0">
                <a:latin typeface="Courier New"/>
                <a:cs typeface="Courier New"/>
              </a:rPr>
              <a:t>foaf:name</a:t>
            </a:r>
            <a:r>
              <a:rPr lang="en-US" dirty="0" smtClean="0">
                <a:latin typeface="Courier New"/>
                <a:cs typeface="Courier New"/>
              </a:rPr>
              <a:t> $Name } </a:t>
            </a:r>
          </a:p>
          <a:p>
            <a:r>
              <a:rPr lang="en-US" dirty="0" smtClean="0">
                <a:latin typeface="Courier New"/>
                <a:cs typeface="Courier New"/>
              </a:rPr>
              <a:t>  order by $Name </a:t>
            </a:r>
          </a:p>
          <a:p>
            <a:r>
              <a:rPr lang="en-US" dirty="0" smtClean="0">
                <a:latin typeface="Courier New"/>
                <a:cs typeface="Courier New"/>
              </a:rPr>
              <a:t>  return </a:t>
            </a:r>
          </a:p>
          <a:p>
            <a:r>
              <a:rPr lang="en-US" dirty="0" smtClean="0">
                <a:latin typeface="Courier New"/>
                <a:cs typeface="Courier New"/>
              </a:rPr>
              <a:t>	&lt;person name="{</a:t>
            </a:r>
            <a:r>
              <a:rPr lang="en-US" dirty="0" smtClean="0">
                <a:solidFill>
                  <a:srgbClr val="FF0000"/>
                </a:solidFill>
                <a:latin typeface="Courier New"/>
                <a:cs typeface="Courier New"/>
              </a:rPr>
              <a:t>$Name</a:t>
            </a:r>
            <a:r>
              <a:rPr lang="en-US" dirty="0" smtClean="0">
                <a:latin typeface="Courier New"/>
                <a:cs typeface="Courier New"/>
              </a:rPr>
              <a:t>}"&gt;</a:t>
            </a:r>
          </a:p>
          <a:p>
            <a:r>
              <a:rPr lang="en-US" dirty="0" smtClean="0">
                <a:latin typeface="Courier New"/>
                <a:cs typeface="Courier New"/>
              </a:rPr>
              <a:t>	{for $</a:t>
            </a:r>
            <a:r>
              <a:rPr lang="en-US" dirty="0" err="1" smtClean="0">
                <a:latin typeface="Courier New"/>
                <a:cs typeface="Courier New"/>
              </a:rPr>
              <a:t>FName</a:t>
            </a:r>
            <a:r>
              <a:rPr lang="en-US" dirty="0" smtClean="0">
                <a:latin typeface="Courier New"/>
                <a:cs typeface="Courier New"/>
              </a:rPr>
              <a:t> </a:t>
            </a:r>
          </a:p>
          <a:p>
            <a:r>
              <a:rPr lang="en-US" dirty="0" smtClean="0">
                <a:latin typeface="Courier New"/>
                <a:cs typeface="Courier New"/>
              </a:rPr>
              <a:t>	 from &lt;</a:t>
            </a:r>
            <a:r>
              <a:rPr lang="en-US" dirty="0" err="1" smtClean="0">
                <a:latin typeface="Courier New"/>
                <a:cs typeface="Courier New"/>
              </a:rPr>
              <a:t>relations.rdf</a:t>
            </a:r>
            <a:r>
              <a:rPr lang="en-US" dirty="0" smtClean="0">
                <a:latin typeface="Courier New"/>
                <a:cs typeface="Courier New"/>
              </a:rPr>
              <a:t>&gt; </a:t>
            </a:r>
          </a:p>
          <a:p>
            <a:r>
              <a:rPr lang="en-US" dirty="0" smtClean="0">
                <a:latin typeface="Courier New"/>
                <a:cs typeface="Courier New"/>
              </a:rPr>
              <a:t> 	 where { </a:t>
            </a:r>
          </a:p>
          <a:p>
            <a:r>
              <a:rPr lang="en-US" dirty="0" smtClean="0">
                <a:latin typeface="Courier New"/>
                <a:cs typeface="Courier New"/>
              </a:rPr>
              <a:t>		$Person </a:t>
            </a:r>
            <a:r>
              <a:rPr lang="en-US" dirty="0" err="1" smtClean="0">
                <a:latin typeface="Courier New"/>
                <a:cs typeface="Courier New"/>
              </a:rPr>
              <a:t>foaf:knows</a:t>
            </a:r>
            <a:r>
              <a:rPr lang="en-US" dirty="0" smtClean="0">
                <a:latin typeface="Courier New"/>
                <a:cs typeface="Courier New"/>
              </a:rPr>
              <a:t> $Friend .</a:t>
            </a:r>
          </a:p>
          <a:p>
            <a:r>
              <a:rPr lang="en-US" dirty="0" smtClean="0">
                <a:latin typeface="Courier New"/>
                <a:cs typeface="Courier New"/>
              </a:rPr>
              <a:t>		$Person </a:t>
            </a:r>
            <a:r>
              <a:rPr lang="en-US" dirty="0" err="1" smtClean="0">
                <a:latin typeface="Courier New"/>
                <a:cs typeface="Courier New"/>
              </a:rPr>
              <a:t>foaf:name</a:t>
            </a:r>
            <a:r>
              <a:rPr lang="en-US" dirty="0" smtClean="0">
                <a:latin typeface="Courier New"/>
                <a:cs typeface="Courier New"/>
              </a:rPr>
              <a:t> </a:t>
            </a:r>
            <a:r>
              <a:rPr lang="en-US" dirty="0" smtClean="0">
                <a:solidFill>
                  <a:srgbClr val="FF0000"/>
                </a:solidFill>
                <a:latin typeface="Courier New"/>
                <a:cs typeface="Courier New"/>
              </a:rPr>
              <a:t>$Name </a:t>
            </a:r>
            <a:r>
              <a:rPr lang="en-US" dirty="0" smtClean="0">
                <a:latin typeface="Courier New"/>
                <a:cs typeface="Courier New"/>
              </a:rPr>
              <a:t>. </a:t>
            </a:r>
          </a:p>
          <a:p>
            <a:r>
              <a:rPr lang="en-US" dirty="0" smtClean="0">
                <a:latin typeface="Courier New"/>
                <a:cs typeface="Courier New"/>
              </a:rPr>
              <a:t>		$Friend </a:t>
            </a:r>
            <a:r>
              <a:rPr lang="en-US" dirty="0" err="1" smtClean="0">
                <a:latin typeface="Courier New"/>
                <a:cs typeface="Courier New"/>
              </a:rPr>
              <a:t>foaf:name</a:t>
            </a:r>
            <a:r>
              <a:rPr lang="en-US" dirty="0" smtClean="0">
                <a:latin typeface="Courier New"/>
                <a:cs typeface="Courier New"/>
              </a:rPr>
              <a:t> </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solidFill>
                  <a:srgbClr val="FF0000"/>
                </a:solidFill>
                <a:latin typeface="Courier New"/>
                <a:cs typeface="Courier New"/>
              </a:rPr>
              <a:t> </a:t>
            </a:r>
            <a:r>
              <a:rPr lang="en-US" dirty="0" smtClean="0">
                <a:latin typeface="Courier New"/>
                <a:cs typeface="Courier New"/>
              </a:rPr>
              <a:t>}</a:t>
            </a:r>
          </a:p>
          <a:p>
            <a:r>
              <a:rPr lang="en-US" dirty="0" smtClean="0">
                <a:latin typeface="Courier New"/>
                <a:cs typeface="Courier New"/>
              </a:rPr>
              <a:t>	 return &lt;knows&gt;{</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latin typeface="Courier New"/>
                <a:cs typeface="Courier New"/>
              </a:rPr>
              <a:t>}&lt;/knows&gt; </a:t>
            </a:r>
          </a:p>
          <a:p>
            <a:r>
              <a:rPr lang="en-US" dirty="0" smtClean="0">
                <a:latin typeface="Courier New"/>
                <a:cs typeface="Courier New"/>
              </a:rPr>
              <a:t>     } &lt;/person&gt;</a:t>
            </a:r>
          </a:p>
          <a:p>
            <a:r>
              <a:rPr lang="en-US" dirty="0" smtClean="0">
                <a:latin typeface="Courier New"/>
                <a:cs typeface="Courier New"/>
              </a:rPr>
              <a:t>}&lt;/relations&gt;</a:t>
            </a:r>
            <a:endParaRPr lang="en-US" dirty="0">
              <a:latin typeface="Courier New"/>
              <a:cs typeface="Courier New"/>
            </a:endParaRPr>
          </a:p>
        </p:txBody>
      </p:sp>
      <p:sp>
        <p:nvSpPr>
          <p:cNvPr id="7" name="TextBox 6"/>
          <p:cNvSpPr txBox="1"/>
          <p:nvPr/>
        </p:nvSpPr>
        <p:spPr>
          <a:xfrm>
            <a:off x="165171" y="1154668"/>
            <a:ext cx="6083291" cy="369332"/>
          </a:xfrm>
          <a:prstGeom prst="rect">
            <a:avLst/>
          </a:prstGeom>
          <a:noFill/>
        </p:spPr>
        <p:txBody>
          <a:bodyPr wrap="none" rtlCol="0">
            <a:spAutoFit/>
          </a:bodyPr>
          <a:lstStyle/>
          <a:p>
            <a:r>
              <a:rPr lang="en-US" dirty="0" smtClean="0"/>
              <a:t>Remember the query from before…. We were slightly cheating:</a:t>
            </a:r>
            <a:endParaRPr lang="en-US" dirty="0"/>
          </a:p>
        </p:txBody>
      </p:sp>
      <p:cxnSp>
        <p:nvCxnSpPr>
          <p:cNvPr id="9" name="Straight Connector 8"/>
          <p:cNvCxnSpPr>
            <a:endCxn id="12" idx="2"/>
          </p:cNvCxnSpPr>
          <p:nvPr/>
        </p:nvCxnSpPr>
        <p:spPr>
          <a:xfrm>
            <a:off x="2912535" y="1981200"/>
            <a:ext cx="3175062" cy="565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12" idx="3"/>
          </p:cNvCxnSpPr>
          <p:nvPr/>
        </p:nvCxnSpPr>
        <p:spPr>
          <a:xfrm rot="5400000" flipH="1" flipV="1">
            <a:off x="4268521" y="2789420"/>
            <a:ext cx="1950594" cy="1868566"/>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87597" y="2260600"/>
            <a:ext cx="618003" cy="5715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6178582" y="2470150"/>
            <a:ext cx="429652" cy="177800"/>
            <a:chOff x="4781581" y="3390900"/>
            <a:chExt cx="514319" cy="177800"/>
          </a:xfrm>
          <a:effectLst/>
        </p:grpSpPr>
        <p:cxnSp>
          <p:nvCxnSpPr>
            <p:cNvPr id="13" name="Straight Connector 12"/>
            <p:cNvCxnSpPr/>
            <p:nvPr/>
          </p:nvCxnSpPr>
          <p:spPr>
            <a:xfrm>
              <a:off x="4781581" y="3390900"/>
              <a:ext cx="514319" cy="177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81581" y="3390900"/>
              <a:ext cx="514319" cy="177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4693475" y="3479006"/>
              <a:ext cx="177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5206206" y="3479006"/>
              <a:ext cx="177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2800" dirty="0" err="1" smtClean="0"/>
              <a:t>Nesting,scope</a:t>
            </a:r>
            <a:r>
              <a:rPr lang="en-US" sz="2800" dirty="0" smtClean="0"/>
              <a:t> of RDF dataset…</a:t>
            </a:r>
            <a:endParaRPr lang="en-US" sz="2800" dirty="0"/>
          </a:p>
        </p:txBody>
      </p:sp>
      <p:sp>
        <p:nvSpPr>
          <p:cNvPr id="8" name="Content Placeholder 2"/>
          <p:cNvSpPr>
            <a:spLocks noGrp="1"/>
          </p:cNvSpPr>
          <p:nvPr>
            <p:ph idx="1"/>
          </p:nvPr>
        </p:nvSpPr>
        <p:spPr>
          <a:xfrm>
            <a:off x="5270500" y="1638300"/>
            <a:ext cx="3873500" cy="4676716"/>
          </a:xfrm>
        </p:spPr>
        <p:txBody>
          <a:bodyPr>
            <a:normAutofit fontScale="92500" lnSpcReduction="10000"/>
          </a:bodyPr>
          <a:lstStyle/>
          <a:p>
            <a:r>
              <a:rPr lang="en-US" sz="1946" dirty="0" smtClean="0"/>
              <a:t>The nested query should be over the same Dataset as the outer query, bindings to </a:t>
            </a:r>
            <a:r>
              <a:rPr lang="en-US" sz="1946" dirty="0" err="1" smtClean="0"/>
              <a:t>bnodes</a:t>
            </a:r>
            <a:r>
              <a:rPr lang="en-US" sz="1946" dirty="0" smtClean="0"/>
              <a:t> should be preserved</a:t>
            </a:r>
          </a:p>
          <a:p>
            <a:r>
              <a:rPr lang="en-US" sz="1946" dirty="0" smtClean="0"/>
              <a:t>Two separate, independent SPARQL calls don’t work anymore</a:t>
            </a:r>
          </a:p>
          <a:p>
            <a:pPr>
              <a:buNone/>
            </a:pPr>
            <a:endParaRPr lang="en-US" sz="2000" dirty="0" smtClean="0"/>
          </a:p>
          <a:p>
            <a:pPr>
              <a:buNone/>
            </a:pPr>
            <a:r>
              <a:rPr lang="en-US" sz="1946" dirty="0" smtClean="0"/>
              <a:t>Solution:</a:t>
            </a:r>
          </a:p>
          <a:p>
            <a:r>
              <a:rPr lang="en-US" sz="1946" dirty="0" smtClean="0"/>
              <a:t>We need to add Dataset to the dynamic environment in the semantics.</a:t>
            </a:r>
          </a:p>
          <a:p>
            <a:r>
              <a:rPr lang="en-US" sz="1946" dirty="0" smtClean="0"/>
              <a:t>We need a special SPARQL implementation that allows several calls to the same active graph. </a:t>
            </a:r>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21</a:t>
            </a:fld>
            <a:endParaRPr lang="en-US" dirty="0">
              <a:solidFill>
                <a:srgbClr val="FFFFFF"/>
              </a:solidFill>
            </a:endParaRPr>
          </a:p>
        </p:txBody>
      </p:sp>
      <p:sp>
        <p:nvSpPr>
          <p:cNvPr id="6" name="Rectangle 5"/>
          <p:cNvSpPr/>
          <p:nvPr/>
        </p:nvSpPr>
        <p:spPr>
          <a:xfrm>
            <a:off x="215971" y="1524000"/>
            <a:ext cx="8121873" cy="4524316"/>
          </a:xfrm>
          <a:prstGeom prst="rect">
            <a:avLst/>
          </a:prstGeom>
        </p:spPr>
        <p:txBody>
          <a:bodyPr wrap="square">
            <a:spAutoFit/>
          </a:bodyPr>
          <a:lstStyle/>
          <a:p>
            <a:r>
              <a:rPr lang="en-US" dirty="0" smtClean="0">
                <a:latin typeface="Courier New"/>
                <a:cs typeface="Courier New"/>
              </a:rPr>
              <a:t>&lt;relations&gt;</a:t>
            </a:r>
          </a:p>
          <a:p>
            <a:r>
              <a:rPr lang="en-US" dirty="0" smtClean="0">
                <a:latin typeface="Courier New"/>
                <a:cs typeface="Courier New"/>
              </a:rPr>
              <a:t>{ for </a:t>
            </a:r>
            <a:r>
              <a:rPr lang="en-US" dirty="0" smtClean="0">
                <a:solidFill>
                  <a:srgbClr val="FF0000"/>
                </a:solidFill>
                <a:latin typeface="Courier New"/>
                <a:cs typeface="Courier New"/>
              </a:rPr>
              <a:t>$Person</a:t>
            </a:r>
            <a:r>
              <a:rPr lang="en-US" dirty="0" smtClean="0">
                <a:latin typeface="Courier New"/>
                <a:cs typeface="Courier New"/>
              </a:rPr>
              <a:t> </a:t>
            </a:r>
            <a:r>
              <a:rPr lang="en-US" dirty="0" smtClean="0">
                <a:solidFill>
                  <a:srgbClr val="FF0000"/>
                </a:solidFill>
                <a:latin typeface="Courier New"/>
                <a:cs typeface="Courier New"/>
              </a:rPr>
              <a:t>$Name </a:t>
            </a:r>
          </a:p>
          <a:p>
            <a:r>
              <a:rPr lang="en-US" dirty="0" smtClean="0">
                <a:latin typeface="Courier New"/>
                <a:cs typeface="Courier New"/>
              </a:rPr>
              <a:t>  from &lt;</a:t>
            </a:r>
            <a:r>
              <a:rPr lang="en-US" dirty="0" err="1" smtClean="0">
                <a:latin typeface="Courier New"/>
                <a:cs typeface="Courier New"/>
              </a:rPr>
              <a:t>relations.rdf</a:t>
            </a:r>
            <a:r>
              <a:rPr lang="en-US" dirty="0" smtClean="0">
                <a:latin typeface="Courier New"/>
                <a:cs typeface="Courier New"/>
              </a:rPr>
              <a:t>&gt;     </a:t>
            </a:r>
          </a:p>
          <a:p>
            <a:r>
              <a:rPr lang="en-US" dirty="0" smtClean="0">
                <a:latin typeface="Courier New"/>
                <a:cs typeface="Courier New"/>
              </a:rPr>
              <a:t>  where { $Person </a:t>
            </a:r>
            <a:r>
              <a:rPr lang="en-US" dirty="0" err="1" smtClean="0">
                <a:latin typeface="Courier New"/>
                <a:cs typeface="Courier New"/>
              </a:rPr>
              <a:t>foaf:name</a:t>
            </a:r>
            <a:r>
              <a:rPr lang="en-US" dirty="0" smtClean="0">
                <a:latin typeface="Courier New"/>
                <a:cs typeface="Courier New"/>
              </a:rPr>
              <a:t> $Name } </a:t>
            </a:r>
          </a:p>
          <a:p>
            <a:r>
              <a:rPr lang="en-US" dirty="0" smtClean="0">
                <a:latin typeface="Courier New"/>
                <a:cs typeface="Courier New"/>
              </a:rPr>
              <a:t>  order by $Name </a:t>
            </a:r>
          </a:p>
          <a:p>
            <a:r>
              <a:rPr lang="en-US" dirty="0" smtClean="0">
                <a:latin typeface="Courier New"/>
                <a:cs typeface="Courier New"/>
              </a:rPr>
              <a:t>  return </a:t>
            </a:r>
          </a:p>
          <a:p>
            <a:r>
              <a:rPr lang="en-US" dirty="0" smtClean="0">
                <a:latin typeface="Courier New"/>
                <a:cs typeface="Courier New"/>
              </a:rPr>
              <a:t>	&lt;person name="{</a:t>
            </a:r>
            <a:r>
              <a:rPr lang="en-US" dirty="0" smtClean="0">
                <a:solidFill>
                  <a:srgbClr val="FF0000"/>
                </a:solidFill>
                <a:latin typeface="Courier New"/>
                <a:cs typeface="Courier New"/>
              </a:rPr>
              <a:t>$Name</a:t>
            </a:r>
            <a:r>
              <a:rPr lang="en-US" dirty="0" smtClean="0">
                <a:latin typeface="Courier New"/>
                <a:cs typeface="Courier New"/>
              </a:rPr>
              <a:t>}"&gt;</a:t>
            </a:r>
          </a:p>
          <a:p>
            <a:r>
              <a:rPr lang="en-US" dirty="0" smtClean="0">
                <a:latin typeface="Courier New"/>
                <a:cs typeface="Courier New"/>
              </a:rPr>
              <a:t>	{for $</a:t>
            </a:r>
            <a:r>
              <a:rPr lang="en-US" dirty="0" err="1" smtClean="0">
                <a:latin typeface="Courier New"/>
                <a:cs typeface="Courier New"/>
              </a:rPr>
              <a:t>FName</a:t>
            </a:r>
            <a:r>
              <a:rPr lang="en-US" dirty="0" smtClean="0">
                <a:latin typeface="Courier New"/>
                <a:cs typeface="Courier New"/>
              </a:rPr>
              <a:t> </a:t>
            </a:r>
          </a:p>
          <a:p>
            <a:r>
              <a:rPr lang="en-US" dirty="0" smtClean="0">
                <a:latin typeface="Courier New"/>
                <a:cs typeface="Courier New"/>
              </a:rPr>
              <a:t>	</a:t>
            </a:r>
          </a:p>
          <a:p>
            <a:r>
              <a:rPr lang="en-US" dirty="0" smtClean="0">
                <a:latin typeface="Courier New"/>
                <a:cs typeface="Courier New"/>
              </a:rPr>
              <a:t> 	 where { </a:t>
            </a:r>
          </a:p>
          <a:p>
            <a:r>
              <a:rPr lang="en-US" dirty="0" smtClean="0">
                <a:latin typeface="Courier New"/>
                <a:cs typeface="Courier New"/>
              </a:rPr>
              <a:t>		</a:t>
            </a:r>
            <a:r>
              <a:rPr lang="en-US" dirty="0" smtClean="0">
                <a:solidFill>
                  <a:srgbClr val="FF0000"/>
                </a:solidFill>
                <a:latin typeface="Courier New"/>
                <a:cs typeface="Courier New"/>
              </a:rPr>
              <a:t>$Person</a:t>
            </a:r>
            <a:r>
              <a:rPr lang="en-US" dirty="0" smtClean="0">
                <a:latin typeface="Courier New"/>
                <a:cs typeface="Courier New"/>
              </a:rPr>
              <a:t> </a:t>
            </a:r>
            <a:r>
              <a:rPr lang="en-US" dirty="0" err="1" smtClean="0">
                <a:latin typeface="Courier New"/>
                <a:cs typeface="Courier New"/>
              </a:rPr>
              <a:t>foaf:knows</a:t>
            </a:r>
            <a:r>
              <a:rPr lang="en-US" dirty="0" smtClean="0">
                <a:latin typeface="Courier New"/>
                <a:cs typeface="Courier New"/>
              </a:rPr>
              <a:t> $Friend .</a:t>
            </a:r>
          </a:p>
          <a:p>
            <a:r>
              <a:rPr lang="en-US" dirty="0" smtClean="0">
                <a:latin typeface="Courier New"/>
                <a:cs typeface="Courier New"/>
              </a:rPr>
              <a:t>	</a:t>
            </a:r>
          </a:p>
          <a:p>
            <a:r>
              <a:rPr lang="en-US" dirty="0" smtClean="0">
                <a:latin typeface="Courier New"/>
                <a:cs typeface="Courier New"/>
              </a:rPr>
              <a:t>		$Friend </a:t>
            </a:r>
            <a:r>
              <a:rPr lang="en-US" dirty="0" err="1" smtClean="0">
                <a:latin typeface="Courier New"/>
                <a:cs typeface="Courier New"/>
              </a:rPr>
              <a:t>foaf:name</a:t>
            </a:r>
            <a:r>
              <a:rPr lang="en-US" dirty="0" smtClean="0">
                <a:latin typeface="Courier New"/>
                <a:cs typeface="Courier New"/>
              </a:rPr>
              <a:t> </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solidFill>
                  <a:srgbClr val="FF0000"/>
                </a:solidFill>
                <a:latin typeface="Courier New"/>
                <a:cs typeface="Courier New"/>
              </a:rPr>
              <a:t> </a:t>
            </a:r>
            <a:r>
              <a:rPr lang="en-US" dirty="0" smtClean="0">
                <a:latin typeface="Courier New"/>
                <a:cs typeface="Courier New"/>
              </a:rPr>
              <a:t>}</a:t>
            </a:r>
          </a:p>
          <a:p>
            <a:r>
              <a:rPr lang="en-US" dirty="0" smtClean="0">
                <a:latin typeface="Courier New"/>
                <a:cs typeface="Courier New"/>
              </a:rPr>
              <a:t>	 return &lt;knows&gt;{</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FName</a:t>
            </a:r>
            <a:r>
              <a:rPr lang="en-US" dirty="0" smtClean="0">
                <a:latin typeface="Courier New"/>
                <a:cs typeface="Courier New"/>
              </a:rPr>
              <a:t>}&lt;/knows&gt; </a:t>
            </a:r>
          </a:p>
          <a:p>
            <a:r>
              <a:rPr lang="en-US" dirty="0" smtClean="0">
                <a:latin typeface="Courier New"/>
                <a:cs typeface="Courier New"/>
              </a:rPr>
              <a:t>     } &lt;/person&gt;</a:t>
            </a:r>
          </a:p>
          <a:p>
            <a:r>
              <a:rPr lang="en-US" dirty="0" smtClean="0">
                <a:latin typeface="Courier New"/>
                <a:cs typeface="Courier New"/>
              </a:rPr>
              <a:t>}&lt;/relations&gt;</a:t>
            </a:r>
            <a:endParaRPr lang="en-US" dirty="0">
              <a:latin typeface="Courier New"/>
              <a:cs typeface="Courier New"/>
            </a:endParaRPr>
          </a:p>
        </p:txBody>
      </p:sp>
      <p:sp>
        <p:nvSpPr>
          <p:cNvPr id="7" name="TextBox 6"/>
          <p:cNvSpPr txBox="1"/>
          <p:nvPr/>
        </p:nvSpPr>
        <p:spPr>
          <a:xfrm>
            <a:off x="165171" y="1154668"/>
            <a:ext cx="7071167" cy="369332"/>
          </a:xfrm>
          <a:prstGeom prst="rect">
            <a:avLst/>
          </a:prstGeom>
          <a:noFill/>
        </p:spPr>
        <p:txBody>
          <a:bodyPr wrap="none" rtlCol="0">
            <a:spAutoFit/>
          </a:bodyPr>
          <a:lstStyle/>
          <a:p>
            <a:r>
              <a:rPr lang="en-US" dirty="0" smtClean="0"/>
              <a:t>Remember the query from before…. This is what one would rather expect</a:t>
            </a:r>
            <a:endParaRPr lang="en-US" dirty="0"/>
          </a:p>
        </p:txBody>
      </p:sp>
      <p:cxnSp>
        <p:nvCxnSpPr>
          <p:cNvPr id="10" name="Straight Connector 9"/>
          <p:cNvCxnSpPr>
            <a:endCxn id="12" idx="0"/>
          </p:cNvCxnSpPr>
          <p:nvPr/>
        </p:nvCxnSpPr>
        <p:spPr>
          <a:xfrm rot="5400000">
            <a:off x="-137599" y="2427801"/>
            <a:ext cx="1752600" cy="8593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2" idx="5"/>
          </p:cNvCxnSpPr>
          <p:nvPr/>
        </p:nvCxnSpPr>
        <p:spPr>
          <a:xfrm rot="16200000" flipH="1">
            <a:off x="679102" y="4070002"/>
            <a:ext cx="337694" cy="640901"/>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0" y="3733800"/>
            <a:ext cx="618003" cy="5715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2"/>
          <p:cNvGrpSpPr/>
          <p:nvPr/>
        </p:nvGrpSpPr>
        <p:grpSpPr>
          <a:xfrm>
            <a:off x="101671" y="3949699"/>
            <a:ext cx="429652" cy="177800"/>
            <a:chOff x="4781581" y="3390900"/>
            <a:chExt cx="514319" cy="177800"/>
          </a:xfrm>
          <a:effectLst/>
        </p:grpSpPr>
        <p:cxnSp>
          <p:nvCxnSpPr>
            <p:cNvPr id="14" name="Straight Connector 13"/>
            <p:cNvCxnSpPr/>
            <p:nvPr/>
          </p:nvCxnSpPr>
          <p:spPr>
            <a:xfrm>
              <a:off x="4781581" y="3390900"/>
              <a:ext cx="514319" cy="177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81581" y="3390900"/>
              <a:ext cx="514319" cy="177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4693475" y="3479006"/>
              <a:ext cx="177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5206206" y="3479006"/>
              <a:ext cx="177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2400" dirty="0" smtClean="0"/>
              <a:t>Different “type systems” of RDF/XML (e.g. sequences)…</a:t>
            </a:r>
            <a:endParaRPr lang="en-US" sz="2400" dirty="0"/>
          </a:p>
        </p:txBody>
      </p:sp>
      <p:sp>
        <p:nvSpPr>
          <p:cNvPr id="3" name="Content Placeholder 2"/>
          <p:cNvSpPr>
            <a:spLocks noGrp="1"/>
          </p:cNvSpPr>
          <p:nvPr>
            <p:ph idx="1"/>
          </p:nvPr>
        </p:nvSpPr>
        <p:spPr>
          <a:xfrm>
            <a:off x="25400" y="983107"/>
            <a:ext cx="8229600" cy="4525963"/>
          </a:xfrm>
        </p:spPr>
        <p:txBody>
          <a:bodyPr>
            <a:normAutofit/>
          </a:bodyPr>
          <a:lstStyle/>
          <a:p>
            <a:r>
              <a:rPr lang="en-US" sz="2000" dirty="0" smtClean="0"/>
              <a:t>Social Graph queries a la [1]:</a:t>
            </a:r>
            <a:endParaRPr lang="en-US" sz="20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22</a:t>
            </a:fld>
            <a:endParaRPr lang="en-US" dirty="0">
              <a:solidFill>
                <a:srgbClr val="FFFFFF"/>
              </a:solidFill>
            </a:endParaRPr>
          </a:p>
        </p:txBody>
      </p:sp>
      <p:sp>
        <p:nvSpPr>
          <p:cNvPr id="5" name="Rectangle 4"/>
          <p:cNvSpPr/>
          <p:nvPr/>
        </p:nvSpPr>
        <p:spPr>
          <a:xfrm>
            <a:off x="0" y="5551904"/>
            <a:ext cx="7620000" cy="584776"/>
          </a:xfrm>
          <a:prstGeom prst="rect">
            <a:avLst/>
          </a:prstGeom>
        </p:spPr>
        <p:txBody>
          <a:bodyPr wrap="square">
            <a:spAutoFit/>
          </a:bodyPr>
          <a:lstStyle/>
          <a:p>
            <a:r>
              <a:rPr lang="en-US" sz="1600" dirty="0" smtClean="0"/>
              <a:t>1. Mauro San </a:t>
            </a:r>
            <a:r>
              <a:rPr lang="en-US" sz="1600" dirty="0" err="1" smtClean="0"/>
              <a:t>Martín</a:t>
            </a:r>
            <a:r>
              <a:rPr lang="en-US" sz="1600" dirty="0" smtClean="0"/>
              <a:t>, Claudio Gutierrez: Representing, Querying and Transforming Social Networks with RDF/SPARQL. ESWC 2009: 293-307</a:t>
            </a:r>
            <a:endParaRPr lang="en-US" sz="1600" dirty="0"/>
          </a:p>
        </p:txBody>
      </p:sp>
      <p:sp>
        <p:nvSpPr>
          <p:cNvPr id="6" name="Rectangle 5"/>
          <p:cNvSpPr/>
          <p:nvPr/>
        </p:nvSpPr>
        <p:spPr>
          <a:xfrm>
            <a:off x="457200" y="1702229"/>
            <a:ext cx="7797800" cy="3816429"/>
          </a:xfrm>
          <a:prstGeom prst="rect">
            <a:avLst/>
          </a:prstGeom>
          <a:ln>
            <a:solidFill>
              <a:schemeClr val="tx2">
                <a:lumMod val="40000"/>
                <a:lumOff val="60000"/>
              </a:schemeClr>
            </a:solidFill>
          </a:ln>
        </p:spPr>
        <p:txBody>
          <a:bodyPr wrap="square">
            <a:spAutoFit/>
          </a:bodyPr>
          <a:lstStyle/>
          <a:p>
            <a:r>
              <a:rPr lang="en-US" sz="1100" dirty="0" smtClean="0">
                <a:latin typeface="Courier New"/>
                <a:cs typeface="Courier New"/>
              </a:rPr>
              <a:t>prefix </a:t>
            </a:r>
            <a:r>
              <a:rPr lang="en-US" sz="1100" dirty="0" err="1" smtClean="0">
                <a:latin typeface="Courier New"/>
                <a:cs typeface="Courier New"/>
              </a:rPr>
              <a:t>foaf</a:t>
            </a:r>
            <a:r>
              <a:rPr lang="en-US" sz="1100" dirty="0" smtClean="0">
                <a:latin typeface="Courier New"/>
                <a:cs typeface="Courier New"/>
              </a:rPr>
              <a:t>: &lt;http://xmlns.com/foaf/0.1/&gt;</a:t>
            </a:r>
          </a:p>
          <a:p>
            <a:r>
              <a:rPr lang="en-US" sz="1100" dirty="0" smtClean="0">
                <a:latin typeface="Courier New"/>
                <a:cs typeface="Courier New"/>
              </a:rPr>
              <a:t>prefix dc:      &lt;http://purl.org/dc/elements/1.1/&gt;</a:t>
            </a:r>
          </a:p>
          <a:p>
            <a:endParaRPr lang="en-US" sz="1100" dirty="0" smtClean="0">
              <a:latin typeface="Courier New"/>
              <a:cs typeface="Courier New"/>
            </a:endParaRPr>
          </a:p>
          <a:p>
            <a:r>
              <a:rPr lang="en-US" sz="1100" dirty="0" smtClean="0">
                <a:latin typeface="Courier New"/>
                <a:cs typeface="Courier New"/>
              </a:rPr>
              <a:t>let </a:t>
            </a:r>
            <a:r>
              <a:rPr lang="en-US" sz="1100" b="1" dirty="0" smtClean="0">
                <a:solidFill>
                  <a:srgbClr val="FF0000"/>
                </a:solidFill>
                <a:latin typeface="Courier New"/>
                <a:cs typeface="Courier New"/>
              </a:rPr>
              <a:t>$</a:t>
            </a:r>
            <a:r>
              <a:rPr lang="en-US" sz="1100" b="1" dirty="0" err="1" smtClean="0">
                <a:solidFill>
                  <a:srgbClr val="FF0000"/>
                </a:solidFill>
                <a:latin typeface="Courier New"/>
                <a:cs typeface="Courier New"/>
              </a:rPr>
              <a:t>ds</a:t>
            </a:r>
            <a:r>
              <a:rPr lang="en-US" sz="1100" b="1" dirty="0" smtClean="0">
                <a:solidFill>
                  <a:srgbClr val="FF0000"/>
                </a:solidFill>
                <a:latin typeface="Courier New"/>
                <a:cs typeface="Courier New"/>
              </a:rPr>
              <a:t> </a:t>
            </a:r>
            <a:r>
              <a:rPr lang="en-US" sz="1100" dirty="0" smtClean="0">
                <a:latin typeface="Courier New"/>
                <a:cs typeface="Courier New"/>
              </a:rPr>
              <a:t>:= for *</a:t>
            </a:r>
          </a:p>
          <a:p>
            <a:r>
              <a:rPr lang="en-US" sz="1100" dirty="0" smtClean="0">
                <a:latin typeface="Courier New"/>
                <a:cs typeface="Courier New"/>
              </a:rPr>
              <a:t>from &lt;http://dblp.l3s.de/d2r/resource/authors/Axel_Polleres&gt;</a:t>
            </a:r>
          </a:p>
          <a:p>
            <a:r>
              <a:rPr lang="en-US" sz="1100" dirty="0" smtClean="0">
                <a:latin typeface="Courier New"/>
                <a:cs typeface="Courier New"/>
              </a:rPr>
              <a:t>where { $pub </a:t>
            </a:r>
            <a:r>
              <a:rPr lang="en-US" sz="1100" dirty="0" err="1" smtClean="0">
                <a:latin typeface="Courier New"/>
                <a:cs typeface="Courier New"/>
              </a:rPr>
              <a:t>dc:creator</a:t>
            </a:r>
            <a:r>
              <a:rPr lang="en-US" sz="1100" dirty="0" smtClean="0">
                <a:latin typeface="Courier New"/>
                <a:cs typeface="Courier New"/>
              </a:rPr>
              <a:t> [] }</a:t>
            </a:r>
          </a:p>
          <a:p>
            <a:r>
              <a:rPr lang="en-US" sz="1100" dirty="0" smtClean="0">
                <a:latin typeface="Courier New"/>
                <a:cs typeface="Courier New"/>
              </a:rPr>
              <a:t>construct {</a:t>
            </a:r>
          </a:p>
          <a:p>
            <a:r>
              <a:rPr lang="en-US" sz="1100" dirty="0" smtClean="0">
                <a:latin typeface="Courier New"/>
                <a:cs typeface="Courier New"/>
              </a:rPr>
              <a:t>           </a:t>
            </a:r>
            <a:r>
              <a:rPr lang="en-US" sz="1100" b="1" dirty="0" smtClean="0">
                <a:solidFill>
                  <a:srgbClr val="008000"/>
                </a:solidFill>
                <a:latin typeface="Courier New"/>
                <a:cs typeface="Courier New"/>
              </a:rPr>
              <a:t>{ for * from $pub where { $</a:t>
            </a:r>
            <a:r>
              <a:rPr lang="en-US" sz="1100" b="1" dirty="0" err="1" smtClean="0">
                <a:solidFill>
                  <a:srgbClr val="008000"/>
                </a:solidFill>
                <a:latin typeface="Courier New"/>
                <a:cs typeface="Courier New"/>
              </a:rPr>
              <a:t>p</a:t>
            </a:r>
            <a:r>
              <a:rPr lang="en-US" sz="1100" b="1" dirty="0" smtClean="0">
                <a:solidFill>
                  <a:srgbClr val="008000"/>
                </a:solidFill>
                <a:latin typeface="Courier New"/>
                <a:cs typeface="Courier New"/>
              </a:rPr>
              <a:t> </a:t>
            </a:r>
            <a:r>
              <a:rPr lang="en-US" sz="1100" b="1" dirty="0" err="1" smtClean="0">
                <a:solidFill>
                  <a:srgbClr val="008000"/>
                </a:solidFill>
                <a:latin typeface="Courier New"/>
                <a:cs typeface="Courier New"/>
              </a:rPr>
              <a:t>dc:creator</a:t>
            </a:r>
            <a:r>
              <a:rPr lang="en-US" sz="1100" b="1" dirty="0" smtClean="0">
                <a:solidFill>
                  <a:srgbClr val="008000"/>
                </a:solidFill>
                <a:latin typeface="Courier New"/>
                <a:cs typeface="Courier New"/>
              </a:rPr>
              <a:t> $</a:t>
            </a:r>
            <a:r>
              <a:rPr lang="en-US" sz="1100" b="1" dirty="0" err="1" smtClean="0">
                <a:solidFill>
                  <a:srgbClr val="008000"/>
                </a:solidFill>
                <a:latin typeface="Courier New"/>
                <a:cs typeface="Courier New"/>
              </a:rPr>
              <a:t>o</a:t>
            </a:r>
            <a:r>
              <a:rPr lang="en-US" sz="1100" b="1" dirty="0" smtClean="0">
                <a:solidFill>
                  <a:srgbClr val="008000"/>
                </a:solidFill>
                <a:latin typeface="Courier New"/>
                <a:cs typeface="Courier New"/>
              </a:rPr>
              <a:t> . }</a:t>
            </a:r>
          </a:p>
          <a:p>
            <a:r>
              <a:rPr lang="en-US" sz="1100" b="1" dirty="0" smtClean="0">
                <a:solidFill>
                  <a:srgbClr val="008000"/>
                </a:solidFill>
                <a:latin typeface="Courier New"/>
                <a:cs typeface="Courier New"/>
              </a:rPr>
              <a:t>            construct {$</a:t>
            </a:r>
            <a:r>
              <a:rPr lang="en-US" sz="1100" b="1" dirty="0" err="1" smtClean="0">
                <a:solidFill>
                  <a:srgbClr val="008000"/>
                </a:solidFill>
                <a:latin typeface="Courier New"/>
                <a:cs typeface="Courier New"/>
              </a:rPr>
              <a:t>p</a:t>
            </a:r>
            <a:r>
              <a:rPr lang="en-US" sz="1100" b="1" dirty="0" smtClean="0">
                <a:solidFill>
                  <a:srgbClr val="008000"/>
                </a:solidFill>
                <a:latin typeface="Courier New"/>
                <a:cs typeface="Courier New"/>
              </a:rPr>
              <a:t> </a:t>
            </a:r>
            <a:r>
              <a:rPr lang="en-US" sz="1100" b="1" dirty="0" err="1" smtClean="0">
                <a:solidFill>
                  <a:srgbClr val="008000"/>
                </a:solidFill>
                <a:latin typeface="Courier New"/>
                <a:cs typeface="Courier New"/>
              </a:rPr>
              <a:t>dc:creator</a:t>
            </a:r>
            <a:r>
              <a:rPr lang="en-US" sz="1100" b="1" dirty="0" smtClean="0">
                <a:solidFill>
                  <a:srgbClr val="008000"/>
                </a:solidFill>
                <a:latin typeface="Courier New"/>
                <a:cs typeface="Courier New"/>
              </a:rPr>
              <a:t> &lt;{$</a:t>
            </a:r>
            <a:r>
              <a:rPr lang="en-US" sz="1100" b="1" dirty="0" err="1" smtClean="0">
                <a:solidFill>
                  <a:srgbClr val="008000"/>
                </a:solidFill>
                <a:latin typeface="Courier New"/>
                <a:cs typeface="Courier New"/>
              </a:rPr>
              <a:t>o</a:t>
            </a:r>
            <a:r>
              <a:rPr lang="en-US" sz="1100" b="1" dirty="0" smtClean="0">
                <a:solidFill>
                  <a:srgbClr val="008000"/>
                </a:solidFill>
                <a:latin typeface="Courier New"/>
                <a:cs typeface="Courier New"/>
              </a:rPr>
              <a:t>}&gt;} }</a:t>
            </a:r>
            <a:r>
              <a:rPr lang="en-US" sz="1100" dirty="0" smtClean="0">
                <a:latin typeface="Courier New"/>
                <a:cs typeface="Courier New"/>
              </a:rPr>
              <a:t> }</a:t>
            </a:r>
          </a:p>
          <a:p>
            <a:endParaRPr lang="en-US" sz="1100" dirty="0" smtClean="0">
              <a:latin typeface="Courier New"/>
              <a:cs typeface="Courier New"/>
            </a:endParaRPr>
          </a:p>
          <a:p>
            <a:r>
              <a:rPr lang="en-US" sz="1100" dirty="0" smtClean="0">
                <a:latin typeface="Courier New"/>
                <a:cs typeface="Courier New"/>
              </a:rPr>
              <a:t>let </a:t>
            </a:r>
            <a:r>
              <a:rPr lang="en-US" sz="1100" b="1" dirty="0" smtClean="0">
                <a:solidFill>
                  <a:srgbClr val="0000FF"/>
                </a:solidFill>
                <a:latin typeface="Courier New"/>
                <a:cs typeface="Courier New"/>
              </a:rPr>
              <a:t>$</a:t>
            </a:r>
            <a:r>
              <a:rPr lang="en-US" sz="1100" b="1" dirty="0" err="1" smtClean="0">
                <a:solidFill>
                  <a:srgbClr val="0000FF"/>
                </a:solidFill>
                <a:latin typeface="Courier New"/>
                <a:cs typeface="Courier New"/>
              </a:rPr>
              <a:t>allauthors</a:t>
            </a:r>
            <a:r>
              <a:rPr lang="en-US" sz="1100" b="1" dirty="0" smtClean="0">
                <a:solidFill>
                  <a:srgbClr val="0000FF"/>
                </a:solidFill>
                <a:latin typeface="Courier New"/>
                <a:cs typeface="Courier New"/>
              </a:rPr>
              <a:t> </a:t>
            </a:r>
            <a:r>
              <a:rPr lang="en-US" sz="1100" dirty="0" smtClean="0">
                <a:latin typeface="Courier New"/>
                <a:cs typeface="Courier New"/>
              </a:rPr>
              <a:t>:=</a:t>
            </a:r>
          </a:p>
          <a:p>
            <a:r>
              <a:rPr lang="en-US" sz="1100" dirty="0" smtClean="0">
                <a:latin typeface="Courier New"/>
                <a:cs typeface="Courier New"/>
              </a:rPr>
              <a:t>distinct-</a:t>
            </a:r>
            <a:r>
              <a:rPr lang="en-US" sz="1100" dirty="0" err="1" smtClean="0">
                <a:latin typeface="Courier New"/>
                <a:cs typeface="Courier New"/>
              </a:rPr>
              <a:t>values(for</a:t>
            </a:r>
            <a:r>
              <a:rPr lang="en-US" sz="1100" dirty="0" smtClean="0">
                <a:latin typeface="Courier New"/>
                <a:cs typeface="Courier New"/>
              </a:rPr>
              <a:t> $</a:t>
            </a:r>
            <a:r>
              <a:rPr lang="en-US" sz="1100" dirty="0" err="1" smtClean="0">
                <a:latin typeface="Courier New"/>
                <a:cs typeface="Courier New"/>
              </a:rPr>
              <a:t>o</a:t>
            </a:r>
            <a:r>
              <a:rPr lang="en-US" sz="1100" dirty="0" smtClean="0">
                <a:latin typeface="Courier New"/>
                <a:cs typeface="Courier New"/>
              </a:rPr>
              <a:t> </a:t>
            </a:r>
            <a:r>
              <a:rPr lang="en-US" sz="1100" b="1" dirty="0" smtClean="0">
                <a:solidFill>
                  <a:srgbClr val="FF0000"/>
                </a:solidFill>
                <a:latin typeface="Courier New"/>
                <a:cs typeface="Courier New"/>
              </a:rPr>
              <a:t>from $</a:t>
            </a:r>
            <a:r>
              <a:rPr lang="en-US" sz="1100" b="1" dirty="0" err="1" smtClean="0">
                <a:solidFill>
                  <a:srgbClr val="FF0000"/>
                </a:solidFill>
                <a:latin typeface="Courier New"/>
                <a:cs typeface="Courier New"/>
              </a:rPr>
              <a:t>ds</a:t>
            </a:r>
            <a:r>
              <a:rPr lang="en-US" sz="1100" dirty="0" smtClean="0">
                <a:latin typeface="Courier New"/>
                <a:cs typeface="Courier New"/>
              </a:rPr>
              <a:t> where {$</a:t>
            </a:r>
            <a:r>
              <a:rPr lang="en-US" sz="1100" dirty="0" err="1" smtClean="0">
                <a:latin typeface="Courier New"/>
                <a:cs typeface="Courier New"/>
              </a:rPr>
              <a:t>p</a:t>
            </a:r>
            <a:r>
              <a:rPr lang="en-US" sz="1100" dirty="0" smtClean="0">
                <a:latin typeface="Courier New"/>
                <a:cs typeface="Courier New"/>
              </a:rPr>
              <a:t> </a:t>
            </a:r>
            <a:r>
              <a:rPr lang="en-US" sz="1100" dirty="0" err="1" smtClean="0">
                <a:latin typeface="Courier New"/>
                <a:cs typeface="Courier New"/>
              </a:rPr>
              <a:t>dc:creator</a:t>
            </a:r>
            <a:r>
              <a:rPr lang="en-US" sz="1100" dirty="0" smtClean="0">
                <a:latin typeface="Courier New"/>
                <a:cs typeface="Courier New"/>
              </a:rPr>
              <a:t> $</a:t>
            </a:r>
            <a:r>
              <a:rPr lang="en-US" sz="1100" dirty="0" err="1" smtClean="0">
                <a:latin typeface="Courier New"/>
                <a:cs typeface="Courier New"/>
              </a:rPr>
              <a:t>o</a:t>
            </a:r>
            <a:r>
              <a:rPr lang="en-US" sz="1100" dirty="0" smtClean="0">
                <a:latin typeface="Courier New"/>
                <a:cs typeface="Courier New"/>
              </a:rPr>
              <a:t>}</a:t>
            </a:r>
          </a:p>
          <a:p>
            <a:r>
              <a:rPr lang="en-US" sz="1100" dirty="0" smtClean="0">
                <a:latin typeface="Courier New"/>
                <a:cs typeface="Courier New"/>
              </a:rPr>
              <a:t>order by $</a:t>
            </a:r>
            <a:r>
              <a:rPr lang="en-US" sz="1100" dirty="0" err="1" smtClean="0">
                <a:latin typeface="Courier New"/>
                <a:cs typeface="Courier New"/>
              </a:rPr>
              <a:t>o</a:t>
            </a:r>
            <a:endParaRPr lang="en-US" sz="1100" dirty="0" smtClean="0">
              <a:latin typeface="Courier New"/>
              <a:cs typeface="Courier New"/>
            </a:endParaRPr>
          </a:p>
          <a:p>
            <a:r>
              <a:rPr lang="en-US" sz="1100" dirty="0" smtClean="0">
                <a:latin typeface="Courier New"/>
                <a:cs typeface="Courier New"/>
              </a:rPr>
              <a:t>return $</a:t>
            </a:r>
            <a:r>
              <a:rPr lang="en-US" sz="1100" dirty="0" err="1" smtClean="0">
                <a:latin typeface="Courier New"/>
                <a:cs typeface="Courier New"/>
              </a:rPr>
              <a:t>o</a:t>
            </a:r>
            <a:r>
              <a:rPr lang="en-US" sz="1100" dirty="0" smtClean="0">
                <a:latin typeface="Courier New"/>
                <a:cs typeface="Courier New"/>
              </a:rPr>
              <a:t>)</a:t>
            </a:r>
          </a:p>
          <a:p>
            <a:endParaRPr lang="en-US" sz="1100" dirty="0" smtClean="0">
              <a:latin typeface="Courier New"/>
              <a:cs typeface="Courier New"/>
            </a:endParaRPr>
          </a:p>
          <a:p>
            <a:r>
              <a:rPr lang="en-US" sz="1100" dirty="0" smtClean="0">
                <a:latin typeface="Courier New"/>
                <a:cs typeface="Courier New"/>
              </a:rPr>
              <a:t>for $auth at $</a:t>
            </a:r>
            <a:r>
              <a:rPr lang="en-US" sz="1100" dirty="0" err="1" smtClean="0">
                <a:latin typeface="Courier New"/>
                <a:cs typeface="Courier New"/>
              </a:rPr>
              <a:t>auth_pos</a:t>
            </a:r>
            <a:r>
              <a:rPr lang="en-US" sz="1100" dirty="0" smtClean="0">
                <a:latin typeface="Courier New"/>
                <a:cs typeface="Courier New"/>
              </a:rPr>
              <a:t> in $</a:t>
            </a:r>
            <a:r>
              <a:rPr lang="en-US" sz="1100" dirty="0" err="1" smtClean="0">
                <a:latin typeface="Courier New"/>
                <a:cs typeface="Courier New"/>
              </a:rPr>
              <a:t>allauthors</a:t>
            </a:r>
            <a:endParaRPr lang="en-US" sz="1100" dirty="0" smtClean="0">
              <a:latin typeface="Courier New"/>
              <a:cs typeface="Courier New"/>
            </a:endParaRPr>
          </a:p>
          <a:p>
            <a:r>
              <a:rPr lang="en-US" sz="1100" dirty="0" smtClean="0">
                <a:latin typeface="Courier New"/>
                <a:cs typeface="Courier New"/>
              </a:rPr>
              <a:t> for $</a:t>
            </a:r>
            <a:r>
              <a:rPr lang="en-US" sz="1100" dirty="0" err="1" smtClean="0">
                <a:latin typeface="Courier New"/>
                <a:cs typeface="Courier New"/>
              </a:rPr>
              <a:t>coauth</a:t>
            </a:r>
            <a:r>
              <a:rPr lang="en-US" sz="1100" dirty="0" smtClean="0">
                <a:latin typeface="Courier New"/>
                <a:cs typeface="Courier New"/>
              </a:rPr>
              <a:t> in $</a:t>
            </a:r>
            <a:r>
              <a:rPr lang="en-US" sz="1100" dirty="0" err="1" smtClean="0">
                <a:latin typeface="Courier New"/>
                <a:cs typeface="Courier New"/>
              </a:rPr>
              <a:t>allauthors[position</a:t>
            </a:r>
            <a:r>
              <a:rPr lang="en-US" sz="1100" dirty="0" smtClean="0">
                <a:latin typeface="Courier New"/>
                <a:cs typeface="Courier New"/>
              </a:rPr>
              <a:t>() &gt; $</a:t>
            </a:r>
            <a:r>
              <a:rPr lang="en-US" sz="1100" dirty="0" err="1" smtClean="0">
                <a:latin typeface="Courier New"/>
                <a:cs typeface="Courier New"/>
              </a:rPr>
              <a:t>auth_pos</a:t>
            </a:r>
            <a:r>
              <a:rPr lang="en-US" sz="1100" dirty="0" smtClean="0">
                <a:latin typeface="Courier New"/>
                <a:cs typeface="Courier New"/>
              </a:rPr>
              <a:t>]</a:t>
            </a:r>
          </a:p>
          <a:p>
            <a:r>
              <a:rPr lang="en-US" sz="1100" dirty="0" smtClean="0">
                <a:latin typeface="Courier New"/>
                <a:cs typeface="Courier New"/>
              </a:rPr>
              <a:t>    let $</a:t>
            </a:r>
            <a:r>
              <a:rPr lang="en-US" sz="1100" dirty="0" err="1" smtClean="0">
                <a:latin typeface="Courier New"/>
                <a:cs typeface="Courier New"/>
              </a:rPr>
              <a:t>commonPubs</a:t>
            </a:r>
            <a:r>
              <a:rPr lang="en-US" sz="1100" dirty="0" smtClean="0">
                <a:latin typeface="Courier New"/>
                <a:cs typeface="Courier New"/>
              </a:rPr>
              <a:t> := count(</a:t>
            </a:r>
          </a:p>
          <a:p>
            <a:r>
              <a:rPr lang="en-US" sz="1100" dirty="0" smtClean="0">
                <a:latin typeface="Courier New"/>
                <a:cs typeface="Courier New"/>
              </a:rPr>
              <a:t>     { for $pub from $</a:t>
            </a:r>
            <a:r>
              <a:rPr lang="en-US" sz="1100" dirty="0" err="1" smtClean="0">
                <a:latin typeface="Courier New"/>
                <a:cs typeface="Courier New"/>
              </a:rPr>
              <a:t>ds</a:t>
            </a:r>
            <a:r>
              <a:rPr lang="en-US" sz="1100" dirty="0" smtClean="0">
                <a:latin typeface="Courier New"/>
                <a:cs typeface="Courier New"/>
              </a:rPr>
              <a:t> where { $pub </a:t>
            </a:r>
            <a:r>
              <a:rPr lang="en-US" sz="1100" dirty="0" err="1" smtClean="0">
                <a:latin typeface="Courier New"/>
                <a:cs typeface="Courier New"/>
              </a:rPr>
              <a:t>dc:creator</a:t>
            </a:r>
            <a:r>
              <a:rPr lang="en-US" sz="1100" dirty="0" smtClean="0">
                <a:latin typeface="Courier New"/>
                <a:cs typeface="Courier New"/>
              </a:rPr>
              <a:t> $auth, $</a:t>
            </a:r>
            <a:r>
              <a:rPr lang="en-US" sz="1100" dirty="0" err="1" smtClean="0">
                <a:latin typeface="Courier New"/>
                <a:cs typeface="Courier New"/>
              </a:rPr>
              <a:t>coauth</a:t>
            </a:r>
            <a:r>
              <a:rPr lang="en-US" sz="1100" dirty="0" smtClean="0">
                <a:latin typeface="Courier New"/>
                <a:cs typeface="Courier New"/>
              </a:rPr>
              <a:t> } return $pub }</a:t>
            </a:r>
          </a:p>
          <a:p>
            <a:r>
              <a:rPr lang="en-US" sz="1100" dirty="0" smtClean="0">
                <a:latin typeface="Courier New"/>
                <a:cs typeface="Courier New"/>
              </a:rPr>
              <a:t>    )</a:t>
            </a:r>
          </a:p>
          <a:p>
            <a:r>
              <a:rPr lang="en-US" sz="1100" dirty="0" smtClean="0">
                <a:latin typeface="Courier New"/>
                <a:cs typeface="Courier New"/>
              </a:rPr>
              <a:t>where ($</a:t>
            </a:r>
            <a:r>
              <a:rPr lang="en-US" sz="1100" dirty="0" err="1" smtClean="0">
                <a:latin typeface="Courier New"/>
                <a:cs typeface="Courier New"/>
              </a:rPr>
              <a:t>commonPubs</a:t>
            </a:r>
            <a:r>
              <a:rPr lang="en-US" sz="1100" dirty="0" smtClean="0">
                <a:latin typeface="Courier New"/>
                <a:cs typeface="Courier New"/>
              </a:rPr>
              <a:t> &gt; 0)</a:t>
            </a:r>
          </a:p>
          <a:p>
            <a:r>
              <a:rPr lang="en-US" sz="1100" dirty="0" smtClean="0">
                <a:latin typeface="Courier New"/>
                <a:cs typeface="Courier New"/>
              </a:rPr>
              <a:t>construct { </a:t>
            </a:r>
            <a:r>
              <a:rPr lang="en-US" sz="1100" b="1" dirty="0" smtClean="0">
                <a:solidFill>
                  <a:srgbClr val="660066"/>
                </a:solidFill>
                <a:latin typeface="Courier New"/>
                <a:cs typeface="Courier New"/>
              </a:rPr>
              <a:t>[ :author1 $auth; :author2 $</a:t>
            </a:r>
            <a:r>
              <a:rPr lang="en-US" sz="1100" b="1" dirty="0" err="1" smtClean="0">
                <a:solidFill>
                  <a:srgbClr val="660066"/>
                </a:solidFill>
                <a:latin typeface="Courier New"/>
                <a:cs typeface="Courier New"/>
              </a:rPr>
              <a:t>coauth</a:t>
            </a:r>
            <a:r>
              <a:rPr lang="en-US" sz="1100" b="1" dirty="0" smtClean="0">
                <a:solidFill>
                  <a:srgbClr val="660066"/>
                </a:solidFill>
                <a:latin typeface="Courier New"/>
                <a:cs typeface="Courier New"/>
              </a:rPr>
              <a:t>; :</a:t>
            </a:r>
            <a:r>
              <a:rPr lang="en-US" sz="1100" b="1" dirty="0" err="1" smtClean="0">
                <a:solidFill>
                  <a:srgbClr val="660066"/>
                </a:solidFill>
                <a:latin typeface="Courier New"/>
                <a:cs typeface="Courier New"/>
              </a:rPr>
              <a:t>commonPubs</a:t>
            </a:r>
            <a:r>
              <a:rPr lang="en-US" sz="1100" b="1" dirty="0" smtClean="0">
                <a:solidFill>
                  <a:srgbClr val="660066"/>
                </a:solidFill>
                <a:latin typeface="Courier New"/>
                <a:cs typeface="Courier New"/>
              </a:rPr>
              <a:t> $</a:t>
            </a:r>
            <a:r>
              <a:rPr lang="en-US" sz="1100" b="1" dirty="0" err="1" smtClean="0">
                <a:solidFill>
                  <a:srgbClr val="660066"/>
                </a:solidFill>
                <a:latin typeface="Courier New"/>
                <a:cs typeface="Courier New"/>
              </a:rPr>
              <a:t>commonPubs</a:t>
            </a:r>
            <a:r>
              <a:rPr lang="en-US" sz="1100" dirty="0" smtClean="0">
                <a:latin typeface="Courier New"/>
                <a:cs typeface="Courier New"/>
              </a:rPr>
              <a:t> ] }</a:t>
            </a:r>
            <a:endParaRPr lang="en-US" sz="1100" dirty="0">
              <a:latin typeface="Courier New"/>
              <a:cs typeface="Courier New"/>
            </a:endParaRPr>
          </a:p>
        </p:txBody>
      </p:sp>
      <p:sp>
        <p:nvSpPr>
          <p:cNvPr id="8" name="Oval Callout 7"/>
          <p:cNvSpPr/>
          <p:nvPr/>
        </p:nvSpPr>
        <p:spPr>
          <a:xfrm>
            <a:off x="5693447" y="1530259"/>
            <a:ext cx="3450553" cy="1204813"/>
          </a:xfrm>
          <a:prstGeom prst="wedgeEllipseCallout">
            <a:avLst>
              <a:gd name="adj1" fmla="val -179812"/>
              <a:gd name="adj2" fmla="val 22067"/>
            </a:avLst>
          </a:prstGeom>
          <a:solidFill>
            <a:srgbClr val="FF00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Assignment of graphs to variables needs new </a:t>
            </a:r>
            <a:r>
              <a:rPr lang="en-US" sz="1600" dirty="0" err="1" smtClean="0">
                <a:solidFill>
                  <a:schemeClr val="tx1"/>
                </a:solidFill>
              </a:rPr>
              <a:t>datatype</a:t>
            </a:r>
            <a:r>
              <a:rPr lang="en-US" sz="1600" dirty="0" smtClean="0">
                <a:solidFill>
                  <a:schemeClr val="tx1"/>
                </a:solidFill>
              </a:rPr>
              <a:t> </a:t>
            </a:r>
            <a:r>
              <a:rPr lang="en-US" sz="1600" dirty="0" err="1" smtClean="0">
                <a:solidFill>
                  <a:schemeClr val="tx1"/>
                </a:solidFill>
              </a:rPr>
              <a:t>RDFGraph</a:t>
            </a:r>
            <a:endParaRPr lang="en-US" sz="1600" dirty="0">
              <a:solidFill>
                <a:schemeClr val="tx1"/>
              </a:solidFill>
            </a:endParaRPr>
          </a:p>
        </p:txBody>
      </p:sp>
      <p:sp>
        <p:nvSpPr>
          <p:cNvPr id="9" name="Oval Callout 8"/>
          <p:cNvSpPr/>
          <p:nvPr/>
        </p:nvSpPr>
        <p:spPr>
          <a:xfrm>
            <a:off x="5894723" y="3014473"/>
            <a:ext cx="3249277" cy="863600"/>
          </a:xfrm>
          <a:prstGeom prst="wedgeEllipseCallout">
            <a:avLst>
              <a:gd name="adj1" fmla="val -87719"/>
              <a:gd name="adj2" fmla="val -22857"/>
            </a:avLst>
          </a:prstGeom>
          <a:solidFill>
            <a:srgbClr val="008000">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Nested </a:t>
            </a:r>
            <a:r>
              <a:rPr lang="en-US" sz="1600" dirty="0" err="1" smtClean="0">
                <a:solidFill>
                  <a:schemeClr val="tx1"/>
                </a:solidFill>
              </a:rPr>
              <a:t>CONSTRUCTs</a:t>
            </a:r>
            <a:r>
              <a:rPr lang="en-US" sz="1600" dirty="0" smtClean="0">
                <a:solidFill>
                  <a:schemeClr val="tx1"/>
                </a:solidFill>
              </a:rPr>
              <a:t> queries</a:t>
            </a:r>
            <a:endParaRPr lang="en-US" sz="1600" dirty="0">
              <a:solidFill>
                <a:schemeClr val="tx1"/>
              </a:solidFill>
            </a:endParaRPr>
          </a:p>
        </p:txBody>
      </p:sp>
      <p:sp>
        <p:nvSpPr>
          <p:cNvPr id="10" name="Oval Callout 9"/>
          <p:cNvSpPr/>
          <p:nvPr/>
        </p:nvSpPr>
        <p:spPr>
          <a:xfrm>
            <a:off x="5308601" y="4144772"/>
            <a:ext cx="3835399" cy="762000"/>
          </a:xfrm>
          <a:prstGeom prst="wedgeEllipseCallout">
            <a:avLst>
              <a:gd name="adj1" fmla="val -138506"/>
              <a:gd name="adj2" fmla="val -100999"/>
            </a:avLst>
          </a:prstGeom>
          <a:solidFill>
            <a:srgbClr val="3366FF">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Lists of </a:t>
            </a:r>
            <a:r>
              <a:rPr lang="en-US" sz="1600" dirty="0" err="1" smtClean="0">
                <a:solidFill>
                  <a:schemeClr val="tx1"/>
                </a:solidFill>
              </a:rPr>
              <a:t>RDFTerms</a:t>
            </a:r>
            <a:r>
              <a:rPr lang="en-US" sz="1600" dirty="0" smtClean="0">
                <a:solidFill>
                  <a:schemeClr val="tx1"/>
                </a:solidFill>
              </a:rPr>
              <a:t> need new </a:t>
            </a:r>
            <a:r>
              <a:rPr lang="en-US" sz="1600" dirty="0" err="1" smtClean="0">
                <a:solidFill>
                  <a:schemeClr val="tx1"/>
                </a:solidFill>
              </a:rPr>
              <a:t>datatype</a:t>
            </a:r>
            <a:r>
              <a:rPr lang="en-US" sz="1600" dirty="0" smtClean="0">
                <a:solidFill>
                  <a:schemeClr val="tx1"/>
                </a:solidFill>
              </a:rPr>
              <a:t> </a:t>
            </a:r>
            <a:r>
              <a:rPr lang="en-US" sz="1600" dirty="0" err="1" smtClean="0">
                <a:solidFill>
                  <a:schemeClr val="tx1"/>
                </a:solidFill>
              </a:rPr>
              <a:t>RDFTerm</a:t>
            </a:r>
            <a:endParaRPr lang="en-US" sz="1600" dirty="0">
              <a:solidFill>
                <a:schemeClr val="tx1"/>
              </a:solidFill>
            </a:endParaRPr>
          </a:p>
        </p:txBody>
      </p:sp>
      <p:sp>
        <p:nvSpPr>
          <p:cNvPr id="11" name="Rectangle 10"/>
          <p:cNvSpPr/>
          <p:nvPr/>
        </p:nvSpPr>
        <p:spPr>
          <a:xfrm>
            <a:off x="517233" y="1376370"/>
            <a:ext cx="5751178" cy="307777"/>
          </a:xfrm>
          <a:prstGeom prst="rect">
            <a:avLst/>
          </a:prstGeom>
        </p:spPr>
        <p:txBody>
          <a:bodyPr wrap="square">
            <a:spAutoFit/>
          </a:bodyPr>
          <a:lstStyle/>
          <a:p>
            <a:r>
              <a:rPr lang="en-US" sz="1400" b="1" i="1" dirty="0" smtClean="0">
                <a:solidFill>
                  <a:srgbClr val="660066"/>
                </a:solidFill>
              </a:rPr>
              <a:t>Give me all pairs of co-authors and their joint publications.</a:t>
            </a:r>
            <a:endParaRPr lang="en-US" sz="1400" b="1" i="1"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800" dirty="0" smtClean="0">
                <a:solidFill>
                  <a:srgbClr val="800000"/>
                </a:solidFill>
                <a:latin typeface="Arial" charset="0"/>
                <a:ea typeface="Arial" charset="0"/>
                <a:cs typeface="Arial" charset="0"/>
              </a:rPr>
              <a:t>Use: </a:t>
            </a:r>
            <a:r>
              <a:rPr lang="en-US" sz="2800" dirty="0" smtClean="0">
                <a:solidFill>
                  <a:srgbClr val="800000"/>
                </a:solidFill>
                <a:latin typeface="Arial" charset="0"/>
                <a:ea typeface="Arial" charset="0"/>
                <a:cs typeface="Arial" charset="0"/>
              </a:rPr>
              <a:t>SIOC-2-RSS</a:t>
            </a:r>
          </a:p>
        </p:txBody>
      </p:sp>
      <p:sp>
        <p:nvSpPr>
          <p:cNvPr id="11267" name="Content Placeholder 2"/>
          <p:cNvSpPr>
            <a:spLocks noGrp="1"/>
          </p:cNvSpPr>
          <p:nvPr>
            <p:ph idx="1"/>
          </p:nvPr>
        </p:nvSpPr>
        <p:spPr>
          <a:xfrm>
            <a:off x="457200" y="1066800"/>
            <a:ext cx="8229600" cy="4675188"/>
          </a:xfrm>
        </p:spPr>
        <p:txBody>
          <a:bodyPr/>
          <a:lstStyle/>
          <a:p>
            <a:r>
              <a:rPr lang="en-US" smtClean="0">
                <a:latin typeface="Arial" charset="0"/>
                <a:ea typeface="Arial" charset="0"/>
                <a:cs typeface="Arial" charset="0"/>
              </a:rPr>
              <a:t>XSPARQL+SIOC enables </a:t>
            </a:r>
            <a:r>
              <a:rPr lang="en-US" b="1" smtClean="0">
                <a:latin typeface="Arial" charset="0"/>
                <a:ea typeface="Arial" charset="0"/>
                <a:cs typeface="Arial" charset="0"/>
              </a:rPr>
              <a:t>customised RSS export</a:t>
            </a:r>
            <a:r>
              <a:rPr lang="en-US" smtClean="0">
                <a:latin typeface="Arial" charset="0"/>
                <a:ea typeface="Arial" charset="0"/>
                <a:cs typeface="Arial" charset="0"/>
              </a:rPr>
              <a:t>:</a:t>
            </a:r>
          </a:p>
        </p:txBody>
      </p:sp>
      <p:sp>
        <p:nvSpPr>
          <p:cNvPr id="11268" name="Slide Number Placeholder 3"/>
          <p:cNvSpPr>
            <a:spLocks noGrp="1"/>
          </p:cNvSpPr>
          <p:nvPr>
            <p:ph type="sldNum" sz="quarter" idx="10"/>
          </p:nvPr>
        </p:nvSpPr>
        <p:spPr>
          <a:noFill/>
        </p:spPr>
        <p:txBody>
          <a:bodyPr/>
          <a:lstStyle/>
          <a:p>
            <a:fld id="{B269CA17-5CB7-FF41-9EB2-45E89DD3A5A9}" type="slidenum">
              <a:rPr lang="en-IE" smtClean="0"/>
              <a:pPr/>
              <a:t>23</a:t>
            </a:fld>
            <a:endParaRPr lang="en-IE" smtClean="0"/>
          </a:p>
        </p:txBody>
      </p:sp>
      <p:sp>
        <p:nvSpPr>
          <p:cNvPr id="5" name="TextBox 4"/>
          <p:cNvSpPr txBox="1"/>
          <p:nvPr/>
        </p:nvSpPr>
        <p:spPr>
          <a:xfrm>
            <a:off x="1828800" y="1573213"/>
            <a:ext cx="5257800" cy="2740025"/>
          </a:xfrm>
          <a:prstGeom prst="rect">
            <a:avLst/>
          </a:prstGeom>
          <a:solidFill>
            <a:schemeClr val="bg1">
              <a:lumMod val="95000"/>
            </a:schemeClr>
          </a:solidFill>
          <a:ln>
            <a:solidFill>
              <a:schemeClr val="tx1">
                <a:lumMod val="50000"/>
                <a:lumOff val="50000"/>
              </a:schemeClr>
            </a:solidFill>
          </a:ln>
        </p:spPr>
        <p:txBody>
          <a:bodyPr lIns="0" tIns="0" rIns="0" bIns="0">
            <a:prstTxWarp prst="textNoShape">
              <a:avLst/>
            </a:prstTxWarp>
            <a:spAutoFit/>
          </a:bodyPr>
          <a:lstStyle/>
          <a:p>
            <a:r>
              <a:rPr lang="en-US" sz="900" b="1">
                <a:solidFill>
                  <a:srgbClr val="000000"/>
                </a:solidFill>
                <a:latin typeface="Courier New" charset="0"/>
                <a:ea typeface="Courier New" charset="0"/>
                <a:cs typeface="Courier New" charset="0"/>
              </a:rPr>
              <a:t>&lt;channel&gt;</a:t>
            </a:r>
          </a:p>
          <a:p>
            <a:r>
              <a:rPr lang="en-US" sz="900" b="1">
                <a:solidFill>
                  <a:srgbClr val="000000"/>
                </a:solidFill>
                <a:latin typeface="Courier New" charset="0"/>
                <a:ea typeface="Courier New" charset="0"/>
                <a:cs typeface="Courier New" charset="0"/>
              </a:rPr>
              <a:t>&lt;title&gt;</a:t>
            </a:r>
          </a:p>
          <a:p>
            <a:r>
              <a:rPr lang="en-US" sz="900" b="1">
                <a:solidFill>
                  <a:srgbClr val="000000"/>
                </a:solidFill>
                <a:latin typeface="Courier New" charset="0"/>
                <a:ea typeface="Courier New" charset="0"/>
                <a:cs typeface="Courier New" charset="0"/>
              </a:rPr>
              <a:t>        {for $name</a:t>
            </a:r>
          </a:p>
          <a:p>
            <a:r>
              <a:rPr lang="en-US" sz="900" b="1">
                <a:solidFill>
                  <a:srgbClr val="000000"/>
                </a:solidFill>
                <a:latin typeface="Courier New" charset="0"/>
                <a:ea typeface="Courier New" charset="0"/>
                <a:cs typeface="Courier New" charset="0"/>
              </a:rPr>
              <a:t>         from &lt;http://www.johnbreslin.com/blog/index.php?sioc_type=site&gt;</a:t>
            </a:r>
          </a:p>
          <a:p>
            <a:r>
              <a:rPr lang="en-US" sz="900" b="1">
                <a:solidFill>
                  <a:srgbClr val="000000"/>
                </a:solidFill>
                <a:latin typeface="Courier New" charset="0"/>
                <a:ea typeface="Courier New" charset="0"/>
                <a:cs typeface="Courier New" charset="0"/>
              </a:rPr>
              <a:t>         where { [a sioc:Forum] sioc:name $name }</a:t>
            </a:r>
          </a:p>
          <a:p>
            <a:r>
              <a:rPr lang="en-US" sz="900" b="1">
                <a:solidFill>
                  <a:srgbClr val="000000"/>
                </a:solidFill>
                <a:latin typeface="Courier New" charset="0"/>
                <a:ea typeface="Courier New" charset="0"/>
                <a:cs typeface="Courier New" charset="0"/>
              </a:rPr>
              <a:t>         return $name}</a:t>
            </a:r>
          </a:p>
          <a:p>
            <a:r>
              <a:rPr lang="en-US" sz="900" b="1">
                <a:solidFill>
                  <a:srgbClr val="000000"/>
                </a:solidFill>
                <a:latin typeface="Courier New" charset="0"/>
                <a:ea typeface="Courier New" charset="0"/>
                <a:cs typeface="Courier New" charset="0"/>
              </a:rPr>
              <a:t>&lt;/title&gt;</a:t>
            </a:r>
          </a:p>
          <a:p>
            <a:r>
              <a:rPr lang="en-US" sz="900" b="1">
                <a:solidFill>
                  <a:srgbClr val="000000"/>
                </a:solidFill>
                <a:latin typeface="Courier New" charset="0"/>
                <a:ea typeface="Courier New" charset="0"/>
                <a:cs typeface="Courier New" charset="0"/>
              </a:rPr>
              <a:t>        {for $seeAlso</a:t>
            </a:r>
          </a:p>
          <a:p>
            <a:r>
              <a:rPr lang="en-US" sz="900" b="1">
                <a:solidFill>
                  <a:srgbClr val="000000"/>
                </a:solidFill>
                <a:latin typeface="Courier New" charset="0"/>
                <a:ea typeface="Courier New" charset="0"/>
                <a:cs typeface="Courier New" charset="0"/>
              </a:rPr>
              <a:t>         from &lt;http://www.johnbreslin.com/blog/index.php?sioc_type=site&gt;</a:t>
            </a:r>
          </a:p>
          <a:p>
            <a:r>
              <a:rPr lang="en-US" sz="900" b="1">
                <a:solidFill>
                  <a:srgbClr val="000000"/>
                </a:solidFill>
                <a:latin typeface="Courier New" charset="0"/>
                <a:ea typeface="Courier New" charset="0"/>
                <a:cs typeface="Courier New" charset="0"/>
              </a:rPr>
              <a:t>         where { [a sioc:Forum] sioc:container_of [rdfs:seeAlso $seeAlso] }         return &lt;item&gt;</a:t>
            </a:r>
          </a:p>
          <a:p>
            <a:r>
              <a:rPr lang="en-US" sz="900" b="1">
                <a:solidFill>
                  <a:srgbClr val="000000"/>
                </a:solidFill>
                <a:latin typeface="Courier New" charset="0"/>
                <a:ea typeface="Courier New" charset="0"/>
                <a:cs typeface="Courier New" charset="0"/>
              </a:rPr>
              <a:t>                {for $title $descr $date</a:t>
            </a:r>
          </a:p>
          <a:p>
            <a:r>
              <a:rPr lang="en-US" sz="900" b="1">
                <a:solidFill>
                  <a:srgbClr val="000000"/>
                </a:solidFill>
                <a:latin typeface="Courier New" charset="0"/>
                <a:ea typeface="Courier New" charset="0"/>
                <a:cs typeface="Courier New" charset="0"/>
              </a:rPr>
              <a:t>                 from $seeAlso</a:t>
            </a:r>
          </a:p>
          <a:p>
            <a:r>
              <a:rPr lang="en-US" sz="900" b="1">
                <a:solidFill>
                  <a:srgbClr val="000000"/>
                </a:solidFill>
                <a:latin typeface="Courier New" charset="0"/>
                <a:ea typeface="Courier New" charset="0"/>
                <a:cs typeface="Courier New" charset="0"/>
              </a:rPr>
              <a:t>                 where { [a sioc:Post] dc:title $title ;</a:t>
            </a:r>
          </a:p>
          <a:p>
            <a:r>
              <a:rPr lang="en-US" sz="900" b="1">
                <a:solidFill>
                  <a:srgbClr val="000000"/>
                </a:solidFill>
                <a:latin typeface="Courier New" charset="0"/>
                <a:ea typeface="Courier New" charset="0"/>
                <a:cs typeface="Courier New" charset="0"/>
              </a:rPr>
              <a:t>                                       sioc:content $descr;</a:t>
            </a:r>
          </a:p>
          <a:p>
            <a:r>
              <a:rPr lang="en-US" sz="900" b="1">
                <a:solidFill>
                  <a:srgbClr val="000000"/>
                </a:solidFill>
                <a:latin typeface="Courier New" charset="0"/>
                <a:ea typeface="Courier New" charset="0"/>
                <a:cs typeface="Courier New" charset="0"/>
              </a:rPr>
              <a:t>                                       dcterms:created $date }</a:t>
            </a:r>
          </a:p>
          <a:p>
            <a:r>
              <a:rPr lang="en-US" sz="900" b="1">
                <a:solidFill>
                  <a:srgbClr val="000000"/>
                </a:solidFill>
                <a:latin typeface="Courier New" charset="0"/>
                <a:ea typeface="Courier New" charset="0"/>
                <a:cs typeface="Courier New" charset="0"/>
              </a:rPr>
              <a:t>                 return &lt;title&gt;$title&lt;/title&gt;</a:t>
            </a:r>
          </a:p>
          <a:p>
            <a:r>
              <a:rPr lang="en-US" sz="900" b="1">
                <a:solidFill>
                  <a:srgbClr val="000000"/>
                </a:solidFill>
                <a:latin typeface="Courier New" charset="0"/>
                <a:ea typeface="Courier New" charset="0"/>
                <a:cs typeface="Courier New" charset="0"/>
              </a:rPr>
              <a:t>                        &lt;description&gt;$descr&lt;/description&gt;</a:t>
            </a:r>
          </a:p>
          <a:p>
            <a:r>
              <a:rPr lang="en-US" sz="900" b="1">
                <a:solidFill>
                  <a:srgbClr val="000000"/>
                </a:solidFill>
                <a:latin typeface="Courier New" charset="0"/>
                <a:ea typeface="Courier New" charset="0"/>
                <a:cs typeface="Courier New" charset="0"/>
              </a:rPr>
              <a:t>                        &lt;pubDate&gt;$date&lt;/pubDate&gt;}</a:t>
            </a:r>
          </a:p>
          <a:p>
            <a:r>
              <a:rPr lang="en-US" sz="900" b="1">
                <a:solidFill>
                  <a:srgbClr val="000000"/>
                </a:solidFill>
                <a:latin typeface="Courier New" charset="0"/>
                <a:ea typeface="Courier New" charset="0"/>
                <a:cs typeface="Courier New" charset="0"/>
              </a:rPr>
              <a:t>                 &lt;/item&gt;</a:t>
            </a:r>
          </a:p>
        </p:txBody>
      </p:sp>
      <p:pic>
        <p:nvPicPr>
          <p:cNvPr id="11270" name="Picture 5" descr="Picture 3.png"/>
          <p:cNvPicPr>
            <a:picLocks noChangeAspect="1"/>
          </p:cNvPicPr>
          <p:nvPr/>
        </p:nvPicPr>
        <p:blipFill>
          <a:blip r:embed="rId3"/>
          <a:srcRect/>
          <a:stretch>
            <a:fillRect/>
          </a:stretch>
        </p:blipFill>
        <p:spPr bwMode="auto">
          <a:xfrm>
            <a:off x="-276225" y="4038600"/>
            <a:ext cx="5076825" cy="3581400"/>
          </a:xfrm>
          <a:prstGeom prst="rect">
            <a:avLst/>
          </a:prstGeom>
          <a:noFill/>
          <a:ln w="9525">
            <a:noFill/>
            <a:miter lim="800000"/>
            <a:headEnd/>
            <a:tailEnd/>
          </a:ln>
        </p:spPr>
      </p:pic>
      <p:pic>
        <p:nvPicPr>
          <p:cNvPr id="11271" name="Picture 7" descr="rss_logo.jpg"/>
          <p:cNvPicPr>
            <a:picLocks noChangeAspect="1"/>
          </p:cNvPicPr>
          <p:nvPr/>
        </p:nvPicPr>
        <p:blipFill>
          <a:blip r:embed="rId4"/>
          <a:srcRect/>
          <a:stretch>
            <a:fillRect/>
          </a:stretch>
        </p:blipFill>
        <p:spPr bwMode="auto">
          <a:xfrm>
            <a:off x="7618413" y="1447800"/>
            <a:ext cx="1525587" cy="1525588"/>
          </a:xfrm>
          <a:prstGeom prst="rect">
            <a:avLst/>
          </a:prstGeom>
          <a:noFill/>
          <a:ln w="9525">
            <a:noFill/>
            <a:miter lim="800000"/>
            <a:headEnd/>
            <a:tailEnd/>
          </a:ln>
        </p:spPr>
      </p:pic>
      <p:sp>
        <p:nvSpPr>
          <p:cNvPr id="9" name="Bent Arrow 8"/>
          <p:cNvSpPr/>
          <p:nvPr/>
        </p:nvSpPr>
        <p:spPr bwMode="auto">
          <a:xfrm>
            <a:off x="914400" y="3429000"/>
            <a:ext cx="1066800" cy="1295400"/>
          </a:xfrm>
          <a:prstGeom prst="bentArrow">
            <a:avLst>
              <a:gd name="adj1" fmla="val 18991"/>
              <a:gd name="adj2" fmla="val 18490"/>
              <a:gd name="adj3" fmla="val 35016"/>
              <a:gd name="adj4" fmla="val 53766"/>
            </a:avLst>
          </a:prstGeom>
          <a:solidFill>
            <a:srgbClr val="008000"/>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endParaRPr lang="en-US"/>
          </a:p>
        </p:txBody>
      </p:sp>
      <p:sp>
        <p:nvSpPr>
          <p:cNvPr id="10" name="Bent Arrow 9"/>
          <p:cNvSpPr/>
          <p:nvPr/>
        </p:nvSpPr>
        <p:spPr bwMode="auto">
          <a:xfrm rot="5400000" flipH="1">
            <a:off x="7010400" y="2667000"/>
            <a:ext cx="1143000" cy="1143000"/>
          </a:xfrm>
          <a:prstGeom prst="bentArrow">
            <a:avLst>
              <a:gd name="adj1" fmla="val 18991"/>
              <a:gd name="adj2" fmla="val 18490"/>
              <a:gd name="adj3" fmla="val 35016"/>
              <a:gd name="adj4" fmla="val 53766"/>
            </a:avLst>
          </a:prstGeom>
          <a:solidFill>
            <a:srgbClr val="008000"/>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endParaRPr lang="en-US"/>
          </a:p>
        </p:txBody>
      </p:sp>
      <p:pic>
        <p:nvPicPr>
          <p:cNvPr id="11274" name="Picture 10" descr="XSPARQLLogo.png"/>
          <p:cNvPicPr>
            <a:picLocks noChangeAspect="1"/>
          </p:cNvPicPr>
          <p:nvPr/>
        </p:nvPicPr>
        <p:blipFill>
          <a:blip r:embed="rId5"/>
          <a:srcRect/>
          <a:stretch>
            <a:fillRect/>
          </a:stretch>
        </p:blipFill>
        <p:spPr bwMode="auto">
          <a:xfrm>
            <a:off x="5943600" y="3657600"/>
            <a:ext cx="1006475" cy="622300"/>
          </a:xfrm>
          <a:prstGeom prst="rect">
            <a:avLst/>
          </a:prstGeom>
          <a:noFill/>
          <a:ln w="9525">
            <a:noFill/>
            <a:miter lim="800000"/>
            <a:headEnd/>
            <a:tailEnd/>
          </a:ln>
        </p:spPr>
      </p:pic>
      <p:sp>
        <p:nvSpPr>
          <p:cNvPr id="11275" name="Rectangle 11"/>
          <p:cNvSpPr>
            <a:spLocks noChangeArrowheads="1"/>
          </p:cNvSpPr>
          <p:nvPr/>
        </p:nvSpPr>
        <p:spPr bwMode="auto">
          <a:xfrm>
            <a:off x="5562600" y="5257800"/>
            <a:ext cx="3429000" cy="738188"/>
          </a:xfrm>
          <a:prstGeom prst="rect">
            <a:avLst/>
          </a:prstGeom>
          <a:noFill/>
          <a:ln w="9525">
            <a:noFill/>
            <a:miter lim="800000"/>
            <a:headEnd/>
            <a:tailEnd/>
          </a:ln>
        </p:spPr>
        <p:txBody>
          <a:bodyPr>
            <a:prstTxWarp prst="textNoShape">
              <a:avLst/>
            </a:prstTxWarp>
            <a:spAutoFit/>
          </a:bodyPr>
          <a:lstStyle/>
          <a:p>
            <a:r>
              <a:rPr lang="en-US" sz="1400" i="1">
                <a:solidFill>
                  <a:srgbClr val="000000"/>
                </a:solidFill>
                <a:latin typeface="Times New Roman" charset="0"/>
                <a:ea typeface="Times New Roman" charset="0"/>
                <a:cs typeface="Times New Roman" charset="0"/>
              </a:rPr>
              <a:t>“Great stuff,... I have not seen any SIOC to RSS xslt examples or vice versa” (John Breslin, creator of SIOC)</a:t>
            </a:r>
          </a:p>
        </p:txBody>
      </p:sp>
      <p:pic>
        <p:nvPicPr>
          <p:cNvPr id="11276" name="Picture 12" descr="sioc.png"/>
          <p:cNvPicPr>
            <a:picLocks noChangeAspect="1"/>
          </p:cNvPicPr>
          <p:nvPr/>
        </p:nvPicPr>
        <p:blipFill>
          <a:blip r:embed="rId6"/>
          <a:srcRect/>
          <a:stretch>
            <a:fillRect/>
          </a:stretch>
        </p:blipFill>
        <p:spPr bwMode="auto">
          <a:xfrm>
            <a:off x="685800" y="4360863"/>
            <a:ext cx="719138" cy="363537"/>
          </a:xfrm>
          <a:prstGeom prst="rect">
            <a:avLst/>
          </a:prstGeom>
          <a:noFill/>
          <a:ln w="9525">
            <a:noFill/>
            <a:miter lim="800000"/>
            <a:headEnd/>
            <a:tailEnd/>
          </a:ln>
        </p:spPr>
      </p:pic>
      <p:sp>
        <p:nvSpPr>
          <p:cNvPr id="11277" name="TextBox 12"/>
          <p:cNvSpPr txBox="1">
            <a:spLocks noChangeArrowheads="1"/>
          </p:cNvSpPr>
          <p:nvPr/>
        </p:nvSpPr>
        <p:spPr bwMode="auto">
          <a:xfrm>
            <a:off x="8077200" y="2819400"/>
            <a:ext cx="936625" cy="366713"/>
          </a:xfrm>
          <a:prstGeom prst="rect">
            <a:avLst/>
          </a:prstGeom>
          <a:noFill/>
          <a:ln w="9525">
            <a:noFill/>
            <a:miter lim="800000"/>
            <a:headEnd/>
            <a:tailEnd/>
          </a:ln>
        </p:spPr>
        <p:txBody>
          <a:bodyPr wrap="none">
            <a:prstTxWarp prst="textNoShape">
              <a:avLst/>
            </a:prstTxWarp>
            <a:spAutoFit/>
          </a:bodyPr>
          <a:lstStyle/>
          <a:p>
            <a:r>
              <a:rPr lang="en-US">
                <a:solidFill>
                  <a:schemeClr val="tx1"/>
                </a:solidFill>
              </a:rPr>
              <a:t>RSS2.0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solidFill>
                  <a:srgbClr val="800000"/>
                </a:solidFill>
                <a:latin typeface="Arial" charset="0"/>
                <a:ea typeface="Arial" charset="0"/>
                <a:cs typeface="Arial" charset="0"/>
              </a:rPr>
              <a:t>Use: </a:t>
            </a:r>
            <a:r>
              <a:rPr lang="en-US" sz="2800" dirty="0" smtClean="0">
                <a:solidFill>
                  <a:srgbClr val="800000"/>
                </a:solidFill>
                <a:latin typeface="Arial" charset="0"/>
                <a:ea typeface="Arial" charset="0"/>
                <a:cs typeface="Arial" charset="0"/>
              </a:rPr>
              <a:t>Generate KML from </a:t>
            </a:r>
            <a:r>
              <a:rPr lang="en-US" sz="2800" dirty="0" err="1" smtClean="0">
                <a:solidFill>
                  <a:srgbClr val="800000"/>
                </a:solidFill>
                <a:latin typeface="Arial" charset="0"/>
                <a:ea typeface="Arial" charset="0"/>
                <a:cs typeface="Arial" charset="0"/>
              </a:rPr>
              <a:t>FOAF+Geo</a:t>
            </a:r>
            <a:r>
              <a:rPr lang="en-US" sz="2800" dirty="0" smtClean="0">
                <a:solidFill>
                  <a:srgbClr val="800000"/>
                </a:solidFill>
                <a:latin typeface="Arial" charset="0"/>
                <a:ea typeface="Arial" charset="0"/>
                <a:cs typeface="Arial" charset="0"/>
              </a:rPr>
              <a:t>:</a:t>
            </a:r>
          </a:p>
        </p:txBody>
      </p:sp>
      <p:sp>
        <p:nvSpPr>
          <p:cNvPr id="13315" name="Slide Number Placeholder 3"/>
          <p:cNvSpPr>
            <a:spLocks noGrp="1"/>
          </p:cNvSpPr>
          <p:nvPr>
            <p:ph type="sldNum" sz="quarter" idx="10"/>
          </p:nvPr>
        </p:nvSpPr>
        <p:spPr>
          <a:noFill/>
        </p:spPr>
        <p:txBody>
          <a:bodyPr/>
          <a:lstStyle/>
          <a:p>
            <a:fld id="{85C31354-41A3-684B-8DCA-C46A57A761B9}" type="slidenum">
              <a:rPr lang="en-IE" smtClean="0"/>
              <a:pPr/>
              <a:t>24</a:t>
            </a:fld>
            <a:endParaRPr lang="en-IE" smtClean="0"/>
          </a:p>
        </p:txBody>
      </p:sp>
      <p:sp>
        <p:nvSpPr>
          <p:cNvPr id="5" name="Rectangle 4"/>
          <p:cNvSpPr/>
          <p:nvPr/>
        </p:nvSpPr>
        <p:spPr>
          <a:xfrm>
            <a:off x="0" y="762000"/>
            <a:ext cx="9144000" cy="461963"/>
          </a:xfrm>
          <a:prstGeom prst="rect">
            <a:avLst/>
          </a:prstGeom>
          <a:solidFill>
            <a:srgbClr val="FFFFFF"/>
          </a:solidFill>
        </p:spPr>
        <p:txBody>
          <a:bodyPr>
            <a:prstTxWarp prst="textNoShape">
              <a:avLst/>
            </a:prstTxWarp>
            <a:spAutoFit/>
          </a:bodyPr>
          <a:lstStyle/>
          <a:p>
            <a:pPr marL="342900" indent="-342900">
              <a:spcBef>
                <a:spcPct val="20000"/>
              </a:spcBef>
              <a:buClr>
                <a:srgbClr val="000000"/>
              </a:buClr>
              <a:buSzPct val="80000"/>
              <a:buFont typeface="Wingdings" charset="2"/>
              <a:buChar char="n"/>
            </a:pPr>
            <a:r>
              <a:rPr lang="en-US" sz="2400">
                <a:solidFill>
                  <a:srgbClr val="008000"/>
                </a:solidFill>
                <a:latin typeface="Arial" charset="0"/>
                <a:ea typeface="Arial" charset="0"/>
                <a:cs typeface="Arial" charset="0"/>
              </a:rPr>
              <a:t>XSPARQL+FOAF and GEO data enables </a:t>
            </a:r>
            <a:r>
              <a:rPr lang="en-US" sz="2400" b="1">
                <a:solidFill>
                  <a:srgbClr val="008000"/>
                </a:solidFill>
                <a:latin typeface="Arial" charset="0"/>
                <a:ea typeface="Arial" charset="0"/>
                <a:cs typeface="Arial" charset="0"/>
              </a:rPr>
              <a:t>KML map data</a:t>
            </a:r>
            <a:r>
              <a:rPr lang="en-US" sz="2400">
                <a:solidFill>
                  <a:srgbClr val="008000"/>
                </a:solidFill>
                <a:latin typeface="Arial" charset="0"/>
                <a:ea typeface="Arial" charset="0"/>
                <a:cs typeface="Arial" charset="0"/>
              </a:rPr>
              <a:t>:</a:t>
            </a:r>
          </a:p>
        </p:txBody>
      </p:sp>
      <p:pic>
        <p:nvPicPr>
          <p:cNvPr id="13317" name="Picture 15" descr="Picture 4.png"/>
          <p:cNvPicPr>
            <a:picLocks noChangeAspect="1"/>
          </p:cNvPicPr>
          <p:nvPr/>
        </p:nvPicPr>
        <p:blipFill>
          <a:blip r:embed="rId2"/>
          <a:srcRect/>
          <a:stretch>
            <a:fillRect/>
          </a:stretch>
        </p:blipFill>
        <p:spPr bwMode="auto">
          <a:xfrm>
            <a:off x="228600" y="1371600"/>
            <a:ext cx="3276600" cy="2501900"/>
          </a:xfrm>
          <a:prstGeom prst="rect">
            <a:avLst/>
          </a:prstGeom>
          <a:noFill/>
          <a:ln w="9525">
            <a:solidFill>
              <a:srgbClr val="BBE0E3"/>
            </a:solidFill>
            <a:miter lim="800000"/>
            <a:headEnd/>
            <a:tailEnd/>
          </a:ln>
        </p:spPr>
      </p:pic>
      <p:grpSp>
        <p:nvGrpSpPr>
          <p:cNvPr id="2" name="Group 32"/>
          <p:cNvGrpSpPr>
            <a:grpSpLocks/>
          </p:cNvGrpSpPr>
          <p:nvPr/>
        </p:nvGrpSpPr>
        <p:grpSpPr bwMode="auto">
          <a:xfrm>
            <a:off x="0" y="3911600"/>
            <a:ext cx="3886200" cy="2159000"/>
            <a:chOff x="0" y="3911600"/>
            <a:chExt cx="3886200" cy="2158620"/>
          </a:xfrm>
        </p:grpSpPr>
        <p:sp>
          <p:nvSpPr>
            <p:cNvPr id="13335" name="Connector 5"/>
            <p:cNvSpPr>
              <a:spLocks noChangeArrowheads="1"/>
            </p:cNvSpPr>
            <p:nvPr/>
          </p:nvSpPr>
          <p:spPr bwMode="auto">
            <a:xfrm>
              <a:off x="152400" y="3911600"/>
              <a:ext cx="3657600" cy="432915"/>
            </a:xfrm>
            <a:prstGeom prst="flowChartConnector">
              <a:avLst/>
            </a:prstGeom>
            <a:noFill/>
            <a:ln w="9525">
              <a:solidFill>
                <a:schemeClr val="tx1"/>
              </a:solidFill>
              <a:round/>
              <a:headEnd/>
              <a:tailEnd/>
            </a:ln>
          </p:spPr>
          <p:txBody>
            <a:bodyPr>
              <a:prstTxWarp prst="textNoShape">
                <a:avLst/>
              </a:prstTxWarp>
              <a:spAutoFit/>
            </a:bodyPr>
            <a:lstStyle/>
            <a:p>
              <a:r>
                <a:rPr lang="en-US" sz="1400">
                  <a:solidFill>
                    <a:srgbClr val="262673"/>
                  </a:solidFill>
                  <a:latin typeface="Arial Narrow" charset="0"/>
                  <a:ea typeface="Arial Narrow" charset="0"/>
                  <a:cs typeface="Arial Narrow" charset="0"/>
                </a:rPr>
                <a:t>http://www.deri.ie/Stefan_Decker#me</a:t>
              </a:r>
            </a:p>
          </p:txBody>
        </p:sp>
        <p:cxnSp>
          <p:nvCxnSpPr>
            <p:cNvPr id="13336" name="Straight Arrow Connector 8"/>
            <p:cNvCxnSpPr>
              <a:cxnSpLocks noChangeShapeType="1"/>
              <a:stCxn id="13335" idx="4"/>
            </p:cNvCxnSpPr>
            <p:nvPr/>
          </p:nvCxnSpPr>
          <p:spPr bwMode="auto">
            <a:xfrm rot="5400000">
              <a:off x="952853" y="4077462"/>
              <a:ext cx="761295" cy="1295400"/>
            </a:xfrm>
            <a:prstGeom prst="straightConnector1">
              <a:avLst/>
            </a:prstGeom>
            <a:noFill/>
            <a:ln w="9525">
              <a:solidFill>
                <a:schemeClr val="tx1"/>
              </a:solidFill>
              <a:round/>
              <a:headEnd/>
              <a:tailEnd type="arrow" w="med" len="med"/>
            </a:ln>
          </p:spPr>
        </p:cxnSp>
        <p:sp>
          <p:nvSpPr>
            <p:cNvPr id="13337" name="TextBox 9"/>
            <p:cNvSpPr txBox="1">
              <a:spLocks noChangeArrowheads="1"/>
            </p:cNvSpPr>
            <p:nvPr/>
          </p:nvSpPr>
          <p:spPr bwMode="auto">
            <a:xfrm>
              <a:off x="762000" y="4572257"/>
              <a:ext cx="983112" cy="307864"/>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foaf:name</a:t>
              </a:r>
            </a:p>
          </p:txBody>
        </p:sp>
        <p:sp>
          <p:nvSpPr>
            <p:cNvPr id="13338" name="TextBox 10"/>
            <p:cNvSpPr txBox="1">
              <a:spLocks noChangeArrowheads="1"/>
            </p:cNvSpPr>
            <p:nvPr/>
          </p:nvSpPr>
          <p:spPr bwMode="auto">
            <a:xfrm>
              <a:off x="0" y="5105808"/>
              <a:ext cx="1441859" cy="307864"/>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“Stefan Decker”</a:t>
              </a:r>
            </a:p>
          </p:txBody>
        </p:sp>
        <p:cxnSp>
          <p:nvCxnSpPr>
            <p:cNvPr id="13339" name="Straight Arrow Connector 16"/>
            <p:cNvCxnSpPr>
              <a:cxnSpLocks noChangeShapeType="1"/>
              <a:stCxn id="13335" idx="4"/>
            </p:cNvCxnSpPr>
            <p:nvPr/>
          </p:nvCxnSpPr>
          <p:spPr bwMode="auto">
            <a:xfrm rot="16200000" flipH="1">
              <a:off x="1829125" y="4496589"/>
              <a:ext cx="989950" cy="685800"/>
            </a:xfrm>
            <a:prstGeom prst="straightConnector1">
              <a:avLst/>
            </a:prstGeom>
            <a:noFill/>
            <a:ln w="9525">
              <a:solidFill>
                <a:schemeClr val="tx1"/>
              </a:solidFill>
              <a:round/>
              <a:headEnd/>
              <a:tailEnd type="arrow" w="med" len="med"/>
            </a:ln>
          </p:spPr>
        </p:cxnSp>
        <p:sp>
          <p:nvSpPr>
            <p:cNvPr id="13340" name="TextBox 19"/>
            <p:cNvSpPr txBox="1">
              <a:spLocks noChangeArrowheads="1"/>
            </p:cNvSpPr>
            <p:nvPr/>
          </p:nvSpPr>
          <p:spPr bwMode="auto">
            <a:xfrm>
              <a:off x="1820871" y="4721722"/>
              <a:ext cx="1262673" cy="307864"/>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foaf:locatedIn</a:t>
              </a:r>
            </a:p>
          </p:txBody>
        </p:sp>
        <p:sp>
          <p:nvSpPr>
            <p:cNvPr id="13341" name="Connector 21"/>
            <p:cNvSpPr>
              <a:spLocks noChangeArrowheads="1"/>
            </p:cNvSpPr>
            <p:nvPr/>
          </p:nvSpPr>
          <p:spPr bwMode="auto">
            <a:xfrm>
              <a:off x="1143000" y="5334473"/>
              <a:ext cx="2743200" cy="735747"/>
            </a:xfrm>
            <a:prstGeom prst="flowChartConnector">
              <a:avLst/>
            </a:prstGeom>
            <a:noFill/>
            <a:ln w="9525">
              <a:solidFill>
                <a:schemeClr val="tx1"/>
              </a:solidFill>
              <a:round/>
              <a:headEnd/>
              <a:tailEnd/>
            </a:ln>
          </p:spPr>
          <p:txBody>
            <a:bodyPr wrap="none" anchor="ctr">
              <a:prstTxWarp prst="textNoShape">
                <a:avLst/>
              </a:prstTxWarp>
            </a:bodyPr>
            <a:lstStyle/>
            <a:p>
              <a:pPr algn="ctr"/>
              <a:r>
                <a:rPr lang="en-US" sz="1400">
                  <a:solidFill>
                    <a:srgbClr val="262673"/>
                  </a:solidFill>
                  <a:latin typeface="Arial Narrow" charset="0"/>
                  <a:ea typeface="Arial Narrow" charset="0"/>
                  <a:cs typeface="Arial Narrow" charset="0"/>
                </a:rPr>
                <a:t>http://dbpedia.org/resource/Galway</a:t>
              </a:r>
            </a:p>
          </p:txBody>
        </p:sp>
      </p:grpSp>
      <p:cxnSp>
        <p:nvCxnSpPr>
          <p:cNvPr id="13319" name="Straight Arrow Connector 44"/>
          <p:cNvCxnSpPr>
            <a:cxnSpLocks noChangeShapeType="1"/>
            <a:stCxn id="13341" idx="7"/>
          </p:cNvCxnSpPr>
          <p:nvPr/>
        </p:nvCxnSpPr>
        <p:spPr bwMode="auto">
          <a:xfrm rot="5400000" flipH="1" flipV="1">
            <a:off x="3332163" y="4727575"/>
            <a:ext cx="866775" cy="561975"/>
          </a:xfrm>
          <a:prstGeom prst="straightConnector1">
            <a:avLst/>
          </a:prstGeom>
          <a:noFill/>
          <a:ln w="9525">
            <a:solidFill>
              <a:schemeClr val="tx1"/>
            </a:solidFill>
            <a:round/>
            <a:headEnd/>
            <a:tailEnd type="arrow" w="med" len="med"/>
          </a:ln>
        </p:spPr>
      </p:cxnSp>
      <p:sp>
        <p:nvSpPr>
          <p:cNvPr id="13320" name="TextBox 45"/>
          <p:cNvSpPr txBox="1">
            <a:spLocks noChangeArrowheads="1"/>
          </p:cNvSpPr>
          <p:nvPr/>
        </p:nvSpPr>
        <p:spPr bwMode="auto">
          <a:xfrm>
            <a:off x="3505200" y="4800600"/>
            <a:ext cx="7239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geo:lat</a:t>
            </a:r>
          </a:p>
        </p:txBody>
      </p:sp>
      <p:cxnSp>
        <p:nvCxnSpPr>
          <p:cNvPr id="13321" name="Straight Arrow Connector 46"/>
          <p:cNvCxnSpPr>
            <a:cxnSpLocks noChangeShapeType="1"/>
            <a:stCxn id="13341" idx="6"/>
            <a:endCxn id="13322" idx="1"/>
          </p:cNvCxnSpPr>
          <p:nvPr/>
        </p:nvCxnSpPr>
        <p:spPr bwMode="auto">
          <a:xfrm>
            <a:off x="3886200" y="5702300"/>
            <a:ext cx="914400" cy="90488"/>
          </a:xfrm>
          <a:prstGeom prst="straightConnector1">
            <a:avLst/>
          </a:prstGeom>
          <a:noFill/>
          <a:ln w="9525">
            <a:solidFill>
              <a:schemeClr val="tx1"/>
            </a:solidFill>
            <a:round/>
            <a:headEnd/>
            <a:tailEnd type="arrow" w="med" len="med"/>
          </a:ln>
        </p:spPr>
      </p:cxnSp>
      <p:sp>
        <p:nvSpPr>
          <p:cNvPr id="13322" name="TextBox 47"/>
          <p:cNvSpPr txBox="1">
            <a:spLocks noChangeArrowheads="1"/>
          </p:cNvSpPr>
          <p:nvPr/>
        </p:nvSpPr>
        <p:spPr bwMode="auto">
          <a:xfrm>
            <a:off x="4800600" y="5638800"/>
            <a:ext cx="993775"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-9.041800</a:t>
            </a:r>
          </a:p>
        </p:txBody>
      </p:sp>
      <p:sp>
        <p:nvSpPr>
          <p:cNvPr id="13323" name="Rectangle 51"/>
          <p:cNvSpPr>
            <a:spLocks noChangeArrowheads="1"/>
          </p:cNvSpPr>
          <p:nvPr/>
        </p:nvSpPr>
        <p:spPr bwMode="auto">
          <a:xfrm>
            <a:off x="3657600" y="4267200"/>
            <a:ext cx="1033463" cy="307975"/>
          </a:xfrm>
          <a:prstGeom prst="rect">
            <a:avLst/>
          </a:prstGeom>
          <a:no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53.272900</a:t>
            </a:r>
            <a:endParaRPr lang="en-US"/>
          </a:p>
        </p:txBody>
      </p:sp>
      <p:sp>
        <p:nvSpPr>
          <p:cNvPr id="13324" name="TextBox 53"/>
          <p:cNvSpPr txBox="1">
            <a:spLocks noChangeArrowheads="1"/>
          </p:cNvSpPr>
          <p:nvPr/>
        </p:nvSpPr>
        <p:spPr bwMode="auto">
          <a:xfrm>
            <a:off x="3987800" y="5389563"/>
            <a:ext cx="7239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solidFill>
                  <a:srgbClr val="262673"/>
                </a:solidFill>
                <a:latin typeface="Arial" charset="0"/>
                <a:ea typeface="Arial" charset="0"/>
                <a:cs typeface="Arial" charset="0"/>
              </a:rPr>
              <a:t>geo:lat</a:t>
            </a:r>
          </a:p>
        </p:txBody>
      </p:sp>
      <p:sp>
        <p:nvSpPr>
          <p:cNvPr id="62" name="Bent Arrow 61"/>
          <p:cNvSpPr/>
          <p:nvPr/>
        </p:nvSpPr>
        <p:spPr bwMode="auto">
          <a:xfrm rot="10800000" flipH="1">
            <a:off x="9639300" y="571500"/>
            <a:ext cx="1209675" cy="571500"/>
          </a:xfrm>
          <a:prstGeom prst="bentArrow">
            <a:avLst>
              <a:gd name="adj1" fmla="val 18991"/>
              <a:gd name="adj2" fmla="val 18490"/>
              <a:gd name="adj3" fmla="val 35016"/>
              <a:gd name="adj4" fmla="val 53766"/>
            </a:avLst>
          </a:prstGeom>
          <a:solidFill>
            <a:srgbClr val="008000"/>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endParaRPr lang="en-US"/>
          </a:p>
        </p:txBody>
      </p:sp>
      <p:sp>
        <p:nvSpPr>
          <p:cNvPr id="13326" name="Rectangle 67"/>
          <p:cNvSpPr>
            <a:spLocks noChangeArrowheads="1"/>
          </p:cNvSpPr>
          <p:nvPr/>
        </p:nvSpPr>
        <p:spPr bwMode="auto">
          <a:xfrm>
            <a:off x="0" y="6273800"/>
            <a:ext cx="5715000" cy="584200"/>
          </a:xfrm>
          <a:prstGeom prst="rect">
            <a:avLst/>
          </a:prstGeom>
          <a:solidFill>
            <a:schemeClr val="tx1"/>
          </a:solidFill>
          <a:ln w="9525">
            <a:noFill/>
            <a:miter lim="800000"/>
            <a:headEnd/>
            <a:tailEnd/>
          </a:ln>
        </p:spPr>
        <p:txBody>
          <a:bodyPr>
            <a:prstTxWarp prst="textNoShape">
              <a:avLst/>
            </a:prstTxWarp>
            <a:spAutoFit/>
          </a:bodyPr>
          <a:lstStyle/>
          <a:p>
            <a:r>
              <a:rPr lang="en-US" sz="1600"/>
              <a:t>More:</a:t>
            </a:r>
          </a:p>
          <a:p>
            <a:r>
              <a:rPr lang="en-US" sz="1600"/>
              <a:t>http://xsparql.deri.org/spec/xsparql-use-cases.html</a:t>
            </a:r>
            <a:endParaRPr lang="en-US" sz="9600">
              <a:solidFill>
                <a:schemeClr val="tx1"/>
              </a:solidFill>
            </a:endParaRPr>
          </a:p>
        </p:txBody>
      </p:sp>
      <p:grpSp>
        <p:nvGrpSpPr>
          <p:cNvPr id="3" name="Group 72"/>
          <p:cNvGrpSpPr>
            <a:grpSpLocks/>
          </p:cNvGrpSpPr>
          <p:nvPr/>
        </p:nvGrpSpPr>
        <p:grpSpPr bwMode="auto">
          <a:xfrm>
            <a:off x="3352800" y="1447800"/>
            <a:ext cx="5410200" cy="2613025"/>
            <a:chOff x="2743200" y="1447800"/>
            <a:chExt cx="5410200" cy="2613124"/>
          </a:xfrm>
        </p:grpSpPr>
        <p:grpSp>
          <p:nvGrpSpPr>
            <p:cNvPr id="4" name="Group 69"/>
            <p:cNvGrpSpPr>
              <a:grpSpLocks/>
            </p:cNvGrpSpPr>
            <p:nvPr/>
          </p:nvGrpSpPr>
          <p:grpSpPr bwMode="auto">
            <a:xfrm>
              <a:off x="2743200" y="1447800"/>
              <a:ext cx="5410200" cy="2613124"/>
              <a:chOff x="2743200" y="1447800"/>
              <a:chExt cx="5410200" cy="2613124"/>
            </a:xfrm>
          </p:grpSpPr>
          <p:sp>
            <p:nvSpPr>
              <p:cNvPr id="59" name="TextBox 58"/>
              <p:cNvSpPr txBox="1"/>
              <p:nvPr/>
            </p:nvSpPr>
            <p:spPr>
              <a:xfrm>
                <a:off x="3429000" y="1752612"/>
                <a:ext cx="4724400" cy="2308312"/>
              </a:xfrm>
              <a:prstGeom prst="rect">
                <a:avLst/>
              </a:prstGeom>
              <a:solidFill>
                <a:schemeClr val="bg1">
                  <a:lumMod val="95000"/>
                </a:schemeClr>
              </a:solidFill>
              <a:ln>
                <a:solidFill>
                  <a:schemeClr val="tx1">
                    <a:lumMod val="50000"/>
                    <a:lumOff val="50000"/>
                  </a:schemeClr>
                </a:solidFill>
              </a:ln>
            </p:spPr>
            <p:txBody>
              <a:bodyPr lIns="0" tIns="0" rIns="0" bIns="0">
                <a:prstTxWarp prst="textNoShape">
                  <a:avLst/>
                </a:prstTxWarp>
                <a:spAutoFit/>
              </a:bodyPr>
              <a:lstStyle/>
              <a:p>
                <a:r>
                  <a:rPr lang="en-US" sz="1000" b="1">
                    <a:solidFill>
                      <a:srgbClr val="000000"/>
                    </a:solidFill>
                    <a:latin typeface="Courier New" charset="0"/>
                    <a:ea typeface="Courier New" charset="0"/>
                    <a:cs typeface="Courier New" charset="0"/>
                  </a:rPr>
                  <a:t>&lt;kml xmlns="http://www.opengis.net/kml/2.2"&gt;</a:t>
                </a:r>
              </a:p>
              <a:p>
                <a:r>
                  <a:rPr lang="en-US" sz="1000" b="1">
                    <a:solidFill>
                      <a:srgbClr val="000000"/>
                    </a:solidFill>
                    <a:latin typeface="Courier New" charset="0"/>
                    <a:ea typeface="Courier New" charset="0"/>
                    <a:cs typeface="Courier New" charset="0"/>
                  </a:rPr>
                  <a:t>{</a:t>
                </a:r>
              </a:p>
              <a:p>
                <a:r>
                  <a:rPr lang="en-US" sz="1000" b="1">
                    <a:solidFill>
                      <a:srgbClr val="000000"/>
                    </a:solidFill>
                    <a:latin typeface="Courier New" charset="0"/>
                    <a:ea typeface="Courier New" charset="0"/>
                    <a:cs typeface="Courier New" charset="0"/>
                  </a:rPr>
                  <a:t>for $person $name $long $lat</a:t>
                </a:r>
              </a:p>
              <a:p>
                <a:r>
                  <a:rPr lang="en-US" sz="1000" b="1">
                    <a:solidFill>
                      <a:srgbClr val="000000"/>
                    </a:solidFill>
                    <a:latin typeface="Courier New" charset="0"/>
                    <a:ea typeface="Courier New" charset="0"/>
                    <a:cs typeface="Courier New" charset="0"/>
                  </a:rPr>
                  <a:t>from &lt;http://www.deri.ie/Stefan_Decker&gt;</a:t>
                </a:r>
              </a:p>
              <a:p>
                <a:r>
                  <a:rPr lang="en-US" sz="1000" b="1">
                    <a:solidFill>
                      <a:srgbClr val="000000"/>
                    </a:solidFill>
                    <a:latin typeface="Courier New" charset="0"/>
                    <a:ea typeface="Courier New" charset="0"/>
                    <a:cs typeface="Courier New" charset="0"/>
                  </a:rPr>
                  <a:t>where { $person; foaf:name $name;</a:t>
                </a:r>
              </a:p>
              <a:p>
                <a:r>
                  <a:rPr lang="en-US" sz="1000" b="1">
                    <a:solidFill>
                      <a:srgbClr val="000000"/>
                    </a:solidFill>
                    <a:latin typeface="Courier New" charset="0"/>
                    <a:ea typeface="Courier New" charset="0"/>
                    <a:cs typeface="Courier New" charset="0"/>
                  </a:rPr>
                  <a:t>        foaf:based_near [ geo:long $long; geo:lat $lat ] }</a:t>
                </a:r>
              </a:p>
              <a:p>
                <a:r>
                  <a:rPr lang="en-US" sz="1000" b="1">
                    <a:solidFill>
                      <a:srgbClr val="000000"/>
                    </a:solidFill>
                    <a:latin typeface="Courier New" charset="0"/>
                    <a:ea typeface="Courier New" charset="0"/>
                    <a:cs typeface="Courier New" charset="0"/>
                  </a:rPr>
                  <a:t>return &lt;Placemark&gt;</a:t>
                </a:r>
              </a:p>
              <a:p>
                <a:r>
                  <a:rPr lang="en-US" sz="1000" b="1">
                    <a:solidFill>
                      <a:srgbClr val="000000"/>
                    </a:solidFill>
                    <a:latin typeface="Courier New" charset="0"/>
                    <a:ea typeface="Courier New" charset="0"/>
                    <a:cs typeface="Courier New" charset="0"/>
                  </a:rPr>
                  <a:t>  &lt;name&gt;{fn:concat("Location of ", $name)}&lt;/name&gt;</a:t>
                </a:r>
              </a:p>
              <a:p>
                <a:r>
                  <a:rPr lang="en-US" sz="1000" b="1">
                    <a:solidFill>
                      <a:srgbClr val="000000"/>
                    </a:solidFill>
                    <a:latin typeface="Courier New" charset="0"/>
                    <a:ea typeface="Courier New" charset="0"/>
                    <a:cs typeface="Courier New" charset="0"/>
                  </a:rPr>
                  <a:t>  &lt;Point&gt;</a:t>
                </a:r>
              </a:p>
              <a:p>
                <a:r>
                  <a:rPr lang="en-US" sz="1000" b="1">
                    <a:solidFill>
                      <a:srgbClr val="000000"/>
                    </a:solidFill>
                    <a:latin typeface="Courier New" charset="0"/>
                    <a:ea typeface="Courier New" charset="0"/>
                    <a:cs typeface="Courier New" charset="0"/>
                  </a:rPr>
                  <a:t>    &lt;coordinates&gt;{fn:concat($long, ",", $lat, ",0")}&lt;/coordinates&gt;</a:t>
                </a:r>
              </a:p>
              <a:p>
                <a:r>
                  <a:rPr lang="en-US" sz="1000" b="1">
                    <a:solidFill>
                      <a:srgbClr val="000000"/>
                    </a:solidFill>
                    <a:latin typeface="Courier New" charset="0"/>
                    <a:ea typeface="Courier New" charset="0"/>
                    <a:cs typeface="Courier New" charset="0"/>
                  </a:rPr>
                  <a:t>  &lt;/Point&gt;</a:t>
                </a:r>
              </a:p>
              <a:p>
                <a:r>
                  <a:rPr lang="en-US" sz="1000" b="1">
                    <a:solidFill>
                      <a:srgbClr val="000000"/>
                    </a:solidFill>
                    <a:latin typeface="Courier New" charset="0"/>
                    <a:ea typeface="Courier New" charset="0"/>
                    <a:cs typeface="Courier New" charset="0"/>
                  </a:rPr>
                  <a:t>&lt;/Placemark&gt;</a:t>
                </a:r>
              </a:p>
              <a:p>
                <a:r>
                  <a:rPr lang="en-US" sz="1000" b="1">
                    <a:solidFill>
                      <a:srgbClr val="000000"/>
                    </a:solidFill>
                    <a:latin typeface="Courier New" charset="0"/>
                    <a:ea typeface="Courier New" charset="0"/>
                    <a:cs typeface="Courier New" charset="0"/>
                  </a:rPr>
                  <a:t>}</a:t>
                </a:r>
              </a:p>
              <a:p>
                <a:r>
                  <a:rPr lang="en-US" sz="1000" b="1">
                    <a:solidFill>
                      <a:srgbClr val="000000"/>
                    </a:solidFill>
                    <a:latin typeface="Courier New" charset="0"/>
                    <a:ea typeface="Courier New" charset="0"/>
                    <a:cs typeface="Courier New" charset="0"/>
                  </a:rPr>
                  <a:t>&lt;/kml&gt;</a:t>
                </a:r>
              </a:p>
            </p:txBody>
          </p:sp>
          <p:sp>
            <p:nvSpPr>
              <p:cNvPr id="61" name="Bent Arrow 60"/>
              <p:cNvSpPr/>
              <p:nvPr/>
            </p:nvSpPr>
            <p:spPr bwMode="auto">
              <a:xfrm rot="5400000">
                <a:off x="4571987" y="-380987"/>
                <a:ext cx="685826" cy="4343400"/>
              </a:xfrm>
              <a:prstGeom prst="bentArrow">
                <a:avLst>
                  <a:gd name="adj1" fmla="val 18991"/>
                  <a:gd name="adj2" fmla="val 18490"/>
                  <a:gd name="adj3" fmla="val 35016"/>
                  <a:gd name="adj4" fmla="val 50591"/>
                </a:avLst>
              </a:prstGeom>
              <a:solidFill>
                <a:srgbClr val="008000"/>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endParaRPr lang="en-US"/>
              </a:p>
            </p:txBody>
          </p:sp>
        </p:grpSp>
        <p:pic>
          <p:nvPicPr>
            <p:cNvPr id="13332" name="Picture 10" descr="XSPARQLLogo.png"/>
            <p:cNvPicPr>
              <a:picLocks noChangeAspect="1"/>
            </p:cNvPicPr>
            <p:nvPr/>
          </p:nvPicPr>
          <p:blipFill>
            <a:blip r:embed="rId3"/>
            <a:srcRect/>
            <a:stretch>
              <a:fillRect/>
            </a:stretch>
          </p:blipFill>
          <p:spPr bwMode="auto">
            <a:xfrm>
              <a:off x="7070725" y="3429000"/>
              <a:ext cx="1006475" cy="622300"/>
            </a:xfrm>
            <a:prstGeom prst="rect">
              <a:avLst/>
            </a:prstGeom>
            <a:noFill/>
            <a:ln w="9525">
              <a:noFill/>
              <a:miter lim="800000"/>
              <a:headEnd/>
              <a:tailEnd/>
            </a:ln>
          </p:spPr>
        </p:pic>
      </p:grpSp>
      <p:grpSp>
        <p:nvGrpSpPr>
          <p:cNvPr id="6" name="Group 70"/>
          <p:cNvGrpSpPr>
            <a:grpSpLocks/>
          </p:cNvGrpSpPr>
          <p:nvPr/>
        </p:nvGrpSpPr>
        <p:grpSpPr bwMode="auto">
          <a:xfrm>
            <a:off x="5943600" y="3886200"/>
            <a:ext cx="3124200" cy="2916238"/>
            <a:chOff x="5943600" y="3886200"/>
            <a:chExt cx="3124200" cy="2916719"/>
          </a:xfrm>
        </p:grpSpPr>
        <p:pic>
          <p:nvPicPr>
            <p:cNvPr id="13329" name="Picture 64" descr="Picture 6.png"/>
            <p:cNvPicPr>
              <a:picLocks noChangeAspect="1"/>
            </p:cNvPicPr>
            <p:nvPr/>
          </p:nvPicPr>
          <p:blipFill>
            <a:blip r:embed="rId4"/>
            <a:srcRect/>
            <a:stretch>
              <a:fillRect/>
            </a:stretch>
          </p:blipFill>
          <p:spPr bwMode="auto">
            <a:xfrm>
              <a:off x="6934200" y="3886200"/>
              <a:ext cx="2133600" cy="2916719"/>
            </a:xfrm>
            <a:prstGeom prst="rect">
              <a:avLst/>
            </a:prstGeom>
            <a:noFill/>
            <a:ln w="9525">
              <a:noFill/>
              <a:miter lim="800000"/>
              <a:headEnd/>
              <a:tailEnd/>
            </a:ln>
          </p:spPr>
        </p:pic>
        <p:sp>
          <p:nvSpPr>
            <p:cNvPr id="69" name="Bent Arrow 68"/>
            <p:cNvSpPr/>
            <p:nvPr/>
          </p:nvSpPr>
          <p:spPr bwMode="auto">
            <a:xfrm rot="10800000" flipH="1">
              <a:off x="5943600" y="4038625"/>
              <a:ext cx="1143000" cy="1143189"/>
            </a:xfrm>
            <a:prstGeom prst="bentArrow">
              <a:avLst>
                <a:gd name="adj1" fmla="val 18991"/>
                <a:gd name="adj2" fmla="val 18490"/>
                <a:gd name="adj3" fmla="val 35016"/>
                <a:gd name="adj4" fmla="val 53766"/>
              </a:avLst>
            </a:prstGeom>
            <a:solidFill>
              <a:srgbClr val="008000"/>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439136-F6C2-F248-9BA6-94172D654A31}" type="slidenum">
              <a:rPr lang="en-US" smtClean="0"/>
              <a:pPr/>
              <a:t>3</a:t>
            </a:fld>
            <a:endParaRPr lang="en-US" dirty="0"/>
          </a:p>
        </p:txBody>
      </p:sp>
      <p:sp>
        <p:nvSpPr>
          <p:cNvPr id="6" name="AutoShape 371"/>
          <p:cNvSpPr>
            <a:spLocks noChangeArrowheads="1"/>
          </p:cNvSpPr>
          <p:nvPr/>
        </p:nvSpPr>
        <p:spPr bwMode="auto">
          <a:xfrm>
            <a:off x="1725608" y="5147925"/>
            <a:ext cx="708512" cy="457200"/>
          </a:xfrm>
          <a:prstGeom prst="can">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200" dirty="0">
                <a:solidFill>
                  <a:schemeClr val="tx1"/>
                </a:solidFill>
                <a:latin typeface="Arial" charset="0"/>
                <a:ea typeface="Arial" charset="0"/>
                <a:cs typeface="Arial" charset="0"/>
              </a:rPr>
              <a:t>RDBMS</a:t>
            </a:r>
          </a:p>
        </p:txBody>
      </p:sp>
      <p:sp>
        <p:nvSpPr>
          <p:cNvPr id="7" name="AutoShape 8"/>
          <p:cNvSpPr>
            <a:spLocks noChangeArrowheads="1"/>
          </p:cNvSpPr>
          <p:nvPr/>
        </p:nvSpPr>
        <p:spPr bwMode="auto">
          <a:xfrm>
            <a:off x="7272276" y="4784010"/>
            <a:ext cx="1066800" cy="990600"/>
          </a:xfrm>
          <a:prstGeom prst="foldedCorner">
            <a:avLst>
              <a:gd name="adj" fmla="val 12500"/>
            </a:avLst>
          </a:prstGeom>
          <a:solidFill>
            <a:schemeClr val="accent3"/>
          </a:solidFill>
          <a:ln w="9525">
            <a:solidFill>
              <a:schemeClr val="tx1"/>
            </a:solidFill>
            <a:round/>
            <a:headEnd/>
            <a:tailEnd/>
          </a:ln>
        </p:spPr>
        <p:txBody>
          <a:bodyPr wrap="none" anchor="ctr">
            <a:prstTxWarp prst="textNoShape">
              <a:avLst/>
            </a:prstTxWarp>
          </a:bodyPr>
          <a:lstStyle/>
          <a:p>
            <a:pPr algn="ctr"/>
            <a:r>
              <a:rPr lang="en-US" dirty="0">
                <a:solidFill>
                  <a:schemeClr val="tx1"/>
                </a:solidFill>
              </a:rPr>
              <a:t>&lt;www&gt;</a:t>
            </a:r>
          </a:p>
          <a:p>
            <a:pPr algn="ctr"/>
            <a:endParaRPr lang="en-US" dirty="0">
              <a:solidFill>
                <a:schemeClr val="tx1"/>
              </a:solidFill>
            </a:endParaRPr>
          </a:p>
        </p:txBody>
      </p:sp>
      <p:sp>
        <p:nvSpPr>
          <p:cNvPr id="8" name="AutoShape 370"/>
          <p:cNvSpPr>
            <a:spLocks noChangeArrowheads="1"/>
          </p:cNvSpPr>
          <p:nvPr/>
        </p:nvSpPr>
        <p:spPr bwMode="auto">
          <a:xfrm>
            <a:off x="4527997" y="5071725"/>
            <a:ext cx="533400" cy="533400"/>
          </a:xfrm>
          <a:prstGeom prst="foldedCorner">
            <a:avLst>
              <a:gd name="adj" fmla="val 12500"/>
            </a:avLst>
          </a:prstGeom>
          <a:solidFill>
            <a:srgbClr val="C3B85D"/>
          </a:solidFill>
          <a:ln w="9525">
            <a:solidFill>
              <a:schemeClr val="tx1"/>
            </a:solidFill>
            <a:round/>
            <a:headEnd/>
            <a:tailEnd/>
          </a:ln>
        </p:spPr>
        <p:txBody>
          <a:bodyPr wrap="none" anchor="ctr">
            <a:prstTxWarp prst="textNoShape">
              <a:avLst/>
            </a:prstTxWarp>
          </a:bodyPr>
          <a:lstStyle/>
          <a:p>
            <a:pPr algn="ctr"/>
            <a:r>
              <a:rPr lang="en-US" sz="1200" dirty="0" smtClean="0">
                <a:solidFill>
                  <a:schemeClr val="tx1"/>
                </a:solidFill>
              </a:rPr>
              <a:t>&lt;XML&gt;</a:t>
            </a:r>
            <a:endParaRPr lang="en-US" sz="1200" dirty="0">
              <a:solidFill>
                <a:schemeClr val="tx1"/>
              </a:solidFill>
            </a:endParaRPr>
          </a:p>
          <a:p>
            <a:pPr algn="ctr"/>
            <a:endParaRPr lang="en-US" sz="1200" dirty="0">
              <a:solidFill>
                <a:schemeClr val="tx1"/>
              </a:solidFill>
            </a:endParaRPr>
          </a:p>
        </p:txBody>
      </p:sp>
      <p:cxnSp>
        <p:nvCxnSpPr>
          <p:cNvPr id="12" name="Straight Arrow Connector 11"/>
          <p:cNvCxnSpPr/>
          <p:nvPr/>
        </p:nvCxnSpPr>
        <p:spPr>
          <a:xfrm flipV="1">
            <a:off x="2664340" y="3741351"/>
            <a:ext cx="1228633" cy="1043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296570" y="4262681"/>
            <a:ext cx="1042660"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494338" y="3741352"/>
            <a:ext cx="2311338" cy="74656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122104" y="4487912"/>
            <a:ext cx="3407599" cy="2308324"/>
          </a:xfrm>
          <a:prstGeom prst="rect">
            <a:avLst/>
          </a:prstGeom>
          <a:solidFill>
            <a:schemeClr val="accent6">
              <a:lumMod val="20000"/>
              <a:lumOff val="80000"/>
            </a:schemeClr>
          </a:solidFill>
          <a:ln>
            <a:solidFill>
              <a:srgbClr val="4F81BD"/>
            </a:solidFill>
          </a:ln>
        </p:spPr>
        <p:txBody>
          <a:bodyPr wrap="square" rtlCol="0">
            <a:spAutoFit/>
          </a:bodyPr>
          <a:lstStyle/>
          <a:p>
            <a:r>
              <a:rPr lang="en-US" sz="1200" dirty="0" smtClean="0">
                <a:latin typeface="Helvetica"/>
                <a:cs typeface="Helvetica"/>
              </a:rPr>
              <a:t>&lt;s1:messages&gt;</a:t>
            </a:r>
          </a:p>
          <a:p>
            <a:r>
              <a:rPr lang="en-US" sz="1200" dirty="0" smtClean="0">
                <a:latin typeface="Helvetica"/>
                <a:cs typeface="Helvetica"/>
              </a:rPr>
              <a:t> &lt;s1:msg id=“m1” format=“bin”&gt;</a:t>
            </a:r>
          </a:p>
          <a:p>
            <a:r>
              <a:rPr lang="en-US" sz="1200" dirty="0" smtClean="0">
                <a:latin typeface="Helvetica"/>
                <a:cs typeface="Helvetica"/>
              </a:rPr>
              <a:t>  &lt;s1:sendername&gt;3PO&lt;/s1:sendername&gt;</a:t>
            </a:r>
          </a:p>
          <a:p>
            <a:r>
              <a:rPr lang="en-US" sz="1200" dirty="0" smtClean="0">
                <a:latin typeface="Helvetica"/>
                <a:cs typeface="Helvetica"/>
              </a:rPr>
              <a:t>  &lt;s1:receivername&gt;R2D2&lt;s1:receivername&gt;</a:t>
            </a:r>
          </a:p>
          <a:p>
            <a:r>
              <a:rPr lang="en-US" sz="1200" dirty="0" smtClean="0">
                <a:latin typeface="Helvetica"/>
                <a:cs typeface="Helvetica"/>
              </a:rPr>
              <a:t>  &lt;s1:payload&gt;0111010001&lt;/s1:payload&gt;</a:t>
            </a:r>
          </a:p>
          <a:p>
            <a:r>
              <a:rPr lang="en-US" sz="1200" dirty="0" smtClean="0">
                <a:latin typeface="Helvetica"/>
                <a:cs typeface="Helvetica"/>
              </a:rPr>
              <a:t> &lt;/s1:msg&gt;</a:t>
            </a:r>
          </a:p>
          <a:p>
            <a:r>
              <a:rPr lang="en-US" sz="1200" dirty="0" smtClean="0">
                <a:latin typeface="Helvetica"/>
                <a:cs typeface="Helvetica"/>
              </a:rPr>
              <a:t>&lt;s1:msg id=“m2” format=“text”&gt;</a:t>
            </a:r>
          </a:p>
          <a:p>
            <a:r>
              <a:rPr lang="en-US" sz="1200" dirty="0" smtClean="0">
                <a:latin typeface="Helvetica"/>
                <a:cs typeface="Helvetica"/>
              </a:rPr>
              <a:t>  &lt;s1:sendername&gt;</a:t>
            </a:r>
            <a:r>
              <a:rPr lang="en-US" sz="1200" dirty="0" err="1" smtClean="0">
                <a:latin typeface="Helvetica"/>
                <a:cs typeface="Helvetica"/>
              </a:rPr>
              <a:t>Obiwan</a:t>
            </a:r>
            <a:r>
              <a:rPr lang="en-US" sz="1200" dirty="0" smtClean="0">
                <a:latin typeface="Helvetica"/>
                <a:cs typeface="Helvetica"/>
              </a:rPr>
              <a:t>&lt;/s1:sendername&gt;</a:t>
            </a:r>
          </a:p>
          <a:p>
            <a:r>
              <a:rPr lang="en-US" sz="1200" dirty="0" smtClean="0">
                <a:latin typeface="Helvetica"/>
                <a:cs typeface="Helvetica"/>
              </a:rPr>
              <a:t>  &lt;s1:receivername&gt;Luke&lt;s1:receivername&gt;</a:t>
            </a:r>
          </a:p>
          <a:p>
            <a:r>
              <a:rPr lang="en-US" sz="1200" dirty="0" smtClean="0">
                <a:latin typeface="Helvetica"/>
                <a:cs typeface="Helvetica"/>
              </a:rPr>
              <a:t>  &lt;s1:payload&gt;Use the force&lt;/s1:payload&gt;</a:t>
            </a:r>
          </a:p>
          <a:p>
            <a:r>
              <a:rPr lang="en-US" sz="1200" dirty="0" smtClean="0">
                <a:latin typeface="Helvetica"/>
                <a:cs typeface="Helvetica"/>
              </a:rPr>
              <a:t> &lt;/s1:msg&gt;</a:t>
            </a:r>
          </a:p>
          <a:p>
            <a:r>
              <a:rPr lang="en-US" sz="1200" dirty="0" smtClean="0">
                <a:latin typeface="Helvetica"/>
                <a:cs typeface="Helvetica"/>
              </a:rPr>
              <a:t>&lt;s1:messages&gt;</a:t>
            </a:r>
          </a:p>
        </p:txBody>
      </p:sp>
      <p:grpSp>
        <p:nvGrpSpPr>
          <p:cNvPr id="3" name="Group 34"/>
          <p:cNvGrpSpPr/>
          <p:nvPr/>
        </p:nvGrpSpPr>
        <p:grpSpPr>
          <a:xfrm>
            <a:off x="7537457" y="2509023"/>
            <a:ext cx="1491823" cy="1028853"/>
            <a:chOff x="5497226" y="2509024"/>
            <a:chExt cx="1491823" cy="1028853"/>
          </a:xfrm>
        </p:grpSpPr>
        <p:sp>
          <p:nvSpPr>
            <p:cNvPr id="25" name="Curved Right Arrow 24"/>
            <p:cNvSpPr/>
            <p:nvPr/>
          </p:nvSpPr>
          <p:spPr>
            <a:xfrm rot="10800000">
              <a:off x="5497226" y="2509024"/>
              <a:ext cx="797793"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6181313" y="2866402"/>
              <a:ext cx="807736" cy="369332"/>
            </a:xfrm>
            <a:prstGeom prst="rect">
              <a:avLst/>
            </a:prstGeom>
            <a:noFill/>
          </p:spPr>
          <p:txBody>
            <a:bodyPr wrap="square" rtlCol="0">
              <a:spAutoFit/>
            </a:bodyPr>
            <a:lstStyle/>
            <a:p>
              <a:r>
                <a:rPr lang="en-US" dirty="0" smtClean="0"/>
                <a:t>Rules</a:t>
              </a:r>
              <a:endParaRPr lang="en-US" dirty="0"/>
            </a:p>
          </p:txBody>
        </p:sp>
      </p:grpSp>
      <p:grpSp>
        <p:nvGrpSpPr>
          <p:cNvPr id="5" name="Group 33"/>
          <p:cNvGrpSpPr/>
          <p:nvPr/>
        </p:nvGrpSpPr>
        <p:grpSpPr>
          <a:xfrm>
            <a:off x="0" y="2402199"/>
            <a:ext cx="2001707" cy="1028853"/>
            <a:chOff x="1669531" y="2509023"/>
            <a:chExt cx="2001707" cy="1028853"/>
          </a:xfrm>
        </p:grpSpPr>
        <p:sp>
          <p:nvSpPr>
            <p:cNvPr id="27" name="Curved Right Arrow 26"/>
            <p:cNvSpPr/>
            <p:nvPr/>
          </p:nvSpPr>
          <p:spPr>
            <a:xfrm rot="10800000" flipH="1">
              <a:off x="2853492" y="2509023"/>
              <a:ext cx="817746"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669531" y="2866402"/>
              <a:ext cx="1197764" cy="369332"/>
            </a:xfrm>
            <a:prstGeom prst="rect">
              <a:avLst/>
            </a:prstGeom>
            <a:noFill/>
          </p:spPr>
          <p:txBody>
            <a:bodyPr wrap="none" rtlCol="0">
              <a:spAutoFit/>
            </a:bodyPr>
            <a:lstStyle/>
            <a:p>
              <a:r>
                <a:rPr lang="en-US" dirty="0" err="1" smtClean="0"/>
                <a:t>Ontologies</a:t>
              </a:r>
              <a:endParaRPr lang="en-US" dirty="0"/>
            </a:p>
          </p:txBody>
        </p:sp>
      </p:grpSp>
      <p:grpSp>
        <p:nvGrpSpPr>
          <p:cNvPr id="9" name="Group 35"/>
          <p:cNvGrpSpPr/>
          <p:nvPr/>
        </p:nvGrpSpPr>
        <p:grpSpPr>
          <a:xfrm>
            <a:off x="4331678" y="993795"/>
            <a:ext cx="915635" cy="645447"/>
            <a:chOff x="4392200" y="1756753"/>
            <a:chExt cx="915635" cy="645447"/>
          </a:xfrm>
        </p:grpSpPr>
        <p:sp>
          <p:nvSpPr>
            <p:cNvPr id="32" name="Up Arrow 31"/>
            <p:cNvSpPr/>
            <p:nvPr/>
          </p:nvSpPr>
          <p:spPr>
            <a:xfrm flipH="1">
              <a:off x="4748081" y="2126085"/>
              <a:ext cx="198572" cy="276115"/>
            </a:xfrm>
            <a:prstGeom prst="upArrow">
              <a:avLst>
                <a:gd name="adj1" fmla="val 2814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392200" y="1756753"/>
              <a:ext cx="915635" cy="369332"/>
            </a:xfrm>
            <a:prstGeom prst="rect">
              <a:avLst/>
            </a:prstGeom>
            <a:noFill/>
          </p:spPr>
          <p:txBody>
            <a:bodyPr wrap="none" rtlCol="0">
              <a:spAutoFit/>
            </a:bodyPr>
            <a:lstStyle/>
            <a:p>
              <a:r>
                <a:rPr lang="en-US" dirty="0" smtClean="0"/>
                <a:t>Queries</a:t>
              </a:r>
              <a:endParaRPr lang="en-US" dirty="0"/>
            </a:p>
          </p:txBody>
        </p:sp>
      </p:grpSp>
      <p:pic>
        <p:nvPicPr>
          <p:cNvPr id="37" name="Picture 36" descr="axelHomepage.png"/>
          <p:cNvPicPr>
            <a:picLocks noChangeAspect="1"/>
          </p:cNvPicPr>
          <p:nvPr/>
        </p:nvPicPr>
        <p:blipFill>
          <a:blip r:embed="rId2"/>
          <a:stretch>
            <a:fillRect/>
          </a:stretch>
        </p:blipFill>
        <p:spPr>
          <a:xfrm>
            <a:off x="6515432" y="4402299"/>
            <a:ext cx="2879161" cy="3302702"/>
          </a:xfrm>
          <a:prstGeom prst="rect">
            <a:avLst/>
          </a:prstGeom>
        </p:spPr>
      </p:pic>
      <p:sp>
        <p:nvSpPr>
          <p:cNvPr id="24" name="TextBox 23"/>
          <p:cNvSpPr txBox="1"/>
          <p:nvPr/>
        </p:nvSpPr>
        <p:spPr>
          <a:xfrm>
            <a:off x="2086738" y="1779875"/>
            <a:ext cx="5450719" cy="2308324"/>
          </a:xfrm>
          <a:prstGeom prst="rect">
            <a:avLst/>
          </a:prstGeom>
          <a:solidFill>
            <a:schemeClr val="accent3">
              <a:lumMod val="20000"/>
              <a:lumOff val="80000"/>
            </a:schemeClr>
          </a:solidFill>
          <a:ln>
            <a:solidFill>
              <a:srgbClr val="4F81BD"/>
            </a:solidFill>
          </a:ln>
        </p:spPr>
        <p:txBody>
          <a:bodyPr wrap="square" rtlCol="0">
            <a:spAutoFit/>
          </a:bodyPr>
          <a:lstStyle/>
          <a:p>
            <a:r>
              <a:rPr lang="en-US" sz="1200" dirty="0" smtClean="0">
                <a:solidFill>
                  <a:srgbClr val="FF0000"/>
                </a:solidFill>
                <a:latin typeface="Helvetica"/>
                <a:cs typeface="Helvetica"/>
              </a:rPr>
              <a:t>&lt;emp:#1&gt; 		a		&lt;</a:t>
            </a:r>
            <a:r>
              <a:rPr lang="en-US" sz="1200" dirty="0" err="1" smtClean="0">
                <a:solidFill>
                  <a:srgbClr val="FF0000"/>
                </a:solidFill>
                <a:latin typeface="Helvetica"/>
                <a:cs typeface="Helvetica"/>
              </a:rPr>
              <a:t>emp:Employee</a:t>
            </a:r>
            <a:r>
              <a:rPr lang="en-US" sz="1200" dirty="0" smtClean="0">
                <a:solidFill>
                  <a:srgbClr val="FF0000"/>
                </a:solidFill>
                <a:latin typeface="Helvetica"/>
                <a:cs typeface="Helvetica"/>
              </a:rPr>
              <a:t>&gt;</a:t>
            </a:r>
          </a:p>
          <a:p>
            <a:r>
              <a:rPr lang="en-US" sz="1200" dirty="0" smtClean="0">
                <a:solidFill>
                  <a:srgbClr val="FF0000"/>
                </a:solidFill>
                <a:latin typeface="Helvetica"/>
                <a:cs typeface="Helvetica"/>
              </a:rPr>
              <a:t>&lt;emp:#1&gt;    		&lt;name&gt;           “Bob </a:t>
            </a:r>
            <a:r>
              <a:rPr lang="en-US" sz="1200" dirty="0" err="1" smtClean="0">
                <a:solidFill>
                  <a:srgbClr val="FF0000"/>
                </a:solidFill>
                <a:latin typeface="Helvetica"/>
                <a:cs typeface="Helvetica"/>
              </a:rPr>
              <a:t>McBob</a:t>
            </a:r>
            <a:r>
              <a:rPr lang="en-US" sz="1200" dirty="0" smtClean="0">
                <a:solidFill>
                  <a:srgbClr val="FF0000"/>
                </a:solidFill>
                <a:latin typeface="Helvetica"/>
                <a:cs typeface="Helvetica"/>
              </a:rPr>
              <a:t>”.</a:t>
            </a:r>
          </a:p>
          <a:p>
            <a:r>
              <a:rPr lang="en-US" sz="1200" dirty="0" smtClean="0">
                <a:solidFill>
                  <a:srgbClr val="FF0000"/>
                </a:solidFill>
                <a:latin typeface="Helvetica"/>
                <a:cs typeface="Helvetica"/>
              </a:rPr>
              <a:t>…</a:t>
            </a:r>
          </a:p>
          <a:p>
            <a:r>
              <a:rPr lang="en-US" sz="1200" dirty="0" smtClean="0">
                <a:solidFill>
                  <a:srgbClr val="008000"/>
                </a:solidFill>
                <a:latin typeface="Helvetica"/>
                <a:cs typeface="Helvetica"/>
              </a:rPr>
              <a:t>&lt;s1:3PO&gt; 		a		&lt;s1:Agent&gt;</a:t>
            </a:r>
          </a:p>
          <a:p>
            <a:r>
              <a:rPr lang="en-US" sz="1200" dirty="0" smtClean="0">
                <a:solidFill>
                  <a:srgbClr val="008000"/>
                </a:solidFill>
                <a:latin typeface="Helvetica"/>
                <a:cs typeface="Helvetica"/>
              </a:rPr>
              <a:t>&lt;s1:3PO&gt;    	 	&lt;name&gt;           “3PO”.</a:t>
            </a:r>
          </a:p>
          <a:p>
            <a:r>
              <a:rPr lang="en-US" sz="1200" dirty="0" smtClean="0">
                <a:solidFill>
                  <a:srgbClr val="008000"/>
                </a:solidFill>
                <a:latin typeface="Helvetica"/>
                <a:cs typeface="Helvetica"/>
              </a:rPr>
              <a:t>&lt;s1:3PO&gt;     		&lt;sent&gt;    &lt;m1&gt; .  &lt;m1&gt;	 &lt;format&gt;	 &lt;binary&gt;.</a:t>
            </a:r>
          </a:p>
          <a:p>
            <a:r>
              <a:rPr lang="en-US" sz="1200" dirty="0" smtClean="0">
                <a:solidFill>
                  <a:srgbClr val="008000"/>
                </a:solidFill>
                <a:latin typeface="Helvetica"/>
                <a:cs typeface="Helvetica"/>
              </a:rPr>
              <a:t>&lt;s1:Obiwan&gt; 	a		&lt;s1:Agent&gt;</a:t>
            </a:r>
          </a:p>
          <a:p>
            <a:r>
              <a:rPr lang="en-US" sz="1200" dirty="0" smtClean="0">
                <a:solidFill>
                  <a:srgbClr val="008000"/>
                </a:solidFill>
                <a:latin typeface="Helvetica"/>
                <a:cs typeface="Helvetica"/>
              </a:rPr>
              <a:t>&lt;s1:Obiwan&gt;     	&lt;name&gt;           “</a:t>
            </a:r>
            <a:r>
              <a:rPr lang="en-US" sz="1200" dirty="0" err="1" smtClean="0">
                <a:solidFill>
                  <a:srgbClr val="008000"/>
                </a:solidFill>
                <a:latin typeface="Helvetica"/>
                <a:cs typeface="Helvetica"/>
              </a:rPr>
              <a:t>Obiwan</a:t>
            </a:r>
            <a:r>
              <a:rPr lang="en-US" sz="1200" dirty="0" smtClean="0">
                <a:solidFill>
                  <a:srgbClr val="008000"/>
                </a:solidFill>
                <a:latin typeface="Helvetica"/>
                <a:cs typeface="Helvetica"/>
              </a:rPr>
              <a:t> Kenobi”.</a:t>
            </a:r>
          </a:p>
          <a:p>
            <a:r>
              <a:rPr lang="en-US" sz="1200" dirty="0" smtClean="0">
                <a:solidFill>
                  <a:srgbClr val="008000"/>
                </a:solidFill>
                <a:latin typeface="Helvetica"/>
                <a:cs typeface="Helvetica"/>
              </a:rPr>
              <a:t>&lt;s1:Obiwan&gt;     	&lt;sent&gt;    &lt;m2&gt; .  &lt;m2&gt; &lt;format&gt; &lt;text&gt;.</a:t>
            </a:r>
          </a:p>
          <a:p>
            <a:r>
              <a:rPr lang="en-US" sz="1200" dirty="0" smtClean="0">
                <a:latin typeface="Helvetica"/>
                <a:cs typeface="Helvetica"/>
              </a:rPr>
              <a:t>…</a:t>
            </a:r>
          </a:p>
          <a:p>
            <a:r>
              <a:rPr lang="en-US" sz="1200" dirty="0" smtClean="0">
                <a:solidFill>
                  <a:srgbClr val="0000FF"/>
                </a:solidFill>
                <a:latin typeface="Helvetica"/>
                <a:cs typeface="Helvetica"/>
              </a:rPr>
              <a:t>&lt;axel&gt;    		a	 	&lt;Person&gt;</a:t>
            </a:r>
          </a:p>
          <a:p>
            <a:r>
              <a:rPr lang="en-US" sz="1200" dirty="0" smtClean="0">
                <a:solidFill>
                  <a:srgbClr val="0000FF"/>
                </a:solidFill>
                <a:latin typeface="Helvetica"/>
                <a:cs typeface="Helvetica"/>
              </a:rPr>
              <a:t>&lt;axel     		&lt;name&gt; 	“Axel Polleres”.</a:t>
            </a:r>
          </a:p>
        </p:txBody>
      </p:sp>
      <p:graphicFrame>
        <p:nvGraphicFramePr>
          <p:cNvPr id="23" name="Table 22"/>
          <p:cNvGraphicFramePr>
            <a:graphicFrameLocks noGrp="1"/>
          </p:cNvGraphicFramePr>
          <p:nvPr/>
        </p:nvGraphicFramePr>
        <p:xfrm>
          <a:off x="0" y="4677182"/>
          <a:ext cx="2772289" cy="2021840"/>
        </p:xfrm>
        <a:graphic>
          <a:graphicData uri="http://schemas.openxmlformats.org/drawingml/2006/table">
            <a:tbl>
              <a:tblPr firstRow="1" bandRow="1">
                <a:tableStyleId>{5C22544A-7EE6-4342-B048-85BDC9FD1C3A}</a:tableStyleId>
              </a:tblPr>
              <a:tblGrid>
                <a:gridCol w="361697"/>
                <a:gridCol w="888214"/>
                <a:gridCol w="946592"/>
                <a:gridCol w="575786"/>
              </a:tblGrid>
              <a:tr h="370840">
                <a:tc>
                  <a:txBody>
                    <a:bodyPr/>
                    <a:lstStyle/>
                    <a:p>
                      <a:r>
                        <a:rPr lang="en-US" dirty="0" smtClean="0"/>
                        <a:t>id</a:t>
                      </a:r>
                      <a:endParaRPr lang="en-US" dirty="0"/>
                    </a:p>
                  </a:txBody>
                  <a:tcPr/>
                </a:tc>
                <a:tc>
                  <a:txBody>
                    <a:bodyPr/>
                    <a:lstStyle/>
                    <a:p>
                      <a:r>
                        <a:rPr lang="en-US" dirty="0" smtClean="0"/>
                        <a:t>FNAME</a:t>
                      </a:r>
                      <a:endParaRPr lang="en-US" dirty="0"/>
                    </a:p>
                  </a:txBody>
                  <a:tcPr/>
                </a:tc>
                <a:tc>
                  <a:txBody>
                    <a:bodyPr/>
                    <a:lstStyle/>
                    <a:p>
                      <a:r>
                        <a:rPr lang="en-US" dirty="0" smtClean="0"/>
                        <a:t>L</a:t>
                      </a:r>
                      <a:r>
                        <a:rPr lang="en-US" baseline="0" dirty="0" smtClean="0"/>
                        <a:t>NAME</a:t>
                      </a:r>
                      <a:endParaRPr lang="en-US" dirty="0"/>
                    </a:p>
                  </a:txBody>
                  <a:tcPr/>
                </a:tc>
                <a:tc>
                  <a:txBody>
                    <a:bodyPr/>
                    <a:lstStyle/>
                    <a:p>
                      <a:r>
                        <a:rPr lang="en-US" dirty="0" smtClean="0"/>
                        <a:t>AGE</a:t>
                      </a:r>
                      <a:endParaRPr lang="en-US" dirty="0"/>
                    </a:p>
                  </a:txBody>
                  <a:tcPr/>
                </a:tc>
              </a:tr>
              <a:tr h="370840">
                <a:tc>
                  <a:txBody>
                    <a:bodyPr/>
                    <a:lstStyle/>
                    <a:p>
                      <a:r>
                        <a:rPr lang="en-US" dirty="0" smtClean="0"/>
                        <a:t>1</a:t>
                      </a:r>
                      <a:endParaRPr lang="en-US" dirty="0"/>
                    </a:p>
                  </a:txBody>
                  <a:tcPr/>
                </a:tc>
                <a:tc>
                  <a:txBody>
                    <a:bodyPr/>
                    <a:lstStyle/>
                    <a:p>
                      <a:r>
                        <a:rPr lang="en-US" dirty="0" smtClean="0"/>
                        <a:t>Bob</a:t>
                      </a:r>
                      <a:endParaRPr lang="en-US" dirty="0"/>
                    </a:p>
                  </a:txBody>
                  <a:tcPr/>
                </a:tc>
                <a:tc>
                  <a:txBody>
                    <a:bodyPr/>
                    <a:lstStyle/>
                    <a:p>
                      <a:r>
                        <a:rPr lang="en-US" dirty="0" err="1" smtClean="0"/>
                        <a:t>McBob</a:t>
                      </a:r>
                      <a:endParaRPr lang="en-US" dirty="0"/>
                    </a:p>
                  </a:txBody>
                  <a:tcPr/>
                </a:tc>
                <a:tc>
                  <a:txBody>
                    <a:bodyPr/>
                    <a:lstStyle/>
                    <a:p>
                      <a:r>
                        <a:rPr lang="en-US" dirty="0" smtClean="0"/>
                        <a:t>42</a:t>
                      </a:r>
                      <a:endParaRPr lang="en-US" dirty="0"/>
                    </a:p>
                  </a:txBody>
                  <a:tcPr/>
                </a:tc>
              </a:tr>
              <a:tr h="370840">
                <a:tc>
                  <a:txBody>
                    <a:bodyPr/>
                    <a:lstStyle/>
                    <a:p>
                      <a:r>
                        <a:rPr lang="en-US" dirty="0" smtClean="0"/>
                        <a:t>2</a:t>
                      </a:r>
                      <a:endParaRPr lang="en-US" dirty="0"/>
                    </a:p>
                  </a:txBody>
                  <a:tcPr/>
                </a:tc>
                <a:tc>
                  <a:txBody>
                    <a:bodyPr/>
                    <a:lstStyle/>
                    <a:p>
                      <a:r>
                        <a:rPr lang="en-US" dirty="0" smtClean="0"/>
                        <a:t>John</a:t>
                      </a:r>
                      <a:endParaRPr lang="en-US" dirty="0"/>
                    </a:p>
                  </a:txBody>
                  <a:tcPr/>
                </a:tc>
                <a:tc>
                  <a:txBody>
                    <a:bodyPr/>
                    <a:lstStyle/>
                    <a:p>
                      <a:r>
                        <a:rPr lang="en-US" dirty="0" smtClean="0"/>
                        <a:t>Johnson</a:t>
                      </a:r>
                      <a:endParaRPr lang="en-US" dirty="0"/>
                    </a:p>
                  </a:txBody>
                  <a:tcPr/>
                </a:tc>
                <a:tc>
                  <a:txBody>
                    <a:bodyPr/>
                    <a:lstStyle/>
                    <a:p>
                      <a:r>
                        <a:rPr lang="en-US" dirty="0" smtClean="0"/>
                        <a:t>24</a:t>
                      </a:r>
                      <a:endParaRPr lang="en-US" dirty="0"/>
                    </a:p>
                  </a:txBody>
                  <a:tcPr/>
                </a:tc>
              </a:tr>
              <a:tr h="370840">
                <a:tc>
                  <a:txBody>
                    <a:bodyPr/>
                    <a:lstStyle/>
                    <a:p>
                      <a:r>
                        <a:rPr lang="en-US" dirty="0" smtClean="0"/>
                        <a:t>3</a:t>
                      </a:r>
                      <a:endParaRPr lang="en-US" dirty="0"/>
                    </a:p>
                  </a:txBody>
                  <a:tcPr/>
                </a:tc>
                <a:tc>
                  <a:txBody>
                    <a:bodyPr/>
                    <a:lstStyle/>
                    <a:p>
                      <a:r>
                        <a:rPr lang="en-US" dirty="0" smtClean="0"/>
                        <a:t>Steve</a:t>
                      </a:r>
                      <a:endParaRPr lang="en-US" dirty="0"/>
                    </a:p>
                  </a:txBody>
                  <a:tcPr/>
                </a:tc>
                <a:tc>
                  <a:txBody>
                    <a:bodyPr/>
                    <a:lstStyle/>
                    <a:p>
                      <a:r>
                        <a:rPr lang="en-US" dirty="0" smtClean="0"/>
                        <a:t>Smith</a:t>
                      </a:r>
                      <a:endParaRPr lang="en-US" dirty="0"/>
                    </a:p>
                  </a:txBody>
                  <a:tcPr/>
                </a:tc>
                <a:tc>
                  <a:txBody>
                    <a:bodyPr/>
                    <a:lstStyle/>
                    <a:p>
                      <a:r>
                        <a:rPr lang="en-US" dirty="0" smtClean="0"/>
                        <a:t>38</a:t>
                      </a:r>
                      <a:endParaRPr lang="en-US" dirty="0"/>
                    </a:p>
                  </a:txBody>
                  <a:tcPr/>
                </a:tc>
              </a:tr>
            </a:tbl>
          </a:graphicData>
        </a:graphic>
      </p:graphicFrame>
      <p:sp>
        <p:nvSpPr>
          <p:cNvPr id="34" name="Title 1"/>
          <p:cNvSpPr>
            <a:spLocks noGrp="1"/>
          </p:cNvSpPr>
          <p:nvPr>
            <p:ph type="title"/>
          </p:nvPr>
        </p:nvSpPr>
        <p:spPr>
          <a:xfrm>
            <a:off x="248488" y="-150198"/>
            <a:ext cx="8662442" cy="1138783"/>
          </a:xfrm>
        </p:spPr>
        <p:txBody>
          <a:bodyPr>
            <a:noAutofit/>
          </a:bodyPr>
          <a:lstStyle/>
          <a:p>
            <a:r>
              <a:rPr lang="en-US" sz="2800" dirty="0" smtClean="0"/>
              <a:t>Semantic Data Access…</a:t>
            </a:r>
            <a:br>
              <a:rPr lang="en-US" sz="2800" dirty="0" smtClean="0"/>
            </a:br>
            <a:r>
              <a:rPr lang="en-US" sz="2800" dirty="0" smtClean="0"/>
              <a:t>… that would be the vision</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207073" y="4088199"/>
            <a:ext cx="8936927" cy="2037964"/>
          </a:xfrm>
        </p:spPr>
        <p:txBody>
          <a:bodyPr>
            <a:normAutofit/>
          </a:bodyPr>
          <a:lstStyle/>
          <a:p>
            <a:r>
              <a:rPr lang="en-US" sz="1800" b="1" dirty="0" smtClean="0"/>
              <a:t>Query (SPARQL)</a:t>
            </a:r>
            <a:r>
              <a:rPr lang="en-US" sz="1800" dirty="0" smtClean="0"/>
              <a:t>:  “Give me all Persons”</a:t>
            </a:r>
          </a:p>
          <a:p>
            <a:pPr>
              <a:buNone/>
            </a:pPr>
            <a:r>
              <a:rPr lang="en-US" sz="1800" dirty="0" smtClean="0">
                <a:latin typeface="Courier New"/>
                <a:cs typeface="Courier New"/>
              </a:rPr>
              <a:t>					</a:t>
            </a:r>
            <a:r>
              <a:rPr lang="en-US" sz="1900" dirty="0" smtClean="0">
                <a:latin typeface="Courier New"/>
                <a:cs typeface="Courier New"/>
              </a:rPr>
              <a:t>SELECT ?X WHERE { ?X a &lt;Person&gt; } </a:t>
            </a:r>
          </a:p>
          <a:p>
            <a:r>
              <a:rPr lang="en-US" sz="1800" b="1" dirty="0" err="1" smtClean="0"/>
              <a:t>Ontologies</a:t>
            </a:r>
            <a:r>
              <a:rPr lang="en-US" sz="1800" b="1" dirty="0" smtClean="0"/>
              <a:t> (OWL2, </a:t>
            </a:r>
            <a:r>
              <a:rPr lang="en-US" sz="1800" b="1" dirty="0" smtClean="0">
                <a:latin typeface="Times New Roman"/>
                <a:cs typeface="Times New Roman"/>
              </a:rPr>
              <a:t>DL</a:t>
            </a:r>
            <a:r>
              <a:rPr lang="en-US" sz="1800" b="1" dirty="0" smtClean="0"/>
              <a:t>)</a:t>
            </a:r>
            <a:r>
              <a:rPr lang="en-US" sz="1800" dirty="0" smtClean="0"/>
              <a:t>:     </a:t>
            </a:r>
            <a:r>
              <a:rPr lang="en-US" sz="1800" i="1" dirty="0" smtClean="0"/>
              <a:t>“&lt;</a:t>
            </a:r>
            <a:r>
              <a:rPr lang="en-US" sz="1800" i="1" dirty="0" err="1" smtClean="0"/>
              <a:t>emp:Employee</a:t>
            </a:r>
            <a:r>
              <a:rPr lang="en-US" sz="1800" i="1" dirty="0" smtClean="0"/>
              <a:t>&gt;  is a subclass of &lt;Person&gt;”</a:t>
            </a:r>
          </a:p>
          <a:p>
            <a:pPr>
              <a:buNone/>
            </a:pPr>
            <a:r>
              <a:rPr lang="en-US" sz="1400" b="1" dirty="0" smtClean="0"/>
              <a:t>				</a:t>
            </a:r>
          </a:p>
          <a:p>
            <a:r>
              <a:rPr lang="en-US" sz="1800" b="1" dirty="0" smtClean="0"/>
              <a:t>Rules (RIF, </a:t>
            </a:r>
            <a:r>
              <a:rPr lang="en-US" sz="1800" b="1" dirty="0" smtClean="0">
                <a:latin typeface="Times New Roman"/>
                <a:cs typeface="Times New Roman"/>
              </a:rPr>
              <a:t>LP</a:t>
            </a:r>
            <a:r>
              <a:rPr lang="en-US" sz="1800" b="1" dirty="0" smtClean="0"/>
              <a:t>)</a:t>
            </a:r>
            <a:r>
              <a:rPr lang="en-US" sz="1800" dirty="0" smtClean="0"/>
              <a:t>: “&lt;s1:Agents&gt; who never sent binary are Persons”</a:t>
            </a:r>
          </a:p>
          <a:p>
            <a:pPr lvl="1"/>
            <a:endParaRPr lang="en-US" sz="1400" b="1" dirty="0" smtClean="0"/>
          </a:p>
          <a:p>
            <a:pPr lvl="1"/>
            <a:endParaRPr lang="en-US" sz="1600" dirty="0" smtClean="0"/>
          </a:p>
          <a:p>
            <a:pPr lvl="1"/>
            <a:endParaRPr lang="en-US" sz="1600" dirty="0" smtClean="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4</a:t>
            </a:fld>
            <a:endParaRPr lang="en-US" dirty="0">
              <a:solidFill>
                <a:srgbClr val="FFFFFF"/>
              </a:solidFill>
            </a:endParaRPr>
          </a:p>
        </p:txBody>
      </p:sp>
      <p:grpSp>
        <p:nvGrpSpPr>
          <p:cNvPr id="2" name="Group 34"/>
          <p:cNvGrpSpPr/>
          <p:nvPr/>
        </p:nvGrpSpPr>
        <p:grpSpPr>
          <a:xfrm>
            <a:off x="7537456" y="2509022"/>
            <a:ext cx="1551976" cy="1028853"/>
            <a:chOff x="5497225" y="2509023"/>
            <a:chExt cx="1551976" cy="1028853"/>
          </a:xfrm>
        </p:grpSpPr>
        <p:sp>
          <p:nvSpPr>
            <p:cNvPr id="6" name="Curved Right Arrow 5"/>
            <p:cNvSpPr/>
            <p:nvPr/>
          </p:nvSpPr>
          <p:spPr>
            <a:xfrm rot="10800000">
              <a:off x="5497225" y="2509023"/>
              <a:ext cx="797793"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238057" y="2827528"/>
              <a:ext cx="811144" cy="646331"/>
            </a:xfrm>
            <a:prstGeom prst="rect">
              <a:avLst/>
            </a:prstGeom>
            <a:noFill/>
          </p:spPr>
          <p:txBody>
            <a:bodyPr wrap="square" rtlCol="0">
              <a:spAutoFit/>
            </a:bodyPr>
            <a:lstStyle/>
            <a:p>
              <a:r>
                <a:rPr lang="en-US" dirty="0" smtClean="0"/>
                <a:t>Rules</a:t>
              </a:r>
            </a:p>
            <a:p>
              <a:r>
                <a:rPr lang="en-US" dirty="0" smtClean="0"/>
                <a:t>(</a:t>
              </a:r>
              <a:r>
                <a:rPr lang="en-US" b="1" dirty="0" smtClean="0"/>
                <a:t>RIF</a:t>
              </a:r>
              <a:r>
                <a:rPr lang="en-US" dirty="0" smtClean="0"/>
                <a:t>)</a:t>
              </a:r>
              <a:endParaRPr lang="en-US" dirty="0"/>
            </a:p>
          </p:txBody>
        </p:sp>
      </p:grpSp>
      <p:grpSp>
        <p:nvGrpSpPr>
          <p:cNvPr id="3" name="Group 33"/>
          <p:cNvGrpSpPr/>
          <p:nvPr/>
        </p:nvGrpSpPr>
        <p:grpSpPr>
          <a:xfrm>
            <a:off x="0" y="2402199"/>
            <a:ext cx="2001707" cy="1028853"/>
            <a:chOff x="1669531" y="2509023"/>
            <a:chExt cx="2001707" cy="1028853"/>
          </a:xfrm>
        </p:grpSpPr>
        <p:sp>
          <p:nvSpPr>
            <p:cNvPr id="9" name="Curved Right Arrow 8"/>
            <p:cNvSpPr/>
            <p:nvPr/>
          </p:nvSpPr>
          <p:spPr>
            <a:xfrm rot="10800000" flipH="1">
              <a:off x="2853492" y="2509023"/>
              <a:ext cx="817746"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669531" y="2866402"/>
              <a:ext cx="1197764" cy="646331"/>
            </a:xfrm>
            <a:prstGeom prst="rect">
              <a:avLst/>
            </a:prstGeom>
            <a:noFill/>
          </p:spPr>
          <p:txBody>
            <a:bodyPr wrap="none" rtlCol="0">
              <a:spAutoFit/>
            </a:bodyPr>
            <a:lstStyle/>
            <a:p>
              <a:r>
                <a:rPr lang="en-US" dirty="0" err="1" smtClean="0"/>
                <a:t>Ontologies</a:t>
              </a:r>
              <a:endParaRPr lang="en-US" dirty="0" smtClean="0"/>
            </a:p>
            <a:p>
              <a:r>
                <a:rPr lang="en-US" dirty="0" smtClean="0"/>
                <a:t>(</a:t>
              </a:r>
              <a:r>
                <a:rPr lang="en-US" b="1" dirty="0" smtClean="0"/>
                <a:t>OWL2</a:t>
              </a:r>
              <a:r>
                <a:rPr lang="en-US" dirty="0" smtClean="0"/>
                <a:t>)</a:t>
              </a:r>
              <a:endParaRPr lang="en-US" dirty="0"/>
            </a:p>
          </p:txBody>
        </p:sp>
      </p:grpSp>
      <p:grpSp>
        <p:nvGrpSpPr>
          <p:cNvPr id="5" name="Group 35"/>
          <p:cNvGrpSpPr/>
          <p:nvPr/>
        </p:nvGrpSpPr>
        <p:grpSpPr>
          <a:xfrm>
            <a:off x="4331678" y="993795"/>
            <a:ext cx="1848621" cy="645447"/>
            <a:chOff x="4392200" y="1756753"/>
            <a:chExt cx="1848621" cy="645447"/>
          </a:xfrm>
        </p:grpSpPr>
        <p:sp>
          <p:nvSpPr>
            <p:cNvPr id="12" name="Up Arrow 11"/>
            <p:cNvSpPr/>
            <p:nvPr/>
          </p:nvSpPr>
          <p:spPr>
            <a:xfrm flipH="1">
              <a:off x="4748081" y="2126085"/>
              <a:ext cx="198572" cy="276115"/>
            </a:xfrm>
            <a:prstGeom prst="upArrow">
              <a:avLst>
                <a:gd name="adj1" fmla="val 2814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392200" y="1756753"/>
              <a:ext cx="1848621" cy="369332"/>
            </a:xfrm>
            <a:prstGeom prst="rect">
              <a:avLst/>
            </a:prstGeom>
            <a:noFill/>
          </p:spPr>
          <p:txBody>
            <a:bodyPr wrap="none" rtlCol="0">
              <a:spAutoFit/>
            </a:bodyPr>
            <a:lstStyle/>
            <a:p>
              <a:r>
                <a:rPr lang="en-US" dirty="0" smtClean="0"/>
                <a:t>Queries (</a:t>
              </a:r>
              <a:r>
                <a:rPr lang="en-US" b="1" dirty="0" smtClean="0"/>
                <a:t>SPARQL)</a:t>
              </a:r>
              <a:endParaRPr lang="en-US" dirty="0"/>
            </a:p>
          </p:txBody>
        </p:sp>
      </p:grpSp>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58253" y="5120934"/>
            <a:ext cx="2511657" cy="262758"/>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16838" y="5736312"/>
            <a:ext cx="5400536" cy="279403"/>
          </a:xfrm>
          <a:prstGeom prst="rect">
            <a:avLst/>
          </a:prstGeom>
        </p:spPr>
      </p:pic>
      <p:sp>
        <p:nvSpPr>
          <p:cNvPr id="19" name="TextBox 18"/>
          <p:cNvSpPr txBox="1"/>
          <p:nvPr/>
        </p:nvSpPr>
        <p:spPr>
          <a:xfrm>
            <a:off x="2086738" y="1779875"/>
            <a:ext cx="5450719" cy="2308324"/>
          </a:xfrm>
          <a:prstGeom prst="rect">
            <a:avLst/>
          </a:prstGeom>
          <a:solidFill>
            <a:schemeClr val="accent3">
              <a:lumMod val="20000"/>
              <a:lumOff val="80000"/>
            </a:schemeClr>
          </a:solidFill>
          <a:ln>
            <a:solidFill>
              <a:srgbClr val="4F81BD"/>
            </a:solidFill>
          </a:ln>
        </p:spPr>
        <p:txBody>
          <a:bodyPr wrap="square" rtlCol="0">
            <a:spAutoFit/>
          </a:bodyPr>
          <a:lstStyle/>
          <a:p>
            <a:r>
              <a:rPr lang="en-US" sz="1200" dirty="0" smtClean="0">
                <a:solidFill>
                  <a:srgbClr val="FF0000"/>
                </a:solidFill>
                <a:latin typeface="Helvetica"/>
                <a:cs typeface="Helvetica"/>
              </a:rPr>
              <a:t>&lt;emp:#1&gt; 		a		&lt;</a:t>
            </a:r>
            <a:r>
              <a:rPr lang="en-US" sz="1200" dirty="0" err="1" smtClean="0">
                <a:solidFill>
                  <a:srgbClr val="FF0000"/>
                </a:solidFill>
                <a:latin typeface="Helvetica"/>
                <a:cs typeface="Helvetica"/>
              </a:rPr>
              <a:t>emp:Employee</a:t>
            </a:r>
            <a:r>
              <a:rPr lang="en-US" sz="1200" dirty="0" smtClean="0">
                <a:solidFill>
                  <a:srgbClr val="FF0000"/>
                </a:solidFill>
                <a:latin typeface="Helvetica"/>
                <a:cs typeface="Helvetica"/>
              </a:rPr>
              <a:t>&gt;</a:t>
            </a:r>
          </a:p>
          <a:p>
            <a:r>
              <a:rPr lang="en-US" sz="1200" dirty="0" smtClean="0">
                <a:solidFill>
                  <a:srgbClr val="FF0000"/>
                </a:solidFill>
                <a:latin typeface="Helvetica"/>
                <a:cs typeface="Helvetica"/>
              </a:rPr>
              <a:t>&lt;emp:#1&gt;    		&lt;name&gt;           “Bob </a:t>
            </a:r>
            <a:r>
              <a:rPr lang="en-US" sz="1200" dirty="0" err="1" smtClean="0">
                <a:solidFill>
                  <a:srgbClr val="FF0000"/>
                </a:solidFill>
                <a:latin typeface="Helvetica"/>
                <a:cs typeface="Helvetica"/>
              </a:rPr>
              <a:t>McBob</a:t>
            </a:r>
            <a:r>
              <a:rPr lang="en-US" sz="1200" dirty="0" smtClean="0">
                <a:solidFill>
                  <a:srgbClr val="FF0000"/>
                </a:solidFill>
                <a:latin typeface="Helvetica"/>
                <a:cs typeface="Helvetica"/>
              </a:rPr>
              <a:t>”.</a:t>
            </a:r>
          </a:p>
          <a:p>
            <a:endParaRPr lang="en-US" sz="1200" dirty="0" smtClean="0">
              <a:solidFill>
                <a:srgbClr val="FF0000"/>
              </a:solidFill>
              <a:latin typeface="Helvetica"/>
              <a:cs typeface="Helvetica"/>
            </a:endParaRPr>
          </a:p>
          <a:p>
            <a:r>
              <a:rPr lang="en-US" sz="1200" dirty="0" smtClean="0">
                <a:solidFill>
                  <a:srgbClr val="008000"/>
                </a:solidFill>
                <a:latin typeface="Helvetica"/>
                <a:cs typeface="Helvetica"/>
              </a:rPr>
              <a:t>&lt;s1:3PO&gt; 		a		&lt;s1:Agent&gt;</a:t>
            </a:r>
          </a:p>
          <a:p>
            <a:r>
              <a:rPr lang="en-US" sz="1200" dirty="0" smtClean="0">
                <a:solidFill>
                  <a:srgbClr val="008000"/>
                </a:solidFill>
                <a:latin typeface="Helvetica"/>
                <a:cs typeface="Helvetica"/>
              </a:rPr>
              <a:t>&lt;s1:3PO&gt;    	 	&lt;name&gt;           “3PO”.</a:t>
            </a:r>
          </a:p>
          <a:p>
            <a:r>
              <a:rPr lang="en-US" sz="1200" dirty="0" smtClean="0">
                <a:solidFill>
                  <a:srgbClr val="008000"/>
                </a:solidFill>
                <a:latin typeface="Helvetica"/>
                <a:cs typeface="Helvetica"/>
              </a:rPr>
              <a:t>&lt;s1:3PO&gt;     		&lt;sent&gt;    &lt;m1&gt; .  &lt;m1&gt;	 &lt;format&gt;	 &lt;binary&gt;.</a:t>
            </a:r>
          </a:p>
          <a:p>
            <a:r>
              <a:rPr lang="en-US" sz="1200" dirty="0" smtClean="0">
                <a:solidFill>
                  <a:srgbClr val="008000"/>
                </a:solidFill>
                <a:latin typeface="Helvetica"/>
                <a:cs typeface="Helvetica"/>
              </a:rPr>
              <a:t>&lt;s1:Obiwan&gt; 	a		&lt;s1:Agent&gt;</a:t>
            </a:r>
          </a:p>
          <a:p>
            <a:r>
              <a:rPr lang="en-US" sz="1200" dirty="0" smtClean="0">
                <a:solidFill>
                  <a:srgbClr val="008000"/>
                </a:solidFill>
                <a:latin typeface="Helvetica"/>
                <a:cs typeface="Helvetica"/>
              </a:rPr>
              <a:t>&lt;s1:Obiwan&gt;     	&lt;name&gt;           “</a:t>
            </a:r>
            <a:r>
              <a:rPr lang="en-US" sz="1200" dirty="0" err="1" smtClean="0">
                <a:solidFill>
                  <a:srgbClr val="008000"/>
                </a:solidFill>
                <a:latin typeface="Helvetica"/>
                <a:cs typeface="Helvetica"/>
              </a:rPr>
              <a:t>Obiwan</a:t>
            </a:r>
            <a:r>
              <a:rPr lang="en-US" sz="1200" dirty="0" smtClean="0">
                <a:solidFill>
                  <a:srgbClr val="008000"/>
                </a:solidFill>
                <a:latin typeface="Helvetica"/>
                <a:cs typeface="Helvetica"/>
              </a:rPr>
              <a:t> Kenobi”.</a:t>
            </a:r>
          </a:p>
          <a:p>
            <a:r>
              <a:rPr lang="en-US" sz="1200" dirty="0" smtClean="0">
                <a:solidFill>
                  <a:srgbClr val="008000"/>
                </a:solidFill>
                <a:latin typeface="Helvetica"/>
                <a:cs typeface="Helvetica"/>
              </a:rPr>
              <a:t>&lt;s1:Obiwan&gt;     	&lt;sent&gt;    &lt;m2&gt; .  &lt;m2&gt; &lt;format&gt; &lt;text&gt;.</a:t>
            </a:r>
          </a:p>
          <a:p>
            <a:endParaRPr lang="en-US" sz="1200" b="1" dirty="0" smtClean="0">
              <a:solidFill>
                <a:srgbClr val="0000FF"/>
              </a:solidFill>
              <a:latin typeface="Helvetica Neue"/>
              <a:cs typeface="Helvetica Neue"/>
            </a:endParaRPr>
          </a:p>
          <a:p>
            <a:r>
              <a:rPr lang="en-US" sz="1200" b="1" dirty="0" smtClean="0">
                <a:solidFill>
                  <a:srgbClr val="0000FF"/>
                </a:solidFill>
                <a:latin typeface="Helvetica Neue"/>
                <a:cs typeface="Helvetica Neue"/>
              </a:rPr>
              <a:t>&lt;axel&gt;    		a	 	&lt;Person&gt;</a:t>
            </a:r>
          </a:p>
          <a:p>
            <a:r>
              <a:rPr lang="en-US" sz="1200" dirty="0" smtClean="0">
                <a:solidFill>
                  <a:srgbClr val="0000FF"/>
                </a:solidFill>
                <a:latin typeface="Helvetica"/>
                <a:cs typeface="Helvetica"/>
              </a:rPr>
              <a:t>&lt;axel     		&lt;name&gt; 	“Axel Polleres”.</a:t>
            </a:r>
          </a:p>
        </p:txBody>
      </p:sp>
      <p:sp>
        <p:nvSpPr>
          <p:cNvPr id="20" name="Rectangle 19"/>
          <p:cNvSpPr/>
          <p:nvPr/>
        </p:nvSpPr>
        <p:spPr>
          <a:xfrm>
            <a:off x="2080499" y="2151116"/>
            <a:ext cx="3605832" cy="276999"/>
          </a:xfrm>
          <a:prstGeom prst="rect">
            <a:avLst/>
          </a:prstGeom>
        </p:spPr>
        <p:txBody>
          <a:bodyPr wrap="square">
            <a:spAutoFit/>
          </a:bodyPr>
          <a:lstStyle/>
          <a:p>
            <a:pPr lvl="0"/>
            <a:r>
              <a:rPr lang="en-US" sz="1200" b="1" dirty="0" smtClean="0">
                <a:solidFill>
                  <a:srgbClr val="FF0000"/>
                </a:solidFill>
                <a:latin typeface="Helvetica Neue"/>
                <a:cs typeface="Helvetica Neue"/>
              </a:rPr>
              <a:t>&lt;emp:#1&gt; 		a		&lt;Person&gt;</a:t>
            </a:r>
          </a:p>
        </p:txBody>
      </p:sp>
      <p:sp>
        <p:nvSpPr>
          <p:cNvPr id="21" name="Rectangle 20"/>
          <p:cNvSpPr/>
          <p:nvPr/>
        </p:nvSpPr>
        <p:spPr>
          <a:xfrm>
            <a:off x="2080499" y="3418095"/>
            <a:ext cx="3789312" cy="276999"/>
          </a:xfrm>
          <a:prstGeom prst="rect">
            <a:avLst/>
          </a:prstGeom>
        </p:spPr>
        <p:txBody>
          <a:bodyPr wrap="square">
            <a:spAutoFit/>
          </a:bodyPr>
          <a:lstStyle/>
          <a:p>
            <a:pPr lvl="0"/>
            <a:r>
              <a:rPr lang="en-US" sz="1200" b="1" dirty="0" smtClean="0">
                <a:solidFill>
                  <a:srgbClr val="008000"/>
                </a:solidFill>
                <a:latin typeface="Helvetica Neue"/>
                <a:cs typeface="Helvetica Neue"/>
              </a:rPr>
              <a:t>&lt;s1:Obiwan&gt; 	a		&lt;Person&gt;</a:t>
            </a:r>
          </a:p>
        </p:txBody>
      </p:sp>
      <p:sp>
        <p:nvSpPr>
          <p:cNvPr id="22" name="Rectangle 21"/>
          <p:cNvSpPr/>
          <p:nvPr/>
        </p:nvSpPr>
        <p:spPr>
          <a:xfrm>
            <a:off x="2099438" y="3669695"/>
            <a:ext cx="5413236" cy="19110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104138" y="3478589"/>
            <a:ext cx="5413236" cy="19110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104138" y="2211093"/>
            <a:ext cx="5413236" cy="191106"/>
          </a:xfrm>
          <a:prstGeom prst="rect">
            <a:avLst/>
          </a:prstGeom>
          <a:solidFill>
            <a:srgbClr val="FF00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248488" y="-150198"/>
            <a:ext cx="8662442" cy="1138783"/>
          </a:xfrm>
        </p:spPr>
        <p:txBody>
          <a:bodyPr>
            <a:noAutofit/>
          </a:bodyPr>
          <a:lstStyle/>
          <a:p>
            <a:r>
              <a:rPr lang="en-US" sz="2800" dirty="0" smtClean="0"/>
              <a:t>Semantic Data Access…</a:t>
            </a:r>
            <a:br>
              <a:rPr lang="en-US" sz="2800" dirty="0" smtClean="0"/>
            </a:br>
            <a:r>
              <a:rPr lang="en-US" sz="2800" dirty="0" smtClean="0"/>
              <a:t>… that would be the vision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0" grpId="0"/>
      <p:bldP spid="2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4118968" y="2509025"/>
            <a:ext cx="942429" cy="1028853"/>
          </a:xfrm>
          <a:prstGeom prst="rect">
            <a:avLst/>
          </a:prstGeom>
        </p:spPr>
      </p:pic>
      <p:sp>
        <p:nvSpPr>
          <p:cNvPr id="34" name="Up Arrow 33"/>
          <p:cNvSpPr/>
          <p:nvPr/>
        </p:nvSpPr>
        <p:spPr>
          <a:xfrm flipH="1">
            <a:off x="4549855" y="2028564"/>
            <a:ext cx="198572" cy="276115"/>
          </a:xfrm>
          <a:prstGeom prst="upArrow">
            <a:avLst>
              <a:gd name="adj1" fmla="val 2814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5058" y="-28449"/>
            <a:ext cx="8662442" cy="1138783"/>
          </a:xfrm>
        </p:spPr>
        <p:txBody>
          <a:bodyPr>
            <a:noAutofit/>
          </a:bodyPr>
          <a:lstStyle/>
          <a:p>
            <a:r>
              <a:rPr lang="en-US" sz="2800" dirty="0" smtClean="0"/>
              <a:t>Bridging Gaps to the data “below”:</a:t>
            </a:r>
            <a:endParaRPr lang="en-US" sz="28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chemeClr val="bg1"/>
                </a:solidFill>
              </a:rPr>
              <a:pPr/>
              <a:t>5</a:t>
            </a:fld>
            <a:endParaRPr lang="en-US" dirty="0">
              <a:solidFill>
                <a:schemeClr val="bg1"/>
              </a:solidFill>
            </a:endParaRPr>
          </a:p>
        </p:txBody>
      </p:sp>
      <p:sp>
        <p:nvSpPr>
          <p:cNvPr id="6" name="AutoShape 371"/>
          <p:cNvSpPr>
            <a:spLocks noChangeArrowheads="1"/>
          </p:cNvSpPr>
          <p:nvPr/>
        </p:nvSpPr>
        <p:spPr bwMode="auto">
          <a:xfrm>
            <a:off x="1725608" y="5147925"/>
            <a:ext cx="708512" cy="457200"/>
          </a:xfrm>
          <a:prstGeom prst="can">
            <a:avLst>
              <a:gd name="adj" fmla="val 25000"/>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200" dirty="0">
                <a:solidFill>
                  <a:schemeClr val="tx1"/>
                </a:solidFill>
                <a:latin typeface="Arial" charset="0"/>
                <a:ea typeface="Arial" charset="0"/>
                <a:cs typeface="Arial" charset="0"/>
              </a:rPr>
              <a:t>RDBMS</a:t>
            </a:r>
          </a:p>
        </p:txBody>
      </p:sp>
      <p:sp>
        <p:nvSpPr>
          <p:cNvPr id="7" name="AutoShape 8"/>
          <p:cNvSpPr>
            <a:spLocks noChangeArrowheads="1"/>
          </p:cNvSpPr>
          <p:nvPr/>
        </p:nvSpPr>
        <p:spPr bwMode="auto">
          <a:xfrm>
            <a:off x="7272276" y="4784010"/>
            <a:ext cx="1066800" cy="990600"/>
          </a:xfrm>
          <a:prstGeom prst="foldedCorner">
            <a:avLst>
              <a:gd name="adj" fmla="val 12500"/>
            </a:avLst>
          </a:prstGeom>
          <a:solidFill>
            <a:schemeClr val="accent3"/>
          </a:solidFill>
          <a:ln w="9525">
            <a:solidFill>
              <a:schemeClr val="tx1"/>
            </a:solidFill>
            <a:round/>
            <a:headEnd/>
            <a:tailEnd/>
          </a:ln>
        </p:spPr>
        <p:txBody>
          <a:bodyPr wrap="none" anchor="ctr">
            <a:prstTxWarp prst="textNoShape">
              <a:avLst/>
            </a:prstTxWarp>
          </a:bodyPr>
          <a:lstStyle/>
          <a:p>
            <a:pPr algn="ctr"/>
            <a:r>
              <a:rPr lang="en-US" dirty="0">
                <a:solidFill>
                  <a:schemeClr val="tx1"/>
                </a:solidFill>
              </a:rPr>
              <a:t>&lt;www&gt;</a:t>
            </a:r>
          </a:p>
          <a:p>
            <a:pPr algn="ctr"/>
            <a:endParaRPr lang="en-US" dirty="0">
              <a:solidFill>
                <a:schemeClr val="tx1"/>
              </a:solidFill>
            </a:endParaRPr>
          </a:p>
        </p:txBody>
      </p:sp>
      <p:sp>
        <p:nvSpPr>
          <p:cNvPr id="8" name="AutoShape 370"/>
          <p:cNvSpPr>
            <a:spLocks noChangeArrowheads="1"/>
          </p:cNvSpPr>
          <p:nvPr/>
        </p:nvSpPr>
        <p:spPr bwMode="auto">
          <a:xfrm>
            <a:off x="4527997" y="5071725"/>
            <a:ext cx="533400" cy="533400"/>
          </a:xfrm>
          <a:prstGeom prst="foldedCorner">
            <a:avLst>
              <a:gd name="adj" fmla="val 12500"/>
            </a:avLst>
          </a:prstGeom>
          <a:solidFill>
            <a:srgbClr val="C3B85D"/>
          </a:solidFill>
          <a:ln w="9525">
            <a:solidFill>
              <a:schemeClr val="tx1"/>
            </a:solidFill>
            <a:round/>
            <a:headEnd/>
            <a:tailEnd/>
          </a:ln>
        </p:spPr>
        <p:txBody>
          <a:bodyPr wrap="none" anchor="ctr">
            <a:prstTxWarp prst="textNoShape">
              <a:avLst/>
            </a:prstTxWarp>
          </a:bodyPr>
          <a:lstStyle/>
          <a:p>
            <a:pPr algn="ctr"/>
            <a:r>
              <a:rPr lang="en-US" sz="1200" dirty="0" smtClean="0">
                <a:solidFill>
                  <a:schemeClr val="tx1"/>
                </a:solidFill>
              </a:rPr>
              <a:t>&lt;XML&gt;</a:t>
            </a:r>
            <a:endParaRPr lang="en-US" sz="1200" dirty="0">
              <a:solidFill>
                <a:schemeClr val="tx1"/>
              </a:solidFill>
            </a:endParaRPr>
          </a:p>
          <a:p>
            <a:pPr algn="ctr"/>
            <a:endParaRPr lang="en-US" sz="1200" dirty="0">
              <a:solidFill>
                <a:schemeClr val="tx1"/>
              </a:solidFill>
            </a:endParaRPr>
          </a:p>
        </p:txBody>
      </p:sp>
      <p:cxnSp>
        <p:nvCxnSpPr>
          <p:cNvPr id="12" name="Straight Arrow Connector 11"/>
          <p:cNvCxnSpPr/>
          <p:nvPr/>
        </p:nvCxnSpPr>
        <p:spPr>
          <a:xfrm flipV="1">
            <a:off x="2664340" y="3741351"/>
            <a:ext cx="1228633" cy="104345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296570" y="4262681"/>
            <a:ext cx="1042660" cy="1588"/>
          </a:xfrm>
          <a:prstGeom prst="straightConnector1">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494338" y="3741352"/>
            <a:ext cx="2311338" cy="74656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Curved Right Arrow 30"/>
          <p:cNvSpPr/>
          <p:nvPr/>
        </p:nvSpPr>
        <p:spPr>
          <a:xfrm rot="10800000">
            <a:off x="5232045" y="2509025"/>
            <a:ext cx="1062975"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6391652" y="2686045"/>
            <a:ext cx="880623" cy="646331"/>
          </a:xfrm>
          <a:prstGeom prst="rect">
            <a:avLst/>
          </a:prstGeom>
          <a:noFill/>
        </p:spPr>
        <p:txBody>
          <a:bodyPr wrap="square" rtlCol="0">
            <a:spAutoFit/>
          </a:bodyPr>
          <a:lstStyle/>
          <a:p>
            <a:r>
              <a:rPr lang="en-US" dirty="0" smtClean="0"/>
              <a:t>Rules</a:t>
            </a:r>
          </a:p>
          <a:p>
            <a:r>
              <a:rPr lang="en-US" dirty="0" smtClean="0"/>
              <a:t>(</a:t>
            </a:r>
            <a:r>
              <a:rPr lang="en-US" b="1" dirty="0" smtClean="0"/>
              <a:t>RIF</a:t>
            </a:r>
            <a:r>
              <a:rPr lang="en-US" dirty="0" smtClean="0"/>
              <a:t>)</a:t>
            </a:r>
            <a:endParaRPr lang="en-US" dirty="0"/>
          </a:p>
        </p:txBody>
      </p:sp>
      <p:sp>
        <p:nvSpPr>
          <p:cNvPr id="36" name="TextBox 35"/>
          <p:cNvSpPr txBox="1"/>
          <p:nvPr/>
        </p:nvSpPr>
        <p:spPr>
          <a:xfrm>
            <a:off x="4118968" y="1382233"/>
            <a:ext cx="1043299" cy="369332"/>
          </a:xfrm>
          <a:prstGeom prst="rect">
            <a:avLst/>
          </a:prstGeom>
          <a:noFill/>
        </p:spPr>
        <p:txBody>
          <a:bodyPr wrap="none" rtlCol="0">
            <a:spAutoFit/>
          </a:bodyPr>
          <a:lstStyle/>
          <a:p>
            <a:r>
              <a:rPr lang="en-US" dirty="0" smtClean="0"/>
              <a:t>Queries</a:t>
            </a:r>
          </a:p>
        </p:txBody>
      </p:sp>
      <p:grpSp>
        <p:nvGrpSpPr>
          <p:cNvPr id="3" name="Group 33"/>
          <p:cNvGrpSpPr/>
          <p:nvPr/>
        </p:nvGrpSpPr>
        <p:grpSpPr>
          <a:xfrm>
            <a:off x="1669531" y="2509024"/>
            <a:ext cx="2449437" cy="1028853"/>
            <a:chOff x="1669531" y="2509024"/>
            <a:chExt cx="2449437" cy="1028853"/>
          </a:xfrm>
        </p:grpSpPr>
        <p:sp>
          <p:nvSpPr>
            <p:cNvPr id="39" name="Curved Right Arrow 38"/>
            <p:cNvSpPr/>
            <p:nvPr/>
          </p:nvSpPr>
          <p:spPr>
            <a:xfrm rot="10800000" flipH="1">
              <a:off x="2853491" y="2509024"/>
              <a:ext cx="1265477" cy="1028853"/>
            </a:xfrm>
            <a:prstGeom prst="curvedRightArrow">
              <a:avLst>
                <a:gd name="adj1" fmla="val 3125"/>
                <a:gd name="adj2" fmla="val 20169"/>
                <a:gd name="adj3" fmla="val 196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1669531" y="2866402"/>
              <a:ext cx="1197764" cy="646331"/>
            </a:xfrm>
            <a:prstGeom prst="rect">
              <a:avLst/>
            </a:prstGeom>
            <a:noFill/>
          </p:spPr>
          <p:txBody>
            <a:bodyPr wrap="none" rtlCol="0">
              <a:spAutoFit/>
            </a:bodyPr>
            <a:lstStyle/>
            <a:p>
              <a:r>
                <a:rPr lang="en-US" dirty="0" err="1" smtClean="0"/>
                <a:t>Ontologies</a:t>
              </a:r>
              <a:endParaRPr lang="en-US" dirty="0" smtClean="0"/>
            </a:p>
            <a:p>
              <a:r>
                <a:rPr lang="en-US" dirty="0" smtClean="0"/>
                <a:t>(</a:t>
              </a:r>
              <a:r>
                <a:rPr lang="en-US" b="1" dirty="0" smtClean="0"/>
                <a:t>OWL</a:t>
              </a:r>
              <a:r>
                <a:rPr lang="en-US" dirty="0" smtClean="0"/>
                <a:t>)</a:t>
              </a:r>
              <a:endParaRPr lang="en-US" dirty="0"/>
            </a:p>
          </p:txBody>
        </p:sp>
      </p:grpSp>
      <p:sp>
        <p:nvSpPr>
          <p:cNvPr id="41" name="Oval 40"/>
          <p:cNvSpPr/>
          <p:nvPr/>
        </p:nvSpPr>
        <p:spPr>
          <a:xfrm>
            <a:off x="1075575" y="1230856"/>
            <a:ext cx="6984752" cy="270836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65119" y="4247098"/>
            <a:ext cx="8545811" cy="214117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466777" y="4914385"/>
            <a:ext cx="1386713" cy="1079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255781" y="4482722"/>
            <a:ext cx="2804545" cy="369332"/>
          </a:xfrm>
          <a:prstGeom prst="rect">
            <a:avLst/>
          </a:prstGeom>
          <a:noFill/>
        </p:spPr>
        <p:txBody>
          <a:bodyPr wrap="square" rtlCol="0">
            <a:spAutoFit/>
          </a:bodyPr>
          <a:lstStyle/>
          <a:p>
            <a:r>
              <a:rPr lang="en-US" i="1" dirty="0" err="1" smtClean="0">
                <a:sym typeface="Wingdings"/>
              </a:rPr>
              <a:t>XQuery</a:t>
            </a:r>
            <a:r>
              <a:rPr lang="en-US" i="1" dirty="0" smtClean="0">
                <a:sym typeface="Wingdings"/>
              </a:rPr>
              <a:t>/XSLT (GRDDL)</a:t>
            </a:r>
            <a:endParaRPr lang="en-US" i="1" dirty="0"/>
          </a:p>
        </p:txBody>
      </p:sp>
      <p:sp>
        <p:nvSpPr>
          <p:cNvPr id="47" name="TextBox 46"/>
          <p:cNvSpPr txBox="1"/>
          <p:nvPr/>
        </p:nvSpPr>
        <p:spPr>
          <a:xfrm>
            <a:off x="831643" y="4571717"/>
            <a:ext cx="1902658" cy="369332"/>
          </a:xfrm>
          <a:prstGeom prst="rect">
            <a:avLst/>
          </a:prstGeom>
          <a:noFill/>
        </p:spPr>
        <p:txBody>
          <a:bodyPr wrap="square" rtlCol="0">
            <a:spAutoFit/>
          </a:bodyPr>
          <a:lstStyle/>
          <a:p>
            <a:r>
              <a:rPr lang="en-US" i="1" dirty="0" smtClean="0">
                <a:sym typeface="Wingdings"/>
              </a:rPr>
              <a:t>SQL (RDB2RDF)</a:t>
            </a:r>
            <a:endParaRPr lang="en-US" i="1" dirty="0"/>
          </a:p>
        </p:txBody>
      </p:sp>
      <p:sp>
        <p:nvSpPr>
          <p:cNvPr id="53" name="Oval 52"/>
          <p:cNvSpPr/>
          <p:nvPr/>
        </p:nvSpPr>
        <p:spPr>
          <a:xfrm>
            <a:off x="3693236" y="4823151"/>
            <a:ext cx="5217694" cy="1079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992152" y="1619128"/>
            <a:ext cx="1275822" cy="369332"/>
          </a:xfrm>
          <a:prstGeom prst="rect">
            <a:avLst/>
          </a:prstGeom>
        </p:spPr>
        <p:txBody>
          <a:bodyPr wrap="none">
            <a:spAutoFit/>
          </a:bodyPr>
          <a:lstStyle/>
          <a:p>
            <a:r>
              <a:rPr lang="en-US" b="1" dirty="0" smtClean="0"/>
              <a:t>(SPARQL)</a:t>
            </a:r>
            <a:endParaRPr lang="en-US" b="1" dirty="0"/>
          </a:p>
        </p:txBody>
      </p:sp>
      <p:grpSp>
        <p:nvGrpSpPr>
          <p:cNvPr id="45" name="Group 44"/>
          <p:cNvGrpSpPr/>
          <p:nvPr/>
        </p:nvGrpSpPr>
        <p:grpSpPr>
          <a:xfrm>
            <a:off x="2747233" y="1672600"/>
            <a:ext cx="4167784" cy="2967713"/>
            <a:chOff x="2747233" y="1672600"/>
            <a:chExt cx="4167784" cy="2967713"/>
          </a:xfrm>
        </p:grpSpPr>
        <p:sp>
          <p:nvSpPr>
            <p:cNvPr id="33" name="Up-Down Arrow 32"/>
            <p:cNvSpPr/>
            <p:nvPr/>
          </p:nvSpPr>
          <p:spPr bwMode="auto">
            <a:xfrm>
              <a:off x="4354133" y="2028564"/>
              <a:ext cx="637408" cy="2611749"/>
            </a:xfrm>
            <a:prstGeom prst="upDown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Lucida Sans" pitchFamily="34" charset="0"/>
              </a:endParaRPr>
            </a:p>
          </p:txBody>
        </p:sp>
        <p:sp>
          <p:nvSpPr>
            <p:cNvPr id="32" name="Up-Down Arrow 31"/>
            <p:cNvSpPr/>
            <p:nvPr/>
          </p:nvSpPr>
          <p:spPr bwMode="auto">
            <a:xfrm>
              <a:off x="4527997" y="3741351"/>
              <a:ext cx="285225" cy="746562"/>
            </a:xfrm>
            <a:prstGeom prst="up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Lucida Sans" pitchFamily="34" charset="0"/>
              </a:endParaRPr>
            </a:p>
          </p:txBody>
        </p:sp>
        <p:sp>
          <p:nvSpPr>
            <p:cNvPr id="38" name="Rectangle 37"/>
            <p:cNvSpPr/>
            <p:nvPr/>
          </p:nvSpPr>
          <p:spPr>
            <a:xfrm>
              <a:off x="2747233" y="1672600"/>
              <a:ext cx="4167784" cy="369332"/>
            </a:xfrm>
            <a:prstGeom prst="rect">
              <a:avLst/>
            </a:prstGeom>
            <a:solidFill>
              <a:schemeClr val="bg1"/>
            </a:solidFill>
          </p:spPr>
          <p:txBody>
            <a:bodyPr wrap="square">
              <a:spAutoFit/>
            </a:bodyPr>
            <a:lstStyle/>
            <a:p>
              <a:r>
                <a:rPr lang="en-US" b="1" dirty="0" smtClean="0">
                  <a:solidFill>
                    <a:srgbClr val="FF0000"/>
                  </a:solidFill>
                </a:rPr>
                <a:t>Can’t we just query “in one go”?</a:t>
              </a:r>
              <a:endParaRPr 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6" grpId="0"/>
      <p:bldP spid="47" grpId="0"/>
      <p:bldP spid="53" grpId="0" animBg="1"/>
      <p:bldP spid="3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16" descr="Picture 3.png"/>
          <p:cNvPicPr>
            <a:picLocks noChangeAspect="1"/>
          </p:cNvPicPr>
          <p:nvPr/>
        </p:nvPicPr>
        <p:blipFill>
          <a:blip r:embed="rId2"/>
          <a:srcRect/>
          <a:stretch>
            <a:fillRect/>
          </a:stretch>
        </p:blipFill>
        <p:spPr bwMode="auto">
          <a:xfrm>
            <a:off x="6561138" y="962025"/>
            <a:ext cx="2811462" cy="2162175"/>
          </a:xfrm>
          <a:prstGeom prst="rect">
            <a:avLst/>
          </a:prstGeom>
          <a:noFill/>
          <a:ln w="9525">
            <a:noFill/>
            <a:miter lim="800000"/>
            <a:headEnd/>
            <a:tailEnd/>
          </a:ln>
        </p:spPr>
      </p:pic>
      <p:sp>
        <p:nvSpPr>
          <p:cNvPr id="28" name="Title 27"/>
          <p:cNvSpPr>
            <a:spLocks noGrp="1"/>
          </p:cNvSpPr>
          <p:nvPr>
            <p:ph type="title"/>
          </p:nvPr>
        </p:nvSpPr>
        <p:spPr/>
        <p:txBody>
          <a:bodyPr>
            <a:normAutofit/>
          </a:bodyPr>
          <a:lstStyle/>
          <a:p>
            <a:r>
              <a:rPr lang="en-US" sz="3600" dirty="0" smtClean="0"/>
              <a:t>Our starting motivation (2008):</a:t>
            </a:r>
            <a:endParaRPr lang="en-US" sz="3600" dirty="0"/>
          </a:p>
        </p:txBody>
      </p:sp>
      <p:sp>
        <p:nvSpPr>
          <p:cNvPr id="10244" name="Slide Number Placeholder 3"/>
          <p:cNvSpPr>
            <a:spLocks noGrp="1"/>
          </p:cNvSpPr>
          <p:nvPr>
            <p:ph type="sldNum" sz="quarter" idx="10"/>
          </p:nvPr>
        </p:nvSpPr>
        <p:spPr>
          <a:xfrm>
            <a:off x="152400" y="6391275"/>
            <a:ext cx="2133600" cy="360363"/>
          </a:xfrm>
          <a:prstGeom prst="rect">
            <a:avLst/>
          </a:prstGeom>
          <a:noFill/>
        </p:spPr>
        <p:txBody>
          <a:bodyPr/>
          <a:lstStyle/>
          <a:p>
            <a:fld id="{E2CE0CA4-6FA4-334B-8F64-75BED2D91231}" type="slidenum">
              <a:rPr lang="en-IE" smtClean="0"/>
              <a:pPr/>
              <a:t>6</a:t>
            </a:fld>
            <a:endParaRPr lang="en-IE" smtClean="0"/>
          </a:p>
        </p:txBody>
      </p:sp>
      <p:pic>
        <p:nvPicPr>
          <p:cNvPr id="10245" name="Picture 5" descr="Picture 1.png"/>
          <p:cNvPicPr>
            <a:picLocks noChangeAspect="1"/>
          </p:cNvPicPr>
          <p:nvPr/>
        </p:nvPicPr>
        <p:blipFill>
          <a:blip r:embed="rId3"/>
          <a:srcRect/>
          <a:stretch>
            <a:fillRect/>
          </a:stretch>
        </p:blipFill>
        <p:spPr bwMode="auto">
          <a:xfrm>
            <a:off x="754063" y="4191000"/>
            <a:ext cx="1379537" cy="1454195"/>
          </a:xfrm>
          <a:prstGeom prst="rect">
            <a:avLst/>
          </a:prstGeom>
          <a:noFill/>
          <a:ln w="9525">
            <a:noFill/>
            <a:miter lim="800000"/>
            <a:headEnd/>
            <a:tailEnd/>
          </a:ln>
        </p:spPr>
      </p:pic>
      <p:pic>
        <p:nvPicPr>
          <p:cNvPr id="10246" name="Picture 4"/>
          <p:cNvPicPr>
            <a:picLocks noChangeAspect="1"/>
          </p:cNvPicPr>
          <p:nvPr/>
        </p:nvPicPr>
        <p:blipFill>
          <a:blip r:embed="rId4"/>
          <a:srcRect/>
          <a:stretch>
            <a:fillRect/>
          </a:stretch>
        </p:blipFill>
        <p:spPr bwMode="auto">
          <a:xfrm>
            <a:off x="2133600" y="5334000"/>
            <a:ext cx="538163" cy="584200"/>
          </a:xfrm>
          <a:prstGeom prst="rect">
            <a:avLst/>
          </a:prstGeom>
          <a:noFill/>
          <a:ln w="9525">
            <a:noFill/>
            <a:miter lim="800000"/>
            <a:headEnd/>
            <a:tailEnd/>
          </a:ln>
        </p:spPr>
      </p:pic>
      <p:pic>
        <p:nvPicPr>
          <p:cNvPr id="10247" name="Picture 6"/>
          <p:cNvPicPr>
            <a:picLocks noChangeAspect="1"/>
          </p:cNvPicPr>
          <p:nvPr/>
        </p:nvPicPr>
        <p:blipFill>
          <a:blip r:embed="rId5"/>
          <a:srcRect/>
          <a:stretch>
            <a:fillRect/>
          </a:stretch>
        </p:blipFill>
        <p:spPr bwMode="auto">
          <a:xfrm>
            <a:off x="295275" y="5334000"/>
            <a:ext cx="527050" cy="533400"/>
          </a:xfrm>
          <a:prstGeom prst="rect">
            <a:avLst/>
          </a:prstGeom>
          <a:noFill/>
          <a:ln w="9525">
            <a:noFill/>
            <a:miter lim="800000"/>
            <a:headEnd/>
            <a:tailEnd/>
          </a:ln>
        </p:spPr>
      </p:pic>
      <p:pic>
        <p:nvPicPr>
          <p:cNvPr id="10248" name="Picture 7"/>
          <p:cNvPicPr>
            <a:picLocks noChangeAspect="1"/>
          </p:cNvPicPr>
          <p:nvPr/>
        </p:nvPicPr>
        <p:blipFill>
          <a:blip r:embed="rId6"/>
          <a:srcRect/>
          <a:stretch>
            <a:fillRect/>
          </a:stretch>
        </p:blipFill>
        <p:spPr bwMode="auto">
          <a:xfrm>
            <a:off x="1999670" y="4094888"/>
            <a:ext cx="572659" cy="329475"/>
          </a:xfrm>
          <a:prstGeom prst="rect">
            <a:avLst/>
          </a:prstGeom>
          <a:noFill/>
          <a:ln w="9525">
            <a:noFill/>
            <a:miter lim="800000"/>
            <a:headEnd/>
            <a:tailEnd/>
          </a:ln>
        </p:spPr>
      </p:pic>
      <p:pic>
        <p:nvPicPr>
          <p:cNvPr id="10249" name="Picture 8"/>
          <p:cNvPicPr>
            <a:picLocks noChangeAspect="1"/>
          </p:cNvPicPr>
          <p:nvPr/>
        </p:nvPicPr>
        <p:blipFill>
          <a:blip r:embed="rId7"/>
          <a:srcRect/>
          <a:stretch>
            <a:fillRect/>
          </a:stretch>
        </p:blipFill>
        <p:spPr bwMode="auto">
          <a:xfrm>
            <a:off x="152400" y="3756025"/>
            <a:ext cx="754063" cy="739032"/>
          </a:xfrm>
          <a:prstGeom prst="rect">
            <a:avLst/>
          </a:prstGeom>
          <a:noFill/>
          <a:ln w="9525">
            <a:noFill/>
            <a:miter lim="800000"/>
            <a:headEnd/>
            <a:tailEnd/>
          </a:ln>
        </p:spPr>
      </p:pic>
      <p:sp>
        <p:nvSpPr>
          <p:cNvPr id="10" name="Rectangle 9"/>
          <p:cNvSpPr/>
          <p:nvPr/>
        </p:nvSpPr>
        <p:spPr>
          <a:xfrm>
            <a:off x="6024563" y="2971800"/>
            <a:ext cx="2205037" cy="923925"/>
          </a:xfrm>
          <a:prstGeom prst="rect">
            <a:avLst/>
          </a:prstGeom>
        </p:spPr>
        <p:txBody>
          <a:bodyPr wrap="none">
            <a:prstTxWarp prst="textNoShape">
              <a:avLst/>
            </a:prstTxWarp>
            <a:spAutoFit/>
          </a:bodyPr>
          <a:lstStyle/>
          <a:p>
            <a:r>
              <a:rPr lang="en-US" sz="5400">
                <a:solidFill>
                  <a:srgbClr val="000000"/>
                </a:solidFill>
                <a:latin typeface="Arial Narrow" charset="0"/>
                <a:ea typeface="Arial Narrow" charset="0"/>
                <a:cs typeface="Arial Narrow" charset="0"/>
              </a:rPr>
              <a:t>&lt;XML/&gt;</a:t>
            </a:r>
            <a:endParaRPr lang="en-US" sz="4400">
              <a:solidFill>
                <a:srgbClr val="000000"/>
              </a:solidFill>
              <a:latin typeface="Arial Narrow" charset="0"/>
              <a:ea typeface="Arial Narrow" charset="0"/>
              <a:cs typeface="Arial Narrow" charset="0"/>
            </a:endParaRPr>
          </a:p>
        </p:txBody>
      </p:sp>
      <p:pic>
        <p:nvPicPr>
          <p:cNvPr id="10251" name="Picture 11"/>
          <p:cNvPicPr>
            <a:picLocks noChangeAspect="1"/>
          </p:cNvPicPr>
          <p:nvPr/>
        </p:nvPicPr>
        <p:blipFill>
          <a:blip r:embed="rId8"/>
          <a:srcRect/>
          <a:stretch>
            <a:fillRect/>
          </a:stretch>
        </p:blipFill>
        <p:spPr bwMode="auto">
          <a:xfrm>
            <a:off x="5791200" y="1752600"/>
            <a:ext cx="914400" cy="914400"/>
          </a:xfrm>
          <a:prstGeom prst="rect">
            <a:avLst/>
          </a:prstGeom>
          <a:noFill/>
          <a:ln w="9525">
            <a:noFill/>
            <a:miter lim="800000"/>
            <a:headEnd/>
            <a:tailEnd/>
          </a:ln>
        </p:spPr>
      </p:pic>
      <p:sp>
        <p:nvSpPr>
          <p:cNvPr id="14" name="Rectangle 13"/>
          <p:cNvSpPr/>
          <p:nvPr/>
        </p:nvSpPr>
        <p:spPr>
          <a:xfrm>
            <a:off x="5943600" y="3962400"/>
            <a:ext cx="1685925" cy="461963"/>
          </a:xfrm>
          <a:prstGeom prst="rect">
            <a:avLst/>
          </a:prstGeom>
          <a:solidFill>
            <a:srgbClr val="333399"/>
          </a:solidFill>
        </p:spPr>
        <p:txBody>
          <a:bodyPr wrap="none">
            <a:prstTxWarp prst="textNoShape">
              <a:avLst/>
            </a:prstTxWarp>
            <a:spAutoFit/>
          </a:bodyPr>
          <a:lstStyle/>
          <a:p>
            <a:r>
              <a:rPr lang="en-US" sz="2400">
                <a:latin typeface="Arial Narrow" charset="0"/>
                <a:ea typeface="Arial Narrow" charset="0"/>
                <a:cs typeface="Arial Narrow" charset="0"/>
              </a:rPr>
              <a:t>SOAP/WSDL</a:t>
            </a:r>
            <a:endParaRPr lang="en-US">
              <a:latin typeface="Arial Narrow" charset="0"/>
              <a:ea typeface="Arial Narrow" charset="0"/>
              <a:cs typeface="Arial Narrow" charset="0"/>
            </a:endParaRPr>
          </a:p>
        </p:txBody>
      </p:sp>
      <p:sp>
        <p:nvSpPr>
          <p:cNvPr id="10253" name="TextBox 14"/>
          <p:cNvSpPr txBox="1">
            <a:spLocks noChangeArrowheads="1"/>
          </p:cNvSpPr>
          <p:nvPr/>
        </p:nvSpPr>
        <p:spPr bwMode="auto">
          <a:xfrm>
            <a:off x="5899150" y="2514600"/>
            <a:ext cx="654050" cy="400050"/>
          </a:xfrm>
          <a:prstGeom prst="rect">
            <a:avLst/>
          </a:prstGeom>
          <a:noFill/>
          <a:ln w="9525">
            <a:noFill/>
            <a:miter lim="800000"/>
            <a:headEnd/>
            <a:tailEnd/>
          </a:ln>
        </p:spPr>
        <p:txBody>
          <a:bodyPr wrap="none">
            <a:prstTxWarp prst="textNoShape">
              <a:avLst/>
            </a:prstTxWarp>
            <a:spAutoFit/>
          </a:bodyPr>
          <a:lstStyle/>
          <a:p>
            <a:r>
              <a:rPr lang="en-US" sz="2000" b="1">
                <a:solidFill>
                  <a:schemeClr val="tx1"/>
                </a:solidFill>
              </a:rPr>
              <a:t>RSS</a:t>
            </a:r>
          </a:p>
        </p:txBody>
      </p:sp>
      <p:pic>
        <p:nvPicPr>
          <p:cNvPr id="10254" name="Picture 15"/>
          <p:cNvPicPr>
            <a:picLocks noChangeAspect="1"/>
          </p:cNvPicPr>
          <p:nvPr/>
        </p:nvPicPr>
        <p:blipFill>
          <a:blip r:embed="rId9"/>
          <a:srcRect/>
          <a:stretch>
            <a:fillRect/>
          </a:stretch>
        </p:blipFill>
        <p:spPr bwMode="auto">
          <a:xfrm>
            <a:off x="7924800" y="3886200"/>
            <a:ext cx="1219200" cy="1219200"/>
          </a:xfrm>
          <a:prstGeom prst="rect">
            <a:avLst/>
          </a:prstGeom>
          <a:noFill/>
          <a:ln w="9525">
            <a:noFill/>
            <a:miter lim="800000"/>
            <a:headEnd/>
            <a:tailEnd/>
          </a:ln>
        </p:spPr>
      </p:pic>
      <p:sp>
        <p:nvSpPr>
          <p:cNvPr id="10255" name="TextBox 17"/>
          <p:cNvSpPr txBox="1">
            <a:spLocks noChangeArrowheads="1"/>
          </p:cNvSpPr>
          <p:nvPr/>
        </p:nvSpPr>
        <p:spPr bwMode="auto">
          <a:xfrm>
            <a:off x="7924800" y="2133600"/>
            <a:ext cx="954088" cy="400050"/>
          </a:xfrm>
          <a:prstGeom prst="rect">
            <a:avLst/>
          </a:prstGeom>
          <a:noFill/>
          <a:ln w="9525">
            <a:noFill/>
            <a:miter lim="800000"/>
            <a:headEnd/>
            <a:tailEnd/>
          </a:ln>
        </p:spPr>
        <p:txBody>
          <a:bodyPr wrap="none">
            <a:prstTxWarp prst="textNoShape">
              <a:avLst/>
            </a:prstTxWarp>
            <a:spAutoFit/>
          </a:bodyPr>
          <a:lstStyle/>
          <a:p>
            <a:r>
              <a:rPr lang="en-US" sz="2000" b="1">
                <a:solidFill>
                  <a:schemeClr val="tx1"/>
                </a:solidFill>
              </a:rPr>
              <a:t>HTML</a:t>
            </a:r>
          </a:p>
        </p:txBody>
      </p:sp>
      <p:grpSp>
        <p:nvGrpSpPr>
          <p:cNvPr id="2" name="Group 23"/>
          <p:cNvGrpSpPr>
            <a:grpSpLocks/>
          </p:cNvGrpSpPr>
          <p:nvPr/>
        </p:nvGrpSpPr>
        <p:grpSpPr bwMode="auto">
          <a:xfrm>
            <a:off x="2743200" y="3352800"/>
            <a:ext cx="2286000" cy="1905000"/>
            <a:chOff x="2743200" y="3352800"/>
            <a:chExt cx="2286000" cy="1905000"/>
          </a:xfrm>
          <a:solidFill>
            <a:schemeClr val="accent2"/>
          </a:solidFill>
        </p:grpSpPr>
        <p:sp>
          <p:nvSpPr>
            <p:cNvPr id="19" name="Bent Arrow 18"/>
            <p:cNvSpPr/>
            <p:nvPr/>
          </p:nvSpPr>
          <p:spPr bwMode="auto">
            <a:xfrm rot="16200000" flipV="1">
              <a:off x="2705100" y="3390900"/>
              <a:ext cx="1905000" cy="1828800"/>
            </a:xfrm>
            <a:prstGeom prst="bentArrow">
              <a:avLst>
                <a:gd name="adj1" fmla="val 12060"/>
                <a:gd name="adj2" fmla="val 16750"/>
                <a:gd name="adj3" fmla="val 26406"/>
                <a:gd name="adj4" fmla="val 24998"/>
              </a:avLst>
            </a:prstGeom>
            <a:grpFill/>
            <a:ln w="9525" cap="flat" cmpd="sng" algn="ctr">
              <a:noFill/>
              <a:prstDash val="solid"/>
              <a:round/>
              <a:headEnd type="none" w="med" len="med"/>
              <a:tailEnd type="none" w="med" len="med"/>
            </a:ln>
            <a:effectLst/>
          </p:spPr>
          <p:txBody>
            <a:bodyPr>
              <a:prstTxWarp prst="textNoShape">
                <a:avLst/>
              </a:prstTxWarp>
            </a:bodyPr>
            <a:lstStyle/>
            <a:p>
              <a:endParaRPr lang="en-US"/>
            </a:p>
          </p:txBody>
        </p:sp>
        <p:sp>
          <p:nvSpPr>
            <p:cNvPr id="20" name="TextBox 19"/>
            <p:cNvSpPr txBox="1"/>
            <p:nvPr/>
          </p:nvSpPr>
          <p:spPr>
            <a:xfrm>
              <a:off x="3402013" y="4038600"/>
              <a:ext cx="1627187" cy="523875"/>
            </a:xfrm>
            <a:prstGeom prst="rect">
              <a:avLst/>
            </a:prstGeom>
            <a:solidFill>
              <a:schemeClr val="bg1"/>
            </a:solidFill>
          </p:spPr>
          <p:txBody>
            <a:bodyPr wrap="none">
              <a:prstTxWarp prst="textNoShape">
                <a:avLst/>
              </a:prstTxWarp>
              <a:spAutoFit/>
            </a:bodyPr>
            <a:lstStyle/>
            <a:p>
              <a:r>
                <a:rPr lang="en-US" sz="2800" b="1">
                  <a:solidFill>
                    <a:srgbClr val="262673"/>
                  </a:solidFill>
                </a:rPr>
                <a:t>SPARQL</a:t>
              </a:r>
            </a:p>
          </p:txBody>
        </p:sp>
      </p:grpSp>
      <p:grpSp>
        <p:nvGrpSpPr>
          <p:cNvPr id="3" name="Group 24"/>
          <p:cNvGrpSpPr>
            <a:grpSpLocks/>
          </p:cNvGrpSpPr>
          <p:nvPr/>
        </p:nvGrpSpPr>
        <p:grpSpPr bwMode="auto">
          <a:xfrm>
            <a:off x="3124200" y="1447800"/>
            <a:ext cx="2514600" cy="1676400"/>
            <a:chOff x="3124200" y="1447800"/>
            <a:chExt cx="2514600" cy="1676400"/>
          </a:xfrm>
        </p:grpSpPr>
        <p:sp>
          <p:nvSpPr>
            <p:cNvPr id="21" name="Bent Arrow 20"/>
            <p:cNvSpPr/>
            <p:nvPr/>
          </p:nvSpPr>
          <p:spPr bwMode="auto">
            <a:xfrm rot="5400000" flipV="1">
              <a:off x="3962400" y="1447800"/>
              <a:ext cx="1676400" cy="1676400"/>
            </a:xfrm>
            <a:prstGeom prst="bentArrow">
              <a:avLst>
                <a:gd name="adj1" fmla="val 12060"/>
                <a:gd name="adj2" fmla="val 16750"/>
                <a:gd name="adj3" fmla="val 26406"/>
                <a:gd name="adj4" fmla="val 24998"/>
              </a:avLst>
            </a:prstGeom>
            <a:solidFill>
              <a:schemeClr val="accent2"/>
            </a:solidFill>
            <a:ln w="9525" cap="flat" cmpd="sng" algn="ctr">
              <a:noFill/>
              <a:prstDash val="solid"/>
              <a:round/>
              <a:headEnd type="none" w="med" len="med"/>
              <a:tailEnd type="none" w="med" len="med"/>
            </a:ln>
            <a:effectLst/>
          </p:spPr>
          <p:txBody>
            <a:bodyPr>
              <a:prstTxWarp prst="textNoShape">
                <a:avLst/>
              </a:prstTxWarp>
            </a:bodyPr>
            <a:lstStyle/>
            <a:p>
              <a:endParaRPr lang="en-US"/>
            </a:p>
          </p:txBody>
        </p:sp>
        <p:sp>
          <p:nvSpPr>
            <p:cNvPr id="22" name="TextBox 21"/>
            <p:cNvSpPr txBox="1"/>
            <p:nvPr/>
          </p:nvSpPr>
          <p:spPr>
            <a:xfrm>
              <a:off x="3124200" y="1981200"/>
              <a:ext cx="2312988" cy="461963"/>
            </a:xfrm>
            <a:prstGeom prst="rect">
              <a:avLst/>
            </a:prstGeom>
            <a:solidFill>
              <a:schemeClr val="bg1"/>
            </a:solidFill>
          </p:spPr>
          <p:txBody>
            <a:bodyPr wrap="none">
              <a:prstTxWarp prst="textNoShape">
                <a:avLst/>
              </a:prstTxWarp>
              <a:spAutoFit/>
            </a:bodyPr>
            <a:lstStyle/>
            <a:p>
              <a:r>
                <a:rPr lang="en-US" sz="2400" b="1" dirty="0">
                  <a:solidFill>
                    <a:srgbClr val="262673"/>
                  </a:solidFill>
                </a:rPr>
                <a:t>XSLT/</a:t>
              </a:r>
              <a:r>
                <a:rPr lang="en-US" sz="2400" b="1" dirty="0" err="1">
                  <a:solidFill>
                    <a:srgbClr val="262673"/>
                  </a:solidFill>
                </a:rPr>
                <a:t>XQuery</a:t>
              </a:r>
              <a:endParaRPr lang="en-US" sz="2400" b="1" dirty="0">
                <a:solidFill>
                  <a:srgbClr val="262673"/>
                </a:solidFill>
              </a:endParaRPr>
            </a:p>
          </p:txBody>
        </p:sp>
      </p:grpSp>
      <p:sp>
        <p:nvSpPr>
          <p:cNvPr id="23" name="Explosion 2 22"/>
          <p:cNvSpPr>
            <a:spLocks noChangeArrowheads="1"/>
          </p:cNvSpPr>
          <p:nvPr/>
        </p:nvSpPr>
        <p:spPr bwMode="auto">
          <a:xfrm>
            <a:off x="3657600" y="2895600"/>
            <a:ext cx="1219200" cy="609600"/>
          </a:xfrm>
          <a:prstGeom prst="irregularSeal2">
            <a:avLst/>
          </a:prstGeom>
          <a:solidFill>
            <a:srgbClr val="FF0000"/>
          </a:solidFill>
          <a:ln w="9525">
            <a:noFill/>
            <a:round/>
            <a:headEnd/>
            <a:tailEnd/>
          </a:ln>
        </p:spPr>
        <p:txBody>
          <a:bodyPr>
            <a:prstTxWarp prst="textNoShape">
              <a:avLst/>
            </a:prstTxWarp>
          </a:bodyPr>
          <a:lstStyle/>
          <a:p>
            <a:endParaRPr lang="en-US"/>
          </a:p>
        </p:txBody>
      </p:sp>
      <p:grpSp>
        <p:nvGrpSpPr>
          <p:cNvPr id="4" name="Group 31"/>
          <p:cNvGrpSpPr>
            <a:grpSpLocks/>
          </p:cNvGrpSpPr>
          <p:nvPr/>
        </p:nvGrpSpPr>
        <p:grpSpPr bwMode="auto">
          <a:xfrm>
            <a:off x="2743200" y="1295400"/>
            <a:ext cx="2971800" cy="4191000"/>
            <a:chOff x="2743200" y="1295400"/>
            <a:chExt cx="2971800" cy="4191000"/>
          </a:xfrm>
        </p:grpSpPr>
        <p:grpSp>
          <p:nvGrpSpPr>
            <p:cNvPr id="5" name="Group 27"/>
            <p:cNvGrpSpPr>
              <a:grpSpLocks/>
            </p:cNvGrpSpPr>
            <p:nvPr/>
          </p:nvGrpSpPr>
          <p:grpSpPr bwMode="auto">
            <a:xfrm>
              <a:off x="2743200" y="1295400"/>
              <a:ext cx="2971800" cy="4191000"/>
              <a:chOff x="2743200" y="1295400"/>
              <a:chExt cx="2971800" cy="4191000"/>
            </a:xfrm>
          </p:grpSpPr>
          <p:sp>
            <p:nvSpPr>
              <p:cNvPr id="26" name="Bent Arrow 25"/>
              <p:cNvSpPr/>
              <p:nvPr/>
            </p:nvSpPr>
            <p:spPr bwMode="auto">
              <a:xfrm rot="10800000">
                <a:off x="2743200" y="3048000"/>
                <a:ext cx="1600200" cy="2438400"/>
              </a:xfrm>
              <a:prstGeom prst="bentArrow">
                <a:avLst>
                  <a:gd name="adj1" fmla="val 12060"/>
                  <a:gd name="adj2" fmla="val 16750"/>
                  <a:gd name="adj3" fmla="val 26406"/>
                  <a:gd name="adj4" fmla="val 24998"/>
                </a:avLst>
              </a:prstGeom>
              <a:solidFill>
                <a:schemeClr val="accent2"/>
              </a:solidFill>
              <a:ln w="9525" cap="flat" cmpd="sng" algn="ctr">
                <a:noFill/>
                <a:prstDash val="solid"/>
                <a:round/>
                <a:headEnd type="none" w="med" len="med"/>
                <a:tailEnd type="none" w="med" len="med"/>
              </a:ln>
              <a:effectLst/>
            </p:spPr>
            <p:txBody>
              <a:bodyPr>
                <a:prstTxWarp prst="textNoShape">
                  <a:avLst/>
                </a:prstTxWarp>
              </a:bodyPr>
              <a:lstStyle/>
              <a:p>
                <a:endParaRPr lang="en-US"/>
              </a:p>
            </p:txBody>
          </p:sp>
          <p:sp>
            <p:nvSpPr>
              <p:cNvPr id="27" name="Bent Arrow 26"/>
              <p:cNvSpPr/>
              <p:nvPr/>
            </p:nvSpPr>
            <p:spPr bwMode="auto">
              <a:xfrm>
                <a:off x="4114800" y="1295400"/>
                <a:ext cx="1600200" cy="1981200"/>
              </a:xfrm>
              <a:prstGeom prst="bentArrow">
                <a:avLst>
                  <a:gd name="adj1" fmla="val 12060"/>
                  <a:gd name="adj2" fmla="val 16750"/>
                  <a:gd name="adj3" fmla="val 26406"/>
                  <a:gd name="adj4" fmla="val 24998"/>
                </a:avLst>
              </a:prstGeom>
              <a:solidFill>
                <a:schemeClr val="accent2"/>
              </a:solidFill>
              <a:ln w="9525" cap="flat" cmpd="sng" algn="ctr">
                <a:noFill/>
                <a:prstDash val="solid"/>
                <a:round/>
                <a:headEnd type="none" w="med" len="med"/>
                <a:tailEnd type="none" w="med" len="med"/>
              </a:ln>
              <a:effectLst/>
            </p:spPr>
            <p:txBody>
              <a:bodyPr>
                <a:prstTxWarp prst="textNoShape">
                  <a:avLst/>
                </a:prstTxWarp>
              </a:bodyPr>
              <a:lstStyle/>
              <a:p>
                <a:endParaRPr lang="en-US"/>
              </a:p>
            </p:txBody>
          </p:sp>
        </p:grpSp>
        <p:sp>
          <p:nvSpPr>
            <p:cNvPr id="31" name="TextBox 30"/>
            <p:cNvSpPr txBox="1"/>
            <p:nvPr/>
          </p:nvSpPr>
          <p:spPr>
            <a:xfrm rot="16200000">
              <a:off x="3233741" y="3172151"/>
              <a:ext cx="1981200" cy="523220"/>
            </a:xfrm>
            <a:prstGeom prst="rect">
              <a:avLst/>
            </a:prstGeom>
            <a:solidFill>
              <a:schemeClr val="bg1"/>
            </a:solidFill>
          </p:spPr>
          <p:txBody>
            <a:bodyPr wrap="square">
              <a:prstTxWarp prst="textNoShape">
                <a:avLst/>
              </a:prstTxWarp>
              <a:spAutoFit/>
            </a:bodyPr>
            <a:lstStyle/>
            <a:p>
              <a:r>
                <a:rPr lang="en-US" sz="2800" b="1" dirty="0">
                  <a:solidFill>
                    <a:srgbClr val="262673"/>
                  </a:solidFill>
                </a:rPr>
                <a:t>XSPARQL</a:t>
              </a:r>
            </a:p>
          </p:txBody>
        </p:sp>
      </p:grpSp>
      <p:sp>
        <p:nvSpPr>
          <p:cNvPr id="29" name="Slide Number Placeholder 3"/>
          <p:cNvSpPr txBox="1">
            <a:spLocks/>
          </p:cNvSpPr>
          <p:nvPr/>
        </p:nvSpPr>
        <p:spPr bwMode="auto">
          <a:xfrm>
            <a:off x="4041775" y="6405563"/>
            <a:ext cx="106045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439136-F6C2-F248-9BA6-94172D654A31}"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 name="Content Placeholder 4" descr="LiftingLowering.pdf"/>
          <p:cNvPicPr>
            <a:picLocks noGrp="1" noChangeAspect="1"/>
          </p:cNvPicPr>
          <p:nvPr>
            <p:ph idx="1"/>
          </p:nvPr>
        </p:nvPicPr>
        <mc:AlternateContent>
          <mc:Choice xmlns:ma="http://schemas.microsoft.com/office/mac/drawingml/2008/main" Requires="ma">
            <p:blipFill>
              <a:blip r:embed="rId2"/>
              <a:srcRect t="-22707" b="-22707"/>
              <a:stretch>
                <a:fillRect/>
              </a:stretch>
            </p:blipFill>
          </mc:Choice>
          <mc:Fallback>
            <p:blipFill>
              <a:blip r:embed="rId3"/>
              <a:srcRect t="-22707" b="-22707"/>
              <a:stretch>
                <a:fillRect/>
              </a:stretch>
            </p:blipFill>
          </mc:Fallback>
        </mc:AlternateContent>
        <p:spPr>
          <a:xfrm>
            <a:off x="849454" y="676588"/>
            <a:ext cx="7293036" cy="4010889"/>
          </a:xfrm>
        </p:spPr>
      </p:pic>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7</a:t>
            </a:fld>
            <a:endParaRPr lang="en-US" dirty="0">
              <a:solidFill>
                <a:srgbClr val="FFFFFF"/>
              </a:solidFill>
            </a:endParaRPr>
          </a:p>
        </p:txBody>
      </p:sp>
      <p:pic>
        <p:nvPicPr>
          <p:cNvPr id="7" name="Picture 6" descr="relations-rdf.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610376" y="4048252"/>
            <a:ext cx="3532114" cy="1926048"/>
          </a:xfrm>
          <a:prstGeom prst="rect">
            <a:avLst/>
          </a:prstGeom>
        </p:spPr>
      </p:pic>
      <p:pic>
        <p:nvPicPr>
          <p:cNvPr id="8" name="Picture 7" descr="relations-xml.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7200" y="3890599"/>
            <a:ext cx="3454870" cy="22238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why are XSLT, </a:t>
            </a:r>
            <a:r>
              <a:rPr lang="en-US" dirty="0" err="1" smtClean="0"/>
              <a:t>XQuery</a:t>
            </a:r>
            <a:r>
              <a:rPr lang="en-US" dirty="0" smtClean="0"/>
              <a:t> not enough?</a:t>
            </a:r>
            <a:endParaRPr lang="en-US" dirty="0"/>
          </a:p>
        </p:txBody>
      </p:sp>
      <p:sp>
        <p:nvSpPr>
          <p:cNvPr id="3" name="Content Placeholder 2"/>
          <p:cNvSpPr>
            <a:spLocks noGrp="1"/>
          </p:cNvSpPr>
          <p:nvPr>
            <p:ph idx="1"/>
          </p:nvPr>
        </p:nvSpPr>
        <p:spPr>
          <a:xfrm>
            <a:off x="71076" y="1081433"/>
            <a:ext cx="8615723" cy="5217767"/>
          </a:xfrm>
        </p:spPr>
        <p:txBody>
          <a:bodyPr>
            <a:normAutofit lnSpcReduction="10000"/>
          </a:bodyPr>
          <a:lstStyle/>
          <a:p>
            <a:r>
              <a:rPr lang="en-US" sz="2400" dirty="0" smtClean="0">
                <a:solidFill>
                  <a:srgbClr val="FF0000"/>
                </a:solidFill>
              </a:rPr>
              <a:t>Because RDF ≠ RDF/XML !!!</a:t>
            </a:r>
          </a:p>
          <a:p>
            <a:pPr>
              <a:buNone/>
            </a:pPr>
            <a:r>
              <a:rPr lang="en-US" sz="2400" dirty="0" smtClean="0"/>
              <a:t>										   				       </a:t>
            </a:r>
            <a:r>
              <a:rPr lang="en-US" sz="2400" dirty="0" smtClean="0">
                <a:solidFill>
                  <a:srgbClr val="FF0000"/>
                </a:solidFill>
              </a:rPr>
              <a:t>1) </a:t>
            </a:r>
            <a:r>
              <a:rPr lang="en-US" sz="1400" dirty="0" smtClean="0"/>
              <a:t>many different RDF/XML representations…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dirty="0" smtClean="0"/>
              <a:t>	</a:t>
            </a:r>
            <a:r>
              <a:rPr lang="en-US" sz="2400" dirty="0" smtClean="0">
                <a:solidFill>
                  <a:srgbClr val="FF0000"/>
                </a:solidFill>
              </a:rPr>
              <a:t>2)</a:t>
            </a:r>
            <a:r>
              <a:rPr lang="en-US" sz="2400" dirty="0" smtClean="0">
                <a:solidFill>
                  <a:prstClr val="black"/>
                </a:solidFill>
              </a:rPr>
              <a:t> </a:t>
            </a:r>
            <a:r>
              <a:rPr lang="en-US" sz="1400" dirty="0" smtClean="0"/>
              <a:t>… and actually a lot of RDF data residing in RDF stores, accessible via SPARQL endpoints already, rather than in RDF/XML</a:t>
            </a:r>
          </a:p>
          <a:p>
            <a:pPr>
              <a:buNone/>
            </a:pPr>
            <a:r>
              <a:rPr lang="en-US" sz="1400" dirty="0" smtClean="0"/>
              <a:t>	</a:t>
            </a:r>
          </a:p>
          <a:p>
            <a:pPr>
              <a:buNone/>
            </a:pPr>
            <a:endParaRPr lang="en-US" sz="2400" dirty="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8</a:t>
            </a:fld>
            <a:endParaRPr lang="en-US" dirty="0">
              <a:solidFill>
                <a:srgbClr val="FFFFFF"/>
              </a:solidFill>
            </a:endParaRPr>
          </a:p>
        </p:txBody>
      </p:sp>
      <p:pic>
        <p:nvPicPr>
          <p:cNvPr id="6" name="Picture 5" descr="alicecharle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0017" y="1456997"/>
            <a:ext cx="2759974" cy="1603098"/>
          </a:xfrm>
          <a:prstGeom prst="rect">
            <a:avLst/>
          </a:prstGeom>
        </p:spPr>
      </p:pic>
      <p:pic>
        <p:nvPicPr>
          <p:cNvPr id="8" name="Picture 7" descr="Screen shot 2009-12-02 at 16.20.35.png"/>
          <p:cNvPicPr>
            <a:picLocks noChangeAspect="1"/>
          </p:cNvPicPr>
          <p:nvPr/>
        </p:nvPicPr>
        <p:blipFill>
          <a:blip r:embed="rId4"/>
          <a:stretch>
            <a:fillRect/>
          </a:stretch>
        </p:blipFill>
        <p:spPr>
          <a:xfrm>
            <a:off x="4552204" y="2209073"/>
            <a:ext cx="4449264" cy="1100769"/>
          </a:xfrm>
          <a:prstGeom prst="rect">
            <a:avLst/>
          </a:prstGeom>
        </p:spPr>
      </p:pic>
      <p:pic>
        <p:nvPicPr>
          <p:cNvPr id="9" name="Picture 8" descr="Screen shot 2009-12-02 at 16.21.09.png"/>
          <p:cNvPicPr>
            <a:picLocks noChangeAspect="1"/>
          </p:cNvPicPr>
          <p:nvPr/>
        </p:nvPicPr>
        <p:blipFill>
          <a:blip r:embed="rId5"/>
          <a:stretch>
            <a:fillRect/>
          </a:stretch>
        </p:blipFill>
        <p:spPr>
          <a:xfrm>
            <a:off x="118400" y="3319683"/>
            <a:ext cx="8910878" cy="19183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7341" y="0"/>
            <a:ext cx="8036548" cy="838200"/>
          </a:xfrm>
        </p:spPr>
        <p:txBody>
          <a:bodyPr/>
          <a:lstStyle/>
          <a:p>
            <a:r>
              <a:rPr lang="en-US" sz="2800" dirty="0" smtClean="0"/>
              <a:t>Our approach: XSPARQL (W3C submission)</a:t>
            </a:r>
            <a:endParaRPr lang="en-US" sz="2800" dirty="0"/>
          </a:p>
        </p:txBody>
      </p:sp>
      <p:sp>
        <p:nvSpPr>
          <p:cNvPr id="3" name="Content Placeholder 2"/>
          <p:cNvSpPr>
            <a:spLocks noGrp="1"/>
          </p:cNvSpPr>
          <p:nvPr>
            <p:ph idx="1"/>
          </p:nvPr>
        </p:nvSpPr>
        <p:spPr>
          <a:xfrm>
            <a:off x="457200" y="1230857"/>
            <a:ext cx="8229600" cy="4525963"/>
          </a:xfrm>
        </p:spPr>
        <p:txBody>
          <a:bodyPr/>
          <a:lstStyle/>
          <a:p>
            <a:r>
              <a:rPr lang="en-US" sz="2400" dirty="0" smtClean="0"/>
              <a:t>New query language… but don’t reinvent!</a:t>
            </a:r>
          </a:p>
          <a:p>
            <a:pPr algn="ctr">
              <a:buNone/>
            </a:pPr>
            <a:r>
              <a:rPr lang="en-US" sz="2400" dirty="0" err="1" smtClean="0"/>
              <a:t>XQuery</a:t>
            </a:r>
            <a:r>
              <a:rPr lang="en-US" sz="2400" dirty="0" smtClean="0"/>
              <a:t> + SPARQL = </a:t>
            </a:r>
            <a:r>
              <a:rPr lang="en-US" sz="2400" b="1" dirty="0" smtClean="0"/>
              <a:t>XSPARQL</a:t>
            </a:r>
          </a:p>
          <a:p>
            <a:pPr>
              <a:buNone/>
            </a:pPr>
            <a:endParaRPr lang="en-US" dirty="0" smtClean="0"/>
          </a:p>
        </p:txBody>
      </p:sp>
      <p:sp>
        <p:nvSpPr>
          <p:cNvPr id="4" name="Slide Number Placeholder 3"/>
          <p:cNvSpPr>
            <a:spLocks noGrp="1"/>
          </p:cNvSpPr>
          <p:nvPr>
            <p:ph type="sldNum" sz="quarter" idx="10"/>
          </p:nvPr>
        </p:nvSpPr>
        <p:spPr/>
        <p:txBody>
          <a:bodyPr/>
          <a:lstStyle/>
          <a:p>
            <a:fld id="{26439136-F6C2-F248-9BA6-94172D654A31}" type="slidenum">
              <a:rPr lang="en-US" smtClean="0">
                <a:solidFill>
                  <a:srgbClr val="FFFFFF"/>
                </a:solidFill>
              </a:rPr>
              <a:pPr/>
              <a:t>9</a:t>
            </a:fld>
            <a:endParaRPr lang="en-US" dirty="0">
              <a:solidFill>
                <a:srgbClr val="FFFFFF"/>
              </a:solidFill>
            </a:endParaRPr>
          </a:p>
        </p:txBody>
      </p:sp>
      <p:pic>
        <p:nvPicPr>
          <p:cNvPr id="5" name="Picture 4" descr="Screen shot 2009-12-02 at 16.28.08.png"/>
          <p:cNvPicPr>
            <a:picLocks noChangeAspect="1"/>
          </p:cNvPicPr>
          <p:nvPr/>
        </p:nvPicPr>
        <p:blipFill>
          <a:blip r:embed="rId2"/>
          <a:stretch>
            <a:fillRect/>
          </a:stretch>
        </p:blipFill>
        <p:spPr>
          <a:xfrm>
            <a:off x="2305524" y="2144097"/>
            <a:ext cx="3692366" cy="3779863"/>
          </a:xfrm>
          <a:prstGeom prst="rect">
            <a:avLst/>
          </a:prstGeom>
        </p:spPr>
      </p:pic>
      <p:pic>
        <p:nvPicPr>
          <p:cNvPr id="6" name="Picture 5" descr="Screen shot 2009-12-02 at 16.30.21.png"/>
          <p:cNvPicPr>
            <a:picLocks noChangeAspect="1"/>
          </p:cNvPicPr>
          <p:nvPr/>
        </p:nvPicPr>
        <p:blipFill>
          <a:blip r:embed="rId3"/>
          <a:stretch>
            <a:fillRect/>
          </a:stretch>
        </p:blipFill>
        <p:spPr>
          <a:xfrm>
            <a:off x="1477167" y="2225435"/>
            <a:ext cx="5614619" cy="3772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RI Template 14-05-0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Lucida 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Lucida San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DERI Template 14-05-09.pot</Template>
  <TotalTime>681</TotalTime>
  <Words>3319</Words>
  <Application>Microsoft Macintosh PowerPoint</Application>
  <PresentationFormat>On-screen Show (4:3)</PresentationFormat>
  <Paragraphs>475</Paragraphs>
  <Slides>24</Slides>
  <Notes>1</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DERI Template 14-05-09</vt:lpstr>
      <vt:lpstr>RDF and XML: Towards a Unified Query Layer  Nuno Lopes, Stefan Bischof, Orri Erling, Axel Polleres, Alexandre Passant, Diego Berrueta, Antonio Campos, Jérôme Euzenat, Kingsley Idehen, Stefan Decker, Stéphane Corlosquet, Jacek Kopecky, Janne Saarela, Thomas Krennwallner, Davide Palmisano, and Michal Zaremba (supporters of the W3C member submission)</vt:lpstr>
      <vt:lpstr>Semantic Data Access… … that would be the vision</vt:lpstr>
      <vt:lpstr>Semantic Data Access… … that would be the vision</vt:lpstr>
      <vt:lpstr>Semantic Data Access… … that would be the vision</vt:lpstr>
      <vt:lpstr>Bridging Gaps to the data “below”:</vt:lpstr>
      <vt:lpstr>Our starting motivation (2008):</vt:lpstr>
      <vt:lpstr>Example:</vt:lpstr>
      <vt:lpstr>So, why are XSLT, XQuery not enough?</vt:lpstr>
      <vt:lpstr>Our approach: XSPARQL (W3C submission)</vt:lpstr>
      <vt:lpstr>Example: Mapping from RDF to XML</vt:lpstr>
      <vt:lpstr>Example: Adding value generating functions to SPARQL</vt:lpstr>
      <vt:lpstr>Implementation and semantics:</vt:lpstr>
      <vt:lpstr>Formal Semantics:</vt:lpstr>
      <vt:lpstr>Rewriting XSPARQL to XQuery…</vt:lpstr>
      <vt:lpstr>Formalisation</vt:lpstr>
      <vt:lpstr>Ongoing work/Outlook:</vt:lpstr>
      <vt:lpstr>RDB Querying sketch</vt:lpstr>
      <vt:lpstr>Optimisations – Example:</vt:lpstr>
      <vt:lpstr>Summary:</vt:lpstr>
      <vt:lpstr>Nesting,scope of RDF dataset…</vt:lpstr>
      <vt:lpstr>Nesting,scope of RDF dataset…</vt:lpstr>
      <vt:lpstr>Different “type systems” of RDF/XML (e.g. sequences)…</vt:lpstr>
      <vt:lpstr>Use: SIOC-2-RSS</vt:lpstr>
      <vt:lpstr>Use: Generate KML from FOAF+Geo:</vt:lpstr>
    </vt:vector>
  </TitlesOfParts>
  <Company>Digital Enterprise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Web Technologies: From Theory to Practice  Dr. Axel Polleres Digital Enterprise Research Institute, NUI Galway</dc:title>
  <dc:creator>Nuno Lopes</dc:creator>
  <cp:lastModifiedBy>Axel Polleres</cp:lastModifiedBy>
  <cp:revision>49</cp:revision>
  <dcterms:created xsi:type="dcterms:W3CDTF">2010-06-26T17:21:06Z</dcterms:created>
  <dcterms:modified xsi:type="dcterms:W3CDTF">2010-06-26T17:21:53Z</dcterms:modified>
</cp:coreProperties>
</file>