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17.xml" ContentType="application/vnd.openxmlformats-officedocument.presentationml.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slides/slide85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Default Extension="jpeg" ContentType="image/jpeg"/>
  <Override PartName="/ppt/slides/slide112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08.xml" ContentType="application/vnd.openxmlformats-officedocument.presentationml.slide+xml"/>
  <Override PartName="/ppt/slides/slide42.xml" ContentType="application/vnd.openxmlformats-officedocument.presentationml.slide+xml"/>
  <Override PartName="/ppt/slides/slide118.xml" ContentType="application/vnd.openxmlformats-officedocument.presentationml.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docProps/custom.xml" ContentType="application/vnd.openxmlformats-officedocument.custom-properties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Override PartName="/ppt/slides/slide86.xml" ContentType="application/vnd.openxmlformats-officedocument.presentationml.slide+xml"/>
  <Override PartName="/ppt/slides/slide113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s/slide109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slides/slide119.xml" ContentType="application/vnd.openxmlformats-officedocument.presentationml.slide+xml"/>
  <Override PartName="/ppt/slides/slide52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04.xml" ContentType="application/vnd.openxmlformats-officedocument.presentationml.slide+xml"/>
  <Override PartName="/ppt/slides/slide114.xml" ContentType="application/vnd.openxmlformats-officedocument.presentationml.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2.xml" ContentType="application/vnd.openxmlformats-officedocument.presentationml.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slides/slide100.xml" ContentType="application/vnd.openxmlformats-officedocument.presentationml.slide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97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05.xml" ContentType="application/vnd.openxmlformats-officedocument.presentationml.slide+xml"/>
  <Override PartName="/ppt/slides/slide115.xml" ContentType="application/vnd.openxmlformats-officedocument.presentationml.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slides/slide83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slides/slide110.xml" ContentType="application/vnd.openxmlformats-officedocument.presentationml.slide+xml"/>
  <Override PartName="/ppt/slides/slide11.xml" ContentType="application/vnd.openxmlformats-officedocument.presentationml.slide+xml"/>
  <Override PartName="/ppt/slides/slide120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98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4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6.xml" ContentType="application/vnd.openxmlformats-officedocument.presentationml.slide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Default Extension="pdf" ContentType="application/pdf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s/slide84.xml" ContentType="application/vnd.openxmlformats-officedocument.presentationml.slide+xml"/>
  <Override PartName="/ppt/slides/slide94.xml" ContentType="application/vnd.openxmlformats-officedocument.presentationml.slide+xml"/>
  <Override PartName="/ppt/slides/slide102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11.xml" ContentType="application/vnd.openxmlformats-officedocument.presentationml.slide+xml"/>
  <Override PartName="/ppt/slides/slide12.xml" ContentType="application/vnd.openxmlformats-officedocument.presentationml.slide+xml"/>
  <Override PartName="/ppt/slides/slide121.xml" ContentType="application/vnd.openxmlformats-officedocument.presentationml.slide+xml"/>
  <Override PartName="/ppt/slides/slide22.xml" ContentType="application/vnd.openxmlformats-officedocument.presentationml.slide+xml"/>
  <Override PartName="/ppt/slides/slide99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s/slide107.xml" ContentType="application/vnd.openxmlformats-officedocument.presentationml.slide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967" r:id="rId1"/>
  </p:sldMasterIdLst>
  <p:notesMasterIdLst>
    <p:notesMasterId r:id="rId123"/>
  </p:notesMasterIdLst>
  <p:handoutMasterIdLst>
    <p:handoutMasterId r:id="rId124"/>
  </p:handoutMasterIdLst>
  <p:sldIdLst>
    <p:sldId id="256" r:id="rId2"/>
    <p:sldId id="360" r:id="rId3"/>
    <p:sldId id="262" r:id="rId4"/>
    <p:sldId id="263" r:id="rId5"/>
    <p:sldId id="265" r:id="rId6"/>
    <p:sldId id="260" r:id="rId7"/>
    <p:sldId id="257" r:id="rId8"/>
    <p:sldId id="258" r:id="rId9"/>
    <p:sldId id="264" r:id="rId10"/>
    <p:sldId id="374" r:id="rId11"/>
    <p:sldId id="266" r:id="rId12"/>
    <p:sldId id="356" r:id="rId13"/>
    <p:sldId id="261" r:id="rId14"/>
    <p:sldId id="268" r:id="rId15"/>
    <p:sldId id="267" r:id="rId16"/>
    <p:sldId id="269" r:id="rId17"/>
    <p:sldId id="375" r:id="rId18"/>
    <p:sldId id="272" r:id="rId19"/>
    <p:sldId id="271" r:id="rId20"/>
    <p:sldId id="273" r:id="rId21"/>
    <p:sldId id="274" r:id="rId22"/>
    <p:sldId id="275" r:id="rId23"/>
    <p:sldId id="283" r:id="rId24"/>
    <p:sldId id="284" r:id="rId25"/>
    <p:sldId id="320" r:id="rId26"/>
    <p:sldId id="277" r:id="rId27"/>
    <p:sldId id="280" r:id="rId28"/>
    <p:sldId id="299" r:id="rId29"/>
    <p:sldId id="300" r:id="rId30"/>
    <p:sldId id="285" r:id="rId31"/>
    <p:sldId id="293" r:id="rId32"/>
    <p:sldId id="301" r:id="rId33"/>
    <p:sldId id="302" r:id="rId34"/>
    <p:sldId id="303" r:id="rId35"/>
    <p:sldId id="306" r:id="rId36"/>
    <p:sldId id="307" r:id="rId37"/>
    <p:sldId id="389" r:id="rId38"/>
    <p:sldId id="388" r:id="rId39"/>
    <p:sldId id="309" r:id="rId40"/>
    <p:sldId id="281" r:id="rId41"/>
    <p:sldId id="286" r:id="rId42"/>
    <p:sldId id="276" r:id="rId43"/>
    <p:sldId id="278" r:id="rId44"/>
    <p:sldId id="282" r:id="rId45"/>
    <p:sldId id="361" r:id="rId46"/>
    <p:sldId id="310" r:id="rId47"/>
    <p:sldId id="295" r:id="rId48"/>
    <p:sldId id="390" r:id="rId49"/>
    <p:sldId id="364" r:id="rId50"/>
    <p:sldId id="312" r:id="rId51"/>
    <p:sldId id="311" r:id="rId52"/>
    <p:sldId id="313" r:id="rId53"/>
    <p:sldId id="314" r:id="rId54"/>
    <p:sldId id="315" r:id="rId55"/>
    <p:sldId id="316" r:id="rId56"/>
    <p:sldId id="317" r:id="rId57"/>
    <p:sldId id="321" r:id="rId58"/>
    <p:sldId id="296" r:id="rId59"/>
    <p:sldId id="362" r:id="rId60"/>
    <p:sldId id="383" r:id="rId61"/>
    <p:sldId id="363" r:id="rId62"/>
    <p:sldId id="290" r:id="rId63"/>
    <p:sldId id="289" r:id="rId64"/>
    <p:sldId id="297" r:id="rId65"/>
    <p:sldId id="386" r:id="rId66"/>
    <p:sldId id="391" r:id="rId67"/>
    <p:sldId id="385" r:id="rId68"/>
    <p:sldId id="380" r:id="rId69"/>
    <p:sldId id="382" r:id="rId70"/>
    <p:sldId id="365" r:id="rId71"/>
    <p:sldId id="294" r:id="rId72"/>
    <p:sldId id="324" r:id="rId73"/>
    <p:sldId id="379" r:id="rId74"/>
    <p:sldId id="366" r:id="rId75"/>
    <p:sldId id="322" r:id="rId76"/>
    <p:sldId id="323" r:id="rId77"/>
    <p:sldId id="318" r:id="rId78"/>
    <p:sldId id="319" r:id="rId79"/>
    <p:sldId id="298" r:id="rId80"/>
    <p:sldId id="359" r:id="rId81"/>
    <p:sldId id="338" r:id="rId82"/>
    <p:sldId id="327" r:id="rId83"/>
    <p:sldId id="328" r:id="rId84"/>
    <p:sldId id="329" r:id="rId85"/>
    <p:sldId id="330" r:id="rId86"/>
    <p:sldId id="331" r:id="rId87"/>
    <p:sldId id="340" r:id="rId88"/>
    <p:sldId id="332" r:id="rId89"/>
    <p:sldId id="333" r:id="rId90"/>
    <p:sldId id="334" r:id="rId91"/>
    <p:sldId id="335" r:id="rId92"/>
    <p:sldId id="342" r:id="rId93"/>
    <p:sldId id="336" r:id="rId94"/>
    <p:sldId id="337" r:id="rId95"/>
    <p:sldId id="339" r:id="rId96"/>
    <p:sldId id="343" r:id="rId97"/>
    <p:sldId id="341" r:id="rId98"/>
    <p:sldId id="345" r:id="rId99"/>
    <p:sldId id="344" r:id="rId100"/>
    <p:sldId id="357" r:id="rId101"/>
    <p:sldId id="367" r:id="rId102"/>
    <p:sldId id="368" r:id="rId103"/>
    <p:sldId id="369" r:id="rId104"/>
    <p:sldId id="370" r:id="rId105"/>
    <p:sldId id="377" r:id="rId106"/>
    <p:sldId id="376" r:id="rId107"/>
    <p:sldId id="378" r:id="rId108"/>
    <p:sldId id="371" r:id="rId109"/>
    <p:sldId id="372" r:id="rId110"/>
    <p:sldId id="373" r:id="rId111"/>
    <p:sldId id="279" r:id="rId112"/>
    <p:sldId id="358" r:id="rId113"/>
    <p:sldId id="355" r:id="rId114"/>
    <p:sldId id="347" r:id="rId115"/>
    <p:sldId id="348" r:id="rId116"/>
    <p:sldId id="349" r:id="rId117"/>
    <p:sldId id="350" r:id="rId118"/>
    <p:sldId id="351" r:id="rId119"/>
    <p:sldId id="352" r:id="rId120"/>
    <p:sldId id="353" r:id="rId121"/>
    <p:sldId id="354" r:id="rId122"/>
  </p:sldIdLst>
  <p:sldSz cx="9144000" cy="6858000" type="screen4x3"/>
  <p:notesSz cx="6400800" cy="8686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Lucida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Lucida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Lucida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Lucida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Lucida Sans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Lucida Sans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Lucida Sans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Lucida Sans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Lucida San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 scaleToFitPaper="1"/>
  <p:showPr showNarration="1">
    <p:present/>
    <p:sldAll/>
    <p:penClr>
      <a:schemeClr val="tx1"/>
    </p:penClr>
  </p:showPr>
  <p:clrMru>
    <a:srgbClr val="008000"/>
    <a:srgbClr val="FF0000"/>
    <a:srgbClr val="111111"/>
    <a:srgbClr val="F8F8F8"/>
    <a:srgbClr val="EAEAEA"/>
    <a:srgbClr val="808080"/>
    <a:srgbClr val="969696"/>
    <a:srgbClr val="B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9426" autoAdjust="0"/>
    <p:restoredTop sz="86341" autoAdjust="0"/>
  </p:normalViewPr>
  <p:slideViewPr>
    <p:cSldViewPr>
      <p:cViewPr varScale="1">
        <p:scale>
          <a:sx n="90" d="100"/>
          <a:sy n="90" d="100"/>
        </p:scale>
        <p:origin x="-7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362" y="-84"/>
      </p:cViewPr>
      <p:guideLst>
        <p:guide orient="horz" pos="2736"/>
        <p:guide pos="20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notesMaster" Target="notesMasters/notesMaster1.xml"/><Relationship Id="rId124" Type="http://schemas.openxmlformats.org/officeDocument/2006/relationships/handoutMaster" Target="handoutMasters/handoutMaster1.xml"/><Relationship Id="rId125" Type="http://schemas.openxmlformats.org/officeDocument/2006/relationships/printerSettings" Target="printerSettings/printerSettings1.bin"/><Relationship Id="rId126" Type="http://schemas.openxmlformats.org/officeDocument/2006/relationships/presProps" Target="presProps.xml"/><Relationship Id="rId127" Type="http://schemas.openxmlformats.org/officeDocument/2006/relationships/viewProps" Target="viewProps.xml"/><Relationship Id="rId128" Type="http://schemas.openxmlformats.org/officeDocument/2006/relationships/theme" Target="theme/theme1.xml"/><Relationship Id="rId12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t" anchorCtr="0" compatLnSpc="1">
            <a:prstTxWarp prst="textNoShape">
              <a:avLst/>
            </a:prstTxWarp>
          </a:bodyPr>
          <a:lstStyle>
            <a:lvl1pPr defTabSz="820738" eaLnBrk="1" hangingPunct="1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9025" y="0"/>
            <a:ext cx="27717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t" anchorCtr="0" compatLnSpc="1">
            <a:prstTxWarp prst="textNoShape">
              <a:avLst/>
            </a:prstTxWarp>
          </a:bodyPr>
          <a:lstStyle>
            <a:lvl1pPr algn="r" defTabSz="820738" eaLnBrk="1" hangingPunct="1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b" anchorCtr="0" compatLnSpc="1">
            <a:prstTxWarp prst="textNoShape">
              <a:avLst/>
            </a:prstTxWarp>
          </a:bodyPr>
          <a:lstStyle>
            <a:lvl1pPr defTabSz="820738" eaLnBrk="1" hangingPunct="1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9025" y="8251825"/>
            <a:ext cx="27717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b" anchorCtr="0" compatLnSpc="1">
            <a:prstTxWarp prst="textNoShape">
              <a:avLst/>
            </a:prstTxWarp>
          </a:bodyPr>
          <a:lstStyle>
            <a:lvl1pPr algn="r" defTabSz="820738" eaLnBrk="1" hangingPunct="1">
              <a:defRPr sz="1100">
                <a:latin typeface="Times New Roman" charset="0"/>
              </a:defRPr>
            </a:lvl1pPr>
          </a:lstStyle>
          <a:p>
            <a:pPr>
              <a:defRPr/>
            </a:pPr>
            <a:fld id="{7D1B82F5-0A73-5F47-BA5F-B849C4A4A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t" anchorCtr="0" compatLnSpc="1">
            <a:prstTxWarp prst="textNoShape">
              <a:avLst/>
            </a:prstTxWarp>
          </a:bodyPr>
          <a:lstStyle>
            <a:lvl1pPr defTabSz="820738" eaLnBrk="1" hangingPunct="1">
              <a:defRPr sz="11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9025" y="0"/>
            <a:ext cx="27717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t" anchorCtr="0" compatLnSpc="1">
            <a:prstTxWarp prst="textNoShape">
              <a:avLst/>
            </a:prstTxWarp>
          </a:bodyPr>
          <a:lstStyle>
            <a:lvl1pPr algn="r" defTabSz="820738" eaLnBrk="1" hangingPunct="1">
              <a:defRPr sz="11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7113" y="650875"/>
            <a:ext cx="4348162" cy="326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4075" y="4124325"/>
            <a:ext cx="469265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Образец текста</a:t>
            </a:r>
          </a:p>
          <a:p>
            <a:pPr lvl="1"/>
            <a:r>
              <a:rPr lang="en-US" noProof="0"/>
              <a:t>Второй уровень</a:t>
            </a:r>
          </a:p>
          <a:p>
            <a:pPr lvl="2"/>
            <a:r>
              <a:rPr lang="en-US" noProof="0"/>
              <a:t>Третий уровень</a:t>
            </a:r>
          </a:p>
          <a:p>
            <a:pPr lvl="3"/>
            <a:r>
              <a:rPr lang="en-US" noProof="0"/>
              <a:t>Четвертый уровень</a:t>
            </a:r>
          </a:p>
          <a:p>
            <a:pPr lvl="4"/>
            <a:r>
              <a:rPr lang="en-US" noProof="0"/>
              <a:t>Пятый уровень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b" anchorCtr="0" compatLnSpc="1">
            <a:prstTxWarp prst="textNoShape">
              <a:avLst/>
            </a:prstTxWarp>
          </a:bodyPr>
          <a:lstStyle>
            <a:lvl1pPr defTabSz="820738" eaLnBrk="1" hangingPunct="1">
              <a:defRPr sz="11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9025" y="8251825"/>
            <a:ext cx="27717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b" anchorCtr="0" compatLnSpc="1">
            <a:prstTxWarp prst="textNoShape">
              <a:avLst/>
            </a:prstTxWarp>
          </a:bodyPr>
          <a:lstStyle>
            <a:lvl1pPr algn="r" defTabSz="820738" eaLnBrk="1" hangingPunct="1">
              <a:defRPr sz="11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2A5FD40-6663-E740-BCC7-52ED8BFC4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EBDEA-43F8-034E-BF68-E71DE06B7F09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A5FD40-6663-E740-BCC7-52ED8BFC41C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A5FD40-6663-E740-BCC7-52ED8BFC41C4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C68D0-0137-0C45-BD06-55EB4F8E6E56}" type="slidenum">
              <a:rPr lang="en-US"/>
              <a:pPr/>
              <a:t>116</a:t>
            </a:fld>
            <a:endParaRPr lang="en-US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4490" y="4124445"/>
            <a:ext cx="4691821" cy="3912900"/>
          </a:xfrm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D781B-6DB8-7A44-82E5-575FFF1DA9E2}" type="slidenum">
              <a:rPr lang="en-US"/>
              <a:pPr/>
              <a:t>117</a:t>
            </a:fld>
            <a:endParaRPr lang="en-US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4490" y="4124445"/>
            <a:ext cx="4691821" cy="3912900"/>
          </a:xfrm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7C571-8D4A-FF45-8668-28028C348C4B}" type="slidenum">
              <a:rPr lang="en-US"/>
              <a:pPr/>
              <a:t>118</a:t>
            </a:fld>
            <a:endParaRPr lang="en-US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4490" y="4124445"/>
            <a:ext cx="4691821" cy="3912900"/>
          </a:xfrm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35E9A-5E14-0744-B529-0F2B854AEBA5}" type="slidenum">
              <a:rPr lang="en-US"/>
              <a:pPr/>
              <a:t>119</a:t>
            </a:fld>
            <a:endParaRPr lang="en-US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4490" y="4124445"/>
            <a:ext cx="4691821" cy="3912900"/>
          </a:xfrm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419100" y="1905000"/>
            <a:ext cx="8305800" cy="2667000"/>
          </a:xfrm>
          <a:prstGeom prst="rect">
            <a:avLst/>
          </a:prstGeom>
          <a:solidFill>
            <a:srgbClr val="000000">
              <a:alpha val="59000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5335588"/>
            <a:ext cx="9144000" cy="15224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97625"/>
            <a:ext cx="377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IE" sz="8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  <a:sym typeface="Symbol" charset="2"/>
              </a:rPr>
              <a:t> Copyright 2009 Digital Enterprise Research Institute. All rights reserved.</a:t>
            </a:r>
            <a:endParaRPr lang="en-IE" sz="800">
              <a:solidFill>
                <a:schemeClr val="bg2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5335588"/>
            <a:ext cx="9144000" cy="74612"/>
            <a:chOff x="0" y="3361"/>
            <a:chExt cx="5760" cy="47"/>
          </a:xfrm>
        </p:grpSpPr>
        <p:sp>
          <p:nvSpPr>
            <p:cNvPr id="8" name="Rectangle 30"/>
            <p:cNvSpPr>
              <a:spLocks noChangeArrowheads="1"/>
            </p:cNvSpPr>
            <p:nvPr/>
          </p:nvSpPr>
          <p:spPr bwMode="auto">
            <a:xfrm>
              <a:off x="0" y="3361"/>
              <a:ext cx="975" cy="4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703" y="3361"/>
              <a:ext cx="1202" cy="4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1882" y="3361"/>
              <a:ext cx="1905" cy="47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3470" y="3361"/>
              <a:ext cx="2290" cy="47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0" y="-26988"/>
            <a:ext cx="9144000" cy="246063"/>
            <a:chOff x="0" y="509"/>
            <a:chExt cx="5760" cy="155"/>
          </a:xfrm>
        </p:grpSpPr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0" y="528"/>
              <a:ext cx="5758" cy="127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>
              <a:off x="0" y="664"/>
              <a:ext cx="5760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  <a:ea typeface="+mn-ea"/>
                <a:cs typeface="+mn-cs"/>
              </a:endParaRPr>
            </a:p>
          </p:txBody>
        </p:sp>
        <p:sp>
          <p:nvSpPr>
            <p:cNvPr id="15" name="Line 44"/>
            <p:cNvSpPr>
              <a:spLocks noChangeShapeType="1"/>
            </p:cNvSpPr>
            <p:nvPr/>
          </p:nvSpPr>
          <p:spPr bwMode="auto">
            <a:xfrm>
              <a:off x="0" y="656"/>
              <a:ext cx="5760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45"/>
            <p:cNvSpPr txBox="1">
              <a:spLocks noChangeArrowheads="1"/>
            </p:cNvSpPr>
            <p:nvPr/>
          </p:nvSpPr>
          <p:spPr bwMode="auto">
            <a:xfrm>
              <a:off x="0" y="509"/>
              <a:ext cx="18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IE" sz="1000" b="1">
                  <a:solidFill>
                    <a:srgbClr val="808080"/>
                  </a:solidFill>
                </a:rPr>
                <a:t>Digital Enterprise Research Institute</a:t>
              </a:r>
            </a:p>
          </p:txBody>
        </p:sp>
        <p:sp>
          <p:nvSpPr>
            <p:cNvPr id="17" name="Text Box 46"/>
            <p:cNvSpPr txBox="1">
              <a:spLocks noChangeArrowheads="1"/>
            </p:cNvSpPr>
            <p:nvPr/>
          </p:nvSpPr>
          <p:spPr bwMode="auto">
            <a:xfrm>
              <a:off x="5143" y="510"/>
              <a:ext cx="6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IE" sz="1000" b="1">
                  <a:solidFill>
                    <a:srgbClr val="808080"/>
                  </a:solidFill>
                </a:rPr>
                <a:t>www.deri.ie</a:t>
              </a:r>
            </a:p>
          </p:txBody>
        </p:sp>
        <p:sp>
          <p:nvSpPr>
            <p:cNvPr id="18" name="Line 47"/>
            <p:cNvSpPr>
              <a:spLocks noChangeShapeType="1"/>
            </p:cNvSpPr>
            <p:nvPr/>
          </p:nvSpPr>
          <p:spPr bwMode="auto">
            <a:xfrm>
              <a:off x="0" y="527"/>
              <a:ext cx="5758" cy="0"/>
            </a:xfrm>
            <a:prstGeom prst="line">
              <a:avLst/>
            </a:prstGeom>
            <a:noFill/>
            <a:ln w="6350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49" descr="deri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5075" y="620713"/>
            <a:ext cx="1144588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4" descr="sf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8750" y="5791200"/>
            <a:ext cx="10795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9113" y="5892800"/>
            <a:ext cx="19018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982788"/>
            <a:ext cx="7772400" cy="129381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0438"/>
            <a:ext cx="7696200" cy="91281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2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53CFDA5-AA75-7049-A1ED-5684C848D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67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67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81000" y="63817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54DB1DC-A286-0945-861B-372EC053B64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hyperlink" Target="http://creativecommons.org/licenses/by-nc-sa/3.0/" TargetMode="External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57" name="Rectangle 37"/>
          <p:cNvSpPr>
            <a:spLocks noChangeArrowheads="1"/>
          </p:cNvSpPr>
          <p:nvPr/>
        </p:nvSpPr>
        <p:spPr bwMode="auto">
          <a:xfrm>
            <a:off x="0" y="0"/>
            <a:ext cx="9140825" cy="8366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4737" name="Oval 17"/>
          <p:cNvSpPr>
            <a:spLocks noChangeArrowheads="1"/>
          </p:cNvSpPr>
          <p:nvPr/>
        </p:nvSpPr>
        <p:spPr bwMode="auto">
          <a:xfrm>
            <a:off x="5218113" y="5486400"/>
            <a:ext cx="1296987" cy="1296988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latin typeface="Arial Narrow" charset="0"/>
            </a:endParaRPr>
          </a:p>
        </p:txBody>
      </p:sp>
      <p:sp>
        <p:nvSpPr>
          <p:cNvPr id="414744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/>
              <a:t>First Level</a:t>
            </a:r>
          </a:p>
          <a:p>
            <a:pPr lvl="1"/>
            <a:r>
              <a:rPr lang="en-IE"/>
              <a:t>Second Level</a:t>
            </a:r>
          </a:p>
          <a:p>
            <a:pPr lvl="2"/>
            <a:r>
              <a:rPr lang="en-IE"/>
              <a:t>Third Level</a:t>
            </a:r>
          </a:p>
        </p:txBody>
      </p:sp>
      <p:sp>
        <p:nvSpPr>
          <p:cNvPr id="414736" name="Oval 16"/>
          <p:cNvSpPr>
            <a:spLocks noChangeArrowheads="1"/>
          </p:cNvSpPr>
          <p:nvPr/>
        </p:nvSpPr>
        <p:spPr bwMode="auto">
          <a:xfrm>
            <a:off x="6911975" y="4364038"/>
            <a:ext cx="1296988" cy="1296987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4738" name="Oval 18"/>
          <p:cNvSpPr>
            <a:spLocks noChangeArrowheads="1"/>
          </p:cNvSpPr>
          <p:nvPr/>
        </p:nvSpPr>
        <p:spPr bwMode="auto">
          <a:xfrm>
            <a:off x="7847013" y="2635250"/>
            <a:ext cx="1296987" cy="1296988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6248400"/>
            <a:ext cx="9144000" cy="115888"/>
            <a:chOff x="0" y="4246"/>
            <a:chExt cx="5760" cy="73"/>
          </a:xfrm>
        </p:grpSpPr>
        <p:sp>
          <p:nvSpPr>
            <p:cNvPr id="414739" name="Rectangle 19"/>
            <p:cNvSpPr>
              <a:spLocks noChangeArrowheads="1"/>
            </p:cNvSpPr>
            <p:nvPr/>
          </p:nvSpPr>
          <p:spPr bwMode="auto">
            <a:xfrm>
              <a:off x="0" y="4246"/>
              <a:ext cx="975" cy="7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740" name="Rectangle 20"/>
            <p:cNvSpPr>
              <a:spLocks noChangeArrowheads="1"/>
            </p:cNvSpPr>
            <p:nvPr/>
          </p:nvSpPr>
          <p:spPr bwMode="auto">
            <a:xfrm>
              <a:off x="703" y="4246"/>
              <a:ext cx="1202" cy="7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741" name="Rectangle 21"/>
            <p:cNvSpPr>
              <a:spLocks noChangeArrowheads="1"/>
            </p:cNvSpPr>
            <p:nvPr/>
          </p:nvSpPr>
          <p:spPr bwMode="auto">
            <a:xfrm>
              <a:off x="1882" y="4246"/>
              <a:ext cx="1905" cy="73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742" name="Rectangle 22"/>
            <p:cNvSpPr>
              <a:spLocks noChangeArrowheads="1"/>
            </p:cNvSpPr>
            <p:nvPr/>
          </p:nvSpPr>
          <p:spPr bwMode="auto">
            <a:xfrm>
              <a:off x="3470" y="4246"/>
              <a:ext cx="2290" cy="73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0" y="808038"/>
            <a:ext cx="9144000" cy="246062"/>
            <a:chOff x="0" y="509"/>
            <a:chExt cx="5760" cy="155"/>
          </a:xfrm>
        </p:grpSpPr>
        <p:sp>
          <p:nvSpPr>
            <p:cNvPr id="414749" name="Rectangle 29"/>
            <p:cNvSpPr>
              <a:spLocks noChangeArrowheads="1"/>
            </p:cNvSpPr>
            <p:nvPr/>
          </p:nvSpPr>
          <p:spPr bwMode="auto">
            <a:xfrm>
              <a:off x="0" y="528"/>
              <a:ext cx="5758" cy="127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750" name="Line 30"/>
            <p:cNvSpPr>
              <a:spLocks noChangeShapeType="1"/>
            </p:cNvSpPr>
            <p:nvPr/>
          </p:nvSpPr>
          <p:spPr bwMode="auto">
            <a:xfrm>
              <a:off x="0" y="664"/>
              <a:ext cx="5760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  <a:ea typeface="+mn-ea"/>
                <a:cs typeface="+mn-cs"/>
              </a:endParaRPr>
            </a:p>
          </p:txBody>
        </p:sp>
        <p:sp>
          <p:nvSpPr>
            <p:cNvPr id="414751" name="Line 31"/>
            <p:cNvSpPr>
              <a:spLocks noChangeShapeType="1"/>
            </p:cNvSpPr>
            <p:nvPr/>
          </p:nvSpPr>
          <p:spPr bwMode="auto">
            <a:xfrm>
              <a:off x="0" y="656"/>
              <a:ext cx="5760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  <a:ea typeface="+mn-ea"/>
                <a:cs typeface="+mn-cs"/>
              </a:endParaRPr>
            </a:p>
          </p:txBody>
        </p:sp>
        <p:sp>
          <p:nvSpPr>
            <p:cNvPr id="414752" name="Text Box 32"/>
            <p:cNvSpPr txBox="1">
              <a:spLocks noChangeArrowheads="1"/>
            </p:cNvSpPr>
            <p:nvPr/>
          </p:nvSpPr>
          <p:spPr bwMode="auto">
            <a:xfrm>
              <a:off x="0" y="509"/>
              <a:ext cx="18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IE" sz="1000" b="1">
                  <a:solidFill>
                    <a:srgbClr val="808080"/>
                  </a:solidFill>
                </a:rPr>
                <a:t>Digital Enterprise Research Institute</a:t>
              </a:r>
            </a:p>
          </p:txBody>
        </p:sp>
        <p:sp>
          <p:nvSpPr>
            <p:cNvPr id="414755" name="Text Box 35"/>
            <p:cNvSpPr txBox="1">
              <a:spLocks noChangeArrowheads="1"/>
            </p:cNvSpPr>
            <p:nvPr/>
          </p:nvSpPr>
          <p:spPr bwMode="auto">
            <a:xfrm>
              <a:off x="5143" y="510"/>
              <a:ext cx="6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IE" sz="1000" b="1">
                  <a:solidFill>
                    <a:srgbClr val="808080"/>
                  </a:solidFill>
                </a:rPr>
                <a:t>www.deri.ie</a:t>
              </a:r>
            </a:p>
          </p:txBody>
        </p:sp>
        <p:sp>
          <p:nvSpPr>
            <p:cNvPr id="414759" name="Line 39"/>
            <p:cNvSpPr>
              <a:spLocks noChangeShapeType="1"/>
            </p:cNvSpPr>
            <p:nvPr/>
          </p:nvSpPr>
          <p:spPr bwMode="auto">
            <a:xfrm>
              <a:off x="0" y="527"/>
              <a:ext cx="5758" cy="0"/>
            </a:xfrm>
            <a:prstGeom prst="line">
              <a:avLst/>
            </a:prstGeom>
            <a:noFill/>
            <a:ln w="6350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35" name="Picture 41" descr="deri_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35963" y="106363"/>
            <a:ext cx="698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47" descr="sf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38401" y="6400800"/>
            <a:ext cx="6116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1" descr="ppt_templat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867401" y="6367259"/>
            <a:ext cx="2590799" cy="49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5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43000" y="6427788"/>
            <a:ext cx="1143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>
            <a:hlinkClick r:id="rId18"/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935361" y="6477000"/>
            <a:ext cx="865239" cy="30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2"/>
        <a:buChar char="n"/>
        <a:defRPr sz="2400">
          <a:solidFill>
            <a:srgbClr val="0080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008000"/>
        </a:buClr>
        <a:buSzPct val="80000"/>
        <a:buFont typeface="Wingdings" charset="2"/>
        <a:buChar char="¨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sparql11-federated-query/" TargetMode="Externa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sparql11-federated-query/" TargetMode="Externa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sparql11-update/" TargetMode="External"/></Relationships>
</file>

<file path=ppt/slides/_rels/slide109.xml.rels><?xml version="1.0" encoding="UTF-8" standalone="yes"?>
<Relationships xmlns="http://schemas.openxmlformats.org/package/2006/relationships"><Relationship Id="rId20" Type="http://schemas.openxmlformats.org/officeDocument/2006/relationships/hyperlink" Target="http://www.w3.org/TR/sparql11-service-description/%23id247572" TargetMode="External"/><Relationship Id="rId21" Type="http://schemas.openxmlformats.org/officeDocument/2006/relationships/hyperlink" Target="http://www.w3.org/TR/sparql11-service-description/%23id247581" TargetMode="External"/><Relationship Id="rId22" Type="http://schemas.openxmlformats.org/officeDocument/2006/relationships/hyperlink" Target="http://www.w3.org/TR/sparql11-service-description/%23id247595" TargetMode="External"/><Relationship Id="rId23" Type="http://schemas.openxmlformats.org/officeDocument/2006/relationships/hyperlink" Target="http://www.w3.org/TR/sparql11-service-description/%23id247599" TargetMode="External"/><Relationship Id="rId24" Type="http://schemas.openxmlformats.org/officeDocument/2006/relationships/hyperlink" Target="http://www.w3.org/TR/sparql11-service-description/%23id247615" TargetMode="External"/><Relationship Id="rId25" Type="http://schemas.openxmlformats.org/officeDocument/2006/relationships/hyperlink" Target="http://www.w3.org/TR/sparql11-service-description/%23id247629" TargetMode="External"/><Relationship Id="rId26" Type="http://schemas.openxmlformats.org/officeDocument/2006/relationships/hyperlink" Target="http://www.w3.org/TR/sparql11-service-description/%23id247644" TargetMode="External"/><Relationship Id="rId27" Type="http://schemas.openxmlformats.org/officeDocument/2006/relationships/hyperlink" Target="http://www.w3.org/TR/sparql11-service-description/%23id247660" TargetMode="External"/><Relationship Id="rId28" Type="http://schemas.openxmlformats.org/officeDocument/2006/relationships/hyperlink" Target="http://www.w3.org/TR/sparql11-service-description/%23id247676" TargetMode="External"/><Relationship Id="rId29" Type="http://schemas.openxmlformats.org/officeDocument/2006/relationships/hyperlink" Target="http://www.w3.org/TR/sparql11-service-description/%23id247693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sparql11-service-description/" TargetMode="External"/><Relationship Id="rId3" Type="http://schemas.openxmlformats.org/officeDocument/2006/relationships/hyperlink" Target="http://www.w3.org/TR/sparql11-service-description/%23id247308" TargetMode="External"/><Relationship Id="rId4" Type="http://schemas.openxmlformats.org/officeDocument/2006/relationships/hyperlink" Target="http://www.w3.org/TR/sparql11-service-description/%23id247312" TargetMode="External"/><Relationship Id="rId5" Type="http://schemas.openxmlformats.org/officeDocument/2006/relationships/hyperlink" Target="http://www.w3.org/TR/sparql11-service-description/%23id247327" TargetMode="External"/><Relationship Id="rId30" Type="http://schemas.openxmlformats.org/officeDocument/2006/relationships/hyperlink" Target="http://www.w3.org/TR/sparql11-service-description/%23id247710" TargetMode="External"/><Relationship Id="rId31" Type="http://schemas.openxmlformats.org/officeDocument/2006/relationships/hyperlink" Target="http://www.w3.org/TR/sparql11-service-description/%23id247726" TargetMode="External"/><Relationship Id="rId32" Type="http://schemas.openxmlformats.org/officeDocument/2006/relationships/hyperlink" Target="http://www.w3.org/TR/sparql11-service-description/%23id247742" TargetMode="External"/><Relationship Id="rId9" Type="http://schemas.openxmlformats.org/officeDocument/2006/relationships/hyperlink" Target="http://www.w3.org/TR/sparql11-service-description/%23id247397" TargetMode="External"/><Relationship Id="rId6" Type="http://schemas.openxmlformats.org/officeDocument/2006/relationships/hyperlink" Target="http://www.w3.org/TR/sparql11-service-description/%23id247342" TargetMode="External"/><Relationship Id="rId7" Type="http://schemas.openxmlformats.org/officeDocument/2006/relationships/hyperlink" Target="http://www.w3.org/TR/sparql11-service-description/%23id247355" TargetMode="External"/><Relationship Id="rId8" Type="http://schemas.openxmlformats.org/officeDocument/2006/relationships/hyperlink" Target="http://www.w3.org/TR/sparql11-service-description/%23id247370" TargetMode="External"/><Relationship Id="rId33" Type="http://schemas.openxmlformats.org/officeDocument/2006/relationships/hyperlink" Target="http://www.w3.org/TR/sparql11-service-description/%23id247759" TargetMode="External"/><Relationship Id="rId34" Type="http://schemas.openxmlformats.org/officeDocument/2006/relationships/hyperlink" Target="http://www.w3.org/TR/sparql11-service-description/%23id247776" TargetMode="External"/><Relationship Id="rId35" Type="http://schemas.openxmlformats.org/officeDocument/2006/relationships/hyperlink" Target="http://www.w3.org/TR/sparql11-service-description/%23id247794" TargetMode="External"/><Relationship Id="rId36" Type="http://schemas.openxmlformats.org/officeDocument/2006/relationships/hyperlink" Target="http://www.w3.org/TR/sparql11-service-description/%23id247819" TargetMode="External"/><Relationship Id="rId10" Type="http://schemas.openxmlformats.org/officeDocument/2006/relationships/hyperlink" Target="http://www.w3.org/TR/sparql11-service-description/%23id247424" TargetMode="External"/><Relationship Id="rId11" Type="http://schemas.openxmlformats.org/officeDocument/2006/relationships/hyperlink" Target="http://www.w3.org/TR/sparql11-service-description/%23id247439" TargetMode="External"/><Relationship Id="rId12" Type="http://schemas.openxmlformats.org/officeDocument/2006/relationships/hyperlink" Target="http://www.w3.org/TR/sparql11-service-description/%23id247459" TargetMode="External"/><Relationship Id="rId13" Type="http://schemas.openxmlformats.org/officeDocument/2006/relationships/hyperlink" Target="http://www.w3.org/TR/sparql11-service-description/%23id247469" TargetMode="External"/><Relationship Id="rId14" Type="http://schemas.openxmlformats.org/officeDocument/2006/relationships/hyperlink" Target="http://www.w3.org/TR/sparql11-service-description/%23id247481" TargetMode="External"/><Relationship Id="rId15" Type="http://schemas.openxmlformats.org/officeDocument/2006/relationships/hyperlink" Target="http://www.w3.org/TR/sparql11-service-description/%23id247521" TargetMode="External"/><Relationship Id="rId16" Type="http://schemas.openxmlformats.org/officeDocument/2006/relationships/hyperlink" Target="http://www.w3.org/TR/sparql11-service-description/%23id247531" TargetMode="External"/><Relationship Id="rId17" Type="http://schemas.openxmlformats.org/officeDocument/2006/relationships/hyperlink" Target="http://www.w3.org/TR/sparql11-service-description/%23id247541" TargetMode="External"/><Relationship Id="rId18" Type="http://schemas.openxmlformats.org/officeDocument/2006/relationships/hyperlink" Target="http://www.w3.org/TR/sparql11-service-description/%23id247552" TargetMode="External"/><Relationship Id="rId19" Type="http://schemas.openxmlformats.org/officeDocument/2006/relationships/hyperlink" Target="http://www.w3.org/TR/sparql11-service-description/%23id247560" TargetMode="External"/><Relationship Id="rId37" Type="http://schemas.openxmlformats.org/officeDocument/2006/relationships/hyperlink" Target="http://www.w3.org/TR/sparql11-service-description/%23id247833" TargetMode="External"/><Relationship Id="rId38" Type="http://schemas.openxmlformats.org/officeDocument/2006/relationships/hyperlink" Target="http://www.w3.org/TR/sparql11-service-description/%23id247997" TargetMode="External"/><Relationship Id="rId39" Type="http://schemas.openxmlformats.org/officeDocument/2006/relationships/hyperlink" Target="http://www.w3.org/TR/sparql11-service-description/%23id248012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mailto:public-rdf-dawg-comments@w3.org" TargetMode="External"/><Relationship Id="rId5" Type="http://schemas.openxmlformats.org/officeDocument/2006/relationships/image" Target="../media/image42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sparql11-query/" TargetMode="External"/><Relationship Id="rId4" Type="http://schemas.openxmlformats.org/officeDocument/2006/relationships/hyperlink" Target="http://www.w3.org/TR/sparql11-entailment/" TargetMode="External"/><Relationship Id="rId5" Type="http://schemas.openxmlformats.org/officeDocument/2006/relationships/hyperlink" Target="http://www.w3.org/TR/rdf-mt/" TargetMode="External"/><Relationship Id="rId6" Type="http://schemas.openxmlformats.org/officeDocument/2006/relationships/hyperlink" Target="http://www.w3.org/TR/owl2-primer/" TargetMode="External"/><Relationship Id="rId7" Type="http://schemas.openxmlformats.org/officeDocument/2006/relationships/hyperlink" Target="http://www.w3.org/TR/owl2-profiles/" TargetMode="External"/><Relationship Id="rId8" Type="http://schemas.openxmlformats.org/officeDocument/2006/relationships/hyperlink" Target="http://www.w3.org/TR/rif-core/" TargetMode="External"/><Relationship Id="rId9" Type="http://schemas.openxmlformats.org/officeDocument/2006/relationships/hyperlink" Target="http://www.w3.org/TR/rif-bld/" TargetMode="External"/><Relationship Id="rId10" Type="http://schemas.openxmlformats.org/officeDocument/2006/relationships/hyperlink" Target="http://www.w3.org/TR/rif-rdf-owl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rdf-sparql-query/" TargetMode="Externa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xel.deri.ie/~axepol/presentations/20091029iann-etal-ISWC2009_GiaBATA.pptx" TargetMode="Externa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3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6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blp.l3s.de/d2r/snorql/?query=SELECT+?D+%0D%0AWHERE+%7B?D+foaf:maker+%3Chttp://dblp.l3s.de/d2r/resource/authors/Tim_Berners-Lee%3E+%7D+%0D%0A" TargetMode="External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blp.l3s.de/d2r/snorql/?query=PREFIX+foaf:+%3Chttp://xmlns.com/foaf/0.1/%3E+%0D%0ASELECT+?N+%0D%0AWHERE+%7B+?D+foaf:maker+%3Chttp://dblp.l3s.de/d2r/resource/authors/Tim_Berners-Lee%3E.%0D%0A++++++++?D+foaf:maker+?Coauth+.%0D%0A++++++++?Coauth+foaf:name+?N%7D+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ta.semanticweb.org/snorql/?query=SELECT+DISTINCT+?person+WHERE+%7B+%0D%0A+++%09%09GRAPH+?g1+%7B+?person+a+foaf:Person+%7D+%0D%0A+++%09%09GRAPH+?g2+%7B+?person+a+foaf:Person+%7D%0D%0A+++%09%09GRAPH+?g3+%7B+?person+a+foaf:Person+%7D+%0D%0A%09%09%09FILTER(?g1+!=+?g2+)+%7D%0D%0AORDER+BY+?person%0D%0A%09%09LIMIT+10+%0D%0A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rdf-sparql-query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rdf-sparql-query/%23BGPsparq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2009/sparql/docs/query-1.1/rq25.xml%23OperatorMapping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2009/sparql/docs/query-1.1/rq25.xml%23convertSolMod" TargetMode="External"/><Relationship Id="rId3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parql.org/sparql?query=PREFIX+beer:+%3Chttp://www.purl.org/net/ontology/beer%23%3E%0D%0APREFIX+rdf:+%3Chttp://www.w3.org/1999/02/22-rdf-syntax-ns%23%3E%0D%0APREFIX+rdfs:+%3Chttp://www.w3.org/2000/01/rdf-schema%23%3E%0D%0ASELECT+?beer%0D%0AFROM+%3Chttp://www.purl.org/net/ontology/beer%3E%0D%0AWHERE+%7B%0D%0A+++?beer+rdf:type/rdfs:subClassOf*+beer:Beer+.%0D%0A%7D%0D%0A&amp;default-graph-uri=&amp;output=xml&amp;stylesheet=/xml-to-html.xsl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sparql11-entailment/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188" y="1981200"/>
            <a:ext cx="7993062" cy="1293813"/>
          </a:xfrm>
        </p:spPr>
        <p:txBody>
          <a:bodyPr/>
          <a:lstStyle/>
          <a:p>
            <a:pPr eaLnBrk="1" hangingPunct="1"/>
            <a:r>
              <a:rPr lang="en-US" dirty="0" smtClean="0"/>
              <a:t>SPARQL1.1: new features and friends (OWL2, RIF)</a:t>
            </a:r>
            <a:endParaRPr lang="en-GB" dirty="0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38200" y="3729038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 Narrow" charset="0"/>
                <a:cs typeface="Arial Narrow" charset="0"/>
                <a:sym typeface="Arial Narrow" charset="0"/>
              </a:rPr>
              <a:t>@</a:t>
            </a:r>
            <a:r>
              <a:rPr lang="en-US" sz="2400" dirty="0" err="1" smtClean="0">
                <a:solidFill>
                  <a:srgbClr val="FFFFFF"/>
                </a:solidFill>
                <a:latin typeface="Arial" charset="0"/>
                <a:ea typeface="Arial Narrow" charset="0"/>
                <a:cs typeface="Arial Narrow" charset="0"/>
                <a:sym typeface="Arial Narrow" charset="0"/>
              </a:rPr>
              <a:t>AxelPolleres</a:t>
            </a:r>
            <a:endParaRPr lang="en-US" sz="2400" dirty="0" smtClean="0">
              <a:solidFill>
                <a:srgbClr val="FFFFFF"/>
              </a:solidFill>
              <a:latin typeface="Arial" charset="0"/>
              <a:ea typeface="Arial Narrow" charset="0"/>
              <a:cs typeface="Arial Narrow" charset="0"/>
              <a:sym typeface="Arial Narrow" charset="0"/>
            </a:endParaRPr>
          </a:p>
          <a:p>
            <a:pPr marL="39688" algn="ctr"/>
            <a:r>
              <a:rPr lang="en-US" sz="1600" dirty="0" smtClean="0">
                <a:solidFill>
                  <a:srgbClr val="FFFFFF"/>
                </a:solidFill>
                <a:latin typeface="Arial" charset="0"/>
                <a:ea typeface="Arial Narrow" charset="0"/>
                <a:cs typeface="Arial Narrow" charset="0"/>
                <a:sym typeface="Arial Narrow" charset="0"/>
              </a:rPr>
              <a:t>Digital Enterprise Research Institute, National University of Ireland, Galway</a:t>
            </a:r>
            <a:endParaRPr lang="en-US" sz="2400" dirty="0">
              <a:solidFill>
                <a:srgbClr val="FFFFFF"/>
              </a:solidFill>
              <a:latin typeface="Arial" charset="0"/>
              <a:ea typeface="Arial Narrow" charset="0"/>
              <a:cs typeface="Arial Narrow" charset="0"/>
              <a:sym typeface="Arial Narrow" charset="0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5486400"/>
            <a:ext cx="1117600" cy="393700"/>
          </a:xfrm>
          <a:prstGeom prst="rect">
            <a:avLst/>
          </a:prstGeom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76200" y="5943600"/>
            <a:ext cx="483978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These slides are provided under creative commons</a:t>
            </a:r>
          </a:p>
          <a:p>
            <a:r>
              <a:rPr lang="en-US" sz="1100" b="1" dirty="0" smtClean="0"/>
              <a:t>Attribution</a:t>
            </a:r>
            <a:r>
              <a:rPr lang="en-US" sz="1100" b="1" dirty="0" smtClean="0"/>
              <a:t>-</a:t>
            </a:r>
            <a:r>
              <a:rPr lang="en-US" sz="1100" b="1" dirty="0" err="1" smtClean="0"/>
              <a:t>NonCommercial-ShareAlike</a:t>
            </a:r>
            <a:r>
              <a:rPr lang="en-US" sz="1100" b="1" dirty="0" smtClean="0"/>
              <a:t> 3.0 </a:t>
            </a:r>
            <a:r>
              <a:rPr lang="en-US" sz="1100" b="1" dirty="0" err="1" smtClean="0"/>
              <a:t>Unported</a:t>
            </a:r>
            <a:r>
              <a:rPr lang="en-US" sz="1100" b="1" dirty="0" smtClean="0"/>
              <a:t> License!</a:t>
            </a:r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304800" y="1116013"/>
            <a:ext cx="11277600" cy="4675187"/>
          </a:xfrm>
        </p:spPr>
        <p:txBody>
          <a:bodyPr/>
          <a:lstStyle/>
          <a:p>
            <a:pPr lvl="1"/>
            <a:r>
              <a:rPr lang="en-US" sz="1600" dirty="0" smtClean="0"/>
              <a:t>DBLP Data in RDF: </a:t>
            </a:r>
            <a:r>
              <a:rPr lang="en-US" sz="1600" b="1" dirty="0" smtClean="0"/>
              <a:t>Triples Turtle Syntax</a:t>
            </a:r>
            <a:r>
              <a:rPr lang="en-US" sz="1400" dirty="0" smtClean="0"/>
              <a:t>: </a:t>
            </a:r>
          </a:p>
          <a:p>
            <a:pPr lvl="1"/>
            <a:endParaRPr lang="en-US" sz="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rdf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&lt;http://www.w3.org/1999/02/22-rdf-syntax-ns#&gt;.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dcterms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purl.org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/dc/terms/&gt; . 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foaf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&lt;http://xmlns.com/foaf/0.1/&gt; . 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xsd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&lt;http://www.w3.org/2001/XMLSchema#&gt; . 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swrc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swrc.ontoware.org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/ontology#&gt; . 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swrc:Article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dcterms:issued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"2008"^^xsd:gYear 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-Lee&gt; .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Dan_Connolly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.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Jim_Hendler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.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Lalana_Kagal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.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Yosi_Scharf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&lt;http://dblp.l3s…/conf/aaai/KagalBCW06&gt;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swrc:inProceedings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&lt;http://dblp.l3s…/conf/aaai/KagalBCW06&gt;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-Lee&gt; 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-Lee&gt;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foaf:homepage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&lt;http://www.w3.org/People/Berners-Lee/&gt; 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-Lee&gt;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foaf:name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"Tim Berners-Lee" .</a:t>
            </a: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endParaRPr lang="en-US" sz="120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824388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RDF Data online: Example – Turtle Syntax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915400" cy="4675187"/>
          </a:xfrm>
        </p:spPr>
        <p:txBody>
          <a:bodyPr/>
          <a:lstStyle/>
          <a:p>
            <a:r>
              <a:rPr lang="en-US" dirty="0" smtClean="0"/>
              <a:t>SPARQL 1.0</a:t>
            </a:r>
          </a:p>
          <a:p>
            <a:pPr lvl="1"/>
            <a:r>
              <a:rPr lang="en-US" dirty="0" err="1" smtClean="0"/>
              <a:t>UNIONs</a:t>
            </a:r>
            <a:r>
              <a:rPr lang="en-US" dirty="0" smtClean="0"/>
              <a:t> of Conjunctive Queries, </a:t>
            </a:r>
            <a:r>
              <a:rPr lang="en-US" dirty="0" err="1" smtClean="0"/>
              <a:t>FILTERs</a:t>
            </a:r>
            <a:r>
              <a:rPr lang="en-US" dirty="0" smtClean="0"/>
              <a:t>, GRAPH queries, OPTIONAL, (hidden) negation </a:t>
            </a:r>
          </a:p>
          <a:p>
            <a:pPr lvl="1"/>
            <a:r>
              <a:rPr lang="en-US" dirty="0" smtClean="0"/>
              <a:t>contributed largely to the current Linked Data boom</a:t>
            </a:r>
          </a:p>
          <a:p>
            <a:pPr lvl="1"/>
            <a:r>
              <a:rPr lang="en-US" dirty="0" smtClean="0"/>
              <a:t>Inspired interesting academic work</a:t>
            </a:r>
          </a:p>
          <a:p>
            <a:r>
              <a:rPr lang="en-US" dirty="0" smtClean="0"/>
              <a:t>SPARQL 1.1</a:t>
            </a:r>
          </a:p>
          <a:p>
            <a:pPr lvl="1"/>
            <a:r>
              <a:rPr lang="en-US" dirty="0" smtClean="0"/>
              <a:t>A reasonable next step</a:t>
            </a:r>
          </a:p>
          <a:p>
            <a:pPr lvl="2"/>
            <a:r>
              <a:rPr lang="en-US" dirty="0" smtClean="0"/>
              <a:t>Incorporating highly demanded features</a:t>
            </a:r>
          </a:p>
          <a:p>
            <a:pPr lvl="2"/>
            <a:r>
              <a:rPr lang="en-US" dirty="0" smtClean="0"/>
              <a:t>Closing the gaps to </a:t>
            </a:r>
            <a:r>
              <a:rPr lang="en-US" dirty="0" err="1" smtClean="0"/>
              <a:t>neighbour</a:t>
            </a:r>
            <a:r>
              <a:rPr lang="en-US" dirty="0" smtClean="0"/>
              <a:t> standards (OWL2, RIF)</a:t>
            </a:r>
          </a:p>
          <a:p>
            <a:pPr lvl="1"/>
            <a:r>
              <a:rPr lang="en-US" dirty="0" smtClean="0"/>
              <a:t>Not all of it is trivial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SPARQL1.1 takes a very pragmatic path</a:t>
            </a: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i="1" dirty="0" smtClean="0">
                <a:sym typeface="Wingdings"/>
              </a:rPr>
              <a:t>Hopefully inspiring for more research, more data, and more applications!</a:t>
            </a:r>
            <a:endParaRPr lang="en-US" i="1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675187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List of agreed features:</a:t>
            </a:r>
          </a:p>
          <a:p>
            <a:r>
              <a:rPr lang="en-US" sz="1800" b="1" dirty="0" smtClean="0"/>
              <a:t>Additions to the Query Language:</a:t>
            </a:r>
          </a:p>
          <a:p>
            <a:pPr lvl="1"/>
            <a:r>
              <a:rPr lang="en-US" sz="1600" dirty="0" smtClean="0"/>
              <a:t>Project Expressions</a:t>
            </a:r>
          </a:p>
          <a:p>
            <a:pPr lvl="1"/>
            <a:r>
              <a:rPr lang="en-US" sz="1600" dirty="0" smtClean="0"/>
              <a:t>Aggregate functions</a:t>
            </a:r>
          </a:p>
          <a:p>
            <a:pPr lvl="1"/>
            <a:r>
              <a:rPr lang="en-US" sz="1600" dirty="0" err="1" smtClean="0"/>
              <a:t>Subqueries</a:t>
            </a:r>
            <a:endParaRPr lang="en-US" sz="1600" dirty="0" smtClean="0"/>
          </a:p>
          <a:p>
            <a:pPr lvl="1"/>
            <a:r>
              <a:rPr lang="en-US" sz="1600" dirty="0" smtClean="0"/>
              <a:t>Negation</a:t>
            </a:r>
          </a:p>
          <a:p>
            <a:pPr lvl="1"/>
            <a:r>
              <a:rPr lang="en-US" sz="1600" dirty="0" smtClean="0"/>
              <a:t>Property Paths </a:t>
            </a:r>
            <a:r>
              <a:rPr lang="en-US" sz="1600" i="1" dirty="0" smtClean="0"/>
              <a:t>(time permitting)</a:t>
            </a:r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Extend the function library </a:t>
            </a:r>
            <a:r>
              <a:rPr lang="en-US" sz="1600" b="1" i="1" dirty="0" smtClean="0">
                <a:solidFill>
                  <a:srgbClr val="FF0000"/>
                </a:solidFill>
              </a:rPr>
              <a:t>(time permitting)</a:t>
            </a:r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Basic federated Queries </a:t>
            </a:r>
            <a:r>
              <a:rPr lang="en-US" sz="1600" b="1" i="1" dirty="0" smtClean="0">
                <a:solidFill>
                  <a:srgbClr val="FF0000"/>
                </a:solidFill>
              </a:rPr>
              <a:t>(time permitting)</a:t>
            </a:r>
          </a:p>
          <a:p>
            <a:r>
              <a:rPr lang="en-US" sz="1800" dirty="0" smtClean="0"/>
              <a:t>Entailment </a:t>
            </a:r>
            <a:r>
              <a:rPr lang="en-US" sz="1800" i="1" dirty="0" smtClean="0"/>
              <a:t>(time permitting)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SPARQL Update</a:t>
            </a:r>
          </a:p>
          <a:p>
            <a:pPr lvl="1"/>
            <a:r>
              <a:rPr lang="en-US" sz="1600" dirty="0" smtClean="0"/>
              <a:t>Full Update language</a:t>
            </a:r>
          </a:p>
          <a:p>
            <a:pPr lvl="1"/>
            <a:r>
              <a:rPr lang="en-US" sz="1600" dirty="0" smtClean="0"/>
              <a:t>plus simple </a:t>
            </a:r>
            <a:r>
              <a:rPr lang="en-US" sz="1600" dirty="0" err="1" smtClean="0"/>
              <a:t>RESTful</a:t>
            </a:r>
            <a:r>
              <a:rPr lang="en-US" sz="1600" dirty="0" smtClean="0"/>
              <a:t> update methods for RDF graphs (HTTP methods)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Service Description</a:t>
            </a:r>
          </a:p>
          <a:p>
            <a:pPr lvl="1"/>
            <a:r>
              <a:rPr lang="en-US" sz="1600" dirty="0" smtClean="0"/>
              <a:t>Method for discovering a SPARQL endpoint’s capabilities</a:t>
            </a:r>
          </a:p>
          <a:p>
            <a:pPr lvl="1"/>
            <a:r>
              <a:rPr lang="en-US" sz="1600" dirty="0" smtClean="0"/>
              <a:t>Summary of its data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didn’t talk about…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Function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181600"/>
          </a:xfrm>
        </p:spPr>
        <p:txBody>
          <a:bodyPr/>
          <a:lstStyle/>
          <a:p>
            <a:r>
              <a:rPr lang="en-US" dirty="0" smtClean="0"/>
              <a:t>Functions Library in SPARQL1.0 is insufficient:</a:t>
            </a:r>
          </a:p>
          <a:p>
            <a:pPr lvl="1"/>
            <a:r>
              <a:rPr lang="en-US" sz="1600" dirty="0" smtClean="0"/>
              <a:t>Bound( . )</a:t>
            </a:r>
          </a:p>
          <a:p>
            <a:pPr lvl="1"/>
            <a:r>
              <a:rPr lang="en-US" sz="1600" dirty="0" err="1" smtClean="0"/>
              <a:t>isLiteral</a:t>
            </a:r>
            <a:r>
              <a:rPr lang="en-US" sz="1600" dirty="0" smtClean="0"/>
              <a:t>( . )</a:t>
            </a:r>
          </a:p>
          <a:p>
            <a:pPr lvl="1"/>
            <a:r>
              <a:rPr lang="en-US" sz="1600" dirty="0" err="1" smtClean="0"/>
              <a:t>isBlank</a:t>
            </a:r>
            <a:r>
              <a:rPr lang="en-US" sz="1600" dirty="0" smtClean="0"/>
              <a:t>( . )</a:t>
            </a:r>
          </a:p>
          <a:p>
            <a:pPr lvl="1"/>
            <a:r>
              <a:rPr lang="en-US" sz="1600" dirty="0" err="1" smtClean="0"/>
              <a:t>isIRI</a:t>
            </a:r>
            <a:r>
              <a:rPr lang="en-US" sz="1600" dirty="0" smtClean="0"/>
              <a:t>( . )</a:t>
            </a:r>
          </a:p>
          <a:p>
            <a:pPr lvl="1"/>
            <a:r>
              <a:rPr lang="en-US" sz="1600" dirty="0" err="1" smtClean="0"/>
              <a:t>Str</a:t>
            </a:r>
            <a:r>
              <a:rPr lang="en-US" sz="1600" dirty="0" smtClean="0"/>
              <a:t>( . )</a:t>
            </a:r>
          </a:p>
          <a:p>
            <a:pPr lvl="1"/>
            <a:r>
              <a:rPr lang="en-US" sz="1600" dirty="0" err="1" smtClean="0"/>
              <a:t>Regex</a:t>
            </a:r>
            <a:r>
              <a:rPr lang="en-US" sz="1600" dirty="0" smtClean="0"/>
              <a:t>( . , .)</a:t>
            </a:r>
          </a:p>
          <a:p>
            <a:pPr lvl="1"/>
            <a:r>
              <a:rPr lang="en-US" sz="1600" dirty="0" smtClean="0"/>
              <a:t>+,-,*, &lt;, &gt;, = </a:t>
            </a:r>
          </a:p>
          <a:p>
            <a:r>
              <a:rPr lang="en-US" dirty="0" smtClean="0"/>
              <a:t>New functions to be included in standard library:</a:t>
            </a:r>
          </a:p>
          <a:p>
            <a:pPr lvl="1"/>
            <a:r>
              <a:rPr lang="en-US" dirty="0" smtClean="0"/>
              <a:t>COALESCE, IF</a:t>
            </a:r>
          </a:p>
          <a:p>
            <a:pPr lvl="1"/>
            <a:r>
              <a:rPr lang="en-US" dirty="0" smtClean="0"/>
              <a:t>Functions from the </a:t>
            </a:r>
            <a:r>
              <a:rPr lang="en-US" dirty="0" err="1" smtClean="0"/>
              <a:t>Xpath/Xquery</a:t>
            </a:r>
            <a:r>
              <a:rPr lang="en-US" dirty="0" smtClean="0"/>
              <a:t> function library</a:t>
            </a:r>
          </a:p>
          <a:p>
            <a:pPr lvl="2"/>
            <a:r>
              <a:rPr lang="en-US" dirty="0" smtClean="0"/>
              <a:t>String manipulation, more math, etc. … e.g. </a:t>
            </a:r>
            <a:r>
              <a:rPr lang="en-US" dirty="0" err="1" smtClean="0"/>
              <a:t>fn:concat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Essentially: rubber-stamp common functions present in current implementations</a:t>
            </a:r>
            <a:endParaRPr lang="en-US" i="1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dirty="0" smtClean="0"/>
              <a:t>Basic federated Queries (</a:t>
            </a:r>
            <a:r>
              <a:rPr lang="en-US" sz="2800" i="1" dirty="0" smtClean="0"/>
              <a:t>time permitting)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r>
              <a:rPr lang="en-US" sz="2000" dirty="0" smtClean="0">
                <a:hlinkClick r:id="rId2"/>
              </a:rPr>
              <a:t>http://www.w3.org/TR/sparql11-federated-query/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Will be integrated in Query spec</a:t>
            </a:r>
          </a:p>
          <a:p>
            <a:r>
              <a:rPr lang="en-US" sz="2000" dirty="0" smtClean="0"/>
              <a:t>Essentially new pattern </a:t>
            </a:r>
            <a:r>
              <a:rPr lang="en-US" sz="2000" dirty="0" smtClean="0">
                <a:latin typeface="Courier New"/>
                <a:cs typeface="Courier New"/>
              </a:rPr>
              <a:t>SERVICE</a:t>
            </a:r>
          </a:p>
          <a:p>
            <a:pPr lvl="1"/>
            <a:r>
              <a:rPr lang="en-US" sz="1800" dirty="0" smtClean="0">
                <a:latin typeface="Lucida Sans"/>
                <a:cs typeface="Lucida Sans"/>
              </a:rPr>
              <a:t>Similar to </a:t>
            </a:r>
            <a:r>
              <a:rPr lang="en-US" sz="1800" dirty="0" smtClean="0">
                <a:latin typeface="Courier New"/>
                <a:cs typeface="Courier New"/>
              </a:rPr>
              <a:t>GRAPH</a:t>
            </a:r>
          </a:p>
          <a:p>
            <a:pPr lvl="1"/>
            <a:r>
              <a:rPr lang="en-US" sz="1800" dirty="0" smtClean="0">
                <a:latin typeface="Lucida Sans"/>
                <a:cs typeface="Lucida Sans"/>
              </a:rPr>
              <a:t> allows delegate query parts to a specific (remote) endpoint</a:t>
            </a:r>
            <a:endParaRPr lang="en-US" sz="1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2400" y="3276600"/>
            <a:ext cx="9144000" cy="2837021"/>
            <a:chOff x="152400" y="3276600"/>
            <a:chExt cx="9144000" cy="2837021"/>
          </a:xfrm>
        </p:grpSpPr>
        <p:sp>
          <p:nvSpPr>
            <p:cNvPr id="4" name="Rectangle 3"/>
            <p:cNvSpPr/>
            <p:nvPr/>
          </p:nvSpPr>
          <p:spPr>
            <a:xfrm>
              <a:off x="152400" y="3559076"/>
              <a:ext cx="914400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Courier New" pitchFamily="49" charset="0"/>
                </a:rPr>
                <a:t>PREFIX </a:t>
              </a:r>
              <a:r>
                <a:rPr lang="en-US" sz="1600" dirty="0" err="1" smtClean="0">
                  <a:solidFill>
                    <a:schemeClr val="tx1"/>
                  </a:solidFill>
                  <a:latin typeface="Courier New" pitchFamily="49" charset="0"/>
                </a:rPr>
                <a:t>foaf</a:t>
              </a:r>
              <a:r>
                <a:rPr lang="en-US" sz="1600" dirty="0" smtClean="0">
                  <a:solidFill>
                    <a:schemeClr val="tx1"/>
                  </a:solidFill>
                  <a:latin typeface="Courier New" pitchFamily="49" charset="0"/>
                </a:rPr>
                <a:t>: &lt;http://xmlns.com/foaf/0.1/&gt; </a:t>
              </a:r>
            </a:p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Courier New" pitchFamily="49" charset="0"/>
                </a:rPr>
                <a:t>SELECT </a:t>
              </a:r>
              <a:r>
                <a:rPr lang="en-US" sz="1600" b="1" dirty="0" smtClean="0">
                  <a:solidFill>
                    <a:schemeClr val="tx1"/>
                  </a:solidFill>
                  <a:latin typeface="Courier New" pitchFamily="49" charset="0"/>
                </a:rPr>
                <a:t>?N</a:t>
              </a:r>
              <a:r>
                <a:rPr lang="en-US" sz="1600" dirty="0" smtClean="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</a:p>
            <a:p>
              <a:pPr>
                <a:buFont typeface="Wingdings" pitchFamily="2" charset="2"/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Courier New" pitchFamily="49" charset="0"/>
                </a:rPr>
                <a:t>WHERE { </a:t>
              </a:r>
            </a:p>
            <a:p>
              <a:pPr>
                <a:buFont typeface="Wingdings" pitchFamily="2" charset="2"/>
                <a:buNone/>
              </a:pPr>
              <a:r>
                <a:rPr lang="en-US" sz="1600" b="1" dirty="0" smtClean="0">
                  <a:solidFill>
                    <a:schemeClr val="tx1"/>
                  </a:solidFill>
                  <a:latin typeface="Courier New" pitchFamily="49" charset="0"/>
                </a:rPr>
                <a:t>	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{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&lt;http://www.w3.org/People/Berners-Lee/card#i&gt;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foaf:knows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?F .</a:t>
              </a:r>
            </a:p>
            <a:p>
              <a:pPr>
                <a:buNone/>
              </a:pP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         ?F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foaf:name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?N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}</a:t>
              </a:r>
            </a:p>
            <a:p>
              <a:pPr>
                <a:buNone/>
              </a:pP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        UNION</a:t>
              </a:r>
            </a:p>
            <a:p>
              <a:pPr>
                <a:buFont typeface="Wingdings" pitchFamily="2" charset="2"/>
                <a:buNone/>
              </a:pPr>
              <a:r>
                <a:rPr lang="en-US" sz="1600" b="1" dirty="0" smtClean="0">
                  <a:solidFill>
                    <a:schemeClr val="tx1"/>
                  </a:solidFill>
                  <a:latin typeface="Courier New" pitchFamily="49" charset="0"/>
                </a:rPr>
                <a:t>        {</a:t>
              </a:r>
              <a:r>
                <a:rPr lang="en-US" sz="1600" dirty="0" smtClean="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[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foaf:maker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&lt;http://dblp.l3s.de/…/authors/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Tim_Berners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-Lee&gt;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, </a:t>
              </a:r>
            </a:p>
            <a:p>
              <a:pPr>
                <a:buNone/>
              </a:pP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                    [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foaf:name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?N ] ] .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}</a:t>
              </a:r>
            </a:p>
            <a:p>
              <a:pPr>
                <a:buNone/>
              </a:pPr>
              <a:endParaRPr lang="en-US" sz="1600" b="1" dirty="0" smtClean="0">
                <a:solidFill>
                  <a:srgbClr val="000000"/>
                </a:solidFill>
                <a:latin typeface="Courier New" pitchFamily="49" charset="0"/>
              </a:endParaRPr>
            </a:p>
            <a:p>
              <a:pPr>
                <a:buNone/>
              </a:pP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}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3276600"/>
              <a:ext cx="815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Recall: </a:t>
              </a:r>
              <a:r>
                <a:rPr lang="en-US" i="1" dirty="0" smtClean="0">
                  <a:solidFill>
                    <a:srgbClr val="FF0000"/>
                  </a:solidFill>
                </a:rPr>
                <a:t>We were cheating in this query before!!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" y="4343400"/>
            <a:ext cx="8839200" cy="533400"/>
            <a:chOff x="76200" y="5105400"/>
            <a:chExt cx="8839200" cy="533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1143000" y="5105400"/>
              <a:ext cx="7772400" cy="5334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" y="51054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Tim’s FOAF 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file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5105400"/>
            <a:ext cx="8915400" cy="533400"/>
            <a:chOff x="0" y="5105400"/>
            <a:chExt cx="8915400" cy="5334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143000" y="5105400"/>
              <a:ext cx="7772400" cy="5334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51054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DBLP SPARQL endpoint</a:t>
              </a:r>
            </a:p>
          </p:txBody>
        </p:sp>
      </p:grpSp>
      <p:sp>
        <p:nvSpPr>
          <p:cNvPr id="1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dirty="0" smtClean="0"/>
              <a:t>Basic federated Queries (</a:t>
            </a:r>
            <a:r>
              <a:rPr lang="en-US" sz="2800" i="1" dirty="0" smtClean="0"/>
              <a:t>time permitting)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r>
              <a:rPr lang="en-US" sz="2000" dirty="0" smtClean="0">
                <a:hlinkClick r:id="rId2"/>
              </a:rPr>
              <a:t>http://www.w3.org/TR/sparql11-federated-query/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Will be integrated in Query spec</a:t>
            </a:r>
          </a:p>
          <a:p>
            <a:r>
              <a:rPr lang="en-US" sz="2000" dirty="0" smtClean="0"/>
              <a:t>Essentially new pattern </a:t>
            </a:r>
            <a:r>
              <a:rPr lang="en-US" sz="2000" dirty="0" smtClean="0">
                <a:latin typeface="Courier New"/>
                <a:cs typeface="Courier New"/>
              </a:rPr>
              <a:t>SERVICE</a:t>
            </a:r>
          </a:p>
          <a:p>
            <a:pPr lvl="1"/>
            <a:r>
              <a:rPr lang="en-US" sz="1800" dirty="0" smtClean="0">
                <a:latin typeface="Lucida Sans"/>
                <a:cs typeface="Lucida Sans"/>
              </a:rPr>
              <a:t>Similar to </a:t>
            </a:r>
            <a:r>
              <a:rPr lang="en-US" sz="1800" dirty="0" smtClean="0">
                <a:latin typeface="Courier New"/>
                <a:cs typeface="Courier New"/>
              </a:rPr>
              <a:t>GRAPH</a:t>
            </a:r>
          </a:p>
          <a:p>
            <a:pPr lvl="1"/>
            <a:r>
              <a:rPr lang="en-US" sz="1800" dirty="0" smtClean="0">
                <a:latin typeface="Lucida Sans"/>
                <a:cs typeface="Lucida Sans"/>
              </a:rPr>
              <a:t> allows delegate query parts to a specific (remote) endpoint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52400" y="3352800"/>
            <a:ext cx="9144000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</a:rPr>
              <a:t>FROM &lt;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http://www.w3.org/People/Berners-Lee/card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</a:rPr>
              <a:t>&gt;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&lt;http://www.w3.org/People/Berners-Lee/card#i&gt;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?F .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?F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    UNION 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  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SERVICE &lt;http://dblp.l3s.de/d2r/sparql&gt;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	 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{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&lt;http://dblp.l3s.de/…/authors/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-Lee&gt;,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          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] ] . }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52400" y="3886200"/>
            <a:ext cx="8991600" cy="2286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143000" y="5105400"/>
            <a:ext cx="7924800" cy="838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ISSUES: </a:t>
            </a:r>
          </a:p>
          <a:p>
            <a:pPr lvl="1"/>
            <a:r>
              <a:rPr lang="en-US" dirty="0" smtClean="0"/>
              <a:t>treatment of variables in SERVICE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1400" dirty="0" smtClean="0">
                <a:solidFill>
                  <a:schemeClr val="tx1"/>
                </a:solidFill>
                <a:latin typeface="Courier New"/>
                <a:cs typeface="Courier New"/>
              </a:rPr>
              <a:t>SERVICE ?</a:t>
            </a:r>
            <a:r>
              <a:rPr lang="en-US" sz="1400" dirty="0" err="1" smtClean="0">
                <a:solidFill>
                  <a:schemeClr val="tx1"/>
                </a:solidFill>
                <a:latin typeface="Courier New"/>
                <a:cs typeface="Courier New"/>
              </a:rPr>
              <a:t>v</a:t>
            </a:r>
            <a:r>
              <a:rPr lang="en-US" sz="1400" dirty="0" smtClean="0">
                <a:solidFill>
                  <a:schemeClr val="tx1"/>
                </a:solidFill>
                <a:latin typeface="Courier New"/>
                <a:cs typeface="Courier New"/>
              </a:rPr>
              <a:t> { P }</a:t>
            </a:r>
          </a:p>
          <a:p>
            <a:pPr>
              <a:buNone/>
            </a:pPr>
            <a:endParaRPr lang="en-US" sz="14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Alternatives for semantics: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“FILTER-Style”: evaluate SERVICE patterns last within a group, but probably needs to forbid interactions between several SERVICE PATTERNS within the same group:</a:t>
            </a:r>
          </a:p>
          <a:p>
            <a:pPr lvl="2">
              <a:buNone/>
            </a:pPr>
            <a:r>
              <a:rPr lang="en-US" dirty="0" smtClean="0">
                <a:solidFill>
                  <a:srgbClr val="000000"/>
                </a:solidFill>
              </a:rPr>
              <a:t>   E.g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 { SERVICE ?X { :S :P ?Y } SERVICE ?Y { :S :P ?X } }   </a:t>
            </a:r>
            <a:endParaRPr lang="en-US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OPTIONAL Style: evaluate bindings in place (non-compositional)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GRAPH style: i.e. define an extension of RDF dataset including a “service set”</a:t>
            </a:r>
          </a:p>
          <a:p>
            <a:pPr>
              <a:buNone/>
            </a:pPr>
            <a:endParaRPr lang="en-US" sz="14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endParaRPr lang="en-US" sz="14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endParaRPr lang="en-US" sz="1400" dirty="0" smtClean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7775575" cy="838200"/>
          </a:xfrm>
        </p:spPr>
        <p:txBody>
          <a:bodyPr/>
          <a:lstStyle/>
          <a:p>
            <a:pPr lvl="1"/>
            <a:r>
              <a:rPr lang="en-US" sz="2800" dirty="0" smtClean="0"/>
              <a:t>Basic federated Queries (</a:t>
            </a:r>
            <a:r>
              <a:rPr lang="en-US" sz="2800" i="1" dirty="0" smtClean="0"/>
              <a:t>time permitting)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09600" y="3810000"/>
            <a:ext cx="8229600" cy="838200"/>
          </a:xfrm>
          <a:prstGeom prst="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9600" y="3200400"/>
            <a:ext cx="8077200" cy="457200"/>
          </a:xfrm>
          <a:prstGeom prst="rect">
            <a:avLst/>
          </a:prstGeom>
          <a:solidFill>
            <a:srgbClr val="B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BFFFFF"/>
              </a:solidFill>
              <a:effectLst/>
              <a:latin typeface="Lucida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Federated Queries - BINDINGS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Sometimes you want to “inject” or “fix” some bindings into the query to be sent to an external endpoint.</a:t>
            </a:r>
          </a:p>
          <a:p>
            <a:r>
              <a:rPr lang="en-US" sz="2000" dirty="0" smtClean="0"/>
              <a:t>Goal: reduce data to be transferred:</a:t>
            </a:r>
          </a:p>
          <a:p>
            <a:endParaRPr lang="en-US" sz="2000" dirty="0" smtClean="0"/>
          </a:p>
          <a:p>
            <a:r>
              <a:rPr lang="en-US" sz="2000" dirty="0" smtClean="0"/>
              <a:t>Example:</a:t>
            </a:r>
          </a:p>
          <a:p>
            <a:pPr>
              <a:buNone/>
            </a:pPr>
            <a:endParaRPr lang="en-US" sz="1400" b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	  … WHERE {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:p2 ?v2 } BINDINGS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?v1 { ( &lt;s1&gt; 7 ) ( &lt;s2&gt; UNBOUND ) }</a:t>
            </a:r>
          </a:p>
          <a:p>
            <a:pPr>
              <a:buNone/>
            </a:pPr>
            <a:endParaRPr lang="en-US" sz="1400" b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	  Join( [ {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⇒&lt;s1&gt; ?v1⇒7 }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	          {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⇒&lt;s2&gt; } ],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	        BGP (?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:p2 ?v2) )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</a:p>
          <a:p>
            <a:pPr>
              <a:buNone/>
            </a:pPr>
            <a:endParaRPr lang="en-US" sz="14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2000" dirty="0" smtClean="0"/>
              <a:t>Note: does NOT really allow to inject variable bindings, only constants!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remains compositional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09600" y="3810000"/>
            <a:ext cx="8229600" cy="1066800"/>
          </a:xfrm>
          <a:prstGeom prst="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9600" y="3200400"/>
            <a:ext cx="8077200" cy="457200"/>
          </a:xfrm>
          <a:prstGeom prst="rect">
            <a:avLst/>
          </a:prstGeom>
          <a:solidFill>
            <a:srgbClr val="B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BFFFFF"/>
              </a:solidFill>
              <a:effectLst/>
              <a:latin typeface="Lucida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Federated Queries - BINDINGS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Sometimes you want to “inject” or “fix” some bindings into the query to be sent to an external endpoint.</a:t>
            </a:r>
          </a:p>
          <a:p>
            <a:r>
              <a:rPr lang="en-US" sz="2000" dirty="0" smtClean="0"/>
              <a:t>Goal: reduce data to be transferred:</a:t>
            </a:r>
          </a:p>
          <a:p>
            <a:endParaRPr lang="en-US" sz="2000" dirty="0" smtClean="0"/>
          </a:p>
          <a:p>
            <a:r>
              <a:rPr lang="en-US" sz="2000" dirty="0" smtClean="0"/>
              <a:t>Example:</a:t>
            </a:r>
          </a:p>
          <a:p>
            <a:pPr>
              <a:buNone/>
            </a:pPr>
            <a:endParaRPr lang="en-US" sz="1400" b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	  … WHERE {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:p2 ?v2 } BINDINGS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?v2 { ( &lt;s1&gt; 7 ) ( &lt;s2&gt; UNBOUND ) }</a:t>
            </a:r>
          </a:p>
          <a:p>
            <a:pPr>
              <a:buNone/>
            </a:pPr>
            <a:endParaRPr lang="en-US" sz="1400" b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	  … WHERE { {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:p2 ?v2 }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{ {SELECT ( &lt;s1&gt; AS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) ( 7 AS ?v2 ) WHERE {} } 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 UNION 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 {SELECT ( &lt;s2&gt; AS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) WHERE {} } 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>
                <a:sym typeface="Wingdings"/>
              </a:rPr>
              <a:t></a:t>
            </a:r>
            <a:r>
              <a:rPr lang="en-US" sz="2000" dirty="0" smtClean="0">
                <a:sym typeface="Wingdings"/>
              </a:rPr>
              <a:t> doesn’t add expressivity…</a:t>
            </a:r>
            <a:endParaRPr lang="en-US" sz="2000" dirty="0" smtClean="0"/>
          </a:p>
          <a:p>
            <a:pPr>
              <a:buNone/>
            </a:pPr>
            <a:endParaRPr lang="en-US" sz="14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SPARQL1.1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813"/>
            <a:ext cx="8229600" cy="5589587"/>
          </a:xfrm>
        </p:spPr>
        <p:txBody>
          <a:bodyPr/>
          <a:lstStyle/>
          <a:p>
            <a:r>
              <a:rPr lang="en-US" sz="2000" dirty="0" smtClean="0"/>
              <a:t>Like SQL … SPARQL/RDF Stores need a standard Data Manipulation Language</a:t>
            </a:r>
            <a:r>
              <a:rPr lang="en-US" sz="2000" dirty="0" smtClean="0">
                <a:hlinkClick r:id="rId2"/>
              </a:rPr>
              <a:t>http://www.w3.org/TR/sparql11-update/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SPARQL 1.1 Update Language</a:t>
            </a:r>
          </a:p>
          <a:p>
            <a:pPr lvl="1"/>
            <a:r>
              <a:rPr lang="en-US" sz="1600" dirty="0" smtClean="0"/>
              <a:t>Graph Update</a:t>
            </a:r>
          </a:p>
          <a:p>
            <a:pPr lvl="2"/>
            <a:r>
              <a:rPr lang="en-US" sz="1400" dirty="0" smtClean="0"/>
              <a:t>INSERT DATA</a:t>
            </a:r>
          </a:p>
          <a:p>
            <a:pPr lvl="2"/>
            <a:r>
              <a:rPr lang="en-US" sz="1400" dirty="0" smtClean="0"/>
              <a:t>DELETE DATA</a:t>
            </a:r>
          </a:p>
          <a:p>
            <a:pPr lvl="2"/>
            <a:r>
              <a:rPr lang="en-US" sz="1400" dirty="0" smtClean="0"/>
              <a:t>DELETE/INSERT</a:t>
            </a:r>
          </a:p>
          <a:p>
            <a:pPr lvl="2"/>
            <a:r>
              <a:rPr lang="en-US" sz="1400" dirty="0" smtClean="0"/>
              <a:t>DELETE</a:t>
            </a:r>
          </a:p>
          <a:p>
            <a:pPr lvl="2"/>
            <a:r>
              <a:rPr lang="en-US" sz="1400" dirty="0" smtClean="0"/>
              <a:t>INSERT</a:t>
            </a:r>
          </a:p>
          <a:p>
            <a:pPr lvl="2"/>
            <a:r>
              <a:rPr lang="en-US" sz="1400" dirty="0" smtClean="0"/>
              <a:t>DELETE WHERE</a:t>
            </a:r>
          </a:p>
          <a:p>
            <a:pPr lvl="2"/>
            <a:r>
              <a:rPr lang="en-US" sz="1400" dirty="0" smtClean="0"/>
              <a:t>LOAD</a:t>
            </a:r>
          </a:p>
          <a:p>
            <a:pPr lvl="2"/>
            <a:r>
              <a:rPr lang="en-US" sz="1400" dirty="0" smtClean="0"/>
              <a:t>CLEAR</a:t>
            </a:r>
          </a:p>
          <a:p>
            <a:pPr lvl="1"/>
            <a:r>
              <a:rPr lang="en-US" sz="1600" dirty="0" smtClean="0"/>
              <a:t>Graph Management</a:t>
            </a:r>
          </a:p>
          <a:p>
            <a:pPr lvl="2"/>
            <a:r>
              <a:rPr lang="en-US" sz="1400" dirty="0" smtClean="0"/>
              <a:t>CREATE</a:t>
            </a:r>
          </a:p>
          <a:p>
            <a:pPr lvl="2"/>
            <a:r>
              <a:rPr lang="en-US" sz="1400" dirty="0" smtClean="0"/>
              <a:t>DROP</a:t>
            </a:r>
          </a:p>
          <a:p>
            <a:r>
              <a:rPr lang="en-US" sz="1800" i="1" dirty="0" smtClean="0"/>
              <a:t>Issue: Graph-aware stores vs. Quad Stores</a:t>
            </a:r>
          </a:p>
          <a:p>
            <a:endParaRPr lang="en-US" sz="2000" dirty="0" smtClean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Service Description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0413"/>
            <a:ext cx="9144000" cy="4827587"/>
          </a:xfrm>
          <a:solidFill>
            <a:srgbClr val="FFFFFF"/>
          </a:solidFill>
        </p:spPr>
        <p:txBody>
          <a:bodyPr/>
          <a:lstStyle/>
          <a:p>
            <a:r>
              <a:rPr lang="en-US" sz="2000" dirty="0" smtClean="0">
                <a:hlinkClick r:id="rId2"/>
              </a:rPr>
              <a:t>http://www.w3.org/TR/sparql11-service-description/</a:t>
            </a:r>
            <a:endParaRPr lang="en-US" sz="20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r>
              <a:rPr lang="en-US" sz="1400" dirty="0" smtClean="0"/>
              <a:t>    3.2 </a:t>
            </a:r>
            <a:r>
              <a:rPr lang="en-US" sz="1600" b="1" dirty="0" smtClean="0">
                <a:hlinkClick r:id="rId3"/>
              </a:rPr>
              <a:t>Classes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3.2.1 </a:t>
            </a:r>
            <a:r>
              <a:rPr lang="en-US" sz="1400" dirty="0" smtClean="0">
                <a:hlinkClick r:id="rId4"/>
              </a:rPr>
              <a:t>sd:Service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3.2.2 </a:t>
            </a:r>
            <a:r>
              <a:rPr lang="en-US" sz="1400" dirty="0" smtClean="0">
                <a:hlinkClick r:id="rId5"/>
              </a:rPr>
              <a:t>sd:Language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3.2.3 </a:t>
            </a:r>
            <a:r>
              <a:rPr lang="en-US" sz="1400" dirty="0" smtClean="0">
                <a:hlinkClick r:id="rId6"/>
              </a:rPr>
              <a:t>sd:Function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3.2.4 </a:t>
            </a:r>
            <a:r>
              <a:rPr lang="en-US" sz="1400" dirty="0" smtClean="0">
                <a:hlinkClick r:id="rId7"/>
              </a:rPr>
              <a:t>sd:Aggregate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3.2.5 </a:t>
            </a:r>
            <a:r>
              <a:rPr lang="en-US" sz="1400" dirty="0" smtClean="0">
                <a:hlinkClick r:id="rId8"/>
              </a:rPr>
              <a:t>sd:EntailmentRegime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3.2.6 </a:t>
            </a:r>
            <a:r>
              <a:rPr lang="en-US" sz="1400" dirty="0" smtClean="0">
                <a:hlinkClick r:id="rId9"/>
              </a:rPr>
              <a:t>sd:EntailmentProfile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3.2.7 </a:t>
            </a:r>
            <a:r>
              <a:rPr lang="en-US" sz="1400" dirty="0" smtClean="0">
                <a:hlinkClick r:id="rId10"/>
              </a:rPr>
              <a:t>sd:GraphCollection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3.2.8 </a:t>
            </a:r>
            <a:r>
              <a:rPr lang="en-US" sz="1400" dirty="0" smtClean="0">
                <a:hlinkClick r:id="rId11"/>
              </a:rPr>
              <a:t>sd:Dataset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3.2.9 </a:t>
            </a:r>
            <a:r>
              <a:rPr lang="en-US" sz="1400" dirty="0" smtClean="0">
                <a:hlinkClick r:id="rId12"/>
              </a:rPr>
              <a:t>sd:Graph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3.2.10 </a:t>
            </a:r>
            <a:r>
              <a:rPr lang="en-US" sz="1400" dirty="0" smtClean="0">
                <a:hlinkClick r:id="rId13"/>
              </a:rPr>
              <a:t>sd:NamedGraph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3.3 </a:t>
            </a:r>
            <a:r>
              <a:rPr lang="en-US" sz="1600" b="1" dirty="0" smtClean="0">
                <a:hlinkClick r:id="rId14"/>
              </a:rPr>
              <a:t>Instances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3.3.1 </a:t>
            </a:r>
            <a:r>
              <a:rPr lang="en-US" sz="1400" dirty="0" smtClean="0">
                <a:hlinkClick r:id="rId15"/>
              </a:rPr>
              <a:t>sd:SPARQL10Query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3.3.2 </a:t>
            </a:r>
            <a:r>
              <a:rPr lang="en-US" sz="1400" dirty="0" smtClean="0">
                <a:hlinkClick r:id="rId16"/>
              </a:rPr>
              <a:t>sd:SPARQL11Query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3.3.3 </a:t>
            </a:r>
            <a:r>
              <a:rPr lang="en-US" sz="1400" dirty="0" smtClean="0">
                <a:hlinkClick r:id="rId17"/>
              </a:rPr>
              <a:t>sd:SPARQL11Update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3.3.4 </a:t>
            </a:r>
            <a:r>
              <a:rPr lang="en-US" sz="1400" dirty="0" smtClean="0">
                <a:hlinkClick r:id="rId18"/>
              </a:rPr>
              <a:t>sd:DereferencesURIs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3.3.5 </a:t>
            </a:r>
            <a:r>
              <a:rPr lang="en-US" sz="1400" dirty="0" smtClean="0">
                <a:hlinkClick r:id="rId19"/>
              </a:rPr>
              <a:t>sd:UnionDefaultGraph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3.3.6 </a:t>
            </a:r>
            <a:r>
              <a:rPr lang="en-US" sz="1400" dirty="0" smtClean="0">
                <a:hlinkClick r:id="rId20"/>
              </a:rPr>
              <a:t>sd:RequiresDataset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3.3.7 </a:t>
            </a:r>
            <a:r>
              <a:rPr lang="en-US" sz="1400" dirty="0" smtClean="0">
                <a:hlinkClick r:id="rId21"/>
              </a:rPr>
              <a:t>sd:EmptyGraphs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4267200" y="25146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	 3.4 </a:t>
            </a:r>
            <a:r>
              <a:rPr lang="en-US" sz="1600" b="1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2"/>
              </a:rPr>
              <a:t>Properties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3"/>
              </a:rPr>
              <a:t>sd:url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3.4.2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4"/>
              </a:rPr>
              <a:t>sd:feature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3.4.3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5"/>
              </a:rPr>
              <a:t>sd:defaultEntailmentRegime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3.4.4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6"/>
              </a:rPr>
              <a:t>sd:supportedEntailmentProfile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3.4.5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7"/>
              </a:rPr>
              <a:t>sd:entailmentRegime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3.4.6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8"/>
              </a:rPr>
              <a:t>sd:extensionFunction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3.4.7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9"/>
              </a:rPr>
              <a:t>sd:extensionAggregate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3.4.8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0"/>
              </a:rPr>
              <a:t>sd:languageExtension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3.4.9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1"/>
              </a:rPr>
              <a:t>sd:supportedLanguage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3.4.10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2"/>
              </a:rPr>
              <a:t>sd:propertyFeature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3.4.11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3"/>
              </a:rPr>
              <a:t>sd:defaultDatasetDescription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3.4.12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4"/>
              </a:rPr>
              <a:t>sd:availableGraphDescriptions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3.4.13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5"/>
              </a:rPr>
              <a:t>sd:resultFormat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3.4.14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6"/>
              </a:rPr>
              <a:t>sd:defaultGraph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3.4.15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7"/>
              </a:rPr>
              <a:t>sd:namedGraph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3.4.16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8"/>
              </a:rPr>
              <a:t>sd:name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3.4.17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9"/>
              </a:rPr>
              <a:t>sd:graph</a:t>
            </a:r>
            <a:endParaRPr lang="en-US" sz="1400" kern="0" dirty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Base vocabulary to describe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i="1" dirty="0" smtClean="0">
                <a:solidFill>
                  <a:srgbClr val="000000"/>
                </a:solidFill>
              </a:rPr>
              <a:t>features of SPARQL endpoints</a:t>
            </a:r>
          </a:p>
          <a:p>
            <a:pPr>
              <a:buFont typeface="Arial"/>
              <a:buChar char="•"/>
            </a:pPr>
            <a:r>
              <a:rPr lang="en-US" b="1" i="1" dirty="0" smtClean="0">
                <a:solidFill>
                  <a:srgbClr val="000000"/>
                </a:solidFill>
              </a:rPr>
              <a:t> datasets </a:t>
            </a:r>
            <a:r>
              <a:rPr lang="en-US" dirty="0" smtClean="0">
                <a:solidFill>
                  <a:srgbClr val="000000"/>
                </a:solidFill>
              </a:rPr>
              <a:t>(via vocabularies external to the </a:t>
            </a:r>
            <a:r>
              <a:rPr lang="en-US" dirty="0" err="1" smtClean="0">
                <a:solidFill>
                  <a:srgbClr val="000000"/>
                </a:solidFill>
              </a:rPr>
              <a:t>Spec,e.g</a:t>
            </a:r>
            <a:r>
              <a:rPr lang="en-US" dirty="0" smtClean="0">
                <a:solidFill>
                  <a:srgbClr val="000000"/>
                </a:solidFill>
              </a:rPr>
              <a:t>. VOID)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304800" y="1116013"/>
            <a:ext cx="9829800" cy="5056187"/>
          </a:xfrm>
        </p:spPr>
        <p:txBody>
          <a:bodyPr/>
          <a:lstStyle/>
          <a:p>
            <a:pPr lvl="1"/>
            <a:r>
              <a:rPr lang="en-US" sz="1600" dirty="0" smtClean="0"/>
              <a:t>DBLP Data in RDF: </a:t>
            </a:r>
            <a:r>
              <a:rPr lang="en-US" sz="1600" b="1" dirty="0" smtClean="0"/>
              <a:t>Triples Turtle Syntax</a:t>
            </a:r>
            <a:r>
              <a:rPr lang="en-US" sz="1400" dirty="0" smtClean="0"/>
              <a:t>: </a:t>
            </a:r>
          </a:p>
          <a:p>
            <a:pPr lvl="1"/>
            <a:endParaRPr lang="en-US" sz="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rdf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&lt;http://www.w3.org/1999/02/22-rdf-syntax-ns#&gt;.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dcterms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purl.org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/dc/terms/&gt; . 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foaf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&lt;http://xmlns.com/foaf/0.1/&gt; . 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xsd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&lt;http://www.w3.org/2001/XMLSchema#&gt; . 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swrc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swrc.ontoware.org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/ontology#&gt; . 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swrc:Article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;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dcterms:issued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"2008"^^xsd:gYear ;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-Lee&gt; ,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Dan_Connolly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,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Jim_Hendler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,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           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Lalana_Kagal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,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           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Yosi_Scharf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&lt;http://dblp.l3s…/conf/aaai/KagalBCW06&gt;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swrc:inProceedings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;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                 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-Lee&gt; 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-Lee&gt;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foaf:homepage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&lt;http://www.w3.org/People/Berners-Lee/&gt; ;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            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foaf:name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"Tim Berners-Lee" .</a:t>
            </a: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endParaRPr lang="en-US" sz="120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43889" cy="8382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RDF Data online: Example – Turtle Syntax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comment!!!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856" y="1828800"/>
            <a:ext cx="2324544" cy="30480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 bwMode="auto">
          <a:xfrm>
            <a:off x="6096000" y="3886200"/>
            <a:ext cx="762000" cy="609600"/>
          </a:xfrm>
          <a:custGeom>
            <a:avLst/>
            <a:gdLst>
              <a:gd name="connsiteX0" fmla="*/ 0 w 749300"/>
              <a:gd name="connsiteY0" fmla="*/ 425450 h 552450"/>
              <a:gd name="connsiteX1" fmla="*/ 508000 w 749300"/>
              <a:gd name="connsiteY1" fmla="*/ 552450 h 552450"/>
              <a:gd name="connsiteX2" fmla="*/ 749300 w 749300"/>
              <a:gd name="connsiteY2" fmla="*/ 298450 h 552450"/>
              <a:gd name="connsiteX3" fmla="*/ 381000 w 749300"/>
              <a:gd name="connsiteY3" fmla="*/ 0 h 552450"/>
              <a:gd name="connsiteX4" fmla="*/ 0 w 749300"/>
              <a:gd name="connsiteY4" fmla="*/ 425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300" h="552450">
                <a:moveTo>
                  <a:pt x="0" y="425450"/>
                </a:moveTo>
                <a:lnTo>
                  <a:pt x="508000" y="552450"/>
                </a:lnTo>
                <a:lnTo>
                  <a:pt x="749300" y="298450"/>
                </a:lnTo>
                <a:lnTo>
                  <a:pt x="38100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800600"/>
            <a:ext cx="892039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Chair-hat on: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Pleeeeeease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AutoNum type="arabicParenBoth"/>
            </a:pPr>
            <a:r>
              <a:rPr lang="en-US" sz="2400" i="1" dirty="0" smtClean="0">
                <a:solidFill>
                  <a:srgbClr val="000000"/>
                </a:solidFill>
              </a:rPr>
              <a:t>Read the specs!</a:t>
            </a:r>
          </a:p>
          <a:p>
            <a:pPr marL="342900" indent="-342900">
              <a:buAutoNum type="arabicParenBoth"/>
            </a:pPr>
            <a:r>
              <a:rPr lang="en-US" sz="2400" i="1" dirty="0" smtClean="0">
                <a:solidFill>
                  <a:srgbClr val="000000"/>
                </a:solidFill>
              </a:rPr>
              <a:t> Send us comments  </a:t>
            </a:r>
            <a:r>
              <a:rPr lang="en-US" sz="2400" i="1" dirty="0" smtClean="0">
                <a:solidFill>
                  <a:srgbClr val="000000"/>
                </a:solidFill>
                <a:hlinkClick r:id="rId4"/>
              </a:rPr>
              <a:t>public-rdf-dawg-comments@w3.org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14600" y="1219200"/>
            <a:ext cx="2438400" cy="1270000"/>
            <a:chOff x="1371600" y="457200"/>
            <a:chExt cx="3429000" cy="1727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00" y="457200"/>
              <a:ext cx="3429000" cy="1727200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 bwMode="auto">
            <a:xfrm>
              <a:off x="3124200" y="990600"/>
              <a:ext cx="762000" cy="609600"/>
            </a:xfrm>
            <a:custGeom>
              <a:avLst/>
              <a:gdLst>
                <a:gd name="connsiteX0" fmla="*/ 0 w 749300"/>
                <a:gd name="connsiteY0" fmla="*/ 425450 h 552450"/>
                <a:gd name="connsiteX1" fmla="*/ 508000 w 749300"/>
                <a:gd name="connsiteY1" fmla="*/ 552450 h 552450"/>
                <a:gd name="connsiteX2" fmla="*/ 749300 w 749300"/>
                <a:gd name="connsiteY2" fmla="*/ 298450 h 552450"/>
                <a:gd name="connsiteX3" fmla="*/ 381000 w 749300"/>
                <a:gd name="connsiteY3" fmla="*/ 0 h 552450"/>
                <a:gd name="connsiteX4" fmla="*/ 0 w 749300"/>
                <a:gd name="connsiteY4" fmla="*/ 42545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00" h="552450">
                  <a:moveTo>
                    <a:pt x="0" y="425450"/>
                  </a:moveTo>
                  <a:lnTo>
                    <a:pt x="508000" y="552450"/>
                  </a:lnTo>
                  <a:lnTo>
                    <a:pt x="749300" y="298450"/>
                  </a:lnTo>
                  <a:lnTo>
                    <a:pt x="381000" y="0"/>
                  </a:lnTo>
                  <a:lnTo>
                    <a:pt x="0" y="42545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36693">
              <a:off x="3328751" y="1173769"/>
              <a:ext cx="432871" cy="3226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1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sz="1600" dirty="0" smtClean="0"/>
              <a:t>[</a:t>
            </a:r>
            <a:r>
              <a:rPr lang="en-US" sz="1600" dirty="0" err="1" smtClean="0"/>
              <a:t>Alkhateeb</a:t>
            </a:r>
            <a:r>
              <a:rPr lang="en-US" sz="1600" dirty="0" smtClean="0"/>
              <a:t> et al. 2009] </a:t>
            </a:r>
            <a:r>
              <a:rPr lang="en-US" sz="1600" dirty="0" smtClean="0">
                <a:solidFill>
                  <a:schemeClr val="tx1"/>
                </a:solidFill>
              </a:rPr>
              <a:t>Faisal </a:t>
            </a:r>
            <a:r>
              <a:rPr lang="en-US" sz="1600" dirty="0" err="1" smtClean="0">
                <a:solidFill>
                  <a:schemeClr val="tx1"/>
                </a:solidFill>
              </a:rPr>
              <a:t>Alkhateeb</a:t>
            </a:r>
            <a:r>
              <a:rPr lang="en-US" sz="1600" dirty="0" smtClean="0">
                <a:solidFill>
                  <a:schemeClr val="tx1"/>
                </a:solidFill>
              </a:rPr>
              <a:t>, Jean-Francois </a:t>
            </a:r>
            <a:r>
              <a:rPr lang="en-US" sz="1600" dirty="0" err="1" smtClean="0">
                <a:solidFill>
                  <a:schemeClr val="tx1"/>
                </a:solidFill>
              </a:rPr>
              <a:t>Baget</a:t>
            </a:r>
            <a:r>
              <a:rPr lang="en-US" sz="1600" dirty="0" smtClean="0">
                <a:solidFill>
                  <a:schemeClr val="tx1"/>
                </a:solidFill>
              </a:rPr>
              <a:t>, and Jerome </a:t>
            </a:r>
            <a:r>
              <a:rPr lang="en-US" sz="1600" dirty="0" err="1" smtClean="0">
                <a:solidFill>
                  <a:schemeClr val="tx1"/>
                </a:solidFill>
              </a:rPr>
              <a:t>Euzenat</a:t>
            </a:r>
            <a:r>
              <a:rPr lang="en-US" sz="1600" dirty="0" smtClean="0">
                <a:solidFill>
                  <a:schemeClr val="tx1"/>
                </a:solidFill>
              </a:rPr>
              <a:t>. Extending SPARQL with regular expression patterns (for querying RDF). JWS, 7(2), 2009.</a:t>
            </a:r>
          </a:p>
          <a:p>
            <a:pPr>
              <a:buNone/>
            </a:pPr>
            <a:r>
              <a:rPr lang="en-US" sz="1600" dirty="0" smtClean="0"/>
              <a:t>[Angles &amp; Gutierrez, 2008] </a:t>
            </a:r>
            <a:r>
              <a:rPr lang="en-US" sz="1600" dirty="0" err="1" smtClean="0">
                <a:solidFill>
                  <a:srgbClr val="000000"/>
                </a:solidFill>
              </a:rPr>
              <a:t>Renzo</a:t>
            </a:r>
            <a:r>
              <a:rPr lang="en-US" sz="1600" dirty="0" smtClean="0">
                <a:solidFill>
                  <a:srgbClr val="000000"/>
                </a:solidFill>
              </a:rPr>
              <a:t> Angles and Claudio Gutierrez. The expressive power of SPARQL, ISWC 2008.</a:t>
            </a:r>
          </a:p>
          <a:p>
            <a:pPr>
              <a:buNone/>
            </a:pPr>
            <a:r>
              <a:rPr lang="en-US" sz="1600" dirty="0" smtClean="0"/>
              <a:t>[</a:t>
            </a:r>
            <a:r>
              <a:rPr lang="en-US" sz="1600" dirty="0" err="1" smtClean="0"/>
              <a:t>Eiter</a:t>
            </a:r>
            <a:r>
              <a:rPr lang="en-US" sz="1600" dirty="0" smtClean="0"/>
              <a:t> et al. 2006] </a:t>
            </a:r>
            <a:r>
              <a:rPr lang="en-US" sz="1600" dirty="0" smtClean="0">
                <a:solidFill>
                  <a:srgbClr val="000000"/>
                </a:solidFill>
              </a:rPr>
              <a:t>Thomas </a:t>
            </a:r>
            <a:r>
              <a:rPr lang="en-US" sz="1600" dirty="0" err="1" smtClean="0">
                <a:solidFill>
                  <a:srgbClr val="000000"/>
                </a:solidFill>
              </a:rPr>
              <a:t>Eiter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Giovambattista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Ianni</a:t>
            </a:r>
            <a:r>
              <a:rPr lang="en-US" sz="1600" dirty="0" smtClean="0">
                <a:solidFill>
                  <a:srgbClr val="000000"/>
                </a:solidFill>
              </a:rPr>
              <a:t>, Roman </a:t>
            </a:r>
            <a:r>
              <a:rPr lang="en-US" sz="1600" dirty="0" err="1" smtClean="0">
                <a:solidFill>
                  <a:srgbClr val="000000"/>
                </a:solidFill>
              </a:rPr>
              <a:t>Schindlauer</a:t>
            </a:r>
            <a:r>
              <a:rPr lang="en-US" sz="1600" dirty="0" smtClean="0">
                <a:solidFill>
                  <a:srgbClr val="000000"/>
                </a:solidFill>
              </a:rPr>
              <a:t> and Hans </a:t>
            </a:r>
            <a:r>
              <a:rPr lang="en-US" sz="1600" dirty="0" err="1" smtClean="0">
                <a:solidFill>
                  <a:srgbClr val="000000"/>
                </a:solidFill>
              </a:rPr>
              <a:t>Tompits</a:t>
            </a:r>
            <a:r>
              <a:rPr lang="en-US" sz="1600" dirty="0" smtClean="0">
                <a:solidFill>
                  <a:srgbClr val="000000"/>
                </a:solidFill>
              </a:rPr>
              <a:t>. Effective Integration of Declarative Rules with External Evaluations for Semantic-Web Reasoning, ESWC 2006.</a:t>
            </a:r>
          </a:p>
          <a:p>
            <a:pPr>
              <a:buNone/>
            </a:pPr>
            <a:r>
              <a:rPr lang="en-US" sz="1600" dirty="0" smtClean="0"/>
              <a:t>[Perez et al. 2006] </a:t>
            </a:r>
            <a:r>
              <a:rPr lang="en-US" sz="1600" dirty="0" smtClean="0">
                <a:solidFill>
                  <a:srgbClr val="000000"/>
                </a:solidFill>
              </a:rPr>
              <a:t>Jorge Perez, Marcelo Arenas,  Claudio Gutierrez. Semantics and complexity of SPARQL. ISWC 2006.</a:t>
            </a:r>
          </a:p>
          <a:p>
            <a:pPr>
              <a:buNone/>
            </a:pPr>
            <a:r>
              <a:rPr lang="en-US" sz="1600" dirty="0" smtClean="0"/>
              <a:t>[Perez et al. 2009]</a:t>
            </a:r>
            <a:r>
              <a:rPr lang="en-US" sz="1600" dirty="0" smtClean="0">
                <a:solidFill>
                  <a:srgbClr val="000000"/>
                </a:solidFill>
              </a:rPr>
              <a:t> Jorge Perez, Marcelo Arenas,  Claudio Gutierrez. Semantics and complexity of SPARQL. ACM </a:t>
            </a:r>
            <a:r>
              <a:rPr lang="en-US" sz="1600" dirty="0" err="1" smtClean="0">
                <a:solidFill>
                  <a:srgbClr val="000000"/>
                </a:solidFill>
              </a:rPr>
              <a:t>ToDS</a:t>
            </a:r>
            <a:r>
              <a:rPr lang="en-US" sz="1600" dirty="0" smtClean="0">
                <a:solidFill>
                  <a:srgbClr val="000000"/>
                </a:solidFill>
              </a:rPr>
              <a:t> 34(3), 2009.</a:t>
            </a:r>
          </a:p>
          <a:p>
            <a:pPr>
              <a:buNone/>
            </a:pPr>
            <a:r>
              <a:rPr lang="en-US" sz="1600" dirty="0" smtClean="0"/>
              <a:t>[Perez et al. 2008] </a:t>
            </a:r>
            <a:r>
              <a:rPr lang="en-US" sz="1600" dirty="0" smtClean="0">
                <a:solidFill>
                  <a:srgbClr val="000000"/>
                </a:solidFill>
              </a:rPr>
              <a:t>Jorge Perez, Marcelo Arenas, and Claudio Gutierrez. </a:t>
            </a:r>
            <a:r>
              <a:rPr lang="en-US" sz="1600" dirty="0" err="1" smtClean="0">
                <a:solidFill>
                  <a:srgbClr val="000000"/>
                </a:solidFill>
              </a:rPr>
              <a:t>nSPARQL</a:t>
            </a:r>
            <a:r>
              <a:rPr lang="en-US" sz="1600" dirty="0" smtClean="0">
                <a:solidFill>
                  <a:srgbClr val="000000"/>
                </a:solidFill>
              </a:rPr>
              <a:t>: A navigational language for RDF. In 7th International Semantic Web Conference, ISWC 2008.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[Polleres 2007] </a:t>
            </a:r>
            <a:r>
              <a:rPr lang="en-US" sz="1600" dirty="0" smtClean="0">
                <a:solidFill>
                  <a:srgbClr val="000000"/>
                </a:solidFill>
              </a:rPr>
              <a:t>Axel Polleres From SPARQL to Rules (and back). WWW 2007</a:t>
            </a:r>
          </a:p>
          <a:p>
            <a:pPr>
              <a:buNone/>
            </a:pPr>
            <a:r>
              <a:rPr lang="en-US" sz="1600" dirty="0" smtClean="0"/>
              <a:t>[Polleres et al. 2007] </a:t>
            </a:r>
            <a:r>
              <a:rPr lang="en-US" sz="1600" dirty="0" smtClean="0">
                <a:solidFill>
                  <a:srgbClr val="000000"/>
                </a:solidFill>
              </a:rPr>
              <a:t>Axel </a:t>
            </a:r>
            <a:r>
              <a:rPr lang="en-US" sz="1600" dirty="0" err="1" smtClean="0">
                <a:solidFill>
                  <a:srgbClr val="000000"/>
                </a:solidFill>
              </a:rPr>
              <a:t>Polleres,Francois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Scharffe,and</a:t>
            </a:r>
            <a:r>
              <a:rPr lang="en-US" sz="1600" dirty="0" smtClean="0">
                <a:solidFill>
                  <a:srgbClr val="000000"/>
                </a:solidFill>
              </a:rPr>
              <a:t> Roman </a:t>
            </a:r>
            <a:r>
              <a:rPr lang="en-US" sz="1600" dirty="0" err="1" smtClean="0">
                <a:solidFill>
                  <a:srgbClr val="000000"/>
                </a:solidFill>
              </a:rPr>
              <a:t>Schindlauer</a:t>
            </a:r>
            <a:r>
              <a:rPr lang="en-US" sz="1600" dirty="0" smtClean="0">
                <a:solidFill>
                  <a:srgbClr val="000000"/>
                </a:solidFill>
              </a:rPr>
              <a:t>. SPARQL++ for mapping between RDF vocabularies. ODBASE 2007.</a:t>
            </a:r>
          </a:p>
          <a:p>
            <a:pPr>
              <a:buNone/>
            </a:pPr>
            <a:r>
              <a:rPr lang="en-US" sz="1600" dirty="0" smtClean="0"/>
              <a:t>[Schmidt et al. 2010] </a:t>
            </a:r>
            <a:r>
              <a:rPr lang="en-US" sz="1600" dirty="0" smtClean="0">
                <a:solidFill>
                  <a:srgbClr val="000000"/>
                </a:solidFill>
              </a:rPr>
              <a:t>Michael Schmidt, Michael Meier, and Georg </a:t>
            </a:r>
            <a:r>
              <a:rPr lang="en-US" sz="1600" dirty="0" err="1" smtClean="0">
                <a:solidFill>
                  <a:srgbClr val="000000"/>
                </a:solidFill>
              </a:rPr>
              <a:t>Lausen</a:t>
            </a:r>
            <a:r>
              <a:rPr lang="en-US" sz="1600" dirty="0" smtClean="0">
                <a:solidFill>
                  <a:srgbClr val="000000"/>
                </a:solidFill>
              </a:rPr>
              <a:t>. Foundations of </a:t>
            </a:r>
            <a:r>
              <a:rPr lang="en-US" sz="1600" dirty="0" err="1" smtClean="0">
                <a:solidFill>
                  <a:srgbClr val="000000"/>
                </a:solidFill>
              </a:rPr>
              <a:t>sparql</a:t>
            </a:r>
            <a:r>
              <a:rPr lang="en-US" sz="1600" dirty="0" smtClean="0">
                <a:solidFill>
                  <a:srgbClr val="000000"/>
                </a:solidFill>
              </a:rPr>
              <a:t> query optimization. ICDT2010</a:t>
            </a:r>
          </a:p>
          <a:p>
            <a:pPr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W3C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675187"/>
          </a:xfrm>
        </p:spPr>
        <p:txBody>
          <a:bodyPr/>
          <a:lstStyle/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SPARQL Query Language for RDF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2"/>
              </a:rPr>
              <a:t>http://www.w3.org/TR/rdf-sparql-query/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SPARQL1.1 Query Language for RDF </a:t>
            </a:r>
            <a:r>
              <a:rPr lang="en-US" sz="12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(working draft)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3"/>
              </a:rPr>
              <a:t>http://www.w3.org/TR/sparql11-query/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SPARQL1.1 Entailment Regimes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(working draft)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4"/>
              </a:rPr>
              <a:t>http://www.w3.org/TR/sparql11-entailment/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None/>
            </a:pP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None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RDF(S) Entailment/D-Entailment:</a:t>
            </a: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RDF Semantics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5"/>
              </a:rPr>
              <a:t>http://www.w3.org/TR/rdf-mt/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indent="-285750">
              <a:spcBef>
                <a:spcPct val="30000"/>
              </a:spcBef>
              <a:buClr>
                <a:srgbClr val="008000"/>
              </a:buClr>
              <a:buNone/>
            </a:pP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indent="-285750">
              <a:spcBef>
                <a:spcPct val="30000"/>
              </a:spcBef>
              <a:buClr>
                <a:srgbClr val="008000"/>
              </a:buClr>
              <a:buNone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OWL Entailment:</a:t>
            </a: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OWL2 Web Ontology Language Primer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6"/>
              </a:rPr>
              <a:t>http://www.w3.org/TR/owl2-primer/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OWL2 Web Ontology Language Profiles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7"/>
              </a:rPr>
              <a:t>http://www.w3.org/TR/owl2-profiles/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indent="-285750">
              <a:spcBef>
                <a:spcPct val="30000"/>
              </a:spcBef>
              <a:buClr>
                <a:srgbClr val="008000"/>
              </a:buClr>
              <a:buNone/>
            </a:pP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indent="-285750">
              <a:spcBef>
                <a:spcPct val="30000"/>
              </a:spcBef>
              <a:buClr>
                <a:srgbClr val="008000"/>
              </a:buClr>
              <a:buNone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RIF Entailment:</a:t>
            </a: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RIF Core Dialect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8"/>
              </a:rPr>
              <a:t>http://www.w3.org/TR/rif-core/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RIF Basic Logic Dialect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9"/>
              </a:rPr>
              <a:t>http://www.w3.org/TR/rif-bld/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RIF RDF and OWL compatibility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10"/>
              </a:rPr>
              <a:t>http://www.w3.org/TR/rif-rdf-owl/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/>
              <a:t>The members of the W3C SPARQL WG, particularly Lee </a:t>
            </a:r>
            <a:r>
              <a:rPr lang="en-GB" sz="2000" dirty="0" err="1" smtClean="0"/>
              <a:t>Feigenbaum</a:t>
            </a:r>
            <a:r>
              <a:rPr lang="en-GB" sz="2000" dirty="0" smtClean="0"/>
              <a:t>, who I stole some examples from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The members of the W3C RIF WG</a:t>
            </a:r>
          </a:p>
          <a:p>
            <a:pPr eaLnBrk="1" hangingPunct="1">
              <a:lnSpc>
                <a:spcPct val="90000"/>
              </a:lnSpc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The RR2010 chairs for inviting me </a:t>
            </a:r>
            <a:r>
              <a:rPr lang="en-US" sz="2000" dirty="0" err="1" smtClean="0">
                <a:sym typeface="Wingdings"/>
              </a:rPr>
              <a:t></a:t>
            </a:r>
            <a:endParaRPr lang="en-GB" sz="2000" dirty="0" smtClean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1368425" y="2667000"/>
            <a:ext cx="63277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chemeClr val="tx2"/>
                </a:solidFill>
                <a:latin typeface="+mj-lt"/>
              </a:rPr>
              <a:t>GiaBATA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j-lt"/>
              </a:rPr>
              <a:t>Implementing SPARQL, OWL2RL, RIF on top of DLV</a:t>
            </a:r>
            <a:endParaRPr lang="en-US" sz="320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7775575" cy="838200"/>
          </a:xfrm>
        </p:spPr>
        <p:txBody>
          <a:bodyPr/>
          <a:lstStyle/>
          <a:p>
            <a:r>
              <a:rPr lang="en-US" dirty="0" smtClean="0"/>
              <a:t>(backup-</a:t>
            </a:r>
            <a:r>
              <a:rPr lang="en-US" smtClean="0"/>
              <a:t>slides) Some </a:t>
            </a:r>
            <a:r>
              <a:rPr lang="en-US" dirty="0" smtClean="0"/>
              <a:t>own work…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GiaBATA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52400" y="1268413"/>
            <a:ext cx="8991600" cy="4675187"/>
          </a:xfrm>
        </p:spPr>
        <p:txBody>
          <a:bodyPr/>
          <a:lstStyle/>
          <a:p>
            <a:r>
              <a:rPr lang="en-US" sz="1600" dirty="0" smtClean="0"/>
              <a:t>A </a:t>
            </a:r>
            <a:r>
              <a:rPr lang="en-US" sz="1600" dirty="0"/>
              <a:t>system which implements dynamic SPARQL querying, under different entailment regimes and how it can be implemented.</a:t>
            </a:r>
          </a:p>
          <a:p>
            <a:endParaRPr lang="en-US" sz="1600" dirty="0"/>
          </a:p>
          <a:p>
            <a:r>
              <a:rPr lang="en-US" sz="1600" dirty="0"/>
              <a:t>Based on LP engine DLV</a:t>
            </a:r>
          </a:p>
          <a:p>
            <a:pPr lvl="1"/>
            <a:r>
              <a:rPr lang="en-US" sz="1400" dirty="0" err="1"/>
              <a:t>Datalog</a:t>
            </a:r>
            <a:r>
              <a:rPr lang="en-US" sz="1400" dirty="0"/>
              <a:t> with built-ins </a:t>
            </a:r>
            <a:r>
              <a:rPr lang="en-US" sz="1400" dirty="0" smtClean="0"/>
              <a:t>(covers roughly </a:t>
            </a:r>
            <a:r>
              <a:rPr lang="en-US" sz="1400" dirty="0"/>
              <a:t>RIF </a:t>
            </a:r>
            <a:r>
              <a:rPr lang="en-US" sz="1400" dirty="0" smtClean="0"/>
              <a:t>Core)</a:t>
            </a:r>
            <a:r>
              <a:rPr lang="en-US" sz="1400" dirty="0"/>
              <a:t>, </a:t>
            </a:r>
          </a:p>
          <a:p>
            <a:pPr lvl="1"/>
            <a:r>
              <a:rPr lang="en-US" sz="1400" dirty="0"/>
              <a:t>persistent Database backend (DLV-DB)</a:t>
            </a:r>
          </a:p>
          <a:p>
            <a:pPr lvl="1"/>
            <a:r>
              <a:rPr lang="en-US" sz="1400" dirty="0" err="1"/>
              <a:t>Optimisations</a:t>
            </a:r>
            <a:r>
              <a:rPr lang="en-US" sz="1400" dirty="0"/>
              <a:t> (rewriting to push join processing into SQL as far as possible, magic sets,…)</a:t>
            </a:r>
          </a:p>
          <a:p>
            <a:pPr lvl="1"/>
            <a:r>
              <a:rPr lang="en-US" sz="1400" dirty="0"/>
              <a:t>plus a lot more features (</a:t>
            </a:r>
            <a:r>
              <a:rPr lang="en-US" sz="1400" dirty="0" err="1"/>
              <a:t>nonmonotonicity</a:t>
            </a:r>
            <a:r>
              <a:rPr lang="en-US" sz="1400" dirty="0"/>
              <a:t>, aggregates, …)</a:t>
            </a:r>
          </a:p>
          <a:p>
            <a:pPr lvl="1"/>
            <a:endParaRPr lang="en-US" sz="1400" dirty="0"/>
          </a:p>
          <a:p>
            <a:r>
              <a:rPr lang="en-US" sz="1600" dirty="0"/>
              <a:t>Overall idea for SPARQL+RDFS/OWL2RL over RDF graphs:</a:t>
            </a:r>
          </a:p>
          <a:p>
            <a:pPr lvl="1"/>
            <a:r>
              <a:rPr lang="en-US" sz="1400" dirty="0"/>
              <a:t>Translate OWL2RL to </a:t>
            </a:r>
            <a:r>
              <a:rPr lang="en-US" sz="1400" dirty="0" err="1"/>
              <a:t>Datalog</a:t>
            </a:r>
            <a:r>
              <a:rPr lang="en-US" sz="1400" dirty="0"/>
              <a:t> rules a la RIF, see above.</a:t>
            </a:r>
          </a:p>
          <a:p>
            <a:pPr lvl="1"/>
            <a:r>
              <a:rPr lang="en-US" sz="1400" dirty="0"/>
              <a:t>Translate SPARQL query to </a:t>
            </a:r>
            <a:r>
              <a:rPr lang="en-US" sz="1400" dirty="0" err="1"/>
              <a:t>Datalog</a:t>
            </a:r>
            <a:r>
              <a:rPr lang="en-US" sz="1400" dirty="0"/>
              <a:t> [Polleres,</a:t>
            </a:r>
            <a:r>
              <a:rPr lang="en-US" sz="1400" dirty="0" smtClean="0"/>
              <a:t> 2007</a:t>
            </a:r>
            <a:r>
              <a:rPr lang="en-US" sz="1400" dirty="0"/>
              <a:t>]</a:t>
            </a:r>
          </a:p>
          <a:p>
            <a:pPr lvl="1"/>
            <a:r>
              <a:rPr lang="en-US" sz="1400" dirty="0"/>
              <a:t>Feed resulting program into a rules engine (DLV-DB) that runs over a </a:t>
            </a:r>
            <a:r>
              <a:rPr lang="en-US" sz="1400" dirty="0" err="1"/>
              <a:t>Rel</a:t>
            </a:r>
            <a:r>
              <a:rPr lang="en-US" sz="1400" dirty="0"/>
              <a:t> DB storing RDF graphs.</a:t>
            </a:r>
          </a:p>
          <a:p>
            <a:pPr lvl="1"/>
            <a:endParaRPr lang="en-US" sz="1600" dirty="0"/>
          </a:p>
          <a:p>
            <a:r>
              <a:rPr lang="en-US" sz="1600" dirty="0"/>
              <a:t>Check Details </a:t>
            </a:r>
            <a:r>
              <a:rPr lang="en-US" sz="1600" dirty="0" smtClean="0"/>
              <a:t>at [</a:t>
            </a:r>
            <a:r>
              <a:rPr lang="en-US" sz="1600" dirty="0" err="1" smtClean="0"/>
              <a:t>Ianni</a:t>
            </a:r>
            <a:r>
              <a:rPr lang="en-US" sz="1600" dirty="0" smtClean="0"/>
              <a:t> et al. 2009]: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://axel.deri.ie/~axepol/presentations/20091029iann-etal-ISWC2009_GiaBATA.pptx</a:t>
            </a:r>
            <a:r>
              <a:rPr lang="en-US" sz="1400" dirty="0"/>
              <a:t> 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000000"/>
                </a:solidFill>
              </a:rPr>
              <a:t>How to implement this?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229600" cy="510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err="1">
                <a:solidFill>
                  <a:srgbClr val="008000"/>
                </a:solidFill>
              </a:rPr>
              <a:t>GiaBATA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system [</a:t>
            </a:r>
            <a:r>
              <a:rPr lang="en-US" sz="2000" dirty="0" err="1" smtClean="0">
                <a:solidFill>
                  <a:srgbClr val="008000"/>
                </a:solidFill>
              </a:rPr>
              <a:t>Ianni</a:t>
            </a:r>
            <a:r>
              <a:rPr lang="en-US" sz="2000" dirty="0" smtClean="0">
                <a:solidFill>
                  <a:srgbClr val="008000"/>
                </a:solidFill>
              </a:rPr>
              <a:t> et al., 2009]:</a:t>
            </a:r>
            <a:endParaRPr lang="en-US" sz="2000" dirty="0">
              <a:solidFill>
                <a:srgbClr val="008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SPARQL </a:t>
            </a:r>
            <a:r>
              <a:rPr lang="en-US" dirty="0" err="1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dlvhex</a:t>
            </a:r>
            <a:r>
              <a:rPr lang="en-US" dirty="0">
                <a:solidFill>
                  <a:srgbClr val="000000"/>
                </a:solidFill>
              </a:rPr>
              <a:t> (logic program)</a:t>
            </a:r>
            <a:r>
              <a:rPr lang="ar-sa" dirty="0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dirty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solidFill>
                  <a:srgbClr val="000000"/>
                </a:solidFill>
              </a:rPr>
              <a:t>Ruleset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dlvhex</a:t>
            </a:r>
            <a:r>
              <a:rPr lang="en-US" dirty="0">
                <a:solidFill>
                  <a:srgbClr val="000000"/>
                </a:solidFill>
              </a:rPr>
              <a:t> (logic program) </a:t>
            </a: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solidFill>
                <a:srgbClr val="008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solidFill>
                <a:srgbClr val="008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8000"/>
                </a:solidFill>
              </a:rPr>
              <a:t>Deductive Database techniques:</a:t>
            </a: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solidFill>
                  <a:srgbClr val="000000"/>
                </a:solidFill>
              </a:rPr>
              <a:t>Datalog</a:t>
            </a:r>
            <a:r>
              <a:rPr lang="en-US" dirty="0">
                <a:solidFill>
                  <a:srgbClr val="000000"/>
                </a:solidFill>
              </a:rPr>
              <a:t> engine (</a:t>
            </a:r>
            <a:r>
              <a:rPr lang="en-US" dirty="0" err="1">
                <a:solidFill>
                  <a:srgbClr val="000000"/>
                </a:solidFill>
              </a:rPr>
              <a:t>dlvhex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ar-sa" dirty="0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dirty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solidFill>
                  <a:srgbClr val="000000"/>
                </a:solidFill>
              </a:rPr>
              <a:t>Postgres</a:t>
            </a:r>
            <a:r>
              <a:rPr lang="en-US" dirty="0">
                <a:solidFill>
                  <a:srgbClr val="000000"/>
                </a:solidFill>
              </a:rPr>
              <a:t> SQL Database underneath (</a:t>
            </a:r>
            <a:r>
              <a:rPr lang="en-US" dirty="0" err="1">
                <a:solidFill>
                  <a:srgbClr val="000000"/>
                </a:solidFill>
              </a:rPr>
              <a:t>dlv</a:t>
            </a:r>
            <a:r>
              <a:rPr lang="en-US" dirty="0">
                <a:solidFill>
                  <a:srgbClr val="000000"/>
                </a:solidFill>
              </a:rPr>
              <a:t>-db)</a:t>
            </a:r>
            <a:r>
              <a:rPr lang="ar-sa" dirty="0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dirty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RDF storable in different schemas in RDB</a:t>
            </a: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Magic sets, storage</a:t>
            </a:r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87575"/>
            <a:ext cx="7620000" cy="217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5551488" y="1600200"/>
            <a:ext cx="9350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>
                <a:solidFill>
                  <a:srgbClr val="000000"/>
                </a:solidFill>
              </a:rPr>
              <a:t> SQL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568325" indent="-568325">
              <a:buClr>
                <a:srgbClr val="000000"/>
              </a:buClr>
              <a:tabLst>
                <a:tab pos="568325" algn="l"/>
                <a:tab pos="1482725" algn="l"/>
                <a:tab pos="2397125" algn="l"/>
                <a:tab pos="3311525" algn="l"/>
                <a:tab pos="4225925" algn="l"/>
                <a:tab pos="5140325" algn="l"/>
                <a:tab pos="6054725" algn="l"/>
                <a:tab pos="6969125" algn="l"/>
                <a:tab pos="7883525" algn="l"/>
                <a:tab pos="8797925" algn="l"/>
                <a:tab pos="9712325" algn="l"/>
                <a:tab pos="10626725" algn="l"/>
              </a:tabLst>
            </a:pPr>
            <a:r>
              <a:rPr lang="en-US" b="1">
                <a:solidFill>
                  <a:srgbClr val="000000"/>
                </a:solidFill>
              </a:rPr>
              <a:t>SPARQL </a:t>
            </a:r>
            <a:r>
              <a:rPr lang="en-US" b="1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b="1">
                <a:solidFill>
                  <a:srgbClr val="000000"/>
                </a:solidFill>
              </a:rPr>
              <a:t> dlvhex (logic program)</a:t>
            </a:r>
            <a:r>
              <a:rPr lang="ar-sa" b="1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457200" y="1268413"/>
            <a:ext cx="8229600" cy="467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8000"/>
                </a:solidFill>
              </a:rPr>
              <a:t>Based on [</a:t>
            </a:r>
            <a:r>
              <a:rPr lang="en-US" dirty="0" smtClean="0">
                <a:solidFill>
                  <a:srgbClr val="008000"/>
                </a:solidFill>
              </a:rPr>
              <a:t>Polleres 2007</a:t>
            </a:r>
            <a:r>
              <a:rPr lang="en-US" dirty="0">
                <a:solidFill>
                  <a:srgbClr val="008000"/>
                </a:solidFill>
              </a:rPr>
              <a:t>]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8000"/>
                </a:solidFill>
              </a:rPr>
              <a:t>Non-recursive </a:t>
            </a:r>
            <a:r>
              <a:rPr lang="en-US" dirty="0" err="1">
                <a:solidFill>
                  <a:srgbClr val="008000"/>
                </a:solidFill>
              </a:rPr>
              <a:t>Datalog</a:t>
            </a:r>
            <a:r>
              <a:rPr lang="en-US" dirty="0">
                <a:solidFill>
                  <a:srgbClr val="008000"/>
                </a:solidFill>
              </a:rPr>
              <a:t> with negation and built-ins: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422275" y="5562600"/>
            <a:ext cx="25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63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8153400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632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198813"/>
            <a:ext cx="8686800" cy="2516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OWL2RL Static Ruleset </a:t>
            </a:r>
            <a:r>
              <a:rPr lang="en-US" b="1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b="1">
                <a:solidFill>
                  <a:srgbClr val="000000"/>
                </a:solidFill>
              </a:rPr>
              <a:t>  dlvhex (logic program)</a:t>
            </a:r>
            <a:r>
              <a:rPr lang="ar-sa" b="1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0" y="1268413"/>
            <a:ext cx="9144000" cy="467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8000"/>
                </a:solidFill>
              </a:rPr>
              <a:t>Straighforward, just translates rules in a way “compatible” with the SPARQL translation: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1219200" y="2286000"/>
            <a:ext cx="5867400" cy="306388"/>
          </a:xfrm>
          <a:prstGeom prst="rect">
            <a:avLst/>
          </a:prstGeom>
          <a:solidFill>
            <a:srgbClr val="DAEDEF"/>
          </a:solidFill>
          <a:ln w="93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{?s ?q ?o } &lt;= {?s ?p ?o . ?p rdfs:subPropertyOf ?q} </a:t>
            </a:r>
          </a:p>
        </p:txBody>
      </p:sp>
      <p:pic>
        <p:nvPicPr>
          <p:cNvPr id="5837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9144000" cy="279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000000"/>
                </a:solidFill>
              </a:rPr>
              <a:t>SPARQL+Rules    </a:t>
            </a:r>
            <a:r>
              <a:rPr lang="en-US" sz="3200" b="1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sz="3200" b="1">
                <a:solidFill>
                  <a:srgbClr val="000000"/>
                </a:solidFill>
              </a:rPr>
              <a:t>   SQL</a:t>
            </a: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991600" cy="5075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8000"/>
                </a:solidFill>
              </a:rPr>
              <a:t>Done by </a:t>
            </a:r>
            <a:r>
              <a:rPr lang="en-US" sz="2000" dirty="0" err="1">
                <a:solidFill>
                  <a:srgbClr val="008000"/>
                </a:solidFill>
              </a:rPr>
              <a:t>dlv</a:t>
            </a:r>
            <a:r>
              <a:rPr lang="en-US" sz="2000" dirty="0">
                <a:solidFill>
                  <a:srgbClr val="008000"/>
                </a:solidFill>
              </a:rPr>
              <a:t>-DB, cf. [</a:t>
            </a:r>
            <a:r>
              <a:rPr lang="en-US" sz="2000" dirty="0" err="1">
                <a:solidFill>
                  <a:srgbClr val="008000"/>
                </a:solidFill>
              </a:rPr>
              <a:t>Terracina</a:t>
            </a:r>
            <a:r>
              <a:rPr lang="en-US" sz="2000" dirty="0">
                <a:solidFill>
                  <a:srgbClr val="008000"/>
                </a:solidFill>
              </a:rPr>
              <a:t>, et al</a:t>
            </a:r>
            <a:r>
              <a:rPr lang="en-US" sz="2000" dirty="0" smtClean="0">
                <a:solidFill>
                  <a:srgbClr val="008000"/>
                </a:solidFill>
              </a:rPr>
              <a:t>.,</a:t>
            </a:r>
            <a:r>
              <a:rPr lang="en-US" sz="2000" dirty="0">
                <a:solidFill>
                  <a:srgbClr val="008000"/>
                </a:solidFill>
              </a:rPr>
              <a:t>2008]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All non-recursive parts are pushed to the Database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All recursive parts handled by semi-naïve evaluation 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	(more efficient than WITH RECURSIVE views in SQL, where necessary, intermediate results temporarily materialized into the DB)</a:t>
            </a:r>
            <a:r>
              <a:rPr lang="ar-sa" dirty="0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8000"/>
                </a:solidFill>
              </a:rPr>
              <a:t>Some necessary </a:t>
            </a:r>
            <a:r>
              <a:rPr lang="en-US" sz="2000" dirty="0" err="1">
                <a:solidFill>
                  <a:srgbClr val="008000"/>
                </a:solidFill>
              </a:rPr>
              <a:t>optimisations</a:t>
            </a:r>
            <a:r>
              <a:rPr lang="en-US" sz="2000" dirty="0">
                <a:solidFill>
                  <a:srgbClr val="008000"/>
                </a:solidFill>
              </a:rPr>
              <a:t> to make this </a:t>
            </a:r>
            <a:r>
              <a:rPr lang="en-US" sz="2000" i="1" dirty="0">
                <a:solidFill>
                  <a:srgbClr val="008000"/>
                </a:solidFill>
              </a:rPr>
              <a:t>reasonably </a:t>
            </a:r>
            <a:r>
              <a:rPr lang="en-US" sz="2000" dirty="0" err="1">
                <a:solidFill>
                  <a:srgbClr val="008000"/>
                </a:solidFill>
              </a:rPr>
              <a:t>performant</a:t>
            </a:r>
            <a:r>
              <a:rPr lang="en-US" sz="2000" dirty="0">
                <a:solidFill>
                  <a:srgbClr val="008000"/>
                </a:solidFill>
              </a:rPr>
              <a:t>: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FILTER expression evaluation is pushed to SQL (3-valued semantics of SPARQL Filters is handled natively in SQL)</a:t>
            </a:r>
            <a:r>
              <a:rPr lang="ar-sa" dirty="0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dirty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No miracles… but magic: Magic set </a:t>
            </a:r>
            <a:r>
              <a:rPr lang="en-US" dirty="0" err="1">
                <a:solidFill>
                  <a:srgbClr val="000000"/>
                </a:solidFill>
              </a:rPr>
              <a:t>optimisations</a:t>
            </a:r>
            <a:r>
              <a:rPr lang="en-US" dirty="0">
                <a:solidFill>
                  <a:srgbClr val="000000"/>
                </a:solidFill>
              </a:rPr>
              <a:t> for focused fwd-chaining evaluation.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Join-</a:t>
            </a:r>
            <a:r>
              <a:rPr lang="en-US" dirty="0" smtClean="0">
                <a:solidFill>
                  <a:srgbClr val="000000"/>
                </a:solidFill>
              </a:rPr>
              <a:t>reordering based on statistics/selectivity e.g. a la [Vidal et al. 2009], </a:t>
            </a:r>
            <a:r>
              <a:rPr lang="en-US" dirty="0">
                <a:solidFill>
                  <a:srgbClr val="000000"/>
                </a:solidFill>
              </a:rPr>
              <a:t>not yet implemented, but we did some manual reordering to optimize the query plan in the experiments.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Linked Data: What’s the point?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066800"/>
            <a:ext cx="8229600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Loads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structured data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out there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n"/>
              <a:tabLst/>
              <a:defRPr/>
            </a:pPr>
            <a:endParaRPr lang="en-US" sz="1400" kern="0" baseline="0" dirty="0" smtClean="0">
              <a:solidFill>
                <a:srgbClr val="000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n"/>
              <a:tabLst/>
              <a:defRPr/>
            </a:pPr>
            <a:r>
              <a:rPr lang="en-US" kern="0" noProof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You want to do </a:t>
            </a:r>
            <a:r>
              <a:rPr lang="en-US" b="1" kern="0" noProof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structured queries </a:t>
            </a:r>
            <a:r>
              <a:rPr lang="en-US" kern="0" noProof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on top of it 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n"/>
              <a:tabLst/>
              <a:defRPr/>
            </a:pPr>
            <a:endParaRPr lang="en-US" sz="1200" kern="0" dirty="0" smtClean="0">
              <a:solidFill>
                <a:srgbClr val="000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tabLst/>
              <a:defRPr/>
            </a:pPr>
            <a:endParaRPr lang="en-US" sz="1400" kern="0" baseline="0" dirty="0" smtClean="0">
              <a:solidFill>
                <a:srgbClr val="000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4" name="Picture 3" descr="Screen shot 2010-09-21 at 14.37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124200"/>
            <a:ext cx="636016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667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charset="2"/>
              <a:buChar char="n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Without exaggeration, SPARQL is probably a not too small a part of the LOD success story! … at least an important building block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1336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charset="2"/>
              <a:buChar char="n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SPARQL1.0  W3C </a:t>
            </a:r>
            <a:r>
              <a:rPr lang="en-US" kern="0" dirty="0" err="1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Rec</a:t>
            </a:r>
            <a:r>
              <a:rPr lang="en-US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15 January 2008…  Now you can!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Extending </a:t>
            </a:r>
            <a:r>
              <a:rPr lang="en-US" sz="2400" b="1" dirty="0" err="1" smtClean="0">
                <a:solidFill>
                  <a:srgbClr val="000000"/>
                </a:solidFill>
              </a:rPr>
              <a:t>GiaBATA</a:t>
            </a:r>
            <a:r>
              <a:rPr lang="en-US" sz="2400" b="1" dirty="0" smtClean="0">
                <a:solidFill>
                  <a:srgbClr val="000000"/>
                </a:solidFill>
              </a:rPr>
              <a:t> to SPARQL1.1 – Future Work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991600" cy="5075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008000"/>
                </a:solidFill>
              </a:rPr>
              <a:t>OWL2RL and RIF Entailment, done, but doesn’t yet consume RIF directly:</a:t>
            </a:r>
            <a:endParaRPr lang="en-US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Integration with RIF-</a:t>
            </a:r>
            <a:r>
              <a:rPr lang="en-US" sz="1600" dirty="0" err="1" smtClean="0">
                <a:solidFill>
                  <a:srgbClr val="000000"/>
                </a:solidFill>
              </a:rPr>
              <a:t>plugin</a:t>
            </a:r>
            <a:r>
              <a:rPr lang="en-US" sz="1600" dirty="0" smtClean="0">
                <a:solidFill>
                  <a:srgbClr val="000000"/>
                </a:solidFill>
              </a:rPr>
              <a:t> [</a:t>
            </a:r>
            <a:r>
              <a:rPr lang="en-US" sz="1600" dirty="0" err="1" smtClean="0">
                <a:solidFill>
                  <a:srgbClr val="000000"/>
                </a:solidFill>
              </a:rPr>
              <a:t>Obermeier</a:t>
            </a:r>
            <a:r>
              <a:rPr lang="en-US" sz="1600" dirty="0" smtClean="0">
                <a:solidFill>
                  <a:srgbClr val="000000"/>
                </a:solidFill>
              </a:rPr>
              <a:t> et al. RR2010] planned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SPARQL1.1 features: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err="1" smtClean="0">
                <a:solidFill>
                  <a:srgbClr val="008000"/>
                </a:solidFill>
              </a:rPr>
              <a:t>Subqueries</a:t>
            </a:r>
            <a:r>
              <a:rPr lang="en-US" sz="2000" dirty="0" smtClean="0">
                <a:solidFill>
                  <a:srgbClr val="008000"/>
                </a:solidFill>
              </a:rPr>
              <a:t> , doable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however: modulo solution modifiers</a:t>
            </a:r>
            <a:r>
              <a:rPr lang="en-US" sz="2000" dirty="0" smtClean="0">
                <a:solidFill>
                  <a:srgbClr val="000000"/>
                </a:solidFill>
              </a:rPr>
              <a:t>) 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8000"/>
                </a:solidFill>
              </a:rPr>
              <a:t>NOT EXISTS, MINUS, doable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8000"/>
                </a:solidFill>
              </a:rPr>
              <a:t>Property Path Expressions, doable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8000"/>
                </a:solidFill>
              </a:rPr>
              <a:t>Aggregates, probably doable, cf. [Polleres et al. 2007], [Faber et al. 2004]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1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sz="1600" dirty="0" smtClean="0"/>
              <a:t>[</a:t>
            </a:r>
            <a:r>
              <a:rPr lang="en-US" sz="1600" dirty="0" err="1" smtClean="0"/>
              <a:t>Ianni</a:t>
            </a:r>
            <a:r>
              <a:rPr lang="en-US" sz="1600" dirty="0" smtClean="0"/>
              <a:t> et al., 2009] </a:t>
            </a:r>
            <a:r>
              <a:rPr lang="en-US" sz="1600" dirty="0" smtClean="0">
                <a:solidFill>
                  <a:schemeClr val="tx1"/>
                </a:solidFill>
              </a:rPr>
              <a:t>G. </a:t>
            </a:r>
            <a:r>
              <a:rPr lang="en-US" sz="1600" dirty="0" err="1" smtClean="0">
                <a:solidFill>
                  <a:schemeClr val="tx1"/>
                </a:solidFill>
              </a:rPr>
              <a:t>Ianni</a:t>
            </a:r>
            <a:r>
              <a:rPr lang="en-US" sz="1600" dirty="0" smtClean="0">
                <a:solidFill>
                  <a:schemeClr val="tx1"/>
                </a:solidFill>
              </a:rPr>
              <a:t>, T. </a:t>
            </a:r>
            <a:r>
              <a:rPr lang="en-US" sz="1600" dirty="0" err="1" smtClean="0">
                <a:solidFill>
                  <a:schemeClr val="tx1"/>
                </a:solidFill>
              </a:rPr>
              <a:t>Krennwallner</a:t>
            </a:r>
            <a:r>
              <a:rPr lang="en-US" sz="1600" dirty="0" smtClean="0">
                <a:solidFill>
                  <a:schemeClr val="tx1"/>
                </a:solidFill>
              </a:rPr>
              <a:t>, A. Martello, A. Polleres. Dynamic querying of mass-storage RDF data with rule-based entailment regimes. ISWC2009</a:t>
            </a:r>
          </a:p>
          <a:p>
            <a:pPr>
              <a:buNone/>
            </a:pPr>
            <a:r>
              <a:rPr lang="en-US" sz="1600" dirty="0" smtClean="0"/>
              <a:t>[</a:t>
            </a:r>
            <a:r>
              <a:rPr lang="en-US" sz="1600" dirty="0" err="1" smtClean="0"/>
              <a:t>Obermeier</a:t>
            </a:r>
            <a:r>
              <a:rPr lang="en-US" sz="1600" dirty="0" smtClean="0"/>
              <a:t> et al. 2010] </a:t>
            </a:r>
            <a:r>
              <a:rPr lang="en-US" sz="1600" dirty="0" smtClean="0">
                <a:solidFill>
                  <a:srgbClr val="000000"/>
                </a:solidFill>
              </a:rPr>
              <a:t>Philipp </a:t>
            </a:r>
            <a:r>
              <a:rPr lang="en-US" sz="1600" dirty="0" err="1" smtClean="0">
                <a:solidFill>
                  <a:srgbClr val="000000"/>
                </a:solidFill>
              </a:rPr>
              <a:t>Obermeier</a:t>
            </a:r>
            <a:r>
              <a:rPr lang="en-US" sz="1600" dirty="0" smtClean="0">
                <a:solidFill>
                  <a:srgbClr val="000000"/>
                </a:solidFill>
              </a:rPr>
              <a:t>, Marco </a:t>
            </a:r>
            <a:r>
              <a:rPr lang="en-US" sz="1600" dirty="0" err="1" smtClean="0">
                <a:solidFill>
                  <a:srgbClr val="000000"/>
                </a:solidFill>
              </a:rPr>
              <a:t>Marano</a:t>
            </a:r>
            <a:r>
              <a:rPr lang="en-US" sz="1600" dirty="0" smtClean="0">
                <a:solidFill>
                  <a:srgbClr val="000000"/>
                </a:solidFill>
              </a:rPr>
              <a:t> and Axel Polleres - Processing RIF and OWL2RL within DLVHEX. RR2010 – System Demo.</a:t>
            </a:r>
          </a:p>
          <a:p>
            <a:pPr>
              <a:buNone/>
            </a:pPr>
            <a:r>
              <a:rPr lang="en-US" sz="1600" dirty="0" smtClean="0"/>
              <a:t>[</a:t>
            </a:r>
            <a:r>
              <a:rPr lang="en-US" sz="1600" dirty="0" err="1" smtClean="0"/>
              <a:t>Terracina</a:t>
            </a:r>
            <a:r>
              <a:rPr lang="en-US" sz="1600" dirty="0" smtClean="0"/>
              <a:t>, et al.,2008] </a:t>
            </a:r>
            <a:r>
              <a:rPr lang="en-US" sz="1600" dirty="0" err="1" smtClean="0">
                <a:solidFill>
                  <a:srgbClr val="000000"/>
                </a:solidFill>
              </a:rPr>
              <a:t>Terracina</a:t>
            </a:r>
            <a:r>
              <a:rPr lang="en-US" sz="1600" dirty="0" smtClean="0">
                <a:solidFill>
                  <a:srgbClr val="000000"/>
                </a:solidFill>
              </a:rPr>
              <a:t>, G., Leone, N., </a:t>
            </a:r>
            <a:r>
              <a:rPr lang="en-US" sz="1600" dirty="0" err="1" smtClean="0">
                <a:solidFill>
                  <a:srgbClr val="000000"/>
                </a:solidFill>
              </a:rPr>
              <a:t>Lio</a:t>
            </a:r>
            <a:r>
              <a:rPr lang="en-US" sz="1600" dirty="0" smtClean="0">
                <a:solidFill>
                  <a:srgbClr val="000000"/>
                </a:solidFill>
              </a:rPr>
              <a:t>, V., Panetta, C.: Experimenting with recursive queries in database and logic programming systems. Theory </a:t>
            </a:r>
            <a:r>
              <a:rPr lang="en-US" sz="1600" dirty="0" err="1" smtClean="0">
                <a:solidFill>
                  <a:srgbClr val="000000"/>
                </a:solidFill>
              </a:rPr>
              <a:t>Pract</a:t>
            </a:r>
            <a:r>
              <a:rPr lang="en-US" sz="1600" dirty="0" smtClean="0">
                <a:solidFill>
                  <a:srgbClr val="000000"/>
                </a:solidFill>
              </a:rPr>
              <a:t>. Log. Program. 8(2) (2008) 129–165.</a:t>
            </a:r>
          </a:p>
          <a:p>
            <a:pPr>
              <a:buNone/>
            </a:pPr>
            <a:r>
              <a:rPr lang="en-US" sz="1600" dirty="0" smtClean="0"/>
              <a:t>[Vidal et al. 2010] </a:t>
            </a:r>
            <a:r>
              <a:rPr lang="en-US" sz="1600" dirty="0" smtClean="0">
                <a:solidFill>
                  <a:srgbClr val="000000"/>
                </a:solidFill>
              </a:rPr>
              <a:t>M.-E. Vidal, E.  </a:t>
            </a:r>
            <a:r>
              <a:rPr lang="en-US" sz="1600" dirty="0" err="1" smtClean="0">
                <a:solidFill>
                  <a:srgbClr val="000000"/>
                </a:solidFill>
              </a:rPr>
              <a:t>Ruckhaus</a:t>
            </a:r>
            <a:r>
              <a:rPr lang="en-US" sz="1600" dirty="0" smtClean="0">
                <a:solidFill>
                  <a:srgbClr val="000000"/>
                </a:solidFill>
              </a:rPr>
              <a:t>, T. </a:t>
            </a:r>
            <a:r>
              <a:rPr lang="en-US" sz="1600" dirty="0" err="1" smtClean="0">
                <a:solidFill>
                  <a:srgbClr val="000000"/>
                </a:solidFill>
              </a:rPr>
              <a:t>Lampo</a:t>
            </a:r>
            <a:r>
              <a:rPr lang="en-US" sz="1600" dirty="0" smtClean="0">
                <a:solidFill>
                  <a:srgbClr val="000000"/>
                </a:solidFill>
              </a:rPr>
              <a:t>, A. </a:t>
            </a:r>
            <a:r>
              <a:rPr lang="en-US" sz="1600" dirty="0" err="1" smtClean="0">
                <a:solidFill>
                  <a:srgbClr val="000000"/>
                </a:solidFill>
              </a:rPr>
              <a:t>Marínez</a:t>
            </a:r>
            <a:r>
              <a:rPr lang="en-US" sz="1600" dirty="0" smtClean="0">
                <a:solidFill>
                  <a:srgbClr val="000000"/>
                </a:solidFill>
              </a:rPr>
              <a:t>, J. Sierra, A. Polleres. On the efficiency of joining group patterns in SPARQL queries. ESWC2010</a:t>
            </a:r>
          </a:p>
          <a:p>
            <a:pPr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Additional Acknowledgements:</a:t>
            </a:r>
          </a:p>
          <a:p>
            <a:pPr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GB" sz="1600" dirty="0" err="1" smtClean="0"/>
              <a:t>Giovambattista</a:t>
            </a:r>
            <a:r>
              <a:rPr lang="en-GB" sz="1600" dirty="0" smtClean="0"/>
              <a:t> </a:t>
            </a:r>
            <a:r>
              <a:rPr lang="en-GB" sz="1600" dirty="0" err="1" smtClean="0"/>
              <a:t>Ianni</a:t>
            </a:r>
            <a:r>
              <a:rPr lang="en-GB" sz="1600" dirty="0" smtClean="0"/>
              <a:t>, Alessandra Martello, Thomas </a:t>
            </a:r>
            <a:r>
              <a:rPr lang="en-GB" sz="1600" dirty="0" err="1" smtClean="0"/>
              <a:t>Krennwallner</a:t>
            </a:r>
            <a:r>
              <a:rPr lang="en-GB" sz="1600" dirty="0" smtClean="0"/>
              <a:t>, Philipp </a:t>
            </a:r>
            <a:r>
              <a:rPr lang="en-GB" sz="1600" dirty="0" err="1" smtClean="0"/>
              <a:t>Obermeier</a:t>
            </a:r>
            <a:endParaRPr lang="en-GB" sz="1600" dirty="0" smtClean="0"/>
          </a:p>
          <a:p>
            <a:pPr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438400"/>
            <a:ext cx="90678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Basic Graph Pattern (BGP)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… set of RDF triples with variables in S,P,O , e.g.: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    {?D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&lt;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http://dblp.l3s.de/…/authors/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-Lee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&gt;} </a:t>
            </a:r>
          </a:p>
        </p:txBody>
      </p:sp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How can I query that data? SPARQL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990600"/>
            <a:ext cx="8991600" cy="4675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 smtClean="0">
                <a:latin typeface="Arial" charset="0"/>
              </a:rPr>
              <a:t>Basic graph pattern matching   ~    Conjunctive queries</a:t>
            </a:r>
          </a:p>
          <a:p>
            <a:pPr>
              <a:buFont typeface="Wingdings" pitchFamily="2" charset="2"/>
              <a:buNone/>
            </a:pPr>
            <a:endParaRPr lang="en-US" sz="1200" dirty="0" smtClean="0">
              <a:latin typeface="Arial" charset="0"/>
            </a:endParaRPr>
          </a:p>
          <a:p>
            <a:pPr>
              <a:buNone/>
            </a:pPr>
            <a:r>
              <a:rPr lang="en-US" sz="2200" dirty="0" smtClean="0">
                <a:latin typeface="Arial" charset="0"/>
              </a:rPr>
              <a:t>Example: </a:t>
            </a:r>
            <a:endParaRPr lang="en-US" sz="2200" i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None/>
            </a:pP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“Give me all documents by Tim Berners-Lee”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latin typeface="Arial" charset="0"/>
            </a:endParaRPr>
          </a:p>
        </p:txBody>
      </p:sp>
      <p:pic>
        <p:nvPicPr>
          <p:cNvPr id="6" name="Picture 5" descr="Screen shot 2010-09-14 at 18.44.37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429000"/>
            <a:ext cx="7972425" cy="68580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38400"/>
            <a:ext cx="9067800" cy="123110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SELECT ?D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FROM &lt;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http://dblp.l3s.de/…/authors/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-Lee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&gt;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</a:rPr>
              <a:t>WHERE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{?D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&lt;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http://dblp.l3s.de/…/authors/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-Lee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&gt;} 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0" y="5029200"/>
            <a:ext cx="3276600" cy="1143000"/>
          </a:xfrm>
          <a:prstGeom prst="wedgeEllipseCallout">
            <a:avLst>
              <a:gd name="adj1" fmla="val -37939"/>
              <a:gd name="adj2" fmla="val -202686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FROM clause/Dataset can be implicit, e.g. when querying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DBLP’s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SPARQL endpoint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3324761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?D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&lt;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http://dblp.l3s.de/…/authors/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-Lee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&gt;.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?D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008000"/>
                </a:solidFill>
                <a:latin typeface="Courier New" pitchFamily="49" charset="0"/>
              </a:rPr>
              <a:t>CoAuth</a:t>
            </a:r>
            <a:r>
              <a:rPr lang="en-US" sz="1600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.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008000"/>
                </a:solidFill>
                <a:latin typeface="Courier New" pitchFamily="49" charset="0"/>
              </a:rPr>
              <a:t>CoAuth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}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066801"/>
            <a:ext cx="8991600" cy="274319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 smtClean="0">
                <a:latin typeface="Arial" charset="0"/>
              </a:rPr>
              <a:t>Basic graph pattern matching   ~    </a:t>
            </a:r>
            <a:r>
              <a:rPr lang="en-US" sz="2200" b="1" dirty="0" smtClean="0">
                <a:latin typeface="Arial" charset="0"/>
              </a:rPr>
              <a:t>Conjunctive </a:t>
            </a:r>
            <a:r>
              <a:rPr lang="en-US" sz="2200" dirty="0" smtClean="0">
                <a:latin typeface="Arial" charset="0"/>
              </a:rPr>
              <a:t>queries</a:t>
            </a:r>
          </a:p>
          <a:p>
            <a:pPr>
              <a:buFont typeface="Wingdings" pitchFamily="2" charset="2"/>
              <a:buNone/>
            </a:pPr>
            <a:endParaRPr lang="en-US" sz="2200" dirty="0" smtClean="0">
              <a:latin typeface="Arial" charset="0"/>
            </a:endParaRPr>
          </a:p>
          <a:p>
            <a:pPr>
              <a:buNone/>
            </a:pPr>
            <a:r>
              <a:rPr lang="en-US" sz="2200" dirty="0" smtClean="0">
                <a:latin typeface="Arial" charset="0"/>
              </a:rPr>
              <a:t>Example: </a:t>
            </a:r>
            <a:endParaRPr lang="en-US" sz="2200" i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None/>
            </a:pP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“Give me all names of co-authors of Tim Berners-Lee”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latin typeface="Arial" charset="0"/>
            </a:endParaRPr>
          </a:p>
        </p:txBody>
      </p:sp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How can I query that data? SPARQL</a:t>
            </a:r>
          </a:p>
        </p:txBody>
      </p:sp>
      <p:sp>
        <p:nvSpPr>
          <p:cNvPr id="8" name="Rectangle 7"/>
          <p:cNvSpPr/>
          <p:nvPr/>
        </p:nvSpPr>
        <p:spPr>
          <a:xfrm>
            <a:off x="8305800" y="5791200"/>
            <a:ext cx="76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Link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352800"/>
            <a:ext cx="88392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_:D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&lt;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http://dblp.l3s.de/…/authors/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-Lee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&gt;.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_:D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_:C</a:t>
            </a:r>
            <a:r>
              <a:rPr lang="en-US" sz="1600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.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_:C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Blank nodes</a:t>
            </a:r>
            <a:r>
              <a:rPr lang="en-US" sz="1600" b="1" u="sng" dirty="0" smtClean="0">
                <a:solidFill>
                  <a:schemeClr val="tx1"/>
                </a:solidFill>
                <a:latin typeface="Arial"/>
                <a:cs typeface="Arial"/>
              </a:rPr>
              <a:t> in Queries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play a </a:t>
            </a:r>
            <a:r>
              <a:rPr lang="en-US" sz="1600" b="1" i="1" dirty="0" smtClean="0">
                <a:solidFill>
                  <a:schemeClr val="tx1"/>
                </a:solidFill>
                <a:latin typeface="Arial"/>
                <a:cs typeface="Arial"/>
              </a:rPr>
              <a:t>similar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 role as (non-distinguished) variables.</a:t>
            </a:r>
          </a:p>
          <a:p>
            <a:endParaRPr lang="en-US" sz="16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352800"/>
            <a:ext cx="88392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[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&lt;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http://dblp.l3s.de/…/authors/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-Lee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&gt;,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             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[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]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]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Blank nodes</a:t>
            </a:r>
            <a:r>
              <a:rPr lang="en-US" sz="1600" b="1" u="sng" dirty="0" smtClean="0">
                <a:solidFill>
                  <a:schemeClr val="tx1"/>
                </a:solidFill>
                <a:latin typeface="Arial"/>
                <a:cs typeface="Arial"/>
              </a:rPr>
              <a:t> in Queries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play a </a:t>
            </a:r>
            <a:r>
              <a:rPr lang="en-US" sz="1600" b="1" i="1" dirty="0" smtClean="0">
                <a:solidFill>
                  <a:schemeClr val="tx1"/>
                </a:solidFill>
                <a:latin typeface="Arial"/>
                <a:cs typeface="Arial"/>
              </a:rPr>
              <a:t>similar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 role </a:t>
            </a:r>
            <a:r>
              <a:rPr lang="en-US" sz="1600" b="1" smtClean="0">
                <a:solidFill>
                  <a:schemeClr val="tx1"/>
                </a:solidFill>
                <a:latin typeface="Arial"/>
                <a:cs typeface="Arial"/>
              </a:rPr>
              <a:t>as (non-distinguished)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variables.</a:t>
            </a:r>
          </a:p>
          <a:p>
            <a:pPr>
              <a:buFont typeface="Arial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  Turtle style shortcuts are allowed (</a:t>
            </a:r>
            <a:r>
              <a:rPr lang="en-US" sz="1600" b="1" i="1" dirty="0" smtClean="0">
                <a:solidFill>
                  <a:schemeClr val="tx1"/>
                </a:solidFill>
                <a:latin typeface="Arial"/>
                <a:cs typeface="Arial"/>
              </a:rPr>
              <a:t>a bit extreme here, admittedly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More complex patterns in SPARQL 1.0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066800"/>
            <a:ext cx="8229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UNION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charset="2"/>
              <a:buChar char="n"/>
              <a:defRPr/>
            </a:pPr>
            <a:r>
              <a:rPr lang="en-US" sz="2000" kern="0" dirty="0" smtClean="0">
                <a:solidFill>
                  <a:srgbClr val="008000"/>
                </a:solidFill>
                <a:ea typeface="ＭＳ Ｐゴシック" pitchFamily="-65" charset="-128"/>
                <a:cs typeface="ＭＳ Ｐゴシック" pitchFamily="-65" charset="-128"/>
              </a:rPr>
              <a:t>OPTIONAL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n"/>
              <a:tabLst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FILTER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charset="2"/>
              <a:buChar char="n"/>
              <a:defRPr/>
            </a:pPr>
            <a:r>
              <a:rPr lang="en-US" sz="2000" kern="0" dirty="0" smtClean="0">
                <a:solidFill>
                  <a:srgbClr val="008000"/>
                </a:solidFill>
                <a:ea typeface="ＭＳ Ｐゴシック" pitchFamily="-65" charset="-128"/>
                <a:cs typeface="ＭＳ Ｐゴシック" pitchFamily="-65" charset="-128"/>
              </a:rPr>
              <a:t>Querying named </a:t>
            </a:r>
            <a:r>
              <a:rPr lang="en-US" sz="2000" kern="0" dirty="0" err="1" smtClean="0">
                <a:solidFill>
                  <a:srgbClr val="008000"/>
                </a:solidFill>
                <a:ea typeface="ＭＳ Ｐゴシック" pitchFamily="-65" charset="-128"/>
                <a:cs typeface="ＭＳ Ｐゴシック" pitchFamily="-65" charset="-128"/>
              </a:rPr>
              <a:t>GRAPHs</a:t>
            </a:r>
            <a:endParaRPr lang="en-US" sz="2000" kern="0" dirty="0" smtClean="0">
              <a:solidFill>
                <a:srgbClr val="008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charset="2"/>
              <a:buChar char="n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Solution Modifiers (ordering, slicing/dicing results)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… plus some non-trivial combinations of these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2362200"/>
            <a:ext cx="8991600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	{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&lt;http://dblp.l3s.de/…/authors/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-Lee&gt;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          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] ] .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UNION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	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&lt;http://www.w3.org/People/Berners-Lee/card#i&gt;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?F .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?F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sz="16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UNIONs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conjunctive queries…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0668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Unions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of </a:t>
            </a:r>
            <a:r>
              <a:rPr lang="en-US" kern="0" dirty="0" err="1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onjunctive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queries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Example: </a:t>
            </a: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“Give me all names of co-authors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or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friends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Tim Berners-Lee”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3048000"/>
            <a:ext cx="7696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66800" y="3657600"/>
            <a:ext cx="76962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66800" y="3886200"/>
            <a:ext cx="7696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" y="5123698"/>
          <a:ext cx="1981200" cy="165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2848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Lalana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Kagal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"Tim Berners-Lee"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"Dan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Connolly”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124200" y="5154178"/>
          <a:ext cx="2438400" cy="1399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2848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3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"Michael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Hausenblas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"Charles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McCathieNevile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438400" y="5486400"/>
            <a:ext cx="3717203" cy="461665"/>
            <a:chOff x="2438400" y="5486400"/>
            <a:chExt cx="3717203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438400" y="5486400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U</a:t>
              </a:r>
              <a:endParaRPr lang="en-US" sz="2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1200" y="5486400"/>
              <a:ext cx="364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=</a:t>
              </a:r>
              <a:endParaRPr lang="en-US" sz="2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858000" y="4163578"/>
          <a:ext cx="2286000" cy="269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2848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Lalana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Kagal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"Tim Berners-Lee"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"Dan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Connolly”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"Michael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Hausenblas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"Charles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McCathieNevile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Oval Callout 17"/>
          <p:cNvSpPr/>
          <p:nvPr/>
        </p:nvSpPr>
        <p:spPr bwMode="auto">
          <a:xfrm>
            <a:off x="6934200" y="1828800"/>
            <a:ext cx="2209800" cy="533400"/>
          </a:xfrm>
          <a:prstGeom prst="wedgeEllipseCallout">
            <a:avLst>
              <a:gd name="adj1" fmla="val 15493"/>
              <a:gd name="adj2" fmla="val 596102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Note: Duplicates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possible,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bag/</a:t>
            </a:r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multiset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semantics!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2362200"/>
            <a:ext cx="8991600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DISTINCT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{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&lt;http://dblp.l3s.de/…/authors/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-Lee&gt;,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          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] ] . }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UNION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{ &lt;http://www.w3.org/People/Berners-Lee/card#i&gt;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?F .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?F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sz="16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UNIONs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conjunctive queries…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0668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Avoid Duplicates: keyword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ＭＳ Ｐゴシック" pitchFamily="-65" charset="-128"/>
                <a:cs typeface="Courier New"/>
              </a:rPr>
              <a:t>DISTINCT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/>
              <a:ea typeface="ＭＳ Ｐゴシック" pitchFamily="-65" charset="-128"/>
              <a:cs typeface="Courier New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Example: </a:t>
            </a: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“Give me all names of co-authors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or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friends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Tim Berners-Lee”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" y="5123698"/>
          <a:ext cx="1981200" cy="165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2848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Lalana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Kagal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"Tim Berners-Lee"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"Dan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Connolly”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124200" y="5154178"/>
          <a:ext cx="2438400" cy="1399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2848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3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"Michael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Hausenblas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"Charles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McCathieNevile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16"/>
          <p:cNvGrpSpPr/>
          <p:nvPr/>
        </p:nvGrpSpPr>
        <p:grpSpPr>
          <a:xfrm>
            <a:off x="2438400" y="5486400"/>
            <a:ext cx="3717203" cy="461665"/>
            <a:chOff x="2438400" y="5486400"/>
            <a:chExt cx="3717203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438400" y="5486400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U</a:t>
              </a:r>
              <a:endParaRPr lang="en-US" sz="2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1200" y="5486400"/>
              <a:ext cx="364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=</a:t>
              </a:r>
              <a:endParaRPr lang="en-US" sz="2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858000" y="4163578"/>
          <a:ext cx="2286000" cy="2435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2848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Lalana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Kagal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"Tim Berners-Lee"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"Dan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Connolly”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"Michael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Hausenblas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"Charles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McCathieNevile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2362200"/>
            <a:ext cx="8991600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CoAuthN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008000"/>
                </a:solidFill>
                <a:latin typeface="Courier New" pitchFamily="49" charset="0"/>
              </a:rPr>
              <a:t>FrN</a:t>
            </a:r>
            <a:endParaRPr lang="en-US" sz="1600" b="1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	{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&lt;http://dblp.l3s.de/…/authors/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-Lee&gt;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          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CoAuthN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] ] .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UNION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	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&lt;http://www.w3.org/People/Berners-Lee/card#i&gt;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?F .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?F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008000"/>
                </a:solidFill>
                <a:latin typeface="Courier New" pitchFamily="49" charset="0"/>
              </a:rPr>
              <a:t>FrN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sz="16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UNIONs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conjunctive queries…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0668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Unions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of </a:t>
            </a:r>
            <a:r>
              <a:rPr lang="en-US" kern="0" dirty="0" err="1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onjunctive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queries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Example: </a:t>
            </a: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“Give me all names of co-authors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or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friends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Tim Berners-Lee”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562600" y="4191000"/>
          <a:ext cx="3505200" cy="2591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981200"/>
              </a:tblGrid>
              <a:tr h="15745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CoAuthN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FrN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Lalana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Kagal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"Tim Berners-Lee"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"Dan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Connolly”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"Michael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Hausenblas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3"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"Charles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McCathieNevile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Oval Callout 17"/>
          <p:cNvSpPr/>
          <p:nvPr/>
        </p:nvSpPr>
        <p:spPr bwMode="auto">
          <a:xfrm>
            <a:off x="6934200" y="1828800"/>
            <a:ext cx="2209800" cy="533400"/>
          </a:xfrm>
          <a:prstGeom prst="wedgeEllipseCallout">
            <a:avLst>
              <a:gd name="adj1" fmla="val 36949"/>
              <a:gd name="adj2" fmla="val 416737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Note: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variables can be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unbound in a result!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2971800"/>
            <a:ext cx="89916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 ?H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      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?D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&lt;http://dblp.l3s.de/…/authors/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-Lee&gt;.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?D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?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CoAuth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.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 ?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CoAuth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?N .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OPTIONAL { ?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CoAuth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foaf:homepage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 ?H }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sz="16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OPTIONAL query parts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0668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Optional parts in queries (Left Outer Join)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Example: </a:t>
            </a: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“Give me all names of co-authors 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of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Tim Berners-Lee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lang="en-US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and </a:t>
            </a:r>
            <a:r>
              <a:rPr lang="en-US" b="1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optionally </a:t>
            </a:r>
            <a:r>
              <a:rPr lang="en-US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their homepage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7" name="Picture 16" descr="Screen shot 2010-09-15 at 16.57.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762" y="4800600"/>
            <a:ext cx="4313238" cy="2278857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 bwMode="auto">
          <a:xfrm>
            <a:off x="6934200" y="1828800"/>
            <a:ext cx="2209800" cy="990600"/>
          </a:xfrm>
          <a:prstGeom prst="wedgeEllipseCallout">
            <a:avLst>
              <a:gd name="adj1" fmla="val -29335"/>
              <a:gd name="adj2" fmla="val 268874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Another example where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variables can be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unbound in results!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272960"/>
            <a:ext cx="4191000" cy="2238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295400"/>
            <a:ext cx="3000659" cy="3934538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 bwMode="auto">
          <a:xfrm>
            <a:off x="6096000" y="3886200"/>
            <a:ext cx="762000" cy="609600"/>
          </a:xfrm>
          <a:custGeom>
            <a:avLst/>
            <a:gdLst>
              <a:gd name="connsiteX0" fmla="*/ 0 w 749300"/>
              <a:gd name="connsiteY0" fmla="*/ 425450 h 552450"/>
              <a:gd name="connsiteX1" fmla="*/ 508000 w 749300"/>
              <a:gd name="connsiteY1" fmla="*/ 552450 h 552450"/>
              <a:gd name="connsiteX2" fmla="*/ 749300 w 749300"/>
              <a:gd name="connsiteY2" fmla="*/ 298450 h 552450"/>
              <a:gd name="connsiteX3" fmla="*/ 381000 w 749300"/>
              <a:gd name="connsiteY3" fmla="*/ 0 h 552450"/>
              <a:gd name="connsiteX4" fmla="*/ 0 w 749300"/>
              <a:gd name="connsiteY4" fmla="*/ 425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300" h="552450">
                <a:moveTo>
                  <a:pt x="0" y="425450"/>
                </a:moveTo>
                <a:lnTo>
                  <a:pt x="508000" y="552450"/>
                </a:lnTo>
                <a:lnTo>
                  <a:pt x="749300" y="298450"/>
                </a:lnTo>
                <a:lnTo>
                  <a:pt x="38100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6693">
            <a:off x="6300551" y="4069369"/>
            <a:ext cx="432871" cy="3226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257800"/>
            <a:ext cx="8934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Chair-hat off: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While trying to convey best I can the current status of the 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SPARQL Working Group, in this Tutorial I don’t claim to speak officially for the 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group and will freely blend in my personal opinions… ;-)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FILTERING out query results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2400" y="10668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FILTERs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allow to specify FILTER conditions on patterns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Example: </a:t>
            </a: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“Give me all names of co-authors 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of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Tim Berners-Lee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lang="en-US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and </a:t>
            </a:r>
            <a:r>
              <a:rPr lang="en-US" b="1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whose homepage starts with http://www.w3…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7432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: &lt;http://xmlns.com/foaf/0.1/&gt; 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?N ?H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WHERE { </a:t>
            </a:r>
          </a:p>
          <a:p>
            <a:pPr lvl="0"/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?D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&lt;http://dblp.l3s.de/…/authors/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-Lee&gt;.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?D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CoAuth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. 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?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CoAuth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. </a:t>
            </a:r>
          </a:p>
          <a:p>
            <a:pPr lvl="0"/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 ?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CoAuth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foaf:homepage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?H .</a:t>
            </a:r>
            <a:endParaRPr lang="en-US" sz="16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FILTER( 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regex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str(?H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) , "^http://www.w3" )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  <a:p>
            <a:pPr lvl="0"/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8" name="Picture 7" descr="Screen shot 2010-09-15 at 20.43.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5041900"/>
            <a:ext cx="6019800" cy="33401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2362200"/>
            <a:ext cx="9210786" cy="4660900"/>
            <a:chOff x="152400" y="2362200"/>
            <a:chExt cx="9210786" cy="4660900"/>
          </a:xfrm>
        </p:grpSpPr>
        <p:sp>
          <p:nvSpPr>
            <p:cNvPr id="9" name="Rectangle 8"/>
            <p:cNvSpPr/>
            <p:nvPr/>
          </p:nvSpPr>
          <p:spPr>
            <a:xfrm>
              <a:off x="152400" y="2743200"/>
              <a:ext cx="8610600" cy="25545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PREFIX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: &lt;http://xmlns.com/foaf/0.1/&gt; </a:t>
              </a:r>
            </a:p>
            <a:p>
              <a:pPr lvl="0"/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SELECT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?N ?H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</a:p>
            <a:p>
              <a:pPr lvl="0"/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WHERE { </a:t>
              </a:r>
            </a:p>
            <a:p>
              <a:pPr lvl="0"/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      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?D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foaf:maker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&lt;http://dblp.l3s.de/…/authors/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Tim_Berners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-Lee&gt;.</a:t>
              </a:r>
            </a:p>
            <a:p>
              <a:pPr lvl="0"/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      ?D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foaf:maker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?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. </a:t>
              </a:r>
            </a:p>
            <a:p>
              <a:pPr lvl="0"/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      ?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foaf:name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?N . </a:t>
              </a:r>
            </a:p>
            <a:p>
              <a:pPr lvl="0"/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      ?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foaf:homepage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?H .</a:t>
              </a:r>
              <a:endParaRPr lang="en-US" sz="1600" dirty="0" smtClean="0">
                <a:solidFill>
                  <a:srgbClr val="000000"/>
                </a:solidFill>
                <a:latin typeface="Courier New" pitchFamily="49" charset="0"/>
              </a:endParaRPr>
            </a:p>
            <a:p>
              <a:pPr lvl="0"/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     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FILTER( 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regex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( 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str(?H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) , "^http://www.w3" ) </a:t>
              </a:r>
              <a:r>
                <a:rPr lang="en-US" sz="1600" b="1" dirty="0" smtClean="0">
                  <a:solidFill>
                    <a:srgbClr val="FF0000"/>
                  </a:solidFill>
                  <a:latin typeface="Courier New" pitchFamily="49" charset="0"/>
                </a:rPr>
                <a:t>&amp;&amp;</a:t>
              </a:r>
            </a:p>
            <a:p>
              <a:pPr lvl="0"/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      ?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!=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&lt;http://dblp.l3s.de/…/authors/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Tim_Berners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-Lee&gt; )</a:t>
              </a:r>
            </a:p>
            <a:p>
              <a:pPr lvl="0"/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     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}</a:t>
              </a:r>
            </a:p>
          </p:txBody>
        </p:sp>
        <p:pic>
          <p:nvPicPr>
            <p:cNvPr id="10" name="Picture 9" descr="Screen shot 2010-09-15 at 20.47.47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5029200"/>
              <a:ext cx="6019800" cy="19939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10200" y="2362200"/>
              <a:ext cx="39529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b="1" i="1" kern="0" dirty="0" smtClean="0">
                  <a:solidFill>
                    <a:srgbClr val="000000"/>
                  </a:solidFill>
                  <a:latin typeface="Arial" charset="0"/>
                  <a:ea typeface="ＭＳ Ｐゴシック" pitchFamily="-65" charset="-128"/>
                  <a:cs typeface="ＭＳ Ｐゴシック" pitchFamily="-65" charset="-128"/>
                </a:rPr>
                <a:t>different  from Tim B.-L. himself”</a:t>
              </a:r>
              <a:endParaRPr lang="en-US" dirty="0"/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FILTERING out query results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2400" y="10668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FILTERs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allow to specify FILTER conditions on pattern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Can use an extensible library of built-in functions</a:t>
            </a:r>
          </a:p>
          <a:p>
            <a:pPr marL="800100" lvl="1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b="1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checking</a:t>
            </a:r>
            <a:r>
              <a:rPr lang="en-US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: bound(), </a:t>
            </a:r>
            <a:r>
              <a:rPr lang="en-US" kern="0" dirty="0" err="1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isIRI</a:t>
            </a:r>
            <a:r>
              <a:rPr lang="en-US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(), </a:t>
            </a:r>
            <a:r>
              <a:rPr lang="en-US" kern="0" dirty="0" err="1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isBlank</a:t>
            </a:r>
            <a:r>
              <a:rPr lang="en-US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(), </a:t>
            </a:r>
            <a:r>
              <a:rPr lang="en-US" kern="0" dirty="0" err="1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regex</a:t>
            </a:r>
            <a:r>
              <a:rPr lang="en-US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() … </a:t>
            </a:r>
          </a:p>
          <a:p>
            <a:pPr marL="800100" lvl="1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b="1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Conversion/extraction: </a:t>
            </a:r>
            <a:r>
              <a:rPr lang="en-US" kern="0" dirty="0" err="1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str</a:t>
            </a:r>
            <a:r>
              <a:rPr lang="en-US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(), </a:t>
            </a:r>
            <a:r>
              <a:rPr lang="en-US" kern="0" dirty="0" err="1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datatype</a:t>
            </a:r>
            <a:r>
              <a:rPr lang="en-US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(), </a:t>
            </a:r>
            <a:r>
              <a:rPr lang="en-US" kern="0" dirty="0" err="1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lang</a:t>
            </a:r>
            <a:r>
              <a:rPr lang="en-US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() …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Can be complex:  &amp;&amp; , ||,  !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ATTENTION: Evaluated in  a 3-valued logic: </a:t>
            </a:r>
            <a:r>
              <a:rPr lang="en-US" b="1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true, false, error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lvl="0"/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b="1" i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5" name="Picture 4" descr="Screen shot 2010-09-15 at 21.09.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752" y="838200"/>
            <a:ext cx="2147248" cy="3251200"/>
          </a:xfrm>
          <a:prstGeom prst="rect">
            <a:avLst/>
          </a:prstGeom>
        </p:spPr>
      </p:pic>
      <p:pic>
        <p:nvPicPr>
          <p:cNvPr id="7" name="Picture 6" descr="Screen shot 2010-09-15 at 21.14.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791200"/>
            <a:ext cx="9131300" cy="17018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229600" y="4114800"/>
          <a:ext cx="914400" cy="14833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37248"/>
                <a:gridCol w="4771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!A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F</a:t>
                      </a:r>
                      <a:endParaRPr lang="en-US" sz="16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F</a:t>
                      </a:r>
                      <a:endParaRPr lang="en-US" sz="16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3581400"/>
            <a:ext cx="9144000" cy="2414825"/>
            <a:chOff x="0" y="3581400"/>
            <a:chExt cx="9144000" cy="2414825"/>
          </a:xfrm>
        </p:grpSpPr>
        <p:sp>
          <p:nvSpPr>
            <p:cNvPr id="6" name="Rectangle 5"/>
            <p:cNvSpPr/>
            <p:nvPr/>
          </p:nvSpPr>
          <p:spPr>
            <a:xfrm>
              <a:off x="0" y="3964900"/>
              <a:ext cx="91440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PREFIX 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foaf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: &lt;http://xmlns.com/foaf/0.1/&gt; </a:t>
              </a:r>
            </a:p>
            <a:p>
              <a:pPr lvl="0"/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SELECT 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?N ?H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</a:p>
            <a:p>
              <a:pPr lvl="0"/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WHERE { </a:t>
              </a:r>
            </a:p>
            <a:p>
              <a:pPr lvl="0"/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       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?D 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foaf:maker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&lt;http://dblp.l3s.de/…/authors/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Tim_Berners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-Lee&gt;.</a:t>
              </a:r>
            </a:p>
            <a:p>
              <a:pPr lvl="0"/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      ?D 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foaf:maker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?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. ?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foaf:name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?N . </a:t>
              </a:r>
            </a:p>
            <a:p>
              <a:pPr lvl="0"/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       OPTIONAL { ?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foaf:homepage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 ?H . }</a:t>
              </a:r>
              <a:endParaRPr lang="en-US" sz="1400" dirty="0" smtClean="0">
                <a:solidFill>
                  <a:srgbClr val="000000"/>
                </a:solidFill>
                <a:latin typeface="Courier New" pitchFamily="49" charset="0"/>
              </a:endParaRPr>
            </a:p>
            <a:p>
              <a:pPr lvl="0"/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      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FILTER( ! 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regex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( 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str(?H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) , "^http://www.w3" ) &amp;&amp;</a:t>
              </a:r>
            </a:p>
            <a:p>
              <a:pPr lvl="0"/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       ?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 !=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&lt;http://dblp.l3s.de/…/authors/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Tim_Berners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-Lee&gt; 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)</a:t>
              </a:r>
            </a:p>
            <a:p>
              <a:pPr lvl="0"/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      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}</a:t>
              </a:r>
              <a:endParaRPr lang="en-US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3581400"/>
              <a:ext cx="12654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  <a:buClr>
                  <a:srgbClr val="000000"/>
                </a:buClr>
                <a:buSzPct val="80000"/>
              </a:pPr>
              <a:r>
                <a:rPr lang="en-US" b="1" i="1" kern="0" dirty="0" smtClean="0">
                  <a:solidFill>
                    <a:srgbClr val="008000"/>
                  </a:solidFill>
                  <a:latin typeface="Arial" charset="0"/>
                  <a:ea typeface="ＭＳ Ｐゴシック" pitchFamily="-65" charset="-128"/>
                  <a:cs typeface="ＭＳ Ｐゴシック" pitchFamily="-65" charset="-128"/>
                </a:rPr>
                <a:t>Example:</a:t>
              </a:r>
            </a:p>
          </p:txBody>
        </p:sp>
      </p:grpSp>
      <p:sp>
        <p:nvSpPr>
          <p:cNvPr id="11" name="Oval Callout 10"/>
          <p:cNvSpPr/>
          <p:nvPr/>
        </p:nvSpPr>
        <p:spPr bwMode="auto">
          <a:xfrm>
            <a:off x="3276600" y="3810000"/>
            <a:ext cx="2971800" cy="838200"/>
          </a:xfrm>
          <a:prstGeom prst="wedgeEllipseCallout">
            <a:avLst>
              <a:gd name="adj1" fmla="val -46793"/>
              <a:gd name="adj2" fmla="val 141081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Will result in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"/>
                <a:cs typeface="Courier"/>
              </a:rPr>
              <a:t>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for unbound ?H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è"/>
              <a:tabLst/>
            </a:pP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sym typeface="Wingdings"/>
              </a:rPr>
              <a:t>Whole FILTER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sym typeface="Wingdings"/>
              </a:rPr>
              <a:t>expr</a:t>
            </a:r>
            <a:endParaRPr lang="en-US" sz="1100" dirty="0" smtClean="0">
              <a:solidFill>
                <a:schemeClr val="accent1">
                  <a:lumMod val="50000"/>
                </a:schemeClr>
              </a:solidFill>
              <a:latin typeface="Lucida Sans" pitchFamily="34" charset="0"/>
              <a:sym typeface="Wingdings"/>
            </a:endParaRPr>
          </a:p>
          <a:p>
            <a:pPr lvl="0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sym typeface="Wingdings"/>
              </a:rPr>
              <a:t>always </a:t>
            </a:r>
            <a:r>
              <a:rPr lang="en-US" sz="1100" dirty="0" smtClean="0">
                <a:solidFill>
                  <a:srgbClr val="BBE0E3">
                    <a:lumMod val="50000"/>
                  </a:srgbClr>
                </a:solidFill>
                <a:latin typeface="Lucida Sans" pitchFamily="34" charset="0"/>
              </a:rPr>
              <a:t> </a:t>
            </a:r>
            <a:r>
              <a:rPr lang="en-US" sz="11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1100" dirty="0" smtClean="0">
                <a:solidFill>
                  <a:srgbClr val="BBE0E3">
                    <a:lumMod val="50000"/>
                  </a:srgbClr>
                </a:solidFill>
                <a:latin typeface="Lucida Sans" pitchFamily="34" charset="0"/>
              </a:rPr>
              <a:t> for unbound ?H</a:t>
            </a:r>
          </a:p>
          <a:p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FILTERING out query results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83820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b="1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ATTENTION</a:t>
            </a:r>
            <a:r>
              <a:rPr lang="en-US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lang="en-US" kern="0" dirty="0" err="1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FILTERs</a:t>
            </a:r>
            <a:r>
              <a:rPr lang="en-US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can NOT assign/create new values…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?Item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NewP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FILTER (?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NewP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= ?Pr + 10 ) }</a:t>
            </a:r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1"/>
            <a:ext cx="8839200" cy="336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Obviously, common query languages like SQL can do this…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SELECT Item, Price+10 AS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NewPrice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 FROM Table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</a:pP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… FILTER in SPARQL is like WHERE in SQL, but SPARQL1.0 doesn’t have AS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Oval Callout 4"/>
          <p:cNvSpPr/>
          <p:nvPr/>
        </p:nvSpPr>
        <p:spPr bwMode="auto">
          <a:xfrm>
            <a:off x="6705600" y="2895600"/>
            <a:ext cx="2438400" cy="1295400"/>
          </a:xfrm>
          <a:prstGeom prst="wedgeEllipseCallout">
            <a:avLst>
              <a:gd name="adj1" fmla="val -94395"/>
              <a:gd name="adj2" fmla="val -55976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Non-safe variable in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FILTERs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are considered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unbound. The Filter will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just always result in </a:t>
            </a:r>
            <a:r>
              <a:rPr lang="en-US" sz="1100" b="1" dirty="0" smtClean="0">
                <a:solidFill>
                  <a:srgbClr val="FF0000"/>
                </a:solidFill>
                <a:latin typeface="Lucida Sans" pitchFamily="34" charset="0"/>
              </a:rPr>
              <a:t>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sym typeface="Wingdings"/>
              </a:rPr>
              <a:t>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sym typeface="Wingdings"/>
              </a:rPr>
              <a:t> Result always empty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named </a:t>
            </a:r>
            <a:r>
              <a:rPr lang="en-US" dirty="0" err="1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4675187"/>
          </a:xfrm>
        </p:spPr>
        <p:txBody>
          <a:bodyPr/>
          <a:lstStyle/>
          <a:p>
            <a:r>
              <a:rPr lang="en-US" i="1" dirty="0" smtClean="0"/>
              <a:t>Find me people who have been involved with at least three ISWC or ESWC conference events.</a:t>
            </a:r>
          </a:p>
          <a:p>
            <a:pPr>
              <a:buNone/>
            </a:pPr>
            <a:r>
              <a:rPr lang="en-US" i="1" dirty="0" smtClean="0"/>
              <a:t>	(from SPARQL endpoint at </a:t>
            </a:r>
            <a:r>
              <a:rPr lang="en-US" i="1" dirty="0" err="1" smtClean="0"/>
              <a:t>data.semanticweb.org</a:t>
            </a:r>
            <a:r>
              <a:rPr lang="en-US" i="1" dirty="0" smtClean="0"/>
              <a:t>)</a:t>
            </a:r>
          </a:p>
          <a:p>
            <a:pPr>
              <a:buNone/>
            </a:pPr>
            <a:endParaRPr lang="en-US" sz="1800" i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endParaRPr lang="en-US" sz="1800" i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endParaRPr lang="en-US" sz="1800" i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		SELECT ?person WHERE { 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  		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GRAPH 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?g1 { ?person a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} 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  		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GRAPH 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?g2 { ?person a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  		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GRAPH 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?g3 { ?person a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} 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			FILTER(?g1 != ?g2 &amp;&amp; ?g1 != ?g3 &amp;&amp; ?g2 != ?g3) . } </a:t>
            </a:r>
            <a:endParaRPr lang="en-US" sz="1800" i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endParaRPr lang="en-US" sz="700" dirty="0" smtClean="0"/>
          </a:p>
          <a:p>
            <a:r>
              <a:rPr lang="en-US" sz="1400" dirty="0" smtClean="0">
                <a:solidFill>
                  <a:srgbClr val="000000"/>
                </a:solidFill>
              </a:rPr>
              <a:t>The GRAPH ?</a:t>
            </a:r>
            <a:r>
              <a:rPr lang="en-US" sz="1400" dirty="0" err="1" smtClean="0">
                <a:solidFill>
                  <a:srgbClr val="000000"/>
                </a:solidFill>
              </a:rPr>
              <a:t>g</a:t>
            </a:r>
            <a:r>
              <a:rPr lang="en-US" sz="1400" dirty="0" smtClean="0">
                <a:solidFill>
                  <a:srgbClr val="000000"/>
                </a:solidFill>
              </a:rPr>
              <a:t> construct allows a pattern to match against one of the named graphs in the RDF dataset. The URI of the matching graph is bound to ?</a:t>
            </a:r>
            <a:r>
              <a:rPr lang="en-US" sz="1400" dirty="0" err="1" smtClean="0">
                <a:solidFill>
                  <a:srgbClr val="000000"/>
                </a:solidFill>
              </a:rPr>
              <a:t>g</a:t>
            </a:r>
            <a:r>
              <a:rPr lang="en-US" sz="1400" dirty="0" smtClean="0">
                <a:solidFill>
                  <a:srgbClr val="000000"/>
                </a:solidFill>
              </a:rPr>
              <a:t> (or whatever variable was actually used). 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The FILTER assures that we're finding a person who occurs in three </a:t>
            </a:r>
            <a:r>
              <a:rPr lang="en-US" sz="1400" i="1" dirty="0" smtClean="0">
                <a:solidFill>
                  <a:srgbClr val="000000"/>
                </a:solidFill>
              </a:rPr>
              <a:t>distinct</a:t>
            </a:r>
            <a:r>
              <a:rPr lang="en-US" sz="1400" dirty="0" smtClean="0">
                <a:solidFill>
                  <a:srgbClr val="000000"/>
                </a:solidFill>
              </a:rPr>
              <a:t> graphs.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Slicing and Dicing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8915400" cy="4675187"/>
          </a:xfrm>
        </p:spPr>
        <p:txBody>
          <a:bodyPr/>
          <a:lstStyle/>
          <a:p>
            <a:r>
              <a:rPr lang="en-US" dirty="0" smtClean="0"/>
              <a:t>Solution Modifiers</a:t>
            </a:r>
          </a:p>
          <a:p>
            <a:pPr lvl="1"/>
            <a:r>
              <a:rPr lang="en-US" dirty="0" smtClean="0"/>
              <a:t>DISTINCT/REDUCED</a:t>
            </a:r>
          </a:p>
          <a:p>
            <a:pPr lvl="1"/>
            <a:r>
              <a:rPr lang="en-US" dirty="0" smtClean="0"/>
              <a:t>ORDER BY</a:t>
            </a:r>
          </a:p>
          <a:p>
            <a:pPr lvl="1"/>
            <a:r>
              <a:rPr lang="en-US" dirty="0" smtClean="0"/>
              <a:t>LIMIT/OFFSET</a:t>
            </a:r>
          </a:p>
          <a:p>
            <a:pPr lvl="1"/>
            <a:endParaRPr lang="en-US" sz="1100" dirty="0" smtClean="0"/>
          </a:p>
          <a:p>
            <a:r>
              <a:rPr lang="en-US" sz="2000" dirty="0" smtClean="0"/>
              <a:t>Example: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		SELECT 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DISTINCT 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?person WHERE { 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  		GRAPH ?g1 { ?person a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} 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  		GRAPH ?g2 { ?person a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  		GRAPH ?g3 { ?person a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} 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			FILTER(?g1 != ?g2 &amp;&amp; ?g1 != ?g3 &amp;&amp; ?g2 != ?g3) . }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		ORDER BY ?person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		LIMIT 10 </a:t>
            </a:r>
            <a:endParaRPr lang="en-US" sz="1800" b="1" i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0" y="5867400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hlinkClick r:id="rId2"/>
              </a:rPr>
              <a:t>Link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ASC, DESC, ORDER BY Expressions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query examples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675187"/>
          </a:xfrm>
        </p:spPr>
        <p:txBody>
          <a:bodyPr/>
          <a:lstStyle/>
          <a:p>
            <a:r>
              <a:rPr lang="en-US" sz="2000" dirty="0" smtClean="0"/>
              <a:t>“IF-THEN-ELSE”</a:t>
            </a:r>
          </a:p>
          <a:p>
            <a:pPr lvl="1"/>
            <a:r>
              <a:rPr lang="en-US" sz="1800" i="1" dirty="0" smtClean="0"/>
              <a:t>“Give me the names of persons, if it exists, otherwise the nicknames, if it exists, otherwise the labels”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SELECT ?X ?N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WHERE{ ?X </a:t>
            </a:r>
            <a:r>
              <a:rPr lang="en-US" dirty="0" err="1" smtClean="0">
                <a:latin typeface="Courier New"/>
                <a:cs typeface="Courier New"/>
              </a:rPr>
              <a:t>rdf:type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foaf:Person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     OPTIONAL { ?X </a:t>
            </a:r>
            <a:r>
              <a:rPr lang="en-US" dirty="0" err="1" smtClean="0">
                <a:latin typeface="Courier New"/>
                <a:cs typeface="Courier New"/>
              </a:rPr>
              <a:t>foaf:name</a:t>
            </a:r>
            <a:r>
              <a:rPr lang="en-US" dirty="0" smtClean="0">
                <a:latin typeface="Courier New"/>
                <a:cs typeface="Courier New"/>
              </a:rPr>
              <a:t> ?N }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         OPTIONAL { ?X </a:t>
            </a:r>
            <a:r>
              <a:rPr lang="en-US" dirty="0" err="1" smtClean="0">
                <a:latin typeface="Courier New"/>
                <a:cs typeface="Courier New"/>
              </a:rPr>
              <a:t>foaf:nickname</a:t>
            </a:r>
            <a:r>
              <a:rPr lang="en-US" dirty="0" smtClean="0">
                <a:latin typeface="Courier New"/>
                <a:cs typeface="Courier New"/>
              </a:rPr>
              <a:t> ?N }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         OPTIONAL { ?X </a:t>
            </a:r>
            <a:r>
              <a:rPr lang="en-US" dirty="0" err="1" smtClean="0">
                <a:latin typeface="Courier New"/>
                <a:cs typeface="Courier New"/>
              </a:rPr>
              <a:t>rdfs:label</a:t>
            </a:r>
            <a:r>
              <a:rPr lang="en-US" dirty="0" smtClean="0">
                <a:latin typeface="Courier New"/>
                <a:cs typeface="Courier New"/>
              </a:rPr>
              <a:t> ?N } }</a:t>
            </a:r>
            <a:endParaRPr lang="en-US" i="1" dirty="0" smtClean="0"/>
          </a:p>
          <a:p>
            <a:pPr lvl="1">
              <a:buNone/>
            </a:pPr>
            <a:endParaRPr lang="en-US" sz="1050" i="1" dirty="0" smtClean="0"/>
          </a:p>
          <a:p>
            <a:r>
              <a:rPr lang="en-US" sz="2000" dirty="0" smtClean="0"/>
              <a:t>“Conditional OPTIONAL”</a:t>
            </a:r>
          </a:p>
          <a:p>
            <a:pPr lvl="1"/>
            <a:r>
              <a:rPr lang="en-US" sz="1800" i="1" dirty="0" smtClean="0"/>
              <a:t>“Give me the names and </a:t>
            </a:r>
            <a:r>
              <a:rPr lang="en-US" sz="1800" b="1" i="1" dirty="0" smtClean="0"/>
              <a:t>- only of those whose name starts with ‘D’ - </a:t>
            </a:r>
            <a:r>
              <a:rPr lang="en-US" sz="1800" i="1" dirty="0" smtClean="0"/>
              <a:t>the homepage”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SELECT  ?N ?H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WHERE{ ?X </a:t>
            </a:r>
            <a:r>
              <a:rPr lang="en-US" dirty="0" err="1" smtClean="0">
                <a:latin typeface="Courier New"/>
                <a:cs typeface="Courier New"/>
              </a:rPr>
              <a:t>foaf:name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?N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	OPTIONAL </a:t>
            </a:r>
            <a:r>
              <a:rPr lang="en-US" b="1" dirty="0" smtClean="0">
                <a:latin typeface="Courier New"/>
                <a:cs typeface="Courier New"/>
              </a:rPr>
              <a:t>{ ?X </a:t>
            </a:r>
            <a:r>
              <a:rPr lang="en-US" b="1" dirty="0" err="1" smtClean="0">
                <a:latin typeface="Courier New"/>
                <a:cs typeface="Courier New"/>
              </a:rPr>
              <a:t>foaf:homepage</a:t>
            </a:r>
            <a:r>
              <a:rPr lang="en-US" b="1" dirty="0" smtClean="0">
                <a:latin typeface="Courier New"/>
                <a:cs typeface="Courier New"/>
              </a:rPr>
              <a:t> ?H </a:t>
            </a:r>
          </a:p>
          <a:p>
            <a:pPr lvl="3">
              <a:buNone/>
            </a:pPr>
            <a:r>
              <a:rPr lang="en-US" b="1" dirty="0" smtClean="0">
                <a:latin typeface="Courier New"/>
                <a:cs typeface="Courier New"/>
              </a:rPr>
              <a:t>				    FILTER ( </a:t>
            </a:r>
            <a:r>
              <a:rPr lang="en-US" b="1" dirty="0" err="1" smtClean="0">
                <a:latin typeface="Courier New"/>
                <a:cs typeface="Courier New"/>
              </a:rPr>
              <a:t>regex</a:t>
            </a:r>
            <a:r>
              <a:rPr lang="en-US" b="1" dirty="0" smtClean="0">
                <a:latin typeface="Courier New"/>
                <a:cs typeface="Courier New"/>
              </a:rPr>
              <a:t>( </a:t>
            </a:r>
            <a:r>
              <a:rPr lang="en-US" b="1" dirty="0" err="1" smtClean="0">
                <a:latin typeface="Courier New"/>
                <a:cs typeface="Courier New"/>
              </a:rPr>
              <a:t>str(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?N</a:t>
            </a:r>
            <a:r>
              <a:rPr lang="en-US" b="1" dirty="0" smtClean="0">
                <a:latin typeface="Courier New"/>
                <a:cs typeface="Courier New"/>
              </a:rPr>
              <a:t>), "^D" ) ) } 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     }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Oval Callout 3"/>
          <p:cNvSpPr/>
          <p:nvPr/>
        </p:nvSpPr>
        <p:spPr bwMode="auto">
          <a:xfrm>
            <a:off x="6705600" y="1828800"/>
            <a:ext cx="2438400" cy="1447800"/>
          </a:xfrm>
          <a:prstGeom prst="wedgeEllipseCallout">
            <a:avLst>
              <a:gd name="adj1" fmla="val -109028"/>
              <a:gd name="adj2" fmla="val 8273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OPTIONAL is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order-dependent!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6705600" y="1828800"/>
            <a:ext cx="2438400" cy="1447800"/>
          </a:xfrm>
          <a:prstGeom prst="wedgeEllipseCallout">
            <a:avLst>
              <a:gd name="adj1" fmla="val -44090"/>
              <a:gd name="adj2" fmla="val 218119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OPTIONAL is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order-dependent!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OPTIONAL is NOT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modular/compositional!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(?N  is not considered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unsafe in this FILTER)*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z="1100" b="1" dirty="0" smtClean="0">
                <a:solidFill>
                  <a:schemeClr val="tx1"/>
                </a:solidFill>
                <a:latin typeface="Lucida Sans" pitchFamily="34" charset="0"/>
              </a:rPr>
              <a:t>Non-compositionality raised some eyebrows… </a:t>
            </a:r>
            <a:r>
              <a:rPr lang="en-US" sz="1100" b="1" dirty="0" smtClean="0">
                <a:solidFill>
                  <a:schemeClr val="tx1"/>
                </a:solidFill>
              </a:rPr>
              <a:t>[</a:t>
            </a:r>
            <a:r>
              <a:rPr lang="en-US" sz="1100" b="1" dirty="0" err="1" smtClean="0">
                <a:solidFill>
                  <a:schemeClr val="tx1"/>
                </a:solidFill>
              </a:rPr>
              <a:t>Angles&amp;Gutierrez</a:t>
            </a:r>
            <a:r>
              <a:rPr lang="en-US" sz="1100" b="1" dirty="0" smtClean="0">
                <a:solidFill>
                  <a:schemeClr val="tx1"/>
                </a:solidFill>
              </a:rPr>
              <a:t>, 2008] showed that compositional semantics can be</a:t>
            </a:r>
          </a:p>
          <a:p>
            <a:pPr>
              <a:buFontTx/>
              <a:buChar char="•"/>
            </a:pPr>
            <a:r>
              <a:rPr lang="en-US" sz="1100" b="1" dirty="0" smtClean="0">
                <a:solidFill>
                  <a:schemeClr val="tx1"/>
                </a:solidFill>
              </a:rPr>
              <a:t>  achieved by rewriting.</a:t>
            </a:r>
            <a:endParaRPr lang="en-US" sz="1100" b="1" dirty="0" smtClean="0">
              <a:solidFill>
                <a:schemeClr val="tx1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371600" y="2286000"/>
            <a:ext cx="5257800" cy="1371600"/>
          </a:xfrm>
          <a:prstGeom prst="roundRect">
            <a:avLst/>
          </a:prstGeom>
          <a:solidFill>
            <a:schemeClr val="accent5"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371600" y="4419600"/>
            <a:ext cx="6096000" cy="1371600"/>
          </a:xfrm>
          <a:prstGeom prst="roundRect">
            <a:avLst/>
          </a:prstGeom>
          <a:solidFill>
            <a:schemeClr val="accent5"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181600"/>
          </a:xfrm>
        </p:spPr>
        <p:txBody>
          <a:bodyPr/>
          <a:lstStyle/>
          <a:p>
            <a:r>
              <a:rPr lang="en-US" dirty="0" smtClean="0"/>
              <a:t>Negation</a:t>
            </a:r>
          </a:p>
          <a:p>
            <a:pPr lvl="1"/>
            <a:r>
              <a:rPr lang="en-US" i="1" dirty="0" smtClean="0"/>
              <a:t>“Give me all Persons without a homepage”</a:t>
            </a:r>
            <a:endParaRPr lang="en-US" dirty="0" smtClean="0"/>
          </a:p>
          <a:p>
            <a:pPr lvl="1"/>
            <a:r>
              <a:rPr lang="en-US" b="1" dirty="0" smtClean="0"/>
              <a:t>Option 1: </a:t>
            </a:r>
            <a:r>
              <a:rPr lang="en-US" dirty="0" smtClean="0"/>
              <a:t>by combination of OPTIONAL and </a:t>
            </a:r>
            <a:r>
              <a:rPr lang="en-US" dirty="0" err="1" smtClean="0"/>
              <a:t>FILTER(!bound</a:t>
            </a:r>
            <a:r>
              <a:rPr lang="en-US" dirty="0" smtClean="0"/>
              <a:t>(…) )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SELECT ?X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WHERE{ ?X </a:t>
            </a:r>
            <a:r>
              <a:rPr lang="en-US" dirty="0" err="1" smtClean="0">
                <a:latin typeface="Courier New"/>
                <a:cs typeface="Courier New"/>
              </a:rPr>
              <a:t>rdf:type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foaf:Person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     </a:t>
            </a:r>
            <a:r>
              <a:rPr lang="en-US" b="1" dirty="0" smtClean="0">
                <a:latin typeface="Courier New"/>
                <a:cs typeface="Courier New"/>
              </a:rPr>
              <a:t>OPTIONAL </a:t>
            </a:r>
            <a:r>
              <a:rPr lang="en-US" dirty="0" smtClean="0">
                <a:latin typeface="Courier New"/>
                <a:cs typeface="Courier New"/>
              </a:rPr>
              <a:t>{ ?X </a:t>
            </a:r>
            <a:r>
              <a:rPr lang="en-US" dirty="0" err="1" smtClean="0">
                <a:latin typeface="Courier New"/>
                <a:cs typeface="Courier New"/>
              </a:rPr>
              <a:t>foaf:homepage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?H </a:t>
            </a:r>
            <a:r>
              <a:rPr lang="en-US" dirty="0" smtClean="0">
                <a:latin typeface="Courier New"/>
                <a:cs typeface="Courier New"/>
              </a:rPr>
              <a:t>}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   </a:t>
            </a:r>
            <a:r>
              <a:rPr lang="en-US" b="1" dirty="0" smtClean="0">
                <a:latin typeface="Courier New"/>
                <a:cs typeface="Courier New"/>
              </a:rPr>
              <a:t>FILTER( !bound( ?H ) )</a:t>
            </a:r>
            <a:r>
              <a:rPr lang="en-US" dirty="0" smtClean="0">
                <a:latin typeface="Courier New"/>
                <a:cs typeface="Courier New"/>
              </a:rPr>
              <a:t> }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pPr lvl="1"/>
            <a:r>
              <a:rPr lang="en-US" b="1" dirty="0" smtClean="0"/>
              <a:t>Option 2:</a:t>
            </a:r>
            <a:r>
              <a:rPr lang="en-US" dirty="0" smtClean="0"/>
              <a:t> by even weirder combination of OPTIONAL with GRAPH queries…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SELECT ?X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WHERE{ ?X </a:t>
            </a:r>
            <a:r>
              <a:rPr lang="en-US" dirty="0" err="1" smtClean="0">
                <a:latin typeface="Courier New"/>
                <a:cs typeface="Courier New"/>
              </a:rPr>
              <a:t>rdf:type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foaf:Person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     </a:t>
            </a:r>
            <a:r>
              <a:rPr lang="en-US" b="1" dirty="0" smtClean="0">
                <a:latin typeface="Courier New"/>
                <a:cs typeface="Courier New"/>
              </a:rPr>
              <a:t>OPTIONAL </a:t>
            </a:r>
            <a:r>
              <a:rPr lang="en-US" dirty="0" smtClean="0">
                <a:latin typeface="Courier New"/>
                <a:cs typeface="Courier New"/>
              </a:rPr>
              <a:t>{ ?X </a:t>
            </a:r>
            <a:r>
              <a:rPr lang="en-US" dirty="0" err="1" smtClean="0">
                <a:latin typeface="Courier New"/>
                <a:cs typeface="Courier New"/>
              </a:rPr>
              <a:t>foaf:homepage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?H </a:t>
            </a:r>
            <a:r>
              <a:rPr lang="en-US" dirty="0" smtClean="0">
                <a:latin typeface="Courier New"/>
                <a:cs typeface="Courier New"/>
              </a:rPr>
              <a:t>}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   GRAPH </a:t>
            </a:r>
            <a:r>
              <a:rPr lang="en-US" dirty="0" err="1" smtClean="0">
                <a:latin typeface="Courier New"/>
                <a:cs typeface="Courier New"/>
              </a:rPr>
              <a:t>boundcheck.ttl</a:t>
            </a:r>
            <a:r>
              <a:rPr lang="en-US" dirty="0" smtClean="0">
                <a:latin typeface="Courier New"/>
                <a:cs typeface="Courier New"/>
              </a:rPr>
              <a:t> {?H :is :unbound } }</a:t>
            </a:r>
          </a:p>
          <a:p>
            <a:pPr lvl="1">
              <a:buNone/>
            </a:pPr>
            <a:endParaRPr lang="en-US" sz="1600" i="1" dirty="0" smtClean="0"/>
          </a:p>
          <a:p>
            <a:pPr lvl="1">
              <a:buNone/>
            </a:pPr>
            <a:r>
              <a:rPr lang="en-US" sz="1600" i="1" dirty="0" smtClean="0"/>
              <a:t>where the aux. graph </a:t>
            </a:r>
            <a:r>
              <a:rPr lang="en-US" sz="1600" i="1" dirty="0" err="1" smtClean="0">
                <a:latin typeface="Courier New"/>
                <a:cs typeface="Courier New"/>
              </a:rPr>
              <a:t>boundcheck.ttl</a:t>
            </a:r>
            <a:r>
              <a:rPr lang="en-US" sz="1600" i="1" dirty="0" smtClean="0">
                <a:latin typeface="Courier New"/>
                <a:cs typeface="Courier New"/>
              </a:rPr>
              <a:t> </a:t>
            </a:r>
            <a:r>
              <a:rPr lang="en-US" sz="1600" i="1" dirty="0" smtClean="0"/>
              <a:t>contains the single triple </a:t>
            </a:r>
            <a:r>
              <a:rPr lang="en-US" sz="1600" dirty="0" smtClean="0">
                <a:latin typeface="Courier New"/>
                <a:cs typeface="Courier New"/>
              </a:rPr>
              <a:t>[] :is :</a:t>
            </a:r>
            <a:r>
              <a:rPr lang="en-US" sz="1600" dirty="0" err="1" smtClean="0">
                <a:latin typeface="Courier New"/>
                <a:cs typeface="Courier New"/>
              </a:rPr>
              <a:t>unboud</a:t>
            </a:r>
            <a:r>
              <a:rPr lang="en-US" sz="1600" dirty="0" smtClean="0">
                <a:latin typeface="Courier New"/>
                <a:cs typeface="Courier New"/>
              </a:rPr>
              <a:t>.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    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7620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More complex query examples 2/2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Construct new graphs: </a:t>
            </a:r>
          </a:p>
          <a:p>
            <a:r>
              <a:rPr lang="en-US" i="1" dirty="0" smtClean="0"/>
              <a:t>“everybody knows their co-authors”</a:t>
            </a:r>
          </a:p>
          <a:p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3657600"/>
            <a:ext cx="67818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CONSTRUCT { ?X </a:t>
            </a:r>
            <a:r>
              <a:rPr lang="en-US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foaf:knows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?Y }</a:t>
            </a:r>
          </a:p>
          <a:p>
            <a:pPr marL="228600" indent="-22860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?D </a:t>
            </a:r>
            <a:r>
              <a:rPr lang="en-US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foaf:maker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?X, ?Y . </a:t>
            </a:r>
          </a:p>
          <a:p>
            <a:pPr marL="685800" lvl="1" indent="-22860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     FILTER( ?X != ?Y ) }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IO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057400"/>
            <a:ext cx="914400" cy="519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763000" cy="4294187"/>
          </a:xfrm>
        </p:spPr>
        <p:txBody>
          <a:bodyPr/>
          <a:lstStyle/>
          <a:p>
            <a:r>
              <a:rPr lang="en-US" dirty="0" smtClean="0"/>
              <a:t>Map between </a:t>
            </a:r>
            <a:r>
              <a:rPr lang="en-US" dirty="0" err="1" smtClean="0"/>
              <a:t>ontologies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E.g. for expressing complex ontology mappings between             and</a:t>
            </a:r>
          </a:p>
          <a:p>
            <a:r>
              <a:rPr lang="en-US" dirty="0" smtClean="0"/>
              <a:t>“an </a:t>
            </a:r>
            <a:r>
              <a:rPr lang="en-US" dirty="0" err="1" smtClean="0"/>
              <a:t>sioc:name</a:t>
            </a:r>
            <a:r>
              <a:rPr lang="en-US" dirty="0" smtClean="0"/>
              <a:t> of a </a:t>
            </a:r>
            <a:r>
              <a:rPr lang="en-US" dirty="0" err="1" smtClean="0"/>
              <a:t>sioc:User</a:t>
            </a:r>
            <a:r>
              <a:rPr lang="en-US" dirty="0" smtClean="0"/>
              <a:t> is a </a:t>
            </a:r>
            <a:r>
              <a:rPr lang="en-US" dirty="0" err="1" smtClean="0"/>
              <a:t>foaf:nick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0"/>
            <a:ext cx="80470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90600" y="3108269"/>
            <a:ext cx="67818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CONSTRUCT { ?X </a:t>
            </a:r>
            <a:r>
              <a:rPr lang="en-US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foaf:nick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?Y }</a:t>
            </a:r>
          </a:p>
          <a:p>
            <a:pPr marL="228600" indent="-22860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?X </a:t>
            </a:r>
            <a:r>
              <a:rPr lang="en-US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foaf:holdsAccount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[</a:t>
            </a:r>
            <a:r>
              <a:rPr lang="en-US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sioc:name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?Y ]. }</a:t>
            </a:r>
          </a:p>
        </p:txBody>
      </p:sp>
      <p:sp>
        <p:nvSpPr>
          <p:cNvPr id="8" name="Rectangle 7"/>
          <p:cNvSpPr/>
          <p:nvPr/>
        </p:nvSpPr>
        <p:spPr>
          <a:xfrm>
            <a:off x="-228600" y="320040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2">
              <a:buFont typeface="Arial" charset="0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Actually, expressible in new OWL2 ( but not in OWL1):</a:t>
            </a:r>
          </a:p>
          <a:p>
            <a:pPr lvl="2">
              <a:buFont typeface="Arial" charset="0"/>
              <a:buNone/>
            </a:pPr>
            <a:endParaRPr lang="en-US" sz="1700" b="1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2">
              <a:buFont typeface="Arial" charset="0"/>
              <a:buNone/>
            </a:pPr>
            <a:r>
              <a:rPr lang="en-US" sz="17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foaf:nick</a:t>
            </a:r>
            <a:r>
              <a:rPr lang="en-US" sz="17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owl:propertyChainAxiom</a:t>
            </a:r>
            <a:r>
              <a:rPr lang="en-US" sz="1700" b="1" dirty="0" smtClean="0">
                <a:solidFill>
                  <a:srgbClr val="FF0000"/>
                </a:solidFill>
                <a:latin typeface="Courier New"/>
                <a:cs typeface="Courier New"/>
              </a:rPr>
              <a:t> (</a:t>
            </a:r>
            <a:r>
              <a:rPr lang="en-US" sz="17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foaf:holdsAccount</a:t>
            </a:r>
            <a:r>
              <a:rPr lang="en-US" sz="17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sioc:name</a:t>
            </a:r>
            <a:r>
              <a:rPr lang="en-US" sz="1700" b="1" dirty="0" smtClean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</a:p>
          <a:p>
            <a:pPr lvl="2">
              <a:buFont typeface="Arial" charset="0"/>
              <a:buNone/>
            </a:pPr>
            <a:endParaRPr lang="en-US" sz="1400" b="1" dirty="0" smtClean="0">
              <a:solidFill>
                <a:srgbClr val="FF0000"/>
              </a:solidFill>
              <a:latin typeface="Courier"/>
            </a:endParaRPr>
          </a:p>
        </p:txBody>
      </p:sp>
      <p:pic>
        <p:nvPicPr>
          <p:cNvPr id="9" name="Picture 8" descr="FOA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133600"/>
            <a:ext cx="914400" cy="331694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SPARQL?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105400"/>
          </a:xfrm>
        </p:spPr>
        <p:txBody>
          <a:bodyPr/>
          <a:lstStyle/>
          <a:p>
            <a:r>
              <a:rPr lang="en-US" sz="1800" dirty="0" smtClean="0"/>
              <a:t>Query Language for RDF</a:t>
            </a:r>
          </a:p>
          <a:p>
            <a:pPr lvl="1"/>
            <a:r>
              <a:rPr lang="en-US" sz="1200" dirty="0" smtClean="0"/>
              <a:t>SQL “look-and-feel” for the Semantic Web</a:t>
            </a:r>
          </a:p>
          <a:p>
            <a:pPr lvl="1"/>
            <a:r>
              <a:rPr lang="en-US" sz="1200" dirty="0" smtClean="0"/>
              <a:t>Means to query the Web of Data</a:t>
            </a:r>
          </a:p>
          <a:p>
            <a:pPr lvl="1"/>
            <a:r>
              <a:rPr lang="en-US" sz="1200" dirty="0" smtClean="0"/>
              <a:t>Means to map between vocabularies</a:t>
            </a:r>
          </a:p>
          <a:p>
            <a:pPr lvl="1"/>
            <a:r>
              <a:rPr lang="en-US" sz="1200" dirty="0" smtClean="0"/>
              <a:t>Means to access RDF stores</a:t>
            </a:r>
          </a:p>
          <a:p>
            <a:r>
              <a:rPr lang="en-US" sz="1800" dirty="0" smtClean="0"/>
              <a:t>SPARQL1.0 (standard since 2008):</a:t>
            </a:r>
          </a:p>
          <a:p>
            <a:pPr lvl="1"/>
            <a:r>
              <a:rPr lang="en-US" sz="1400" b="1" dirty="0" smtClean="0"/>
              <a:t>Query Language</a:t>
            </a:r>
          </a:p>
          <a:p>
            <a:pPr lvl="1"/>
            <a:r>
              <a:rPr lang="en-US" sz="1400" dirty="0" smtClean="0"/>
              <a:t>Protocol</a:t>
            </a:r>
          </a:p>
          <a:p>
            <a:pPr lvl="1"/>
            <a:r>
              <a:rPr lang="en-US" sz="1400" dirty="0" smtClean="0"/>
              <a:t>Result Format</a:t>
            </a:r>
          </a:p>
          <a:p>
            <a:r>
              <a:rPr lang="en-US" sz="1800" dirty="0" smtClean="0"/>
              <a:t>SPARQL1.1 (in progress):</a:t>
            </a:r>
          </a:p>
          <a:p>
            <a:pPr lvl="1"/>
            <a:r>
              <a:rPr lang="en-US" sz="1400" b="1" dirty="0" smtClean="0"/>
              <a:t>SPARQL 1.1 query language (additional features: aggregate functions, </a:t>
            </a:r>
            <a:r>
              <a:rPr lang="en-US" sz="1400" b="1" dirty="0" err="1" smtClean="0"/>
              <a:t>subqueries</a:t>
            </a:r>
            <a:r>
              <a:rPr lang="en-US" sz="1400" b="1" dirty="0" smtClean="0"/>
              <a:t>, negation, project expressions, property paths, basic federated queries)</a:t>
            </a:r>
          </a:p>
          <a:p>
            <a:pPr lvl="1"/>
            <a:r>
              <a:rPr lang="en-US" sz="1400" b="1" dirty="0" smtClean="0"/>
              <a:t>SPARQL 1.1 Entailment regimes</a:t>
            </a:r>
          </a:p>
          <a:p>
            <a:pPr lvl="1"/>
            <a:r>
              <a:rPr lang="en-US" sz="1400" dirty="0" smtClean="0"/>
              <a:t>SPARQL 1.1 Update: A full data manipulation language</a:t>
            </a:r>
          </a:p>
          <a:p>
            <a:pPr lvl="1"/>
            <a:r>
              <a:rPr lang="en-US" sz="1400" dirty="0" smtClean="0"/>
              <a:t>SPARQL 1.1 Uniform HTTP Protocol for Managing RDF Graphs </a:t>
            </a:r>
          </a:p>
          <a:p>
            <a:pPr lvl="1"/>
            <a:r>
              <a:rPr lang="en-US" sz="1400" dirty="0" smtClean="0"/>
              <a:t>SPARQL 1.1 Service Descriptions</a:t>
            </a:r>
          </a:p>
          <a:p>
            <a:pPr lvl="1"/>
            <a:endParaRPr lang="en-US" sz="1400" dirty="0" smtClean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763000" cy="4294187"/>
          </a:xfrm>
        </p:spPr>
        <p:txBody>
          <a:bodyPr/>
          <a:lstStyle/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Again, no assignment, creation of values</a:t>
            </a:r>
          </a:p>
          <a:p>
            <a:pPr lvl="2"/>
            <a:r>
              <a:rPr lang="en-US" dirty="0" smtClean="0"/>
              <a:t>How to concatenate first name and last name?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No aggregation (e.g. COUNT, SUM, …):</a:t>
            </a:r>
          </a:p>
          <a:p>
            <a:pPr lvl="2"/>
            <a:r>
              <a:rPr lang="en-US" dirty="0" smtClean="0"/>
              <a:t>How to create a graph that has publication count per person for DBLP?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No RDFS/OWL inference (so combining mappings in RDFS/OWL with queries in SPARQL not possible)</a:t>
            </a:r>
          </a:p>
          <a:p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SPARQL1.0 Formal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Graph patterns: </a:t>
            </a:r>
          </a:p>
          <a:p>
            <a:pPr lvl="2"/>
            <a:r>
              <a:rPr lang="en-US" dirty="0" err="1" smtClean="0"/>
              <a:t>BGPs</a:t>
            </a:r>
            <a:endParaRPr lang="en-US" dirty="0" smtClean="0"/>
          </a:p>
          <a:p>
            <a:pPr lvl="2"/>
            <a:r>
              <a:rPr lang="en-US" i="1" dirty="0" smtClean="0"/>
              <a:t>P1 P2</a:t>
            </a:r>
          </a:p>
          <a:p>
            <a:pPr lvl="2"/>
            <a:r>
              <a:rPr lang="en-US" i="1" dirty="0" smtClean="0"/>
              <a:t>P </a:t>
            </a:r>
            <a:r>
              <a:rPr lang="en-US" sz="2000" dirty="0" smtClean="0">
                <a:latin typeface="Courier New"/>
                <a:cs typeface="Courier New"/>
              </a:rPr>
              <a:t>FILTER </a:t>
            </a:r>
            <a:r>
              <a:rPr lang="en-US" i="1" dirty="0" smtClean="0"/>
              <a:t>R</a:t>
            </a:r>
          </a:p>
          <a:p>
            <a:pPr lvl="2"/>
            <a:r>
              <a:rPr lang="en-US" i="1" dirty="0" smtClean="0"/>
              <a:t>P1 </a:t>
            </a:r>
            <a:r>
              <a:rPr lang="en-US" sz="2000" dirty="0" smtClean="0">
                <a:latin typeface="Courier New"/>
                <a:cs typeface="Courier New"/>
              </a:rPr>
              <a:t>UNION</a:t>
            </a:r>
            <a:r>
              <a:rPr lang="en-US" i="1" dirty="0" smtClean="0"/>
              <a:t> P2</a:t>
            </a:r>
          </a:p>
          <a:p>
            <a:pPr lvl="2"/>
            <a:r>
              <a:rPr lang="en-US" i="1" dirty="0" smtClean="0"/>
              <a:t>P1 </a:t>
            </a:r>
            <a:r>
              <a:rPr lang="en-US" sz="2000" dirty="0" smtClean="0">
                <a:latin typeface="Courier New"/>
                <a:cs typeface="Courier New"/>
              </a:rPr>
              <a:t>OPTIONAL</a:t>
            </a:r>
            <a:r>
              <a:rPr lang="en-US" i="1" dirty="0" smtClean="0"/>
              <a:t> P2</a:t>
            </a:r>
          </a:p>
          <a:p>
            <a:r>
              <a:rPr lang="en-US" dirty="0" smtClean="0"/>
              <a:t>Semantics</a:t>
            </a:r>
            <a:endParaRPr lang="en-US" i="1" dirty="0" smtClean="0"/>
          </a:p>
          <a:p>
            <a:pPr lvl="1"/>
            <a:r>
              <a:rPr lang="en-US" i="1" dirty="0" err="1" smtClean="0"/>
              <a:t>eval(D(G</a:t>
            </a:r>
            <a:r>
              <a:rPr lang="en-US" i="1" dirty="0" smtClean="0"/>
              <a:t>), graph pattern)</a:t>
            </a:r>
            <a:r>
              <a:rPr lang="en-US" dirty="0" smtClean="0"/>
              <a:t>  … 	D is a dataset, </a:t>
            </a:r>
          </a:p>
          <a:p>
            <a:pPr lvl="1">
              <a:buNone/>
            </a:pPr>
            <a:r>
              <a:rPr lang="en-US" dirty="0" smtClean="0"/>
              <a:t>						G is the “active graph”</a:t>
            </a:r>
          </a:p>
          <a:p>
            <a:pPr lvl="1">
              <a:buNone/>
            </a:pPr>
            <a:r>
              <a:rPr lang="en-US" dirty="0" smtClean="0"/>
              <a:t>recursively defined for all graph patterns in Section 12.5 of </a:t>
            </a:r>
          </a:p>
          <a:p>
            <a:pPr lvl="1">
              <a:buNone/>
            </a:pPr>
            <a:r>
              <a:rPr lang="en-US" dirty="0" smtClean="0"/>
              <a:t>         </a:t>
            </a:r>
            <a:r>
              <a:rPr lang="en-US" dirty="0" smtClean="0">
                <a:hlinkClick r:id="rId2"/>
              </a:rPr>
              <a:t>http://www.w3.org/TR/rdf-sparql-query/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Spec. semantics is a bit hard to read …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6993" y="1066800"/>
            <a:ext cx="8406108" cy="5755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Easier to explain… let’s steal from that here and explain the </a:t>
            </a:r>
            <a:r>
              <a:rPr lang="en-US" sz="2000" kern="0" dirty="0" err="1" smtClean="0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diffs</a:t>
            </a:r>
            <a:r>
              <a:rPr lang="en-US" sz="2000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:</a:t>
            </a:r>
          </a:p>
          <a:p>
            <a:endParaRPr lang="en-US" sz="2000" kern="0" dirty="0" smtClean="0">
              <a:solidFill>
                <a:srgbClr val="000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sz="2000" kern="0" dirty="0" smtClean="0">
              <a:solidFill>
                <a:srgbClr val="000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sz="2000" kern="0" dirty="0" smtClean="0">
              <a:solidFill>
                <a:srgbClr val="000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sz="2000" kern="0" dirty="0" smtClean="0">
              <a:solidFill>
                <a:srgbClr val="000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sz="2000" kern="0" dirty="0" smtClean="0">
              <a:solidFill>
                <a:srgbClr val="000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sz="2000" kern="0" dirty="0" smtClean="0">
              <a:solidFill>
                <a:srgbClr val="000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sz="2000" kern="0" dirty="0" smtClean="0">
              <a:solidFill>
                <a:srgbClr val="000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r>
              <a:rPr lang="en-US" sz="1600" b="1" dirty="0" smtClean="0">
                <a:solidFill>
                  <a:srgbClr val="000000"/>
                </a:solidFill>
              </a:rPr>
              <a:t>Example Graph: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lalana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. </a:t>
            </a:r>
          </a:p>
          <a:p>
            <a:endParaRPr lang="en-US" sz="1600" b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b="1" dirty="0" smtClean="0">
                <a:solidFill>
                  <a:srgbClr val="000000"/>
                </a:solidFill>
              </a:rPr>
              <a:t>Example Pattern:</a:t>
            </a:r>
          </a:p>
          <a:p>
            <a:endParaRPr lang="en-US" sz="1600" b="1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P = { ?X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?Y }.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eval(P,G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) = {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 = { ?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} , μ2 = { ?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} , 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μ3 = { ?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lalana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15288" cy="838200"/>
          </a:xfrm>
        </p:spPr>
        <p:txBody>
          <a:bodyPr/>
          <a:lstStyle/>
          <a:p>
            <a:r>
              <a:rPr lang="en-US" sz="2800" dirty="0" smtClean="0"/>
              <a:t>Formal Semantics </a:t>
            </a:r>
            <a:r>
              <a:rPr lang="en-US" sz="2800" dirty="0" err="1" smtClean="0"/>
              <a:t>á</a:t>
            </a:r>
            <a:r>
              <a:rPr lang="en-US" sz="2800" dirty="0" smtClean="0"/>
              <a:t> la [Perez et al. 2006]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8534400" cy="175432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Definition 1: </a:t>
            </a:r>
          </a:p>
          <a:p>
            <a:endParaRPr lang="en-US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evaluation of the BGP P over a graph G, denoted by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eval(P,G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), is the set of all mappings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such that:  </a:t>
            </a:r>
          </a:p>
          <a:p>
            <a:r>
              <a:rPr lang="en-US" sz="800" i="1" dirty="0" smtClean="0">
                <a:solidFill>
                  <a:srgbClr val="1A309E"/>
                </a:solidFill>
                <a:latin typeface="Times New Roman"/>
                <a:cs typeface="Times New Roman"/>
              </a:rPr>
              <a:t>                                   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dom(μ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is exactly the set of variables occurring in P </a:t>
            </a:r>
          </a:p>
          <a:p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  </a:t>
            </a:r>
            <a:r>
              <a:rPr lang="en-US" sz="800" dirty="0" smtClean="0">
                <a:solidFill>
                  <a:srgbClr val="1A309E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μ(P)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⊆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8" name="Explosion 2 7"/>
          <p:cNvSpPr/>
          <p:nvPr/>
        </p:nvSpPr>
        <p:spPr bwMode="auto">
          <a:xfrm>
            <a:off x="7391400" y="0"/>
            <a:ext cx="1981200" cy="1143000"/>
          </a:xfrm>
          <a:prstGeom prst="irregularSeal2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Lucida Sans" pitchFamily="34" charset="0"/>
              </a:rPr>
              <a:t>ISWC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 </a:t>
            </a:r>
            <a:r>
              <a:rPr lang="en-US" dirty="0" err="1" smtClean="0"/>
              <a:t>á</a:t>
            </a:r>
            <a:r>
              <a:rPr lang="en-US" dirty="0" smtClean="0"/>
              <a:t> la [Perez et al. 2006]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Let M1, M2 be sets of mappings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066800"/>
            <a:ext cx="7086600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Definition 2: 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mappings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μ1, μ2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are compatible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iff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they agree in their shared variables.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457200" y="2743200"/>
            <a:ext cx="2819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>
                <a:solidFill>
                  <a:srgbClr val="000000"/>
                </a:solidFill>
              </a:rPr>
              <a:t>P1 P2</a:t>
            </a:r>
          </a:p>
          <a:p>
            <a:pPr algn="r"/>
            <a:endParaRPr lang="en-US" i="1" dirty="0" smtClean="0">
              <a:solidFill>
                <a:srgbClr val="000000"/>
              </a:solidFill>
            </a:endParaRPr>
          </a:p>
          <a:p>
            <a:pPr algn="r"/>
            <a:endParaRPr lang="en-US" i="1" dirty="0" smtClean="0">
              <a:solidFill>
                <a:srgbClr val="000000"/>
              </a:solidFill>
            </a:endParaRPr>
          </a:p>
          <a:p>
            <a:pPr algn="r"/>
            <a:r>
              <a:rPr lang="en-US" i="1" dirty="0" smtClean="0">
                <a:solidFill>
                  <a:srgbClr val="000000"/>
                </a:solidFill>
              </a:rPr>
              <a:t>P1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UNION</a:t>
            </a:r>
            <a:r>
              <a:rPr lang="en-US" i="1" dirty="0" smtClean="0">
                <a:solidFill>
                  <a:srgbClr val="000000"/>
                </a:solidFill>
              </a:rPr>
              <a:t> P2</a:t>
            </a:r>
          </a:p>
          <a:p>
            <a:pPr algn="r"/>
            <a:endParaRPr lang="en-US" i="1" dirty="0" smtClean="0">
              <a:solidFill>
                <a:srgbClr val="000000"/>
              </a:solidFill>
            </a:endParaRPr>
          </a:p>
          <a:p>
            <a:pPr algn="r"/>
            <a:endParaRPr lang="en-US" i="1" dirty="0" smtClean="0">
              <a:solidFill>
                <a:srgbClr val="000000"/>
              </a:solidFill>
            </a:endParaRPr>
          </a:p>
          <a:p>
            <a:pPr algn="r"/>
            <a:endParaRPr lang="en-US" i="1" dirty="0" smtClean="0">
              <a:solidFill>
                <a:srgbClr val="000000"/>
              </a:solidFill>
            </a:endParaRPr>
          </a:p>
          <a:p>
            <a:pPr algn="r"/>
            <a:endParaRPr lang="en-US" i="1" dirty="0" smtClean="0">
              <a:solidFill>
                <a:srgbClr val="000000"/>
              </a:solidFill>
            </a:endParaRPr>
          </a:p>
          <a:p>
            <a:pPr algn="r"/>
            <a:r>
              <a:rPr lang="en-US" i="1" dirty="0" smtClean="0">
                <a:solidFill>
                  <a:srgbClr val="000000"/>
                </a:solidFill>
              </a:rPr>
              <a:t>P1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OPTIONAL</a:t>
            </a:r>
            <a:r>
              <a:rPr lang="en-US" i="1" dirty="0" smtClean="0">
                <a:solidFill>
                  <a:srgbClr val="000000"/>
                </a:solidFill>
              </a:rPr>
              <a:t> P2</a:t>
            </a:r>
          </a:p>
          <a:p>
            <a:pPr algn="r"/>
            <a:endParaRPr lang="en-US" i="1" dirty="0" smtClean="0">
              <a:solidFill>
                <a:srgbClr val="000000"/>
              </a:solidFill>
            </a:endParaRPr>
          </a:p>
          <a:p>
            <a:pPr algn="r"/>
            <a:endParaRPr lang="en-US" i="1" dirty="0" smtClean="0">
              <a:solidFill>
                <a:srgbClr val="000000"/>
              </a:solidFill>
            </a:endParaRPr>
          </a:p>
          <a:p>
            <a:pPr algn="r"/>
            <a:r>
              <a:rPr lang="en-US" i="1" dirty="0" smtClean="0">
                <a:solidFill>
                  <a:srgbClr val="000000"/>
                </a:solidFill>
              </a:rPr>
              <a:t>P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FILTER</a:t>
            </a:r>
            <a:r>
              <a:rPr lang="en-US" i="1" dirty="0" smtClean="0">
                <a:solidFill>
                  <a:srgbClr val="000000"/>
                </a:solidFill>
              </a:rPr>
              <a:t> R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2157948"/>
            <a:ext cx="6400800" cy="403187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Definition 3:</a:t>
            </a:r>
          </a:p>
          <a:p>
            <a:endParaRPr lang="en-US" sz="16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Join: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M1      M2 = {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∪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μ2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|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∈ M1,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μ2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∈M2, and 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μ1, μ2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are compatible}</a:t>
            </a:r>
          </a:p>
          <a:p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Union: </a:t>
            </a:r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M1 ∪ M2  = { 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|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 M1 or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 M2}</a:t>
            </a:r>
          </a:p>
          <a:p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Minus: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M1 \  M2    =  {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∈M1 | 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forall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∈M2,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are not compatible }</a:t>
            </a:r>
          </a:p>
          <a:p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LeftJoin</a:t>
            </a: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M1        M2  = (M1      M2)  ∪ ( M1 \  M2 )</a:t>
            </a:r>
          </a:p>
          <a:p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Filter: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M|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{ 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|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 M and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μ(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R) = true}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48000" y="3048000"/>
            <a:ext cx="152400" cy="76200"/>
            <a:chOff x="2743200" y="3352800"/>
            <a:chExt cx="381794" cy="229394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2629694" y="3466306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3048000" y="5257799"/>
            <a:ext cx="228600" cy="76201"/>
            <a:chOff x="533400" y="5334000"/>
            <a:chExt cx="1524000" cy="762001"/>
          </a:xfrm>
        </p:grpSpPr>
        <p:grpSp>
          <p:nvGrpSpPr>
            <p:cNvPr id="17" name="Group 16"/>
            <p:cNvGrpSpPr/>
            <p:nvPr/>
          </p:nvGrpSpPr>
          <p:grpSpPr>
            <a:xfrm>
              <a:off x="838200" y="5334000"/>
              <a:ext cx="1219200" cy="762000"/>
              <a:chOff x="2743200" y="3352800"/>
              <a:chExt cx="381794" cy="229394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rot="5400000" flipH="1" flipV="1">
                <a:off x="3009900" y="3467100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rot="5400000" flipH="1" flipV="1">
                <a:off x="2629694" y="3466306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2" name="Straight Connector 21"/>
            <p:cNvCxnSpPr/>
            <p:nvPr/>
          </p:nvCxnSpPr>
          <p:spPr bwMode="auto">
            <a:xfrm>
              <a:off x="533400" y="5334000"/>
              <a:ext cx="3048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33400" y="6096000"/>
              <a:ext cx="3048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4343400" y="5257800"/>
            <a:ext cx="152400" cy="76200"/>
            <a:chOff x="2743200" y="3352800"/>
            <a:chExt cx="381794" cy="229394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 flipH="1" flipV="1">
              <a:off x="2629694" y="3466306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0"/>
            <a:ext cx="8015288" cy="838200"/>
          </a:xfrm>
        </p:spPr>
        <p:txBody>
          <a:bodyPr/>
          <a:lstStyle/>
          <a:p>
            <a:r>
              <a:rPr lang="en-US" sz="2800" dirty="0" smtClean="0"/>
              <a:t>Semantics full as per [Perez et al.2006]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09600" y="1143000"/>
            <a:ext cx="7924800" cy="2677656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</a:rPr>
              <a:t>eval(BGP,G</a:t>
            </a:r>
            <a:r>
              <a:rPr lang="en-US" i="1" dirty="0" smtClean="0">
                <a:solidFill>
                  <a:srgbClr val="000000"/>
                </a:solidFill>
              </a:rPr>
              <a:t>)                        … see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Definition 1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eval(P1 P2,G)		   =  eval(P1, G)       eval(P2, G) </a:t>
            </a:r>
          </a:p>
          <a:p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eval(P1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UNION</a:t>
            </a:r>
            <a:r>
              <a:rPr lang="en-US" i="1" dirty="0" smtClean="0">
                <a:solidFill>
                  <a:srgbClr val="000000"/>
                </a:solidFill>
              </a:rPr>
              <a:t> P2,G)         =  eval(P1, G)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∪</a:t>
            </a:r>
            <a:r>
              <a:rPr lang="en-US" i="1" dirty="0" smtClean="0">
                <a:solidFill>
                  <a:srgbClr val="000000"/>
                </a:solidFill>
              </a:rPr>
              <a:t> eval(P2, G)</a:t>
            </a:r>
          </a:p>
          <a:p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eval(P1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OPTIONAL</a:t>
            </a:r>
            <a:r>
              <a:rPr lang="en-US" i="1" dirty="0" smtClean="0">
                <a:solidFill>
                  <a:srgbClr val="000000"/>
                </a:solidFill>
              </a:rPr>
              <a:t> P2, G)  =  eval(P1, G)       eval(P2, G) </a:t>
            </a:r>
          </a:p>
          <a:p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err="1" smtClean="0">
                <a:solidFill>
                  <a:srgbClr val="000000"/>
                </a:solidFill>
              </a:rPr>
              <a:t>eval(P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FILTER</a:t>
            </a:r>
            <a:r>
              <a:rPr lang="en-US" i="1" dirty="0" smtClean="0">
                <a:solidFill>
                  <a:srgbClr val="000000"/>
                </a:solidFill>
              </a:rPr>
              <a:t> R,G)          =  </a:t>
            </a:r>
            <a:r>
              <a:rPr lang="en-US" i="1" dirty="0" err="1" smtClean="0">
                <a:solidFill>
                  <a:srgbClr val="000000"/>
                </a:solidFill>
              </a:rPr>
              <a:t>eval(P</a:t>
            </a:r>
            <a:r>
              <a:rPr lang="en-US" i="1" dirty="0" smtClean="0">
                <a:solidFill>
                  <a:srgbClr val="000000"/>
                </a:solidFill>
              </a:rPr>
              <a:t>,  G)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|</a:t>
            </a:r>
            <a:r>
              <a:rPr lang="en-US" b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endParaRPr lang="en-US" b="1" i="1" dirty="0" smtClean="0">
              <a:solidFill>
                <a:srgbClr val="00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334000" y="1828800"/>
            <a:ext cx="228600" cy="152400"/>
            <a:chOff x="2743200" y="3352800"/>
            <a:chExt cx="381794" cy="229394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 flipH="1" flipV="1">
              <a:off x="2629694" y="3466306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5257800" y="2971800"/>
            <a:ext cx="304800" cy="152400"/>
            <a:chOff x="533400" y="5334000"/>
            <a:chExt cx="1524000" cy="762001"/>
          </a:xfrm>
        </p:grpSpPr>
        <p:grpSp>
          <p:nvGrpSpPr>
            <p:cNvPr id="30" name="Group 16"/>
            <p:cNvGrpSpPr/>
            <p:nvPr/>
          </p:nvGrpSpPr>
          <p:grpSpPr>
            <a:xfrm>
              <a:off x="838200" y="5334000"/>
              <a:ext cx="1219200" cy="762000"/>
              <a:chOff x="2743200" y="3352800"/>
              <a:chExt cx="381794" cy="229394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 flipH="1" flipV="1">
                <a:off x="3009900" y="3467100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5400000" flipH="1" flipV="1">
                <a:off x="2629694" y="3466306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1" name="Straight Connector 30"/>
            <p:cNvCxnSpPr/>
            <p:nvPr/>
          </p:nvCxnSpPr>
          <p:spPr bwMode="auto">
            <a:xfrm>
              <a:off x="533400" y="5334000"/>
              <a:ext cx="3048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533400" y="6096000"/>
              <a:ext cx="3048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2362200"/>
            <a:ext cx="8991600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	{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&lt;http://dblp.l3s.de/…/authors/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-Lee&gt;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          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] ] .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UNION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	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&lt;http://www.w3.org/People/Berners-Lee/card#i&gt;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?F .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?F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sz="16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0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ISSUE 1)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Recall</a:t>
            </a:r>
            <a:r>
              <a:rPr lang="en-US" sz="2400" kern="0" dirty="0" smtClean="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from before: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	       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SPARQL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allows </a:t>
            </a:r>
            <a:r>
              <a:rPr lang="en-US" sz="2400" b="1" kern="0" dirty="0" err="1" smtClean="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d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uplicates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!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0668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Unions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of </a:t>
            </a:r>
            <a:r>
              <a:rPr lang="en-US" kern="0" dirty="0" err="1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onjunctive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queries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Example: </a:t>
            </a: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“Give me all names of co-authors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or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friends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Tim Berners-Lee”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858000" y="4163578"/>
          <a:ext cx="2286000" cy="269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2848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Lalana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Kagal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"Tim Berners-Lee"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"Dan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Connolly”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"Michael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Hausenblas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"Charles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McCathieNevile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Oval Callout 17"/>
          <p:cNvSpPr/>
          <p:nvPr/>
        </p:nvSpPr>
        <p:spPr bwMode="auto">
          <a:xfrm>
            <a:off x="6934200" y="1828800"/>
            <a:ext cx="2209800" cy="533400"/>
          </a:xfrm>
          <a:prstGeom prst="wedgeEllipseCallout">
            <a:avLst>
              <a:gd name="adj1" fmla="val 15493"/>
              <a:gd name="adj2" fmla="val 596102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Note: Duplicates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possible,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bag/</a:t>
            </a:r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multiset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semantics!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43000"/>
            <a:ext cx="8686800" cy="2514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sz="20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“Conditional OPTIONAL”</a:t>
            </a:r>
          </a:p>
          <a:p>
            <a:pPr marL="742950" lvl="1" indent="-285750">
              <a:spcBef>
                <a:spcPct val="30000"/>
              </a:spcBef>
              <a:buClr>
                <a:srgbClr val="008000"/>
              </a:buClr>
              <a:buSzPct val="80000"/>
              <a:buFont typeface="Wingdings" charset="2"/>
              <a:buChar char="¨"/>
            </a:pPr>
            <a:r>
              <a:rPr lang="en-US" i="1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</a:rPr>
              <a:t>“Give me the names and only of those whose name starts with ‘D’ the homepage”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SELECT  ?N ?H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?X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foaf:name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b="1" kern="0" dirty="0" smtClean="0">
                <a:solidFill>
                  <a:srgbClr val="FF0000"/>
                </a:solidFill>
                <a:latin typeface="Courier New"/>
                <a:ea typeface="ＭＳ Ｐゴシック" pitchFamily="-65" charset="-128"/>
                <a:cs typeface="Courier New"/>
              </a:rPr>
              <a:t>?N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	OPTIONAL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{ ?X </a:t>
            </a:r>
            <a:r>
              <a:rPr lang="en-US" sz="1600" b="1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foaf:homepage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?H 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		    FILTER ( </a:t>
            </a:r>
            <a:r>
              <a:rPr lang="en-US" sz="1600" b="1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regex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( </a:t>
            </a:r>
            <a:r>
              <a:rPr lang="en-US" sz="1600" b="1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str(</a:t>
            </a:r>
            <a:r>
              <a:rPr lang="en-US" sz="1600" b="1" kern="0" dirty="0" err="1" smtClean="0">
                <a:solidFill>
                  <a:srgbClr val="FF0000"/>
                </a:solidFill>
                <a:latin typeface="Courier New"/>
                <a:ea typeface="ＭＳ Ｐゴシック" pitchFamily="-65" charset="-128"/>
                <a:cs typeface="Courier New"/>
              </a:rPr>
              <a:t>?N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), "^D" ) ) } 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    }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400" b="1" i="1" kern="0" dirty="0" smtClean="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ISSUE 2)</a:t>
            </a:r>
            <a:r>
              <a:rPr lang="en-US" sz="2400" kern="0" dirty="0" smtClean="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Recall</a:t>
            </a:r>
            <a:r>
              <a:rPr lang="en-US" sz="2400" kern="0" dirty="0" smtClean="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from before: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FILTERS can make OPTIONAL non-compositional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!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Oval Callout 3"/>
          <p:cNvSpPr/>
          <p:nvPr/>
        </p:nvSpPr>
        <p:spPr bwMode="auto">
          <a:xfrm>
            <a:off x="6858000" y="1828800"/>
            <a:ext cx="2438400" cy="990600"/>
          </a:xfrm>
          <a:prstGeom prst="wedgeEllipseCallout">
            <a:avLst>
              <a:gd name="adj1" fmla="val -42602"/>
              <a:gd name="adj2" fmla="val 78425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OPTIONAL is NOT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modular/compositional!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(?N  is not considered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unsafe in this FILTER)*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86200"/>
            <a:ext cx="4343400" cy="2298700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[Perez et al. 2006]</a:t>
            </a:r>
            <a:endParaRPr lang="en-US" dirty="0"/>
          </a:p>
        </p:txBody>
      </p:sp>
      <p:sp>
        <p:nvSpPr>
          <p:cNvPr id="7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04800" y="1600200"/>
            <a:ext cx="8534400" cy="175432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Definition 1: </a:t>
            </a:r>
          </a:p>
          <a:p>
            <a:endParaRPr lang="en-US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evaluation of the BGP P over a graph G, denoted by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eval(P,G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), is the set of all mappings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such that:  </a:t>
            </a:r>
          </a:p>
          <a:p>
            <a:r>
              <a:rPr lang="en-US" sz="800" i="1" dirty="0" smtClean="0">
                <a:solidFill>
                  <a:srgbClr val="1A309E"/>
                </a:solidFill>
                <a:latin typeface="Times New Roman"/>
                <a:cs typeface="Times New Roman"/>
              </a:rPr>
              <a:t>                                   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dom(μ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is exactly the set of variables occurring in P </a:t>
            </a:r>
          </a:p>
          <a:p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  </a:t>
            </a:r>
            <a:r>
              <a:rPr lang="en-US" sz="800" dirty="0" smtClean="0">
                <a:solidFill>
                  <a:srgbClr val="1A309E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μ(P)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⊆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04800" y="1600200"/>
            <a:ext cx="8534400" cy="175432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Definition 1: </a:t>
            </a:r>
          </a:p>
          <a:p>
            <a:endParaRPr lang="en-US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evaluation of the BGP P over a graph G, denoted by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eval(P,G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), is the set of all mappings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such that:  </a:t>
            </a:r>
          </a:p>
          <a:p>
            <a:r>
              <a:rPr lang="en-US" sz="800" i="1" dirty="0" smtClean="0">
                <a:solidFill>
                  <a:srgbClr val="1A309E"/>
                </a:solidFill>
                <a:latin typeface="Times New Roman"/>
                <a:cs typeface="Times New Roman"/>
              </a:rPr>
              <a:t>                                   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dom(μ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is exactly the set of variables occurring in P </a:t>
            </a:r>
          </a:p>
          <a:p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  </a:t>
            </a:r>
            <a:r>
              <a:rPr lang="en-US" sz="800" dirty="0" smtClean="0">
                <a:solidFill>
                  <a:srgbClr val="1A309E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μ(P)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|=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28600" y="3657600"/>
            <a:ext cx="86868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sz="20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Remark: This behavior can likewise be achieved if you replace all </a:t>
            </a:r>
            <a:r>
              <a:rPr lang="en-US" sz="2000" kern="0" dirty="0" err="1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bnodes</a:t>
            </a:r>
            <a:r>
              <a:rPr lang="en-US" sz="20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 in queries simply with variables …</a:t>
            </a:r>
          </a:p>
          <a:p>
            <a:pPr marL="800100" lvl="1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sz="1600" kern="0" dirty="0" smtClean="0">
                <a:solidFill>
                  <a:schemeClr val="tx1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Definition in </a:t>
            </a:r>
            <a:r>
              <a:rPr lang="en-US" sz="1600" kern="0" dirty="0" smtClean="0">
                <a:solidFill>
                  <a:schemeClr val="tx1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"/>
              </a:rPr>
              <a:t>Section 12.3.1 of SPARQL </a:t>
            </a:r>
            <a:r>
              <a:rPr lang="en-US" sz="1600" kern="0" dirty="0" smtClean="0">
                <a:solidFill>
                  <a:schemeClr val="tx1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spec counts cardinality of mappings exactly by number of instance mappings</a:t>
            </a:r>
          </a:p>
          <a:p>
            <a:pPr marL="800100" lvl="1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sz="1600" kern="0" dirty="0" smtClean="0">
                <a:solidFill>
                  <a:schemeClr val="tx1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i.e. behavior exactly the same as replacing query </a:t>
            </a:r>
            <a:r>
              <a:rPr lang="en-US" sz="1600" kern="0" dirty="0" err="1" smtClean="0">
                <a:solidFill>
                  <a:schemeClr val="tx1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bnodes</a:t>
            </a:r>
            <a:r>
              <a:rPr lang="en-US" sz="1600" kern="0" dirty="0" smtClean="0">
                <a:solidFill>
                  <a:schemeClr val="tx1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 with variables</a:t>
            </a:r>
          </a:p>
          <a:p>
            <a:pPr marL="800100" lvl="1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sz="1600" kern="0" dirty="0" smtClean="0">
                <a:solidFill>
                  <a:schemeClr val="tx1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in fact, Perez et al. (for that reason) don’t consider </a:t>
            </a:r>
            <a:r>
              <a:rPr lang="en-US" sz="1600" kern="0" dirty="0" err="1" smtClean="0">
                <a:solidFill>
                  <a:schemeClr val="tx1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Bnodes</a:t>
            </a:r>
            <a:r>
              <a:rPr lang="en-US" sz="1600" kern="0" dirty="0" smtClean="0">
                <a:solidFill>
                  <a:schemeClr val="tx1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 in triple patterns</a:t>
            </a:r>
            <a:endParaRPr lang="en-US" sz="1200" kern="0" dirty="0" smtClean="0">
              <a:solidFill>
                <a:schemeClr val="tx1"/>
              </a:solidFill>
              <a:latin typeface="Courier New"/>
              <a:ea typeface="ＭＳ Ｐゴシック" pitchFamily="-65" charset="-128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590800" y="2133600"/>
            <a:ext cx="6400800" cy="403187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Definition 3:</a:t>
            </a:r>
          </a:p>
          <a:p>
            <a:endParaRPr lang="en-US" sz="16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Join: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M1      M2 = {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∪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μ2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|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∈ M1,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μ2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∈M2, and 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μ1, μ2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are compatible}</a:t>
            </a:r>
          </a:p>
          <a:p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Union: </a:t>
            </a:r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M1 ∪ M2  = { 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|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 M1 or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 M2}</a:t>
            </a:r>
          </a:p>
          <a:p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Minus: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M1 \  M2    =  {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∈M1 | 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forall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∈M2,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are not compatible }</a:t>
            </a:r>
          </a:p>
          <a:p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LeftJoin</a:t>
            </a: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M1        M2  = (M1      M2)  ∪ ( M1 \  M2 )</a:t>
            </a:r>
          </a:p>
          <a:p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Filter: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M|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{ 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|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 M and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μ(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R) = true}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[Perez et al. 2006]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3048000" y="3048000"/>
            <a:ext cx="152400" cy="76200"/>
            <a:chOff x="2743200" y="3352800"/>
            <a:chExt cx="381794" cy="229394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2629694" y="3466306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25"/>
          <p:cNvGrpSpPr/>
          <p:nvPr/>
        </p:nvGrpSpPr>
        <p:grpSpPr>
          <a:xfrm>
            <a:off x="3048000" y="5257799"/>
            <a:ext cx="228600" cy="76201"/>
            <a:chOff x="533400" y="5334000"/>
            <a:chExt cx="1524000" cy="762001"/>
          </a:xfrm>
        </p:grpSpPr>
        <p:grpSp>
          <p:nvGrpSpPr>
            <p:cNvPr id="6" name="Group 16"/>
            <p:cNvGrpSpPr/>
            <p:nvPr/>
          </p:nvGrpSpPr>
          <p:grpSpPr>
            <a:xfrm>
              <a:off x="838200" y="5334000"/>
              <a:ext cx="1219200" cy="762000"/>
              <a:chOff x="2743200" y="3352800"/>
              <a:chExt cx="381794" cy="229394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rot="5400000" flipH="1" flipV="1">
                <a:off x="3009900" y="3467100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rot="5400000" flipH="1" flipV="1">
                <a:off x="2629694" y="3466306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2" name="Straight Connector 21"/>
            <p:cNvCxnSpPr/>
            <p:nvPr/>
          </p:nvCxnSpPr>
          <p:spPr bwMode="auto">
            <a:xfrm>
              <a:off x="533400" y="5334000"/>
              <a:ext cx="3048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33400" y="6096000"/>
              <a:ext cx="3048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26"/>
          <p:cNvGrpSpPr/>
          <p:nvPr/>
        </p:nvGrpSpPr>
        <p:grpSpPr>
          <a:xfrm>
            <a:off x="4343400" y="5257800"/>
            <a:ext cx="152400" cy="76200"/>
            <a:chOff x="2743200" y="3352800"/>
            <a:chExt cx="381794" cy="229394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 flipH="1" flipV="1">
              <a:off x="2629694" y="3466306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Oval 25"/>
          <p:cNvSpPr/>
          <p:nvPr/>
        </p:nvSpPr>
        <p:spPr bwMode="auto">
          <a:xfrm>
            <a:off x="533400" y="1143000"/>
            <a:ext cx="5029200" cy="6858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Lucida Sans" pitchFamily="34" charset="0"/>
              </a:rPr>
              <a:t>ISSUE1: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Lucida Sans" pitchFamily="34" charset="0"/>
              </a:rPr>
              <a:t>Algebra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Lucida Sans" pitchFamily="34" charset="0"/>
              </a:rPr>
              <a:t> 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Lucida Sans" pitchFamily="34" charset="0"/>
              </a:rPr>
              <a:t>perations need to be adapted to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Lucida Sans" pitchFamily="34" charset="0"/>
              </a:rPr>
              <a:t>multiset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Lucida Sans" pitchFamily="34" charset="0"/>
              </a:rPr>
              <a:t>/bag semantics:</a:t>
            </a:r>
          </a:p>
        </p:txBody>
      </p:sp>
      <p:sp>
        <p:nvSpPr>
          <p:cNvPr id="72" name="Oval 71"/>
          <p:cNvSpPr/>
          <p:nvPr/>
        </p:nvSpPr>
        <p:spPr bwMode="auto">
          <a:xfrm>
            <a:off x="0" y="3581400"/>
            <a:ext cx="2438400" cy="1143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Lucida Sans" pitchFamily="34" charset="0"/>
              </a:rPr>
              <a:t>ISSUE2: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Lucida Sans" pitchFamily="34" charset="0"/>
              </a:rPr>
              <a:t>non-</a:t>
            </a:r>
            <a:r>
              <a:rPr lang="en-US" sz="1400" dirty="0" smtClean="0">
                <a:solidFill>
                  <a:srgbClr val="008000"/>
                </a:solidFill>
                <a:latin typeface="Lucida Sans" pitchFamily="34" charset="0"/>
              </a:rPr>
              <a:t>compositionality of </a:t>
            </a:r>
            <a:r>
              <a:rPr lang="en-US" sz="1400" dirty="0" err="1" smtClean="0">
                <a:solidFill>
                  <a:srgbClr val="008000"/>
                </a:solidFill>
                <a:latin typeface="Lucida Sans" pitchFamily="34" charset="0"/>
              </a:rPr>
              <a:t>FILTERs</a:t>
            </a:r>
            <a:r>
              <a:rPr lang="en-US" sz="1400" dirty="0" smtClean="0">
                <a:solidFill>
                  <a:srgbClr val="008000"/>
                </a:solidFill>
                <a:latin typeface="Lucida Sans" pitchFamily="34" charset="0"/>
              </a:rPr>
              <a:t> in OPTIONAL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Lucida Sans" pitchFamily="34" charset="0"/>
            </a:endParaRPr>
          </a:p>
        </p:txBody>
      </p:sp>
      <p:grpSp>
        <p:nvGrpSpPr>
          <p:cNvPr id="10" name="Group 109"/>
          <p:cNvGrpSpPr/>
          <p:nvPr/>
        </p:nvGrpSpPr>
        <p:grpSpPr>
          <a:xfrm>
            <a:off x="2590800" y="2133600"/>
            <a:ext cx="6400800" cy="4093429"/>
            <a:chOff x="2590800" y="2133600"/>
            <a:chExt cx="6400800" cy="4093429"/>
          </a:xfrm>
        </p:grpSpPr>
        <p:grpSp>
          <p:nvGrpSpPr>
            <p:cNvPr id="12" name="Group 65"/>
            <p:cNvGrpSpPr/>
            <p:nvPr/>
          </p:nvGrpSpPr>
          <p:grpSpPr>
            <a:xfrm>
              <a:off x="2590800" y="2133600"/>
              <a:ext cx="6400800" cy="4093429"/>
              <a:chOff x="2590800" y="2036029"/>
              <a:chExt cx="6400800" cy="40934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590800" y="2036029"/>
                <a:ext cx="6400800" cy="4093429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Definition 3:</a:t>
                </a:r>
              </a:p>
              <a:p>
                <a:endParaRPr lang="en-US" sz="1600" b="1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Join: </a:t>
                </a:r>
              </a:p>
              <a:p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M1      M2 =   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μ1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∪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μ2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|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μ1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∈ M1,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μ2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∈M2, and 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μ1, μ2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are compatible </a:t>
                </a:r>
              </a:p>
              <a:p>
                <a:endParaRPr lang="en-US" sz="1600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Union: </a:t>
                </a:r>
                <a:endParaRPr lang="en-US" sz="1600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M1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∪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M2  =    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|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∈ M1 or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∈ M2</a:t>
                </a:r>
              </a:p>
              <a:p>
                <a:endParaRPr lang="en-US" sz="1600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Minus:</a:t>
                </a:r>
              </a:p>
              <a:p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M1 \  M2   =    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∈M1 |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forall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′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∈M2,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and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′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are not compatible </a:t>
                </a:r>
              </a:p>
              <a:p>
                <a:endParaRPr lang="en-US" sz="1600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1600" b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LeftJoin</a:t>
                </a:r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:</a:t>
                </a:r>
              </a:p>
              <a:p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M1        M2  = (M1      M2) 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∪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( M1 \  M2 )</a:t>
                </a:r>
              </a:p>
              <a:p>
                <a:endParaRPr lang="en-US" sz="1600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Filter:</a:t>
                </a:r>
              </a:p>
              <a:p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M|</a:t>
                </a:r>
                <a:r>
                  <a:rPr lang="en-US" sz="16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R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= { 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|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∈ M and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μ(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R) = true}</a:t>
                </a:r>
              </a:p>
            </p:txBody>
          </p:sp>
          <p:grpSp>
            <p:nvGrpSpPr>
              <p:cNvPr id="13" name="Group 42"/>
              <p:cNvGrpSpPr/>
              <p:nvPr/>
            </p:nvGrpSpPr>
            <p:grpSpPr>
              <a:xfrm rot="10800000">
                <a:off x="8366578" y="2819387"/>
                <a:ext cx="320222" cy="369342"/>
                <a:chOff x="818864" y="3549002"/>
                <a:chExt cx="401479" cy="117937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914400" y="3549005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818864" y="3549002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5" name="Group 45"/>
              <p:cNvGrpSpPr/>
              <p:nvPr/>
            </p:nvGrpSpPr>
            <p:grpSpPr>
              <a:xfrm>
                <a:off x="3733801" y="2743172"/>
                <a:ext cx="304798" cy="381016"/>
                <a:chOff x="1009942" y="3408668"/>
                <a:chExt cx="382142" cy="121665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009942" y="3412399"/>
                  <a:ext cx="305944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1086140" y="3408668"/>
                  <a:ext cx="305944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6" name="Group 50"/>
              <p:cNvGrpSpPr/>
              <p:nvPr/>
            </p:nvGrpSpPr>
            <p:grpSpPr>
              <a:xfrm>
                <a:off x="3810002" y="3593060"/>
                <a:ext cx="304798" cy="369339"/>
                <a:chOff x="914400" y="3432998"/>
                <a:chExt cx="382140" cy="117936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914400" y="3432998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990598" y="3433000"/>
                  <a:ext cx="305942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7" name="Group 53"/>
              <p:cNvGrpSpPr/>
              <p:nvPr/>
            </p:nvGrpSpPr>
            <p:grpSpPr>
              <a:xfrm rot="10800000">
                <a:off x="5867400" y="3669267"/>
                <a:ext cx="304800" cy="369333"/>
                <a:chOff x="914400" y="3524665"/>
                <a:chExt cx="382143" cy="117934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914400" y="3524665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990600" y="3524665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3" name="Group 56"/>
              <p:cNvGrpSpPr/>
              <p:nvPr/>
            </p:nvGrpSpPr>
            <p:grpSpPr>
              <a:xfrm rot="10800000">
                <a:off x="8153400" y="4343400"/>
                <a:ext cx="304800" cy="369333"/>
                <a:chOff x="914400" y="3524665"/>
                <a:chExt cx="382143" cy="117934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914400" y="3524665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990600" y="3524665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4" name="Group 59"/>
              <p:cNvGrpSpPr/>
              <p:nvPr/>
            </p:nvGrpSpPr>
            <p:grpSpPr>
              <a:xfrm>
                <a:off x="3810002" y="4267200"/>
                <a:ext cx="304798" cy="369339"/>
                <a:chOff x="914400" y="3432998"/>
                <a:chExt cx="382140" cy="11793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914400" y="3432998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990598" y="3433000"/>
                  <a:ext cx="305942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27" name="Group 14"/>
            <p:cNvGrpSpPr/>
            <p:nvPr/>
          </p:nvGrpSpPr>
          <p:grpSpPr>
            <a:xfrm>
              <a:off x="3048000" y="3048000"/>
              <a:ext cx="152400" cy="76200"/>
              <a:chOff x="2743200" y="3352800"/>
              <a:chExt cx="381794" cy="229394"/>
            </a:xfrm>
          </p:grpSpPr>
          <p:cxnSp>
            <p:nvCxnSpPr>
              <p:cNvPr id="95" name="Straight Connector 94"/>
              <p:cNvCxnSpPr/>
              <p:nvPr/>
            </p:nvCxnSpPr>
            <p:spPr bwMode="auto">
              <a:xfrm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flipV="1"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5400000" flipH="1" flipV="1">
                <a:off x="3009900" y="3467100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rot="5400000" flipH="1" flipV="1">
                <a:off x="2629694" y="3466306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" name="Group 25"/>
            <p:cNvGrpSpPr/>
            <p:nvPr/>
          </p:nvGrpSpPr>
          <p:grpSpPr>
            <a:xfrm>
              <a:off x="3048000" y="5333999"/>
              <a:ext cx="228600" cy="76201"/>
              <a:chOff x="533400" y="5334000"/>
              <a:chExt cx="1524000" cy="762001"/>
            </a:xfrm>
          </p:grpSpPr>
          <p:grpSp>
            <p:nvGrpSpPr>
              <p:cNvPr id="35" name="Group 16"/>
              <p:cNvGrpSpPr/>
              <p:nvPr/>
            </p:nvGrpSpPr>
            <p:grpSpPr>
              <a:xfrm>
                <a:off x="838200" y="5334000"/>
                <a:ext cx="1219200" cy="762000"/>
                <a:chOff x="2743200" y="3352800"/>
                <a:chExt cx="381794" cy="229394"/>
              </a:xfrm>
            </p:grpSpPr>
            <p:cxnSp>
              <p:nvCxnSpPr>
                <p:cNvPr id="103" name="Straight Connector 102"/>
                <p:cNvCxnSpPr/>
                <p:nvPr/>
              </p:nvCxnSpPr>
              <p:spPr bwMode="auto">
                <a:xfrm>
                  <a:off x="2743200" y="3352800"/>
                  <a:ext cx="381000" cy="2286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/>
                <p:nvPr/>
              </p:nvCxnSpPr>
              <p:spPr bwMode="auto">
                <a:xfrm flipV="1">
                  <a:off x="2743200" y="3353595"/>
                  <a:ext cx="381001" cy="2285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5" name="Straight Connector 104"/>
                <p:cNvCxnSpPr/>
                <p:nvPr/>
              </p:nvCxnSpPr>
              <p:spPr bwMode="auto">
                <a:xfrm rot="5400000" flipH="1" flipV="1">
                  <a:off x="3009900" y="3467100"/>
                  <a:ext cx="228600" cy="15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rot="5400000" flipH="1" flipV="1">
                  <a:off x="2629694" y="3466306"/>
                  <a:ext cx="228600" cy="15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01" name="Straight Connector 100"/>
              <p:cNvCxnSpPr/>
              <p:nvPr/>
            </p:nvCxnSpPr>
            <p:spPr bwMode="auto">
              <a:xfrm>
                <a:off x="533400" y="5334000"/>
                <a:ext cx="304804" cy="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>
                <a:off x="533400" y="6096000"/>
                <a:ext cx="304804" cy="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81" name="Straight Arrow Connector 80"/>
          <p:cNvCxnSpPr/>
          <p:nvPr/>
        </p:nvCxnSpPr>
        <p:spPr bwMode="auto">
          <a:xfrm rot="16200000" flipH="1">
            <a:off x="1638300" y="4305300"/>
            <a:ext cx="533400" cy="1371600"/>
          </a:xfrm>
          <a:prstGeom prst="straightConnector1">
            <a:avLst/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grpSp>
        <p:nvGrpSpPr>
          <p:cNvPr id="37" name="Group 66"/>
          <p:cNvGrpSpPr/>
          <p:nvPr/>
        </p:nvGrpSpPr>
        <p:grpSpPr>
          <a:xfrm>
            <a:off x="3048000" y="1828800"/>
            <a:ext cx="762002" cy="2514600"/>
            <a:chOff x="3047999" y="1828800"/>
            <a:chExt cx="762002" cy="251460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 rot="16200000" flipH="1">
              <a:off x="2895601" y="1981202"/>
              <a:ext cx="990598" cy="685798"/>
            </a:xfrm>
            <a:prstGeom prst="straightConnector1">
              <a:avLst/>
            </a:prstGeom>
            <a:noFill/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cxnSp>
          <p:nvCxnSpPr>
            <p:cNvPr id="33" name="Straight Arrow Connector 32"/>
            <p:cNvCxnSpPr>
              <a:stCxn id="26" idx="4"/>
            </p:cNvCxnSpPr>
            <p:nvPr/>
          </p:nvCxnSpPr>
          <p:spPr bwMode="auto">
            <a:xfrm rot="16200000" flipH="1">
              <a:off x="2552699" y="2324100"/>
              <a:ext cx="1752602" cy="762002"/>
            </a:xfrm>
            <a:prstGeom prst="straightConnector1">
              <a:avLst/>
            </a:prstGeom>
            <a:noFill/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cxnSp>
          <p:nvCxnSpPr>
            <p:cNvPr id="36" name="Straight Arrow Connector 35"/>
            <p:cNvCxnSpPr>
              <a:stCxn id="26" idx="4"/>
            </p:cNvCxnSpPr>
            <p:nvPr/>
          </p:nvCxnSpPr>
          <p:spPr bwMode="auto">
            <a:xfrm rot="16200000" flipH="1">
              <a:off x="2171700" y="2705100"/>
              <a:ext cx="2514600" cy="762000"/>
            </a:xfrm>
            <a:prstGeom prst="straightConnector1">
              <a:avLst/>
            </a:prstGeom>
            <a:noFill/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</p:grpSp>
      <p:grpSp>
        <p:nvGrpSpPr>
          <p:cNvPr id="38" name="Group 79"/>
          <p:cNvGrpSpPr/>
          <p:nvPr/>
        </p:nvGrpSpPr>
        <p:grpSpPr>
          <a:xfrm>
            <a:off x="2667000" y="5257800"/>
            <a:ext cx="3733800" cy="228600"/>
            <a:chOff x="2667000" y="5334000"/>
            <a:chExt cx="3733800" cy="228600"/>
          </a:xfrm>
        </p:grpSpPr>
        <p:cxnSp>
          <p:nvCxnSpPr>
            <p:cNvPr id="74" name="Straight Connector 73"/>
            <p:cNvCxnSpPr/>
            <p:nvPr/>
          </p:nvCxnSpPr>
          <p:spPr bwMode="auto">
            <a:xfrm>
              <a:off x="2667000" y="5334000"/>
              <a:ext cx="3733800" cy="2286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2743200" y="5334000"/>
              <a:ext cx="3657600" cy="2286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oup 67"/>
          <p:cNvGrpSpPr/>
          <p:nvPr/>
        </p:nvGrpSpPr>
        <p:grpSpPr>
          <a:xfrm>
            <a:off x="4343400" y="5334000"/>
            <a:ext cx="152400" cy="76200"/>
            <a:chOff x="2743200" y="3352800"/>
            <a:chExt cx="381794" cy="229394"/>
          </a:xfrm>
        </p:grpSpPr>
        <p:cxnSp>
          <p:nvCxnSpPr>
            <p:cNvPr id="69" name="Straight Connector 68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 flipH="1" flipV="1">
              <a:off x="2629694" y="3466306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as per SPARQL1.0 spec: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2400" y="1143000"/>
            <a:ext cx="8763000" cy="4571999"/>
            <a:chOff x="152400" y="1143000"/>
            <a:chExt cx="8763000" cy="4571999"/>
          </a:xfrm>
        </p:grpSpPr>
        <p:sp>
          <p:nvSpPr>
            <p:cNvPr id="4" name="Rectangle 3"/>
            <p:cNvSpPr/>
            <p:nvPr/>
          </p:nvSpPr>
          <p:spPr>
            <a:xfrm>
              <a:off x="152400" y="1143000"/>
              <a:ext cx="8763000" cy="4571999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i="1" dirty="0" err="1" smtClean="0">
                  <a:solidFill>
                    <a:srgbClr val="000000"/>
                  </a:solidFill>
                </a:rPr>
                <a:t>eval(BGP,G</a:t>
              </a:r>
              <a:r>
                <a:rPr lang="en-US" i="1" dirty="0" smtClean="0">
                  <a:solidFill>
                    <a:srgbClr val="000000"/>
                  </a:solidFill>
                </a:rPr>
                <a:t>)                        … see </a:t>
              </a:r>
              <a:r>
                <a:rPr lang="en-US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Definition 1</a:t>
              </a:r>
            </a:p>
            <a:p>
              <a:endParaRPr lang="en-US" b="1" dirty="0" smtClean="0">
                <a:solidFill>
                  <a:srgbClr val="000000"/>
                </a:solidFill>
              </a:endParaRPr>
            </a:p>
            <a:p>
              <a:r>
                <a:rPr lang="en-US" i="1" dirty="0" smtClean="0">
                  <a:solidFill>
                    <a:srgbClr val="000000"/>
                  </a:solidFill>
                </a:rPr>
                <a:t>eval(P1 P2,G)		   =  eval(P1, G)       eval(P2, G) </a:t>
              </a:r>
            </a:p>
            <a:p>
              <a:endParaRPr lang="en-US" i="1" dirty="0" smtClean="0">
                <a:solidFill>
                  <a:srgbClr val="000000"/>
                </a:solidFill>
              </a:endParaRPr>
            </a:p>
            <a:p>
              <a:r>
                <a:rPr lang="en-US" i="1" dirty="0" smtClean="0">
                  <a:solidFill>
                    <a:srgbClr val="000000"/>
                  </a:solidFill>
                </a:rPr>
                <a:t>eval(P1 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UNION</a:t>
              </a:r>
              <a:r>
                <a:rPr lang="en-US" i="1" dirty="0" smtClean="0">
                  <a:solidFill>
                    <a:srgbClr val="000000"/>
                  </a:solidFill>
                </a:rPr>
                <a:t> P2,G)         =  eval(P1, G)   </a:t>
              </a:r>
              <a:r>
                <a:rPr lang="en-US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∪</a:t>
              </a:r>
              <a:r>
                <a:rPr lang="en-US" i="1" dirty="0" smtClean="0">
                  <a:solidFill>
                    <a:srgbClr val="000000"/>
                  </a:solidFill>
                </a:rPr>
                <a:t> eval(P2, G)</a:t>
              </a:r>
            </a:p>
            <a:p>
              <a:endParaRPr lang="en-US" i="1" dirty="0" smtClean="0">
                <a:solidFill>
                  <a:srgbClr val="000000"/>
                </a:solidFill>
              </a:endParaRPr>
            </a:p>
            <a:p>
              <a:r>
                <a:rPr lang="en-US" i="1" dirty="0" err="1" smtClean="0">
                  <a:solidFill>
                    <a:srgbClr val="000000"/>
                  </a:solidFill>
                </a:rPr>
                <a:t>eval(P</a:t>
              </a:r>
              <a:r>
                <a:rPr lang="en-US" i="1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FILTER</a:t>
              </a:r>
              <a:r>
                <a:rPr lang="en-US" i="1" dirty="0" smtClean="0">
                  <a:solidFill>
                    <a:srgbClr val="000000"/>
                  </a:solidFill>
                </a:rPr>
                <a:t> R,G)          =  </a:t>
              </a:r>
              <a:r>
                <a:rPr lang="en-US" i="1" dirty="0" err="1" smtClean="0">
                  <a:solidFill>
                    <a:srgbClr val="000000"/>
                  </a:solidFill>
                </a:rPr>
                <a:t>eval(P</a:t>
              </a:r>
              <a:r>
                <a:rPr lang="en-US" i="1" dirty="0" smtClean="0">
                  <a:solidFill>
                    <a:srgbClr val="000000"/>
                  </a:solidFill>
                </a:rPr>
                <a:t>,  G) </a:t>
              </a:r>
              <a:r>
                <a:rPr lang="en-US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|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</a:t>
              </a:r>
            </a:p>
            <a:p>
              <a:endParaRPr lang="en-US" b="1" i="1" baseline="-25000" dirty="0" smtClean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endParaRPr lang="en-US" i="1" dirty="0" smtClean="0">
                <a:solidFill>
                  <a:srgbClr val="000000"/>
                </a:solidFill>
              </a:endParaRPr>
            </a:p>
            <a:p>
              <a:r>
                <a:rPr lang="en-US" i="1" dirty="0" smtClean="0">
                  <a:solidFill>
                    <a:srgbClr val="000000"/>
                  </a:solidFill>
                </a:rPr>
                <a:t>eval(P1 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OPTIONAL</a:t>
              </a:r>
              <a:r>
                <a:rPr lang="en-US" i="1" dirty="0" smtClean="0">
                  <a:solidFill>
                    <a:srgbClr val="000000"/>
                  </a:solidFill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</a:rPr>
                <a:t>{</a:t>
              </a:r>
              <a:r>
                <a:rPr lang="en-US" i="1" dirty="0" smtClean="0">
                  <a:solidFill>
                    <a:srgbClr val="000000"/>
                  </a:solidFill>
                </a:rPr>
                <a:t>P2 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FILTER</a:t>
              </a:r>
              <a:r>
                <a:rPr lang="en-US" sz="2000" i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i="1" dirty="0" smtClean="0">
                  <a:solidFill>
                    <a:srgbClr val="000000"/>
                  </a:solidFill>
                </a:rPr>
                <a:t>R</a:t>
              </a:r>
              <a:r>
                <a:rPr lang="en-US" dirty="0" smtClean="0">
                  <a:solidFill>
                    <a:srgbClr val="000000"/>
                  </a:solidFill>
                </a:rPr>
                <a:t>} </a:t>
              </a:r>
              <a:r>
                <a:rPr lang="en-US" i="1" dirty="0" smtClean="0">
                  <a:solidFill>
                    <a:srgbClr val="000000"/>
                  </a:solidFill>
                </a:rPr>
                <a:t>, G) consists of all  </a:t>
              </a:r>
              <a:r>
                <a:rPr lang="en-US" dirty="0" err="1" smtClean="0">
                  <a:solidFill>
                    <a:schemeClr val="tx1"/>
                  </a:solidFill>
                </a:rPr>
                <a:t>μ</a:t>
              </a:r>
              <a:r>
                <a:rPr lang="en-US" dirty="0" smtClean="0">
                  <a:solidFill>
                    <a:schemeClr val="tx1"/>
                  </a:solidFill>
                </a:rPr>
                <a:t> such that</a:t>
              </a:r>
              <a:r>
                <a:rPr lang="en-US" i="1" dirty="0" smtClean="0">
                  <a:solidFill>
                    <a:srgbClr val="000000"/>
                  </a:solidFill>
                </a:rPr>
                <a:t>:</a:t>
              </a:r>
            </a:p>
            <a:p>
              <a:endParaRPr lang="en-US" sz="900" i="1" dirty="0" smtClean="0">
                <a:solidFill>
                  <a:srgbClr val="000000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>
                  <a:solidFill>
                    <a:schemeClr val="tx1"/>
                  </a:solidFill>
                </a:rPr>
                <a:t>  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μ</a:t>
              </a:r>
              <a:r>
                <a:rPr lang="en-US" sz="1600" dirty="0" smtClean="0">
                  <a:solidFill>
                    <a:schemeClr val="tx1"/>
                  </a:solidFill>
                </a:rPr>
                <a:t> = μ1 ∪ μ2, such that </a:t>
              </a:r>
            </a:p>
            <a:p>
              <a:pPr marL="342900" indent="-342900"/>
              <a:r>
                <a:rPr lang="en-US" sz="1600" dirty="0" smtClean="0">
                  <a:solidFill>
                    <a:schemeClr val="tx1"/>
                  </a:solidFill>
                </a:rPr>
                <a:t>	   μ1 ∈ eval(P1,G) and μ2 ∈ eval(P2,G) are compatible </a:t>
              </a:r>
              <a:r>
                <a:rPr lang="en-US" sz="1600" dirty="0" smtClean="0">
                  <a:solidFill>
                    <a:srgbClr val="FF0000"/>
                  </a:solidFill>
                </a:rPr>
                <a:t>and μ(R) = true</a:t>
              </a:r>
              <a:r>
                <a:rPr lang="en-US" sz="1600" dirty="0" smtClean="0">
                  <a:solidFill>
                    <a:schemeClr val="tx1"/>
                  </a:solidFill>
                </a:rPr>
                <a:t>, or </a:t>
              </a:r>
            </a:p>
            <a:p>
              <a:pPr marL="342900" indent="-342900">
                <a:buFont typeface="+mj-lt"/>
                <a:buAutoNum type="arabicPeriod" startAt="2"/>
              </a:pPr>
              <a:r>
                <a:rPr lang="en-US" sz="1600" dirty="0" smtClean="0">
                  <a:solidFill>
                    <a:schemeClr val="tx1"/>
                  </a:solidFill>
                </a:rPr>
                <a:t>  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μ</a:t>
              </a:r>
              <a:r>
                <a:rPr lang="en-US" sz="1600" dirty="0" smtClean="0">
                  <a:solidFill>
                    <a:schemeClr val="tx1"/>
                  </a:solidFill>
                </a:rPr>
                <a:t> ∈ eval(P1,G) and </a:t>
              </a:r>
            </a:p>
            <a:p>
              <a:pPr marL="342900" indent="-342900"/>
              <a:r>
                <a:rPr lang="en-US" sz="1600" dirty="0" smtClean="0">
                  <a:solidFill>
                    <a:schemeClr val="tx1"/>
                  </a:solidFill>
                </a:rPr>
                <a:t>         there is no compatible μ2 ∈ eval(P2,G) for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μ</a:t>
              </a:r>
              <a:r>
                <a:rPr lang="en-US" sz="1600" dirty="0" smtClean="0">
                  <a:solidFill>
                    <a:schemeClr val="tx1"/>
                  </a:solidFill>
                </a:rPr>
                <a:t>, or</a:t>
              </a:r>
            </a:p>
            <a:p>
              <a:pPr marL="342900" indent="-342900">
                <a:buFont typeface="+mj-lt"/>
                <a:buAutoNum type="arabicPeriod" startAt="3"/>
              </a:pPr>
              <a:r>
                <a:rPr lang="en-US" sz="1600" dirty="0" smtClean="0">
                  <a:solidFill>
                    <a:schemeClr val="tx1"/>
                  </a:solidFill>
                </a:rPr>
                <a:t>  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μ</a:t>
              </a:r>
              <a:r>
                <a:rPr lang="en-US" sz="1600" dirty="0" smtClean="0">
                  <a:solidFill>
                    <a:schemeClr val="tx1"/>
                  </a:solidFill>
                </a:rPr>
                <a:t> ∈ eval(P1,G) and </a:t>
              </a:r>
            </a:p>
            <a:p>
              <a:pPr marL="342900" indent="-342900"/>
              <a:r>
                <a:rPr lang="en-US" sz="1600" dirty="0" smtClean="0">
                  <a:solidFill>
                    <a:schemeClr val="tx1"/>
                  </a:solidFill>
                </a:rPr>
                <a:t>	   </a:t>
              </a:r>
              <a:r>
                <a:rPr lang="en-US" sz="1600" dirty="0" smtClean="0">
                  <a:solidFill>
                    <a:srgbClr val="FF0000"/>
                  </a:solidFill>
                </a:rPr>
                <a:t>for any compatible μ2</a:t>
              </a:r>
              <a:r>
                <a:rPr lang="en-US" sz="1600" dirty="0" smtClean="0">
                  <a:solidFill>
                    <a:schemeClr val="tx1"/>
                  </a:solidFill>
                </a:rPr>
                <a:t> ∈ eval(P2,G),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μ</a:t>
              </a:r>
              <a:r>
                <a:rPr lang="en-US" sz="1600" dirty="0" smtClean="0">
                  <a:solidFill>
                    <a:srgbClr val="FF0000"/>
                  </a:solidFill>
                </a:rPr>
                <a:t> ∪ μ2 does not satisfy R</a:t>
              </a:r>
              <a:r>
                <a:rPr lang="en-US" sz="1600" dirty="0" smtClean="0">
                  <a:solidFill>
                    <a:schemeClr val="tx1"/>
                  </a:solidFill>
                </a:rPr>
                <a:t>.</a:t>
              </a:r>
            </a:p>
          </p:txBody>
        </p:sp>
        <p:grpSp>
          <p:nvGrpSpPr>
            <p:cNvPr id="3" name="Group 23"/>
            <p:cNvGrpSpPr/>
            <p:nvPr/>
          </p:nvGrpSpPr>
          <p:grpSpPr>
            <a:xfrm>
              <a:off x="4800600" y="1828800"/>
              <a:ext cx="228600" cy="152400"/>
              <a:chOff x="2743200" y="3352800"/>
              <a:chExt cx="381794" cy="229394"/>
            </a:xfrm>
          </p:grpSpPr>
          <p:cxnSp>
            <p:nvCxnSpPr>
              <p:cNvPr id="25" name="Straight Connector 24"/>
              <p:cNvCxnSpPr/>
              <p:nvPr/>
            </p:nvCxnSpPr>
            <p:spPr bwMode="auto">
              <a:xfrm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flipV="1"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 rot="5400000" flipH="1" flipV="1">
                <a:off x="3009900" y="3467100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rot="5400000" flipH="1" flipV="1">
                <a:off x="2629694" y="3466306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" name="Rectangle 16"/>
            <p:cNvSpPr/>
            <p:nvPr/>
          </p:nvSpPr>
          <p:spPr bwMode="auto">
            <a:xfrm>
              <a:off x="228600" y="3657600"/>
              <a:ext cx="8534400" cy="19812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hear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675187"/>
          </a:xfrm>
        </p:spPr>
        <p:txBody>
          <a:bodyPr/>
          <a:lstStyle/>
          <a:p>
            <a:r>
              <a:rPr lang="en-US" sz="2000" dirty="0" smtClean="0"/>
              <a:t>Run through SPARQL1.0</a:t>
            </a:r>
          </a:p>
          <a:p>
            <a:endParaRPr lang="en-US" sz="2000" dirty="0" smtClean="0"/>
          </a:p>
          <a:p>
            <a:r>
              <a:rPr lang="en-US" sz="2000" dirty="0" smtClean="0"/>
              <a:t>SPARQL 1.0 Formal Semantics, and theoretical results</a:t>
            </a:r>
          </a:p>
          <a:p>
            <a:endParaRPr lang="en-US" sz="2000" dirty="0" smtClean="0"/>
          </a:p>
          <a:p>
            <a:r>
              <a:rPr lang="en-US" sz="2000" dirty="0" smtClean="0"/>
              <a:t>New features in SPARQL 1.1 Query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SPARQL 1.1 Entailment Regimes</a:t>
            </a:r>
          </a:p>
          <a:p>
            <a:pPr lvl="1"/>
            <a:r>
              <a:rPr lang="en-US" sz="1800" dirty="0" smtClean="0"/>
              <a:t>Relation to OWL2</a:t>
            </a:r>
          </a:p>
          <a:p>
            <a:pPr lvl="1"/>
            <a:r>
              <a:rPr lang="en-US" sz="1800" dirty="0" smtClean="0"/>
              <a:t>Relation to RIF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Implementations, Status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0"/>
            <a:ext cx="8015288" cy="838200"/>
          </a:xfrm>
        </p:spPr>
        <p:txBody>
          <a:bodyPr/>
          <a:lstStyle/>
          <a:p>
            <a:r>
              <a:rPr lang="en-US" sz="2800" dirty="0" smtClean="0"/>
              <a:t>Academic works around SPARQL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r>
              <a:rPr lang="en-US" dirty="0" smtClean="0"/>
              <a:t>SPARQL semantics</a:t>
            </a:r>
          </a:p>
          <a:p>
            <a:pPr lvl="1"/>
            <a:r>
              <a:rPr lang="en-US" dirty="0" smtClean="0"/>
              <a:t>[Perez et al. 2006] (pre-dates the spec) [Perez et al. 2009]	</a:t>
            </a:r>
          </a:p>
          <a:p>
            <a:r>
              <a:rPr lang="en-US" dirty="0" smtClean="0"/>
              <a:t>SPARQL equivalences</a:t>
            </a:r>
          </a:p>
          <a:p>
            <a:pPr lvl="1"/>
            <a:r>
              <a:rPr lang="en-US" dirty="0" smtClean="0"/>
              <a:t>also in [Perez et al. 2006],[Perez et al. 2009]</a:t>
            </a:r>
          </a:p>
          <a:p>
            <a:pPr lvl="1"/>
            <a:r>
              <a:rPr lang="en-US" dirty="0" smtClean="0"/>
              <a:t>More in [Schmidt et al. 2010]</a:t>
            </a:r>
          </a:p>
          <a:p>
            <a:r>
              <a:rPr lang="en-US" dirty="0" smtClean="0"/>
              <a:t>SPARQL expressivity</a:t>
            </a:r>
          </a:p>
          <a:p>
            <a:pPr lvl="1"/>
            <a:r>
              <a:rPr lang="en-US" dirty="0" smtClean="0"/>
              <a:t>Reducible to </a:t>
            </a:r>
            <a:r>
              <a:rPr lang="en-US" dirty="0" err="1" smtClean="0"/>
              <a:t>datalog</a:t>
            </a:r>
            <a:r>
              <a:rPr lang="en-US" dirty="0" smtClean="0"/>
              <a:t> with negation [Polleres 2007]</a:t>
            </a:r>
          </a:p>
          <a:p>
            <a:pPr lvl="1"/>
            <a:r>
              <a:rPr lang="en-US" dirty="0" smtClean="0"/>
              <a:t>Other way around also works [Angles &amp;Gutierrez 2008]</a:t>
            </a:r>
          </a:p>
          <a:p>
            <a:r>
              <a:rPr lang="en-US" dirty="0" smtClean="0"/>
              <a:t>Proposed Extensions</a:t>
            </a:r>
          </a:p>
          <a:p>
            <a:pPr lvl="1"/>
            <a:r>
              <a:rPr lang="en-US" dirty="0" smtClean="0"/>
              <a:t>Aggregates [Polleres et al. 2007]</a:t>
            </a:r>
          </a:p>
          <a:p>
            <a:pPr lvl="1"/>
            <a:r>
              <a:rPr lang="en-US" dirty="0" smtClean="0"/>
              <a:t>Property Paths [</a:t>
            </a:r>
            <a:r>
              <a:rPr lang="en-US" dirty="0" err="1" smtClean="0"/>
              <a:t>Alkhateeb</a:t>
            </a:r>
            <a:r>
              <a:rPr lang="en-US" dirty="0" smtClean="0"/>
              <a:t> et al. 2009], [Perez et al. </a:t>
            </a:r>
            <a:r>
              <a:rPr lang="en-US" smtClean="0"/>
              <a:t>2008] </a:t>
            </a:r>
            <a:endParaRPr lang="en-US" i="1" smtClean="0"/>
          </a:p>
          <a:p>
            <a:pPr lvl="1"/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b="1" dirty="0" smtClean="0"/>
              <a:t>SPARQL1.1</a:t>
            </a:r>
            <a:endParaRPr lang="en-US" sz="4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3733800"/>
            <a:ext cx="4038600" cy="965200"/>
            <a:chOff x="4114800" y="0"/>
            <a:chExt cx="4038600" cy="965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800" y="0"/>
              <a:ext cx="965200" cy="965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29200" y="0"/>
              <a:ext cx="3124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</a:rPr>
                <a:t>WG might still change some of the syntax/semantics definitions presented here based on community input</a:t>
              </a:r>
              <a:endParaRPr lang="en-US" sz="14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where SPARQL1.1 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675187"/>
          </a:xfrm>
        </p:spPr>
        <p:txBody>
          <a:bodyPr/>
          <a:lstStyle/>
          <a:p>
            <a:r>
              <a:rPr lang="en-US" sz="2000" dirty="0" smtClean="0"/>
              <a:t>Missing common feature requirements in existing implementations or requested urgently by the community:</a:t>
            </a:r>
          </a:p>
          <a:p>
            <a:pPr lvl="1"/>
            <a:r>
              <a:rPr lang="en-US" sz="1800" b="1" dirty="0" smtClean="0"/>
              <a:t>Assignment/Project Expressions</a:t>
            </a:r>
          </a:p>
          <a:p>
            <a:pPr lvl="1"/>
            <a:r>
              <a:rPr lang="en-US" sz="1800" b="1" dirty="0" smtClean="0"/>
              <a:t>Aggregate functions (SUM, AVG, MIN, MAX, COUNT, …)</a:t>
            </a:r>
          </a:p>
          <a:p>
            <a:pPr lvl="1"/>
            <a:r>
              <a:rPr lang="en-US" sz="1800" b="1" dirty="0" err="1" smtClean="0"/>
              <a:t>Subqueries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Property paths</a:t>
            </a:r>
          </a:p>
          <a:p>
            <a:pPr lvl="2"/>
            <a:r>
              <a:rPr lang="en-US" sz="1600" dirty="0" smtClean="0"/>
              <a:t>complaint: SPARQL1.0 isn’t quite a “graph” query language</a:t>
            </a:r>
          </a:p>
          <a:p>
            <a:r>
              <a:rPr lang="en-US" sz="2000" dirty="0" smtClean="0"/>
              <a:t>Ease of use:</a:t>
            </a:r>
          </a:p>
          <a:p>
            <a:pPr lvl="1"/>
            <a:r>
              <a:rPr lang="en-US" sz="1800" dirty="0" smtClean="0"/>
              <a:t>Why is </a:t>
            </a:r>
            <a:r>
              <a:rPr lang="en-US" sz="1800" b="1" dirty="0" smtClean="0"/>
              <a:t>Negation </a:t>
            </a:r>
            <a:r>
              <a:rPr lang="en-US" sz="1800" dirty="0" smtClean="0"/>
              <a:t>“hidden” in SPARQL1.0?</a:t>
            </a:r>
          </a:p>
          <a:p>
            <a:r>
              <a:rPr lang="en-US" sz="2000" dirty="0" smtClean="0"/>
              <a:t>Interplay with other SW standards:</a:t>
            </a:r>
          </a:p>
          <a:p>
            <a:pPr lvl="1"/>
            <a:r>
              <a:rPr lang="en-US" sz="1800" dirty="0" smtClean="0"/>
              <a:t>SPARQL1.0 only defined for simple RDF entailment</a:t>
            </a:r>
          </a:p>
          <a:p>
            <a:pPr lvl="1"/>
            <a:r>
              <a:rPr lang="en-US" sz="1800" dirty="0" smtClean="0"/>
              <a:t>Other Entailment regimes missing: </a:t>
            </a:r>
          </a:p>
          <a:p>
            <a:pPr lvl="2"/>
            <a:r>
              <a:rPr lang="en-US" sz="1600" b="1" dirty="0" smtClean="0"/>
              <a:t>RDF(S)</a:t>
            </a:r>
            <a:r>
              <a:rPr lang="en-US" sz="1600" dirty="0" smtClean="0"/>
              <a:t>, OWL</a:t>
            </a:r>
          </a:p>
          <a:p>
            <a:pPr lvl="2"/>
            <a:r>
              <a:rPr lang="en-US" sz="1600" b="1" dirty="0" smtClean="0"/>
              <a:t>OWL2</a:t>
            </a:r>
          </a:p>
          <a:p>
            <a:pPr lvl="2"/>
            <a:r>
              <a:rPr lang="en-US" sz="1600" b="1" dirty="0" smtClean="0"/>
              <a:t>RIF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SPARQL1.1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915400" cy="4675187"/>
          </a:xfrm>
        </p:spPr>
        <p:txBody>
          <a:bodyPr/>
          <a:lstStyle/>
          <a:p>
            <a:r>
              <a:rPr lang="en-US" dirty="0" smtClean="0"/>
              <a:t>Per charter (</a:t>
            </a:r>
            <a:r>
              <a:rPr lang="en-US" sz="1600" dirty="0" smtClean="0"/>
              <a:t>http://www.w3.org/2009/05/sparql-phase-II-charter.html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“The scope of this charter is to extend SPARQL technology to include some of the features that the community has identified as both desirable and important for interoperability </a:t>
            </a:r>
            <a:r>
              <a:rPr lang="en-US" b="1" dirty="0" smtClean="0"/>
              <a:t>based on experience </a:t>
            </a:r>
            <a:r>
              <a:rPr lang="en-US" dirty="0" smtClean="0"/>
              <a:t>with the initial version of the standard.”</a:t>
            </a:r>
          </a:p>
          <a:p>
            <a:pPr lvl="1"/>
            <a:endParaRPr lang="en-US" dirty="0" smtClean="0"/>
          </a:p>
          <a:p>
            <a:pPr>
              <a:buFont typeface="Wingdings" charset="2"/>
              <a:buChar char="è"/>
            </a:pPr>
            <a:r>
              <a:rPr lang="en-US" sz="2000" dirty="0" smtClean="0"/>
              <a:t>No inclusion of new features that still require research</a:t>
            </a:r>
          </a:p>
          <a:p>
            <a:pPr>
              <a:buFont typeface="Wingdings" charset="2"/>
              <a:buChar char="è"/>
            </a:pPr>
            <a:r>
              <a:rPr lang="en-US" sz="2000" dirty="0" smtClean="0"/>
              <a:t>Upwards compatible with SPARQL1.0</a:t>
            </a:r>
          </a:p>
          <a:p>
            <a:pPr>
              <a:buFont typeface="Wingdings" charset="2"/>
              <a:buChar char="è"/>
            </a:pPr>
            <a:r>
              <a:rPr lang="en-US" sz="2000" dirty="0" smtClean="0"/>
              <a:t>The name SPARQL1.1 shall indicate an incremental change rather than any fundamental changes.</a:t>
            </a:r>
            <a:endParaRPr lang="en-US" sz="2000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1000" y="1828800"/>
            <a:ext cx="8610600" cy="2514600"/>
            <a:chOff x="381000" y="1828800"/>
            <a:chExt cx="8610600" cy="2514600"/>
          </a:xfrm>
        </p:grpSpPr>
        <p:sp>
          <p:nvSpPr>
            <p:cNvPr id="4" name="Right Bracket 3"/>
            <p:cNvSpPr/>
            <p:nvPr/>
          </p:nvSpPr>
          <p:spPr bwMode="auto">
            <a:xfrm>
              <a:off x="5181600" y="1905000"/>
              <a:ext cx="381000" cy="1447800"/>
            </a:xfrm>
            <a:prstGeom prst="rightBracket">
              <a:avLst>
                <a:gd name="adj" fmla="val 48312"/>
              </a:avLst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" name="Right Bracket 4"/>
            <p:cNvSpPr/>
            <p:nvPr/>
          </p:nvSpPr>
          <p:spPr bwMode="auto">
            <a:xfrm>
              <a:off x="5181600" y="3886200"/>
              <a:ext cx="381000" cy="457200"/>
            </a:xfrm>
            <a:prstGeom prst="rightBracket">
              <a:avLst>
                <a:gd name="adj" fmla="val 48312"/>
              </a:avLst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6" name="Right Bracket 5"/>
            <p:cNvSpPr/>
            <p:nvPr/>
          </p:nvSpPr>
          <p:spPr bwMode="auto">
            <a:xfrm>
              <a:off x="5562600" y="2667000"/>
              <a:ext cx="381000" cy="1447800"/>
            </a:xfrm>
            <a:prstGeom prst="rightBracket">
              <a:avLst>
                <a:gd name="adj" fmla="val 48312"/>
              </a:avLst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81000" y="1828800"/>
              <a:ext cx="4724400" cy="2438400"/>
              <a:chOff x="381000" y="1828800"/>
              <a:chExt cx="4724400" cy="2438400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381000" y="1828800"/>
                <a:ext cx="4724400" cy="1524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Lucida Sans" pitchFamily="34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 bwMode="auto">
              <a:xfrm>
                <a:off x="381000" y="3962400"/>
                <a:ext cx="4648200" cy="3048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Lucida Sans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019800" y="3048000"/>
              <a:ext cx="29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We will focus on these in today’s Tutorial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SPARQL1.1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675187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List of agreed features:</a:t>
            </a:r>
          </a:p>
          <a:p>
            <a:r>
              <a:rPr lang="en-US" sz="1800" b="1" dirty="0" smtClean="0"/>
              <a:t>Additions to the Query Language:</a:t>
            </a:r>
          </a:p>
          <a:p>
            <a:pPr lvl="1"/>
            <a:r>
              <a:rPr lang="en-US" sz="1600" b="1" dirty="0" smtClean="0"/>
              <a:t>Project Expressions</a:t>
            </a:r>
          </a:p>
          <a:p>
            <a:pPr lvl="1"/>
            <a:r>
              <a:rPr lang="en-US" sz="1600" b="1" dirty="0" smtClean="0"/>
              <a:t>Aggregate functions</a:t>
            </a:r>
          </a:p>
          <a:p>
            <a:pPr lvl="1"/>
            <a:r>
              <a:rPr lang="en-US" sz="1600" b="1" dirty="0" err="1" smtClean="0"/>
              <a:t>Subqueries</a:t>
            </a:r>
            <a:endParaRPr lang="en-US" sz="1600" b="1" dirty="0" smtClean="0"/>
          </a:p>
          <a:p>
            <a:pPr lvl="1"/>
            <a:r>
              <a:rPr lang="en-US" sz="1600" b="1" dirty="0" smtClean="0"/>
              <a:t>Negation</a:t>
            </a:r>
          </a:p>
          <a:p>
            <a:pPr lvl="1"/>
            <a:r>
              <a:rPr lang="en-US" sz="1600" b="1" dirty="0" smtClean="0"/>
              <a:t>Property Paths </a:t>
            </a:r>
            <a:r>
              <a:rPr lang="en-US" sz="1600" b="1" i="1" dirty="0" smtClean="0"/>
              <a:t>(time permitting)</a:t>
            </a:r>
          </a:p>
          <a:p>
            <a:pPr lvl="1"/>
            <a:r>
              <a:rPr lang="en-US" sz="1600" dirty="0" smtClean="0"/>
              <a:t>Extend the function library </a:t>
            </a:r>
            <a:r>
              <a:rPr lang="en-US" sz="1600" i="1" dirty="0" smtClean="0"/>
              <a:t>(time permitting)</a:t>
            </a:r>
          </a:p>
          <a:p>
            <a:pPr lvl="1"/>
            <a:r>
              <a:rPr lang="en-US" sz="1600" dirty="0" smtClean="0"/>
              <a:t>Basic federated Queries </a:t>
            </a:r>
            <a:r>
              <a:rPr lang="en-US" sz="1600" i="1" dirty="0" smtClean="0"/>
              <a:t>(time permitting)</a:t>
            </a:r>
          </a:p>
          <a:p>
            <a:r>
              <a:rPr lang="en-US" sz="1800" b="1" dirty="0" smtClean="0"/>
              <a:t>Entailment </a:t>
            </a:r>
            <a:r>
              <a:rPr lang="en-US" sz="1800" i="1" dirty="0" smtClean="0"/>
              <a:t>(time permitting)</a:t>
            </a:r>
          </a:p>
          <a:p>
            <a:r>
              <a:rPr lang="en-US" sz="1800" dirty="0" smtClean="0"/>
              <a:t>SPARQL Update</a:t>
            </a:r>
          </a:p>
          <a:p>
            <a:pPr lvl="1"/>
            <a:r>
              <a:rPr lang="en-US" sz="1600" dirty="0" smtClean="0"/>
              <a:t>Full Update language</a:t>
            </a:r>
          </a:p>
          <a:p>
            <a:pPr lvl="1"/>
            <a:r>
              <a:rPr lang="en-US" sz="1600" dirty="0" smtClean="0"/>
              <a:t>plus simple </a:t>
            </a:r>
            <a:r>
              <a:rPr lang="en-US" sz="1600" dirty="0" err="1" smtClean="0"/>
              <a:t>RESTful</a:t>
            </a:r>
            <a:r>
              <a:rPr lang="en-US" sz="1600" dirty="0" smtClean="0"/>
              <a:t> update methods for RDF graphs (HTTP methods)</a:t>
            </a:r>
          </a:p>
          <a:p>
            <a:r>
              <a:rPr lang="en-US" sz="2000" dirty="0" smtClean="0"/>
              <a:t>Service Description</a:t>
            </a:r>
          </a:p>
          <a:p>
            <a:pPr lvl="1"/>
            <a:r>
              <a:rPr lang="en-US" sz="1600" dirty="0" smtClean="0"/>
              <a:t>Method for discovering a SPARQL endpoint’s capabilities</a:t>
            </a:r>
          </a:p>
          <a:p>
            <a:pPr lvl="1"/>
            <a:r>
              <a:rPr lang="en-US" sz="1600" dirty="0" smtClean="0"/>
              <a:t>Summary of its data</a:t>
            </a:r>
            <a:endParaRPr lang="en-US" sz="1600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new query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Expressions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</a:pPr>
            <a:r>
              <a:rPr lang="en-US" sz="2400" dirty="0" smtClean="0">
                <a:solidFill>
                  <a:srgbClr val="008000"/>
                </a:solidFill>
                <a:cs typeface="ＭＳ Ｐゴシック" pitchFamily="-65" charset="-128"/>
              </a:rPr>
              <a:t>Aggregate functions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</a:pPr>
            <a:r>
              <a:rPr lang="en-US" sz="2400" dirty="0" err="1" smtClean="0">
                <a:solidFill>
                  <a:srgbClr val="008000"/>
                </a:solidFill>
                <a:cs typeface="ＭＳ Ｐゴシック" pitchFamily="-65" charset="-128"/>
              </a:rPr>
              <a:t>Subqueries</a:t>
            </a:r>
            <a:endParaRPr lang="en-US" sz="2400" dirty="0" smtClean="0">
              <a:solidFill>
                <a:srgbClr val="008000"/>
              </a:solidFill>
              <a:cs typeface="ＭＳ Ｐゴシック" pitchFamily="-65" charset="-128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</a:pPr>
            <a:r>
              <a:rPr lang="en-US" sz="2400" dirty="0" smtClean="0">
                <a:solidFill>
                  <a:srgbClr val="008000"/>
                </a:solidFill>
                <a:cs typeface="ＭＳ Ｐゴシック" pitchFamily="-65" charset="-128"/>
              </a:rPr>
              <a:t>Negation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</a:pPr>
            <a:r>
              <a:rPr lang="en-US" sz="2400" dirty="0" smtClean="0">
                <a:solidFill>
                  <a:srgbClr val="008000"/>
                </a:solidFill>
                <a:cs typeface="ＭＳ Ｐゴシック" pitchFamily="-65" charset="-128"/>
              </a:rPr>
              <a:t>Property Paths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Assignments, Creating new values…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0574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?Item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NewP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FILTER (?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NewP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= ?Pr * 1.1) }</a:t>
            </a:r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09600" y="2209800"/>
            <a:ext cx="7772400" cy="7620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33400" y="2209800"/>
            <a:ext cx="7772400" cy="7620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533400" y="2076271"/>
            <a:ext cx="78486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?Item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(?Pr * 1.1 AS ?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NewP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}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221540"/>
            <a:ext cx="4572000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ex:lemonade1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ex:beer1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ex:wine1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3.50 .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3733800"/>
            <a:ext cx="96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05400" y="3729335"/>
            <a:ext cx="135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562600" y="4267200"/>
          <a:ext cx="3200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?Item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NewP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lemonade1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beer1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3.85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5562600"/>
            <a:ext cx="4247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ex:liqueur1      </a:t>
            </a:r>
            <a:r>
              <a:rPr lang="en-US" sz="16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 "n/a".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2600" y="5715000"/>
            <a:ext cx="2613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Ignore entire row in result?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562600" y="4267200"/>
          <a:ext cx="3200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?Item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NewP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lemonade1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beer1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3.85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liqueur1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7010400" y="3886200"/>
            <a:ext cx="16565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Leave unbound!</a:t>
            </a: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5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expressions - Semantics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75187"/>
          </a:xfrm>
        </p:spPr>
        <p:txBody>
          <a:bodyPr/>
          <a:lstStyle/>
          <a:p>
            <a:r>
              <a:rPr lang="en-US" dirty="0" smtClean="0"/>
              <a:t>Assignments, Creating new values…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Semantics: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2057400"/>
            <a:ext cx="7848600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?Item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(?Pr * 1.1 AS ?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NewP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}</a:t>
            </a:r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886200"/>
            <a:ext cx="8763000" cy="230832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</a:rPr>
              <a:t>extend(μ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var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expr</a:t>
            </a:r>
            <a:r>
              <a:rPr lang="en-US" sz="1400" dirty="0" smtClean="0">
                <a:solidFill>
                  <a:srgbClr val="000000"/>
                </a:solidFill>
              </a:rPr>
              <a:t>) = </a:t>
            </a:r>
            <a:r>
              <a:rPr lang="en-US" sz="1400" dirty="0" err="1" smtClean="0">
                <a:solidFill>
                  <a:srgbClr val="000000"/>
                </a:solidFill>
              </a:rPr>
              <a:t>μ</a:t>
            </a:r>
            <a:r>
              <a:rPr lang="en-US" sz="1400" dirty="0" smtClean="0">
                <a:solidFill>
                  <a:srgbClr val="000000"/>
                </a:solidFill>
              </a:rPr>
              <a:t> if </a:t>
            </a:r>
            <a:r>
              <a:rPr lang="en-US" sz="1400" dirty="0" err="1" smtClean="0">
                <a:solidFill>
                  <a:srgbClr val="000000"/>
                </a:solidFill>
              </a:rPr>
              <a:t>var</a:t>
            </a:r>
            <a:r>
              <a:rPr lang="en-US" sz="1400" dirty="0" smtClean="0">
                <a:solidFill>
                  <a:srgbClr val="000000"/>
                </a:solidFill>
              </a:rPr>
              <a:t> not in </a:t>
            </a:r>
            <a:r>
              <a:rPr lang="en-US" sz="1400" dirty="0" err="1" smtClean="0">
                <a:solidFill>
                  <a:srgbClr val="000000"/>
                </a:solidFill>
              </a:rPr>
              <a:t>dom(μ</a:t>
            </a:r>
            <a:r>
              <a:rPr lang="en-US" sz="1400" dirty="0" smtClean="0">
                <a:solidFill>
                  <a:srgbClr val="000000"/>
                </a:solidFill>
              </a:rPr>
              <a:t>) and </a:t>
            </a:r>
            <a:r>
              <a:rPr lang="en-US" sz="1400" dirty="0" err="1" smtClean="0">
                <a:solidFill>
                  <a:srgbClr val="000000"/>
                </a:solidFill>
              </a:rPr>
              <a:t>eval(expr</a:t>
            </a:r>
            <a:r>
              <a:rPr lang="en-US" sz="1400" dirty="0" smtClean="0">
                <a:solidFill>
                  <a:srgbClr val="000000"/>
                </a:solidFill>
              </a:rPr>
              <a:t>) is an error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err="1" smtClean="0">
                <a:solidFill>
                  <a:srgbClr val="000000"/>
                </a:solidFill>
              </a:rPr>
              <a:t>extend(μ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var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expr</a:t>
            </a:r>
            <a:r>
              <a:rPr lang="en-US" sz="1400" dirty="0" smtClean="0">
                <a:solidFill>
                  <a:srgbClr val="000000"/>
                </a:solidFill>
              </a:rPr>
              <a:t>) = </a:t>
            </a:r>
            <a:r>
              <a:rPr lang="en-US" sz="1400" dirty="0" err="1" smtClean="0">
                <a:solidFill>
                  <a:srgbClr val="000000"/>
                </a:solidFill>
              </a:rPr>
              <a:t>μ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∪  </a:t>
            </a:r>
            <a:r>
              <a:rPr lang="en-US" sz="1400" dirty="0" smtClean="0">
                <a:solidFill>
                  <a:srgbClr val="000000"/>
                </a:solidFill>
              </a:rPr>
              <a:t>{ </a:t>
            </a:r>
            <a:r>
              <a:rPr lang="en-US" sz="1400" dirty="0" err="1" smtClean="0">
                <a:solidFill>
                  <a:srgbClr val="000000"/>
                </a:solidFill>
              </a:rPr>
              <a:t>var</a:t>
            </a:r>
            <a:r>
              <a:rPr lang="en-US" sz="1400" dirty="0" smtClean="0">
                <a:solidFill>
                  <a:srgbClr val="000000"/>
                </a:solidFill>
              </a:rPr>
              <a:t> → value | </a:t>
            </a:r>
            <a:r>
              <a:rPr lang="en-US" sz="1400" dirty="0" err="1" smtClean="0">
                <a:solidFill>
                  <a:srgbClr val="000000"/>
                </a:solidFill>
              </a:rPr>
              <a:t>var</a:t>
            </a:r>
            <a:r>
              <a:rPr lang="en-US" sz="1400" dirty="0" smtClean="0">
                <a:solidFill>
                  <a:srgbClr val="000000"/>
                </a:solidFill>
              </a:rPr>
              <a:t> not in </a:t>
            </a:r>
            <a:r>
              <a:rPr lang="en-US" sz="1400" dirty="0" err="1" smtClean="0">
                <a:solidFill>
                  <a:srgbClr val="000000"/>
                </a:solidFill>
              </a:rPr>
              <a:t>dom(μ</a:t>
            </a:r>
            <a:r>
              <a:rPr lang="en-US" sz="1400" dirty="0" smtClean="0">
                <a:solidFill>
                  <a:srgbClr val="000000"/>
                </a:solidFill>
              </a:rPr>
              <a:t>) and value = </a:t>
            </a:r>
            <a:r>
              <a:rPr lang="en-US" sz="1400" dirty="0" err="1" smtClean="0">
                <a:solidFill>
                  <a:srgbClr val="000000"/>
                </a:solidFill>
              </a:rPr>
              <a:t>eval(expr</a:t>
            </a:r>
            <a:r>
              <a:rPr lang="en-US" sz="1400" dirty="0" smtClean="0">
                <a:solidFill>
                  <a:srgbClr val="000000"/>
                </a:solidFill>
              </a:rPr>
              <a:t>) is defined}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err="1" smtClean="0">
                <a:solidFill>
                  <a:srgbClr val="000000"/>
                </a:solidFill>
              </a:rPr>
              <a:t>extend(μ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var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expr</a:t>
            </a:r>
            <a:r>
              <a:rPr lang="en-US" sz="1400" dirty="0" smtClean="0">
                <a:solidFill>
                  <a:srgbClr val="000000"/>
                </a:solidFill>
              </a:rPr>
              <a:t>) undefined if </a:t>
            </a:r>
            <a:r>
              <a:rPr lang="en-US" sz="1400" dirty="0" err="1" smtClean="0">
                <a:solidFill>
                  <a:srgbClr val="000000"/>
                </a:solidFill>
              </a:rPr>
              <a:t>var</a:t>
            </a:r>
            <a:r>
              <a:rPr lang="en-US" sz="1400" dirty="0" smtClean="0">
                <a:solidFill>
                  <a:srgbClr val="000000"/>
                </a:solidFill>
              </a:rPr>
              <a:t> in </a:t>
            </a:r>
            <a:r>
              <a:rPr lang="en-US" sz="1400" dirty="0" err="1" smtClean="0">
                <a:solidFill>
                  <a:srgbClr val="000000"/>
                </a:solidFill>
              </a:rPr>
              <a:t>dom(μ</a:t>
            </a:r>
            <a:r>
              <a:rPr lang="en-US" sz="1400" dirty="0" smtClean="0">
                <a:solidFill>
                  <a:srgbClr val="000000"/>
                </a:solidFill>
              </a:rPr>
              <a:t>)  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b="1" i="1" dirty="0" smtClean="0">
                <a:solidFill>
                  <a:srgbClr val="000000"/>
                </a:solidFill>
              </a:rPr>
              <a:t>For sets of solutions: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err="1" smtClean="0">
                <a:solidFill>
                  <a:srgbClr val="000000"/>
                </a:solidFill>
              </a:rPr>
              <a:t>extend(M</a:t>
            </a:r>
            <a:r>
              <a:rPr lang="en-US" sz="1400" dirty="0" smtClean="0">
                <a:solidFill>
                  <a:srgbClr val="000000"/>
                </a:solidFill>
              </a:rPr>
              <a:t> , </a:t>
            </a:r>
            <a:r>
              <a:rPr lang="en-US" sz="1400" dirty="0" err="1" smtClean="0">
                <a:solidFill>
                  <a:srgbClr val="000000"/>
                </a:solidFill>
              </a:rPr>
              <a:t>var</a:t>
            </a:r>
            <a:r>
              <a:rPr lang="en-US" sz="1400" dirty="0" smtClean="0">
                <a:solidFill>
                  <a:srgbClr val="000000"/>
                </a:solidFill>
              </a:rPr>
              <a:t>, term) = { </a:t>
            </a:r>
            <a:r>
              <a:rPr lang="en-US" sz="1400" dirty="0" err="1" smtClean="0">
                <a:solidFill>
                  <a:srgbClr val="000000"/>
                </a:solidFill>
              </a:rPr>
              <a:t>extend(μ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var</a:t>
            </a:r>
            <a:r>
              <a:rPr lang="en-US" sz="1400" dirty="0" smtClean="0">
                <a:solidFill>
                  <a:srgbClr val="000000"/>
                </a:solidFill>
              </a:rPr>
              <a:t>, term) | </a:t>
            </a:r>
            <a:r>
              <a:rPr lang="en-US" sz="1400" dirty="0" err="1" smtClean="0">
                <a:solidFill>
                  <a:srgbClr val="000000"/>
                </a:solidFill>
              </a:rPr>
              <a:t>μ</a:t>
            </a:r>
            <a:r>
              <a:rPr lang="en-US" sz="1400" dirty="0" smtClean="0">
                <a:solidFill>
                  <a:srgbClr val="000000"/>
                </a:solidFill>
              </a:rPr>
              <a:t> in M }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4800" y="2057400"/>
            <a:ext cx="8077200" cy="2974777"/>
            <a:chOff x="304800" y="2057400"/>
            <a:chExt cx="8077200" cy="2974777"/>
          </a:xfrm>
        </p:grpSpPr>
        <p:sp>
          <p:nvSpPr>
            <p:cNvPr id="8" name="Rectangle 7"/>
            <p:cNvSpPr/>
            <p:nvPr/>
          </p:nvSpPr>
          <p:spPr>
            <a:xfrm>
              <a:off x="304800" y="4724400"/>
              <a:ext cx="4572000" cy="307777"/>
            </a:xfrm>
            <a:prstGeom prst="rect">
              <a:avLst/>
            </a:prstGeom>
            <a:solidFill>
              <a:srgbClr val="CCFFCC"/>
            </a:solidFill>
          </p:spPr>
          <p:txBody>
            <a:bodyPr>
              <a:spAutoFit/>
            </a:bodyPr>
            <a:lstStyle/>
            <a:p>
              <a:pPr lvl="0"/>
              <a:r>
                <a:rPr lang="en-US" sz="1400" b="1" dirty="0" err="1" smtClean="0">
                  <a:solidFill>
                    <a:srgbClr val="FF0000"/>
                  </a:solidFill>
                </a:rPr>
                <a:t>extend(μ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,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var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,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expr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) undefined if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var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in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dom(μ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)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" y="2057400"/>
              <a:ext cx="784860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PREFIX ex: &lt;http://</a:t>
              </a:r>
              <a:r>
                <a:rPr lang="en-US" dirty="0" err="1" smtClean="0">
                  <a:solidFill>
                    <a:srgbClr val="000000"/>
                  </a:solidFill>
                  <a:latin typeface="Courier New" pitchFamily="49" charset="0"/>
                </a:rPr>
                <a:t>example.org</a:t>
              </a:r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/&gt; </a:t>
              </a:r>
            </a:p>
            <a:p>
              <a:pPr lvl="0"/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SELECT ?Item </a:t>
              </a:r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</a:rPr>
                <a:t>(</a:t>
              </a:r>
              <a:r>
                <a:rPr lang="en-US" b="1" dirty="0" smtClean="0">
                  <a:solidFill>
                    <a:srgbClr val="FF0000"/>
                  </a:solidFill>
                  <a:latin typeface="Courier New" pitchFamily="49" charset="0"/>
                </a:rPr>
                <a:t>?Pr * 1.1 AS ?Pr </a:t>
              </a:r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</a:rPr>
                <a:t>)</a:t>
              </a:r>
            </a:p>
            <a:p>
              <a:pPr lvl="0"/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WHERE { ?Item </a:t>
              </a:r>
              <a:r>
                <a:rPr lang="en-US" dirty="0" err="1" smtClean="0">
                  <a:solidFill>
                    <a:srgbClr val="000000"/>
                  </a:solidFill>
                  <a:latin typeface="Courier New" pitchFamily="49" charset="0"/>
                </a:rPr>
                <a:t>ex:price</a:t>
              </a:r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 ?Pr }</a:t>
              </a:r>
              <a:endParaRPr lang="en-US" b="1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609600" y="2209800"/>
              <a:ext cx="4724400" cy="68580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533400" y="2209800"/>
              <a:ext cx="4724400" cy="76200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Assignments, </a:t>
            </a:r>
            <a:r>
              <a:rPr lang="en-US" dirty="0" err="1" smtClean="0"/>
              <a:t>boolean</a:t>
            </a:r>
            <a:r>
              <a:rPr lang="en-US" dirty="0" smtClean="0"/>
              <a:t> values…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1800" dirty="0" smtClean="0"/>
          </a:p>
          <a:p>
            <a:r>
              <a:rPr lang="en-US" sz="1800" dirty="0" smtClean="0"/>
              <a:t>In general: result type as of </a:t>
            </a:r>
            <a:r>
              <a:rPr lang="en-US" sz="1800" dirty="0" smtClean="0">
                <a:hlinkClick r:id="rId2"/>
              </a:rPr>
              <a:t>Section 16.3 Operator Mapping </a:t>
            </a:r>
            <a:r>
              <a:rPr lang="en-US" sz="1800" dirty="0" smtClean="0"/>
              <a:t>in SPARQL1.1 Query spec.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609600" y="1752600"/>
            <a:ext cx="78486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?Item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IsNumeric(?Pr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) AS ?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NewP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}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221540"/>
            <a:ext cx="4572000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ex:lemonade1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ex:beer1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ex:wine1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3.50 .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3733800"/>
            <a:ext cx="96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05400" y="3729335"/>
            <a:ext cx="135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5562600"/>
            <a:ext cx="4247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ex:liqueur1      </a:t>
            </a:r>
            <a:r>
              <a:rPr lang="en-US" sz="16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 "n/a".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029200" y="4267200"/>
          <a:ext cx="381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?Item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NewP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lemonade1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“1”^^xsd:boolean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beer1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“1”^^xsd:boolean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“1”^^xsd:boolean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liqueur1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“0”^^xsd:boolean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751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</a:t>
            </a:r>
            <a:r>
              <a:rPr lang="en-US" dirty="0" smtClean="0">
                <a:solidFill>
                  <a:srgbClr val="FF0000"/>
                </a:solidFill>
              </a:rPr>
              <a:t>Subject     </a:t>
            </a:r>
            <a:r>
              <a:rPr lang="en-US" dirty="0" smtClean="0"/>
              <a:t>Predicate   </a:t>
            </a:r>
            <a:r>
              <a:rPr lang="en-US" dirty="0" smtClean="0">
                <a:solidFill>
                  <a:srgbClr val="0000FF"/>
                </a:solidFill>
              </a:rPr>
              <a:t>Object</a:t>
            </a: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	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Subject </a:t>
            </a:r>
            <a:r>
              <a:rPr lang="en-US" dirty="0" smtClean="0">
                <a:solidFill>
                  <a:schemeClr val="tx1"/>
                </a:solidFill>
              </a:rPr>
              <a:t>    U </a:t>
            </a:r>
            <a:r>
              <a:rPr lang="en-US" dirty="0" err="1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B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/>
              <a:t>Predicate  </a:t>
            </a:r>
            <a:r>
              <a:rPr lang="en-US" dirty="0" smtClean="0">
                <a:solidFill>
                  <a:schemeClr val="tx1"/>
                </a:solidFill>
              </a:rPr>
              <a:t>U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Object	 </a:t>
            </a:r>
            <a:r>
              <a:rPr lang="en-US" dirty="0" smtClean="0">
                <a:solidFill>
                  <a:schemeClr val="tx1"/>
                </a:solidFill>
              </a:rPr>
              <a:t>U </a:t>
            </a:r>
            <a:r>
              <a:rPr lang="en-US" dirty="0" err="1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B </a:t>
            </a:r>
            <a:r>
              <a:rPr lang="en-US" dirty="0" err="1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L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a plain data format for the Web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209800" y="1676400"/>
            <a:ext cx="47244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 dirty="0" smtClean="0">
              <a:solidFill>
                <a:srgbClr val="3C8C93"/>
              </a:solidFill>
              <a:latin typeface="Courier New"/>
              <a:cs typeface="Courier New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819400" y="1795790"/>
            <a:ext cx="4419600" cy="490210"/>
            <a:chOff x="2819400" y="1795790"/>
            <a:chExt cx="4419600" cy="490210"/>
          </a:xfrm>
        </p:grpSpPr>
        <p:sp>
          <p:nvSpPr>
            <p:cNvPr id="8" name="Oval 7"/>
            <p:cNvSpPr/>
            <p:nvPr/>
          </p:nvSpPr>
          <p:spPr bwMode="auto">
            <a:xfrm>
              <a:off x="2819400" y="1828800"/>
              <a:ext cx="9906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b="1" dirty="0" err="1" smtClean="0">
                  <a:solidFill>
                    <a:srgbClr val="3C8C93"/>
                  </a:solidFill>
                  <a:latin typeface="Courier New"/>
                  <a:cs typeface="Courier New"/>
                </a:rPr>
                <a:t>Brixen</a:t>
              </a:r>
              <a:endParaRPr lang="en-US" sz="1200" b="1" dirty="0" smtClean="0">
                <a:solidFill>
                  <a:srgbClr val="3C8C93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10" name="Straight Arrow Connector 9"/>
            <p:cNvCxnSpPr>
              <a:stCxn id="8" idx="6"/>
            </p:cNvCxnSpPr>
            <p:nvPr/>
          </p:nvCxnSpPr>
          <p:spPr bwMode="auto">
            <a:xfrm>
              <a:off x="3810000" y="2057400"/>
              <a:ext cx="16002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Rectangle 11"/>
            <p:cNvSpPr/>
            <p:nvPr/>
          </p:nvSpPr>
          <p:spPr>
            <a:xfrm>
              <a:off x="4343400" y="1795790"/>
              <a:ext cx="6858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solidFill>
                    <a:srgbClr val="3C8C93"/>
                  </a:solidFill>
                  <a:latin typeface="Courier New"/>
                  <a:cs typeface="Courier New"/>
                </a:rPr>
                <a:t>label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410200" y="1905000"/>
              <a:ext cx="1828800" cy="304800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b="1" dirty="0" smtClean="0">
                  <a:solidFill>
                    <a:srgbClr val="3366FF"/>
                  </a:solidFill>
                  <a:latin typeface="Courier New"/>
                  <a:cs typeface="Courier New"/>
                </a:rPr>
                <a:t>”</a:t>
              </a:r>
              <a:r>
                <a:rPr lang="en-US" sz="1400" b="1" dirty="0" err="1" smtClean="0">
                  <a:solidFill>
                    <a:srgbClr val="3366FF"/>
                  </a:solidFill>
                  <a:latin typeface="Courier New"/>
                  <a:cs typeface="Courier New"/>
                </a:rPr>
                <a:t>Bressanone”@it</a:t>
              </a:r>
              <a:endParaRPr lang="en-US" sz="1400" b="1" dirty="0" smtClean="0">
                <a:solidFill>
                  <a:srgbClr val="3366FF"/>
                </a:solidFill>
                <a:latin typeface="Courier New"/>
                <a:cs typeface="Courier New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08878" y="1143000"/>
            <a:ext cx="2410922" cy="752755"/>
            <a:chOff x="3608878" y="1143000"/>
            <a:chExt cx="2410922" cy="752755"/>
          </a:xfrm>
        </p:grpSpPr>
        <p:sp>
          <p:nvSpPr>
            <p:cNvPr id="18" name="Oval 17"/>
            <p:cNvSpPr/>
            <p:nvPr/>
          </p:nvSpPr>
          <p:spPr bwMode="auto">
            <a:xfrm>
              <a:off x="5029200" y="1143000"/>
              <a:ext cx="990600" cy="3810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b="1" dirty="0" smtClean="0">
                  <a:solidFill>
                    <a:srgbClr val="3C8C93"/>
                  </a:solidFill>
                  <a:latin typeface="Courier New"/>
                  <a:cs typeface="Courier New"/>
                </a:rPr>
                <a:t>Italy</a:t>
              </a:r>
              <a:endParaRPr lang="en-US" sz="1200" b="1" dirty="0" smtClean="0">
                <a:solidFill>
                  <a:srgbClr val="3C8C93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19" name="Straight Arrow Connector 18"/>
            <p:cNvCxnSpPr>
              <a:stCxn id="8" idx="7"/>
              <a:endCxn id="18" idx="3"/>
            </p:cNvCxnSpPr>
            <p:nvPr/>
          </p:nvCxnSpPr>
          <p:spPr bwMode="auto">
            <a:xfrm rot="5400000" flipH="1" flipV="1">
              <a:off x="4205825" y="927310"/>
              <a:ext cx="427551" cy="1509340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Rectangle 21"/>
            <p:cNvSpPr/>
            <p:nvPr/>
          </p:nvSpPr>
          <p:spPr>
            <a:xfrm rot="20590498">
              <a:off x="3608878" y="1443927"/>
              <a:ext cx="125696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err="1" smtClean="0">
                  <a:solidFill>
                    <a:srgbClr val="3C8C93"/>
                  </a:solidFill>
                  <a:latin typeface="Courier New"/>
                  <a:cs typeface="Courier New"/>
                </a:rPr>
                <a:t>isLocatedIn</a:t>
              </a:r>
              <a:endParaRPr lang="en-US" sz="1100" b="1" dirty="0" smtClean="0">
                <a:solidFill>
                  <a:srgbClr val="3C8C93"/>
                </a:solidFill>
                <a:latin typeface="Courier New"/>
                <a:cs typeface="Courier New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33400" y="1993460"/>
            <a:ext cx="4267200" cy="825940"/>
            <a:chOff x="533400" y="1993460"/>
            <a:chExt cx="4267200" cy="825940"/>
          </a:xfrm>
        </p:grpSpPr>
        <p:cxnSp>
          <p:nvCxnSpPr>
            <p:cNvPr id="28" name="Straight Arrow Connector 27"/>
            <p:cNvCxnSpPr>
              <a:stCxn id="24" idx="6"/>
              <a:endCxn id="29" idx="1"/>
            </p:cNvCxnSpPr>
            <p:nvPr/>
          </p:nvCxnSpPr>
          <p:spPr bwMode="auto">
            <a:xfrm>
              <a:off x="1524000" y="2557323"/>
              <a:ext cx="1219200" cy="109677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5" name="Group 34"/>
            <p:cNvGrpSpPr/>
            <p:nvPr/>
          </p:nvGrpSpPr>
          <p:grpSpPr>
            <a:xfrm>
              <a:off x="533400" y="1993460"/>
              <a:ext cx="4267200" cy="825940"/>
              <a:chOff x="533400" y="1993460"/>
              <a:chExt cx="4267200" cy="825940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533400" y="2362200"/>
                <a:ext cx="990600" cy="390245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dirty="0" smtClean="0">
                  <a:solidFill>
                    <a:srgbClr val="3C8C93"/>
                  </a:solidFill>
                  <a:latin typeface="Courier New"/>
                  <a:cs typeface="Courier New"/>
                </a:endParaRPr>
              </a:p>
            </p:txBody>
          </p:sp>
          <p:cxnSp>
            <p:nvCxnSpPr>
              <p:cNvPr id="25" name="Straight Arrow Connector 24"/>
              <p:cNvCxnSpPr>
                <a:stCxn id="24" idx="7"/>
                <a:endCxn id="8" idx="2"/>
              </p:cNvCxnSpPr>
              <p:nvPr/>
            </p:nvCxnSpPr>
            <p:spPr bwMode="auto">
              <a:xfrm rot="5400000" flipH="1" flipV="1">
                <a:off x="1918190" y="1518140"/>
                <a:ext cx="361950" cy="144047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" name="Rectangle 25"/>
              <p:cNvSpPr/>
              <p:nvPr/>
            </p:nvSpPr>
            <p:spPr>
              <a:xfrm rot="20771741">
                <a:off x="1384013" y="1993460"/>
                <a:ext cx="1188995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b="1" dirty="0" err="1" smtClean="0">
                    <a:solidFill>
                      <a:srgbClr val="3C8C93"/>
                    </a:solidFill>
                    <a:latin typeface="Courier New"/>
                    <a:cs typeface="Courier New"/>
                  </a:rPr>
                  <a:t>isLocatedIn</a:t>
                </a:r>
                <a:endParaRPr lang="en-US" sz="1100" b="1" dirty="0" smtClean="0">
                  <a:solidFill>
                    <a:srgbClr val="3C8C93"/>
                  </a:solidFill>
                  <a:latin typeface="Courier New"/>
                  <a:cs typeface="Courier New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2743200" y="2514600"/>
                <a:ext cx="2057400" cy="3048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400" b="1" dirty="0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“Diego </a:t>
                </a:r>
                <a:r>
                  <a:rPr lang="en-US" sz="1400" b="1" dirty="0" err="1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Calvanese</a:t>
                </a:r>
                <a:r>
                  <a:rPr lang="en-US" sz="1400" b="1" dirty="0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”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262334">
                <a:off x="1835424" y="2387961"/>
                <a:ext cx="68580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3C8C93"/>
                    </a:solidFill>
                    <a:latin typeface="Courier New"/>
                    <a:cs typeface="Courier New"/>
                  </a:rPr>
                  <a:t>label</a:t>
                </a:r>
              </a:p>
            </p:txBody>
          </p:sp>
        </p:grpSp>
      </p:grpSp>
      <p:sp>
        <p:nvSpPr>
          <p:cNvPr id="40" name="Rectangle 39"/>
          <p:cNvSpPr/>
          <p:nvPr/>
        </p:nvSpPr>
        <p:spPr bwMode="auto">
          <a:xfrm>
            <a:off x="0" y="1066800"/>
            <a:ext cx="9144000" cy="198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dbpedia.org/resource/Brixen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&gt; 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ontology.dumontierlab.com/isLocatedIn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&gt; </a:t>
            </a: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                            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dbpedia.org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/resource/Italy&gt; 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dbpedia.org/resource/Brixen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&gt; 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&lt;http://www.w3.org/2000/01/rdf-schema#label&gt;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	  	       ”</a:t>
            </a:r>
            <a:r>
              <a:rPr lang="en-US" sz="12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Bressanone”@it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 .</a:t>
            </a:r>
          </a:p>
          <a:p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_: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&lt;http://www.w3.org/2000/01/rdf-schema#label&gt;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 "Diego </a:t>
            </a:r>
            <a:r>
              <a:rPr lang="en-US" sz="12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Calvanese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" 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_: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ontology.dumontierlab.com/isLocatedIn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&gt; 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dbpedia.org/resource/Brixen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&gt;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 .</a:t>
            </a:r>
          </a:p>
        </p:txBody>
      </p:sp>
      <p:sp>
        <p:nvSpPr>
          <p:cNvPr id="4" name="Oval Callout 3"/>
          <p:cNvSpPr/>
          <p:nvPr/>
        </p:nvSpPr>
        <p:spPr bwMode="auto">
          <a:xfrm>
            <a:off x="3124200" y="2667000"/>
            <a:ext cx="5867400" cy="1371600"/>
          </a:xfrm>
          <a:prstGeom prst="wedgeEllipseCallout">
            <a:avLst>
              <a:gd name="adj1" fmla="val -57118"/>
              <a:gd name="adj2" fmla="val 151869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URIs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, e.g.</a:t>
            </a: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http://www.w3.org/2000/01/rdf-schema#label</a:t>
            </a: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ontology.dumontierlab.com/isLocatedIn</a:t>
            </a:r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dbpedia.org/resource/Brixen</a:t>
            </a:r>
            <a:endParaRPr lang="en-US" sz="16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dbpedia.org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/resource/Italy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Oval Callout 5"/>
          <p:cNvSpPr/>
          <p:nvPr/>
        </p:nvSpPr>
        <p:spPr bwMode="auto">
          <a:xfrm>
            <a:off x="5867400" y="3962400"/>
            <a:ext cx="3276600" cy="1143000"/>
          </a:xfrm>
          <a:prstGeom prst="wedgeEllipseCallout">
            <a:avLst>
              <a:gd name="adj1" fmla="val -129631"/>
              <a:gd name="adj2" fmla="val 67484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Blanknode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“existential variables in the data” to express incomplete information, written as _: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x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or []</a:t>
            </a: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5" name="Oval Callout 4"/>
          <p:cNvSpPr/>
          <p:nvPr/>
        </p:nvSpPr>
        <p:spPr bwMode="auto">
          <a:xfrm>
            <a:off x="6248400" y="5105400"/>
            <a:ext cx="2895600" cy="1371600"/>
          </a:xfrm>
          <a:prstGeom prst="wedgeEllipseCallout">
            <a:avLst>
              <a:gd name="adj1" fmla="val -130975"/>
              <a:gd name="adj2" fmla="val -19398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Literals,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e.g.</a:t>
            </a:r>
          </a:p>
          <a:p>
            <a:r>
              <a:rPr lang="en-US" sz="1200" b="1" dirty="0">
                <a:solidFill>
                  <a:srgbClr val="3C8C93"/>
                </a:solidFill>
                <a:latin typeface="Courier New"/>
                <a:cs typeface="Courier New"/>
              </a:rPr>
              <a:t>"2010"^^xsd:gYear</a:t>
            </a:r>
          </a:p>
          <a:p>
            <a:r>
              <a:rPr lang="en-US" sz="1200" b="1" dirty="0">
                <a:solidFill>
                  <a:srgbClr val="3C8C93"/>
                </a:solidFill>
                <a:latin typeface="Courier New"/>
                <a:cs typeface="Courier New"/>
              </a:rPr>
              <a:t>"</a:t>
            </a:r>
            <a:r>
              <a:rPr lang="en-US" sz="1200" b="1" dirty="0" err="1">
                <a:solidFill>
                  <a:srgbClr val="3C8C93"/>
                </a:solidFill>
                <a:latin typeface="Courier New"/>
                <a:cs typeface="Courier New"/>
              </a:rPr>
              <a:t>Brixen"@de</a:t>
            </a:r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"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Bressanone"@it</a:t>
            </a:r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"Diego 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Calvanese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"</a:t>
            </a:r>
          </a:p>
          <a:p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 rot="21112964">
            <a:off x="46203" y="2717935"/>
            <a:ext cx="3321925" cy="6535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Various syntaxes, RDF/XML, Turtle, N3,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RDFa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2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 animBg="1"/>
      <p:bldP spid="4" grpId="0" animBg="1"/>
      <p:bldP spid="6" grpId="0" animBg="1"/>
      <p:bldP spid="5" grpId="0" animBg="1"/>
      <p:bldP spid="4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“Count items”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609600" y="2000071"/>
            <a:ext cx="78486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Count(?Item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) AS ?C)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}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810000"/>
            <a:ext cx="5105400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ex:lemonade1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 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ex:Softdrink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ex:beer1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ex:Beer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3.50 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ex:wine2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4 .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ex:wine3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"n/a”;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88" y="3348335"/>
            <a:ext cx="96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43788" y="3343870"/>
            <a:ext cx="135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334000" y="3886200"/>
          <a:ext cx="60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“Count categories”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609600" y="2000071"/>
            <a:ext cx="78486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Count(?T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AS ?C)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 }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" y="2000071"/>
            <a:ext cx="78486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Count(DISTINCT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?T) AS ?C)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 }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810000"/>
            <a:ext cx="5105400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ex:lemonade1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 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ex:Softdrink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ex:beer1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ex:Beer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3.50 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ex:wine2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4 .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ex:wine3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"n/a”;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588" y="3348335"/>
            <a:ext cx="96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43788" y="3343870"/>
            <a:ext cx="135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334000" y="3886200"/>
          <a:ext cx="60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334000" y="3886200"/>
          <a:ext cx="60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 -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“Count items per categories”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0" y="3810000"/>
            <a:ext cx="5105400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ex:lemonade1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 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ex:Softdrink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ex:beer1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ex:Beer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3.50 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ex:wine2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4 .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ex:wine3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"n/a”;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88" y="3348335"/>
            <a:ext cx="96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43788" y="3343870"/>
            <a:ext cx="135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9600" y="2000071"/>
            <a:ext cx="7848600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?T 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Count(?Item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) AS ?C)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 }</a:t>
            </a:r>
          </a:p>
          <a:p>
            <a:pPr lvl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GROUP BY ?T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867400" y="3886200"/>
          <a:ext cx="2743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Softdrink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 – Filtering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4675187"/>
          </a:xfrm>
        </p:spPr>
        <p:txBody>
          <a:bodyPr/>
          <a:lstStyle/>
          <a:p>
            <a:r>
              <a:rPr lang="en-US" i="1" dirty="0" smtClean="0"/>
              <a:t>“Count items per categories, for those categories having more than one item”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0" y="3810000"/>
            <a:ext cx="5105400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ex:lemonade1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 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ex:Softdrink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ex:beer1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ex:Beer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3.50 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ex:wine2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4 .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ex:wine3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"n/a”;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88" y="3348335"/>
            <a:ext cx="96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43788" y="3343870"/>
            <a:ext cx="135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9600" y="1981200"/>
            <a:ext cx="7848600" cy="175432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?T (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Count(?Item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) AS ?C)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 }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GROUP BY ?T</a:t>
            </a:r>
          </a:p>
          <a:p>
            <a:pPr lvl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HAVING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Count(?Item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) &gt; 1 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867400" y="3886200"/>
          <a:ext cx="2743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Aggregates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r>
              <a:rPr lang="en-US" dirty="0" smtClean="0"/>
              <a:t>SUM 			</a:t>
            </a:r>
            <a:r>
              <a:rPr lang="en-US" sz="2000" i="1" dirty="0" smtClean="0"/>
              <a:t>… as usual</a:t>
            </a:r>
            <a:endParaRPr lang="en-US" dirty="0" smtClean="0"/>
          </a:p>
          <a:p>
            <a:r>
              <a:rPr lang="en-US" dirty="0" smtClean="0"/>
              <a:t>AVG 			</a:t>
            </a:r>
            <a:r>
              <a:rPr lang="en-US" sz="2000" i="1" dirty="0" smtClean="0"/>
              <a:t>… as usual</a:t>
            </a:r>
            <a:endParaRPr lang="en-US" dirty="0" smtClean="0"/>
          </a:p>
          <a:p>
            <a:r>
              <a:rPr lang="en-US" dirty="0" smtClean="0"/>
              <a:t>MIN 			</a:t>
            </a:r>
            <a:r>
              <a:rPr lang="en-US" sz="2000" i="1" dirty="0" smtClean="0"/>
              <a:t>… as usual</a:t>
            </a:r>
            <a:endParaRPr lang="en-US" dirty="0" smtClean="0"/>
          </a:p>
          <a:p>
            <a:r>
              <a:rPr lang="en-US" dirty="0" smtClean="0"/>
              <a:t>MAX  			</a:t>
            </a:r>
            <a:r>
              <a:rPr lang="en-US" sz="2000" i="1" dirty="0" smtClean="0"/>
              <a:t>… as usual</a:t>
            </a:r>
            <a:endParaRPr lang="en-US" i="1" dirty="0" smtClean="0"/>
          </a:p>
          <a:p>
            <a:r>
              <a:rPr lang="en-US" dirty="0" smtClean="0"/>
              <a:t>SAMPLE 			</a:t>
            </a:r>
            <a:r>
              <a:rPr lang="en-US" sz="2000" i="1" dirty="0" smtClean="0"/>
              <a:t>… “pick” one non-deterministically</a:t>
            </a:r>
            <a:endParaRPr lang="en-US" i="1" dirty="0" smtClean="0"/>
          </a:p>
          <a:p>
            <a:r>
              <a:rPr lang="en-US" dirty="0" smtClean="0"/>
              <a:t>GROUP_CONCAT	</a:t>
            </a:r>
            <a:r>
              <a:rPr lang="en-US" sz="2000" i="1" dirty="0" smtClean="0"/>
              <a:t>… concatenate values with a 					               designated separator string</a:t>
            </a:r>
          </a:p>
          <a:p>
            <a:pPr>
              <a:buNone/>
            </a:pPr>
            <a:r>
              <a:rPr lang="en-US" sz="2000" i="1" dirty="0" smtClean="0"/>
              <a:t>	</a:t>
            </a:r>
          </a:p>
          <a:p>
            <a:pPr>
              <a:buNone/>
            </a:pPr>
            <a:r>
              <a:rPr lang="en-US" sz="2000" i="1" dirty="0" smtClean="0"/>
              <a:t>…this list is  extensible	… new built-ins will need to define </a:t>
            </a:r>
          </a:p>
          <a:p>
            <a:pPr>
              <a:buNone/>
            </a:pPr>
            <a:r>
              <a:rPr lang="en-US" sz="2000" i="1" dirty="0" smtClean="0"/>
              <a:t>					    error-</a:t>
            </a:r>
            <a:r>
              <a:rPr lang="en-US" sz="2000" i="1" dirty="0" err="1" smtClean="0"/>
              <a:t>behaviour</a:t>
            </a:r>
            <a:r>
              <a:rPr lang="en-US" sz="2000" i="1" dirty="0" smtClean="0"/>
              <a:t>, extra-parameters   </a:t>
            </a:r>
          </a:p>
          <a:p>
            <a:pPr>
              <a:buNone/>
            </a:pPr>
            <a:r>
              <a:rPr lang="en-US" sz="2000" i="1" dirty="0" smtClean="0"/>
              <a:t>                                                 (like SEPARATOR in GROUP_CONCAT)</a:t>
            </a:r>
            <a:endParaRPr lang="en-US" i="1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SUM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75187"/>
          </a:xfrm>
        </p:spPr>
        <p:txBody>
          <a:bodyPr/>
          <a:lstStyle/>
          <a:p>
            <a:r>
              <a:rPr lang="en-US" i="1" dirty="0" smtClean="0"/>
              <a:t>“Sum Prices per categories”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609600" y="2000071"/>
            <a:ext cx="78486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Count(?T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AS ?C)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 }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10000"/>
            <a:ext cx="5105400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ex:lemonade1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 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ex:Softdrink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ex:beer1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ex:Beer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3.50 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ex:wine2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4 .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ex:wine3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n/a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88" y="3348335"/>
            <a:ext cx="96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43788" y="3343870"/>
            <a:ext cx="135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1752600"/>
            <a:ext cx="7848600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?T 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Sum(?Pr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) AS ?P)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?T;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}</a:t>
            </a:r>
          </a:p>
          <a:p>
            <a:pPr lvl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GROUP BY ?T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867400" y="3886200"/>
          <a:ext cx="2743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Softdrink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09600" y="1752600"/>
            <a:ext cx="5867400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?T 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Sum(?Pr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) AS ?P)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?T;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</a:t>
            </a:r>
          </a:p>
          <a:p>
            <a:pPr lvl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       FILTER(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isNumeric(?Pr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) }</a:t>
            </a:r>
          </a:p>
          <a:p>
            <a:pPr lvl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GROUP BY ?T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867400" y="3886200"/>
          <a:ext cx="2743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Softdrink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7.5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09600" y="1752600"/>
            <a:ext cx="7239000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?T (Sum(COALESCE(xs:decimal(?Pr),0) AS ?P)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?T;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}</a:t>
            </a:r>
          </a:p>
          <a:p>
            <a:pPr lvl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GROUP BY ?T</a:t>
            </a:r>
          </a:p>
          <a:p>
            <a:pPr lvl="0"/>
            <a:endParaRPr lang="en-US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1752600"/>
            <a:ext cx="7239000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?T (Sum(IF(isNumeric(?Pr),?Pr,0) AS ?P)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?T;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}</a:t>
            </a:r>
          </a:p>
          <a:p>
            <a:pPr lvl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GROUP BY ?T</a:t>
            </a:r>
          </a:p>
          <a:p>
            <a:pPr lvl="0"/>
            <a:endParaRPr lang="en-US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14800" y="0"/>
            <a:ext cx="4038600" cy="965200"/>
            <a:chOff x="4114800" y="0"/>
            <a:chExt cx="4038600" cy="9652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800" y="0"/>
              <a:ext cx="965200" cy="9652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029200" y="0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FF0000"/>
                  </a:solidFill>
                </a:rPr>
                <a:t>Under discussion:</a:t>
              </a:r>
            </a:p>
            <a:p>
              <a:r>
                <a:rPr lang="en-US" sz="1200" i="1" dirty="0" smtClean="0">
                  <a:solidFill>
                    <a:srgbClr val="FF0000"/>
                  </a:solidFill>
                </a:rPr>
                <a:t>WG might decide to simply ignore non-</a:t>
              </a:r>
              <a:r>
                <a:rPr lang="en-US" sz="1200" i="1" dirty="0" err="1" smtClean="0">
                  <a:solidFill>
                    <a:srgbClr val="FF0000"/>
                  </a:solidFill>
                </a:rPr>
                <a:t>numerics</a:t>
              </a:r>
              <a:r>
                <a:rPr lang="en-US" sz="1200" i="1" dirty="0" smtClean="0">
                  <a:solidFill>
                    <a:srgbClr val="FF0000"/>
                  </a:solidFill>
                </a:rPr>
                <a:t> in Sum/</a:t>
              </a:r>
              <a:r>
                <a:rPr lang="en-US" sz="1200" i="1" dirty="0" err="1" smtClean="0">
                  <a:solidFill>
                    <a:srgbClr val="FF0000"/>
                  </a:solidFill>
                </a:rPr>
                <a:t>Avg</a:t>
              </a:r>
              <a:r>
                <a:rPr lang="en-US" sz="1200" i="1" dirty="0" smtClean="0">
                  <a:solidFill>
                    <a:srgbClr val="FF0000"/>
                  </a:solidFill>
                </a:rPr>
                <a:t>, but at the moment just </a:t>
              </a:r>
              <a:r>
                <a:rPr lang="en-US" sz="1200" i="1" dirty="0" err="1" smtClean="0">
                  <a:solidFill>
                    <a:srgbClr val="FF0000"/>
                  </a:solidFill>
                </a:rPr>
                <a:t>delecates</a:t>
              </a:r>
              <a:r>
                <a:rPr lang="en-US" sz="1200" i="1" dirty="0" smtClean="0">
                  <a:solidFill>
                    <a:srgbClr val="FF0000"/>
                  </a:solidFill>
                </a:rPr>
                <a:t> to “+”</a:t>
              </a:r>
              <a:endParaRPr lang="en-US" sz="1200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GROUP_CONCAT, SAMPLE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39813"/>
            <a:ext cx="8229600" cy="4675187"/>
          </a:xfrm>
        </p:spPr>
        <p:txBody>
          <a:bodyPr/>
          <a:lstStyle/>
          <a:p>
            <a:r>
              <a:rPr lang="en-US" i="1" dirty="0" smtClean="0"/>
              <a:t>“pick one sample name per person, plus a concatenated list of nicknames ”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457200" y="1958876"/>
            <a:ext cx="8458200" cy="230832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SELECT (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</a:rPr>
              <a:t>SAMPLE(?N)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as ?Name)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     (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</a:rPr>
              <a:t>GROUP_CONCAT(?M; SEPARATOR = ", ")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AS ?Nicknames )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WHERE { ?P a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foaf:Person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;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        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foaf:name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?N ;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        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foaf:nick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?M . }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GROUP BY ?P  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0"/>
            <a:endParaRPr lang="en-US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343400"/>
            <a:ext cx="9144000" cy="2616101"/>
            <a:chOff x="0" y="4343400"/>
            <a:chExt cx="9144000" cy="2616101"/>
          </a:xfrm>
        </p:grpSpPr>
        <p:pic>
          <p:nvPicPr>
            <p:cNvPr id="5" name="Picture 4" descr="Screen shot 2010-09-20 at 00.50.5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3799" y="5105400"/>
              <a:ext cx="4140201" cy="11303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4343400"/>
              <a:ext cx="4953000" cy="261610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@prefix ex: &lt;http://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example.org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/&gt; .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@prefix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: &lt;http://xmlns.com/foaf/0.1/&gt; .</a:t>
              </a:r>
            </a:p>
            <a:p>
              <a:endParaRPr lang="en-US" sz="11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ex:alice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a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foaf:Person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;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foaf:name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"Alice Wonderland";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       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foaf:nick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"Alice", "The real Alice".</a:t>
              </a:r>
            </a:p>
            <a:p>
              <a:endParaRPr lang="en-US" sz="11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ex:bob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a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foaf:Person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;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   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foaf:name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"Robert Doe", "Robert Charles Doe",     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              "Robert C. Doe";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   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foaf:nick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"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Bob","Bobby","RobC","BobDoe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".</a:t>
              </a:r>
            </a:p>
            <a:p>
              <a:endParaRPr lang="en-US" sz="11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ex:charles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a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foaf:Person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;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   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foaf:name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"Charles Charles";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   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foaf:nick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"Charlie" . </a:t>
              </a:r>
            </a:p>
            <a:p>
              <a:endParaRPr lang="en-US" sz="10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 -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813"/>
            <a:ext cx="8229600" cy="4675187"/>
          </a:xfrm>
        </p:spPr>
        <p:txBody>
          <a:bodyPr/>
          <a:lstStyle/>
          <a:p>
            <a:r>
              <a:rPr lang="en-US" dirty="0" smtClean="0"/>
              <a:t>Evaluate a list of (GROUP BY) expressions:</a:t>
            </a:r>
          </a:p>
          <a:p>
            <a:endParaRPr lang="en-US" dirty="0" smtClean="0"/>
          </a:p>
          <a:p>
            <a:r>
              <a:rPr lang="en-US" dirty="0" smtClean="0"/>
              <a:t>Use these to partition a solution sequence: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535668"/>
            <a:ext cx="8382000" cy="369332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ListEval(ExprList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b="1" i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μ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returns a list E, where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E[i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] =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μ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(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ExprList[i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] )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362200"/>
            <a:ext cx="8458200" cy="138499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Group((),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              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= { 1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}</a:t>
            </a:r>
          </a:p>
          <a:p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Group(ExprList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= 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{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ListEval(ExprList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                                       {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' |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' in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ListEval(ExprList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 =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ListEval(ExprList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') } |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in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}</a:t>
            </a:r>
          </a:p>
          <a:p>
            <a:endParaRPr lang="en-US" sz="16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produces a </a:t>
            </a:r>
            <a:r>
              <a:rPr lang="en-US" sz="16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grouped solution sequence</a:t>
            </a:r>
            <a:endParaRPr lang="en-US" sz="1600" b="1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849231"/>
            <a:ext cx="6934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SELECT 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Sum(?y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) AS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WHERE  { :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; :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q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GROUP BY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Assume solution sequence S = ( {?x→2, ?y→3}, {?x→2, ?y→5}, {?x→6, ?y→7} ),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err="1" smtClean="0">
                <a:solidFill>
                  <a:srgbClr val="000000"/>
                </a:solidFill>
              </a:rPr>
              <a:t>Group((?x</a:t>
            </a:r>
            <a:r>
              <a:rPr lang="en-US" sz="1400" dirty="0" smtClean="0">
                <a:solidFill>
                  <a:srgbClr val="000000"/>
                </a:solidFill>
              </a:rPr>
              <a:t>), S) = {  (2) → ( {?x→2, ?y→3}, {?x→2, ?y→5} ),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                     (6) → ( {?x→6, ?y→7} ) }                      }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 - Semantics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143000"/>
            <a:ext cx="8382000" cy="286232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Definition: Aggregation (</a:t>
            </a:r>
            <a:r>
              <a:rPr lang="en-US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simplified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  <a:p>
            <a:endParaRPr lang="en-US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Aggregation applies set function “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func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” (e.g. sum, min, max, …) to a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multiset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of lists of expressions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and a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grouped solution sequence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, G as produced by the Group function. It produces a single value for each key and partition for that key (key, X).</a:t>
            </a:r>
          </a:p>
          <a:p>
            <a:endParaRPr lang="en-US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Aggregation(ExprList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func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G) = {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dom(g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 → F |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in G }  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where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M =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ListEvalE(ExprList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range(g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))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        F =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func(M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), for non-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DISTINCT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        F =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func(Distinct(M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)), for 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DISTINCT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</a:t>
            </a:r>
            <a:endParaRPr lang="en-US" dirty="0" smtClean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038600"/>
            <a:ext cx="8153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G =                   {  (2) → ( {?x→2, ?y→3}, {?x→2, ?y→5} ),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                     (6) → ( {?x→6, ?y→7} ) }                      }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Aggregation( ?</a:t>
            </a:r>
            <a:r>
              <a:rPr lang="en-US" sz="1400" dirty="0" err="1" smtClean="0">
                <a:solidFill>
                  <a:srgbClr val="000000"/>
                </a:solidFill>
              </a:rPr>
              <a:t>y</a:t>
            </a:r>
            <a:r>
              <a:rPr lang="en-US" sz="1400" dirty="0" smtClean="0">
                <a:solidFill>
                  <a:srgbClr val="000000"/>
                </a:solidFill>
              </a:rPr>
              <a:t>, Sum, G ) =   { (2) → Sum( (3), (5) ) , (6) → Sum( (7) ) }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                                 =   { (2) → 8                    , (6) → 7 } 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34200" y="1683342"/>
            <a:ext cx="795089" cy="374058"/>
          </a:xfrm>
          <a:prstGeom prst="rect">
            <a:avLst/>
          </a:prstGeom>
          <a:solidFill>
            <a:srgbClr val="CCFFCC"/>
          </a:solidFill>
        </p:spPr>
        <p:txBody>
          <a:bodyPr wrap="none" lIns="0" tIns="50400" rIns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multiset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9600" y="4038600"/>
            <a:ext cx="8153400" cy="116955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G =                   {  (2) → ( {?x→2, ?y→</a:t>
            </a:r>
            <a:r>
              <a:rPr lang="en-US" sz="1400" dirty="0" smtClean="0">
                <a:solidFill>
                  <a:srgbClr val="FF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}, {?x→2, ?y→</a:t>
            </a:r>
            <a:r>
              <a:rPr lang="en-US" sz="1400" dirty="0" smtClean="0">
                <a:solidFill>
                  <a:srgbClr val="FF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} ),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                     (6) → ( {?x→6, ?y→7} ) }                      }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Aggregation( ?</a:t>
            </a:r>
            <a:r>
              <a:rPr lang="en-US" sz="1400" dirty="0" err="1" smtClean="0">
                <a:solidFill>
                  <a:srgbClr val="000000"/>
                </a:solidFill>
              </a:rPr>
              <a:t>y</a:t>
            </a:r>
            <a:r>
              <a:rPr lang="en-US" sz="1400" dirty="0" smtClean="0">
                <a:solidFill>
                  <a:srgbClr val="000000"/>
                </a:solidFill>
              </a:rPr>
              <a:t>, Sum, G ) =   { (2) → Sum( </a:t>
            </a:r>
            <a:r>
              <a:rPr lang="en-US" sz="1400" dirty="0" smtClean="0">
                <a:solidFill>
                  <a:srgbClr val="FF0000"/>
                </a:solidFill>
              </a:rPr>
              <a:t>(3), (3)</a:t>
            </a:r>
            <a:r>
              <a:rPr lang="en-US" sz="1400" dirty="0" smtClean="0">
                <a:solidFill>
                  <a:srgbClr val="000000"/>
                </a:solidFill>
              </a:rPr>
              <a:t> ) , (6) → Sum( (7) ) }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                                 =   { (2) → 6                    , (6) → 7 }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 - Semantics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143000"/>
            <a:ext cx="8382000" cy="286232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Definition: Aggregation (</a:t>
            </a:r>
            <a:r>
              <a:rPr lang="en-US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simplified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  <a:p>
            <a:endParaRPr lang="en-US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Aggregation applies set function “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func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” (e.g. sum, min, max, …) to a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multiset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of lists of expressions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and a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grouped solution sequence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, G as produced by the Group function. It produces a single value for each key and partition for that key (key, X).</a:t>
            </a:r>
          </a:p>
          <a:p>
            <a:endParaRPr lang="en-US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Aggregation(ExprList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func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G) = {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dom(g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 → F |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in G }  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where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M =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ListEvalE(ExprList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range(g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))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        F =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func(M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), for non-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DISTINCT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        F =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func(Distinct(M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)), for 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DISTINCT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</a:t>
            </a:r>
            <a:endParaRPr lang="en-US" dirty="0" smtClean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038600"/>
            <a:ext cx="8153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G =                   {  (2) → ( {?x→2, ?y→3}, {?x→2, ?y→5} ),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                     (6) → ( {?x→6, ?y→7} ) }                      }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Aggregation( ?</a:t>
            </a:r>
            <a:r>
              <a:rPr lang="en-US" sz="1400" dirty="0" err="1" smtClean="0">
                <a:solidFill>
                  <a:srgbClr val="000000"/>
                </a:solidFill>
              </a:rPr>
              <a:t>y</a:t>
            </a:r>
            <a:r>
              <a:rPr lang="en-US" sz="1400" dirty="0" smtClean="0">
                <a:solidFill>
                  <a:srgbClr val="000000"/>
                </a:solidFill>
              </a:rPr>
              <a:t>, Sum, G ) =   { (2) → Sum( (3), (5) ) , (6) → Sum( (7) ) }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                                 =   { (2) → 8                    , (6) → 7 } 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457200" y="4953000"/>
            <a:ext cx="8686800" cy="762000"/>
            <a:chOff x="457200" y="4953000"/>
            <a:chExt cx="8686800" cy="762000"/>
          </a:xfrm>
        </p:grpSpPr>
        <p:sp>
          <p:nvSpPr>
            <p:cNvPr id="10" name="Rectangle 9"/>
            <p:cNvSpPr/>
            <p:nvPr/>
          </p:nvSpPr>
          <p:spPr>
            <a:xfrm>
              <a:off x="457200" y="5181600"/>
              <a:ext cx="8382000" cy="369332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Aggregations </a:t>
              </a:r>
              <a:r>
                <a:rPr lang="en-US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subsequently mapped back via </a:t>
              </a:r>
              <a:r>
                <a:rPr lang="en-US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Extend(…) </a:t>
              </a:r>
              <a:r>
                <a:rPr lang="en-US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to solution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multisets</a:t>
              </a:r>
              <a:endParaRPr lang="en-US" dirty="0" smtClean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0" y="4953000"/>
              <a:ext cx="762000" cy="7620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3733800" y="5791200"/>
            <a:ext cx="815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   {  {  ?</a:t>
            </a:r>
            <a:r>
              <a:rPr lang="en-US" sz="1400" dirty="0" err="1" smtClean="0">
                <a:solidFill>
                  <a:srgbClr val="000000"/>
                </a:solidFill>
              </a:rPr>
              <a:t>x</a:t>
            </a:r>
            <a:r>
              <a:rPr lang="en-US" sz="1400" dirty="0" smtClean="0">
                <a:solidFill>
                  <a:srgbClr val="000000"/>
                </a:solidFill>
              </a:rPr>
              <a:t> → 2  ?</a:t>
            </a:r>
            <a:r>
              <a:rPr lang="en-US" sz="1400" dirty="0" err="1" smtClean="0">
                <a:solidFill>
                  <a:srgbClr val="000000"/>
                </a:solidFill>
              </a:rPr>
              <a:t>Sy</a:t>
            </a:r>
            <a:r>
              <a:rPr lang="en-US" sz="1400" dirty="0" smtClean="0">
                <a:solidFill>
                  <a:srgbClr val="000000"/>
                </a:solidFill>
              </a:rPr>
              <a:t> → 8 },  {?x→6, ?Sy→7}  }</a:t>
            </a:r>
          </a:p>
        </p:txBody>
      </p:sp>
      <p:sp>
        <p:nvSpPr>
          <p:cNvPr id="14" name="Oval Callout 13"/>
          <p:cNvSpPr/>
          <p:nvPr/>
        </p:nvSpPr>
        <p:spPr bwMode="auto">
          <a:xfrm>
            <a:off x="5715000" y="0"/>
            <a:ext cx="2590800" cy="990600"/>
          </a:xfrm>
          <a:prstGeom prst="wedgeEllipseCallout">
            <a:avLst>
              <a:gd name="adj1" fmla="val -119018"/>
              <a:gd name="adj2" fmla="val 80939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Ommitted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details 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error handling and scalar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Parameters  like “SEPERATOR”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in GROUP_CPONCAT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5562600"/>
            <a:ext cx="3124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SELECT 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Sum(?y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) AS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WHERE  { :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; :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q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GROUP BY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228601" y="0"/>
            <a:ext cx="8015288" cy="8382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RDF Data on the Web: Linked Open Data</a:t>
            </a:r>
          </a:p>
        </p:txBody>
      </p:sp>
      <p:pic>
        <p:nvPicPr>
          <p:cNvPr id="36868" name="Picture 4" descr="lod-datasets_2008richar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181364"/>
            <a:ext cx="4190999" cy="318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6477000" y="48006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Lucida Sans" pitchFamily="34" charset="0"/>
              </a:rPr>
              <a:t>March 2008</a:t>
            </a:r>
          </a:p>
        </p:txBody>
      </p:sp>
      <p:pic>
        <p:nvPicPr>
          <p:cNvPr id="10" name="Picture 9" descr="Picture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066800"/>
            <a:ext cx="10668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057400" y="1295400"/>
            <a:ext cx="5862350" cy="4570236"/>
            <a:chOff x="1981200" y="943396"/>
            <a:chExt cx="5862350" cy="446680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1200" y="943396"/>
              <a:ext cx="5862350" cy="4466804"/>
            </a:xfrm>
            <a:prstGeom prst="rect">
              <a:avLst/>
            </a:prstGeom>
          </p:spPr>
        </p:pic>
        <p:sp>
          <p:nvSpPr>
            <p:cNvPr id="36883" name="TextBox 7"/>
            <p:cNvSpPr txBox="1">
              <a:spLocks noChangeArrowheads="1"/>
            </p:cNvSpPr>
            <p:nvPr/>
          </p:nvSpPr>
          <p:spPr bwMode="auto">
            <a:xfrm>
              <a:off x="6248400" y="4965071"/>
              <a:ext cx="1523837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  <a:latin typeface="Lucida Sans" pitchFamily="34" charset="0"/>
                </a:rPr>
                <a:t>March 2009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26845" y="1143000"/>
            <a:ext cx="6397955" cy="4735791"/>
            <a:chOff x="1755445" y="990600"/>
            <a:chExt cx="6397955" cy="473579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5445" y="990600"/>
              <a:ext cx="6321755" cy="4735791"/>
            </a:xfrm>
            <a:prstGeom prst="rect">
              <a:avLst/>
            </a:prstGeom>
          </p:spPr>
        </p:pic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6629563" y="5257800"/>
              <a:ext cx="1523837" cy="3778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  <a:latin typeface="Lucida Sans" pitchFamily="34" charset="0"/>
                </a:rPr>
                <a:t>July 2009</a:t>
              </a:r>
              <a:endParaRPr lang="en-US" dirty="0">
                <a:solidFill>
                  <a:srgbClr val="000000"/>
                </a:solidFill>
                <a:latin typeface="Lucida Sans" pitchFamily="34" charset="0"/>
              </a:endParaRPr>
            </a:p>
          </p:txBody>
        </p:sp>
      </p:grpSp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>
          <a:xfrm>
            <a:off x="-1600200" y="3200400"/>
            <a:ext cx="8229600" cy="4675187"/>
          </a:xfrm>
        </p:spPr>
        <p:txBody>
          <a:bodyPr/>
          <a:lstStyle/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r>
              <a:rPr lang="en-US" sz="1400" dirty="0" smtClean="0">
                <a:latin typeface="Arial" charset="0"/>
              </a:rPr>
              <a:t> 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Excellent tutorial here</a:t>
            </a:r>
            <a:r>
              <a:rPr lang="en-US" sz="1400" dirty="0" smtClean="0">
                <a:latin typeface="Arial" charset="0"/>
              </a:rPr>
              <a:t>: http://www4.wiwiss.fu- </a:t>
            </a:r>
            <a:r>
              <a:rPr lang="en-US" sz="1400" dirty="0" err="1" smtClean="0">
                <a:latin typeface="Arial" charset="0"/>
              </a:rPr>
              <a:t>berlin.de/bizer/pub/LinkedDataTutorial</a:t>
            </a:r>
            <a:r>
              <a:rPr lang="en-US" sz="1400" dirty="0" smtClean="0">
                <a:latin typeface="Arial" charset="0"/>
              </a:rPr>
              <a:t>/ </a:t>
            </a:r>
          </a:p>
        </p:txBody>
      </p:sp>
      <p:pic>
        <p:nvPicPr>
          <p:cNvPr id="13" name="Picture 12" descr="Picture 8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4419600"/>
            <a:ext cx="1600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icture 6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196975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icture 9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505200"/>
            <a:ext cx="1778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4605337"/>
            <a:ext cx="2590800" cy="1262063"/>
            <a:chOff x="0" y="4191000"/>
            <a:chExt cx="2590800" cy="1262270"/>
          </a:xfrm>
        </p:grpSpPr>
        <p:pic>
          <p:nvPicPr>
            <p:cNvPr id="36880" name="Picture 11" descr="Picture 7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5029200"/>
              <a:ext cx="2590800" cy="424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1" name="TextBox 14"/>
            <p:cNvSpPr txBox="1">
              <a:spLocks noChangeArrowheads="1"/>
            </p:cNvSpPr>
            <p:nvPr/>
          </p:nvSpPr>
          <p:spPr bwMode="auto">
            <a:xfrm>
              <a:off x="152400" y="4191000"/>
              <a:ext cx="69762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4000">
                  <a:solidFill>
                    <a:srgbClr val="000000"/>
                  </a:solidFill>
                  <a:latin typeface="Lucida Sans" pitchFamily="34" charset="0"/>
                </a:rPr>
                <a:t>…</a:t>
              </a:r>
            </a:p>
          </p:txBody>
        </p:sp>
      </p:grpSp>
      <p:sp>
        <p:nvSpPr>
          <p:cNvPr id="21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 - Semantics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143000"/>
            <a:ext cx="8382000" cy="286232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Definition: Aggregation (</a:t>
            </a:r>
            <a:r>
              <a:rPr lang="en-US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simplified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  <a:p>
            <a:endParaRPr lang="en-US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Aggregation applies set function “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func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” (e.g. sum, min, max, …) to a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multiset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of lists of expressions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and a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grouped solution sequence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, G as produced by the Group function. It produces a single value for each key and partition for that key (key, X).</a:t>
            </a:r>
          </a:p>
          <a:p>
            <a:endParaRPr lang="en-US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Aggregation(ExprList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func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G) = {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dom(g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 → F |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in G }  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where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M =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ListEvalE(ExprList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range(g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))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        F =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func(M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), for non-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DISTINCT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        F =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func(Distinct(M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)), for 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DISTINCT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</a:t>
            </a:r>
            <a:endParaRPr lang="en-US" dirty="0" smtClean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038600"/>
            <a:ext cx="8153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G =                   {  (2) → ( {?x→2, ?y→3}, {?x→2, ?y→5} ),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                     (6) → ( {?x→6, ?y→7} ) }                      }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Aggregation( ?</a:t>
            </a:r>
            <a:r>
              <a:rPr lang="en-US" sz="1400" dirty="0" err="1" smtClean="0">
                <a:solidFill>
                  <a:srgbClr val="000000"/>
                </a:solidFill>
              </a:rPr>
              <a:t>y</a:t>
            </a:r>
            <a:r>
              <a:rPr lang="en-US" sz="1400" dirty="0" smtClean="0">
                <a:solidFill>
                  <a:srgbClr val="000000"/>
                </a:solidFill>
              </a:rPr>
              <a:t>, Sum, G ) =   { (2) → Sum( (3), (5) ) , (6) → Sum( (7) ) }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                                 =   { (2) → 8                    , (6) → 7 } 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457200" y="4953000"/>
            <a:ext cx="8686800" cy="762000"/>
            <a:chOff x="457200" y="4953000"/>
            <a:chExt cx="8686800" cy="762000"/>
          </a:xfrm>
        </p:grpSpPr>
        <p:sp>
          <p:nvSpPr>
            <p:cNvPr id="10" name="Rectangle 9"/>
            <p:cNvSpPr/>
            <p:nvPr/>
          </p:nvSpPr>
          <p:spPr>
            <a:xfrm>
              <a:off x="457200" y="5181600"/>
              <a:ext cx="8382000" cy="369332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Aggregations </a:t>
              </a:r>
              <a:r>
                <a:rPr lang="en-US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subsequently mapped back via </a:t>
              </a:r>
              <a:r>
                <a:rPr lang="en-US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Extend(…) </a:t>
              </a:r>
              <a:r>
                <a:rPr lang="en-US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to solution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multisets</a:t>
              </a:r>
              <a:endParaRPr lang="en-US" dirty="0" smtClean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11" name="Picture 10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0" y="4953000"/>
              <a:ext cx="762000" cy="7620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3733800" y="5791200"/>
            <a:ext cx="815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   {  {  ?</a:t>
            </a:r>
            <a:r>
              <a:rPr lang="en-US" sz="1400" dirty="0" err="1" smtClean="0">
                <a:solidFill>
                  <a:srgbClr val="000000"/>
                </a:solidFill>
              </a:rPr>
              <a:t>x</a:t>
            </a:r>
            <a:r>
              <a:rPr lang="en-US" sz="1400" dirty="0" smtClean="0">
                <a:solidFill>
                  <a:srgbClr val="000000"/>
                </a:solidFill>
              </a:rPr>
              <a:t> → 2  ?</a:t>
            </a:r>
            <a:r>
              <a:rPr lang="en-US" sz="1400" dirty="0" err="1" smtClean="0">
                <a:solidFill>
                  <a:srgbClr val="000000"/>
                </a:solidFill>
              </a:rPr>
              <a:t>Sy</a:t>
            </a:r>
            <a:r>
              <a:rPr lang="en-US" sz="1400" dirty="0" smtClean="0">
                <a:solidFill>
                  <a:srgbClr val="000000"/>
                </a:solidFill>
              </a:rPr>
              <a:t> → 8 },  {?x→6, ?Sy→7}  }</a:t>
            </a:r>
          </a:p>
        </p:txBody>
      </p:sp>
      <p:sp>
        <p:nvSpPr>
          <p:cNvPr id="14" name="Oval Callout 13"/>
          <p:cNvSpPr/>
          <p:nvPr/>
        </p:nvSpPr>
        <p:spPr bwMode="auto">
          <a:xfrm>
            <a:off x="5715000" y="0"/>
            <a:ext cx="2590800" cy="990600"/>
          </a:xfrm>
          <a:prstGeom prst="wedgeEllipseCallout">
            <a:avLst>
              <a:gd name="adj1" fmla="val -119018"/>
              <a:gd name="adj2" fmla="val 80939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Ommitted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details 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error handling and scalar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Parameters  like “SEPERATOR”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in GROUP_CPONCAT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5562600"/>
            <a:ext cx="3124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SELECT 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Sum(?y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) AS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WHERE  { :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; :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q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GROUP BY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Subqueries</a:t>
            </a:r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0"/>
            <a:ext cx="8015288" cy="838200"/>
          </a:xfrm>
        </p:spPr>
        <p:txBody>
          <a:bodyPr/>
          <a:lstStyle/>
          <a:p>
            <a:r>
              <a:rPr lang="en-US" sz="2800" dirty="0" err="1" smtClean="0"/>
              <a:t>Subqueries</a:t>
            </a:r>
            <a:r>
              <a:rPr lang="en-US" sz="2800" dirty="0" smtClean="0"/>
              <a:t> to </a:t>
            </a:r>
            <a:r>
              <a:rPr lang="en-US" sz="2800" dirty="0" err="1" smtClean="0"/>
              <a:t>realise</a:t>
            </a:r>
            <a:r>
              <a:rPr lang="en-US" sz="2800" dirty="0" smtClean="0"/>
              <a:t> complex mappings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r>
              <a:rPr lang="en-US" dirty="0" smtClean="0"/>
              <a:t>How to concatenate first name and last name?</a:t>
            </a:r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r>
              <a:rPr lang="en-US" dirty="0" smtClean="0"/>
              <a:t>Now possible without problems per </a:t>
            </a:r>
            <a:r>
              <a:rPr lang="en-US" dirty="0" err="1" smtClean="0"/>
              <a:t>subqueries</a:t>
            </a:r>
            <a:r>
              <a:rPr lang="en-US" dirty="0" smtClean="0"/>
              <a:t>!</a:t>
            </a:r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133600"/>
            <a:ext cx="8991600" cy="258532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PREFIX fn: &lt;http://www.w3.org/2005/xpath-functions#&gt;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CONSTRUCT{ ?P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foaf:name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?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FullName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}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WHERE {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SELECT ?P (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fn:concat(?F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, " ", ?L) AS ?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FullName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)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WHERE { ?P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foaf:firstName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?F 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foaf:lastName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?L. }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4800" y="3886200"/>
            <a:ext cx="7162800" cy="533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Subqueries</a:t>
            </a:r>
            <a:r>
              <a:rPr lang="en-US" dirty="0" smtClean="0"/>
              <a:t> “Limit per resource”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me </a:t>
            </a:r>
            <a:r>
              <a:rPr lang="en-US" b="1" dirty="0" smtClean="0"/>
              <a:t>all </a:t>
            </a:r>
            <a:r>
              <a:rPr lang="en-US" dirty="0" smtClean="0"/>
              <a:t>titles of papers </a:t>
            </a:r>
            <a:r>
              <a:rPr lang="en-US" b="1" dirty="0" smtClean="0"/>
              <a:t>of 10 persons </a:t>
            </a:r>
            <a:r>
              <a:rPr lang="en-US" dirty="0" smtClean="0"/>
              <a:t>who co-authored with Tim Berners-Lee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Returns titles for 10 </a:t>
            </a:r>
            <a:r>
              <a:rPr lang="en-US" b="1" dirty="0" smtClean="0"/>
              <a:t>persons</a:t>
            </a:r>
            <a:r>
              <a:rPr lang="en-US" dirty="0" smtClean="0"/>
              <a:t>, instead of just 10 </a:t>
            </a:r>
            <a:r>
              <a:rPr lang="en-US" b="1" dirty="0" smtClean="0"/>
              <a:t>rows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133600"/>
            <a:ext cx="8991600" cy="263149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SELECT ?T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WHERE {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?D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?P ;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rdfs:label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?T .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{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SELECT DISTINCT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WHERE { ?D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&lt;http://dblp.l3s.de/…/authors/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-Lee&gt;,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.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       FILTER (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!= &lt;http://dblp.l3s.de/…/authors/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-Lee&gt; )</a:t>
            </a:r>
            <a:r>
              <a:rPr lang="en-US" sz="15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     }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LIMIT 10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}</a:t>
            </a:r>
            <a:endParaRPr lang="en-US" sz="15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0"/>
            <a:r>
              <a:rPr lang="en-US" sz="15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" y="2133600"/>
            <a:ext cx="54102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600" y="4267200"/>
            <a:ext cx="5410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133600"/>
            <a:ext cx="8991600" cy="263149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SELECT ?T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WHERE {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?D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?P ;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rdfs:label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?T .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{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SELECT DISTINCT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WHERE { ?D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&lt;http://dblp.l3s.de/…/authors/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-Lee&gt;,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.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       FILTER (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!= &lt;http://dblp.l3s.de/…/authors/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-Lee&gt; )</a:t>
            </a:r>
            <a:r>
              <a:rPr lang="en-US" sz="15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     }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LIMIT 10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}</a:t>
            </a:r>
            <a:endParaRPr lang="en-US" sz="15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0"/>
            <a:r>
              <a:rPr lang="en-US" sz="15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28600" y="3124200"/>
            <a:ext cx="8610600" cy="1143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" y="1905000"/>
            <a:ext cx="8991600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SELECT ?T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WHERE {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?D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?P ;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rdfs:label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?T .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{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15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15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15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15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15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}</a:t>
            </a:r>
            <a:endParaRPr lang="en-US" sz="15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0"/>
            <a:r>
              <a:rPr lang="en-US" sz="15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Subqueries</a:t>
            </a:r>
            <a:r>
              <a:rPr lang="en-US" dirty="0" smtClean="0"/>
              <a:t> -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675187"/>
          </a:xfrm>
        </p:spPr>
        <p:txBody>
          <a:bodyPr/>
          <a:lstStyle/>
          <a:p>
            <a:r>
              <a:rPr lang="en-US" sz="2000" b="1" i="1" dirty="0" smtClean="0"/>
              <a:t>Note: </a:t>
            </a:r>
            <a:r>
              <a:rPr lang="en-US" sz="2000" i="1" dirty="0" smtClean="0"/>
              <a:t>Before Solution Modifiers are applied, SPARQL semantics converts solution </a:t>
            </a:r>
            <a:r>
              <a:rPr lang="en-US" sz="2000" i="1" dirty="0" err="1" smtClean="0"/>
              <a:t>multisets</a:t>
            </a:r>
            <a:r>
              <a:rPr lang="en-US" sz="2000" i="1" dirty="0" smtClean="0"/>
              <a:t> to solution sequences</a:t>
            </a:r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i="1" dirty="0" err="1" smtClean="0"/>
              <a:t>Subqueries</a:t>
            </a:r>
            <a:r>
              <a:rPr lang="en-US" sz="1800" i="1" dirty="0" smtClean="0"/>
              <a:t> require one additional algebra operator, </a:t>
            </a:r>
            <a:r>
              <a:rPr lang="en-US" sz="1800" b="1" i="1" dirty="0" err="1" smtClean="0"/>
              <a:t>toMultiset</a:t>
            </a:r>
            <a:r>
              <a:rPr lang="en-US" sz="1800" i="1" dirty="0" smtClean="0"/>
              <a:t>, which takes Sequences and returns </a:t>
            </a:r>
            <a:r>
              <a:rPr lang="en-US" sz="1800" i="1" dirty="0" err="1" smtClean="0"/>
              <a:t>Multisets</a:t>
            </a:r>
            <a:endParaRPr lang="en-US" sz="1800" i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09600" y="2925128"/>
            <a:ext cx="54102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819400"/>
            <a:ext cx="7086600" cy="170816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SELECT DISTINCT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WHERE { ?D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&lt;http://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dblp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…/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-Lee&gt;,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.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       FILTER (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!= &lt;http://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dblp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…/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-Lee&gt; )</a:t>
            </a:r>
            <a:r>
              <a:rPr lang="en-US" sz="15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     }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ORDER BY ?P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LIMIT 10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19200" y="3153728"/>
            <a:ext cx="7086600" cy="609600"/>
            <a:chOff x="838200" y="2362200"/>
            <a:chExt cx="7086600" cy="609600"/>
          </a:xfrm>
        </p:grpSpPr>
        <p:sp>
          <p:nvSpPr>
            <p:cNvPr id="9" name="Rectangle 8"/>
            <p:cNvSpPr/>
            <p:nvPr/>
          </p:nvSpPr>
          <p:spPr bwMode="auto">
            <a:xfrm>
              <a:off x="838200" y="2362200"/>
              <a:ext cx="6096000" cy="6096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86936" y="2438400"/>
              <a:ext cx="103786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  <a:latin typeface="Lucida Sans" pitchFamily="34" charset="0"/>
                </a:rPr>
                <a:t>eval(P,G</a:t>
              </a:r>
              <a:r>
                <a:rPr lang="en-US" sz="1600" dirty="0" smtClean="0">
                  <a:solidFill>
                    <a:srgbClr val="FF0000"/>
                  </a:solidFill>
                  <a:latin typeface="Lucida Sans" pitchFamily="34" charset="0"/>
                </a:rPr>
                <a:t>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3400" y="3077528"/>
            <a:ext cx="7730082" cy="1024354"/>
            <a:chOff x="152400" y="2286000"/>
            <a:chExt cx="7730082" cy="1024354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52400" y="2286000"/>
              <a:ext cx="7696200" cy="762000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81800" y="2971800"/>
              <a:ext cx="11006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0000FF"/>
                  </a:solidFill>
                  <a:latin typeface="Lucida Sans" pitchFamily="34" charset="0"/>
                </a:rPr>
                <a:t>ToList(M</a:t>
              </a:r>
              <a:r>
                <a:rPr lang="en-US" sz="1600" dirty="0" smtClean="0">
                  <a:solidFill>
                    <a:srgbClr val="0000FF"/>
                  </a:solidFill>
                  <a:latin typeface="Lucida Sans" pitchFamily="34" charset="0"/>
                </a:rPr>
                <a:t>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1" y="3001329"/>
            <a:ext cx="8305799" cy="1329152"/>
            <a:chOff x="838201" y="2362200"/>
            <a:chExt cx="5807813" cy="759515"/>
          </a:xfrm>
        </p:grpSpPr>
        <p:sp>
          <p:nvSpPr>
            <p:cNvPr id="15" name="Rectangle 14"/>
            <p:cNvSpPr/>
            <p:nvPr/>
          </p:nvSpPr>
          <p:spPr bwMode="auto">
            <a:xfrm>
              <a:off x="838201" y="2362200"/>
              <a:ext cx="5541402" cy="6096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07381" y="2928256"/>
              <a:ext cx="1438633" cy="1934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  <a:latin typeface="Lucida Sans" pitchFamily="34" charset="0"/>
                </a:rPr>
                <a:t>OrderBy(Ω,cond</a:t>
              </a:r>
              <a:r>
                <a:rPr lang="en-US" sz="1600" dirty="0" smtClean="0">
                  <a:solidFill>
                    <a:srgbClr val="FF0000"/>
                  </a:solidFill>
                  <a:latin typeface="Lucida Sans" pitchFamily="34" charset="0"/>
                </a:rPr>
                <a:t>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1000" y="2925128"/>
            <a:ext cx="8286023" cy="1752600"/>
            <a:chOff x="381000" y="2925128"/>
            <a:chExt cx="8286023" cy="17526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381000" y="2925128"/>
              <a:ext cx="8153400" cy="1447800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77000" y="4339174"/>
              <a:ext cx="21900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0000FF"/>
                  </a:solidFill>
                  <a:latin typeface="Lucida Sans" pitchFamily="34" charset="0"/>
                </a:rPr>
                <a:t>Slice(Ω,start,length</a:t>
              </a:r>
              <a:r>
                <a:rPr lang="en-US" sz="1600" dirty="0" smtClean="0">
                  <a:solidFill>
                    <a:srgbClr val="0000FF"/>
                  </a:solidFill>
                  <a:latin typeface="Lucida Sans" pitchFamily="34" charset="0"/>
                </a:rPr>
                <a:t>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4800" y="2848928"/>
            <a:ext cx="8382000" cy="2133600"/>
            <a:chOff x="304800" y="2848928"/>
            <a:chExt cx="8382000" cy="21336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304800" y="2848928"/>
              <a:ext cx="8382000" cy="1828800"/>
            </a:xfrm>
            <a:prstGeom prst="rect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53200" y="4643974"/>
              <a:ext cx="15800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008000"/>
                  </a:solidFill>
                  <a:latin typeface="Lucida Sans" pitchFamily="34" charset="0"/>
                </a:rPr>
                <a:t>ToMultiSet(Ω</a:t>
              </a:r>
              <a:r>
                <a:rPr lang="en-US" sz="1600" dirty="0" smtClean="0">
                  <a:solidFill>
                    <a:srgbClr val="008000"/>
                  </a:solidFill>
                  <a:latin typeface="Lucida Sans" pitchFamily="34" charset="0"/>
                </a:rPr>
                <a:t>)</a:t>
              </a:r>
            </a:p>
          </p:txBody>
        </p:sp>
      </p:grpSp>
      <p:sp>
        <p:nvSpPr>
          <p:cNvPr id="2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Subqueries</a:t>
            </a:r>
            <a:r>
              <a:rPr lang="en-US" dirty="0" smtClean="0"/>
              <a:t> – Known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675187"/>
          </a:xfrm>
        </p:spPr>
        <p:txBody>
          <a:bodyPr/>
          <a:lstStyle/>
          <a:p>
            <a:r>
              <a:rPr lang="en-US" dirty="0" smtClean="0"/>
              <a:t>Attention: </a:t>
            </a:r>
            <a:r>
              <a:rPr lang="en-US" dirty="0" err="1" smtClean="0"/>
              <a:t>Subqueries</a:t>
            </a:r>
            <a:r>
              <a:rPr lang="en-US" dirty="0" smtClean="0"/>
              <a:t> are compositional, but that limits some use cases, one might think of… e.g.</a:t>
            </a:r>
          </a:p>
          <a:p>
            <a:pPr>
              <a:buNone/>
            </a:pPr>
            <a:r>
              <a:rPr lang="en-US" dirty="0" smtClean="0"/>
              <a:t>	an alternative “limit per resource” query: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dirty="0" smtClean="0"/>
              <a:t>… does </a:t>
            </a:r>
            <a:r>
              <a:rPr lang="en-US" b="1" dirty="0" smtClean="0"/>
              <a:t>NOT</a:t>
            </a:r>
            <a:r>
              <a:rPr lang="en-US" dirty="0" smtClean="0"/>
              <a:t> return 3 titles per author!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262134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?P ?T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?P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Person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{ SELECT ?T 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WHERE { ?D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?P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;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dc:title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?T }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LIMIT 3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}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5562600" y="2438400"/>
            <a:ext cx="3581400" cy="838200"/>
          </a:xfrm>
          <a:prstGeom prst="wedgeEllipseCallout">
            <a:avLst>
              <a:gd name="adj1" fmla="val -53863"/>
              <a:gd name="adj2" fmla="val 67730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Different ?P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/ different scope 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than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the ?P outside of the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subquery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… i.e. no correlation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191000"/>
            <a:ext cx="358140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a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. 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a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. </a:t>
            </a:r>
          </a:p>
          <a:p>
            <a:endParaRPr lang="en-US" sz="10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:d1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foaf:maker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, 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dc:title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“Doc1” .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:d2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foaf:maker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, 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dc:title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“Doc2” .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:d3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foaf:maker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dc:title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“Doc3” .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:d4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foaf:maker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dc:title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“Doc4” .</a:t>
            </a:r>
          </a:p>
          <a:p>
            <a:endParaRPr lang="en-US" sz="1000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705600" y="3962400"/>
          <a:ext cx="2362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?P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?T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jim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“Doc1”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jim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“Doc2”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jim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“Doc3”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“Doc1”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“Doc2”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</a:rPr>
                        <a:t>tim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“Doc3”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Subqueries</a:t>
            </a:r>
            <a:r>
              <a:rPr lang="en-US" dirty="0" smtClean="0"/>
              <a:t> – Known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675187"/>
          </a:xfrm>
        </p:spPr>
        <p:txBody>
          <a:bodyPr/>
          <a:lstStyle/>
          <a:p>
            <a:r>
              <a:rPr lang="en-US" dirty="0" smtClean="0"/>
              <a:t>Attention: </a:t>
            </a:r>
            <a:r>
              <a:rPr lang="en-US" dirty="0" err="1" smtClean="0"/>
              <a:t>Subqueries</a:t>
            </a:r>
            <a:r>
              <a:rPr lang="en-US" dirty="0" smtClean="0"/>
              <a:t> are compositional, but that limits some use cases, one might think of… e.g.</a:t>
            </a:r>
          </a:p>
          <a:p>
            <a:pPr>
              <a:buNone/>
            </a:pPr>
            <a:r>
              <a:rPr lang="en-US" dirty="0" smtClean="0"/>
              <a:t>	an alternative “limit per resource” query: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… does </a:t>
            </a:r>
            <a:r>
              <a:rPr lang="en-US" b="1" dirty="0" smtClean="0"/>
              <a:t>NOT</a:t>
            </a:r>
            <a:r>
              <a:rPr lang="en-US" dirty="0" smtClean="0"/>
              <a:t> return 3 titles per author!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621340"/>
            <a:ext cx="67818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?P ?T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?P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Person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{ SELECT ?T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?P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WHERE { ?D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?P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;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dc:title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?T }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LIMIT 3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}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5486400" y="2362200"/>
            <a:ext cx="3657600" cy="838200"/>
          </a:xfrm>
          <a:prstGeom prst="wedgeEllipseCallout">
            <a:avLst>
              <a:gd name="adj1" fmla="val -87313"/>
              <a:gd name="adj2" fmla="val 60996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Doesn’t work either… this is “only” a normal join, doesn’t inject binding inside the query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191000"/>
            <a:ext cx="358140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a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. 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a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. </a:t>
            </a:r>
          </a:p>
          <a:p>
            <a:endParaRPr lang="en-US" sz="10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:d1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foaf:maker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, 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dc:title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“Doc1” .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:d2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foaf:maker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, 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dc:title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“Doc2” .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:d3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foaf:maker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dc:title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“Doc3” .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:d4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foaf:maker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dc:title</a:t>
            </a:r>
            <a:r>
              <a:rPr lang="en-US" sz="1000" dirty="0" smtClean="0">
                <a:solidFill>
                  <a:srgbClr val="000000"/>
                </a:solidFill>
                <a:latin typeface="Courier New"/>
                <a:cs typeface="Courier New"/>
              </a:rPr>
              <a:t> “Doc4” .</a:t>
            </a:r>
          </a:p>
          <a:p>
            <a:endParaRPr lang="en-US" sz="1000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705600" y="3962400"/>
          <a:ext cx="2362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?P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?T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jim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“Doc1”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“Doc1”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“Doc2”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At this point, no Dataset Clauses in </a:t>
            </a:r>
            <a:r>
              <a:rPr lang="en-US" dirty="0" err="1" smtClean="0"/>
              <a:t>Subselects</a:t>
            </a:r>
            <a:r>
              <a:rPr lang="en-US" dirty="0" smtClean="0"/>
              <a:t>, i.e.: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7775575" cy="838200"/>
          </a:xfrm>
        </p:spPr>
        <p:txBody>
          <a:bodyPr/>
          <a:lstStyle/>
          <a:p>
            <a:r>
              <a:rPr lang="en-US" dirty="0" smtClean="0"/>
              <a:t>FROM in </a:t>
            </a:r>
            <a:r>
              <a:rPr lang="en-US" dirty="0" err="1" smtClean="0"/>
              <a:t>Subqueries</a:t>
            </a:r>
            <a:r>
              <a:rPr lang="en-US" dirty="0" smtClean="0"/>
              <a:t>? NO!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590800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SELECT ?N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FROM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http://www.w3.org/People/Berners-Lee/card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&lt;http://www.w3.org/People/Berners-Lee/card#i&gt;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?F .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?F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    UNION 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  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SELECT ?N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FROM &lt;http://dblp.l3s.de/…/authors/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-Lee&gt;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	 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{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&lt;http://dblp.l3s.de/…/authors/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-Lee&gt;,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          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] ] . }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4800" y="2438400"/>
            <a:ext cx="7696200" cy="3581400"/>
            <a:chOff x="2667000" y="5334000"/>
            <a:chExt cx="3733800" cy="22860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2667000" y="5334000"/>
              <a:ext cx="3733800" cy="2286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2743200" y="5334000"/>
              <a:ext cx="3657600" cy="2286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675187"/>
          </a:xfrm>
        </p:spPr>
        <p:txBody>
          <a:bodyPr/>
          <a:lstStyle/>
          <a:p>
            <a:r>
              <a:rPr lang="en-US" sz="2000" b="1" i="1" dirty="0" smtClean="0"/>
              <a:t>Note </a:t>
            </a:r>
            <a:r>
              <a:rPr lang="en-US" sz="2000" b="1" i="1" dirty="0" err="1" smtClean="0"/>
              <a:t>Subqueries</a:t>
            </a:r>
            <a:r>
              <a:rPr lang="en-US" sz="2000" b="1" i="1" dirty="0" smtClean="0"/>
              <a:t> in EXIST are evaluated AFTER substitution!</a:t>
            </a: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endParaRPr lang="en-US" sz="2000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(NOT) EXISTS: Another form of </a:t>
            </a:r>
            <a:r>
              <a:rPr lang="en-US" sz="2400" dirty="0" err="1" smtClean="0"/>
              <a:t>Subqueries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52400" y="1905000"/>
            <a:ext cx="8763000" cy="388414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</a:pP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Graph: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  :a a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foaf:Person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;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    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foaf:homepage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&lt;http://a1&gt; ;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    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foaf:homepage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&lt;http://a2&gt; .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  :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b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a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foaf:Person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. 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Query:</a:t>
            </a: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SELECT ?X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?X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rdf:type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foaf:Person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  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EXISTS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{ ?X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foaf:homepage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?H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} ) }</a:t>
            </a: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5562600"/>
            <a:ext cx="4572000" cy="646331"/>
          </a:xfrm>
          <a:prstGeom prst="rect">
            <a:avLst/>
          </a:prstGeom>
          <a:solidFill>
            <a:srgbClr val="CCFFCC"/>
          </a:solidFill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Filter: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M|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{ 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|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 M and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μ(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R) = true}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457200" y="5105400"/>
            <a:ext cx="2590800" cy="990600"/>
          </a:xfrm>
          <a:prstGeom prst="wedgeEllipseCallout">
            <a:avLst>
              <a:gd name="adj1" fmla="val 110313"/>
              <a:gd name="adj2" fmla="val 30831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Recall,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Filter semantics: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Substitute R and then check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whether ASK query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evaluates to true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96200" y="2743200"/>
          <a:ext cx="6858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:a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675187"/>
          </a:xfrm>
        </p:spPr>
        <p:txBody>
          <a:bodyPr/>
          <a:lstStyle/>
          <a:p>
            <a:r>
              <a:rPr lang="en-US" sz="2000" b="1" i="1" dirty="0" smtClean="0"/>
              <a:t>Note </a:t>
            </a:r>
            <a:r>
              <a:rPr lang="en-US" sz="2000" b="1" i="1" dirty="0" err="1" smtClean="0"/>
              <a:t>Subqueries</a:t>
            </a:r>
            <a:r>
              <a:rPr lang="en-US" sz="2000" b="1" i="1" dirty="0" smtClean="0"/>
              <a:t> in EXIST are evaluated AFTER substitution!</a:t>
            </a: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endParaRPr lang="en-US" sz="2000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(NOT) EXISTS: Another form of </a:t>
            </a:r>
            <a:r>
              <a:rPr lang="en-US" sz="2400" dirty="0" err="1" smtClean="0"/>
              <a:t>Subqueries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52400" y="1905000"/>
            <a:ext cx="8763000" cy="388414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</a:pP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Graph: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  :a a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foaf:Person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;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    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foaf:homepage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&lt;http://a1&gt; ;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    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foaf:homepage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&lt;http://a2&gt; .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  :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b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a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foaf:Person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. 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Query:</a:t>
            </a: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SELECT ?X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?X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rdf:type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foaf:Person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    ?X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foaf:homepage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?H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}</a:t>
            </a: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96200" y="2743200"/>
          <a:ext cx="685800" cy="148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:a</a:t>
                      </a: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:a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Callout 7"/>
          <p:cNvSpPr/>
          <p:nvPr/>
        </p:nvSpPr>
        <p:spPr bwMode="auto">
          <a:xfrm>
            <a:off x="5334000" y="5410200"/>
            <a:ext cx="2590800" cy="762000"/>
          </a:xfrm>
          <a:prstGeom prst="wedgeEllipseCallout">
            <a:avLst>
              <a:gd name="adj1" fmla="val 46261"/>
              <a:gd name="adj2" fmla="val -208314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As opposed to EXISTS,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joinss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can create </a:t>
            </a:r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dublicates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RDF Data online: Example 1/3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4675188"/>
          </a:xfrm>
        </p:spPr>
        <p:txBody>
          <a:bodyPr/>
          <a:lstStyle/>
          <a:p>
            <a:r>
              <a:rPr lang="en-US" sz="1800" b="1" dirty="0" smtClean="0">
                <a:latin typeface="Arial" charset="0"/>
              </a:rPr>
              <a:t>(</a:t>
            </a:r>
            <a:r>
              <a:rPr lang="en-US" sz="1800" b="1" dirty="0" err="1" smtClean="0">
                <a:latin typeface="Arial" charset="0"/>
              </a:rPr>
              <a:t>i</a:t>
            </a:r>
            <a:r>
              <a:rPr lang="en-US" sz="1800" b="1" dirty="0" smtClean="0">
                <a:latin typeface="Arial" charset="0"/>
              </a:rPr>
              <a:t>) directly by the publishers</a:t>
            </a:r>
          </a:p>
          <a:p>
            <a:r>
              <a:rPr lang="en-US" sz="1800" dirty="0" smtClean="0">
                <a:latin typeface="Arial" charset="0"/>
              </a:rPr>
              <a:t>(ii) by exporters</a:t>
            </a:r>
          </a:p>
          <a:p>
            <a:endParaRPr lang="en-US" sz="1800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Arial" charset="0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FOAF/RDF linked from a home page: personal data (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foaf:name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foaf:phone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, etc.), relationships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foaf:knows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rdfs:seeAlso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)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3200" y="2963863"/>
            <a:ext cx="8712200" cy="3302000"/>
            <a:chOff x="203200" y="2963863"/>
            <a:chExt cx="8712200" cy="3302000"/>
          </a:xfrm>
        </p:grpSpPr>
        <p:pic>
          <p:nvPicPr>
            <p:cNvPr id="33798" name="Picture 4" descr="Picture 3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14800" y="3200400"/>
              <a:ext cx="4800600" cy="306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9" name="Picture 5" descr="Picture 2.png"/>
            <p:cNvPicPr>
              <a:picLocks noChangeAspect="1"/>
            </p:cNvPicPr>
            <p:nvPr/>
          </p:nvPicPr>
          <p:blipFill>
            <a:blip r:embed="rId3"/>
            <a:srcRect b="14012"/>
            <a:stretch>
              <a:fillRect/>
            </a:stretch>
          </p:blipFill>
          <p:spPr bwMode="auto">
            <a:xfrm>
              <a:off x="203200" y="2963863"/>
              <a:ext cx="3835400" cy="313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0" name="Right Arrow 10"/>
            <p:cNvSpPr>
              <a:spLocks noChangeArrowheads="1"/>
            </p:cNvSpPr>
            <p:nvPr/>
          </p:nvSpPr>
          <p:spPr bwMode="auto">
            <a:xfrm>
              <a:off x="3733800" y="4267200"/>
              <a:ext cx="685800" cy="228600"/>
            </a:xfrm>
            <a:prstGeom prst="rightArrow">
              <a:avLst>
                <a:gd name="adj1" fmla="val 29704"/>
                <a:gd name="adj2" fmla="val 68361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>
                <a:solidFill>
                  <a:schemeClr val="bg1"/>
                </a:solidFill>
                <a:latin typeface="Lucida Sans" pitchFamily="34" charset="0"/>
              </a:endParaRPr>
            </a:p>
          </p:txBody>
        </p:sp>
      </p:grp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MINUS and NOT EXISTS</a:t>
            </a:r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MINUS and NOT EXISTS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686800" cy="4675187"/>
          </a:xfrm>
        </p:spPr>
        <p:txBody>
          <a:bodyPr/>
          <a:lstStyle/>
          <a:p>
            <a:pPr lvl="0">
              <a:buClr>
                <a:srgbClr val="000000"/>
              </a:buClr>
            </a:pPr>
            <a:r>
              <a:rPr lang="en-US" sz="2000" b="1" i="1" dirty="0" smtClean="0"/>
              <a:t>Negation as failure </a:t>
            </a:r>
            <a:r>
              <a:rPr lang="en-US" sz="2000" i="1" dirty="0" smtClean="0"/>
              <a:t>in SPARQL1.0 is “ugly”:</a:t>
            </a:r>
          </a:p>
          <a:p>
            <a:pPr lvl="3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SELECT ?X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WHERE{ ?X </a:t>
            </a:r>
            <a:r>
              <a:rPr lang="en-US" dirty="0" err="1" smtClean="0">
                <a:latin typeface="Courier New"/>
                <a:cs typeface="Courier New"/>
              </a:rPr>
              <a:t>rdf:type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foaf:Person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     </a:t>
            </a:r>
            <a:r>
              <a:rPr lang="en-US" b="1" dirty="0" smtClean="0">
                <a:latin typeface="Courier New"/>
                <a:cs typeface="Courier New"/>
              </a:rPr>
              <a:t>OPTIONAL </a:t>
            </a:r>
            <a:r>
              <a:rPr lang="en-US" dirty="0" smtClean="0">
                <a:latin typeface="Courier New"/>
                <a:cs typeface="Courier New"/>
              </a:rPr>
              <a:t>{ ?X </a:t>
            </a:r>
            <a:r>
              <a:rPr lang="en-US" dirty="0" err="1" smtClean="0">
                <a:latin typeface="Courier New"/>
                <a:cs typeface="Courier New"/>
              </a:rPr>
              <a:t>foaf:homepage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?H </a:t>
            </a:r>
            <a:r>
              <a:rPr lang="en-US" dirty="0" smtClean="0">
                <a:latin typeface="Courier New"/>
                <a:cs typeface="Courier New"/>
              </a:rPr>
              <a:t>}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   </a:t>
            </a:r>
            <a:r>
              <a:rPr lang="en-US" b="1" dirty="0" smtClean="0">
                <a:latin typeface="Courier New"/>
                <a:cs typeface="Courier New"/>
              </a:rPr>
              <a:t>FILTER( !bound( ?H ) )</a:t>
            </a:r>
            <a:r>
              <a:rPr lang="en-US" dirty="0" smtClean="0">
                <a:latin typeface="Courier New"/>
                <a:cs typeface="Courier New"/>
              </a:rPr>
              <a:t> }</a:t>
            </a:r>
          </a:p>
          <a:p>
            <a:pPr lvl="3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lvl="3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lvl="0">
              <a:buClr>
                <a:srgbClr val="000000"/>
              </a:buClr>
            </a:pPr>
            <a:r>
              <a:rPr lang="en-US" sz="2000" b="1" i="1" dirty="0" smtClean="0"/>
              <a:t>SPARQL1.1 </a:t>
            </a:r>
            <a:r>
              <a:rPr lang="en-US" sz="2000" i="1" dirty="0" smtClean="0"/>
              <a:t>has two alternatives to do the same</a:t>
            </a:r>
          </a:p>
          <a:p>
            <a:pPr lvl="1">
              <a:buClr>
                <a:srgbClr val="000000"/>
              </a:buClr>
            </a:pPr>
            <a:r>
              <a:rPr lang="en-US" sz="1600" i="1" dirty="0" smtClean="0"/>
              <a:t>NOT EXISTS in </a:t>
            </a:r>
            <a:r>
              <a:rPr lang="en-US" sz="1600" i="1" dirty="0" err="1" smtClean="0"/>
              <a:t>FILTERs</a:t>
            </a:r>
            <a:endParaRPr lang="en-US" sz="1600" i="1" dirty="0" smtClean="0"/>
          </a:p>
          <a:p>
            <a:pPr lvl="2">
              <a:buClr>
                <a:srgbClr val="000000"/>
              </a:buClr>
            </a:pPr>
            <a:r>
              <a:rPr lang="en-US" sz="1400" i="1" dirty="0" smtClean="0"/>
              <a:t>detect non-existence</a:t>
            </a:r>
          </a:p>
          <a:p>
            <a:pPr lvl="1">
              <a:buClr>
                <a:srgbClr val="000000"/>
              </a:buClr>
            </a:pPr>
            <a:r>
              <a:rPr lang="en-US" sz="1600" i="1" dirty="0" smtClean="0"/>
              <a:t>(P1 MINUS P2 ) as a new binary operator</a:t>
            </a:r>
          </a:p>
          <a:p>
            <a:pPr lvl="2">
              <a:buClr>
                <a:srgbClr val="000000"/>
              </a:buClr>
            </a:pPr>
            <a:r>
              <a:rPr lang="en-US" sz="1400" i="1" dirty="0" smtClean="0"/>
              <a:t>“Remove rows with matching bindings”</a:t>
            </a:r>
          </a:p>
          <a:p>
            <a:pPr lvl="2">
              <a:buClr>
                <a:srgbClr val="000000"/>
              </a:buClr>
            </a:pPr>
            <a:r>
              <a:rPr lang="en-US" sz="1400" i="1" dirty="0" smtClean="0"/>
              <a:t>only effective when  P1 and P2 share variables</a:t>
            </a:r>
          </a:p>
          <a:p>
            <a:pPr>
              <a:buClr>
                <a:srgbClr val="000000"/>
              </a:buClr>
            </a:pPr>
            <a:r>
              <a:rPr lang="en-US" i="1" dirty="0" smtClean="0"/>
              <a:t>Semantics </a:t>
            </a:r>
          </a:p>
          <a:p>
            <a:pPr lvl="3">
              <a:buNone/>
            </a:pP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05000"/>
            <a:ext cx="8763000" cy="152041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SELECT ?X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?X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rdf:type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foaf:Person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    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FILTER ( NOT EXISTS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{ ?X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foaf:homepage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?H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} ) }</a:t>
            </a: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05000"/>
            <a:ext cx="8763000" cy="152041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SELECT ?X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?X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rdf:type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foaf:Person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  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MINUS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{ ?X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foaf:homepage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?H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} ) }</a:t>
            </a: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5562600"/>
            <a:ext cx="609600" cy="6096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867400" y="4419600"/>
          <a:ext cx="27432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553"/>
                <a:gridCol w="806824"/>
                <a:gridCol w="8068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1905000"/>
            <a:ext cx="8763000" cy="211134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1600200" lvl="3" indent="-228600">
              <a:spcBef>
                <a:spcPct val="2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</a:t>
            </a: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SELECT ?X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?S ?P ?O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  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FILTER( NOT EXISTS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{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ex:a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ex:b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ex:c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}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)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}</a:t>
            </a: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have different results, e.g.: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7775575" cy="838200"/>
          </a:xfrm>
        </p:spPr>
        <p:txBody>
          <a:bodyPr/>
          <a:lstStyle/>
          <a:p>
            <a:r>
              <a:rPr lang="en-US" dirty="0" smtClean="0"/>
              <a:t>MINUS and NOT EXISTS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332982"/>
            <a:ext cx="51054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ex:a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ex:b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ex:c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867400" y="4419600"/>
          <a:ext cx="27432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553"/>
                <a:gridCol w="806824"/>
                <a:gridCol w="8068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1905000"/>
            <a:ext cx="8763000" cy="211134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1600200" lvl="3" indent="-228600">
              <a:spcBef>
                <a:spcPct val="2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</a:t>
            </a: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SELECT *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?S ?P ?O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  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MINUS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{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ex:a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ex:b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ex:c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} }</a:t>
            </a: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Semantics of MINUS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3048000" y="3048000"/>
            <a:ext cx="152400" cy="76200"/>
            <a:chOff x="2743200" y="3352800"/>
            <a:chExt cx="381794" cy="229394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2629694" y="3466306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25"/>
          <p:cNvGrpSpPr/>
          <p:nvPr/>
        </p:nvGrpSpPr>
        <p:grpSpPr>
          <a:xfrm>
            <a:off x="3048000" y="5257799"/>
            <a:ext cx="228600" cy="76201"/>
            <a:chOff x="533400" y="5334000"/>
            <a:chExt cx="1524000" cy="762001"/>
          </a:xfrm>
        </p:grpSpPr>
        <p:grpSp>
          <p:nvGrpSpPr>
            <p:cNvPr id="6" name="Group 16"/>
            <p:cNvGrpSpPr/>
            <p:nvPr/>
          </p:nvGrpSpPr>
          <p:grpSpPr>
            <a:xfrm>
              <a:off x="838200" y="5334000"/>
              <a:ext cx="1219200" cy="762000"/>
              <a:chOff x="2743200" y="3352800"/>
              <a:chExt cx="381794" cy="229394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rot="5400000" flipH="1" flipV="1">
                <a:off x="3009900" y="3467100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rot="5400000" flipH="1" flipV="1">
                <a:off x="2629694" y="3466306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2" name="Straight Connector 21"/>
            <p:cNvCxnSpPr/>
            <p:nvPr/>
          </p:nvCxnSpPr>
          <p:spPr bwMode="auto">
            <a:xfrm>
              <a:off x="533400" y="5334000"/>
              <a:ext cx="3048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33400" y="6096000"/>
              <a:ext cx="3048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26"/>
          <p:cNvGrpSpPr/>
          <p:nvPr/>
        </p:nvGrpSpPr>
        <p:grpSpPr>
          <a:xfrm>
            <a:off x="4343400" y="5257800"/>
            <a:ext cx="152400" cy="76200"/>
            <a:chOff x="2743200" y="3352800"/>
            <a:chExt cx="381794" cy="229394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 flipH="1" flipV="1">
              <a:off x="2629694" y="3466306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109"/>
          <p:cNvGrpSpPr/>
          <p:nvPr/>
        </p:nvGrpSpPr>
        <p:grpSpPr>
          <a:xfrm>
            <a:off x="1447800" y="1524000"/>
            <a:ext cx="6400800" cy="4093429"/>
            <a:chOff x="2590800" y="2133600"/>
            <a:chExt cx="6400800" cy="4093429"/>
          </a:xfrm>
        </p:grpSpPr>
        <p:grpSp>
          <p:nvGrpSpPr>
            <p:cNvPr id="12" name="Group 65"/>
            <p:cNvGrpSpPr/>
            <p:nvPr/>
          </p:nvGrpSpPr>
          <p:grpSpPr>
            <a:xfrm>
              <a:off x="2590800" y="2133600"/>
              <a:ext cx="6400800" cy="4093429"/>
              <a:chOff x="2590800" y="2036029"/>
              <a:chExt cx="6400800" cy="40934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590800" y="2036029"/>
                <a:ext cx="6400800" cy="4093429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Definition 3:</a:t>
                </a:r>
              </a:p>
              <a:p>
                <a:endParaRPr lang="en-US" sz="1600" b="1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Join: </a:t>
                </a:r>
              </a:p>
              <a:p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M1      M2 =   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μ1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∪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μ2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|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μ1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∈ M1,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μ2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∈M2, and 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μ1, μ2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are compatible </a:t>
                </a:r>
              </a:p>
              <a:p>
                <a:endParaRPr lang="en-US" sz="1600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Union: </a:t>
                </a:r>
                <a:endParaRPr lang="en-US" sz="1600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M1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∪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M2  =    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|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∈ M1 or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∈ M2</a:t>
                </a:r>
              </a:p>
              <a:p>
                <a:endParaRPr lang="en-US" sz="1600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Minus:</a:t>
                </a:r>
              </a:p>
              <a:p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M1 \  M2   =    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∈M1 |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forall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′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∈M2,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and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′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are not compatible </a:t>
                </a:r>
              </a:p>
              <a:p>
                <a:endParaRPr lang="en-US" sz="1600" b="1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1600" b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LeftJoin</a:t>
                </a:r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:</a:t>
                </a:r>
              </a:p>
              <a:p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M1        M2  = (M1      M2) 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∪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( M1 \  M2 )</a:t>
                </a:r>
              </a:p>
              <a:p>
                <a:endParaRPr lang="en-US" sz="1600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Filter:</a:t>
                </a:r>
              </a:p>
              <a:p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M|</a:t>
                </a:r>
                <a:r>
                  <a:rPr lang="en-US" sz="16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R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= { 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|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∈ M and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μ(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R) = true}</a:t>
                </a:r>
              </a:p>
            </p:txBody>
          </p:sp>
          <p:grpSp>
            <p:nvGrpSpPr>
              <p:cNvPr id="13" name="Group 42"/>
              <p:cNvGrpSpPr/>
              <p:nvPr/>
            </p:nvGrpSpPr>
            <p:grpSpPr>
              <a:xfrm rot="10800000">
                <a:off x="8366578" y="2819387"/>
                <a:ext cx="320222" cy="369342"/>
                <a:chOff x="818864" y="3549002"/>
                <a:chExt cx="401479" cy="117937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914400" y="3549005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818864" y="3549002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5" name="Group 45"/>
              <p:cNvGrpSpPr/>
              <p:nvPr/>
            </p:nvGrpSpPr>
            <p:grpSpPr>
              <a:xfrm>
                <a:off x="3733801" y="2743172"/>
                <a:ext cx="304798" cy="381016"/>
                <a:chOff x="1009942" y="3408668"/>
                <a:chExt cx="382142" cy="121665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009942" y="3412399"/>
                  <a:ext cx="305944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1086140" y="3408668"/>
                  <a:ext cx="305944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6" name="Group 50"/>
              <p:cNvGrpSpPr/>
              <p:nvPr/>
            </p:nvGrpSpPr>
            <p:grpSpPr>
              <a:xfrm>
                <a:off x="3810002" y="3593060"/>
                <a:ext cx="304798" cy="369339"/>
                <a:chOff x="914400" y="3432998"/>
                <a:chExt cx="382140" cy="117936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914400" y="3432998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990598" y="3433000"/>
                  <a:ext cx="305942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7" name="Group 53"/>
              <p:cNvGrpSpPr/>
              <p:nvPr/>
            </p:nvGrpSpPr>
            <p:grpSpPr>
              <a:xfrm rot="10800000">
                <a:off x="5867400" y="3669267"/>
                <a:ext cx="304800" cy="369333"/>
                <a:chOff x="914400" y="3524665"/>
                <a:chExt cx="382143" cy="117934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914400" y="3524665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990600" y="3524665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3" name="Group 56"/>
              <p:cNvGrpSpPr/>
              <p:nvPr/>
            </p:nvGrpSpPr>
            <p:grpSpPr>
              <a:xfrm rot="10800000">
                <a:off x="8153400" y="4322023"/>
                <a:ext cx="304800" cy="381015"/>
                <a:chOff x="914400" y="3527754"/>
                <a:chExt cx="382143" cy="121664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914400" y="3531484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990600" y="3527754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4" name="Group 59"/>
              <p:cNvGrpSpPr/>
              <p:nvPr/>
            </p:nvGrpSpPr>
            <p:grpSpPr>
              <a:xfrm>
                <a:off x="3810002" y="4267200"/>
                <a:ext cx="304798" cy="369339"/>
                <a:chOff x="914400" y="3432998"/>
                <a:chExt cx="382140" cy="11793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914400" y="3432998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990598" y="3433000"/>
                  <a:ext cx="305942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27" name="Group 14"/>
            <p:cNvGrpSpPr/>
            <p:nvPr/>
          </p:nvGrpSpPr>
          <p:grpSpPr>
            <a:xfrm>
              <a:off x="3048000" y="3048000"/>
              <a:ext cx="152400" cy="76200"/>
              <a:chOff x="2743200" y="3352800"/>
              <a:chExt cx="381794" cy="229394"/>
            </a:xfrm>
          </p:grpSpPr>
          <p:cxnSp>
            <p:nvCxnSpPr>
              <p:cNvPr id="95" name="Straight Connector 94"/>
              <p:cNvCxnSpPr/>
              <p:nvPr/>
            </p:nvCxnSpPr>
            <p:spPr bwMode="auto">
              <a:xfrm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flipV="1"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5400000" flipH="1" flipV="1">
                <a:off x="3009900" y="3467100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rot="5400000" flipH="1" flipV="1">
                <a:off x="2629694" y="3466306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" name="Group 25"/>
            <p:cNvGrpSpPr/>
            <p:nvPr/>
          </p:nvGrpSpPr>
          <p:grpSpPr>
            <a:xfrm>
              <a:off x="3048000" y="5333999"/>
              <a:ext cx="228600" cy="76201"/>
              <a:chOff x="533400" y="5334000"/>
              <a:chExt cx="1524000" cy="762001"/>
            </a:xfrm>
          </p:grpSpPr>
          <p:grpSp>
            <p:nvGrpSpPr>
              <p:cNvPr id="35" name="Group 16"/>
              <p:cNvGrpSpPr/>
              <p:nvPr/>
            </p:nvGrpSpPr>
            <p:grpSpPr>
              <a:xfrm>
                <a:off x="838200" y="5334000"/>
                <a:ext cx="1219200" cy="762000"/>
                <a:chOff x="2743200" y="3352800"/>
                <a:chExt cx="381794" cy="229394"/>
              </a:xfrm>
            </p:grpSpPr>
            <p:cxnSp>
              <p:nvCxnSpPr>
                <p:cNvPr id="103" name="Straight Connector 102"/>
                <p:cNvCxnSpPr/>
                <p:nvPr/>
              </p:nvCxnSpPr>
              <p:spPr bwMode="auto">
                <a:xfrm>
                  <a:off x="2743200" y="3352800"/>
                  <a:ext cx="381000" cy="2286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/>
                <p:nvPr/>
              </p:nvCxnSpPr>
              <p:spPr bwMode="auto">
                <a:xfrm flipV="1">
                  <a:off x="2743200" y="3353595"/>
                  <a:ext cx="381001" cy="2285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5" name="Straight Connector 104"/>
                <p:cNvCxnSpPr/>
                <p:nvPr/>
              </p:nvCxnSpPr>
              <p:spPr bwMode="auto">
                <a:xfrm rot="5400000" flipH="1" flipV="1">
                  <a:off x="3009900" y="3467100"/>
                  <a:ext cx="228600" cy="15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rot="5400000" flipH="1" flipV="1">
                  <a:off x="2629694" y="3466306"/>
                  <a:ext cx="228600" cy="15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01" name="Straight Connector 100"/>
              <p:cNvCxnSpPr/>
              <p:nvPr/>
            </p:nvCxnSpPr>
            <p:spPr bwMode="auto">
              <a:xfrm>
                <a:off x="533400" y="5334000"/>
                <a:ext cx="304804" cy="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>
                <a:off x="533400" y="6096000"/>
                <a:ext cx="304804" cy="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8" name="Group 79"/>
          <p:cNvGrpSpPr/>
          <p:nvPr/>
        </p:nvGrpSpPr>
        <p:grpSpPr>
          <a:xfrm>
            <a:off x="1524000" y="4572000"/>
            <a:ext cx="3733800" cy="228600"/>
            <a:chOff x="2667000" y="5334000"/>
            <a:chExt cx="3733800" cy="228600"/>
          </a:xfrm>
        </p:grpSpPr>
        <p:cxnSp>
          <p:nvCxnSpPr>
            <p:cNvPr id="74" name="Straight Connector 73"/>
            <p:cNvCxnSpPr/>
            <p:nvPr/>
          </p:nvCxnSpPr>
          <p:spPr bwMode="auto">
            <a:xfrm>
              <a:off x="2667000" y="5334000"/>
              <a:ext cx="3733800" cy="2286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2743200" y="5334000"/>
              <a:ext cx="3657600" cy="2286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oup 67"/>
          <p:cNvGrpSpPr/>
          <p:nvPr/>
        </p:nvGrpSpPr>
        <p:grpSpPr>
          <a:xfrm>
            <a:off x="4343400" y="5334000"/>
            <a:ext cx="152400" cy="76200"/>
            <a:chOff x="2743200" y="3352800"/>
            <a:chExt cx="381794" cy="229394"/>
          </a:xfrm>
        </p:grpSpPr>
        <p:cxnSp>
          <p:nvCxnSpPr>
            <p:cNvPr id="69" name="Straight Connector 68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 flipH="1" flipV="1">
              <a:off x="2629694" y="3466306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1447800" y="1545371"/>
            <a:ext cx="6400800" cy="4093429"/>
            <a:chOff x="1600200" y="1676400"/>
            <a:chExt cx="6400800" cy="4093429"/>
          </a:xfrm>
        </p:grpSpPr>
        <p:grpSp>
          <p:nvGrpSpPr>
            <p:cNvPr id="76" name="Group 14"/>
            <p:cNvGrpSpPr/>
            <p:nvPr/>
          </p:nvGrpSpPr>
          <p:grpSpPr>
            <a:xfrm>
              <a:off x="3200400" y="3200400"/>
              <a:ext cx="152400" cy="76200"/>
              <a:chOff x="2743200" y="3352800"/>
              <a:chExt cx="381794" cy="229394"/>
            </a:xfrm>
          </p:grpSpPr>
          <p:cxnSp>
            <p:nvCxnSpPr>
              <p:cNvPr id="78" name="Straight Connector 77"/>
              <p:cNvCxnSpPr/>
              <p:nvPr/>
            </p:nvCxnSpPr>
            <p:spPr bwMode="auto">
              <a:xfrm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 flipV="1"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 rot="5400000" flipH="1" flipV="1">
                <a:off x="3009900" y="3467100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 rot="5400000" flipH="1" flipV="1">
                <a:off x="2629694" y="3466306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3" name="Group 25"/>
            <p:cNvGrpSpPr/>
            <p:nvPr/>
          </p:nvGrpSpPr>
          <p:grpSpPr>
            <a:xfrm>
              <a:off x="3200400" y="5410199"/>
              <a:ext cx="228600" cy="76201"/>
              <a:chOff x="533400" y="5334000"/>
              <a:chExt cx="1524000" cy="762001"/>
            </a:xfrm>
          </p:grpSpPr>
          <p:grpSp>
            <p:nvGrpSpPr>
              <p:cNvPr id="84" name="Group 16"/>
              <p:cNvGrpSpPr/>
              <p:nvPr/>
            </p:nvGrpSpPr>
            <p:grpSpPr>
              <a:xfrm>
                <a:off x="838200" y="5334000"/>
                <a:ext cx="1219200" cy="762000"/>
                <a:chOff x="2743200" y="3352800"/>
                <a:chExt cx="381794" cy="229394"/>
              </a:xfrm>
            </p:grpSpPr>
            <p:cxnSp>
              <p:nvCxnSpPr>
                <p:cNvPr id="87" name="Straight Connector 86"/>
                <p:cNvCxnSpPr/>
                <p:nvPr/>
              </p:nvCxnSpPr>
              <p:spPr bwMode="auto">
                <a:xfrm>
                  <a:off x="2743200" y="3352800"/>
                  <a:ext cx="381000" cy="2286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8" name="Straight Connector 87"/>
                <p:cNvCxnSpPr/>
                <p:nvPr/>
              </p:nvCxnSpPr>
              <p:spPr bwMode="auto">
                <a:xfrm flipV="1">
                  <a:off x="2743200" y="3352800"/>
                  <a:ext cx="381000" cy="2286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9" name="Straight Connector 88"/>
                <p:cNvCxnSpPr/>
                <p:nvPr/>
              </p:nvCxnSpPr>
              <p:spPr bwMode="auto">
                <a:xfrm rot="5400000" flipH="1" flipV="1">
                  <a:off x="3009900" y="3467100"/>
                  <a:ext cx="228600" cy="15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" name="Straight Connector 89"/>
                <p:cNvCxnSpPr/>
                <p:nvPr/>
              </p:nvCxnSpPr>
              <p:spPr bwMode="auto">
                <a:xfrm rot="5400000" flipH="1" flipV="1">
                  <a:off x="2629694" y="3466306"/>
                  <a:ext cx="228600" cy="15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85" name="Straight Connector 84"/>
              <p:cNvCxnSpPr/>
              <p:nvPr/>
            </p:nvCxnSpPr>
            <p:spPr bwMode="auto">
              <a:xfrm>
                <a:off x="533400" y="5334000"/>
                <a:ext cx="304804" cy="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>
                <a:off x="533400" y="6096000"/>
                <a:ext cx="304804" cy="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1" name="Group 26"/>
            <p:cNvGrpSpPr/>
            <p:nvPr/>
          </p:nvGrpSpPr>
          <p:grpSpPr>
            <a:xfrm>
              <a:off x="4495800" y="5410200"/>
              <a:ext cx="152400" cy="76200"/>
              <a:chOff x="2743200" y="3352800"/>
              <a:chExt cx="381794" cy="229394"/>
            </a:xfrm>
          </p:grpSpPr>
          <p:cxnSp>
            <p:nvCxnSpPr>
              <p:cNvPr id="92" name="Straight Connector 91"/>
              <p:cNvCxnSpPr/>
              <p:nvPr/>
            </p:nvCxnSpPr>
            <p:spPr bwMode="auto">
              <a:xfrm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flipV="1"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rot="5400000" flipH="1" flipV="1">
                <a:off x="3009900" y="3467100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 rot="5400000" flipH="1" flipV="1">
                <a:off x="2629694" y="3466306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0" name="Group 109"/>
            <p:cNvGrpSpPr/>
            <p:nvPr/>
          </p:nvGrpSpPr>
          <p:grpSpPr>
            <a:xfrm>
              <a:off x="1600200" y="1676400"/>
              <a:ext cx="6400800" cy="4093429"/>
              <a:chOff x="2590800" y="2133600"/>
              <a:chExt cx="6400800" cy="4093429"/>
            </a:xfrm>
          </p:grpSpPr>
          <p:grpSp>
            <p:nvGrpSpPr>
              <p:cNvPr id="107" name="Group 65"/>
              <p:cNvGrpSpPr/>
              <p:nvPr/>
            </p:nvGrpSpPr>
            <p:grpSpPr>
              <a:xfrm>
                <a:off x="2590800" y="2133600"/>
                <a:ext cx="6400800" cy="4093429"/>
                <a:chOff x="2590800" y="2036029"/>
                <a:chExt cx="6400800" cy="4093429"/>
              </a:xfrm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2590800" y="2036029"/>
                  <a:ext cx="6400800" cy="4093429"/>
                </a:xfrm>
                <a:prstGeom prst="rect">
                  <a:avLst/>
                </a:prstGeom>
                <a:solidFill>
                  <a:srgbClr val="CCFFCC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Definition 3:</a:t>
                  </a:r>
                </a:p>
                <a:p>
                  <a:endPara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  <a:p>
                  <a:r>
                    <a:rPr lang="en-US" sz="1600" b="1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Join: </a:t>
                  </a:r>
                </a:p>
                <a:p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M1      M2 =    </a:t>
                  </a:r>
                  <a:r>
                    <a:rPr lang="en-US" sz="1600" i="1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μ1</a:t>
                  </a:r>
                  <a:r>
                    <a:rPr lang="en-US" sz="14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∪</a:t>
                  </a:r>
                  <a:r>
                    <a:rPr lang="en-US" sz="1600" i="1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μ2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| </a:t>
                  </a:r>
                  <a:r>
                    <a:rPr lang="en-US" sz="1600" i="1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μ1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∈ M1, </a:t>
                  </a:r>
                  <a:r>
                    <a:rPr lang="en-US" sz="1600" i="1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μ2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∈M2, and  </a:t>
                  </a:r>
                  <a:r>
                    <a:rPr lang="en-US" sz="1600" i="1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μ1, μ2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are compatible </a:t>
                  </a:r>
                </a:p>
                <a:p>
                  <a:endPara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  <a:p>
                  <a:r>
                    <a:rPr lang="en-US" sz="1600" b="1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Union: </a:t>
                  </a:r>
                  <a:endPara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  <a:p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M1 </a:t>
                  </a:r>
                  <a:r>
                    <a:rPr lang="en-US" b="1" dirty="0" smtClean="0">
                      <a:solidFill>
                        <a:srgbClr val="FF0000"/>
                      </a:solidFill>
                      <a:latin typeface="Times New Roman"/>
                      <a:cs typeface="Times New Roman"/>
                    </a:rPr>
                    <a:t>∪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M2  =     </a:t>
                  </a:r>
                  <a:r>
                    <a:rPr lang="en-US" sz="1600" i="1" dirty="0" err="1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μ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| </a:t>
                  </a:r>
                  <a:r>
                    <a:rPr lang="en-US" sz="1600" i="1" dirty="0" err="1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μ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∈ M1 or </a:t>
                  </a:r>
                  <a:r>
                    <a:rPr lang="en-US" sz="1600" i="1" dirty="0" err="1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μ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∈ M2</a:t>
                  </a:r>
                </a:p>
                <a:p>
                  <a:endPara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  <a:p>
                  <a:r>
                    <a:rPr lang="en-US" sz="1600" b="1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Minus:</a:t>
                  </a:r>
                </a:p>
                <a:p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M1 \  M2   =     </a:t>
                  </a:r>
                  <a:r>
                    <a:rPr lang="en-US" sz="1600" i="1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μ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∈M1 | </a:t>
                  </a:r>
                  <a:r>
                    <a:rPr lang="en-US" sz="1600" dirty="0" err="1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forall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  <a:r>
                    <a:rPr lang="en-US" sz="1600" i="1" dirty="0" err="1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μ</a:t>
                  </a:r>
                  <a:r>
                    <a:rPr lang="en-US" sz="1600" i="1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′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∈M2, </a:t>
                  </a:r>
                  <a:r>
                    <a:rPr lang="en-US" sz="1600" i="1" dirty="0" err="1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μ</a:t>
                  </a:r>
                  <a:r>
                    <a:rPr lang="en-US" sz="1600" i="1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and </a:t>
                  </a:r>
                  <a:r>
                    <a:rPr lang="en-US" sz="1600" i="1" dirty="0" err="1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μ</a:t>
                  </a:r>
                  <a:r>
                    <a:rPr lang="en-US" sz="1600" i="1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′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are not compatible </a:t>
                  </a:r>
                </a:p>
                <a:p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                                        </a:t>
                  </a:r>
                  <a:r>
                    <a:rPr lang="en-US" sz="1600" b="1" dirty="0" smtClean="0">
                      <a:solidFill>
                        <a:srgbClr val="FF0000"/>
                      </a:solidFill>
                      <a:latin typeface="Times New Roman"/>
                      <a:cs typeface="Times New Roman"/>
                    </a:rPr>
                    <a:t>or </a:t>
                  </a:r>
                  <a:r>
                    <a:rPr lang="en-US" sz="1600" b="1" dirty="0" err="1" smtClean="0">
                      <a:solidFill>
                        <a:srgbClr val="FF0000"/>
                      </a:solidFill>
                      <a:latin typeface="Times New Roman"/>
                      <a:cs typeface="Times New Roman"/>
                    </a:rPr>
                    <a:t>dom(μ</a:t>
                  </a:r>
                  <a:r>
                    <a:rPr lang="en-US" sz="1600" b="1" dirty="0" smtClean="0">
                      <a:solidFill>
                        <a:srgbClr val="FF0000"/>
                      </a:solidFill>
                      <a:latin typeface="Times New Roman"/>
                      <a:cs typeface="Times New Roman"/>
                    </a:rPr>
                    <a:t>) and </a:t>
                  </a:r>
                  <a:r>
                    <a:rPr lang="en-US" sz="1600" b="1" dirty="0" err="1" smtClean="0">
                      <a:solidFill>
                        <a:srgbClr val="FF0000"/>
                      </a:solidFill>
                      <a:latin typeface="Times New Roman"/>
                      <a:cs typeface="Times New Roman"/>
                    </a:rPr>
                    <a:t>dom(μ</a:t>
                  </a:r>
                  <a:r>
                    <a:rPr lang="en-US" sz="1600" b="1" dirty="0" smtClean="0">
                      <a:solidFill>
                        <a:srgbClr val="FF0000"/>
                      </a:solidFill>
                      <a:latin typeface="Times New Roman"/>
                      <a:cs typeface="Times New Roman"/>
                    </a:rPr>
                    <a:t>') are disjoint </a:t>
                  </a:r>
                </a:p>
                <a:p>
                  <a:r>
                    <a:rPr lang="en-US" sz="1600" b="1" dirty="0" err="1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LeftJoin</a:t>
                  </a:r>
                  <a:r>
                    <a:rPr lang="en-US" sz="1600" b="1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:</a:t>
                  </a:r>
                </a:p>
                <a:p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M1        M2  = (M1      M2)  </a:t>
                  </a:r>
                  <a:r>
                    <a:rPr lang="en-US" b="1" dirty="0" smtClean="0">
                      <a:solidFill>
                        <a:srgbClr val="FF0000"/>
                      </a:solidFill>
                      <a:latin typeface="Times New Roman"/>
                      <a:cs typeface="Times New Roman"/>
                    </a:rPr>
                    <a:t>∪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( M1 \  M2 )</a:t>
                  </a:r>
                </a:p>
                <a:p>
                  <a:endPara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  <a:p>
                  <a:r>
                    <a:rPr lang="en-US" sz="1600" b="1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Filter:</a:t>
                  </a:r>
                </a:p>
                <a:p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M|</a:t>
                  </a:r>
                  <a:r>
                    <a:rPr lang="en-US" sz="1600" baseline="-250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R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= {  </a:t>
                  </a:r>
                  <a:r>
                    <a:rPr lang="en-US" sz="1600" i="1" dirty="0" err="1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μ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| </a:t>
                  </a:r>
                  <a:r>
                    <a:rPr lang="en-US" sz="1600" i="1" dirty="0" err="1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μ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∈ M and </a:t>
                  </a:r>
                  <a:r>
                    <a:rPr lang="en-US" sz="1600" i="1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μ(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R) = true}</a:t>
                  </a:r>
                </a:p>
              </p:txBody>
            </p:sp>
            <p:grpSp>
              <p:nvGrpSpPr>
                <p:cNvPr id="122" name="Group 42"/>
                <p:cNvGrpSpPr/>
                <p:nvPr/>
              </p:nvGrpSpPr>
              <p:grpSpPr>
                <a:xfrm rot="10800000">
                  <a:off x="8366578" y="2819387"/>
                  <a:ext cx="320222" cy="369342"/>
                  <a:chOff x="818864" y="3549002"/>
                  <a:chExt cx="401479" cy="117937"/>
                </a:xfrm>
              </p:grpSpPr>
              <p:sp>
                <p:nvSpPr>
                  <p:cNvPr id="138" name="Rectangle 137"/>
                  <p:cNvSpPr/>
                  <p:nvPr/>
                </p:nvSpPr>
                <p:spPr>
                  <a:xfrm>
                    <a:off x="914400" y="3549005"/>
                    <a:ext cx="305943" cy="117934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r>
                      <a:rPr lang="en-US" sz="2400" b="1" kern="0" dirty="0" smtClean="0">
                        <a:solidFill>
                          <a:srgbClr val="FF0000"/>
                        </a:solidFill>
                        <a:latin typeface="Times New Roman"/>
                        <a:ea typeface="ＭＳ Ｐゴシック" pitchFamily="-65" charset="-128"/>
                        <a:cs typeface="Times New Roman"/>
                      </a:rPr>
                      <a:t>{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>
                  <a:xfrm>
                    <a:off x="818864" y="3549002"/>
                    <a:ext cx="305943" cy="117934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r>
                      <a:rPr lang="en-US" sz="2400" b="1" kern="0" dirty="0" smtClean="0">
                        <a:solidFill>
                          <a:srgbClr val="FF0000"/>
                        </a:solidFill>
                        <a:latin typeface="Times New Roman"/>
                        <a:ea typeface="ＭＳ Ｐゴシック" pitchFamily="-65" charset="-128"/>
                        <a:cs typeface="Times New Roman"/>
                      </a:rPr>
                      <a:t>{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123" name="Group 45"/>
                <p:cNvGrpSpPr/>
                <p:nvPr/>
              </p:nvGrpSpPr>
              <p:grpSpPr>
                <a:xfrm>
                  <a:off x="3733801" y="2743172"/>
                  <a:ext cx="304798" cy="381016"/>
                  <a:chOff x="1009942" y="3408668"/>
                  <a:chExt cx="382142" cy="121665"/>
                </a:xfrm>
              </p:grpSpPr>
              <p:sp>
                <p:nvSpPr>
                  <p:cNvPr id="136" name="Rectangle 135"/>
                  <p:cNvSpPr/>
                  <p:nvPr/>
                </p:nvSpPr>
                <p:spPr>
                  <a:xfrm>
                    <a:off x="1009942" y="3412399"/>
                    <a:ext cx="305944" cy="117934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r>
                      <a:rPr lang="en-US" sz="2400" b="1" kern="0" dirty="0" smtClean="0">
                        <a:solidFill>
                          <a:srgbClr val="FF0000"/>
                        </a:solidFill>
                        <a:latin typeface="Times New Roman"/>
                        <a:ea typeface="ＭＳ Ｐゴシック" pitchFamily="-65" charset="-128"/>
                        <a:cs typeface="Times New Roman"/>
                      </a:rPr>
                      <a:t>{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1086140" y="3408668"/>
                    <a:ext cx="305944" cy="117934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r>
                      <a:rPr lang="en-US" sz="2400" b="1" kern="0" dirty="0" smtClean="0">
                        <a:solidFill>
                          <a:srgbClr val="FF0000"/>
                        </a:solidFill>
                        <a:latin typeface="Times New Roman"/>
                        <a:ea typeface="ＭＳ Ｐゴシック" pitchFamily="-65" charset="-128"/>
                        <a:cs typeface="Times New Roman"/>
                      </a:rPr>
                      <a:t>{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124" name="Group 50"/>
                <p:cNvGrpSpPr/>
                <p:nvPr/>
              </p:nvGrpSpPr>
              <p:grpSpPr>
                <a:xfrm>
                  <a:off x="3810002" y="3593060"/>
                  <a:ext cx="304798" cy="369339"/>
                  <a:chOff x="914400" y="3432998"/>
                  <a:chExt cx="382140" cy="117936"/>
                </a:xfrm>
              </p:grpSpPr>
              <p:sp>
                <p:nvSpPr>
                  <p:cNvPr id="134" name="Rectangle 133"/>
                  <p:cNvSpPr/>
                  <p:nvPr/>
                </p:nvSpPr>
                <p:spPr>
                  <a:xfrm>
                    <a:off x="914400" y="3432998"/>
                    <a:ext cx="305943" cy="117934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r>
                      <a:rPr lang="en-US" sz="2400" b="1" kern="0" dirty="0" smtClean="0">
                        <a:solidFill>
                          <a:srgbClr val="FF0000"/>
                        </a:solidFill>
                        <a:latin typeface="Times New Roman"/>
                        <a:ea typeface="ＭＳ Ｐゴシック" pitchFamily="-65" charset="-128"/>
                        <a:cs typeface="Times New Roman"/>
                      </a:rPr>
                      <a:t>{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>
                  <a:xfrm>
                    <a:off x="990598" y="3433000"/>
                    <a:ext cx="305942" cy="117934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r>
                      <a:rPr lang="en-US" sz="2400" b="1" kern="0" dirty="0" smtClean="0">
                        <a:solidFill>
                          <a:srgbClr val="FF0000"/>
                        </a:solidFill>
                        <a:latin typeface="Times New Roman"/>
                        <a:ea typeface="ＭＳ Ｐゴシック" pitchFamily="-65" charset="-128"/>
                        <a:cs typeface="Times New Roman"/>
                      </a:rPr>
                      <a:t>{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125" name="Group 53"/>
                <p:cNvGrpSpPr/>
                <p:nvPr/>
              </p:nvGrpSpPr>
              <p:grpSpPr>
                <a:xfrm rot="10800000">
                  <a:off x="5867400" y="3669267"/>
                  <a:ext cx="304800" cy="369333"/>
                  <a:chOff x="914400" y="3524665"/>
                  <a:chExt cx="382143" cy="117934"/>
                </a:xfrm>
              </p:grpSpPr>
              <p:sp>
                <p:nvSpPr>
                  <p:cNvPr id="132" name="Rectangle 131"/>
                  <p:cNvSpPr/>
                  <p:nvPr/>
                </p:nvSpPr>
                <p:spPr>
                  <a:xfrm>
                    <a:off x="914400" y="3524665"/>
                    <a:ext cx="305943" cy="117934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r>
                      <a:rPr lang="en-US" sz="2400" b="1" kern="0" dirty="0" smtClean="0">
                        <a:solidFill>
                          <a:srgbClr val="FF0000"/>
                        </a:solidFill>
                        <a:latin typeface="Times New Roman"/>
                        <a:ea typeface="ＭＳ Ｐゴシック" pitchFamily="-65" charset="-128"/>
                        <a:cs typeface="Times New Roman"/>
                      </a:rPr>
                      <a:t>{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>
                  <a:xfrm>
                    <a:off x="990600" y="3524665"/>
                    <a:ext cx="305943" cy="117934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r>
                      <a:rPr lang="en-US" sz="2400" b="1" kern="0" dirty="0" smtClean="0">
                        <a:solidFill>
                          <a:srgbClr val="FF0000"/>
                        </a:solidFill>
                        <a:latin typeface="Times New Roman"/>
                        <a:ea typeface="ＭＳ Ｐゴシック" pitchFamily="-65" charset="-128"/>
                        <a:cs typeface="Times New Roman"/>
                      </a:rPr>
                      <a:t>{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126" name="Group 56"/>
                <p:cNvGrpSpPr/>
                <p:nvPr/>
              </p:nvGrpSpPr>
              <p:grpSpPr>
                <a:xfrm rot="10800000">
                  <a:off x="8153400" y="4540909"/>
                  <a:ext cx="304800" cy="369334"/>
                  <a:chOff x="914400" y="3461588"/>
                  <a:chExt cx="382143" cy="117934"/>
                </a:xfrm>
              </p:grpSpPr>
              <p:sp>
                <p:nvSpPr>
                  <p:cNvPr id="130" name="Rectangle 129"/>
                  <p:cNvSpPr/>
                  <p:nvPr/>
                </p:nvSpPr>
                <p:spPr>
                  <a:xfrm>
                    <a:off x="914400" y="3461588"/>
                    <a:ext cx="305943" cy="117934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r>
                      <a:rPr lang="en-US" sz="2400" b="1" kern="0" dirty="0" smtClean="0">
                        <a:solidFill>
                          <a:srgbClr val="FF0000"/>
                        </a:solidFill>
                        <a:latin typeface="Times New Roman"/>
                        <a:ea typeface="ＭＳ Ｐゴシック" pitchFamily="-65" charset="-128"/>
                        <a:cs typeface="Times New Roman"/>
                      </a:rPr>
                      <a:t>{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>
                  <a:xfrm>
                    <a:off x="990600" y="3461588"/>
                    <a:ext cx="305943" cy="117934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r>
                      <a:rPr lang="en-US" sz="2400" b="1" kern="0" dirty="0" smtClean="0">
                        <a:solidFill>
                          <a:srgbClr val="FF0000"/>
                        </a:solidFill>
                        <a:latin typeface="Times New Roman"/>
                        <a:ea typeface="ＭＳ Ｐゴシック" pitchFamily="-65" charset="-128"/>
                        <a:cs typeface="Times New Roman"/>
                      </a:rPr>
                      <a:t>{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127" name="Group 59"/>
                <p:cNvGrpSpPr/>
                <p:nvPr/>
              </p:nvGrpSpPr>
              <p:grpSpPr>
                <a:xfrm>
                  <a:off x="3810002" y="4267200"/>
                  <a:ext cx="304798" cy="369339"/>
                  <a:chOff x="914400" y="3432998"/>
                  <a:chExt cx="382140" cy="117936"/>
                </a:xfrm>
              </p:grpSpPr>
              <p:sp>
                <p:nvSpPr>
                  <p:cNvPr id="128" name="Rectangle 127"/>
                  <p:cNvSpPr/>
                  <p:nvPr/>
                </p:nvSpPr>
                <p:spPr>
                  <a:xfrm>
                    <a:off x="914400" y="3432998"/>
                    <a:ext cx="305943" cy="117934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r>
                      <a:rPr lang="en-US" sz="2400" b="1" kern="0" dirty="0" smtClean="0">
                        <a:solidFill>
                          <a:srgbClr val="FF0000"/>
                        </a:solidFill>
                        <a:latin typeface="Times New Roman"/>
                        <a:ea typeface="ＭＳ Ｐゴシック" pitchFamily="-65" charset="-128"/>
                        <a:cs typeface="Times New Roman"/>
                      </a:rPr>
                      <a:t>{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>
                  <a:xfrm>
                    <a:off x="990598" y="3433000"/>
                    <a:ext cx="305942" cy="117934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r>
                      <a:rPr lang="en-US" sz="2400" b="1" kern="0" dirty="0" smtClean="0">
                        <a:solidFill>
                          <a:srgbClr val="FF0000"/>
                        </a:solidFill>
                        <a:latin typeface="Times New Roman"/>
                        <a:ea typeface="ＭＳ Ｐゴシック" pitchFamily="-65" charset="-128"/>
                        <a:cs typeface="Times New Roman"/>
                      </a:rPr>
                      <a:t>{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grpSp>
            <p:nvGrpSpPr>
              <p:cNvPr id="108" name="Group 14"/>
              <p:cNvGrpSpPr/>
              <p:nvPr/>
            </p:nvGrpSpPr>
            <p:grpSpPr>
              <a:xfrm>
                <a:off x="3048000" y="3048000"/>
                <a:ext cx="152400" cy="76200"/>
                <a:chOff x="2743200" y="3352800"/>
                <a:chExt cx="381794" cy="229394"/>
              </a:xfrm>
            </p:grpSpPr>
            <p:cxnSp>
              <p:nvCxnSpPr>
                <p:cNvPr id="117" name="Straight Connector 116"/>
                <p:cNvCxnSpPr/>
                <p:nvPr/>
              </p:nvCxnSpPr>
              <p:spPr bwMode="auto">
                <a:xfrm>
                  <a:off x="2743200" y="3352800"/>
                  <a:ext cx="381000" cy="2286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8" name="Straight Connector 117"/>
                <p:cNvCxnSpPr/>
                <p:nvPr/>
              </p:nvCxnSpPr>
              <p:spPr bwMode="auto">
                <a:xfrm flipV="1">
                  <a:off x="2743200" y="3352800"/>
                  <a:ext cx="381000" cy="2286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9" name="Straight Connector 118"/>
                <p:cNvCxnSpPr/>
                <p:nvPr/>
              </p:nvCxnSpPr>
              <p:spPr bwMode="auto">
                <a:xfrm rot="5400000" flipH="1" flipV="1">
                  <a:off x="3009900" y="3467100"/>
                  <a:ext cx="228600" cy="15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0" name="Straight Connector 119"/>
                <p:cNvCxnSpPr/>
                <p:nvPr/>
              </p:nvCxnSpPr>
              <p:spPr bwMode="auto">
                <a:xfrm rot="5400000" flipH="1" flipV="1">
                  <a:off x="2629694" y="3466306"/>
                  <a:ext cx="228600" cy="15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9" name="Group 108"/>
              <p:cNvGrpSpPr/>
              <p:nvPr/>
            </p:nvGrpSpPr>
            <p:grpSpPr>
              <a:xfrm>
                <a:off x="3048000" y="5333999"/>
                <a:ext cx="228596" cy="76201"/>
                <a:chOff x="533400" y="5334000"/>
                <a:chExt cx="1523986" cy="762001"/>
              </a:xfrm>
            </p:grpSpPr>
            <p:grpSp>
              <p:nvGrpSpPr>
                <p:cNvPr id="110" name="Group 16"/>
                <p:cNvGrpSpPr/>
                <p:nvPr/>
              </p:nvGrpSpPr>
              <p:grpSpPr>
                <a:xfrm>
                  <a:off x="838188" y="5334000"/>
                  <a:ext cx="1219198" cy="762000"/>
                  <a:chOff x="2743200" y="3352800"/>
                  <a:chExt cx="381794" cy="229394"/>
                </a:xfrm>
              </p:grpSpPr>
              <p:cxnSp>
                <p:nvCxnSpPr>
                  <p:cNvPr id="113" name="Straight Connector 112"/>
                  <p:cNvCxnSpPr/>
                  <p:nvPr/>
                </p:nvCxnSpPr>
                <p:spPr bwMode="auto">
                  <a:xfrm>
                    <a:off x="2743200" y="3352800"/>
                    <a:ext cx="381000" cy="22860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4" name="Straight Connector 113"/>
                  <p:cNvCxnSpPr/>
                  <p:nvPr/>
                </p:nvCxnSpPr>
                <p:spPr bwMode="auto">
                  <a:xfrm flipV="1">
                    <a:off x="2743200" y="3353595"/>
                    <a:ext cx="381001" cy="22859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5" name="Straight Connector 114"/>
                  <p:cNvCxnSpPr/>
                  <p:nvPr/>
                </p:nvCxnSpPr>
                <p:spPr bwMode="auto">
                  <a:xfrm rot="5400000" flipH="1" flipV="1">
                    <a:off x="3009900" y="3467100"/>
                    <a:ext cx="228600" cy="158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6" name="Straight Connector 115"/>
                  <p:cNvCxnSpPr/>
                  <p:nvPr/>
                </p:nvCxnSpPr>
                <p:spPr bwMode="auto">
                  <a:xfrm rot="5400000" flipH="1" flipV="1">
                    <a:off x="2629694" y="3466306"/>
                    <a:ext cx="228600" cy="158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111" name="Straight Connector 110"/>
                <p:cNvCxnSpPr/>
                <p:nvPr/>
              </p:nvCxnSpPr>
              <p:spPr bwMode="auto">
                <a:xfrm>
                  <a:off x="533400" y="5334000"/>
                  <a:ext cx="304804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2" name="Straight Connector 111"/>
                <p:cNvCxnSpPr/>
                <p:nvPr/>
              </p:nvCxnSpPr>
              <p:spPr bwMode="auto">
                <a:xfrm>
                  <a:off x="533400" y="6096000"/>
                  <a:ext cx="304804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40" name="Group 79"/>
            <p:cNvGrpSpPr/>
            <p:nvPr/>
          </p:nvGrpSpPr>
          <p:grpSpPr>
            <a:xfrm>
              <a:off x="1676400" y="4724400"/>
              <a:ext cx="3733800" cy="228600"/>
              <a:chOff x="2667000" y="5334000"/>
              <a:chExt cx="3733800" cy="228600"/>
            </a:xfrm>
          </p:grpSpPr>
          <p:cxnSp>
            <p:nvCxnSpPr>
              <p:cNvPr id="141" name="Straight Connector 140"/>
              <p:cNvCxnSpPr/>
              <p:nvPr/>
            </p:nvCxnSpPr>
            <p:spPr bwMode="auto">
              <a:xfrm>
                <a:off x="2667000" y="5334000"/>
                <a:ext cx="3733800" cy="22860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 flipV="1">
                <a:off x="2743200" y="5334000"/>
                <a:ext cx="3657600" cy="22860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3" name="Group 67"/>
            <p:cNvGrpSpPr/>
            <p:nvPr/>
          </p:nvGrpSpPr>
          <p:grpSpPr>
            <a:xfrm>
              <a:off x="4495800" y="5486400"/>
              <a:ext cx="152400" cy="76200"/>
              <a:chOff x="2743200" y="3352800"/>
              <a:chExt cx="381794" cy="229394"/>
            </a:xfrm>
          </p:grpSpPr>
          <p:cxnSp>
            <p:nvCxnSpPr>
              <p:cNvPr id="144" name="Straight Connector 143"/>
              <p:cNvCxnSpPr/>
              <p:nvPr/>
            </p:nvCxnSpPr>
            <p:spPr bwMode="auto">
              <a:xfrm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 flipV="1"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Straight Connector 145"/>
              <p:cNvCxnSpPr/>
              <p:nvPr/>
            </p:nvCxnSpPr>
            <p:spPr bwMode="auto">
              <a:xfrm rot="5400000" flipH="1" flipV="1">
                <a:off x="3009900" y="3467100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 rot="5400000" flipH="1" flipV="1">
                <a:off x="2629694" y="3466306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Path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Path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Concatenate property paths, Arbitrary Length paths, etc.</a:t>
            </a:r>
          </a:p>
          <a:p>
            <a:r>
              <a:rPr lang="en-US" dirty="0" smtClean="0"/>
              <a:t>E.g. names of people Tim Berners-Lee transitively co-authored papers with…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8200" y="3200400"/>
            <a:ext cx="70866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SELECT DISTINCT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WHERE {&lt;http://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dblp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…/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-Lee&gt;,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</a:rPr>
              <a:t>(^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</a:rPr>
              <a:t>foaf:maker/foaf:maker)+/foaf:name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?N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     } 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9144000" cy="578004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sz="2400" kern="0" dirty="0" err="1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elt</a:t>
            </a:r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 … Path Element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Semantics: by translation to native SPARQL with two core property paths Operators:</a:t>
            </a:r>
          </a:p>
          <a:p>
            <a:pPr marL="742950" lvl="1" indent="-285750">
              <a:spcBef>
                <a:spcPct val="30000"/>
              </a:spcBef>
              <a:buClr>
                <a:srgbClr val="008000"/>
              </a:buClr>
              <a:buSzPct val="80000"/>
              <a:buFont typeface="Wingdings" charset="2"/>
              <a:buChar char="¨"/>
            </a:pPr>
            <a:r>
              <a:rPr lang="en-US" sz="1600" kern="0" dirty="0" err="1" smtClean="0">
                <a:solidFill>
                  <a:srgbClr val="000000"/>
                </a:solidFill>
                <a:latin typeface="Lucida Sans"/>
                <a:ea typeface="ＭＳ Ｐゴシック" pitchFamily="-65" charset="-128"/>
              </a:rPr>
              <a:t>ArbitraryPath(X</a:t>
            </a:r>
            <a:r>
              <a:rPr lang="en-US" sz="1600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</a:rPr>
              <a:t>, path, Y)</a:t>
            </a:r>
          </a:p>
          <a:p>
            <a:pPr marL="742950" lvl="1" indent="-285750">
              <a:spcBef>
                <a:spcPct val="30000"/>
              </a:spcBef>
              <a:buClr>
                <a:srgbClr val="008000"/>
              </a:buClr>
              <a:buSzPct val="80000"/>
              <a:buFont typeface="Wingdings" charset="2"/>
              <a:buChar char="¨"/>
            </a:pPr>
            <a:r>
              <a:rPr lang="en-US" sz="1600" kern="0" dirty="0" err="1" smtClean="0">
                <a:solidFill>
                  <a:srgbClr val="000000"/>
                </a:solidFill>
                <a:latin typeface="Lucida Sans"/>
                <a:ea typeface="ＭＳ Ｐゴシック" pitchFamily="-65" charset="-128"/>
              </a:rPr>
              <a:t>ZeroLengthPath(X</a:t>
            </a:r>
            <a:r>
              <a:rPr lang="en-US" sz="1600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</a:rPr>
              <a:t>, path, Y)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Path expressions full list of operators</a:t>
            </a:r>
            <a:endParaRPr lang="en-US" sz="2800" dirty="0"/>
          </a:p>
        </p:txBody>
      </p:sp>
      <p:pic>
        <p:nvPicPr>
          <p:cNvPr id="5" name="Content Placeholder 4" descr="Screen shot 2010-09-20 at 21.28.3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6826" b="-16826"/>
          <a:stretch>
            <a:fillRect/>
          </a:stretch>
        </p:blipFill>
        <p:spPr>
          <a:xfrm>
            <a:off x="102306" y="914400"/>
            <a:ext cx="8986890" cy="5105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5334000"/>
            <a:ext cx="6070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No results under simple entailment…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75187"/>
          </a:xfrm>
        </p:spPr>
        <p:txBody>
          <a:bodyPr/>
          <a:lstStyle/>
          <a:p>
            <a:r>
              <a:rPr lang="en-US" dirty="0" smtClean="0"/>
              <a:t>Can be used for some ontological inference (well known since [Perez et al. 2008] </a:t>
            </a:r>
          </a:p>
          <a:p>
            <a:r>
              <a:rPr lang="en-US" dirty="0" smtClean="0"/>
              <a:t>E.g. Find all Beers in the Beer ontology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901077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beer: &lt;http://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www.purl.org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/net/ontology/beer#&gt;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: &lt;http://www.w3.org/1999/02/22-rdf-syntax-ns#&gt;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rdfs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: &lt;http://www.w3.org/2000/01/rdf-schema#&gt;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SELECT ?beer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FROM &lt;http://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www.purl.org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/net/ontology/beer&gt;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WHERE {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  ?beer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beer:Beer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895600"/>
            <a:ext cx="8534400" cy="313932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beer: &lt;http://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www.purl.org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/net/ontology/beer#&gt;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: &lt;http://www.w3.org/1999/02/22-rdf-syntax-ns#&gt;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rdfs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: &lt;http://www.w3.org/2000/01/rdf-schema#&gt;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SELECT ?beer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FROM &lt;http://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www.purl.org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/net/ontology/beer&gt;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WHERE {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  ?beer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rdf:type/rdfs:subClassOf</a:t>
            </a:r>
            <a:r>
              <a:rPr lang="en-US" b="1" dirty="0" smtClean="0">
                <a:solidFill>
                  <a:srgbClr val="000000"/>
                </a:solidFill>
                <a:latin typeface="Courier New"/>
                <a:cs typeface="Courier New"/>
              </a:rPr>
              <a:t>*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beer:Beer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5791200"/>
            <a:ext cx="685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hlinkClick r:id="rId2"/>
              </a:rPr>
              <a:t>Link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838200"/>
          </a:xfrm>
        </p:spPr>
        <p:txBody>
          <a:bodyPr/>
          <a:lstStyle/>
          <a:p>
            <a:r>
              <a:rPr lang="en-US" dirty="0" smtClean="0"/>
              <a:t>Implementations of SPARQL 1.1 Query: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675187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Some current (partial) SPARQL1.1 implementations:</a:t>
            </a:r>
          </a:p>
          <a:p>
            <a:r>
              <a:rPr lang="en-US" sz="1600" dirty="0" smtClean="0"/>
              <a:t>ARQ</a:t>
            </a:r>
          </a:p>
          <a:p>
            <a:pPr lvl="1"/>
            <a:r>
              <a:rPr lang="en-US" sz="1400" dirty="0" smtClean="0"/>
              <a:t>http://</a:t>
            </a:r>
            <a:r>
              <a:rPr lang="en-US" sz="1400" dirty="0" err="1" smtClean="0"/>
              <a:t>sourceforge.net/projects/jena</a:t>
            </a:r>
            <a:r>
              <a:rPr lang="en-US" sz="1400" dirty="0" smtClean="0"/>
              <a:t>/</a:t>
            </a:r>
          </a:p>
          <a:p>
            <a:pPr lvl="1"/>
            <a:r>
              <a:rPr lang="en-US" sz="1400" dirty="0" smtClean="0"/>
              <a:t>http://</a:t>
            </a:r>
            <a:r>
              <a:rPr lang="en-US" sz="1400" dirty="0" err="1" smtClean="0"/>
              <a:t>sparql.org/sparql.html</a:t>
            </a:r>
            <a:endParaRPr lang="en-US" sz="1400" dirty="0" smtClean="0"/>
          </a:p>
          <a:p>
            <a:r>
              <a:rPr lang="en-US" sz="1600" dirty="0" err="1" smtClean="0"/>
              <a:t>OpenAnzo</a:t>
            </a:r>
            <a:endParaRPr lang="en-US" sz="1600" dirty="0" smtClean="0"/>
          </a:p>
          <a:p>
            <a:pPr lvl="1"/>
            <a:r>
              <a:rPr lang="en-US" sz="1400" dirty="0" smtClean="0"/>
              <a:t>http://</a:t>
            </a:r>
            <a:r>
              <a:rPr lang="en-US" sz="1400" dirty="0" err="1" smtClean="0"/>
              <a:t>www.openanzo.org</a:t>
            </a:r>
            <a:r>
              <a:rPr lang="en-US" sz="1400" dirty="0" smtClean="0"/>
              <a:t>/</a:t>
            </a:r>
          </a:p>
          <a:p>
            <a:r>
              <a:rPr lang="en-US" sz="1600" dirty="0" smtClean="0"/>
              <a:t>Perl RDF</a:t>
            </a:r>
          </a:p>
          <a:p>
            <a:pPr lvl="1"/>
            <a:r>
              <a:rPr lang="en-US" sz="1400" dirty="0" smtClean="0"/>
              <a:t>http://</a:t>
            </a:r>
            <a:r>
              <a:rPr lang="en-US" sz="1400" dirty="0" err="1" smtClean="0"/>
              <a:t>github.com/kasei/perlrdf</a:t>
            </a:r>
            <a:r>
              <a:rPr lang="en-US" sz="1400" dirty="0" smtClean="0"/>
              <a:t>/</a:t>
            </a:r>
          </a:p>
          <a:p>
            <a:r>
              <a:rPr lang="en-US" sz="1600" dirty="0" err="1" smtClean="0"/>
              <a:t>Corese</a:t>
            </a:r>
            <a:endParaRPr lang="en-US" sz="1600" dirty="0" smtClean="0"/>
          </a:p>
          <a:p>
            <a:pPr lvl="1"/>
            <a:r>
              <a:rPr lang="en-US" sz="1400" dirty="0" smtClean="0"/>
              <a:t>http://www-</a:t>
            </a:r>
            <a:r>
              <a:rPr lang="en-US" sz="1400" dirty="0" err="1" smtClean="0"/>
              <a:t>sop.inria.fr/teams/edelweiss/wiki/wakka.php?wiki</a:t>
            </a:r>
            <a:r>
              <a:rPr lang="en-US" sz="1400" dirty="0" smtClean="0"/>
              <a:t>=</a:t>
            </a:r>
            <a:r>
              <a:rPr lang="en-US" sz="1400" dirty="0" err="1" smtClean="0"/>
              <a:t>CoreseDownloads</a:t>
            </a:r>
            <a:endParaRPr lang="en-US" sz="1400" dirty="0" smtClean="0"/>
          </a:p>
          <a:p>
            <a:r>
              <a:rPr lang="en-US" sz="1600" dirty="0" smtClean="0"/>
              <a:t>etc.</a:t>
            </a:r>
          </a:p>
          <a:p>
            <a:pPr>
              <a:buNone/>
            </a:pPr>
            <a:r>
              <a:rPr lang="en-US" sz="1600" dirty="0" smtClean="0"/>
              <a:t>Others probably forthcoming…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Loads of SPARQL1.0 endpoints around</a:t>
            </a:r>
          </a:p>
          <a:p>
            <a:pPr lvl="1"/>
            <a:r>
              <a:rPr lang="en-US" sz="1200" dirty="0" err="1" smtClean="0"/>
              <a:t>Dbpedia</a:t>
            </a:r>
            <a:r>
              <a:rPr lang="en-US" sz="1200" dirty="0" smtClean="0"/>
              <a:t>: http://</a:t>
            </a:r>
            <a:r>
              <a:rPr lang="en-US" sz="1200" dirty="0" err="1" smtClean="0"/>
              <a:t>dbpedia.org/snorql</a:t>
            </a:r>
            <a:r>
              <a:rPr lang="en-US" sz="1200" dirty="0" smtClean="0"/>
              <a:t>/</a:t>
            </a:r>
          </a:p>
          <a:p>
            <a:pPr lvl="1"/>
            <a:r>
              <a:rPr lang="en-US" sz="1200" dirty="0" smtClean="0"/>
              <a:t>DBLP: http://dblp.l3s.de/d2r/snorql/</a:t>
            </a:r>
          </a:p>
          <a:p>
            <a:pPr lvl="1"/>
            <a:r>
              <a:rPr lang="en-US" sz="1200" dirty="0" smtClean="0"/>
              <a:t>Etc.	</a:t>
            </a:r>
            <a:endParaRPr lang="en-US" sz="1200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Entailment Regimes</a:t>
            </a:r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1368425" y="2667000"/>
            <a:ext cx="63277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</a:rPr>
              <a:t>SPARQL 1.1 querying over OWL2 </a:t>
            </a:r>
            <a:r>
              <a:rPr lang="en-US" sz="3200" b="1" kern="0" dirty="0" err="1" smtClean="0">
                <a:solidFill>
                  <a:schemeClr val="tx2"/>
                </a:solidFill>
                <a:latin typeface="+mj-lt"/>
              </a:rPr>
              <a:t>ontologies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</a:rPr>
              <a:t> and RIF </a:t>
            </a:r>
            <a:r>
              <a:rPr lang="en-US" sz="3200" b="1" kern="0" dirty="0" err="1" smtClean="0">
                <a:solidFill>
                  <a:schemeClr val="tx2"/>
                </a:solidFill>
                <a:latin typeface="+mj-lt"/>
              </a:rPr>
              <a:t>rulesets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</a:rPr>
              <a:t>? </a:t>
            </a:r>
            <a:endParaRPr lang="en-US" sz="320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RDF Data online: Example 2/3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991600" cy="4675188"/>
          </a:xfrm>
        </p:spPr>
        <p:txBody>
          <a:bodyPr/>
          <a:lstStyle/>
          <a:p>
            <a:r>
              <a:rPr lang="en-US" sz="1800" dirty="0" smtClean="0">
                <a:latin typeface="Arial" charset="0"/>
              </a:rPr>
              <a:t>(</a:t>
            </a:r>
            <a:r>
              <a:rPr lang="en-US" sz="1800" dirty="0" err="1" smtClean="0">
                <a:latin typeface="Arial" charset="0"/>
              </a:rPr>
              <a:t>i</a:t>
            </a:r>
            <a:r>
              <a:rPr lang="en-US" sz="1800" dirty="0" smtClean="0">
                <a:latin typeface="Arial" charset="0"/>
              </a:rPr>
              <a:t>) directly by the publishers</a:t>
            </a:r>
          </a:p>
          <a:p>
            <a:r>
              <a:rPr lang="en-US" sz="2200" b="1" dirty="0" smtClean="0">
                <a:latin typeface="Arial" charset="0"/>
              </a:rPr>
              <a:t>(ii) by exporters, e.g. D2R and friends, </a:t>
            </a:r>
            <a:r>
              <a:rPr lang="en-US" sz="2200" b="1" dirty="0" err="1" smtClean="0">
                <a:latin typeface="Arial" charset="0"/>
              </a:rPr>
              <a:t>RDFa</a:t>
            </a:r>
            <a:r>
              <a:rPr lang="en-US" sz="2200" b="1" dirty="0" smtClean="0">
                <a:latin typeface="Arial" charset="0"/>
              </a:rPr>
              <a:t> exporters, etc.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e.g. L3S’ RDF export of the DBLP citation index, using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FUB’s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D2R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(http://dblp.l3s.de/d2r/)</a:t>
            </a:r>
            <a:endParaRPr lang="en-US" sz="1600" b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4820" name="Picture 5" descr="Picture 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368550"/>
            <a:ext cx="32639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Picture 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0038" y="2417763"/>
            <a:ext cx="3341687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ight Arrow 10"/>
          <p:cNvSpPr>
            <a:spLocks noChangeArrowheads="1"/>
          </p:cNvSpPr>
          <p:nvPr/>
        </p:nvSpPr>
        <p:spPr bwMode="auto">
          <a:xfrm>
            <a:off x="3581400" y="3581400"/>
            <a:ext cx="685800" cy="228600"/>
          </a:xfrm>
          <a:prstGeom prst="rightArrow">
            <a:avLst>
              <a:gd name="adj1" fmla="val 29704"/>
              <a:gd name="adj2" fmla="val 68361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609600" y="5303838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</a:rPr>
              <a:t>Gives unique </a:t>
            </a:r>
            <a:r>
              <a:rPr lang="en-US" sz="1200" dirty="0" err="1">
                <a:solidFill>
                  <a:srgbClr val="000000"/>
                </a:solidFill>
              </a:rPr>
              <a:t>URIs</a:t>
            </a:r>
            <a:r>
              <a:rPr lang="en-US" sz="1200" dirty="0">
                <a:solidFill>
                  <a:srgbClr val="000000"/>
                </a:solidFill>
              </a:rPr>
              <a:t> to authors, documents, etc. on DBLP! E.g., 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</a:rPr>
              <a:t>	</a:t>
            </a:r>
            <a:r>
              <a:rPr lang="en-US" sz="1200" b="1" dirty="0">
                <a:solidFill>
                  <a:srgbClr val="FF0000"/>
                </a:solidFill>
              </a:rPr>
              <a:t>http://dblp.l3s.de/d2r/resource/authors/Tim_Berners-Lee, </a:t>
            </a:r>
          </a:p>
          <a:p>
            <a:pPr eaLnBrk="0" hangingPunct="0"/>
            <a:r>
              <a:rPr lang="en-US" sz="1200" b="1" dirty="0">
                <a:solidFill>
                  <a:srgbClr val="FF0000"/>
                </a:solidFill>
              </a:rPr>
              <a:t>	http://dblp.l3s.de/d2r/resource/publications/journals/tplp/Berners-LeeCKSH08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</a:rPr>
              <a:t>Provides RDF version of all DBLP data</a:t>
            </a:r>
            <a:r>
              <a:rPr lang="en-US" sz="1200" dirty="0" smtClean="0">
                <a:solidFill>
                  <a:srgbClr val="000000"/>
                </a:solidFill>
              </a:rPr>
              <a:t> and even a SPARQL </a:t>
            </a:r>
            <a:r>
              <a:rPr lang="en-US" sz="1200" dirty="0">
                <a:solidFill>
                  <a:srgbClr val="000000"/>
                </a:solidFill>
              </a:rPr>
              <a:t>query interface! 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SPARQL1.1 Entailment Regimes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SPARQL1.1 will define SPARQL query answering over OWL2 </a:t>
            </a:r>
            <a:r>
              <a:rPr lang="en-US" dirty="0" err="1" smtClean="0"/>
              <a:t>ontologies</a:t>
            </a:r>
            <a:r>
              <a:rPr lang="en-US" dirty="0" smtClean="0"/>
              <a:t> and RIF rule sets: 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http://www.w3.org/TR/sparql11-entailment/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RDF Entailment Regime</a:t>
            </a:r>
          </a:p>
          <a:p>
            <a:pPr lvl="1"/>
            <a:r>
              <a:rPr lang="en-US" dirty="0" smtClean="0"/>
              <a:t>RDFS Entailment Regime</a:t>
            </a:r>
          </a:p>
          <a:p>
            <a:pPr lvl="1"/>
            <a:r>
              <a:rPr lang="en-US" dirty="0" smtClean="0"/>
              <a:t>D-Entailment Regime</a:t>
            </a:r>
          </a:p>
          <a:p>
            <a:pPr lvl="1"/>
            <a:r>
              <a:rPr lang="en-US" dirty="0" smtClean="0"/>
              <a:t>OWL 2 RDF-Based Semantics Entailment Regime</a:t>
            </a:r>
          </a:p>
          <a:p>
            <a:pPr lvl="1"/>
            <a:r>
              <a:rPr lang="en-US" dirty="0" smtClean="0"/>
              <a:t>OWL 2 Direct Semantics Entailment Regime</a:t>
            </a:r>
          </a:p>
          <a:p>
            <a:pPr lvl="1"/>
            <a:r>
              <a:rPr lang="en-US" dirty="0" smtClean="0"/>
              <a:t>RIF Core Entailment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Won’t go into details of those, but sketch the main ideas!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RDFS/OWL2 </a:t>
            </a:r>
            <a:r>
              <a:rPr lang="en-US" dirty="0"/>
              <a:t>and SPARQL1.1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75188"/>
          </a:xfrm>
        </p:spPr>
        <p:txBody>
          <a:bodyPr/>
          <a:lstStyle/>
          <a:p>
            <a:r>
              <a:rPr lang="en-US" sz="2000" dirty="0"/>
              <a:t>General Idea: Answer Queries with implicit answers</a:t>
            </a:r>
          </a:p>
          <a:p>
            <a:r>
              <a:rPr lang="en-US" sz="2000" dirty="0"/>
              <a:t>E.g</a:t>
            </a:r>
            <a:r>
              <a:rPr lang="en-US" sz="2000" dirty="0" smtClean="0"/>
              <a:t>. example from before: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endParaRPr lang="en-US" sz="1800" dirty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beer: &lt;http://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www.purl.org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/net/ontology/beer#&gt;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: &lt;http://www.w3.org/1999/02/22-rdf-syntax-ns#&gt;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rdfs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: &lt;http://www.w3.org/2000/01/rdf-schema#&gt;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SELECT ?beer 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FROM &lt;http://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www.purl.org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/net/ontology/beer&gt;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WHERE {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  ?beer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beer:Beer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pic>
        <p:nvPicPr>
          <p:cNvPr id="7" name="Picture 6" descr="Screen shot 2010-09-20 at 23.58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895" y="3886200"/>
            <a:ext cx="4520105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57200" y="1905000"/>
            <a:ext cx="6248400" cy="2667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OWL2 and SPARQL1.1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858000" cy="4675188"/>
          </a:xfrm>
        </p:spPr>
        <p:txBody>
          <a:bodyPr/>
          <a:lstStyle/>
          <a:p>
            <a:r>
              <a:rPr lang="en-US" sz="2000" dirty="0"/>
              <a:t>General Idea: Answer Queries with implicit answers</a:t>
            </a:r>
          </a:p>
          <a:p>
            <a:r>
              <a:rPr lang="en-US" sz="2000" dirty="0"/>
              <a:t>E.g. </a:t>
            </a:r>
            <a:r>
              <a:rPr lang="en-US" sz="2000" dirty="0" smtClean="0"/>
              <a:t>Graph/Ontology: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10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i="1" dirty="0" smtClean="0">
                <a:solidFill>
                  <a:srgbClr val="FF0000"/>
                </a:solidFill>
                <a:latin typeface="Arial"/>
                <a:ea typeface="Courier New" charset="0"/>
                <a:cs typeface="Arial"/>
              </a:rPr>
              <a:t>T-Box: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None/>
            </a:pPr>
            <a:endParaRPr lang="en-US" sz="16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None/>
            </a:pPr>
            <a:r>
              <a:rPr lang="en-US" sz="1800" i="1" dirty="0" smtClean="0">
                <a:solidFill>
                  <a:srgbClr val="FF0000"/>
                </a:solidFill>
                <a:latin typeface="Arial"/>
                <a:ea typeface="Courier New" charset="0"/>
                <a:cs typeface="Arial"/>
              </a:rPr>
              <a:t>A-Box: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?X { ?X a </a:t>
            </a:r>
            <a:r>
              <a:rPr lang="en-US" sz="1800" b="1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}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dirty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ea typeface="Courier New" charset="0"/>
                <a:cs typeface="Courier New" charset="0"/>
              </a:rPr>
              <a:t>Pure SPARQL 1.0 returns only 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:Jeff,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FF0000"/>
                </a:solidFill>
                <a:ea typeface="Courier New" charset="0"/>
                <a:cs typeface="Courier New" charset="0"/>
              </a:rPr>
              <a:t>should also return :</a:t>
            </a:r>
            <a:r>
              <a:rPr lang="en-US" sz="1800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endParaRPr lang="en-US" sz="1800" dirty="0">
              <a:solidFill>
                <a:srgbClr val="FF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986677"/>
            <a:ext cx="624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b="1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b="1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b="1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b="1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b="1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pPr>
              <a:buClr>
                <a:srgbClr val="000000"/>
              </a:buClr>
              <a:buNone/>
            </a:pPr>
            <a:r>
              <a:rPr lang="en-US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b="1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a Person .</a:t>
            </a:r>
          </a:p>
          <a:p>
            <a:pPr>
              <a:buClr>
                <a:srgbClr val="000000"/>
              </a:buClr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  <a:endParaRPr lang="en-US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" y="2416898"/>
            <a:ext cx="6019800" cy="10471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981200"/>
            <a:ext cx="6248400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foaf:Agent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		[ a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owl:Restriction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owl:onProperty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owl:someValuesFrom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] .</a:t>
            </a:r>
          </a:p>
          <a:p>
            <a:pPr>
              <a:buClr>
                <a:srgbClr val="000000"/>
              </a:buClr>
              <a:buNone/>
            </a:pP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rdfs:range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  <a:r>
              <a:rPr lang="en-US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None/>
            </a:pPr>
            <a:r>
              <a:rPr lang="en-US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pPr>
              <a:buClr>
                <a:srgbClr val="000000"/>
              </a:buClr>
              <a:buNone/>
            </a:pPr>
            <a:r>
              <a:rPr lang="en-US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b="1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a Person .</a:t>
            </a:r>
          </a:p>
          <a:p>
            <a:pPr>
              <a:buClr>
                <a:srgbClr val="000000"/>
              </a:buClr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Challenges+Pitfalls:</a:t>
            </a:r>
          </a:p>
          <a:p>
            <a:pPr lvl="1"/>
            <a:r>
              <a:rPr lang="en-US"/>
              <a:t>Possibly Infinite answers (by RDFS ContainerMembership properties, OWL datatype reasoning, etc.)</a:t>
            </a:r>
          </a:p>
          <a:p>
            <a:pPr lvl="1"/>
            <a:r>
              <a:rPr lang="en-US"/>
              <a:t>Conjunctive Queries: non-distinguished variables</a:t>
            </a:r>
          </a:p>
          <a:p>
            <a:pPr lvl="1"/>
            <a:r>
              <a:rPr lang="en-US"/>
              <a:t>SPARQL 1.1 features: Aggregates</a:t>
            </a:r>
          </a:p>
          <a:p>
            <a:endParaRPr lang="en-US"/>
          </a:p>
        </p:txBody>
      </p:sp>
      <p:sp>
        <p:nvSpPr>
          <p:cNvPr id="430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75687" cy="838200"/>
          </a:xfrm>
        </p:spPr>
        <p:txBody>
          <a:bodyPr/>
          <a:lstStyle/>
          <a:p>
            <a:pPr marL="24161750" indent="-24161750"/>
            <a:r>
              <a:rPr lang="en-US" sz="2800" dirty="0" smtClean="0"/>
              <a:t>SPARQL1.1+</a:t>
            </a:r>
            <a:r>
              <a:rPr lang="en-US" sz="2800" dirty="0"/>
              <a:t>RDFS/OWL: </a:t>
            </a:r>
            <a:r>
              <a:rPr lang="en-US" sz="2800" dirty="0" err="1"/>
              <a:t>Challenges+Pitfalls</a:t>
            </a:r>
            <a:endParaRPr lang="en-US" sz="2800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75687" cy="838200"/>
          </a:xfrm>
        </p:spPr>
        <p:txBody>
          <a:bodyPr/>
          <a:lstStyle/>
          <a:p>
            <a:pPr marL="24161750" indent="-24161750"/>
            <a:r>
              <a:rPr lang="en-US" sz="2800" dirty="0" smtClean="0"/>
              <a:t>SPARQL1.1+</a:t>
            </a:r>
            <a:r>
              <a:rPr lang="en-US" sz="2800" dirty="0"/>
              <a:t>RDFS/OWL: </a:t>
            </a:r>
            <a:r>
              <a:rPr lang="en-US" sz="2800" dirty="0" err="1"/>
              <a:t>Challenges+Pitfalls</a:t>
            </a:r>
            <a:endParaRPr lang="en-US" sz="2800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75188"/>
          </a:xfrm>
        </p:spPr>
        <p:txBody>
          <a:bodyPr/>
          <a:lstStyle/>
          <a:p>
            <a:r>
              <a:rPr lang="en-US" dirty="0"/>
              <a:t>Current Solution:</a:t>
            </a:r>
          </a:p>
          <a:p>
            <a:pPr lvl="1"/>
            <a:r>
              <a:rPr lang="en-US" dirty="0"/>
              <a:t>Possibly Infinite answers (by RDFS </a:t>
            </a:r>
            <a:r>
              <a:rPr lang="en-US" dirty="0" err="1"/>
              <a:t>ContainerMembership</a:t>
            </a:r>
            <a:r>
              <a:rPr lang="en-US" dirty="0"/>
              <a:t> properties, OWL </a:t>
            </a:r>
            <a:r>
              <a:rPr lang="en-US" dirty="0" err="1"/>
              <a:t>datatype</a:t>
            </a:r>
            <a:r>
              <a:rPr lang="en-US" dirty="0"/>
              <a:t> reasoning, etc.)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Restrict answers to </a:t>
            </a:r>
            <a:r>
              <a:rPr lang="en-US" dirty="0" err="1">
                <a:solidFill>
                  <a:srgbClr val="FF0000"/>
                </a:solidFill>
              </a:rPr>
              <a:t>rdf:/rdfs:/owl:vocabulary</a:t>
            </a:r>
            <a:r>
              <a:rPr lang="en-US" dirty="0">
                <a:solidFill>
                  <a:srgbClr val="FF0000"/>
                </a:solidFill>
              </a:rPr>
              <a:t> minus rdf:_1 … </a:t>
            </a:r>
            <a:r>
              <a:rPr lang="en-US" dirty="0" err="1">
                <a:solidFill>
                  <a:srgbClr val="FF0000"/>
                </a:solidFill>
              </a:rPr>
              <a:t>rdf:_n</a:t>
            </a:r>
            <a:r>
              <a:rPr lang="en-US" dirty="0">
                <a:solidFill>
                  <a:srgbClr val="FF0000"/>
                </a:solidFill>
              </a:rPr>
              <a:t> plus terms occurring in the data graph</a:t>
            </a:r>
            <a:endParaRPr lang="en-US" dirty="0"/>
          </a:p>
          <a:p>
            <a:pPr lvl="1"/>
            <a:r>
              <a:rPr lang="en-US" dirty="0"/>
              <a:t>Non-distinguished variables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No non-distinguished variables, answers must result from BGP matching, projection a post-processing step not part of</a:t>
            </a:r>
            <a:r>
              <a:rPr lang="en-US" i="1" dirty="0" smtClean="0">
                <a:solidFill>
                  <a:srgbClr val="FF0000"/>
                </a:solidFill>
              </a:rPr>
              <a:t> SPARQL entailment regimes.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SPARQL 1.1 other features:</a:t>
            </a:r>
            <a:r>
              <a:rPr lang="en-US" dirty="0" smtClean="0"/>
              <a:t> e.g. Aggregates, etc.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Again not affected, answers must result from BGP matching, projection a post-processing step not part of entailment.</a:t>
            </a:r>
          </a:p>
          <a:p>
            <a:pPr lvl="2"/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Simple, BUT: maybe not always </a:t>
            </a:r>
            <a:r>
              <a:rPr lang="en-US" dirty="0" err="1"/>
              <a:t>entirelty</a:t>
            </a:r>
            <a:r>
              <a:rPr lang="en-US" dirty="0"/>
              <a:t> intuitive, so</a:t>
            </a:r>
          </a:p>
          <a:p>
            <a:pPr lvl="2"/>
            <a:r>
              <a:rPr lang="en-US" dirty="0"/>
              <a:t>Good to know ;-)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38200" y="1600200"/>
            <a:ext cx="7086600" cy="12954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r>
              <a:rPr lang="en-US" sz="2000"/>
              <a:t>Possibly Infinite answers RDF(S): Container Membership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r>
              <a:rPr lang="en-US" sz="2000" dirty="0"/>
              <a:t>Graph: </a:t>
            </a:r>
          </a:p>
          <a:p>
            <a:pPr lvl="1">
              <a:buFont typeface="Wingdings" charset="2"/>
              <a:buNone/>
            </a:pP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:rr2010Proceedings 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sz="1400" dirty="0" err="1" smtClean="0">
                <a:latin typeface="Courier New" charset="0"/>
                <a:ea typeface="Courier New" charset="0"/>
                <a:cs typeface="Courier New" charset="0"/>
              </a:rPr>
              <a:t>hasEditors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[ a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rdf:Seq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;  </a:t>
            </a:r>
          </a:p>
          <a:p>
            <a:pPr lvl="1">
              <a:buFont typeface="Wingdings" charset="2"/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					   rdf:_1 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sz="1400" dirty="0" err="1" smtClean="0">
                <a:latin typeface="Courier New" charset="0"/>
                <a:ea typeface="Courier New" charset="0"/>
                <a:cs typeface="Courier New" charset="0"/>
              </a:rPr>
              <a:t>pascal_hitzler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lvl="1">
              <a:buFont typeface="Wingdings" charset="2"/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					   rdf:_2 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sz="1400" dirty="0" err="1" smtClean="0">
                <a:latin typeface="Courier New" charset="0"/>
                <a:ea typeface="Courier New" charset="0"/>
                <a:cs typeface="Courier New" charset="0"/>
              </a:rPr>
              <a:t>thomas_lukasiewicz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Font typeface="Wingdings" charset="2"/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					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 ] .</a:t>
            </a:r>
          </a:p>
          <a:p>
            <a:pPr lvl="1">
              <a:buFont typeface="Wingdings" charset="2"/>
              <a:buNone/>
            </a:pPr>
            <a:endParaRPr lang="en-US" sz="1800" dirty="0"/>
          </a:p>
          <a:p>
            <a:pPr lvl="1">
              <a:buFont typeface="Wingdings" charset="2"/>
              <a:buNone/>
            </a:pPr>
            <a:r>
              <a:rPr lang="en-US" sz="1800" dirty="0">
                <a:solidFill>
                  <a:srgbClr val="008000"/>
                </a:solidFill>
              </a:rPr>
              <a:t>Query with RDFS Entailment in mind:</a:t>
            </a:r>
          </a:p>
          <a:p>
            <a:pPr lvl="1">
              <a:buFont typeface="Wingdings" charset="2"/>
              <a:buNone/>
            </a:pP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SELECT ?CM { ?CM a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rdfs:ContainerMembershipProperty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lvl="1">
              <a:buFont typeface="Wingdings" charset="2"/>
              <a:buNone/>
            </a:pP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Font typeface="Wingdings" charset="2"/>
              <a:buNone/>
            </a:pPr>
            <a:r>
              <a:rPr lang="en-US" sz="1800" b="1" dirty="0">
                <a:latin typeface="Lucida Sans (Body)" charset="0"/>
              </a:rPr>
              <a:t>Entailed by RDFS (axiomatic Triples):</a:t>
            </a:r>
          </a:p>
          <a:p>
            <a:pPr lvl="1">
              <a:buFont typeface="Wingdings" charset="2"/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rdfs:_1 a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rdfs:ContainerMembershipProperty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/>
              <a:t>.</a:t>
            </a:r>
          </a:p>
          <a:p>
            <a:pPr lvl="1">
              <a:buFont typeface="Wingdings" charset="2"/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rdfs:_2 a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rdfs:ContainerMembershipProperty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/>
              <a:t>.</a:t>
            </a:r>
          </a:p>
          <a:p>
            <a:pPr lvl="1">
              <a:buFont typeface="Wingdings" charset="2"/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rdfs:_3 a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rdfs:ContainerMembershipProperty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/>
              <a:t>.</a:t>
            </a:r>
          </a:p>
          <a:p>
            <a:pPr lvl="1">
              <a:buFont typeface="Wingdings" charset="2"/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rdfs:_4 a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rdfs:ContainerMembershipProperty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/>
              <a:t>.</a:t>
            </a:r>
          </a:p>
          <a:p>
            <a:pPr lvl="1">
              <a:buFont typeface="Wingdings" charset="2"/>
              <a:buNone/>
            </a:pPr>
            <a:r>
              <a:rPr lang="en-US" dirty="0"/>
              <a:t>…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38200" y="1600200"/>
            <a:ext cx="7086600" cy="12954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r>
              <a:rPr lang="en-US" sz="2000"/>
              <a:t>Possibly Infinite answers RDF(S): Container Membership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r>
              <a:rPr lang="en-US" sz="2000" dirty="0"/>
              <a:t>Graph: </a:t>
            </a:r>
            <a:endParaRPr lang="en-US" sz="2000" dirty="0" smtClean="0"/>
          </a:p>
          <a:p>
            <a:pPr lvl="1">
              <a:buNone/>
            </a:pP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:rr2010Proceedings :</a:t>
            </a:r>
            <a:r>
              <a:rPr lang="en-US" sz="1400" dirty="0" err="1" smtClean="0">
                <a:latin typeface="Courier New" charset="0"/>
                <a:ea typeface="Courier New" charset="0"/>
                <a:cs typeface="Courier New" charset="0"/>
              </a:rPr>
              <a:t>hasEditors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 [ a </a:t>
            </a:r>
            <a:r>
              <a:rPr lang="en-US" sz="1400" dirty="0" err="1" smtClean="0">
                <a:latin typeface="Courier New" charset="0"/>
                <a:ea typeface="Courier New" charset="0"/>
                <a:cs typeface="Courier New" charset="0"/>
              </a:rPr>
              <a:t>rdf:Seq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;  </a:t>
            </a:r>
          </a:p>
          <a:p>
            <a:pPr lvl="1">
              <a:buNone/>
            </a:pP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					   rdf:_1 :</a:t>
            </a:r>
            <a:r>
              <a:rPr lang="en-US" sz="1400" dirty="0" err="1" smtClean="0">
                <a:latin typeface="Courier New" charset="0"/>
                <a:ea typeface="Courier New" charset="0"/>
                <a:cs typeface="Courier New" charset="0"/>
              </a:rPr>
              <a:t>pascal_hitzler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lvl="1">
              <a:buNone/>
            </a:pP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					   rdf:_2 :</a:t>
            </a:r>
            <a:r>
              <a:rPr lang="en-US" sz="1400" dirty="0" err="1" smtClean="0">
                <a:latin typeface="Courier New" charset="0"/>
                <a:ea typeface="Courier New" charset="0"/>
                <a:cs typeface="Courier New" charset="0"/>
              </a:rPr>
              <a:t>thomas_lukasiewicz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lvl="1">
              <a:buNone/>
            </a:pP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					 ] .</a:t>
            </a:r>
          </a:p>
          <a:p>
            <a:pPr lvl="1">
              <a:buFont typeface="Wingdings" charset="2"/>
              <a:buNone/>
            </a:pPr>
            <a:endParaRPr lang="en-US" sz="1800" dirty="0" smtClean="0"/>
          </a:p>
          <a:p>
            <a:pPr lvl="1">
              <a:buFont typeface="Wingdings" charset="2"/>
              <a:buNone/>
            </a:pPr>
            <a:r>
              <a:rPr lang="en-US" sz="1800" dirty="0">
                <a:solidFill>
                  <a:srgbClr val="008000"/>
                </a:solidFill>
              </a:rPr>
              <a:t>Query with RDFS Entailment in mind:</a:t>
            </a:r>
          </a:p>
          <a:p>
            <a:pPr lvl="1">
              <a:buFont typeface="Wingdings" charset="2"/>
              <a:buNone/>
            </a:pP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SELECT ?CM { ?CM a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rdfs:ContainerMembershipProperty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lvl="1">
              <a:buFont typeface="Wingdings" charset="2"/>
              <a:buNone/>
            </a:pP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Font typeface="Wingdings" charset="2"/>
              <a:buNone/>
            </a:pPr>
            <a:r>
              <a:rPr lang="en-US" sz="1800" dirty="0">
                <a:solidFill>
                  <a:srgbClr val="FF0000"/>
                </a:solidFill>
              </a:rPr>
              <a:t>SPARQL 1.1 restricts answers to </a:t>
            </a:r>
            <a:r>
              <a:rPr lang="en-US" sz="1800" dirty="0" err="1">
                <a:solidFill>
                  <a:srgbClr val="FF0000"/>
                </a:solidFill>
              </a:rPr>
              <a:t>rdf:/rdfs:/owl:vocabulary</a:t>
            </a:r>
            <a:r>
              <a:rPr lang="en-US" sz="1800" dirty="0">
                <a:solidFill>
                  <a:srgbClr val="FF0000"/>
                </a:solidFill>
              </a:rPr>
              <a:t> minus rdf:_1 … </a:t>
            </a:r>
            <a:r>
              <a:rPr lang="en-US" sz="1800" dirty="0" err="1">
                <a:solidFill>
                  <a:srgbClr val="FF0000"/>
                </a:solidFill>
              </a:rPr>
              <a:t>rdf:_n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plus terms occurring in the data graph</a:t>
            </a:r>
            <a:endParaRPr lang="en-US" sz="1800" b="1" dirty="0"/>
          </a:p>
          <a:p>
            <a:pPr lvl="1">
              <a:buFont typeface="Wingdings" charset="2"/>
              <a:buNone/>
            </a:pP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Font typeface="Wingdings" charset="2"/>
              <a:buNone/>
            </a:pPr>
            <a:r>
              <a:rPr lang="en-US" sz="1800" b="1" dirty="0">
                <a:latin typeface="Lucida Sans (Body)" charset="0"/>
              </a:rPr>
              <a:t>So, the only answers</a:t>
            </a:r>
            <a:r>
              <a:rPr lang="en-US" sz="1800" b="1" dirty="0" smtClean="0">
                <a:latin typeface="Lucida Sans (Body)" charset="0"/>
              </a:rPr>
              <a:t> in SPARQL1.1 are</a:t>
            </a:r>
            <a:r>
              <a:rPr lang="en-US" sz="1800" b="1" dirty="0">
                <a:latin typeface="Lucida Sans (Body)" charset="0"/>
              </a:rPr>
              <a:t>:</a:t>
            </a:r>
          </a:p>
          <a:p>
            <a:pPr lvl="1">
              <a:buFont typeface="Wingdings" charset="2"/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{ ?CM/rdfs:_1, ?CM/rdfs:_2,</a:t>
            </a:r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 }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SPARQL 1.1 + RDFS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5613"/>
            <a:ext cx="7924800" cy="4675187"/>
          </a:xfrm>
        </p:spPr>
        <p:txBody>
          <a:bodyPr/>
          <a:lstStyle/>
          <a:p>
            <a:r>
              <a:rPr lang="en-US" sz="1800" dirty="0" smtClean="0"/>
              <a:t>ATTENTION: this also means no “surrogate blank nodes”!</a:t>
            </a:r>
          </a:p>
          <a:p>
            <a:r>
              <a:rPr lang="en-US" sz="1800" dirty="0" smtClean="0"/>
              <a:t>Graph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Note: the informative RDFS inference rules at</a:t>
            </a:r>
          </a:p>
          <a:p>
            <a:pPr lvl="1"/>
            <a:r>
              <a:rPr lang="en-US" sz="1600" dirty="0" smtClean="0"/>
              <a:t>http://www.w3.org/TR/rdf-mt/#rules</a:t>
            </a:r>
          </a:p>
          <a:p>
            <a:pPr>
              <a:buNone/>
            </a:pPr>
            <a:r>
              <a:rPr lang="en-US" sz="1800" dirty="0" smtClean="0"/>
              <a:t>	contains the following rules: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 lvl="0">
              <a:buClr>
                <a:srgbClr val="000000"/>
              </a:buClr>
            </a:pPr>
            <a:r>
              <a:rPr lang="en-US" sz="1800" dirty="0" smtClean="0"/>
              <a:t>BUT: the following query</a:t>
            </a:r>
          </a:p>
          <a:p>
            <a:pPr>
              <a:buClr>
                <a:srgbClr val="000000"/>
              </a:buClr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		</a:t>
            </a:r>
          </a:p>
          <a:p>
            <a:pPr>
              <a:buClr>
                <a:srgbClr val="000000"/>
              </a:buClr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		SELECT ?L WHERE { ?L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rdf:type</a:t>
            </a:r>
            <a:r>
              <a:rPr lang="en-US" sz="18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rdfs:Literal</a:t>
            </a:r>
            <a:r>
              <a:rPr lang="en-US" sz="18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}</a:t>
            </a:r>
          </a:p>
          <a:p>
            <a:pPr lvl="0">
              <a:buClr>
                <a:srgbClr val="000000"/>
              </a:buClr>
            </a:pPr>
            <a:endParaRPr lang="en-US" sz="1800" dirty="0" smtClean="0"/>
          </a:p>
          <a:p>
            <a:pPr lvl="0">
              <a:buClr>
                <a:srgbClr val="000000"/>
              </a:buClr>
              <a:buNone/>
            </a:pPr>
            <a:r>
              <a:rPr lang="en-US" sz="1800" dirty="0" smtClean="0"/>
              <a:t>	has no answers by above restriction!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        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		</a:t>
            </a:r>
          </a:p>
          <a:p>
            <a:pPr>
              <a:buNone/>
            </a:pP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57200" y="10668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SPARQL 1.1 restricts answers to </a:t>
            </a:r>
            <a:r>
              <a:rPr lang="en-US" dirty="0" err="1" smtClean="0">
                <a:solidFill>
                  <a:srgbClr val="FF0000"/>
                </a:solidFill>
              </a:rPr>
              <a:t>rdf:/rdfs:/owl:vocabulary</a:t>
            </a:r>
            <a:r>
              <a:rPr lang="en-US" dirty="0" smtClean="0">
                <a:solidFill>
                  <a:srgbClr val="FF0000"/>
                </a:solidFill>
              </a:rPr>
              <a:t> minus rdf:_1 … </a:t>
            </a:r>
            <a:r>
              <a:rPr lang="en-US" dirty="0" err="1" smtClean="0">
                <a:solidFill>
                  <a:srgbClr val="FF0000"/>
                </a:solidFill>
              </a:rPr>
              <a:t>rdf:_n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plus terms occurring in the data graph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2283023"/>
            <a:ext cx="396240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742950" lvl="1" indent="-285750">
              <a:spcBef>
                <a:spcPct val="30000"/>
              </a:spcBef>
              <a:buClr>
                <a:srgbClr val="008000"/>
              </a:buClr>
              <a:buSzPct val="80000"/>
            </a:pPr>
            <a:r>
              <a:rPr lang="en-US" sz="1400" kern="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sz="1400" kern="0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alice</a:t>
            </a:r>
            <a:r>
              <a:rPr lang="en-US" sz="1400" kern="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:name "Alice" 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700891"/>
            <a:ext cx="7848600" cy="566309"/>
          </a:xfrm>
          <a:prstGeom prst="rect">
            <a:avLst/>
          </a:prstGeom>
          <a:solidFill>
            <a:srgbClr val="BFFFFF"/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sz="14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rdfs1:   {_:L </a:t>
            </a:r>
            <a:r>
              <a:rPr lang="en-US" sz="1400" b="1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rdf:type</a:t>
            </a:r>
            <a:r>
              <a:rPr lang="en-US" sz="14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rdfs:Literal</a:t>
            </a:r>
            <a:r>
              <a:rPr lang="en-US" sz="14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} :- {?S ?P ?L .} </a:t>
            </a:r>
            <a:r>
              <a:rPr lang="en-US" sz="1400" b="1" kern="0" dirty="0" smtClean="0">
                <a:solidFill>
                  <a:srgbClr val="000000"/>
                </a:solidFill>
                <a:latin typeface="Courier New"/>
                <a:ea typeface="ＭＳ ゴシック"/>
                <a:cs typeface="Courier New"/>
              </a:rPr>
              <a:t>∧</a:t>
            </a:r>
            <a:r>
              <a:rPr lang="en-US" sz="14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literal(?L</a:t>
            </a:r>
            <a:r>
              <a:rPr lang="en-US" sz="14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sz="1400" dirty="0" smtClean="0">
                <a:solidFill>
                  <a:srgbClr val="000000"/>
                </a:solidFill>
              </a:rPr>
              <a:t>		</a:t>
            </a:r>
            <a:r>
              <a:rPr lang="en-US" sz="1200" dirty="0" smtClean="0">
                <a:solidFill>
                  <a:srgbClr val="000000"/>
                </a:solidFill>
              </a:rPr>
              <a:t>where </a:t>
            </a:r>
            <a:r>
              <a:rPr lang="en-US" sz="1200" b="1" dirty="0" smtClean="0">
                <a:solidFill>
                  <a:srgbClr val="000000"/>
                </a:solidFill>
                <a:latin typeface="Courier New"/>
                <a:cs typeface="Courier New"/>
              </a:rPr>
              <a:t>_:L</a:t>
            </a:r>
            <a:r>
              <a:rPr lang="en-US" sz="1200" dirty="0" smtClean="0">
                <a:solidFill>
                  <a:srgbClr val="000000"/>
                </a:solidFill>
              </a:rPr>
              <a:t> is a blank node allocated to the literal  bound to </a:t>
            </a:r>
            <a:r>
              <a:rPr lang="en-US" sz="1200" b="1" dirty="0" smtClean="0">
                <a:solidFill>
                  <a:srgbClr val="000000"/>
                </a:solidFill>
                <a:latin typeface="Courier New"/>
                <a:cs typeface="Courier New"/>
              </a:rPr>
              <a:t>?L</a:t>
            </a:r>
            <a:endParaRPr lang="en-US" sz="1200" b="1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620713" y="65436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" y="1905000"/>
            <a:ext cx="8305800" cy="13716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94688" cy="838200"/>
          </a:xfrm>
        </p:spPr>
        <p:txBody>
          <a:bodyPr/>
          <a:lstStyle/>
          <a:p>
            <a:r>
              <a:rPr lang="en-US" sz="2000" dirty="0"/>
              <a:t>Possibly Infinite answers OWL:  </a:t>
            </a:r>
            <a:r>
              <a:rPr lang="en-US" sz="2000" dirty="0" err="1"/>
              <a:t>datatype</a:t>
            </a:r>
            <a:r>
              <a:rPr lang="en-US" sz="2000" dirty="0"/>
              <a:t> reasoning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1800" dirty="0">
                <a:ea typeface="Courier New" charset="0"/>
                <a:cs typeface="Courier New" charset="0"/>
              </a:rPr>
              <a:t>Stupid way to say Peter is 50:</a:t>
            </a:r>
          </a:p>
          <a:p>
            <a:pPr>
              <a:buFont typeface="Wingdings" charset="2"/>
              <a:buNone/>
            </a:pPr>
            <a:endParaRPr lang="en-US" sz="1800" dirty="0">
              <a:ea typeface="Courier New" charset="0"/>
              <a:cs typeface="Courier New" charset="0"/>
            </a:endParaRPr>
          </a:p>
          <a:p>
            <a:pPr>
              <a:buFont typeface="Wingdings" charset="2"/>
              <a:buNone/>
            </a:pP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ex:Peter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a [ a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owl:Restriction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; </a:t>
            </a:r>
          </a:p>
          <a:p>
            <a:pPr>
              <a:buFont typeface="Wingdings" charset="2"/>
              <a:buNone/>
            </a:pP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owl:onProperty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ex:age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; </a:t>
            </a:r>
          </a:p>
          <a:p>
            <a:pPr>
              <a:buFont typeface="Wingdings" charset="2"/>
              <a:buNone/>
            </a:pP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owl:allValuesFrom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[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rdf:type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rdfs:Datatype</a:t>
            </a:r>
            <a:r>
              <a:rPr lang="en-US" sz="18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; </a:t>
            </a: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Font typeface="Wingdings" charset="2"/>
              <a:buNone/>
            </a:pP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owl:oneOf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("50"^^xsd:integer) ] </a:t>
            </a:r>
            <a:r>
              <a:rPr lang="en-US" sz="18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] .</a:t>
            </a:r>
          </a:p>
          <a:p>
            <a:pPr>
              <a:buFont typeface="Wingdings" charset="2"/>
              <a:buNone/>
            </a:pP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Font typeface="Wingdings" charset="2"/>
              <a:buNone/>
            </a:pPr>
            <a:r>
              <a:rPr lang="en-US" sz="1800" dirty="0">
                <a:ea typeface="Courier New" charset="0"/>
                <a:cs typeface="Courier New" charset="0"/>
              </a:rPr>
              <a:t>Stupid query asking What is NOT Peters age:</a:t>
            </a:r>
          </a:p>
          <a:p>
            <a:pPr>
              <a:buFont typeface="Wingdings" charset="2"/>
              <a:buNone/>
            </a:pP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SELECT ?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WHERE { </a:t>
            </a:r>
          </a:p>
          <a:p>
            <a:pPr>
              <a:buFont typeface="Wingdings" charset="2"/>
              <a:buNone/>
            </a:pP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ex:Peter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a [ a 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owl:Restriction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; 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owl:onProperty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ex:age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; 		  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owl:allValuesFrom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[ a 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rdfs:Datatype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; 			</a:t>
            </a:r>
            <a:r>
              <a:rPr lang="en-US" sz="1800" b="1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               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owl:datatypeComplementOf</a:t>
            </a:r>
            <a:r>
              <a:rPr lang="en-US" sz="1800" b="1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[ a 			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rdfs:Datatype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; 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owl:oneOf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(?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) ] ] ] }</a:t>
            </a:r>
          </a:p>
          <a:p>
            <a:pPr>
              <a:buFont typeface="Wingdings" charset="2"/>
              <a:buNone/>
            </a:pPr>
            <a:endParaRPr lang="en-US" sz="1800" b="1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Font typeface="Wingdings" charset="2"/>
              <a:buNone/>
            </a:pPr>
            <a:r>
              <a:rPr lang="en-US" sz="1800" b="1" dirty="0">
                <a:ea typeface="Courier New" charset="0"/>
                <a:cs typeface="Courier New" charset="0"/>
              </a:rPr>
              <a:t>Theoretical answer:</a:t>
            </a:r>
            <a:r>
              <a:rPr lang="en-US" sz="1800" dirty="0">
                <a:ea typeface="Courier New" charset="0"/>
                <a:cs typeface="Courier New" charset="0"/>
              </a:rPr>
              <a:t> all literal different from 50 </a:t>
            </a:r>
          </a:p>
          <a:p>
            <a:pPr>
              <a:buFont typeface="Wingdings" charset="2"/>
              <a:buNone/>
            </a:pPr>
            <a:endParaRPr lang="en-US" sz="1800" b="1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68313" y="6391275"/>
            <a:ext cx="2133600" cy="360363"/>
          </a:xfrm>
          <a:prstGeom prst="rect">
            <a:avLst/>
          </a:prstGeom>
          <a:noFill/>
        </p:spPr>
        <p:txBody>
          <a:bodyPr/>
          <a:lstStyle/>
          <a:p>
            <a:fld id="{061B68B3-3506-AA46-806F-4E4FE4F667BD}" type="slidenum">
              <a:rPr lang="en-IE"/>
              <a:pPr/>
              <a:t>88</a:t>
            </a:fld>
            <a:r>
              <a:rPr lang="en-IE"/>
              <a:t> </a:t>
            </a:r>
            <a:endParaRPr lang="en-IE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096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/>
            <a:r>
              <a:rPr lang="en-US" b="1" dirty="0" smtClean="0">
                <a:solidFill>
                  <a:srgbClr val="FF0000"/>
                </a:solidFill>
              </a:rPr>
              <a:t>No danger in </a:t>
            </a:r>
            <a:r>
              <a:rPr lang="en-US" dirty="0" smtClean="0">
                <a:solidFill>
                  <a:srgbClr val="FF0000"/>
                </a:solidFill>
              </a:rPr>
              <a:t>SPARQL </a:t>
            </a:r>
            <a:r>
              <a:rPr lang="en-US" dirty="0">
                <a:solidFill>
                  <a:srgbClr val="FF0000"/>
                </a:solidFill>
              </a:rPr>
              <a:t>1.1 restricts answers to </a:t>
            </a:r>
            <a:r>
              <a:rPr lang="en-US" dirty="0" err="1">
                <a:solidFill>
                  <a:srgbClr val="FF0000"/>
                </a:solidFill>
              </a:rPr>
              <a:t>rdf:/rdfs:/owl:vocabulary</a:t>
            </a:r>
            <a:r>
              <a:rPr lang="en-US" dirty="0">
                <a:solidFill>
                  <a:srgbClr val="FF0000"/>
                </a:solidFill>
              </a:rPr>
              <a:t> minus rdf:_1 … </a:t>
            </a:r>
            <a:r>
              <a:rPr lang="en-US" dirty="0" err="1">
                <a:solidFill>
                  <a:srgbClr val="FF0000"/>
                </a:solidFill>
              </a:rPr>
              <a:t>rdf:_n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plus terms occurring in the data </a:t>
            </a:r>
            <a:r>
              <a:rPr lang="en-US" b="1" dirty="0" smtClean="0">
                <a:solidFill>
                  <a:srgbClr val="FF0000"/>
                </a:solidFill>
              </a:rPr>
              <a:t>graph</a:t>
            </a:r>
          </a:p>
          <a:p>
            <a:pPr lvl="1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09600" y="1447800"/>
            <a:ext cx="6477000" cy="28956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5575" cy="838200"/>
          </a:xfrm>
        </p:spPr>
        <p:txBody>
          <a:bodyPr/>
          <a:lstStyle/>
          <a:p>
            <a:pPr marL="24161750" indent="-24161750"/>
            <a:r>
              <a:rPr lang="en-US"/>
              <a:t>Non-distinguished variables: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75188"/>
          </a:xfrm>
        </p:spPr>
        <p:txBody>
          <a:bodyPr/>
          <a:lstStyle/>
          <a:p>
            <a:r>
              <a:rPr lang="en-US" sz="2000" dirty="0"/>
              <a:t>E.g. Graph</a:t>
            </a:r>
            <a:endParaRPr lang="en-US" sz="2000" dirty="0" smtClean="0"/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foaf:Agent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		[ a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owl:Restriction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owl:onProperty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owl:someValuesFrom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]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rdfs:range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  <a:endParaRPr lang="en-US" sz="18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sz="1800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a Person .</a:t>
            </a:r>
          </a:p>
          <a:p>
            <a:pPr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  <a:endParaRPr lang="en-US" sz="1800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b="1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?X ?Y { ?X :</a:t>
            </a:r>
            <a:r>
              <a:rPr lang="en-US" sz="1800" b="1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?Y }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b="1" dirty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i="1" dirty="0">
                <a:solidFill>
                  <a:srgbClr val="FF0000"/>
                </a:solidFill>
                <a:ea typeface="Courier New" charset="0"/>
                <a:cs typeface="Courier New" charset="0"/>
              </a:rPr>
              <a:t>No answer, because no known value for ?Y in the data graph.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RDF Data online: Example 3/3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5" name="Picture 4" descr="Screen shot 2010-09-21 at 08.46.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7548915" cy="6432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1447800"/>
            <a:ext cx="2667000" cy="1524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http://dblp.l3s.de/d2r/resource/authors/T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09600" y="1447800"/>
            <a:ext cx="6477000" cy="28194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5575" cy="838200"/>
          </a:xfrm>
        </p:spPr>
        <p:txBody>
          <a:bodyPr/>
          <a:lstStyle/>
          <a:p>
            <a:pPr marL="24161750" indent="-24161750"/>
            <a:r>
              <a:rPr lang="en-US"/>
              <a:t>Non-distinguished variables: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75188"/>
          </a:xfrm>
        </p:spPr>
        <p:txBody>
          <a:bodyPr/>
          <a:lstStyle/>
          <a:p>
            <a:r>
              <a:rPr lang="en-US" sz="2000" dirty="0"/>
              <a:t>E.g. Graph</a:t>
            </a:r>
            <a:endParaRPr lang="en-US" sz="2000" dirty="0" smtClean="0"/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foaf:Agent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		[ a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owl:Restriction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owl:onProperty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owl:someValuesFrom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] .</a:t>
            </a:r>
          </a:p>
          <a:p>
            <a:pPr>
              <a:buClr>
                <a:srgbClr val="000000"/>
              </a:buClr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rdfs:range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a 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Person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1800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?X</a:t>
            </a: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{ 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?X</a:t>
            </a: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800" b="1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?Y }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b="1" dirty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i="1" dirty="0">
                <a:ea typeface="Courier New" charset="0"/>
                <a:cs typeface="Courier New" charset="0"/>
              </a:rPr>
              <a:t>But what about this one? ?Y looks like a “non-distinguished” variable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i="1" dirty="0">
                <a:solidFill>
                  <a:srgbClr val="FF0000"/>
                </a:solidFill>
              </a:rPr>
              <a:t>Solution: In SPARQL 1.1 answers must result from BGP matching, projection a post-processing step not part of entailment </a:t>
            </a:r>
            <a:r>
              <a:rPr lang="en-US" sz="1800" i="1" dirty="0" err="1">
                <a:solidFill>
                  <a:srgbClr val="FF0000"/>
                </a:solidFill>
                <a:sym typeface="Wingdings" charset="2"/>
              </a:rPr>
              <a:t></a:t>
            </a:r>
            <a:r>
              <a:rPr lang="en-US" sz="1800" i="1" dirty="0">
                <a:solidFill>
                  <a:srgbClr val="FF0000"/>
                </a:solidFill>
                <a:sym typeface="Wingdings" charset="2"/>
              </a:rPr>
              <a:t> so, still no answer.</a:t>
            </a:r>
            <a:endParaRPr lang="en-US" sz="1800" i="1" dirty="0"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4161750" indent="-24161750"/>
            <a:r>
              <a:rPr lang="en-US"/>
              <a:t>Non-distinguished variables: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915400" cy="4675187"/>
          </a:xfrm>
        </p:spPr>
        <p:txBody>
          <a:bodyPr/>
          <a:lstStyle/>
          <a:p>
            <a:r>
              <a:rPr lang="en-US" dirty="0"/>
              <a:t>Simple Solution may seem not always intuitive, but:</a:t>
            </a:r>
          </a:p>
          <a:p>
            <a:pPr lvl="1"/>
            <a:r>
              <a:rPr lang="en-US" dirty="0"/>
              <a:t>OWL Entailment in SPARQL based on BGP matching, i.e.</a:t>
            </a:r>
          </a:p>
          <a:p>
            <a:pPr lvl="2"/>
            <a:r>
              <a:rPr lang="en-US" dirty="0"/>
              <a:t>always only returns results with named individuals</a:t>
            </a:r>
          </a:p>
          <a:p>
            <a:pPr lvl="2"/>
            <a:r>
              <a:rPr lang="en-US" dirty="0"/>
              <a:t>Doesn’t affect SELECT: takes place before projection</a:t>
            </a:r>
          </a:p>
          <a:p>
            <a:pPr lvl="2"/>
            <a:r>
              <a:rPr lang="en-US" dirty="0"/>
              <a:t>That is: </a:t>
            </a:r>
            <a:r>
              <a:rPr lang="en-US" b="1" dirty="0"/>
              <a:t>non-distinguished variables can’t occur “by design</a:t>
            </a:r>
            <a:r>
              <a:rPr lang="en-US" b="1" dirty="0" smtClean="0"/>
              <a:t>”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/>
              <a:t>In fact, conjunctive queries with non-distinguished variable still an open research problem for OWL:</a:t>
            </a:r>
          </a:p>
          <a:p>
            <a:pPr lvl="2"/>
            <a:r>
              <a:rPr lang="en-US" dirty="0"/>
              <a:t>Decidable for SHIQ, </a:t>
            </a:r>
            <a:r>
              <a:rPr lang="en-US" dirty="0">
                <a:solidFill>
                  <a:srgbClr val="0000FF"/>
                </a:solidFill>
              </a:rPr>
              <a:t>[B. </a:t>
            </a:r>
            <a:r>
              <a:rPr lang="en-US" dirty="0" err="1">
                <a:solidFill>
                  <a:srgbClr val="0000FF"/>
                </a:solidFill>
              </a:rPr>
              <a:t>Glimm</a:t>
            </a:r>
            <a:r>
              <a:rPr lang="en-US" dirty="0">
                <a:solidFill>
                  <a:srgbClr val="0000FF"/>
                </a:solidFill>
              </a:rPr>
              <a:t> et al.</a:t>
            </a:r>
            <a:r>
              <a:rPr lang="en-US" dirty="0" smtClean="0">
                <a:solidFill>
                  <a:srgbClr val="0000FF"/>
                </a:solidFill>
              </a:rPr>
              <a:t> 2008</a:t>
            </a:r>
            <a:r>
              <a:rPr lang="en-US" dirty="0">
                <a:solidFill>
                  <a:srgbClr val="0000FF"/>
                </a:solidFill>
              </a:rPr>
              <a:t>]</a:t>
            </a:r>
          </a:p>
          <a:p>
            <a:pPr lvl="2"/>
            <a:r>
              <a:rPr lang="en-US" dirty="0"/>
              <a:t>Decidable for OWL1 DL without transitive properties OWL1 </a:t>
            </a:r>
            <a:r>
              <a:rPr lang="en-US" dirty="0" err="1"/>
              <a:t>Lite</a:t>
            </a:r>
            <a:r>
              <a:rPr lang="en-US" dirty="0"/>
              <a:t> without </a:t>
            </a:r>
            <a:r>
              <a:rPr lang="en-US" dirty="0" err="1"/>
              <a:t>nominals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[B. </a:t>
            </a:r>
            <a:r>
              <a:rPr lang="en-US" dirty="0" err="1">
                <a:solidFill>
                  <a:srgbClr val="0000FF"/>
                </a:solidFill>
              </a:rPr>
              <a:t>Glimm</a:t>
            </a:r>
            <a:r>
              <a:rPr lang="en-US" dirty="0">
                <a:solidFill>
                  <a:srgbClr val="0000FF"/>
                </a:solidFill>
              </a:rPr>
              <a:t>, KR-10]</a:t>
            </a:r>
          </a:p>
          <a:p>
            <a:pPr lvl="2"/>
            <a:r>
              <a:rPr lang="en-US" dirty="0"/>
              <a:t>Decidability for SHOIN, SROIQ though still unknown…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0"/>
            <a:ext cx="8015288" cy="838200"/>
          </a:xfrm>
        </p:spPr>
        <p:txBody>
          <a:bodyPr/>
          <a:lstStyle/>
          <a:p>
            <a:r>
              <a:rPr lang="en-US" sz="2400" dirty="0" smtClean="0"/>
              <a:t>SPARQL1.1 Entailment &amp; complex graph patterns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r>
              <a:rPr lang="en-US" sz="2000" dirty="0" smtClean="0"/>
              <a:t>Once again: SPARQL entailment defined only at the level of </a:t>
            </a:r>
            <a:r>
              <a:rPr lang="en-US" sz="2000" b="1" dirty="0" smtClean="0"/>
              <a:t>BGP </a:t>
            </a:r>
            <a:r>
              <a:rPr lang="en-US" sz="2000" dirty="0" smtClean="0"/>
              <a:t>matching</a:t>
            </a:r>
          </a:p>
          <a:p>
            <a:pPr>
              <a:buFont typeface="Wingdings" charset="2"/>
              <a:buChar char="è"/>
            </a:pPr>
            <a:r>
              <a:rPr lang="en-US" sz="2000" dirty="0" smtClean="0">
                <a:sym typeface="Wingdings"/>
              </a:rPr>
              <a:t>SPARQL1.1 Algebra is layered “on top”, no interaction</a:t>
            </a:r>
          </a:p>
          <a:p>
            <a:pPr>
              <a:buFont typeface="Wingdings" charset="2"/>
              <a:buChar char="è"/>
            </a:pPr>
            <a:endParaRPr lang="en-US" sz="2000" dirty="0" smtClean="0">
              <a:sym typeface="Wingdings"/>
            </a:endParaRPr>
          </a:p>
          <a:p>
            <a:pPr>
              <a:buFont typeface="Wingdings" charset="2"/>
              <a:buChar char="è"/>
            </a:pPr>
            <a:endParaRPr lang="en-US" sz="2000" dirty="0" smtClean="0">
              <a:sym typeface="Wingdings"/>
            </a:endParaRPr>
          </a:p>
          <a:p>
            <a:pPr>
              <a:buFont typeface="Wingdings" charset="2"/>
              <a:buChar char="è"/>
            </a:pPr>
            <a:endParaRPr lang="en-US" sz="2000" dirty="0" smtClean="0">
              <a:sym typeface="Wingdings"/>
            </a:endParaRPr>
          </a:p>
          <a:p>
            <a:pPr>
              <a:buFont typeface="Wingdings" charset="2"/>
              <a:buChar char="è"/>
            </a:pPr>
            <a:endParaRPr lang="en-US" sz="2000" dirty="0" smtClean="0">
              <a:sym typeface="Wingdings"/>
            </a:endParaRPr>
          </a:p>
          <a:p>
            <a:pPr>
              <a:buFont typeface="Wingdings" charset="2"/>
              <a:buChar char="è"/>
            </a:pPr>
            <a:endParaRPr lang="en-US" sz="2000" dirty="0" smtClean="0">
              <a:sym typeface="Wingdings"/>
            </a:endParaRPr>
          </a:p>
          <a:p>
            <a:pPr>
              <a:buFont typeface="Wingdings" charset="2"/>
              <a:buChar char="è"/>
            </a:pPr>
            <a:endParaRPr lang="en-US" sz="2000" dirty="0" smtClean="0">
              <a:sym typeface="Wingdings"/>
            </a:endParaRPr>
          </a:p>
          <a:p>
            <a:pPr>
              <a:buFont typeface="Wingdings" charset="2"/>
              <a:buChar char="è"/>
            </a:pPr>
            <a:endParaRPr lang="en-US" sz="2000" dirty="0" smtClean="0">
              <a:sym typeface="Wingdings"/>
            </a:endParaRPr>
          </a:p>
          <a:p>
            <a:pPr>
              <a:buFont typeface="Wingdings" charset="2"/>
              <a:buChar char="è"/>
            </a:pPr>
            <a:r>
              <a:rPr lang="en-US" sz="2000" dirty="0" smtClean="0">
                <a:sym typeface="Wingdings"/>
              </a:rPr>
              <a:t>No result!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219200" y="2514600"/>
            <a:ext cx="6934200" cy="9787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742950" lvl="1" indent="-285750">
              <a:spcBef>
                <a:spcPct val="30000"/>
              </a:spcBef>
              <a:buClr>
                <a:srgbClr val="008000"/>
              </a:buClr>
              <a:buSzPct val="80000"/>
            </a:pPr>
            <a:endParaRPr lang="en-US" sz="1600" kern="0" dirty="0" smtClean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742950" lvl="1" indent="-285750">
              <a:spcBef>
                <a:spcPct val="30000"/>
              </a:spcBef>
              <a:buClr>
                <a:srgbClr val="008000"/>
              </a:buClr>
              <a:buSzPct val="80000"/>
            </a:pPr>
            <a:r>
              <a:rPr lang="en-US" sz="1600" kern="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:person1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rdf:type</a:t>
            </a:r>
            <a:r>
              <a:rPr lang="en-US" sz="1600" kern="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[ </a:t>
            </a:r>
            <a:r>
              <a:rPr lang="en-US" sz="1600" b="1" kern="0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owl:unionOf</a:t>
            </a:r>
            <a:r>
              <a:rPr lang="en-US" sz="1600" kern="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(:male :female) ] .</a:t>
            </a:r>
          </a:p>
          <a:p>
            <a:pPr marL="742950" lvl="1" indent="-285750">
              <a:spcBef>
                <a:spcPct val="30000"/>
              </a:spcBef>
              <a:buClr>
                <a:srgbClr val="008000"/>
              </a:buClr>
              <a:buSzPct val="80000"/>
            </a:pPr>
            <a:endParaRPr lang="en-US" sz="1600" kern="0" dirty="0" smtClean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3704272"/>
            <a:ext cx="541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SELECT ?X { {?X </a:t>
            </a:r>
            <a:r>
              <a:rPr lang="en-US" b="1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rdf:type</a:t>
            </a:r>
            <a:r>
              <a:rPr lang="en-US" b="1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:male }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          UNION          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          {?X </a:t>
            </a:r>
            <a:r>
              <a:rPr lang="en-US" b="1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rdf:type</a:t>
            </a:r>
            <a:r>
              <a:rPr lang="en-US" b="1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:female }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        }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b="1" dirty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8600" y="2133600"/>
            <a:ext cx="5638800" cy="3048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4161750" indent="-24161750"/>
            <a:r>
              <a:rPr lang="en-US" sz="2800"/>
              <a:t>SPARQL 1.1 other features: Aggregates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</a:t>
            </a:r>
            <a:r>
              <a:rPr lang="en-US" dirty="0"/>
              <a:t>as before… aggregates are evaluated</a:t>
            </a:r>
            <a:r>
              <a:rPr lang="en-US" dirty="0" smtClean="0"/>
              <a:t> within algebra </a:t>
            </a:r>
            <a:r>
              <a:rPr lang="en-US" b="1" dirty="0"/>
              <a:t>after </a:t>
            </a:r>
            <a:r>
              <a:rPr lang="en-US" dirty="0"/>
              <a:t>BGP matching, so, no effect: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foaf:Agent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		[ a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owl:Restriction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owl:onProperty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owl:someValuesFrom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]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sz="1600" b="1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a </a:t>
            </a:r>
            <a:r>
              <a:rPr lang="en-US" sz="1600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Person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600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rdfs:range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  <a:endParaRPr lang="en-US" sz="1600" dirty="0" smtClean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600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600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600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SELECT ?X { ?X a </a:t>
            </a:r>
            <a:r>
              <a:rPr lang="en-US" sz="1600" b="1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}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600" b="1" dirty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ea typeface="Courier New" charset="0"/>
                <a:cs typeface="Courier New" charset="0"/>
              </a:rPr>
              <a:t>Under RDFS/OWL entailment returns : {?X/</a:t>
            </a:r>
            <a:r>
              <a:rPr lang="en-US" sz="1600" dirty="0" err="1">
                <a:ea typeface="Courier New" charset="0"/>
                <a:cs typeface="Courier New" charset="0"/>
              </a:rPr>
              <a:t>jeff</a:t>
            </a:r>
            <a:r>
              <a:rPr lang="en-US" sz="1600" dirty="0">
                <a:ea typeface="Courier New" charset="0"/>
                <a:cs typeface="Courier New" charset="0"/>
              </a:rPr>
              <a:t>,  ?X/</a:t>
            </a:r>
            <a:r>
              <a:rPr lang="en-US" sz="1600" dirty="0" err="1">
                <a:ea typeface="Courier New" charset="0"/>
                <a:cs typeface="Courier New" charset="0"/>
              </a:rPr>
              <a:t>aidan</a:t>
            </a:r>
            <a:r>
              <a:rPr lang="en-US" sz="1600" dirty="0">
                <a:ea typeface="Courier New" charset="0"/>
                <a:cs typeface="Courier New" charset="0"/>
              </a:rPr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8600" y="2133600"/>
            <a:ext cx="5638800" cy="3048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4161750" indent="-24161750"/>
            <a:r>
              <a:rPr lang="en-US" sz="2800"/>
              <a:t>SPARQL 1.1 other features: Aggregates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75187"/>
          </a:xfrm>
        </p:spPr>
        <p:txBody>
          <a:bodyPr/>
          <a:lstStyle/>
          <a:p>
            <a:r>
              <a:rPr lang="en-US" dirty="0"/>
              <a:t>Similar as before… aggregates are evaluated as post-processing </a:t>
            </a:r>
            <a:r>
              <a:rPr lang="en-US" b="1" dirty="0"/>
              <a:t>after </a:t>
            </a:r>
            <a:r>
              <a:rPr lang="en-US" dirty="0"/>
              <a:t>BGP matching, so, no effect: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foaf:Agent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		[ a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owl:Restriction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owl:onProperty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owl:someValuesFrom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]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sz="1600" b="1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a </a:t>
            </a:r>
            <a:r>
              <a:rPr lang="en-US" sz="1600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Person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600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rdfs:range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</a:p>
          <a:p>
            <a:pPr>
              <a:buClr>
                <a:srgbClr val="000000"/>
              </a:buCl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pPr>
              <a:buClr>
                <a:srgbClr val="000000"/>
              </a:buCl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600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SELECT</a:t>
            </a:r>
            <a:r>
              <a:rPr lang="en-US" sz="1600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Count</a:t>
            </a:r>
            <a:r>
              <a:rPr lang="en-US" sz="16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(?X</a:t>
            </a:r>
            <a:r>
              <a:rPr lang="en-US" sz="1600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) AS ?Y</a:t>
            </a:r>
            <a:r>
              <a:rPr lang="en-US" sz="1600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) </a:t>
            </a: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{ ?X a </a:t>
            </a:r>
            <a:r>
              <a:rPr lang="en-US" sz="1600" b="1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}</a:t>
            </a:r>
            <a:endParaRPr lang="en-US" sz="1600" b="1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648200"/>
            <a:ext cx="364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b="1" dirty="0" err="1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b="1" dirty="0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owl:sameAs</a:t>
            </a:r>
            <a:r>
              <a:rPr lang="en-US" b="1" dirty="0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b="1" dirty="0" err="1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r>
              <a:rPr lang="en-US" b="1" dirty="0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5943600" y="3429000"/>
            <a:ext cx="3200400" cy="1752600"/>
          </a:xfrm>
          <a:prstGeom prst="wedgeEllipseCallout">
            <a:avLst>
              <a:gd name="adj1" fmla="val -107227"/>
              <a:gd name="adj2" fmla="val 31961"/>
            </a:avLst>
          </a:prstGeom>
          <a:solidFill>
            <a:srgbClr val="CCFFCC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Attention!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owl:sameAs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inference does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NOT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affect counting!!!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5943600" y="3429000"/>
            <a:ext cx="3200400" cy="1752600"/>
          </a:xfrm>
          <a:prstGeom prst="wedgeEllipseCallout">
            <a:avLst>
              <a:gd name="adj1" fmla="val -97528"/>
              <a:gd name="adj2" fmla="val 13443"/>
            </a:avLst>
          </a:prstGeom>
          <a:solidFill>
            <a:srgbClr val="CCFFCC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Attention!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owl:sameAs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inference does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NOT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affect counting!!! 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But </a:t>
            </a:r>
            <a:r>
              <a:rPr lang="en-US" sz="1600" baseline="0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bnodes</a:t>
            </a:r>
            <a:r>
              <a:rPr lang="en-US" sz="1600" baseline="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do!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4419600"/>
            <a:ext cx="4201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solidFill>
                  <a:srgbClr val="FF6600"/>
                </a:solidFill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b="1" dirty="0" err="1" smtClean="0">
                <a:solidFill>
                  <a:srgbClr val="FF6600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b="1" dirty="0" smtClean="0">
                <a:solidFill>
                  <a:srgbClr val="FF6600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b="1" dirty="0" err="1" smtClean="0">
                <a:solidFill>
                  <a:srgbClr val="FF6600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b="1" dirty="0" smtClean="0">
                <a:solidFill>
                  <a:srgbClr val="FF6600"/>
                </a:solidFill>
                <a:latin typeface="Courier New" charset="0"/>
                <a:ea typeface="Courier New" charset="0"/>
                <a:cs typeface="Courier New" charset="0"/>
              </a:rPr>
              <a:t> [a Person].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5791200"/>
            <a:ext cx="5105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kern="0" dirty="0" smtClean="0">
                <a:solidFill>
                  <a:srgbClr val="008000"/>
                </a:solidFill>
                <a:latin typeface="Lucida Sans"/>
                <a:ea typeface="Courier New" charset="0"/>
                <a:cs typeface="Courier New" charset="0"/>
              </a:rPr>
              <a:t>Under RDFS/OWL entailment returns : {</a:t>
            </a:r>
            <a:r>
              <a:rPr lang="en-US" kern="0" dirty="0" smtClean="0">
                <a:solidFill>
                  <a:srgbClr val="FF0000"/>
                </a:solidFill>
                <a:latin typeface="Lucida Sans"/>
                <a:ea typeface="Courier New" charset="0"/>
                <a:cs typeface="Courier New" charset="0"/>
              </a:rPr>
              <a:t>?Y/2</a:t>
            </a:r>
            <a:r>
              <a:rPr lang="en-US" kern="0" dirty="0" smtClean="0">
                <a:solidFill>
                  <a:srgbClr val="008000"/>
                </a:solidFill>
                <a:latin typeface="Lucida Sans"/>
                <a:ea typeface="Courier New" charset="0"/>
                <a:cs typeface="Courier New" charset="0"/>
              </a:rPr>
              <a:t>}</a:t>
            </a:r>
            <a:endParaRPr lang="en-US" kern="0" dirty="0">
              <a:solidFill>
                <a:srgbClr val="008000"/>
              </a:solidFill>
              <a:latin typeface="Lucida Sans"/>
              <a:ea typeface="Courier New" charset="0"/>
              <a:cs typeface="Courier New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2642" y="5791200"/>
            <a:ext cx="65135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ea typeface="Courier New" charset="0"/>
                <a:cs typeface="Courier New" charset="0"/>
              </a:rPr>
              <a:t>{</a:t>
            </a:r>
            <a:r>
              <a:rPr lang="en-US" dirty="0" smtClean="0">
                <a:solidFill>
                  <a:srgbClr val="FF0000"/>
                </a:solidFill>
                <a:ea typeface="Courier New" charset="0"/>
                <a:cs typeface="Courier New" charset="0"/>
              </a:rPr>
              <a:t>?Y/</a:t>
            </a:r>
            <a:r>
              <a:rPr lang="en-US" dirty="0" smtClean="0">
                <a:solidFill>
                  <a:srgbClr val="0000FF"/>
                </a:solidFill>
                <a:ea typeface="Courier New" charset="0"/>
                <a:cs typeface="Courier New" charset="0"/>
              </a:rPr>
              <a:t>2</a:t>
            </a:r>
            <a:r>
              <a:rPr lang="en-US" dirty="0" smtClean="0">
                <a:solidFill>
                  <a:srgbClr val="008000"/>
                </a:solidFill>
                <a:ea typeface="Courier New" charset="0"/>
                <a:cs typeface="Courier New" charset="0"/>
              </a:rPr>
              <a:t>}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2642" y="5791200"/>
            <a:ext cx="72755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ea typeface="Courier New" charset="0"/>
                <a:cs typeface="Courier New" charset="0"/>
              </a:rPr>
              <a:t>{</a:t>
            </a:r>
            <a:r>
              <a:rPr lang="en-US" dirty="0" smtClean="0">
                <a:solidFill>
                  <a:srgbClr val="FF0000"/>
                </a:solidFill>
                <a:ea typeface="Courier New" charset="0"/>
                <a:cs typeface="Courier New" charset="0"/>
              </a:rPr>
              <a:t>?Y/</a:t>
            </a:r>
            <a:r>
              <a:rPr lang="en-US" dirty="0" smtClean="0">
                <a:solidFill>
                  <a:srgbClr val="FF6600"/>
                </a:solidFill>
                <a:ea typeface="Courier New" charset="0"/>
                <a:cs typeface="Courier New" charset="0"/>
              </a:rPr>
              <a:t>3</a:t>
            </a:r>
            <a:r>
              <a:rPr lang="en-US" dirty="0" smtClean="0">
                <a:solidFill>
                  <a:srgbClr val="008000"/>
                </a:solidFill>
                <a:ea typeface="Courier New" charset="0"/>
                <a:cs typeface="Courier New" charset="0"/>
              </a:rPr>
              <a:t>} 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 animBg="1"/>
      <p:bldP spid="1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SPARQL1.1 + RIF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RIF … Rule Interchange format, Rec. since 2010</a:t>
            </a:r>
          </a:p>
          <a:p>
            <a:pPr lvl="1"/>
            <a:r>
              <a:rPr lang="en-US" sz="1800" dirty="0" smtClean="0"/>
              <a:t>RIF: Rule Interchange Format (rather than Rule language)</a:t>
            </a:r>
          </a:p>
          <a:p>
            <a:pPr lvl="2"/>
            <a:r>
              <a:rPr lang="en-US" sz="1600" dirty="0" smtClean="0"/>
              <a:t>Framework for Rule Languages</a:t>
            </a:r>
          </a:p>
          <a:p>
            <a:pPr lvl="2"/>
            <a:r>
              <a:rPr lang="en-US" sz="1600" dirty="0" smtClean="0"/>
              <a:t>Support RDF import: interesting for rule languages on top of RDF</a:t>
            </a:r>
          </a:p>
          <a:p>
            <a:pPr lvl="2"/>
            <a:r>
              <a:rPr lang="en-US" sz="1600" dirty="0" smtClean="0"/>
              <a:t>Built-Ins support (close to </a:t>
            </a:r>
            <a:r>
              <a:rPr lang="en-US" sz="1600" dirty="0" err="1" smtClean="0"/>
              <a:t>XPath/XQuery</a:t>
            </a:r>
            <a:r>
              <a:rPr lang="en-US" sz="1600" dirty="0" smtClean="0"/>
              <a:t> functions and operators)</a:t>
            </a:r>
          </a:p>
          <a:p>
            <a:pPr lvl="2"/>
            <a:r>
              <a:rPr lang="en-US" sz="1600" dirty="0" smtClean="0"/>
              <a:t>RIF Dialects:</a:t>
            </a:r>
          </a:p>
          <a:p>
            <a:pPr lvl="3"/>
            <a:r>
              <a:rPr lang="en-US" sz="1400" dirty="0" smtClean="0"/>
              <a:t>RIF BLD: basic logic dialect  = Horn rules with Built-ins, Equality</a:t>
            </a:r>
          </a:p>
          <a:p>
            <a:pPr lvl="3"/>
            <a:r>
              <a:rPr lang="en-US" sz="1400" dirty="0" smtClean="0"/>
              <a:t>RIF Core: </a:t>
            </a:r>
            <a:r>
              <a:rPr lang="en-US" sz="1400" dirty="0" err="1" smtClean="0"/>
              <a:t>Datalog</a:t>
            </a:r>
            <a:r>
              <a:rPr lang="en-US" sz="1400" dirty="0" smtClean="0"/>
              <a:t> fragment (no logical function symbols, no head-equality)</a:t>
            </a:r>
          </a:p>
          <a:p>
            <a:pPr lvl="3"/>
            <a:r>
              <a:rPr lang="en-US" sz="1400" dirty="0" smtClean="0"/>
              <a:t>RIF PRD: Production rules dialect</a:t>
            </a:r>
          </a:p>
          <a:p>
            <a:pPr lvl="2"/>
            <a:r>
              <a:rPr lang="en-US" sz="1600" dirty="0" smtClean="0"/>
              <a:t>Normative XML syntax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1800" dirty="0" smtClean="0"/>
              <a:t>Commonalities with OWL:</a:t>
            </a:r>
          </a:p>
          <a:p>
            <a:pPr lvl="2"/>
            <a:r>
              <a:rPr lang="en-US" sz="1600" dirty="0" smtClean="0"/>
              <a:t>RIF can model OWL2 RL</a:t>
            </a:r>
          </a:p>
          <a:p>
            <a:pPr lvl="2"/>
            <a:r>
              <a:rPr lang="en-US" sz="1600" dirty="0" smtClean="0"/>
              <a:t>Share same </a:t>
            </a:r>
            <a:r>
              <a:rPr lang="en-US" sz="1600" dirty="0" err="1" smtClean="0"/>
              <a:t>Datatypes</a:t>
            </a:r>
            <a:r>
              <a:rPr lang="en-US" sz="1600" dirty="0" smtClean="0"/>
              <a:t> (XSD </a:t>
            </a:r>
            <a:r>
              <a:rPr lang="en-US" sz="1600" dirty="0" err="1" smtClean="0"/>
              <a:t>Datatypes</a:t>
            </a:r>
            <a:r>
              <a:rPr lang="en-US" sz="1600" dirty="0" smtClean="0"/>
              <a:t>, most OWL2 </a:t>
            </a:r>
            <a:r>
              <a:rPr lang="en-US" sz="1600" dirty="0" err="1" smtClean="0"/>
              <a:t>Datatypes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Combinations of RIF with RDF, RDFS, and OWL defined in:</a:t>
            </a:r>
          </a:p>
          <a:p>
            <a:pPr lvl="2">
              <a:buNone/>
            </a:pPr>
            <a:r>
              <a:rPr lang="en-US" sz="1600" dirty="0" smtClean="0"/>
              <a:t>	http://www.w3.org/TR/rif-rdf-owl/</a:t>
            </a:r>
          </a:p>
          <a:p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RIF Dialects</a:t>
            </a:r>
          </a:p>
        </p:txBody>
      </p:sp>
      <p:pic>
        <p:nvPicPr>
          <p:cNvPr id="20483" name="Content Placeholder 4" descr="Screen shot 2010-05-13 at 23.17.2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104" r="-3104"/>
          <a:stretch>
            <a:fillRect/>
          </a:stretch>
        </p:blipFill>
        <p:spPr>
          <a:xfrm>
            <a:off x="381000" y="914400"/>
            <a:ext cx="8229600" cy="4675188"/>
          </a:xfrm>
        </p:spPr>
      </p:pic>
      <p:grpSp>
        <p:nvGrpSpPr>
          <p:cNvPr id="7" name="Group 6"/>
          <p:cNvGrpSpPr/>
          <p:nvPr/>
        </p:nvGrpSpPr>
        <p:grpSpPr>
          <a:xfrm>
            <a:off x="76200" y="1219200"/>
            <a:ext cx="9132027" cy="4953000"/>
            <a:chOff x="76200" y="1219200"/>
            <a:chExt cx="9132027" cy="49530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685800" y="1219200"/>
              <a:ext cx="3810000" cy="4114800"/>
            </a:xfrm>
            <a:prstGeom prst="roundRect">
              <a:avLst>
                <a:gd name="adj" fmla="val 7778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" y="5587424"/>
              <a:ext cx="91320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SPARQL1.1 so far only defines 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Entailment for RIF Core… room for improvement (cf. e.g. Demo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Obermeier</a:t>
              </a:r>
              <a:r>
                <a:rPr lang="en-US" sz="1600" dirty="0" smtClean="0">
                  <a:solidFill>
                    <a:srgbClr val="FF0000"/>
                  </a:solidFill>
                </a:rPr>
                <a:t> et al. RR2010)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599" cy="838200"/>
          </a:xfrm>
        </p:spPr>
        <p:txBody>
          <a:bodyPr/>
          <a:lstStyle/>
          <a:p>
            <a:r>
              <a:rPr lang="en-US" dirty="0" smtClean="0"/>
              <a:t>SPARQL1.1 + RIF Core + RDFS/OWL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413"/>
            <a:ext cx="8001000" cy="4675187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RIF Core allows to encode RDFS, e.g.: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100" dirty="0" smtClean="0"/>
          </a:p>
          <a:p>
            <a:r>
              <a:rPr lang="en-US" dirty="0" smtClean="0"/>
              <a:t>RIF Core allows to encode OWL2 RL, e.g. 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r>
              <a:rPr lang="en-US" dirty="0" smtClean="0"/>
              <a:t>Plus more  (custom rules, including Built-ins):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752600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rdfs1: 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rdf:type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} :-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?P ?O . ?P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rdfs:domain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. }</a:t>
            </a:r>
          </a:p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rdfs2: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?O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rdf:type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} :- {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?S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?P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?O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. ?P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rdfs:range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. }</a:t>
            </a:r>
          </a:p>
          <a:p>
            <a:pPr>
              <a:buFont typeface="Wingdings" pitchFamily="2" charset="2"/>
              <a:buNone/>
            </a:pPr>
            <a:endParaRPr lang="en-US" sz="1500" b="1" dirty="0" smtClean="0">
              <a:solidFill>
                <a:srgbClr val="111111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rdfs3: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rdf:type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?C2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} :- {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rdf:type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?C1 . ?C1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rdfs:subclassOf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?C2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. }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325505"/>
            <a:ext cx="96012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owl1: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?S1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owl:SameAs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?S2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} :-  </a:t>
            </a:r>
          </a:p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         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?S1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?P ?O .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?S2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?P ?O . ?P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rdf:type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owl:InverseFunctionalProperty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}</a:t>
            </a:r>
          </a:p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owl2: 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?Y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?P ?O } :-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?X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Courier New" pitchFamily="49" charset="0"/>
              </a:rPr>
              <a:t>owl:SameAs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?Y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.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?X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?P ?O }</a:t>
            </a:r>
          </a:p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owl3: 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{ ?S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?Y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?O } :-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?X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Courier New" pitchFamily="49" charset="0"/>
              </a:rPr>
              <a:t>owl:SameAs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?Y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. ?S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?X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?O }</a:t>
            </a:r>
          </a:p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owl4: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{ ?S ?P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?Y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} :-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?X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Courier New" pitchFamily="49" charset="0"/>
              </a:rPr>
              <a:t>owl:SameAs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?Y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. ?S ?P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?X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}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5181600"/>
            <a:ext cx="899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None/>
            </a:pP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{?X </a:t>
            </a:r>
            <a:r>
              <a:rPr lang="en-US" sz="1500" b="1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foaf:name</a:t>
            </a: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?</a:t>
            </a:r>
            <a:r>
              <a:rPr lang="en-US" sz="1500" b="1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FullN</a:t>
            </a: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} :-  { ?X </a:t>
            </a:r>
            <a:r>
              <a:rPr lang="en-US" sz="1500" b="1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foaf:firstName</a:t>
            </a: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?F. ?X </a:t>
            </a:r>
            <a:r>
              <a:rPr lang="en-US" sz="1500" b="1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foaf:lastName</a:t>
            </a: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?L } </a:t>
            </a:r>
          </a:p>
          <a:p>
            <a:pPr>
              <a:buFont typeface="Wingdings" charset="2"/>
              <a:buNone/>
            </a:pP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            AND ?</a:t>
            </a:r>
            <a:r>
              <a:rPr lang="en-US" sz="1500" b="1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FullN</a:t>
            </a: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500" b="1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fn:concat(?F</a:t>
            </a: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" ", ?L)</a:t>
            </a:r>
            <a:endParaRPr lang="en-US" sz="15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867400"/>
            <a:ext cx="2469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&lt;http://ruleset1.rif&gt;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5575" cy="838200"/>
          </a:xfrm>
        </p:spPr>
        <p:txBody>
          <a:bodyPr/>
          <a:lstStyle/>
          <a:p>
            <a:r>
              <a:rPr lang="en-US" sz="2400" dirty="0" smtClean="0"/>
              <a:t>How to reference to a RIF </a:t>
            </a:r>
            <a:r>
              <a:rPr lang="en-US" sz="2400" dirty="0" err="1" smtClean="0"/>
              <a:t>Ruleset</a:t>
            </a:r>
            <a:r>
              <a:rPr lang="en-US" sz="2400" dirty="0" smtClean="0"/>
              <a:t> from SPARQL?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4675187"/>
          </a:xfrm>
        </p:spPr>
        <p:txBody>
          <a:bodyPr/>
          <a:lstStyle/>
          <a:p>
            <a:r>
              <a:rPr lang="en-US" sz="1600" dirty="0" smtClean="0"/>
              <a:t>In OWL Entailment Regime, OWL is assumed to be part of the RDF Graph (OWL/RDF)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RIF’s</a:t>
            </a:r>
            <a:r>
              <a:rPr lang="en-US" sz="1600" dirty="0" smtClean="0"/>
              <a:t> so far only a normative syntax is RIF/XML</a:t>
            </a:r>
          </a:p>
          <a:p>
            <a:pPr lvl="1"/>
            <a:r>
              <a:rPr lang="en-US" sz="1400" dirty="0" smtClean="0"/>
              <a:t>RIF encoding in RDF (RIF/RDF) underway:</a:t>
            </a:r>
          </a:p>
          <a:p>
            <a:pPr lvl="1">
              <a:buNone/>
            </a:pPr>
            <a:r>
              <a:rPr lang="en-US" sz="1400" dirty="0" smtClean="0"/>
              <a:t>     http://www.w3.org/2005/rules/wiki/RIF_In_RDF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Will also provide a new RDF property  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rif:</a:t>
            </a:r>
            <a:r>
              <a:rPr lang="en-US" sz="1400" b="1" dirty="0" err="1" smtClean="0">
                <a:latin typeface="Courier New"/>
                <a:cs typeface="Courier New"/>
              </a:rPr>
              <a:t>usedWithProfile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to import RIF </a:t>
            </a:r>
            <a:r>
              <a:rPr lang="en-US" sz="1400" dirty="0" err="1" smtClean="0">
                <a:solidFill>
                  <a:srgbClr val="000000"/>
                </a:solidFill>
              </a:rPr>
              <a:t>rulesets</a:t>
            </a:r>
            <a:r>
              <a:rPr lang="en-US" sz="1400" dirty="0" smtClean="0">
                <a:solidFill>
                  <a:srgbClr val="000000"/>
                </a:solidFill>
              </a:rPr>
              <a:t>  (in RIF/XML or RIF/RDF). e.g.</a:t>
            </a:r>
          </a:p>
          <a:p>
            <a:pPr lvl="1"/>
            <a:endParaRPr lang="en-US" sz="14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14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en-US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3041809"/>
            <a:ext cx="8610600" cy="221599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lIns="0" tIns="0" rIns="0" bIns="0">
            <a:spAutoFit/>
          </a:bodyPr>
          <a:lstStyle/>
          <a:p>
            <a:pPr lvl="1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/>
                <a:cs typeface="Courier New"/>
              </a:rPr>
              <a:t>&lt;http://ruleset1.rif&gt;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rif:usedWithProfile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</a:p>
          <a:p>
            <a:pPr lvl="1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     &lt;http://www.w3.org/ns/entailment/Simple&gt; .</a:t>
            </a:r>
          </a:p>
          <a:p>
            <a:pPr lvl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-Lee&gt; </a:t>
            </a:r>
          </a:p>
          <a:p>
            <a:pPr lvl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foaf:homepage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&lt;http://www.w3.org/People/Berners-Lee/&gt; ;</a:t>
            </a:r>
          </a:p>
          <a:p>
            <a:pPr lvl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foaf:name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"Tim Berners-Lee" .</a:t>
            </a:r>
          </a:p>
          <a:p>
            <a:pPr lvl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&lt;http://www.w3.org/People/Berners-Lee/card#i&gt;</a:t>
            </a:r>
          </a:p>
          <a:p>
            <a:pPr lvl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foaf:homepage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&lt;http://www.w3.org/People/Berners-Lee/&gt; ;</a:t>
            </a:r>
          </a:p>
          <a:p>
            <a:pPr lvl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foaf:firstName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"Timothy”;</a:t>
            </a:r>
          </a:p>
          <a:p>
            <a:pPr lvl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foaf:lastName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"Berners-Lee" 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10200" y="5334000"/>
          <a:ext cx="3733800" cy="60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235"/>
                <a:gridCol w="2269565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?P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?N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dblp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/Tim&gt;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Tim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Berners-Lee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381000" y="5715000"/>
            <a:ext cx="8099224" cy="490954"/>
            <a:chOff x="-381000" y="5715000"/>
            <a:chExt cx="8099224" cy="490954"/>
          </a:xfrm>
        </p:grpSpPr>
        <p:sp>
          <p:nvSpPr>
            <p:cNvPr id="8" name="TextBox 7"/>
            <p:cNvSpPr txBox="1"/>
            <p:nvPr/>
          </p:nvSpPr>
          <p:spPr>
            <a:xfrm>
              <a:off x="5410200" y="5867400"/>
              <a:ext cx="2308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chemeClr val="tx1"/>
                  </a:solidFill>
                </a:rPr>
                <a:t>w/o RIF Entailment…</a:t>
              </a:r>
              <a:endParaRPr lang="en-US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381000" y="5715000"/>
              <a:ext cx="5943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SELECT ?P ?N { ?P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Courier New"/>
                  <a:cs typeface="Courier New"/>
                </a:rPr>
                <a:t>foaf:name</a:t>
              </a:r>
              <a:r>
                <a:rPr lang="en-US" sz="2000" b="1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 ?N }</a:t>
              </a: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10200" y="5334001"/>
          <a:ext cx="3886200" cy="152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?P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?N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dblp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/Tim&gt;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Tim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Berners-Lee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&lt;w3/B-Lee/card#i&gt;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Tim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Berners-Lee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dblp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/Tim&gt;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Timothy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Berners-Lee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&lt;w3/B-Lee/card#i&gt;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Timothy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Berners-Lee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Oval Callout 9"/>
          <p:cNvSpPr/>
          <p:nvPr/>
        </p:nvSpPr>
        <p:spPr bwMode="auto">
          <a:xfrm>
            <a:off x="5562600" y="1524000"/>
            <a:ext cx="2057400" cy="609600"/>
          </a:xfrm>
          <a:prstGeom prst="wedgeEllipseCallout">
            <a:avLst>
              <a:gd name="adj1" fmla="val -41741"/>
              <a:gd name="adj2" fmla="val 125772"/>
            </a:avLst>
          </a:prstGeom>
          <a:solidFill>
            <a:srgbClr val="BFFFFF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/>
                <a:cs typeface="Arial Narrow"/>
              </a:rPr>
              <a:t>In current draft called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/>
                <a:cs typeface="Courier New"/>
              </a:rPr>
              <a:t>rif:imports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/>
              <a:cs typeface="Courier New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208587"/>
          </a:xfrm>
        </p:spPr>
        <p:txBody>
          <a:bodyPr/>
          <a:lstStyle/>
          <a:p>
            <a:r>
              <a:rPr lang="en-US" dirty="0" smtClean="0"/>
              <a:t>Semantics:</a:t>
            </a:r>
          </a:p>
          <a:p>
            <a:pPr lvl="1"/>
            <a:r>
              <a:rPr lang="en-US" dirty="0" smtClean="0"/>
              <a:t>Relatively Straightforward: </a:t>
            </a:r>
            <a:r>
              <a:rPr lang="en-US" b="1" dirty="0" err="1" smtClean="0"/>
              <a:t>BGPs</a:t>
            </a:r>
            <a:r>
              <a:rPr lang="en-US" b="1" dirty="0" smtClean="0"/>
              <a:t> matching </a:t>
            </a:r>
            <a:r>
              <a:rPr lang="en-US" dirty="0" smtClean="0"/>
              <a:t>defined as being RIF-RDF-entailed by RDF data graph in combination with the referenced </a:t>
            </a:r>
            <a:r>
              <a:rPr lang="en-US" dirty="0" err="1" smtClean="0"/>
              <a:t>ruleset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Infinite answers possible </a:t>
            </a:r>
          </a:p>
          <a:p>
            <a:pPr lvl="1"/>
            <a:r>
              <a:rPr lang="en-US" dirty="0" smtClean="0"/>
              <a:t>(even though RIF Core has no function symbols):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800" dirty="0" smtClean="0"/>
              <a:t>So far (as opposed to SPARQL/OWL SPARQL/RDFS) </a:t>
            </a:r>
            <a:r>
              <a:rPr lang="en-US" sz="1800" b="1" dirty="0" smtClean="0"/>
              <a:t>no restrictions on finiteness in SPARQL1.1/RIF</a:t>
            </a:r>
          </a:p>
          <a:p>
            <a:pPr lvl="1"/>
            <a:r>
              <a:rPr lang="en-US" sz="1600" dirty="0" smtClean="0"/>
              <a:t>Finite answers up to the user, or</a:t>
            </a:r>
          </a:p>
          <a:p>
            <a:pPr lvl="1"/>
            <a:r>
              <a:rPr lang="en-US" sz="1600" dirty="0" smtClean="0"/>
              <a:t>Restrict to strongly safe RIF Core (inspired by [</a:t>
            </a:r>
            <a:r>
              <a:rPr lang="en-US" sz="1600" dirty="0" err="1" smtClean="0"/>
              <a:t>Eiter</a:t>
            </a:r>
            <a:r>
              <a:rPr lang="en-US" sz="1600" dirty="0" smtClean="0"/>
              <a:t> et al. 2006]  or</a:t>
            </a:r>
          </a:p>
          <a:p>
            <a:pPr lvl="1"/>
            <a:r>
              <a:rPr lang="en-US" sz="1600" dirty="0" smtClean="0"/>
              <a:t>System streams out answers (e.g. a la Prolog)</a:t>
            </a:r>
            <a:endParaRPr lang="en-US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SPARQL1.1 + RIF Core Challenges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3546157"/>
            <a:ext cx="5029200" cy="49244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lIns="0" tIns="0" rIns="0" bIns="0">
            <a:spAutoFit/>
          </a:bodyPr>
          <a:lstStyle/>
          <a:p>
            <a:pPr lvl="1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:a :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1 .</a:t>
            </a:r>
          </a:p>
          <a:p>
            <a:pPr lvl="1"/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{?S ?P (?O + 1) } :-  {?S ?P ?O } 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600" y="4114800"/>
            <a:ext cx="449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Courier New"/>
                <a:cs typeface="Courier New"/>
              </a:rPr>
              <a:t>SELECT ?O { :a :</a:t>
            </a:r>
            <a:r>
              <a:rPr lang="en-US" sz="20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b</a:t>
            </a:r>
            <a:r>
              <a:rPr lang="en-US" sz="2000" b="1" dirty="0" smtClean="0">
                <a:solidFill>
                  <a:schemeClr val="tx1"/>
                </a:solidFill>
                <a:latin typeface="Courier New"/>
                <a:cs typeface="Courier New"/>
              </a:rPr>
              <a:t> ?O .}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RI Template 14-05-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39266</TotalTime>
  <Words>15836</Words>
  <Application>Microsoft Macintosh PowerPoint</Application>
  <PresentationFormat>On-screen Show (4:3)</PresentationFormat>
  <Paragraphs>2280</Paragraphs>
  <Slides>121</Slides>
  <Notes>7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2" baseType="lpstr">
      <vt:lpstr>DERI Template 14-05-09</vt:lpstr>
      <vt:lpstr>SPARQL1.1: new features and friends (OWL2, RIF)</vt:lpstr>
      <vt:lpstr>Disclaimer</vt:lpstr>
      <vt:lpstr>What is SPARQL?</vt:lpstr>
      <vt:lpstr>What you’ll hear</vt:lpstr>
      <vt:lpstr>RDF a plain data format for the Web</vt:lpstr>
      <vt:lpstr>RDF Data on the Web: Linked Open Data</vt:lpstr>
      <vt:lpstr>RDF Data online: Example 1/3</vt:lpstr>
      <vt:lpstr>RDF Data online: Example 2/3</vt:lpstr>
      <vt:lpstr>RDF Data online: Example 3/3</vt:lpstr>
      <vt:lpstr>Slide 10</vt:lpstr>
      <vt:lpstr>RDF Data online: Example – Turtle Syntax</vt:lpstr>
      <vt:lpstr>Slide 12</vt:lpstr>
      <vt:lpstr>How can I query that data? SPARQL</vt:lpstr>
      <vt:lpstr>How can I query that data? SPARQL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Querying named GRAPHs</vt:lpstr>
      <vt:lpstr>Slicing and Dicing results</vt:lpstr>
      <vt:lpstr>Slide 25</vt:lpstr>
      <vt:lpstr>More complex query examples 1/2</vt:lpstr>
      <vt:lpstr>Slide 27</vt:lpstr>
      <vt:lpstr>Constructing Graphs</vt:lpstr>
      <vt:lpstr>Constructing Graphs</vt:lpstr>
      <vt:lpstr>Constructing Graphs</vt:lpstr>
      <vt:lpstr>SPARQL1.0 Formal Semantics</vt:lpstr>
      <vt:lpstr>Formal Semantics á la [Perez et al. 2006]</vt:lpstr>
      <vt:lpstr>Algebra á la [Perez et al. 2006]</vt:lpstr>
      <vt:lpstr>Semantics full as per [Perez et al.2006]</vt:lpstr>
      <vt:lpstr>Slide 35</vt:lpstr>
      <vt:lpstr>Slide 36</vt:lpstr>
      <vt:lpstr>Adapting [Perez et al. 2006]</vt:lpstr>
      <vt:lpstr>Adapting [Perez et al. 2006]</vt:lpstr>
      <vt:lpstr>Semantics as per SPARQL1.0 spec:</vt:lpstr>
      <vt:lpstr>Academic works around SPARQL</vt:lpstr>
      <vt:lpstr>Slide 41</vt:lpstr>
      <vt:lpstr>This is where SPARQL1.1 starts</vt:lpstr>
      <vt:lpstr>Goals of SPARQL1.1</vt:lpstr>
      <vt:lpstr>Goals of SPARQL1.1</vt:lpstr>
      <vt:lpstr>Part 1: new query features </vt:lpstr>
      <vt:lpstr>Project Expressions</vt:lpstr>
      <vt:lpstr>Project expressions - Semantics</vt:lpstr>
      <vt:lpstr>Project Expressions</vt:lpstr>
      <vt:lpstr>Aggregates</vt:lpstr>
      <vt:lpstr>Aggregates</vt:lpstr>
      <vt:lpstr>Aggregates</vt:lpstr>
      <vt:lpstr>Aggregates - Grouping</vt:lpstr>
      <vt:lpstr>Aggregates – Filtering Groups</vt:lpstr>
      <vt:lpstr>Other Aggregates</vt:lpstr>
      <vt:lpstr>Example SUM</vt:lpstr>
      <vt:lpstr>Example GROUP_CONCAT, SAMPLE</vt:lpstr>
      <vt:lpstr>Aggregates - Semantics</vt:lpstr>
      <vt:lpstr>Aggregates - Semantics</vt:lpstr>
      <vt:lpstr>Aggregates - Semantics</vt:lpstr>
      <vt:lpstr>Aggregates - Semantics</vt:lpstr>
      <vt:lpstr>Subqueries</vt:lpstr>
      <vt:lpstr>Subqueries to realise complex mappings</vt:lpstr>
      <vt:lpstr>Subqueries “Limit per resource”</vt:lpstr>
      <vt:lpstr>Subqueries - Semantics</vt:lpstr>
      <vt:lpstr>Subqueries – Known Limitations</vt:lpstr>
      <vt:lpstr>Subqueries – Known Limitations</vt:lpstr>
      <vt:lpstr>FROM in Subqueries? NO!</vt:lpstr>
      <vt:lpstr>(NOT) EXISTS: Another form of Subqueries</vt:lpstr>
      <vt:lpstr>(NOT) EXISTS: Another form of Subqueries</vt:lpstr>
      <vt:lpstr>MINUS and NOT EXISTS</vt:lpstr>
      <vt:lpstr>MINUS and NOT EXISTS</vt:lpstr>
      <vt:lpstr>MINUS and NOT EXISTS</vt:lpstr>
      <vt:lpstr>Current Semantics of MINUS</vt:lpstr>
      <vt:lpstr>Property Path Expressions</vt:lpstr>
      <vt:lpstr>Property Path expressions</vt:lpstr>
      <vt:lpstr>Path expressions full list of operators</vt:lpstr>
      <vt:lpstr>Path expressions</vt:lpstr>
      <vt:lpstr>Implementations of SPARQL 1.1 Query:</vt:lpstr>
      <vt:lpstr>Part 2: Entailment Regimes</vt:lpstr>
      <vt:lpstr>SPARQL1.1 Entailment Regimes</vt:lpstr>
      <vt:lpstr>RDFS/OWL2 and SPARQL1.1</vt:lpstr>
      <vt:lpstr>OWL2 and SPARQL1.1</vt:lpstr>
      <vt:lpstr>SPARQL1.1+RDFS/OWL: Challenges+Pitfalls</vt:lpstr>
      <vt:lpstr>SPARQL1.1+RDFS/OWL: Challenges+Pitfalls</vt:lpstr>
      <vt:lpstr>Possibly Infinite answers RDF(S): Container Membership</vt:lpstr>
      <vt:lpstr>Possibly Infinite answers RDF(S): Container Membership</vt:lpstr>
      <vt:lpstr>More on SPARQL 1.1 + RDFS</vt:lpstr>
      <vt:lpstr>Possibly Infinite answers OWL:  datatype reasoning</vt:lpstr>
      <vt:lpstr>Non-distinguished variables:</vt:lpstr>
      <vt:lpstr>Non-distinguished variables:</vt:lpstr>
      <vt:lpstr>Non-distinguished variables:</vt:lpstr>
      <vt:lpstr>SPARQL1.1 Entailment &amp; complex graph patterns</vt:lpstr>
      <vt:lpstr>SPARQL 1.1 other features: Aggregates</vt:lpstr>
      <vt:lpstr>SPARQL 1.1 other features: Aggregates</vt:lpstr>
      <vt:lpstr>SPARQL1.1 + RIF</vt:lpstr>
      <vt:lpstr>RIF Dialects</vt:lpstr>
      <vt:lpstr>SPARQL1.1 + RIF Core + RDFS/OWL</vt:lpstr>
      <vt:lpstr>How to reference to a RIF Ruleset from SPARQL?</vt:lpstr>
      <vt:lpstr>SPARQL1.1 + RIF Core Challenges</vt:lpstr>
      <vt:lpstr>Wrapping up</vt:lpstr>
      <vt:lpstr>What I didn’t talk about…</vt:lpstr>
      <vt:lpstr>Extended Function Library</vt:lpstr>
      <vt:lpstr>Basic federated Queries (time permitting)</vt:lpstr>
      <vt:lpstr>Basic federated Queries (time permitting)</vt:lpstr>
      <vt:lpstr>Basic federated Queries (time permitting)</vt:lpstr>
      <vt:lpstr>Basic Federated Queries - BINDINGS</vt:lpstr>
      <vt:lpstr>Basic Federated Queries - BINDINGS</vt:lpstr>
      <vt:lpstr>SPARQL1.1 Update</vt:lpstr>
      <vt:lpstr>Service Description</vt:lpstr>
      <vt:lpstr>Please comment!!!</vt:lpstr>
      <vt:lpstr>References</vt:lpstr>
      <vt:lpstr>Relevant W3C Specs</vt:lpstr>
      <vt:lpstr>Acknowledgements</vt:lpstr>
      <vt:lpstr>(backup-slides) Some own work…</vt:lpstr>
      <vt:lpstr>GiaBATA</vt:lpstr>
      <vt:lpstr>Slide 116</vt:lpstr>
      <vt:lpstr>Slide 117</vt:lpstr>
      <vt:lpstr>Slide 118</vt:lpstr>
      <vt:lpstr>Slide 119</vt:lpstr>
      <vt:lpstr>Slide 120</vt:lpstr>
      <vt:lpstr>Additional References</vt:lpstr>
    </vt:vector>
  </TitlesOfParts>
  <Company>Digital Enterprise Research Institute, National University of Ireland, Galway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Armin Haller</dc:creator>
  <cp:keywords/>
  <dc:description/>
  <cp:lastModifiedBy>Axel Polleres</cp:lastModifiedBy>
  <cp:revision>790</cp:revision>
  <cp:lastPrinted>2010-09-22T13:54:32Z</cp:lastPrinted>
  <dcterms:created xsi:type="dcterms:W3CDTF">2010-10-20T03:20:18Z</dcterms:created>
  <dcterms:modified xsi:type="dcterms:W3CDTF">2010-10-20T03:24:56Z</dcterms:modified>
  <cp:category>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Powerpoint template to be used at the DERI Christmas Presentation on 15 December 2005</vt:lpwstr>
  </property>
  <property fmtid="{D5CDD505-2E9C-101B-9397-08002B2CF9AE}" pid="3" name="Owner">
    <vt:lpwstr>Brian Cummins</vt:lpwstr>
  </property>
  <property fmtid="{D5CDD505-2E9C-101B-9397-08002B2CF9AE}" pid="4" name="Status">
    <vt:lpwstr>Final</vt:lpwstr>
  </property>
  <property fmtid="{D5CDD505-2E9C-101B-9397-08002B2CF9AE}" pid="5" name="Category0">
    <vt:lpwstr>Corporate Identity</vt:lpwstr>
  </property>
  <property fmtid="{D5CDD505-2E9C-101B-9397-08002B2CF9AE}" pid="6" name="Document Type">
    <vt:lpwstr>Template</vt:lpwstr>
  </property>
</Properties>
</file>