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1" r:id="rId2"/>
    <p:sldId id="501" r:id="rId3"/>
    <p:sldId id="419" r:id="rId4"/>
    <p:sldId id="373" r:id="rId5"/>
    <p:sldId id="374" r:id="rId6"/>
    <p:sldId id="375" r:id="rId7"/>
    <p:sldId id="376" r:id="rId8"/>
    <p:sldId id="377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7A200"/>
    <a:srgbClr val="D35E07"/>
    <a:srgbClr val="00DEB4"/>
    <a:srgbClr val="00CC00"/>
    <a:srgbClr val="5A6EB4"/>
    <a:srgbClr val="FF99FF"/>
    <a:srgbClr val="50AAE6"/>
    <a:srgbClr val="A00078"/>
    <a:srgbClr val="CC00CC"/>
    <a:srgbClr val="D7D7D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6963" autoAdjust="0"/>
    <p:restoredTop sz="91212" autoAdjust="0"/>
  </p:normalViewPr>
  <p:slideViewPr>
    <p:cSldViewPr>
      <p:cViewPr varScale="1">
        <p:scale>
          <a:sx n="91" d="100"/>
          <a:sy n="91" d="100"/>
        </p:scale>
        <p:origin x="-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14340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815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9C1716-EC7B-4BDD-BE2C-D14D2672DF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7149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6762" cy="3432175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87067" tIns="43532" rIns="87067" bIns="4353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6762" cy="3432175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87067" tIns="43532" rIns="87067" bIns="4353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6762" cy="3432175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87067" tIns="43532" rIns="87067" bIns="4353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6762" cy="3432175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87067" tIns="43532" rIns="87067" bIns="4353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6762" cy="3432175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87067" tIns="43532" rIns="87067" bIns="4353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6762" cy="3432175"/>
          </a:xfrm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87067" tIns="43532" rIns="87067" bIns="43532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 userDrawn="1"/>
        </p:nvSpPr>
        <p:spPr bwMode="auto">
          <a:xfrm>
            <a:off x="-3423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AutoShape 36"/>
          <p:cNvSpPr>
            <a:spLocks noChangeArrowheads="1"/>
          </p:cNvSpPr>
          <p:nvPr userDrawn="1"/>
        </p:nvSpPr>
        <p:spPr bwMode="auto">
          <a:xfrm>
            <a:off x="179512" y="201156"/>
            <a:ext cx="8748713" cy="5975350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 userDrawn="1"/>
        </p:nvSpPr>
        <p:spPr bwMode="auto">
          <a:xfrm>
            <a:off x="179512" y="3933056"/>
            <a:ext cx="8748713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42715" y="3974866"/>
            <a:ext cx="62455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de-DE" sz="1800" b="0" i="1" dirty="0" smtClean="0">
                <a:solidFill>
                  <a:schemeClr val="tx1"/>
                </a:solidFill>
              </a:rPr>
              <a:t>Linked Data On the Web</a:t>
            </a:r>
            <a:r>
              <a:rPr lang="de-DE" sz="1800" b="0" i="1" baseline="0" dirty="0" smtClean="0">
                <a:solidFill>
                  <a:schemeClr val="tx1"/>
                </a:solidFill>
              </a:rPr>
              <a:t> Workshop, @WWW, April 2012</a:t>
            </a:r>
            <a:endParaRPr lang="de-DE" sz="1800" b="0" i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88"/>
            <a:ext cx="1124288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https://sso.nuigalway.ie/ohs_images/nuigalway_logo_colou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45224"/>
            <a:ext cx="1870128" cy="576000"/>
          </a:xfrm>
          <a:prstGeom prst="rect">
            <a:avLst/>
          </a:prstGeom>
          <a:noFill/>
        </p:spPr>
      </p:pic>
      <p:pic>
        <p:nvPicPr>
          <p:cNvPr id="203781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15" y="4642127"/>
            <a:ext cx="2629085" cy="6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2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59622"/>
            <a:ext cx="2887890" cy="8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5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972" y="5458955"/>
            <a:ext cx="2857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62E8-4DC8-4F91-B198-25CD9E8B2F38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C4CB-D3C5-434B-8738-04DFCFA5A87E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9FA9-C017-4E6C-8323-A5978258B4DE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157E-3BA3-42D7-B508-29255F481CD2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E22-DBA2-48BE-B1BF-0C6E0EDB7981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07E0-7617-431E-B8CD-81186DC7C1B0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5FA6-259C-4DF3-99F8-EE3DFE45A185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1C90-D15A-4784-B6A5-4D2B9240DD5A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C204-C563-44AF-B6CC-10102FC548AD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00B05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9020-FF7E-4819-94C7-033932B1B09E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 userDrawn="1"/>
        </p:nvSpPr>
        <p:spPr bwMode="auto">
          <a:xfrm>
            <a:off x="107950" y="117475"/>
            <a:ext cx="8928100" cy="6119813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203200"/>
            <a:ext cx="8324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982663"/>
            <a:ext cx="8356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268BDCB1-D2A1-4E09-A432-8A9FB83902BF}" type="slidenum">
              <a:rPr lang="de-DE" sz="1200" b="1"/>
              <a:pPr>
                <a:spcBef>
                  <a:spcPct val="50000"/>
                </a:spcBef>
                <a:defRPr/>
              </a:pPr>
              <a:t>‹#›</a:t>
            </a:fld>
            <a:endParaRPr lang="de-DE" sz="1200" b="1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28A111-0A04-42A6-8554-F6D14875ED4E}" type="datetime1">
              <a:rPr lang="de-DE"/>
              <a:pPr>
                <a:defRPr/>
              </a:pPr>
              <a:t>4/16/12</a:t>
            </a:fld>
            <a:endParaRPr lang="de-DE" dirty="0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1763688" y="6309376"/>
            <a:ext cx="7273950" cy="50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997" y="6364800"/>
            <a:ext cx="1169203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364800"/>
            <a:ext cx="186206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598" y="6449210"/>
            <a:ext cx="1632802" cy="2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64800"/>
            <a:ext cx="125018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002060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>
          <a:solidFill>
            <a:srgbClr val="002060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rgbClr val="002060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rgbClr val="002060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manticweb.org/OWLLD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17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trac.usefulinc.com/doap/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hyperlink" Target="http://dc-2010.org/" TargetMode="External"/><Relationship Id="rId13" Type="http://schemas.openxmlformats.org/officeDocument/2006/relationships/image" Target="../media/image27.png"/><Relationship Id="rId1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eg"/><Relationship Id="rId4" Type="http://schemas.openxmlformats.org/officeDocument/2006/relationships/hyperlink" Target="http://purl.org/goodrelations/" TargetMode="External"/><Relationship Id="rId5" Type="http://schemas.openxmlformats.org/officeDocument/2006/relationships/image" Target="../media/image24.png"/><Relationship Id="rId6" Type="http://schemas.openxmlformats.org/officeDocument/2006/relationships/hyperlink" Target="http://trac.usefulinc.com/doap/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20.jpeg"/><Relationship Id="rId9" Type="http://schemas.openxmlformats.org/officeDocument/2006/relationships/image" Target="../media/image22.png"/><Relationship Id="rId1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hyperlink" Target="http://images.google.ie/imgres?imgurl=http://upload.wikimedia.org/wikipedia/commons/6/62/Tim_Berners-Lee_CP.jpg&amp;imgrefurl=http://commons.wikimedia.org/wiki/File:Tim_Berners-Lee_CP.jpg&amp;usg=__P7vPVZGY9qdc7fGNQ0I1hI2Hxuk=&amp;h=3215&amp;w=2148&amp;sz=1845&amp;hl=en&amp;start=21&amp;zoom=1&amp;itbs=1&amp;tbnid=LtYcwmrU2diAGM:&amp;tbnh=150&amp;tbnw=100&amp;prev=/images?q=tim+berners+lee&amp;start=18&amp;hl=en&amp;newwindow=1&amp;sa=N&amp;gbv=2&amp;ndsp=18&amp;tbs=isch:1" TargetMode="External"/><Relationship Id="rId21" Type="http://schemas.openxmlformats.org/officeDocument/2006/relationships/image" Target="../media/image38.jpeg"/><Relationship Id="rId22" Type="http://schemas.openxmlformats.org/officeDocument/2006/relationships/image" Target="../media/image39.png"/><Relationship Id="rId23" Type="http://schemas.openxmlformats.org/officeDocument/2006/relationships/image" Target="../media/image22.png"/><Relationship Id="rId10" Type="http://schemas.openxmlformats.org/officeDocument/2006/relationships/image" Target="../media/image32.jpeg"/><Relationship Id="rId11" Type="http://schemas.openxmlformats.org/officeDocument/2006/relationships/hyperlink" Target="http://images.google.com.hk/imgres?imgurl=http://www.samogden.com/images/tim_berners-lee.jpg&amp;imgrefurl=http://www.samogden.com/tim_berners-lee_photo.html&amp;usg=__beqADInuZWHziJIyV8AxsVAxT2w=&amp;h=451&amp;w=432&amp;sz=27&amp;hl=zh-CN&amp;start=12&amp;zoom=1&amp;itbs=1&amp;tbnid=LTRieFKuHi4CzM:&amp;tbnh=127&amp;tbnw=122&amp;prev=/images?q=tim+berners+lee&amp;hl=zh-CN&amp;safe=strict&amp;gbv=2&amp;tbs=isch:1" TargetMode="External"/><Relationship Id="rId12" Type="http://schemas.openxmlformats.org/officeDocument/2006/relationships/image" Target="../media/image33.jpeg"/><Relationship Id="rId13" Type="http://schemas.openxmlformats.org/officeDocument/2006/relationships/image" Target="../media/image34.png"/><Relationship Id="rId14" Type="http://schemas.openxmlformats.org/officeDocument/2006/relationships/hyperlink" Target="http://images.google.ie/imgres?imgurl=http://cdn.mikeabundo.com/wp-content/uploads/2009/03/tim-berners-lee.jpg&amp;imgrefurl=http://mikeabundo.com/2009/03/14/twenty-years-of-the-world-wide-web/&amp;usg=___idDcJPse_rC7jpEeO5VGxkfutM=&amp;h=320&amp;w=500&amp;sz=31&amp;hl=en&amp;start=17&amp;zoom=1&amp;itbs=1&amp;tbnid=5_qmVxHYPp5v6M:&amp;tbnh=83&amp;tbnw=130&amp;prev=/images?q=tim+berners+lee&amp;hl=en&amp;newwindow=1&amp;gbv=2&amp;tbs=isch:1" TargetMode="External"/><Relationship Id="rId15" Type="http://schemas.openxmlformats.org/officeDocument/2006/relationships/image" Target="../media/image35.jpeg"/><Relationship Id="rId16" Type="http://schemas.openxmlformats.org/officeDocument/2006/relationships/hyperlink" Target="http://images.google.ie/imgres?imgurl=http://i.telegraph.co.uk/telegraph/multimedia/archive/01175/berners-lee_1175434c.jpg&amp;imgrefurl=http://www.telegraph.co.uk/news/uknews/road-and-rail-transport/6560308/Downing-Street-plan-to-put-transport-information-at-passengers-fingertips.html&amp;usg=__vdiAPdeRBmo4CgYUGy2WkQ23zpk=&amp;h=288&amp;w=460&amp;sz=12&amp;hl=en&amp;start=24&amp;zoom=1&amp;itbs=1&amp;tbnid=39FQnj8z865C0M:&amp;tbnh=80&amp;tbnw=128&amp;prev=/images?q=tim+berners+lee&amp;start=18&amp;hl=en&amp;newwindow=1&amp;sa=N&amp;gbv=2&amp;ndsp=18&amp;tbs=isch:1" TargetMode="External"/><Relationship Id="rId17" Type="http://schemas.openxmlformats.org/officeDocument/2006/relationships/image" Target="../media/image36.jpeg"/><Relationship Id="rId18" Type="http://schemas.openxmlformats.org/officeDocument/2006/relationships/hyperlink" Target="http://www.freebase.com/" TargetMode="External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richard.cyganiak.de/2007/10/lod/imagemap.html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://images.google.com.hk/imgres?imgurl=http://www2005.org/keynotes/tim.jpg&amp;imgrefurl=http://www2005.org/keynotes/&amp;usg=__TWfydY0sN3IuwPp3y3Zb_oBkCNc=&amp;h=2050&amp;w=1411&amp;sz=278&amp;hl=zh-CN&amp;start=5&amp;zoom=1&amp;itbs=1&amp;tbnid=x8q3A6HSeRapDM:&amp;tbnh=150&amp;tbnw=103&amp;prev=/images?q=tim+berners+lee&amp;hl=zh-CN&amp;safe=strict&amp;gbv=2&amp;tbs=isch:1" TargetMode="External"/><Relationship Id="rId6" Type="http://schemas.openxmlformats.org/officeDocument/2006/relationships/image" Target="../media/image30.jpeg"/><Relationship Id="rId7" Type="http://schemas.openxmlformats.org/officeDocument/2006/relationships/hyperlink" Target="http://images.google.com.hk/imgres?imgurl=http://4.bp.blogspot.com/_cMDe93PF3Q0/Sw1DbCbYSVI/AAAAAAAAAKk/Us-BMFFje28/s1600/tim2_g1.7.gif&amp;imgrefurl=http://blinking-links.blogspot.com/2009/11/tech-hacking-history.html&amp;usg=__LaYkUQ8282f_od6N88ApjIxNDxU=&amp;h=633&amp;w=378&amp;sz=143&amp;hl=zh-CN&amp;start=2&amp;zoom=1&amp;itbs=1&amp;tbnid=7F-qcKdeY-6DnM:&amp;tbnh=137&amp;tbnw=82&amp;prev=/images?q=tim+berners+lee&amp;hl=zh-CN&amp;safe=strict&amp;gbv=2&amp;tbs=isch:1" TargetMode="External"/><Relationship Id="rId8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19.gif"/><Relationship Id="rId21" Type="http://schemas.openxmlformats.org/officeDocument/2006/relationships/image" Target="../media/image18.png"/><Relationship Id="rId10" Type="http://schemas.openxmlformats.org/officeDocument/2006/relationships/image" Target="../media/image43.png"/><Relationship Id="rId11" Type="http://schemas.openxmlformats.org/officeDocument/2006/relationships/image" Target="../media/image26.jpeg"/><Relationship Id="rId12" Type="http://schemas.openxmlformats.org/officeDocument/2006/relationships/hyperlink" Target="http://dc-2010.org/" TargetMode="External"/><Relationship Id="rId13" Type="http://schemas.openxmlformats.org/officeDocument/2006/relationships/image" Target="../media/image27.png"/><Relationship Id="rId14" Type="http://schemas.openxmlformats.org/officeDocument/2006/relationships/image" Target="../media/image44.jpeg"/><Relationship Id="rId15" Type="http://schemas.openxmlformats.org/officeDocument/2006/relationships/image" Target="../media/image45.png"/><Relationship Id="rId16" Type="http://schemas.openxmlformats.org/officeDocument/2006/relationships/image" Target="../media/image34.png"/><Relationship Id="rId17" Type="http://schemas.openxmlformats.org/officeDocument/2006/relationships/hyperlink" Target="http://www.freebase.com/" TargetMode="External"/><Relationship Id="rId18" Type="http://schemas.openxmlformats.org/officeDocument/2006/relationships/image" Target="../media/image37.png"/><Relationship Id="rId1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jpeg"/><Relationship Id="rId4" Type="http://schemas.openxmlformats.org/officeDocument/2006/relationships/hyperlink" Target="http://purl.org/goodrelations/" TargetMode="External"/><Relationship Id="rId5" Type="http://schemas.openxmlformats.org/officeDocument/2006/relationships/image" Target="../media/image41.png"/><Relationship Id="rId6" Type="http://schemas.openxmlformats.org/officeDocument/2006/relationships/hyperlink" Target="http://trac.usefulinc.com/doap/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556792"/>
            <a:ext cx="7996238" cy="1080120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IE" sz="2800" dirty="0" smtClean="0"/>
              <a:t>OWL: Yet to Arrive on the Web of Data?</a:t>
            </a:r>
            <a:br>
              <a:rPr lang="en-IE" sz="2800" dirty="0" smtClean="0"/>
            </a:b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000" b="0" dirty="0" err="1" smtClean="0"/>
              <a:t>Birte</a:t>
            </a:r>
            <a:r>
              <a:rPr lang="en-IE" sz="2000" b="0" dirty="0" smtClean="0"/>
              <a:t> </a:t>
            </a:r>
            <a:r>
              <a:rPr lang="en-IE" sz="2000" b="0" dirty="0" err="1" smtClean="0"/>
              <a:t>Glimm</a:t>
            </a:r>
            <a:r>
              <a:rPr lang="en-IE" sz="2000" b="0" dirty="0" smtClean="0"/>
              <a:t>, Aidan Hogan, Markus </a:t>
            </a:r>
            <a:r>
              <a:rPr lang="en-IE" sz="2000" b="0" dirty="0" err="1" smtClean="0"/>
              <a:t>Krötzsch</a:t>
            </a:r>
            <a:r>
              <a:rPr lang="en-IE" sz="2000" b="0" dirty="0" smtClean="0"/>
              <a:t>, </a:t>
            </a:r>
            <a:r>
              <a:rPr lang="en-IE" sz="2000" u="sng" dirty="0" smtClean="0"/>
              <a:t>Axel </a:t>
            </a:r>
            <a:r>
              <a:rPr lang="en-IE" sz="2000" u="sng" dirty="0" err="1" smtClean="0"/>
              <a:t>Polleres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568952" cy="1362075"/>
          </a:xfrm>
        </p:spPr>
        <p:txBody>
          <a:bodyPr/>
          <a:lstStyle/>
          <a:p>
            <a:r>
              <a:rPr lang="en-IE" dirty="0" smtClean="0"/>
              <a:t>MAYBE LINKED DATA only NEEDS a </a:t>
            </a:r>
            <a:r>
              <a:rPr lang="en-IE" sz="2800" dirty="0" smtClean="0"/>
              <a:t>LITTLE</a:t>
            </a:r>
            <a:r>
              <a:rPr lang="en-IE" dirty="0" smtClean="0"/>
              <a:t> OWL…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4509120"/>
            <a:ext cx="7772400" cy="1500187"/>
          </a:xfrm>
        </p:spPr>
        <p:txBody>
          <a:bodyPr/>
          <a:lstStyle/>
          <a:p>
            <a:r>
              <a:rPr lang="en-IE" b="1" dirty="0" smtClean="0"/>
              <a:t>(…for now)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C1C90-D15A-4784-B6A5-4D2B9240DD5A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5227104" y="1338745"/>
            <a:ext cx="2763364" cy="1900810"/>
            <a:chOff x="5227104" y="1338745"/>
            <a:chExt cx="2763364" cy="1900810"/>
          </a:xfrm>
        </p:grpSpPr>
        <p:pic>
          <p:nvPicPr>
            <p:cNvPr id="2088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338745"/>
              <a:ext cx="1186220" cy="1900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 descr="http://mrclearningzone.wikispaces.com/file/view/working-gears-and-cogs.gif/152006391/62x36/working-gears-and-cogs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104" y="1556792"/>
              <a:ext cx="1530693" cy="103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7" descr="lod-datasets_2010-09-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19557"/>
            <a:ext cx="4515492" cy="29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04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 what OWL is used out there?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Looked at Billion Triple Challenge 2011 Dataset</a:t>
            </a:r>
          </a:p>
          <a:p>
            <a:pPr lvl="1"/>
            <a:r>
              <a:rPr lang="en-IE" dirty="0" smtClean="0"/>
              <a:t>2.1 billion quadruples, crawled from…</a:t>
            </a:r>
          </a:p>
          <a:p>
            <a:pPr lvl="1"/>
            <a:r>
              <a:rPr lang="en-IE" dirty="0" smtClean="0"/>
              <a:t>7.4 million RDF/XML documents, covering…</a:t>
            </a:r>
          </a:p>
          <a:p>
            <a:pPr lvl="1"/>
            <a:r>
              <a:rPr lang="en-IE" dirty="0" smtClean="0"/>
              <a:t>791 (pay-level) domains</a:t>
            </a:r>
          </a:p>
          <a:p>
            <a:pPr lvl="1"/>
            <a:endParaRPr lang="en-IE" dirty="0"/>
          </a:p>
          <a:p>
            <a:r>
              <a:rPr lang="en-IE" dirty="0" smtClean="0"/>
              <a:t>Count </a:t>
            </a:r>
            <a:r>
              <a:rPr lang="en-IE" dirty="0" smtClean="0"/>
              <a:t>OWL features used in the dataset:</a:t>
            </a:r>
          </a:p>
          <a:p>
            <a:pPr lvl="1"/>
            <a:r>
              <a:rPr lang="en-IE" dirty="0" smtClean="0"/>
              <a:t>Per use</a:t>
            </a:r>
          </a:p>
          <a:p>
            <a:pPr lvl="1"/>
            <a:r>
              <a:rPr lang="en-IE" dirty="0" smtClean="0"/>
              <a:t>Per document</a:t>
            </a:r>
          </a:p>
          <a:p>
            <a:pPr lvl="1"/>
            <a:r>
              <a:rPr lang="en-IE" dirty="0" smtClean="0"/>
              <a:t>Per domain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Can be </a:t>
            </a:r>
            <a:r>
              <a:rPr lang="en-IE" dirty="0">
                <a:solidFill>
                  <a:srgbClr val="FF0000"/>
                </a:solidFill>
              </a:rPr>
              <a:t>s</a:t>
            </a:r>
            <a:r>
              <a:rPr lang="en-IE" dirty="0" smtClean="0">
                <a:solidFill>
                  <a:srgbClr val="FF0000"/>
                </a:solidFill>
              </a:rPr>
              <a:t>kewed by data</a:t>
            </a:r>
            <a:endParaRPr lang="en-IE" dirty="0" smtClean="0">
              <a:solidFill>
                <a:srgbClr val="FF0000"/>
              </a:solidFill>
            </a:endParaRPr>
          </a:p>
          <a:p>
            <a:endParaRPr lang="en-IE" sz="1800" dirty="0"/>
          </a:p>
          <a:p>
            <a:r>
              <a:rPr lang="en-IE" dirty="0" smtClean="0"/>
              <a:t>Ranked </a:t>
            </a:r>
            <a:r>
              <a:rPr lang="en-IE" dirty="0" smtClean="0"/>
              <a:t>OWL features using PageRank:</a:t>
            </a:r>
          </a:p>
          <a:p>
            <a:pPr lvl="1"/>
            <a:r>
              <a:rPr lang="en-IE" dirty="0" smtClean="0"/>
              <a:t>Rank documents based on dereferenceable links</a:t>
            </a:r>
          </a:p>
          <a:p>
            <a:pPr lvl="1"/>
            <a:r>
              <a:rPr lang="en-IE" dirty="0" smtClean="0"/>
              <a:t>For each OWL feature, sum the rank of documents using it</a:t>
            </a:r>
            <a:endParaRPr lang="en-IE" dirty="0" smtClean="0"/>
          </a:p>
          <a:p>
            <a:pPr lvl="1"/>
            <a:r>
              <a:rPr lang="en-IE" b="1" u="sng" dirty="0" smtClean="0"/>
              <a:t>Intuition:</a:t>
            </a:r>
            <a:r>
              <a:rPr lang="en-IE" b="1" dirty="0" smtClean="0"/>
              <a:t> Approximates </a:t>
            </a:r>
            <a:r>
              <a:rPr lang="en-IE" b="1" dirty="0" smtClean="0"/>
              <a:t>probability of encountering an OWL feature during a random walk of the data</a:t>
            </a:r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3157E-3BA3-42D7-B508-29255F481CD2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1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Results of ranking (</a:t>
            </a:r>
            <a:r>
              <a:rPr lang="en-IE" u="sng" dirty="0" smtClean="0"/>
              <a:t>see paper for all details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1800" dirty="0"/>
              <a:t>1 </a:t>
            </a:r>
            <a:r>
              <a:rPr lang="en-IE" sz="1800" dirty="0" smtClean="0"/>
              <a:t>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rdf:Property</a:t>
            </a:r>
            <a:r>
              <a:rPr lang="en-IE" sz="1800" dirty="0" smtClean="0"/>
              <a:t> 				5.74E-1</a:t>
            </a:r>
          </a:p>
          <a:p>
            <a:pPr marL="0" indent="0">
              <a:buNone/>
            </a:pPr>
            <a:r>
              <a:rPr lang="en-IE" sz="1800" dirty="0" smtClean="0"/>
              <a:t>2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rdfs:range</a:t>
            </a:r>
            <a:r>
              <a:rPr lang="en-I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800" dirty="0" smtClean="0"/>
              <a:t>				4.67E-1</a:t>
            </a:r>
          </a:p>
          <a:p>
            <a:pPr marL="0" indent="0">
              <a:buNone/>
            </a:pPr>
            <a:r>
              <a:rPr lang="en-IE" sz="1800" dirty="0" smtClean="0"/>
              <a:t>3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en-IE" sz="1800" b="1" dirty="0" smtClean="0"/>
              <a:t> </a:t>
            </a:r>
            <a:r>
              <a:rPr lang="en-IE" sz="1800" dirty="0" smtClean="0"/>
              <a:t>				4.62E-1</a:t>
            </a:r>
          </a:p>
          <a:p>
            <a:pPr marL="0" indent="0">
              <a:buNone/>
            </a:pPr>
            <a:r>
              <a:rPr lang="en-IE" sz="1800" dirty="0" smtClean="0"/>
              <a:t>4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rdfs:subClassOf</a:t>
            </a:r>
            <a:r>
              <a:rPr lang="en-I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800" dirty="0" smtClean="0"/>
              <a:t>			4.60E-1</a:t>
            </a:r>
            <a:endParaRPr lang="en-IE" sz="1800" dirty="0"/>
          </a:p>
          <a:p>
            <a:pPr marL="0" indent="0">
              <a:buNone/>
            </a:pPr>
            <a:r>
              <a:rPr lang="pt-BR" sz="1800" dirty="0"/>
              <a:t>5 </a:t>
            </a:r>
            <a:r>
              <a:rPr lang="pt-BR" sz="1800" dirty="0" smtClean="0"/>
              <a:t>	</a:t>
            </a: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rdfs:Class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dirty="0" smtClean="0"/>
              <a:t>				4.45E-1</a:t>
            </a:r>
          </a:p>
          <a:p>
            <a:pPr marL="0" indent="0">
              <a:buNone/>
            </a:pPr>
            <a:r>
              <a:rPr lang="en-IE" sz="1800" dirty="0" smtClean="0"/>
              <a:t>6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rdfs:subPropertyOf</a:t>
            </a:r>
            <a:r>
              <a:rPr lang="en-I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800" dirty="0" smtClean="0"/>
              <a:t>			2.35E-1</a:t>
            </a:r>
            <a:endParaRPr lang="en-IE" sz="1800" dirty="0"/>
          </a:p>
          <a:p>
            <a:pPr marL="0" indent="0">
              <a:buNone/>
            </a:pPr>
            <a:r>
              <a:rPr lang="en-IE" sz="1800" dirty="0"/>
              <a:t>7 </a:t>
            </a:r>
            <a:r>
              <a:rPr lang="en-IE" sz="1800" dirty="0" smtClean="0"/>
              <a:t>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owl:Class</a:t>
            </a:r>
            <a:r>
              <a:rPr lang="en-IE" sz="1800" dirty="0" smtClean="0"/>
              <a:t> 				1.74E-1</a:t>
            </a:r>
          </a:p>
          <a:p>
            <a:pPr marL="0" indent="0">
              <a:buNone/>
            </a:pPr>
            <a:r>
              <a:rPr lang="pt-BR" sz="1800" dirty="0" smtClean="0"/>
              <a:t>8 	</a:t>
            </a: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owl:ObjectProperty</a:t>
            </a:r>
            <a:r>
              <a:rPr lang="pt-BR" sz="1800" dirty="0" smtClean="0"/>
              <a:t>			</a:t>
            </a:r>
            <a:r>
              <a:rPr lang="en-IE" sz="1800" dirty="0" smtClean="0"/>
              <a:t>1.68E-1</a:t>
            </a:r>
            <a:endParaRPr lang="pt-BR" sz="1800" dirty="0"/>
          </a:p>
          <a:p>
            <a:pPr marL="0" indent="0">
              <a:buNone/>
            </a:pPr>
            <a:r>
              <a:rPr lang="en-IE" sz="1800" dirty="0"/>
              <a:t>9 </a:t>
            </a:r>
            <a:r>
              <a:rPr lang="en-IE" sz="1800" dirty="0" smtClean="0"/>
              <a:t>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rdfs:Datatype</a:t>
            </a:r>
            <a:r>
              <a:rPr lang="en-IE" sz="1800" b="1" dirty="0" smtClean="0"/>
              <a:t> </a:t>
            </a:r>
            <a:r>
              <a:rPr lang="en-IE" sz="1800" dirty="0" smtClean="0"/>
              <a:t>			1.68E-1</a:t>
            </a:r>
          </a:p>
          <a:p>
            <a:pPr marL="0" indent="0">
              <a:buNone/>
            </a:pPr>
            <a:r>
              <a:rPr lang="it-IT" sz="1800" dirty="0" smtClean="0"/>
              <a:t>10 	</a:t>
            </a:r>
            <a:r>
              <a:rPr lang="it-IT" sz="1800" b="1" dirty="0" smtClean="0">
                <a:latin typeface="Courier New" pitchFamily="49" charset="0"/>
                <a:cs typeface="Courier New" pitchFamily="49" charset="0"/>
              </a:rPr>
              <a:t>owl:DatatypeProperty</a:t>
            </a:r>
            <a:r>
              <a:rPr lang="it-IT" sz="1800" dirty="0" smtClean="0"/>
              <a:t> 		1.65E-1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11 </a:t>
            </a:r>
            <a:r>
              <a:rPr lang="it-IT" sz="1800" dirty="0" smtClean="0"/>
              <a:t>	</a:t>
            </a:r>
            <a:r>
              <a:rPr lang="it-IT" sz="1800" b="1" dirty="0" smtClean="0">
                <a:latin typeface="Courier New" pitchFamily="49" charset="0"/>
                <a:cs typeface="Courier New" pitchFamily="49" charset="0"/>
              </a:rPr>
              <a:t>owl:AnnotationProperty</a:t>
            </a:r>
            <a:r>
              <a:rPr lang="it-IT" sz="1800" dirty="0" smtClean="0"/>
              <a:t> 		1.60E-1</a:t>
            </a:r>
            <a:endParaRPr lang="it-IT" sz="1800" dirty="0"/>
          </a:p>
          <a:p>
            <a:pPr marL="0" indent="0">
              <a:buNone/>
            </a:pPr>
            <a:r>
              <a:rPr lang="en-IE" sz="1800" dirty="0"/>
              <a:t>12 </a:t>
            </a:r>
            <a:r>
              <a:rPr lang="en-IE" sz="1800" dirty="0" smtClean="0"/>
              <a:t>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owl:FunctionalProperty</a:t>
            </a:r>
            <a:r>
              <a:rPr lang="en-IE" sz="1800" dirty="0" smtClean="0"/>
              <a:t> 		9.18E-2</a:t>
            </a:r>
            <a:endParaRPr lang="en-IE" sz="1800" dirty="0"/>
          </a:p>
          <a:p>
            <a:pPr marL="0" indent="0">
              <a:buNone/>
            </a:pPr>
            <a:r>
              <a:rPr lang="en-IE" sz="1800" dirty="0" smtClean="0"/>
              <a:t>13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owl:equivalentProperty</a:t>
            </a:r>
            <a:r>
              <a:rPr lang="en-IE" sz="1800" b="1" dirty="0" smtClean="0"/>
              <a:t> </a:t>
            </a:r>
            <a:r>
              <a:rPr lang="en-IE" sz="1800" dirty="0" smtClean="0"/>
              <a:t>		8.54E-2</a:t>
            </a:r>
            <a:endParaRPr lang="en-IE" sz="1800" dirty="0"/>
          </a:p>
          <a:p>
            <a:pPr marL="0" indent="0">
              <a:buNone/>
            </a:pPr>
            <a:r>
              <a:rPr lang="it-IT" sz="1800" dirty="0"/>
              <a:t>1</a:t>
            </a:r>
            <a:r>
              <a:rPr lang="it-IT" sz="1800" dirty="0" smtClean="0"/>
              <a:t>4 	</a:t>
            </a:r>
            <a:r>
              <a:rPr lang="it-IT" sz="1800" b="1" dirty="0" smtClean="0">
                <a:latin typeface="Courier New" pitchFamily="49" charset="0"/>
                <a:cs typeface="Courier New" pitchFamily="49" charset="0"/>
              </a:rPr>
              <a:t>owl:inverseOf</a:t>
            </a: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800" dirty="0" smtClean="0"/>
              <a:t>			7.91E-2</a:t>
            </a:r>
          </a:p>
          <a:p>
            <a:pPr marL="0" indent="0">
              <a:buNone/>
            </a:pPr>
            <a:r>
              <a:rPr lang="en-IE" sz="1800" dirty="0" smtClean="0"/>
              <a:t>15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owl:disjointWith</a:t>
            </a:r>
            <a:r>
              <a:rPr lang="en-IE" sz="1800" dirty="0" smtClean="0"/>
              <a:t> 			7.65E-2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49FA9-C017-4E6C-8323-A5978258B4DE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914400"/>
            <a:ext cx="6858000" cy="19812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2971800"/>
            <a:ext cx="6934200" cy="31242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0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Results of ranking (</a:t>
            </a:r>
            <a:r>
              <a:rPr lang="en-IE" u="sng" dirty="0" smtClean="0"/>
              <a:t>see paper for all details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762000"/>
            <a:ext cx="7837487" cy="5486400"/>
          </a:xfrm>
        </p:spPr>
        <p:txBody>
          <a:bodyPr/>
          <a:lstStyle/>
          <a:p>
            <a:pPr marL="0" indent="0">
              <a:buNone/>
            </a:pPr>
            <a:r>
              <a:rPr lang="en-IE" sz="1700" dirty="0" smtClean="0"/>
              <a:t>…</a:t>
            </a:r>
          </a:p>
          <a:p>
            <a:pPr marL="0" indent="0">
              <a:buNone/>
            </a:pPr>
            <a:r>
              <a:rPr lang="en-IE" sz="1700" dirty="0" smtClean="0"/>
              <a:t>16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owl:sameAs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700" dirty="0" smtClean="0"/>
              <a:t>				7.29E-2</a:t>
            </a:r>
          </a:p>
          <a:p>
            <a:pPr marL="0" indent="0">
              <a:buNone/>
            </a:pPr>
            <a:r>
              <a:rPr lang="en-IE" sz="1700" dirty="0" smtClean="0"/>
              <a:t>17 	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owl:equivalentClass </a:t>
            </a:r>
            <a:r>
              <a:rPr lang="en-IE" sz="1700" dirty="0" smtClean="0"/>
              <a:t>	</a:t>
            </a:r>
            <a:r>
              <a:rPr lang="en-IE" sz="1700" dirty="0" smtClean="0"/>
              <a:t>		5.24E</a:t>
            </a:r>
            <a:r>
              <a:rPr lang="en-IE" sz="1700" dirty="0" smtClean="0"/>
              <a:t>-2</a:t>
            </a:r>
          </a:p>
          <a:p>
            <a:pPr marL="0" indent="0">
              <a:buNone/>
            </a:pPr>
            <a:r>
              <a:rPr lang="en-IE" sz="1700" dirty="0" smtClean="0"/>
              <a:t>18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owl:InverseFunctionalProperty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700" dirty="0" smtClean="0"/>
              <a:t>	4.79E-2</a:t>
            </a:r>
          </a:p>
          <a:p>
            <a:pPr marL="0" indent="0">
              <a:buNone/>
            </a:pPr>
            <a:r>
              <a:rPr lang="en-IE" sz="1700" dirty="0" smtClean="0"/>
              <a:t>19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owl:unionOf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700" dirty="0" smtClean="0"/>
              <a:t>				3.15E-2</a:t>
            </a:r>
          </a:p>
          <a:p>
            <a:pPr marL="0" indent="0">
              <a:buNone/>
            </a:pPr>
            <a:r>
              <a:rPr lang="en-IE" sz="1700" dirty="0" smtClean="0"/>
              <a:t>20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owl:SymmetricProperty</a:t>
            </a:r>
            <a:r>
              <a:rPr lang="en-IE" sz="1700" dirty="0" smtClean="0"/>
              <a:t> 		3.13E-2</a:t>
            </a:r>
          </a:p>
          <a:p>
            <a:pPr marL="0" indent="0">
              <a:buNone/>
            </a:pPr>
            <a:r>
              <a:rPr lang="en-IE" sz="1700" dirty="0" smtClean="0"/>
              <a:t>21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owl:TransitiveProperty</a:t>
            </a:r>
            <a:r>
              <a:rPr lang="en-IE" sz="1700" dirty="0" smtClean="0"/>
              <a:t> 		2.98E-2</a:t>
            </a:r>
          </a:p>
          <a:p>
            <a:pPr marL="0" indent="0">
              <a:buNone/>
            </a:pPr>
            <a:r>
              <a:rPr lang="en-IE" sz="1700" dirty="0" smtClean="0"/>
              <a:t>22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owl:someValuesFrom</a:t>
            </a:r>
            <a:r>
              <a:rPr lang="en-IE" sz="1700" dirty="0" smtClean="0"/>
              <a:t> 			2.13E-2</a:t>
            </a:r>
          </a:p>
          <a:p>
            <a:pPr marL="0" indent="0">
              <a:buNone/>
            </a:pPr>
            <a:r>
              <a:rPr lang="en-IE" sz="1700" dirty="0" smtClean="0"/>
              <a:t>23 	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rdf</a:t>
            </a:r>
            <a:r>
              <a:rPr lang="en-IE" sz="1700" b="1" dirty="0">
                <a:latin typeface="Courier New" pitchFamily="49" charset="0"/>
                <a:cs typeface="Courier New" pitchFamily="49" charset="0"/>
              </a:rPr>
              <a:t>:_* </a:t>
            </a:r>
            <a:r>
              <a:rPr lang="en-IE" sz="1700" dirty="0" smtClean="0"/>
              <a:t>			</a:t>
            </a:r>
            <a:r>
              <a:rPr lang="en-IE" sz="1700" dirty="0" smtClean="0"/>
              <a:t>		1.42E</a:t>
            </a:r>
            <a:r>
              <a:rPr lang="en-IE" sz="1700" dirty="0" smtClean="0"/>
              <a:t>-2</a:t>
            </a:r>
          </a:p>
          <a:p>
            <a:pPr marL="0" indent="0">
              <a:buNone/>
            </a:pPr>
            <a:r>
              <a:rPr lang="en-IE" sz="1700" dirty="0" smtClean="0"/>
              <a:t>24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owl:allValuesFrom</a:t>
            </a:r>
            <a:r>
              <a:rPr lang="en-IE" sz="1700" dirty="0" smtClean="0"/>
              <a:t> 			2.98E-3</a:t>
            </a:r>
          </a:p>
          <a:p>
            <a:pPr marL="0" indent="0">
              <a:buNone/>
            </a:pPr>
            <a:r>
              <a:rPr lang="en-IE" sz="1700" dirty="0" smtClean="0"/>
              <a:t>25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owl:minCardinality</a:t>
            </a:r>
            <a:r>
              <a:rPr lang="en-IE" sz="1700" dirty="0" smtClean="0"/>
              <a:t> 			2.43E-3</a:t>
            </a:r>
          </a:p>
          <a:p>
            <a:pPr marL="0" indent="0">
              <a:buNone/>
            </a:pPr>
            <a:r>
              <a:rPr lang="en-IE" sz="1700" dirty="0" smtClean="0"/>
              <a:t>26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owl:maxCardinality</a:t>
            </a:r>
            <a:r>
              <a:rPr lang="en-IE" sz="1700" dirty="0" smtClean="0"/>
              <a:t> 			2.14E-3</a:t>
            </a:r>
          </a:p>
          <a:p>
            <a:pPr marL="0" indent="0">
              <a:buNone/>
            </a:pPr>
            <a:r>
              <a:rPr lang="en-IE" sz="1700" dirty="0" smtClean="0"/>
              <a:t>27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owl:cardinality</a:t>
            </a:r>
            <a:r>
              <a:rPr lang="en-IE" sz="1700" dirty="0" smtClean="0"/>
              <a:t> 			1.75E-3</a:t>
            </a:r>
          </a:p>
          <a:p>
            <a:pPr marL="0" indent="0">
              <a:buNone/>
            </a:pPr>
            <a:r>
              <a:rPr lang="en-IE" sz="1700" dirty="0" smtClean="0"/>
              <a:t>28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owl:oneOf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700" dirty="0" smtClean="0"/>
              <a:t>				4.13E-4</a:t>
            </a:r>
          </a:p>
          <a:p>
            <a:pPr marL="0" indent="0">
              <a:buNone/>
            </a:pPr>
            <a:r>
              <a:rPr lang="en-IE" sz="1700" dirty="0" smtClean="0"/>
              <a:t>29 	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owl:hasValue </a:t>
            </a:r>
            <a:r>
              <a:rPr lang="en-IE" sz="1700" dirty="0" smtClean="0"/>
              <a:t>				3.91E-4</a:t>
            </a:r>
            <a:endParaRPr lang="en-IE" sz="1700" dirty="0" smtClean="0"/>
          </a:p>
          <a:p>
            <a:pPr marL="342900" indent="-342900">
              <a:buAutoNum type="arabicPlain" startAt="30"/>
            </a:pP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   	owl:intersectionOf </a:t>
            </a:r>
            <a:r>
              <a:rPr lang="en-IE" sz="1700" dirty="0" smtClean="0"/>
              <a:t>			3.37E-</a:t>
            </a:r>
            <a:r>
              <a:rPr lang="en-IE" sz="1700" dirty="0" smtClean="0"/>
              <a:t>4</a:t>
            </a:r>
          </a:p>
          <a:p>
            <a:pPr marL="342900" indent="-342900">
              <a:buNone/>
            </a:pP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31 	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owl:NamedIndividual</a:t>
            </a:r>
            <a:r>
              <a:rPr lang="en-IE" sz="1700" dirty="0" smtClean="0"/>
              <a:t>	</a:t>
            </a:r>
            <a:r>
              <a:rPr lang="en-IE" sz="1700" dirty="0" smtClean="0"/>
              <a:t>		3.37E-4</a:t>
            </a:r>
          </a:p>
          <a:p>
            <a:pPr marL="342900" indent="-342900">
              <a:buNone/>
            </a:pPr>
            <a:endParaRPr lang="en-IE" sz="1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49FA9-C017-4E6C-8323-A5978258B4DE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3200400"/>
            <a:ext cx="6934200" cy="381000"/>
          </a:xfrm>
          <a:prstGeom prst="round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5715000"/>
            <a:ext cx="693420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8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Observations?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113" y="836712"/>
            <a:ext cx="8356600" cy="5110162"/>
          </a:xfrm>
        </p:spPr>
        <p:txBody>
          <a:bodyPr/>
          <a:lstStyle/>
          <a:p>
            <a:r>
              <a:rPr lang="en-IE" dirty="0" smtClean="0"/>
              <a:t>RDFS features amongst the most prominently used</a:t>
            </a:r>
          </a:p>
          <a:p>
            <a:r>
              <a:rPr lang="en-IE" dirty="0" smtClean="0"/>
              <a:t>OWL 2 features not yet used prominently</a:t>
            </a:r>
          </a:p>
          <a:p>
            <a:endParaRPr lang="en-IE" b="1" dirty="0" smtClean="0"/>
          </a:p>
          <a:p>
            <a:pPr marL="0" indent="0">
              <a:buNone/>
            </a:pPr>
            <a:endParaRPr lang="en-IE" b="1" dirty="0" smtClean="0"/>
          </a:p>
          <a:p>
            <a:pPr marL="0" indent="0" algn="r">
              <a:buNone/>
            </a:pPr>
            <a:r>
              <a:rPr lang="en-IE" sz="1600" b="1" dirty="0" smtClean="0">
                <a:solidFill>
                  <a:srgbClr val="17A200"/>
                </a:solidFill>
              </a:rPr>
              <a:t>RDF</a:t>
            </a:r>
            <a:r>
              <a:rPr lang="en-IE" sz="1600" dirty="0" smtClean="0"/>
              <a:t> | </a:t>
            </a:r>
            <a:r>
              <a:rPr lang="en-IE" sz="1600" b="1" dirty="0" smtClean="0">
                <a:solidFill>
                  <a:srgbClr val="FF0000"/>
                </a:solidFill>
              </a:rPr>
              <a:t>RDFS</a:t>
            </a:r>
            <a:r>
              <a:rPr lang="en-IE" sz="1600" dirty="0" smtClean="0"/>
              <a:t> | </a:t>
            </a:r>
            <a:r>
              <a:rPr lang="en-IE" sz="1600" b="1" dirty="0" smtClean="0">
                <a:solidFill>
                  <a:srgbClr val="0070C0"/>
                </a:solidFill>
              </a:rPr>
              <a:t>OWL</a:t>
            </a:r>
            <a:r>
              <a:rPr lang="en-IE" sz="1600" dirty="0" smtClean="0"/>
              <a:t> | </a:t>
            </a:r>
            <a:r>
              <a:rPr lang="en-IE" sz="1600" b="1" dirty="0" smtClean="0">
                <a:solidFill>
                  <a:srgbClr val="00DEB4"/>
                </a:solidFill>
              </a:rPr>
              <a:t>OWL 2</a:t>
            </a:r>
          </a:p>
          <a:p>
            <a:pPr marL="0" indent="0" algn="r">
              <a:buNone/>
            </a:pPr>
            <a:r>
              <a:rPr lang="en-IE" sz="1600" i="1" dirty="0" smtClean="0"/>
              <a:t>x</a:t>
            </a:r>
            <a:r>
              <a:rPr lang="en-IE" sz="1600" dirty="0" smtClean="0"/>
              <a:t>-axis is log-scale!</a:t>
            </a:r>
            <a:endParaRPr lang="en-IE" sz="1600" dirty="0"/>
          </a:p>
          <a:p>
            <a:pPr marL="0" indent="0">
              <a:buNone/>
            </a:pPr>
            <a:endParaRPr lang="en-IE" b="1" dirty="0" smtClean="0">
              <a:solidFill>
                <a:srgbClr val="00DEB4"/>
              </a:solidFill>
            </a:endParaRPr>
          </a:p>
          <a:p>
            <a:pPr lvl="1"/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3157E-3BA3-42D7-B508-29255F481CD2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19" y="2852936"/>
            <a:ext cx="848143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7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Observations?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113" y="836712"/>
            <a:ext cx="8356600" cy="5110162"/>
          </a:xfrm>
        </p:spPr>
        <p:txBody>
          <a:bodyPr/>
          <a:lstStyle/>
          <a:p>
            <a:r>
              <a:rPr lang="en-IE" sz="1800" dirty="0" smtClean="0"/>
              <a:t>(OWL) Features expressed with a single RDF triple are most prominent</a:t>
            </a:r>
          </a:p>
          <a:p>
            <a:pPr lvl="1"/>
            <a:r>
              <a:rPr lang="en-IE" dirty="0" smtClean="0"/>
              <a:t>Roughly speaking, features not </a:t>
            </a:r>
            <a:r>
              <a:rPr lang="en-IE" i="1" dirty="0" smtClean="0"/>
              <a:t>requiring</a:t>
            </a:r>
            <a:r>
              <a:rPr lang="en-IE" dirty="0" smtClean="0"/>
              <a:t> blank nodes </a:t>
            </a:r>
          </a:p>
          <a:p>
            <a:pPr lvl="2"/>
            <a:r>
              <a:rPr lang="en-IE" sz="1200" dirty="0" smtClean="0"/>
              <a:t>e.g., sub-class/-property, inverse-of, equivalent property/class, </a:t>
            </a:r>
            <a:r>
              <a:rPr lang="en-IE" sz="1200" dirty="0" err="1" smtClean="0"/>
              <a:t>sameas</a:t>
            </a:r>
            <a:r>
              <a:rPr lang="en-IE" sz="1200" dirty="0" smtClean="0"/>
              <a:t>, domain/range, disjoint with, etc.</a:t>
            </a:r>
          </a:p>
          <a:p>
            <a:pPr lvl="1"/>
            <a:r>
              <a:rPr lang="en-IE" dirty="0" smtClean="0"/>
              <a:t>Not those requiring lists or </a:t>
            </a:r>
            <a:r>
              <a:rPr lang="en-IE" i="1" dirty="0" smtClean="0"/>
              <a:t>n</a:t>
            </a:r>
            <a:r>
              <a:rPr lang="en-IE" dirty="0" smtClean="0"/>
              <a:t>-</a:t>
            </a:r>
            <a:r>
              <a:rPr lang="en-IE" dirty="0" err="1" smtClean="0"/>
              <a:t>ary</a:t>
            </a:r>
            <a:r>
              <a:rPr lang="en-IE" dirty="0" smtClean="0"/>
              <a:t> predicate in RDF mapping</a:t>
            </a:r>
          </a:p>
          <a:p>
            <a:pPr lvl="2"/>
            <a:r>
              <a:rPr lang="en-IE" sz="1200" dirty="0" smtClean="0"/>
              <a:t>e.g., union, intersection, cardinalities, all-disjoint, some/all/has-value restrictions, </a:t>
            </a:r>
            <a:r>
              <a:rPr lang="en-IE" sz="1200" dirty="0" err="1" smtClean="0"/>
              <a:t>hasKey</a:t>
            </a:r>
            <a:r>
              <a:rPr lang="en-IE" sz="1200" dirty="0" smtClean="0"/>
              <a:t>, </a:t>
            </a:r>
            <a:r>
              <a:rPr lang="en-IE" sz="1200" dirty="0" err="1" smtClean="0"/>
              <a:t>pCAs</a:t>
            </a:r>
            <a:r>
              <a:rPr lang="en-IE" sz="1200" dirty="0" smtClean="0"/>
              <a:t>, etc.</a:t>
            </a:r>
          </a:p>
          <a:p>
            <a:pPr marL="476250" lvl="1" indent="0" algn="r">
              <a:buNone/>
            </a:pPr>
            <a:endParaRPr lang="en-IE" sz="1600" b="1" dirty="0" smtClean="0">
              <a:solidFill>
                <a:srgbClr val="0070C0"/>
              </a:solidFill>
            </a:endParaRPr>
          </a:p>
          <a:p>
            <a:pPr marL="476250" lvl="1" indent="0" algn="r">
              <a:buNone/>
            </a:pPr>
            <a:r>
              <a:rPr lang="en-IE" sz="1600" b="1" dirty="0" smtClean="0">
                <a:solidFill>
                  <a:srgbClr val="0070C0"/>
                </a:solidFill>
              </a:rPr>
              <a:t>Single Triple (No </a:t>
            </a:r>
            <a:r>
              <a:rPr lang="en-IE" sz="1600" b="1" dirty="0" err="1" smtClean="0">
                <a:solidFill>
                  <a:srgbClr val="0070C0"/>
                </a:solidFill>
              </a:rPr>
              <a:t>BNodes</a:t>
            </a:r>
            <a:r>
              <a:rPr lang="en-IE" sz="1600" b="1" dirty="0" smtClean="0">
                <a:solidFill>
                  <a:srgbClr val="0070C0"/>
                </a:solidFill>
              </a:rPr>
              <a:t>)</a:t>
            </a:r>
            <a:r>
              <a:rPr lang="en-IE" sz="1600" b="1" dirty="0" smtClean="0"/>
              <a:t> | </a:t>
            </a:r>
            <a:r>
              <a:rPr lang="en-IE" sz="1600" b="1" dirty="0" smtClean="0">
                <a:solidFill>
                  <a:srgbClr val="D35E07"/>
                </a:solidFill>
              </a:rPr>
              <a:t>Multi-Triple (Needs </a:t>
            </a:r>
            <a:r>
              <a:rPr lang="en-IE" sz="1600" b="1" dirty="0" err="1" smtClean="0">
                <a:solidFill>
                  <a:srgbClr val="D35E07"/>
                </a:solidFill>
              </a:rPr>
              <a:t>BNodes</a:t>
            </a:r>
            <a:r>
              <a:rPr lang="en-IE" sz="1600" b="1" dirty="0" smtClean="0">
                <a:solidFill>
                  <a:srgbClr val="D35E07"/>
                </a:solidFill>
              </a:rPr>
              <a:t>) </a:t>
            </a:r>
          </a:p>
          <a:p>
            <a:pPr marL="0" indent="0" algn="r">
              <a:buNone/>
            </a:pPr>
            <a:r>
              <a:rPr lang="en-IE" sz="1600" i="1" dirty="0" smtClean="0"/>
              <a:t>x</a:t>
            </a:r>
            <a:r>
              <a:rPr lang="en-IE" sz="1600" dirty="0" smtClean="0"/>
              <a:t>-axis is log-scale!</a:t>
            </a:r>
            <a:endParaRPr lang="en-IE" sz="1600" dirty="0"/>
          </a:p>
          <a:p>
            <a:pPr marL="0" indent="0">
              <a:buNone/>
            </a:pPr>
            <a:endParaRPr lang="en-IE" sz="1600" b="1" dirty="0" smtClean="0">
              <a:solidFill>
                <a:srgbClr val="00DEB4"/>
              </a:solidFill>
            </a:endParaRPr>
          </a:p>
          <a:p>
            <a:pPr lvl="1"/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3157E-3BA3-42D7-B508-29255F481CD2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496944" cy="317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24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Datatype</a:t>
            </a:r>
            <a:r>
              <a:rPr lang="en-IE" dirty="0" smtClean="0"/>
              <a:t> Analysis?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anyURI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IE" dirty="0" smtClean="0"/>
              <a:t>, </a:t>
            </a:r>
            <a:r>
              <a:rPr lang="en-IE" b="1" dirty="0" smtClean="0">
                <a:latin typeface="Courier New" pitchFamily="49" charset="0"/>
                <a:cs typeface="Courier New" pitchFamily="49" charset="0"/>
              </a:rPr>
              <a:t>gYear</a:t>
            </a:r>
            <a:r>
              <a:rPr lang="en-IE" dirty="0" smtClean="0"/>
              <a:t>  </a:t>
            </a:r>
            <a:r>
              <a:rPr lang="en-IE" dirty="0" smtClean="0"/>
              <a:t>in top ten (resp.)</a:t>
            </a:r>
          </a:p>
          <a:p>
            <a:r>
              <a:rPr lang="en-IE" dirty="0" smtClean="0"/>
              <a:t>Various OWL2 datatypes not used at all</a:t>
            </a:r>
          </a:p>
          <a:p>
            <a:r>
              <a:rPr lang="en-IE" dirty="0" smtClean="0"/>
              <a:t>Some sites use custom (but undefined) datatypes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sz="4800" dirty="0" smtClean="0"/>
              <a:t>See paper for details!</a:t>
            </a:r>
            <a:endParaRPr lang="en-IE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49FA9-C017-4E6C-8323-A5978258B4DE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1295400"/>
            <a:ext cx="914400" cy="304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1676400"/>
            <a:ext cx="464820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22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568952" cy="1362075"/>
          </a:xfrm>
        </p:spPr>
        <p:txBody>
          <a:bodyPr/>
          <a:lstStyle/>
          <a:p>
            <a:r>
              <a:rPr lang="en-IE" dirty="0" smtClean="0"/>
              <a:t>WHAT ABOUT TOOL SUPPORT?</a:t>
            </a:r>
            <a:endParaRPr lang="en-I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C1C90-D15A-4784-B6A5-4D2B9240DD5A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008" y="1456182"/>
            <a:ext cx="1186220" cy="190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mrclearningzone.wikispaces.com/file/view/working-gears-and-cogs.gif/152006391/62x36/working-gears-and-cog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74228"/>
            <a:ext cx="1530693" cy="1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1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88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Tool support?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09638"/>
            <a:ext cx="8356600" cy="5110162"/>
          </a:xfrm>
        </p:spPr>
        <p:txBody>
          <a:bodyPr/>
          <a:lstStyle/>
          <a:p>
            <a:r>
              <a:rPr lang="en-IE" b="1" dirty="0" smtClean="0">
                <a:cs typeface="Courier New" pitchFamily="49" charset="0"/>
              </a:rPr>
              <a:t>OWL Libraries for parsing, etc., not much choice:</a:t>
            </a:r>
          </a:p>
          <a:p>
            <a:pPr lvl="1"/>
            <a:r>
              <a:rPr lang="en-IE" b="1" dirty="0" smtClean="0">
                <a:cs typeface="Courier New" pitchFamily="49" charset="0"/>
              </a:rPr>
              <a:t>OWL API, Protegé, Jena … (all heavyweight Java libs</a:t>
            </a:r>
            <a:r>
              <a:rPr lang="en-IE" b="1" dirty="0" smtClean="0">
                <a:cs typeface="Courier New" pitchFamily="49" charset="0"/>
              </a:rPr>
              <a:t>)</a:t>
            </a:r>
          </a:p>
          <a:p>
            <a:pPr lvl="1"/>
            <a:r>
              <a:rPr lang="en-IE" b="1" dirty="0" smtClean="0">
                <a:cs typeface="Courier New" pitchFamily="49" charset="0"/>
              </a:rPr>
              <a:t>Has to do with multi-triple axioms!</a:t>
            </a:r>
            <a:endParaRPr lang="en-IE" b="1" dirty="0" smtClean="0">
              <a:cs typeface="Courier New" pitchFamily="49" charset="0"/>
            </a:endParaRPr>
          </a:p>
          <a:p>
            <a:pPr marL="476250" lvl="1" indent="0">
              <a:buNone/>
            </a:pPr>
            <a:endParaRPr lang="en-IE" b="1" dirty="0" smtClean="0">
              <a:cs typeface="Courier New" pitchFamily="49" charset="0"/>
            </a:endParaRPr>
          </a:p>
          <a:p>
            <a:r>
              <a:rPr lang="en-IE" b="1" dirty="0" smtClean="0">
                <a:cs typeface="Courier New" pitchFamily="49" charset="0"/>
              </a:rPr>
              <a:t>Query engines with reasoning support</a:t>
            </a:r>
          </a:p>
          <a:p>
            <a:pPr lvl="1"/>
            <a:r>
              <a:rPr lang="en-IE" b="1" dirty="0" smtClean="0">
                <a:cs typeface="Courier New" pitchFamily="49" charset="0"/>
              </a:rPr>
              <a:t>Many support non-standard profiles or partially support a profile</a:t>
            </a:r>
          </a:p>
          <a:p>
            <a:pPr lvl="1"/>
            <a:r>
              <a:rPr lang="en-IE" b="1" dirty="0" smtClean="0">
                <a:cs typeface="Courier New" pitchFamily="49" charset="0"/>
              </a:rPr>
              <a:t>Most use rule-based </a:t>
            </a:r>
            <a:r>
              <a:rPr lang="en-IE" b="1" dirty="0" smtClean="0">
                <a:cs typeface="Courier New" pitchFamily="49" charset="0"/>
              </a:rPr>
              <a:t>engines</a:t>
            </a:r>
          </a:p>
          <a:p>
            <a:pPr lvl="1"/>
            <a:r>
              <a:rPr lang="en-IE" b="1" dirty="0" smtClean="0">
                <a:cs typeface="Courier New" pitchFamily="49" charset="0"/>
              </a:rPr>
              <a:t>Datatype support rarely complete (mostly by canonicalization)</a:t>
            </a:r>
            <a:endParaRPr lang="en-IE" b="1" dirty="0" smtClean="0">
              <a:cs typeface="Courier New" pitchFamily="49" charset="0"/>
            </a:endParaRPr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49FA9-C017-4E6C-8323-A5978258B4DE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3657600"/>
            <a:ext cx="7810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3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568952" cy="1362075"/>
          </a:xfrm>
        </p:spPr>
        <p:txBody>
          <a:bodyPr/>
          <a:lstStyle/>
          <a:p>
            <a:r>
              <a:rPr lang="en-IE" dirty="0" smtClean="0"/>
              <a:t>SO WHAT ABOUT THAT </a:t>
            </a:r>
            <a:r>
              <a:rPr lang="en-IE" sz="2800" dirty="0" smtClean="0"/>
              <a:t>LITTLE</a:t>
            </a:r>
            <a:r>
              <a:rPr lang="en-IE" dirty="0" smtClean="0"/>
              <a:t> </a:t>
            </a:r>
            <a:r>
              <a:rPr lang="en-IE" sz="2000" dirty="0" smtClean="0"/>
              <a:t>OWL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3933056"/>
            <a:ext cx="7772400" cy="1500187"/>
          </a:xfrm>
        </p:spPr>
        <p:txBody>
          <a:bodyPr/>
          <a:lstStyle/>
          <a:p>
            <a:r>
              <a:rPr lang="en-IE" b="1" dirty="0" smtClean="0"/>
              <a:t>…that’s sufficient for current Linked Data trends.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C1C90-D15A-4784-B6A5-4D2B9240DD5A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5227104" y="1338745"/>
            <a:ext cx="2763364" cy="1900810"/>
            <a:chOff x="5227104" y="1338745"/>
            <a:chExt cx="2763364" cy="1900810"/>
          </a:xfrm>
        </p:grpSpPr>
        <p:pic>
          <p:nvPicPr>
            <p:cNvPr id="2088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338745"/>
              <a:ext cx="1186220" cy="1900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 descr="http://mrclearningzone.wikispaces.com/file/view/working-gears-and-cogs.gif/152006391/62x36/working-gears-and-cogs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104" y="1556792"/>
              <a:ext cx="1530693" cy="103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7" descr="lod-datasets_2010-09-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19557"/>
            <a:ext cx="4515492" cy="29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7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5538"/>
            <a:ext cx="3752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292725" y="1773238"/>
            <a:ext cx="21605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E" sz="2400" i="1">
                <a:ea typeface="ＭＳ Ｐゴシック"/>
                <a:cs typeface="ＭＳ Ｐゴシック"/>
              </a:rPr>
              <a:t>explicit</a:t>
            </a:r>
            <a:r>
              <a:rPr lang="en-IE" sz="2400">
                <a:ea typeface="ＭＳ Ｐゴシック"/>
                <a:cs typeface="ＭＳ Ｐゴシック"/>
              </a:rPr>
              <a:t> data</a:t>
            </a:r>
            <a:endParaRPr lang="en-US" sz="2400">
              <a:ea typeface="ＭＳ Ｐゴシック"/>
              <a:cs typeface="ＭＳ Ｐゴシック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218113" y="2963863"/>
            <a:ext cx="23066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E" sz="2400" i="1">
                <a:ea typeface="ＭＳ Ｐゴシック"/>
                <a:cs typeface="ＭＳ Ｐゴシック"/>
              </a:rPr>
              <a:t>implicit</a:t>
            </a:r>
            <a:r>
              <a:rPr lang="en-IE" sz="2400">
                <a:ea typeface="ＭＳ Ｐゴシック"/>
                <a:cs typeface="ＭＳ Ｐゴシック"/>
              </a:rPr>
              <a:t> data</a:t>
            </a:r>
            <a:endParaRPr lang="en-US" sz="2400">
              <a:ea typeface="ＭＳ Ｐゴシック"/>
              <a:cs typeface="ＭＳ Ｐゴシック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V="1">
            <a:off x="4930775" y="2564904"/>
            <a:ext cx="3241625" cy="496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H="1" flipV="1">
            <a:off x="3419475" y="3789363"/>
            <a:ext cx="2160588" cy="11525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5580063" y="4005263"/>
            <a:ext cx="1990996" cy="184165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 i="1" dirty="0" smtClean="0">
              <a:ea typeface="ＭＳ Ｐゴシック"/>
              <a:cs typeface="ＭＳ Ｐゴシック"/>
            </a:endParaRPr>
          </a:p>
          <a:p>
            <a:pPr algn="ctr" eaLnBrk="0" hangingPunct="0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 i="1" dirty="0">
              <a:ea typeface="ＭＳ Ｐゴシック"/>
              <a:cs typeface="ＭＳ Ｐゴシック"/>
            </a:endParaRPr>
          </a:p>
          <a:p>
            <a:pPr algn="ctr" eaLnBrk="0" hangingPunct="0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 i="1" dirty="0">
              <a:ea typeface="ＭＳ Ｐゴシック"/>
              <a:cs typeface="ＭＳ Ｐゴシック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5288" y="115888"/>
            <a:ext cx="83566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14325" indent="-314325" algn="ctr" eaLnBrk="0" hangingPunct="0">
              <a:spcBef>
                <a:spcPct val="20000"/>
              </a:spcBef>
            </a:pPr>
            <a:r>
              <a:rPr lang="en-IE" sz="5400" b="1" dirty="0" smtClean="0">
                <a:solidFill>
                  <a:srgbClr val="002060"/>
                </a:solidFill>
              </a:rPr>
              <a:t>A </a:t>
            </a:r>
            <a:r>
              <a:rPr lang="en-IE" sz="5400" b="1" i="1" dirty="0">
                <a:solidFill>
                  <a:srgbClr val="002060"/>
                </a:solidFill>
              </a:rPr>
              <a:t>Web </a:t>
            </a:r>
            <a:r>
              <a:rPr lang="en-IE" sz="5400" b="1" i="1" dirty="0" smtClean="0">
                <a:solidFill>
                  <a:srgbClr val="002060"/>
                </a:solidFill>
              </a:rPr>
              <a:t>beyond Data</a:t>
            </a:r>
            <a:r>
              <a:rPr lang="en-IE" sz="54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06850" name="Picture 2" descr="http://www.webont.org/owl/1.1/images/ow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1019472" cy="16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1587" y="94246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+ OWL</a:t>
            </a:r>
            <a:endParaRPr lang="en-IE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27" descr="lod-datasets_2010-09-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00" y="1051200"/>
            <a:ext cx="7522540" cy="489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26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8107 -0.173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8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" y="4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  <p:bldP spid="117768" grpId="0" animBg="1"/>
      <p:bldP spid="117769" grpId="0" animBg="1"/>
      <p:bldP spid="117770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Introducing OWL </a:t>
            </a:r>
            <a:r>
              <a:rPr lang="en-IE" i="1" dirty="0" smtClean="0"/>
              <a:t>LD</a:t>
            </a:r>
            <a:r>
              <a:rPr lang="en-IE" dirty="0" smtClean="0"/>
              <a:t> (</a:t>
            </a:r>
            <a:r>
              <a:rPr lang="en-IE" i="1" dirty="0" smtClean="0"/>
              <a:t>L</a:t>
            </a:r>
            <a:r>
              <a:rPr lang="en-IE" dirty="0" smtClean="0"/>
              <a:t>inked </a:t>
            </a:r>
            <a:r>
              <a:rPr lang="en-IE" i="1" dirty="0" smtClean="0"/>
              <a:t>D</a:t>
            </a:r>
            <a:r>
              <a:rPr lang="en-IE" dirty="0" smtClean="0"/>
              <a:t>ata)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Define a new</a:t>
            </a:r>
            <a:r>
              <a:rPr lang="en-IE" dirty="0" smtClean="0"/>
              <a:t> </a:t>
            </a:r>
            <a:r>
              <a:rPr lang="en-IE" b="1" dirty="0" smtClean="0"/>
              <a:t>sub-profile </a:t>
            </a:r>
            <a:r>
              <a:rPr lang="en-IE" b="1" dirty="0" smtClean="0"/>
              <a:t>of OWL</a:t>
            </a:r>
            <a:r>
              <a:rPr lang="en-IE" b="1" dirty="0" smtClean="0"/>
              <a:t> RL </a:t>
            </a:r>
            <a:r>
              <a:rPr lang="en-IE" dirty="0" smtClean="0"/>
              <a:t>that </a:t>
            </a:r>
            <a:r>
              <a:rPr lang="en-IE" dirty="0" smtClean="0"/>
              <a:t>includes only those features </a:t>
            </a:r>
            <a:r>
              <a:rPr lang="en-IE" b="1" dirty="0" smtClean="0"/>
              <a:t>expressible as a single triple:</a:t>
            </a:r>
          </a:p>
          <a:p>
            <a:pPr marL="0" indent="0">
              <a:buNone/>
            </a:pPr>
            <a:endParaRPr lang="en-IE" sz="1000" b="1" dirty="0" smtClean="0"/>
          </a:p>
          <a:p>
            <a:pPr lvl="1"/>
            <a:r>
              <a:rPr lang="en-IE" dirty="0" smtClean="0">
                <a:solidFill>
                  <a:srgbClr val="17A200"/>
                </a:solidFill>
              </a:rPr>
              <a:t>Easy to parse / process tuple-at-a-time		✔</a:t>
            </a:r>
          </a:p>
          <a:p>
            <a:pPr lvl="1"/>
            <a:r>
              <a:rPr lang="en-IE" dirty="0">
                <a:solidFill>
                  <a:srgbClr val="17A200"/>
                </a:solidFill>
              </a:rPr>
              <a:t>Easy to publish					</a:t>
            </a:r>
            <a:r>
              <a:rPr lang="en-IE" dirty="0" smtClean="0">
                <a:solidFill>
                  <a:srgbClr val="17A200"/>
                </a:solidFill>
              </a:rPr>
              <a:t>✔</a:t>
            </a:r>
          </a:p>
          <a:p>
            <a:pPr lvl="1"/>
            <a:r>
              <a:rPr lang="en-IE" dirty="0" smtClean="0">
                <a:solidFill>
                  <a:srgbClr val="17A200"/>
                </a:solidFill>
              </a:rPr>
              <a:t>Easy to query					✔✔</a:t>
            </a:r>
          </a:p>
          <a:p>
            <a:pPr lvl="1"/>
            <a:r>
              <a:rPr lang="en-IE" dirty="0" smtClean="0">
                <a:solidFill>
                  <a:srgbClr val="17A200"/>
                </a:solidFill>
              </a:rPr>
              <a:t>Easy to validate / check well-</a:t>
            </a:r>
            <a:r>
              <a:rPr lang="en-IE" dirty="0" err="1" smtClean="0">
                <a:solidFill>
                  <a:srgbClr val="17A200"/>
                </a:solidFill>
              </a:rPr>
              <a:t>formedness</a:t>
            </a:r>
            <a:r>
              <a:rPr lang="en-IE" dirty="0" smtClean="0">
                <a:solidFill>
                  <a:srgbClr val="17A200"/>
                </a:solidFill>
              </a:rPr>
              <a:t>		✔✔</a:t>
            </a:r>
          </a:p>
          <a:p>
            <a:pPr lvl="1"/>
            <a:r>
              <a:rPr lang="en-IE" b="1" i="1" dirty="0" smtClean="0">
                <a:solidFill>
                  <a:srgbClr val="17A200"/>
                </a:solidFill>
              </a:rPr>
              <a:t>Covers most prominently used features!		</a:t>
            </a:r>
            <a:r>
              <a:rPr lang="en-IE" dirty="0" smtClean="0">
                <a:solidFill>
                  <a:srgbClr val="17A200"/>
                </a:solidFill>
              </a:rPr>
              <a:t>✔✔✔</a:t>
            </a:r>
            <a:endParaRPr lang="en-IE" b="1" i="1" dirty="0">
              <a:solidFill>
                <a:srgbClr val="17A200"/>
              </a:solidFill>
            </a:endParaRPr>
          </a:p>
          <a:p>
            <a:pPr marL="476250" lvl="1" indent="0">
              <a:buNone/>
            </a:pPr>
            <a:endParaRPr lang="en-IE" sz="1000" dirty="0"/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Miss some features, e.g., </a:t>
            </a:r>
            <a:r>
              <a:rPr lang="en-IE" dirty="0" smtClean="0">
                <a:solidFill>
                  <a:srgbClr val="FF0000"/>
                </a:solidFill>
              </a:rPr>
              <a:t>owl:unionOf</a:t>
            </a:r>
            <a:r>
              <a:rPr lang="en-IE" baseline="-25000" dirty="0" smtClean="0">
                <a:solidFill>
                  <a:srgbClr val="FF0000"/>
                </a:solidFill>
              </a:rPr>
              <a:t>(18)</a:t>
            </a:r>
            <a:r>
              <a:rPr lang="en-IE" dirty="0" smtClean="0">
                <a:solidFill>
                  <a:srgbClr val="FF0000"/>
                </a:solidFill>
              </a:rPr>
              <a:t>	</a:t>
            </a:r>
            <a:r>
              <a:rPr lang="en-IE" dirty="0" smtClean="0">
                <a:solidFill>
                  <a:srgbClr val="FF0000"/>
                </a:solidFill>
              </a:rPr>
              <a:t>	✘(✘✘?)</a:t>
            </a:r>
          </a:p>
          <a:p>
            <a:pPr lvl="1"/>
            <a:endParaRPr lang="en-IE" dirty="0">
              <a:solidFill>
                <a:srgbClr val="FF0000"/>
              </a:solidFill>
            </a:endParaRPr>
          </a:p>
          <a:p>
            <a:r>
              <a:rPr lang="en-IE" sz="1900" b="1" dirty="0" smtClean="0"/>
              <a:t>OWL LD </a:t>
            </a:r>
            <a:r>
              <a:rPr lang="en-IE" sz="1900" dirty="0" smtClean="0"/>
              <a:t>similar to other profiles (motivated from other perspectives)</a:t>
            </a:r>
          </a:p>
          <a:p>
            <a:pPr marL="0" indent="0">
              <a:buNone/>
            </a:pPr>
            <a:endParaRPr lang="en-IE" sz="1000" b="1" dirty="0" smtClean="0"/>
          </a:p>
          <a:p>
            <a:pPr lvl="1"/>
            <a:r>
              <a:rPr lang="en-IE" b="1" i="1" dirty="0" smtClean="0"/>
              <a:t>RDFS-Plus(/RDFS 3.0)</a:t>
            </a:r>
            <a:r>
              <a:rPr lang="en-IE" b="1" dirty="0" smtClean="0"/>
              <a:t>:  </a:t>
            </a:r>
            <a:r>
              <a:rPr lang="en-IE" sz="1300" b="1" dirty="0" err="1" smtClean="0">
                <a:solidFill>
                  <a:schemeClr val="tx1"/>
                </a:solidFill>
              </a:rPr>
              <a:t>Allemang</a:t>
            </a:r>
            <a:r>
              <a:rPr lang="en-IE" sz="1300" b="1" dirty="0" smtClean="0">
                <a:solidFill>
                  <a:schemeClr val="tx1"/>
                </a:solidFill>
              </a:rPr>
              <a:t> &amp; </a:t>
            </a:r>
            <a:r>
              <a:rPr lang="en-IE" sz="1300" b="1" dirty="0" err="1" smtClean="0">
                <a:solidFill>
                  <a:schemeClr val="tx1"/>
                </a:solidFill>
              </a:rPr>
              <a:t>Hendler</a:t>
            </a:r>
            <a:r>
              <a:rPr lang="en-IE" sz="1300" b="1" dirty="0" smtClean="0">
                <a:solidFill>
                  <a:schemeClr val="tx1"/>
                </a:solidFill>
              </a:rPr>
              <a:t>. </a:t>
            </a:r>
            <a:r>
              <a:rPr lang="en-IE" sz="1300" dirty="0">
                <a:solidFill>
                  <a:schemeClr val="tx1"/>
                </a:solidFill>
              </a:rPr>
              <a:t>Semantic Web for </a:t>
            </a:r>
            <a:r>
              <a:rPr lang="en-IE" sz="1300" dirty="0" smtClean="0">
                <a:solidFill>
                  <a:schemeClr val="tx1"/>
                </a:solidFill>
              </a:rPr>
              <a:t>the Working </a:t>
            </a:r>
            <a:r>
              <a:rPr lang="en-IE" sz="1300" dirty="0" err="1" smtClean="0">
                <a:solidFill>
                  <a:schemeClr val="tx1"/>
                </a:solidFill>
              </a:rPr>
              <a:t>Ontologist</a:t>
            </a:r>
            <a:r>
              <a:rPr lang="en-IE" sz="1300" dirty="0" smtClean="0">
                <a:solidFill>
                  <a:schemeClr val="tx1"/>
                </a:solidFill>
              </a:rPr>
              <a:t>.</a:t>
            </a:r>
            <a:endParaRPr lang="en-IE" sz="1300" b="1" dirty="0" smtClean="0">
              <a:solidFill>
                <a:schemeClr val="tx1"/>
              </a:solidFill>
            </a:endParaRPr>
          </a:p>
          <a:p>
            <a:pPr lvl="1"/>
            <a:r>
              <a:rPr lang="en-IE" b="1" i="1" dirty="0" smtClean="0"/>
              <a:t>L2:</a:t>
            </a:r>
            <a:r>
              <a:rPr lang="en-IE" sz="1200" b="1" i="1" dirty="0" smtClean="0"/>
              <a:t>  </a:t>
            </a:r>
            <a:r>
              <a:rPr lang="en-IE" sz="1300" b="1" dirty="0" smtClean="0">
                <a:solidFill>
                  <a:schemeClr val="tx1"/>
                </a:solidFill>
              </a:rPr>
              <a:t>Fischer, </a:t>
            </a:r>
            <a:r>
              <a:rPr lang="en-IE" sz="1300" b="1" dirty="0" err="1" smtClean="0">
                <a:solidFill>
                  <a:schemeClr val="tx1"/>
                </a:solidFill>
              </a:rPr>
              <a:t>Ünel</a:t>
            </a:r>
            <a:r>
              <a:rPr lang="en-IE" sz="1300" b="1" dirty="0">
                <a:solidFill>
                  <a:schemeClr val="tx1"/>
                </a:solidFill>
              </a:rPr>
              <a:t>,</a:t>
            </a:r>
            <a:r>
              <a:rPr lang="en-IE" sz="1300" b="1" dirty="0" smtClean="0">
                <a:solidFill>
                  <a:schemeClr val="tx1"/>
                </a:solidFill>
              </a:rPr>
              <a:t> </a:t>
            </a:r>
            <a:r>
              <a:rPr lang="en-IE" sz="1300" b="1" dirty="0">
                <a:solidFill>
                  <a:schemeClr val="tx1"/>
                </a:solidFill>
              </a:rPr>
              <a:t>Bishop</a:t>
            </a:r>
            <a:r>
              <a:rPr lang="en-IE" sz="1300" b="1" dirty="0" smtClean="0">
                <a:solidFill>
                  <a:schemeClr val="tx1"/>
                </a:solidFill>
              </a:rPr>
              <a:t>, </a:t>
            </a:r>
            <a:r>
              <a:rPr lang="en-IE" sz="1300" b="1" dirty="0" err="1" smtClean="0">
                <a:solidFill>
                  <a:schemeClr val="tx1"/>
                </a:solidFill>
              </a:rPr>
              <a:t>Fensel</a:t>
            </a:r>
            <a:r>
              <a:rPr lang="en-IE" sz="1300" dirty="0">
                <a:solidFill>
                  <a:schemeClr val="tx1"/>
                </a:solidFill>
              </a:rPr>
              <a:t>. Towards </a:t>
            </a:r>
            <a:r>
              <a:rPr lang="en-IE" sz="1300" dirty="0" smtClean="0">
                <a:solidFill>
                  <a:schemeClr val="tx1"/>
                </a:solidFill>
              </a:rPr>
              <a:t>a scalable</a:t>
            </a:r>
            <a:r>
              <a:rPr lang="en-IE" sz="1300" dirty="0">
                <a:solidFill>
                  <a:schemeClr val="tx1"/>
                </a:solidFill>
              </a:rPr>
              <a:t>, pragmatic knowledge representation language </a:t>
            </a:r>
            <a:r>
              <a:rPr lang="en-IE" sz="1300" dirty="0" smtClean="0">
                <a:solidFill>
                  <a:schemeClr val="tx1"/>
                </a:solidFill>
              </a:rPr>
              <a:t>for the </a:t>
            </a:r>
            <a:r>
              <a:rPr lang="en-IE" sz="1300" dirty="0">
                <a:solidFill>
                  <a:schemeClr val="tx1"/>
                </a:solidFill>
              </a:rPr>
              <a:t>web. </a:t>
            </a:r>
            <a:r>
              <a:rPr lang="en-IE" sz="1300" i="1" dirty="0">
                <a:solidFill>
                  <a:schemeClr val="tx1"/>
                </a:solidFill>
              </a:rPr>
              <a:t>In </a:t>
            </a:r>
            <a:r>
              <a:rPr lang="en-IE" sz="1300" i="1" dirty="0" err="1">
                <a:solidFill>
                  <a:schemeClr val="tx1"/>
                </a:solidFill>
              </a:rPr>
              <a:t>Ershov</a:t>
            </a:r>
            <a:r>
              <a:rPr lang="en-IE" sz="1300" i="1" dirty="0">
                <a:solidFill>
                  <a:schemeClr val="tx1"/>
                </a:solidFill>
              </a:rPr>
              <a:t> Memorial Conf., pages 124–134, 2009.</a:t>
            </a:r>
            <a:endParaRPr lang="en-IE" sz="1300" b="1" i="1" dirty="0" smtClean="0">
              <a:solidFill>
                <a:schemeClr val="tx1"/>
              </a:solidFill>
            </a:endParaRPr>
          </a:p>
          <a:p>
            <a:pPr lvl="1"/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3157E-3BA3-42D7-B508-29255F481CD2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7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Introducing OWL </a:t>
            </a:r>
            <a:r>
              <a:rPr lang="en-IE" i="1" dirty="0" smtClean="0"/>
              <a:t>LD</a:t>
            </a:r>
            <a:r>
              <a:rPr lang="en-IE" dirty="0" smtClean="0"/>
              <a:t> (</a:t>
            </a:r>
            <a:r>
              <a:rPr lang="en-IE" i="1" dirty="0" smtClean="0"/>
              <a:t>L</a:t>
            </a:r>
            <a:r>
              <a:rPr lang="en-IE" dirty="0" smtClean="0"/>
              <a:t>inked </a:t>
            </a:r>
            <a:r>
              <a:rPr lang="en-IE" i="1" dirty="0" smtClean="0"/>
              <a:t>D</a:t>
            </a:r>
            <a:r>
              <a:rPr lang="en-IE" dirty="0" smtClean="0"/>
              <a:t>ata)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r>
              <a:rPr lang="en-IE" b="1" dirty="0" smtClean="0"/>
              <a:t>Define a subset of OWL 2 RL/RDF rules that apply for these features and that can be applied </a:t>
            </a:r>
            <a:r>
              <a:rPr lang="en-IE" b="1" i="1" dirty="0" smtClean="0"/>
              <a:t>for any RDF graph</a:t>
            </a:r>
          </a:p>
          <a:p>
            <a:pPr lvl="1"/>
            <a:r>
              <a:rPr lang="en-IE" b="1" i="1" dirty="0" smtClean="0"/>
              <a:t>(see paper for full rule-list; includes 47 rules)</a:t>
            </a:r>
          </a:p>
          <a:p>
            <a:pPr lvl="1"/>
            <a:r>
              <a:rPr lang="en-IE" dirty="0">
                <a:hlinkClick r:id="rId2"/>
              </a:rPr>
              <a:t>http://semanticweb.org/OWLLD/</a:t>
            </a:r>
            <a:endParaRPr lang="en-IE" b="1" i="1" dirty="0" smtClean="0"/>
          </a:p>
          <a:p>
            <a:pPr marL="0" indent="0">
              <a:buNone/>
            </a:pPr>
            <a:endParaRPr lang="en-IE" b="1" i="1" dirty="0" smtClean="0"/>
          </a:p>
          <a:p>
            <a:endParaRPr lang="en-IE" b="1" dirty="0"/>
          </a:p>
          <a:p>
            <a:r>
              <a:rPr lang="en-IE" b="1" dirty="0" smtClean="0"/>
              <a:t>Define a subset of OWL 2 RL grammar such that a conformant ontology/vocabulary can </a:t>
            </a:r>
            <a:r>
              <a:rPr lang="en-IE" b="1" i="1" dirty="0" smtClean="0"/>
              <a:t>optionally</a:t>
            </a:r>
            <a:r>
              <a:rPr lang="en-IE" b="1" dirty="0" smtClean="0"/>
              <a:t> be interpreted under Direct Semantics </a:t>
            </a:r>
            <a:r>
              <a:rPr lang="en-IE" dirty="0" smtClean="0"/>
              <a:t>(and thus tools like </a:t>
            </a:r>
            <a:r>
              <a:rPr lang="en-IE" dirty="0" err="1" smtClean="0"/>
              <a:t>PelletDB</a:t>
            </a:r>
            <a:r>
              <a:rPr lang="en-IE" dirty="0" smtClean="0"/>
              <a:t>, </a:t>
            </a:r>
            <a:r>
              <a:rPr lang="en-IE" dirty="0" err="1" smtClean="0"/>
              <a:t>QuOnTo</a:t>
            </a:r>
            <a:r>
              <a:rPr lang="en-IE" dirty="0" smtClean="0"/>
              <a:t>, </a:t>
            </a:r>
            <a:r>
              <a:rPr lang="en-IE" dirty="0" err="1" smtClean="0"/>
              <a:t>DLEJena</a:t>
            </a:r>
            <a:r>
              <a:rPr lang="en-IE" dirty="0" smtClean="0"/>
              <a:t>, </a:t>
            </a:r>
            <a:r>
              <a:rPr lang="en-IE" dirty="0" err="1" smtClean="0"/>
              <a:t>Protegé</a:t>
            </a:r>
            <a:r>
              <a:rPr lang="en-IE" dirty="0" smtClean="0"/>
              <a:t>, </a:t>
            </a:r>
            <a:r>
              <a:rPr lang="en-IE" dirty="0" err="1" smtClean="0"/>
              <a:t>HermiT</a:t>
            </a:r>
            <a:r>
              <a:rPr lang="en-IE" dirty="0" smtClean="0"/>
              <a:t>, Racer, etc.)</a:t>
            </a:r>
          </a:p>
          <a:p>
            <a:pPr lvl="1"/>
            <a:r>
              <a:rPr lang="en-IE" dirty="0">
                <a:hlinkClick r:id="rId2"/>
              </a:rPr>
              <a:t>http://semanticweb.org/OWLLD/</a:t>
            </a:r>
            <a:endParaRPr lang="en-IE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3157E-3BA3-42D7-B508-29255F481CD2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3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568952" cy="1362075"/>
          </a:xfrm>
        </p:spPr>
        <p:txBody>
          <a:bodyPr/>
          <a:lstStyle/>
          <a:p>
            <a:r>
              <a:rPr lang="en-IE" dirty="0" smtClean="0"/>
              <a:t>CONCLUSIONs?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873029"/>
            <a:ext cx="7772400" cy="1500187"/>
          </a:xfrm>
        </p:spPr>
        <p:txBody>
          <a:bodyPr/>
          <a:lstStyle/>
          <a:p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C1C90-D15A-4784-B6A5-4D2B9240DD5A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5227104" y="1338745"/>
            <a:ext cx="2763364" cy="1900810"/>
            <a:chOff x="5227104" y="1338745"/>
            <a:chExt cx="2763364" cy="190081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338745"/>
              <a:ext cx="1186220" cy="1900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http://mrclearningzone.wikispaces.com/file/view/working-gears-and-cogs.gif/152006391/62x36/working-gears-and-cogs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104" y="1556792"/>
              <a:ext cx="1530693" cy="103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7" descr="lod-datasets_2010-09-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19557"/>
            <a:ext cx="4515492" cy="29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6" name="Picture 2" descr="http://wbom.files.wordpress.com/2012/02/red-he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44109"/>
            <a:ext cx="3168352" cy="291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5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Has OWL arrived on the Web of Data?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Partially…</a:t>
            </a:r>
          </a:p>
          <a:p>
            <a:pPr lvl="1"/>
            <a:r>
              <a:rPr lang="en-IE" b="1" dirty="0" smtClean="0"/>
              <a:t>RDFS features still most prominent</a:t>
            </a:r>
          </a:p>
          <a:p>
            <a:pPr lvl="1"/>
            <a:r>
              <a:rPr lang="en-IE" b="1" dirty="0" smtClean="0"/>
              <a:t>Many OWL features are prominently used</a:t>
            </a:r>
          </a:p>
          <a:p>
            <a:pPr lvl="1"/>
            <a:r>
              <a:rPr lang="en-IE" b="1" dirty="0" smtClean="0"/>
              <a:t>OWL 2 features currently not well adopted</a:t>
            </a:r>
          </a:p>
          <a:p>
            <a:pPr lvl="1"/>
            <a:r>
              <a:rPr lang="en-IE" b="1" dirty="0" smtClean="0"/>
              <a:t>Practical tool support emerging, but for different profiles of OWL</a:t>
            </a:r>
          </a:p>
          <a:p>
            <a:pPr lvl="1"/>
            <a:endParaRPr lang="en-IE" b="1" dirty="0" smtClean="0"/>
          </a:p>
          <a:p>
            <a:pPr lvl="1"/>
            <a:endParaRPr lang="en-IE" b="1" dirty="0"/>
          </a:p>
          <a:p>
            <a:pPr lvl="1"/>
            <a:endParaRPr lang="en-IE" b="1" dirty="0" smtClean="0"/>
          </a:p>
          <a:p>
            <a:r>
              <a:rPr lang="en-IE" b="1" dirty="0" smtClean="0"/>
              <a:t>OWL LD:</a:t>
            </a:r>
          </a:p>
          <a:p>
            <a:pPr lvl="1"/>
            <a:r>
              <a:rPr lang="en-IE" b="1" dirty="0" smtClean="0"/>
              <a:t>Single-triple expressible features only</a:t>
            </a:r>
          </a:p>
          <a:p>
            <a:pPr lvl="2"/>
            <a:r>
              <a:rPr lang="en-IE" b="1" dirty="0" smtClean="0"/>
              <a:t>Prominently used; easier to support</a:t>
            </a:r>
          </a:p>
          <a:p>
            <a:pPr lvl="1"/>
            <a:r>
              <a:rPr lang="en-IE" b="1" dirty="0" smtClean="0"/>
              <a:t>Rules defined as a subset of </a:t>
            </a:r>
            <a:r>
              <a:rPr lang="en-IE" b="1" i="1" dirty="0" smtClean="0"/>
              <a:t>OWL 2 RL/RDF</a:t>
            </a:r>
          </a:p>
          <a:p>
            <a:pPr lvl="1"/>
            <a:r>
              <a:rPr lang="en-IE" b="1" dirty="0" smtClean="0"/>
              <a:t>Grammar defined (if needed for OWL Direct Semantics)</a:t>
            </a:r>
            <a:endParaRPr lang="en-IE" b="1" dirty="0"/>
          </a:p>
          <a:p>
            <a:pPr lvl="1"/>
            <a:r>
              <a:rPr lang="en-IE" b="1" dirty="0" smtClean="0"/>
              <a:t>Similar to </a:t>
            </a:r>
            <a:r>
              <a:rPr lang="en-IE" b="1" i="1" dirty="0" smtClean="0"/>
              <a:t>RDFS-Plus, RDFS 3.0</a:t>
            </a:r>
            <a:r>
              <a:rPr lang="en-IE" b="1" dirty="0" smtClean="0"/>
              <a:t> and </a:t>
            </a:r>
            <a:r>
              <a:rPr lang="en-IE" b="1" i="1" dirty="0" smtClean="0"/>
              <a:t>L2 </a:t>
            </a:r>
          </a:p>
          <a:p>
            <a:pPr lvl="2"/>
            <a:r>
              <a:rPr lang="en-IE" b="1" dirty="0" smtClean="0"/>
              <a:t>(but motivated here based on an empirical survey)</a:t>
            </a:r>
          </a:p>
          <a:p>
            <a:endParaRPr lang="en-IE" b="1" dirty="0" smtClean="0"/>
          </a:p>
          <a:p>
            <a:pPr lvl="1"/>
            <a:endParaRPr lang="en-IE" b="1" dirty="0"/>
          </a:p>
          <a:p>
            <a:pPr lvl="1"/>
            <a:endParaRPr lang="en-IE" b="1" dirty="0" smtClean="0"/>
          </a:p>
          <a:p>
            <a:endParaRPr lang="en-IE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3157E-3BA3-42D7-B508-29255F481CD2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395536" y="2939033"/>
            <a:ext cx="8324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IE" dirty="0" smtClean="0"/>
              <a:t>How about a new OWL profile for Linked Data?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8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568952" cy="1362075"/>
          </a:xfrm>
        </p:spPr>
        <p:txBody>
          <a:bodyPr/>
          <a:lstStyle/>
          <a:p>
            <a:r>
              <a:rPr lang="en-IE" dirty="0" smtClean="0"/>
              <a:t>WHY LINKED DATA NEEDS OWL…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873029"/>
            <a:ext cx="7772400" cy="1500187"/>
          </a:xfrm>
        </p:spPr>
        <p:txBody>
          <a:bodyPr/>
          <a:lstStyle/>
          <a:p>
            <a:r>
              <a:rPr lang="en-IE" b="1" dirty="0" smtClean="0"/>
              <a:t>(…</a:t>
            </a:r>
            <a:r>
              <a:rPr lang="en-IE" b="1" u="sng" dirty="0" smtClean="0"/>
              <a:t>now</a:t>
            </a:r>
            <a:r>
              <a:rPr lang="en-IE" b="1" dirty="0" smtClean="0"/>
              <a:t> …or at least something like OWL.)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C1C90-D15A-4784-B6A5-4D2B9240DD5A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8745"/>
            <a:ext cx="1186220" cy="190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mrclearningzone.wikispaces.com/file/view/working-gears-and-cogs.gif/152006391/62x36/working-gears-and-cog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104" y="1556792"/>
            <a:ext cx="1530693" cy="1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lod-datasets_2010-09-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19557"/>
            <a:ext cx="4515492" cy="29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9216578" cy="836613"/>
          </a:xfrm>
        </p:spPr>
        <p:txBody>
          <a:bodyPr lIns="90000" tIns="46800" rIns="90000" bIns="46800" anchor="ctr"/>
          <a:lstStyle/>
          <a:p>
            <a:r>
              <a:rPr lang="en-IE" sz="2800" b="0" dirty="0" smtClean="0"/>
              <a:t>How to answer a </a:t>
            </a:r>
            <a:r>
              <a:rPr lang="en-IE" sz="2800" b="0" i="1" dirty="0" smtClean="0"/>
              <a:t>simple</a:t>
            </a:r>
            <a:r>
              <a:rPr lang="en-IE" sz="2800" b="0" dirty="0" smtClean="0"/>
              <a:t> little question…</a:t>
            </a:r>
            <a:endParaRPr lang="en-US" sz="2800" b="0" dirty="0" smtClean="0"/>
          </a:p>
        </p:txBody>
      </p:sp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179388" y="2276475"/>
            <a:ext cx="55451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>
                <a:solidFill>
                  <a:srgbClr val="008000"/>
                </a:solidFill>
                <a:latin typeface="Lucida Sans" pitchFamily="34" charset="0"/>
              </a:rPr>
              <a:t>Gimme</a:t>
            </a:r>
            <a:r>
              <a:rPr lang="en-IE" sz="2800" b="1">
                <a:solidFill>
                  <a:srgbClr val="008000"/>
                </a:solidFill>
                <a:latin typeface="Lucida Sans" pitchFamily="34" charset="0"/>
              </a:rPr>
              <a:t> </a:t>
            </a:r>
            <a:r>
              <a:rPr lang="en-IE" sz="2800" b="1">
                <a:solidFill>
                  <a:srgbClr val="FF9900"/>
                </a:solidFill>
                <a:latin typeface="Lucida Sans" pitchFamily="34" charset="0"/>
              </a:rPr>
              <a:t>webpages</a:t>
            </a:r>
            <a:r>
              <a:rPr lang="en-IE" sz="2800" b="1">
                <a:solidFill>
                  <a:srgbClr val="008000"/>
                </a:solidFill>
                <a:latin typeface="Lucida Sans" pitchFamily="34" charset="0"/>
              </a:rPr>
              <a:t> </a:t>
            </a:r>
          </a:p>
          <a:p>
            <a:pPr algn="ctr"/>
            <a:r>
              <a:rPr lang="en-IE" sz="2800">
                <a:solidFill>
                  <a:srgbClr val="008000"/>
                </a:solidFill>
                <a:latin typeface="Lucida Sans" pitchFamily="34" charset="0"/>
              </a:rPr>
              <a:t>relating to</a:t>
            </a:r>
          </a:p>
          <a:p>
            <a:pPr algn="ctr"/>
            <a:r>
              <a:rPr lang="en-IE" sz="2800" b="1">
                <a:solidFill>
                  <a:srgbClr val="9900CC"/>
                </a:solidFill>
                <a:latin typeface="Lucida Sans" pitchFamily="34" charset="0"/>
              </a:rPr>
              <a:t>Tim Berners-Lee</a:t>
            </a:r>
            <a:endParaRPr lang="en-US" sz="2800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2987675" y="1196975"/>
            <a:ext cx="3529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 b="1">
                <a:solidFill>
                  <a:srgbClr val="FF9900"/>
                </a:solidFill>
                <a:latin typeface="Courier New" pitchFamily="49" charset="0"/>
              </a:rPr>
              <a:t>foaf:page</a:t>
            </a:r>
            <a:r>
              <a:rPr lang="en-IE" sz="2800" b="1" i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-396875" y="4579938"/>
            <a:ext cx="352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 b="1">
                <a:solidFill>
                  <a:srgbClr val="9900CC"/>
                </a:solidFill>
                <a:latin typeface="Courier New" pitchFamily="49" charset="0"/>
              </a:rPr>
              <a:t>timbl:i</a:t>
            </a:r>
            <a:r>
              <a:rPr lang="en-IE" sz="2800" b="1" i="1">
                <a:solidFill>
                  <a:srgbClr val="9900CC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 flipH="1">
            <a:off x="3995738" y="1628775"/>
            <a:ext cx="360362" cy="5762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2628900" y="2347913"/>
            <a:ext cx="1943100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H="1">
            <a:off x="1403350" y="3644900"/>
            <a:ext cx="720725" cy="935038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970" name="AutoShape 10"/>
          <p:cNvSpPr>
            <a:spLocks noChangeArrowheads="1"/>
          </p:cNvSpPr>
          <p:nvPr/>
        </p:nvSpPr>
        <p:spPr bwMode="auto">
          <a:xfrm>
            <a:off x="1404938" y="3214688"/>
            <a:ext cx="3095625" cy="430212"/>
          </a:xfrm>
          <a:prstGeom prst="flowChartAlternateProcess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2843213" y="5084763"/>
            <a:ext cx="6011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 b="1" i="1">
                <a:solidFill>
                  <a:srgbClr val="9900CC"/>
                </a:solidFill>
                <a:latin typeface="Courier New" pitchFamily="49" charset="0"/>
              </a:rPr>
              <a:t>timbl:i</a:t>
            </a:r>
            <a:r>
              <a:rPr lang="en-IE" sz="280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IE" sz="2800" b="1">
                <a:solidFill>
                  <a:srgbClr val="FF9900"/>
                </a:solidFill>
                <a:latin typeface="Courier New" pitchFamily="49" charset="0"/>
              </a:rPr>
              <a:t>foaf:page</a:t>
            </a:r>
            <a:r>
              <a:rPr lang="en-IE" sz="280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IE" sz="2800" b="1">
                <a:latin typeface="Courier New" pitchFamily="49" charset="0"/>
              </a:rPr>
              <a:t>?pages</a:t>
            </a:r>
            <a:r>
              <a:rPr lang="en-IE" sz="2800">
                <a:latin typeface="Courier New" pitchFamily="49" charset="0"/>
              </a:rPr>
              <a:t> .</a:t>
            </a:r>
            <a:endParaRPr lang="en-US" sz="28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68966" grpId="0"/>
      <p:bldP spid="168967" grpId="0" animBg="1"/>
      <p:bldP spid="168968" grpId="0" animBg="1"/>
      <p:bldP spid="168969" grpId="0" animBg="1"/>
      <p:bldP spid="168970" grpId="0" animBg="1"/>
      <p:bldP spid="1689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26" name="Picture 14" descr="http://wiki.musicontology.com/images/8/83/Mo-logo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1443038"/>
            <a:ext cx="10080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http://wiki.musicontology.com/images/8/83/Mo-logo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92375"/>
            <a:ext cx="10080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25" name="Picture 10" descr="DOA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2046288"/>
            <a:ext cx="1400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7180263" cy="836613"/>
          </a:xfrm>
        </p:spPr>
        <p:txBody>
          <a:bodyPr lIns="90000" tIns="46800" rIns="90000" bIns="46800" anchor="ctr"/>
          <a:lstStyle/>
          <a:p>
            <a:r>
              <a:rPr lang="en-IE" sz="2800" b="0" dirty="0" smtClean="0"/>
              <a:t>Hetereogenity in</a:t>
            </a:r>
            <a:r>
              <a:rPr lang="en-IE" sz="2800" dirty="0" smtClean="0"/>
              <a:t> </a:t>
            </a:r>
            <a:r>
              <a:rPr lang="en-IE" sz="2800" i="1" dirty="0" smtClean="0"/>
              <a:t>schema</a:t>
            </a:r>
            <a:r>
              <a:rPr lang="en-IE" sz="2800" dirty="0" smtClean="0"/>
              <a:t>…</a:t>
            </a:r>
            <a:endParaRPr lang="en-US" sz="2800" dirty="0" smtClean="0"/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0" y="1125538"/>
            <a:ext cx="500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3200" b="1">
                <a:solidFill>
                  <a:srgbClr val="FF9900"/>
                </a:solidFill>
                <a:latin typeface="Lucida Sans" pitchFamily="34" charset="0"/>
              </a:rPr>
              <a:t>webpage: </a:t>
            </a:r>
            <a:r>
              <a:rPr lang="en-IE" sz="3200">
                <a:latin typeface="Lucida Sans" pitchFamily="34" charset="0"/>
              </a:rPr>
              <a:t>properties</a:t>
            </a:r>
            <a:r>
              <a:rPr lang="en-IE" sz="2800" b="1">
                <a:solidFill>
                  <a:srgbClr val="008000"/>
                </a:solidFill>
                <a:latin typeface="Lucida Sans" pitchFamily="34" charset="0"/>
              </a:rPr>
              <a:t> 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3922713" y="5286375"/>
            <a:ext cx="3529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 b="1">
                <a:solidFill>
                  <a:srgbClr val="FF9900"/>
                </a:solidFill>
                <a:latin typeface="Courier New" pitchFamily="49" charset="0"/>
              </a:rPr>
              <a:t>foaf:page</a:t>
            </a:r>
            <a:r>
              <a:rPr lang="en-IE" sz="2800" b="1" i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64519" name="AutoShape 9"/>
          <p:cNvSpPr>
            <a:spLocks noChangeArrowheads="1"/>
          </p:cNvSpPr>
          <p:nvPr/>
        </p:nvSpPr>
        <p:spPr bwMode="auto">
          <a:xfrm>
            <a:off x="4570413" y="5300663"/>
            <a:ext cx="2233612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5940425" y="3429000"/>
            <a:ext cx="3529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foaf:homepage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1019" name="AutoShape 11"/>
          <p:cNvSpPr>
            <a:spLocks noChangeArrowheads="1"/>
          </p:cNvSpPr>
          <p:nvPr/>
        </p:nvSpPr>
        <p:spPr bwMode="auto">
          <a:xfrm>
            <a:off x="6443663" y="3429000"/>
            <a:ext cx="2520950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4716463" y="4437063"/>
            <a:ext cx="48244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foaf:isPrimaryTopicOf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3059113" y="3716338"/>
            <a:ext cx="3529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foaf:weblog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1022" name="AutoShape 14"/>
          <p:cNvSpPr>
            <a:spLocks noChangeArrowheads="1"/>
          </p:cNvSpPr>
          <p:nvPr/>
        </p:nvSpPr>
        <p:spPr bwMode="auto">
          <a:xfrm>
            <a:off x="3781425" y="3716338"/>
            <a:ext cx="2159000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AutoShape 15"/>
          <p:cNvSpPr>
            <a:spLocks noChangeArrowheads="1"/>
          </p:cNvSpPr>
          <p:nvPr/>
        </p:nvSpPr>
        <p:spPr bwMode="auto">
          <a:xfrm>
            <a:off x="5222875" y="4437063"/>
            <a:ext cx="3887788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938838" y="2492375"/>
            <a:ext cx="3529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doap:homepage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1025" name="AutoShape 17"/>
          <p:cNvSpPr>
            <a:spLocks noChangeArrowheads="1"/>
          </p:cNvSpPr>
          <p:nvPr/>
        </p:nvSpPr>
        <p:spPr bwMode="auto">
          <a:xfrm>
            <a:off x="6442075" y="2492375"/>
            <a:ext cx="2520950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754063" y="5300663"/>
            <a:ext cx="2159000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106363" y="5300663"/>
            <a:ext cx="3529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 i="1">
                <a:solidFill>
                  <a:srgbClr val="FF9900"/>
                </a:solidFill>
                <a:latin typeface="Courier New" pitchFamily="49" charset="0"/>
              </a:rPr>
              <a:t>foaf:topic</a:t>
            </a:r>
            <a:r>
              <a:rPr lang="en-IE" sz="2200" b="1" i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-541338" y="4437063"/>
            <a:ext cx="48244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 i="1">
                <a:solidFill>
                  <a:srgbClr val="FF9900"/>
                </a:solidFill>
                <a:latin typeface="Courier New" pitchFamily="49" charset="0"/>
              </a:rPr>
              <a:t>foaf:primaryTopic</a:t>
            </a:r>
            <a:r>
              <a:rPr lang="en-IE" sz="2200" b="1" i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1029" name="AutoShape 21"/>
          <p:cNvSpPr>
            <a:spLocks noChangeArrowheads="1"/>
          </p:cNvSpPr>
          <p:nvPr/>
        </p:nvSpPr>
        <p:spPr bwMode="auto">
          <a:xfrm>
            <a:off x="107950" y="4437063"/>
            <a:ext cx="3490913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4356100" y="1844675"/>
            <a:ext cx="3529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mo:musicBrainz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1031" name="AutoShape 23"/>
          <p:cNvSpPr>
            <a:spLocks noChangeArrowheads="1"/>
          </p:cNvSpPr>
          <p:nvPr/>
        </p:nvSpPr>
        <p:spPr bwMode="auto">
          <a:xfrm>
            <a:off x="4859338" y="1844675"/>
            <a:ext cx="2520950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8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0863" y="2997200"/>
            <a:ext cx="97313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4005263"/>
            <a:ext cx="9731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284538"/>
            <a:ext cx="9731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868863"/>
            <a:ext cx="9731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4005263"/>
            <a:ext cx="9731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868863"/>
            <a:ext cx="9731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38" name="Line 30"/>
          <p:cNvSpPr>
            <a:spLocks noChangeShapeType="1"/>
          </p:cNvSpPr>
          <p:nvPr/>
        </p:nvSpPr>
        <p:spPr bwMode="auto">
          <a:xfrm flipH="1">
            <a:off x="2916238" y="5516563"/>
            <a:ext cx="1655762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39" name="Line 31"/>
          <p:cNvSpPr>
            <a:spLocks noChangeShapeType="1"/>
          </p:cNvSpPr>
          <p:nvPr/>
        </p:nvSpPr>
        <p:spPr bwMode="auto">
          <a:xfrm flipH="1">
            <a:off x="7667625" y="3860800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40" name="Line 32"/>
          <p:cNvSpPr>
            <a:spLocks noChangeShapeType="1"/>
          </p:cNvSpPr>
          <p:nvPr/>
        </p:nvSpPr>
        <p:spPr bwMode="auto">
          <a:xfrm flipH="1">
            <a:off x="6011863" y="4868863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 flipH="1">
            <a:off x="7667625" y="2924175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 flipH="1">
            <a:off x="4859338" y="4149725"/>
            <a:ext cx="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 flipH="1">
            <a:off x="1835150" y="4868863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 flipH="1">
            <a:off x="6227763" y="2276475"/>
            <a:ext cx="0" cy="2159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45" name="AutoShape 37"/>
          <p:cNvSpPr>
            <a:spLocks noChangeArrowheads="1"/>
          </p:cNvSpPr>
          <p:nvPr/>
        </p:nvSpPr>
        <p:spPr bwMode="auto">
          <a:xfrm>
            <a:off x="1979613" y="2852738"/>
            <a:ext cx="2520950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Rectangle 38"/>
          <p:cNvSpPr>
            <a:spLocks noChangeArrowheads="1"/>
          </p:cNvSpPr>
          <p:nvPr/>
        </p:nvSpPr>
        <p:spPr bwMode="auto">
          <a:xfrm>
            <a:off x="1476375" y="2857500"/>
            <a:ext cx="3529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mo:myspace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>
            <a:off x="4500563" y="3068638"/>
            <a:ext cx="172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68313" y="3284538"/>
            <a:ext cx="935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IE" sz="4800" b="1">
                <a:latin typeface="Arial Narrow" pitchFamily="34" charset="0"/>
              </a:rPr>
              <a:t>…</a:t>
            </a:r>
          </a:p>
        </p:txBody>
      </p:sp>
      <p:sp>
        <p:nvSpPr>
          <p:cNvPr id="171049" name="Line 41"/>
          <p:cNvSpPr>
            <a:spLocks noChangeShapeType="1"/>
          </p:cNvSpPr>
          <p:nvPr/>
        </p:nvSpPr>
        <p:spPr bwMode="auto">
          <a:xfrm flipH="1">
            <a:off x="395288" y="1700213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50" name="Line 42"/>
          <p:cNvSpPr>
            <a:spLocks noChangeShapeType="1"/>
          </p:cNvSpPr>
          <p:nvPr/>
        </p:nvSpPr>
        <p:spPr bwMode="auto">
          <a:xfrm flipH="1" flipV="1">
            <a:off x="395288" y="2276475"/>
            <a:ext cx="0" cy="6477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51" name="Rectangle 43"/>
          <p:cNvSpPr>
            <a:spLocks noChangeArrowheads="1"/>
          </p:cNvSpPr>
          <p:nvPr/>
        </p:nvSpPr>
        <p:spPr bwMode="auto">
          <a:xfrm>
            <a:off x="431800" y="1700213"/>
            <a:ext cx="298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>
                <a:latin typeface="Courier New" pitchFamily="49" charset="0"/>
              </a:rPr>
              <a:t>= rdfs:subPropertyOf </a:t>
            </a:r>
          </a:p>
        </p:txBody>
      </p:sp>
      <p:sp>
        <p:nvSpPr>
          <p:cNvPr id="171052" name="Rectangle 44"/>
          <p:cNvSpPr>
            <a:spLocks noChangeArrowheads="1"/>
          </p:cNvSpPr>
          <p:nvPr/>
        </p:nvSpPr>
        <p:spPr bwMode="auto">
          <a:xfrm>
            <a:off x="468313" y="234950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>
                <a:latin typeface="Courier New" pitchFamily="49" charset="0"/>
              </a:rPr>
              <a:t>= owl:inverseOf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/>
      <p:bldP spid="171019" grpId="0" animBg="1"/>
      <p:bldP spid="171020" grpId="0"/>
      <p:bldP spid="171021" grpId="0"/>
      <p:bldP spid="171022" grpId="0" animBg="1"/>
      <p:bldP spid="171023" grpId="0" animBg="1"/>
      <p:bldP spid="171024" grpId="0"/>
      <p:bldP spid="171025" grpId="0" animBg="1"/>
      <p:bldP spid="171026" grpId="0" animBg="1"/>
      <p:bldP spid="171027" grpId="0"/>
      <p:bldP spid="171028" grpId="0"/>
      <p:bldP spid="171029" grpId="0" animBg="1"/>
      <p:bldP spid="171030" grpId="0"/>
      <p:bldP spid="171031" grpId="0" animBg="1"/>
      <p:bldP spid="171038" grpId="0" animBg="1"/>
      <p:bldP spid="171039" grpId="0" animBg="1"/>
      <p:bldP spid="171040" grpId="0" animBg="1"/>
      <p:bldP spid="171041" grpId="0" animBg="1"/>
      <p:bldP spid="171042" grpId="0" animBg="1"/>
      <p:bldP spid="171043" grpId="0" animBg="1"/>
      <p:bldP spid="171044" grpId="0" animBg="1"/>
      <p:bldP spid="171045" grpId="0" animBg="1"/>
      <p:bldP spid="171046" grpId="0"/>
      <p:bldP spid="171047" grpId="0" animBg="1"/>
      <p:bldP spid="3" grpId="0"/>
      <p:bldP spid="171049" grpId="0" animBg="1"/>
      <p:bldP spid="171050" grpId="0" animBg="1"/>
      <p:bldP spid="171051" grpId="0"/>
      <p:bldP spid="171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44" name="Picture 16" descr="http://blog.dbtune.org/public/.081005_lod_constellation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613" y="1666875"/>
            <a:ext cx="4267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640763" cy="836613"/>
          </a:xfrm>
        </p:spPr>
        <p:txBody>
          <a:bodyPr lIns="90000" tIns="46800" rIns="90000" bIns="46800" anchor="ctr"/>
          <a:lstStyle/>
          <a:p>
            <a:r>
              <a:rPr lang="en-IE" sz="2800" b="0" dirty="0" smtClean="0"/>
              <a:t>Linked Data, RDFS and OWL: </a:t>
            </a:r>
            <a:r>
              <a:rPr lang="en-IE" sz="2800" dirty="0" smtClean="0"/>
              <a:t>Linked Vocabularies</a:t>
            </a:r>
            <a:endParaRPr lang="en-US" sz="2800" dirty="0" smtClean="0"/>
          </a:p>
        </p:txBody>
      </p:sp>
      <p:pic>
        <p:nvPicPr>
          <p:cNvPr id="173061" name="Picture 6" descr="GoodRelations - The Web Ontology for E-Commer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3429000"/>
            <a:ext cx="2362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2" name="Picture 10" descr="DOA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2500313"/>
            <a:ext cx="1400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643702" y="4572008"/>
            <a:ext cx="20393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ucida Sans" pitchFamily="34" charset="0"/>
              </a:rPr>
              <a:t>SKOS</a:t>
            </a:r>
          </a:p>
        </p:txBody>
      </p:sp>
      <p:pic>
        <p:nvPicPr>
          <p:cNvPr id="173064" name="Picture 14" descr="http://wiki.musicontology.com/images/8/83/Mo-logo-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941888"/>
            <a:ext cx="2466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5" name="Picture 18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75" y="2214563"/>
            <a:ext cx="1325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6" name="Picture 20" descr="http://upload.wikimedia.org/wikipedia/commons/thumb/7/73/DBpediaLogo.svg/263px-DBpediaLogo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143250"/>
            <a:ext cx="16938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7" name="Picture 22" descr="http://t0.gstatic.com/images?q=tbn:4bf8KXmuST8sDM::&amp;t=1&amp;usg=__7pKMktIlsUjskDngvVZnffYWfq8=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8" y="1357313"/>
            <a:ext cx="1117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8" name="Picture 24" descr="Graphic for the DC-2010 International Conferenc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630" r="85669" b="32230"/>
          <a:stretch>
            <a:fillRect/>
          </a:stretch>
        </p:blipFill>
        <p:spPr bwMode="auto">
          <a:xfrm>
            <a:off x="7786688" y="1285875"/>
            <a:ext cx="1143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9" name="Picture 26" descr="http://main.planeteye.com/wp-content/uploads/2008/11/geonam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7813" y="1071563"/>
            <a:ext cx="1905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2987675" y="1052513"/>
            <a:ext cx="935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IE" sz="4800" b="1">
                <a:latin typeface="Arial Narrow" pitchFamily="34" charset="0"/>
              </a:rPr>
              <a:t>…</a:t>
            </a: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7165975" y="5157788"/>
            <a:ext cx="935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IE" sz="4800" b="1">
                <a:latin typeface="Arial Narrow" pitchFamily="34" charset="0"/>
              </a:rPr>
              <a:t>…</a:t>
            </a:r>
          </a:p>
        </p:txBody>
      </p:sp>
      <p:sp>
        <p:nvSpPr>
          <p:cNvPr id="66574" name="Rectangle 7"/>
          <p:cNvSpPr>
            <a:spLocks noChangeArrowheads="1"/>
          </p:cNvSpPr>
          <p:nvPr/>
        </p:nvSpPr>
        <p:spPr bwMode="auto">
          <a:xfrm>
            <a:off x="695751" y="5992837"/>
            <a:ext cx="834074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1300" b="1" dirty="0">
                <a:solidFill>
                  <a:srgbClr val="008000"/>
                </a:solidFill>
                <a:latin typeface="Lucida Sans" pitchFamily="34" charset="0"/>
              </a:rPr>
              <a:t>Image from </a:t>
            </a:r>
            <a:r>
              <a:rPr lang="en-US" sz="1300" b="1" dirty="0">
                <a:solidFill>
                  <a:srgbClr val="66CCFF"/>
                </a:solidFill>
                <a:latin typeface="Lucida Sans" pitchFamily="34" charset="0"/>
              </a:rPr>
              <a:t>http://blog.dbtune.org/public/.081005_lod_constellation_m.jpg</a:t>
            </a:r>
            <a:r>
              <a:rPr lang="en-US" sz="1300" b="1" dirty="0">
                <a:solidFill>
                  <a:srgbClr val="008000"/>
                </a:solidFill>
                <a:latin typeface="Lucida Sans" pitchFamily="34" charset="0"/>
              </a:rPr>
              <a:t>:</a:t>
            </a:r>
            <a:r>
              <a:rPr lang="en-US" sz="1300" dirty="0">
                <a:solidFill>
                  <a:schemeClr val="bg1"/>
                </a:solidFill>
                <a:latin typeface="Lucida Sans" pitchFamily="34" charset="0"/>
              </a:rPr>
              <a:t>; </a:t>
            </a:r>
            <a:r>
              <a:rPr lang="en-US" sz="1300" b="1" dirty="0" err="1">
                <a:latin typeface="Lucida Sans" pitchFamily="34" charset="0"/>
              </a:rPr>
              <a:t>Giasson</a:t>
            </a:r>
            <a:r>
              <a:rPr lang="en-US" sz="1300" b="1" dirty="0">
                <a:latin typeface="Lucida Sans" pitchFamily="34" charset="0"/>
              </a:rPr>
              <a:t>, Bergman</a:t>
            </a:r>
            <a:endParaRPr lang="en-IE" sz="1300" b="1" dirty="0"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5" descr="Linking Open Data cloud diagram, large ver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844675"/>
            <a:ext cx="629126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6" descr="http://t3.gstatic.com/images?q=tbn:x8q3A6HSeRapDM: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2575" y="3357563"/>
            <a:ext cx="571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9" name="Picture 8" descr="http://t2.gstatic.com/images?q=tbn:7F-qcKdeY-6DnM: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3025" y="1592263"/>
            <a:ext cx="642938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20" descr="http://upload.wikimedia.org/wikipedia/commons/thumb/7/73/DBpediaLogo.svg/263px-DBpediaLogo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150" y="3732213"/>
            <a:ext cx="1143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1" name="Picture 12" descr="http://accuratestats.info/wp-content/uploads/2010/06/identi_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3009900"/>
            <a:ext cx="10795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16" descr="http://t2.gstatic.com/images?q=tbn:LTRieFKuHi4CzM: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1725" y="3716338"/>
            <a:ext cx="7858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3" name="Picture 18" descr="http://staffwww.dcs.shef.ac.uk/people/S.Foster/images/dbl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7838" y="1543050"/>
            <a:ext cx="79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4" name="Picture 20" descr="http://t2.gstatic.com/images?q=tbn:5_qmVxHYPp5v6M:http://cdn.mikeabundo.com/wp-content/uploads/2009/03/tim-berners-le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0650" y="2062163"/>
            <a:ext cx="1238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5" name="Picture 26" descr="http://t0.gstatic.com/images?q=tbn:39FQnj8z865C0M:http://i.telegraph.co.uk/telegraph/multimedia/archive/01175/berners-lee_1175434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84475" y="4735513"/>
            <a:ext cx="15716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6" name="Picture 22" descr="Freebase">
            <a:hlinkClick r:id="rId18" tooltip="Return to Freebase homepag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55913" y="5378450"/>
            <a:ext cx="1420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7" name="Picture 30" descr="http://t0.gstatic.com/images?q=tbn:LtYcwmrU2diAGM:http://upload.wikimedia.org/wikipedia/commons/6/62/Tim_Berners-Lee_CP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92725" y="4365625"/>
            <a:ext cx="857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8" name="Picture 28" descr="Advogat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67388" y="5233988"/>
            <a:ext cx="15001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3255963" y="2130425"/>
            <a:ext cx="2465387" cy="22352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H="1">
            <a:off x="2124075" y="2457450"/>
            <a:ext cx="4346575" cy="13160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H="1" flipV="1">
            <a:off x="3255963" y="2130425"/>
            <a:ext cx="4195762" cy="19954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H="1" flipV="1">
            <a:off x="3255963" y="2130425"/>
            <a:ext cx="3214687" cy="3270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H="1" flipV="1">
            <a:off x="2124075" y="3773488"/>
            <a:ext cx="1446213" cy="9620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175124" name="Picture 34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27275" y="2449513"/>
            <a:ext cx="10763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8" name="Rectangle 22"/>
          <p:cNvSpPr>
            <a:spLocks noChangeArrowheads="1"/>
          </p:cNvSpPr>
          <p:nvPr/>
        </p:nvSpPr>
        <p:spPr bwMode="auto">
          <a:xfrm>
            <a:off x="0" y="1052513"/>
            <a:ext cx="500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200" b="1">
                <a:solidFill>
                  <a:srgbClr val="9900CC"/>
                </a:solidFill>
                <a:latin typeface="Lucida Sans" pitchFamily="34" charset="0"/>
              </a:rPr>
              <a:t>Tim Berners-Lee: </a:t>
            </a:r>
            <a:r>
              <a:rPr lang="en-IE" sz="3200" b="1">
                <a:latin typeface="Lucida Sans" pitchFamily="34" charset="0"/>
              </a:rPr>
              <a:t>URIs</a:t>
            </a:r>
            <a:endParaRPr lang="en-IE" sz="2800" b="1"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958138" y="5013325"/>
            <a:ext cx="935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IE" sz="4800" b="1">
                <a:solidFill>
                  <a:srgbClr val="9900CC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175128" name="AutoShape 24"/>
          <p:cNvSpPr>
            <a:spLocks noChangeArrowheads="1"/>
          </p:cNvSpPr>
          <p:nvPr/>
        </p:nvSpPr>
        <p:spPr bwMode="auto">
          <a:xfrm>
            <a:off x="684213" y="1989138"/>
            <a:ext cx="1835150" cy="431800"/>
          </a:xfrm>
          <a:prstGeom prst="flowChartAlternateProcess">
            <a:avLst/>
          </a:prstGeom>
          <a:noFill/>
          <a:ln w="571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2400" b="1">
                <a:solidFill>
                  <a:srgbClr val="9900CC"/>
                </a:solidFill>
                <a:latin typeface="Lucida Sans" pitchFamily="34" charset="0"/>
              </a:rPr>
              <a:t>timbl:i</a:t>
            </a:r>
            <a:endParaRPr lang="en-US" sz="2400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5129" name="AutoShape 25"/>
          <p:cNvSpPr>
            <a:spLocks noChangeArrowheads="1"/>
          </p:cNvSpPr>
          <p:nvPr/>
        </p:nvSpPr>
        <p:spPr bwMode="auto">
          <a:xfrm>
            <a:off x="6804025" y="1123950"/>
            <a:ext cx="2016125" cy="360363"/>
          </a:xfrm>
          <a:prstGeom prst="flowChartAlternateProcess">
            <a:avLst/>
          </a:prstGeom>
          <a:noFill/>
          <a:ln w="571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dblp:100007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5130" name="AutoShape 26"/>
          <p:cNvSpPr>
            <a:spLocks noChangeArrowheads="1"/>
          </p:cNvSpPr>
          <p:nvPr/>
        </p:nvSpPr>
        <p:spPr bwMode="auto">
          <a:xfrm>
            <a:off x="7092950" y="4581525"/>
            <a:ext cx="2016125" cy="360363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identica:45563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5131" name="AutoShape 27"/>
          <p:cNvSpPr>
            <a:spLocks noChangeArrowheads="1"/>
          </p:cNvSpPr>
          <p:nvPr/>
        </p:nvSpPr>
        <p:spPr bwMode="auto">
          <a:xfrm>
            <a:off x="5292725" y="5661025"/>
            <a:ext cx="2016125" cy="360363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adv:timbl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5132" name="AutoShape 28"/>
          <p:cNvSpPr>
            <a:spLocks noChangeArrowheads="1"/>
          </p:cNvSpPr>
          <p:nvPr/>
        </p:nvSpPr>
        <p:spPr bwMode="auto">
          <a:xfrm>
            <a:off x="2232025" y="5661025"/>
            <a:ext cx="2700338" cy="360363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fb:en.tim_berners-lee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5133" name="AutoShape 29"/>
          <p:cNvSpPr>
            <a:spLocks noChangeArrowheads="1"/>
          </p:cNvSpPr>
          <p:nvPr/>
        </p:nvSpPr>
        <p:spPr bwMode="auto">
          <a:xfrm>
            <a:off x="107950" y="3068638"/>
            <a:ext cx="2519363" cy="36036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db:Tim-Berners_Lee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5134" name="Line 30"/>
          <p:cNvSpPr>
            <a:spLocks noChangeShapeType="1"/>
          </p:cNvSpPr>
          <p:nvPr/>
        </p:nvSpPr>
        <p:spPr bwMode="auto">
          <a:xfrm flipH="1" flipV="1">
            <a:off x="323850" y="4868863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135" name="Rectangle 31"/>
          <p:cNvSpPr>
            <a:spLocks noChangeArrowheads="1"/>
          </p:cNvSpPr>
          <p:nvPr/>
        </p:nvSpPr>
        <p:spPr bwMode="auto">
          <a:xfrm>
            <a:off x="395288" y="4941888"/>
            <a:ext cx="298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>
                <a:latin typeface="Courier New" pitchFamily="49" charset="0"/>
              </a:rPr>
              <a:t>= owl:sameAs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07950" y="0"/>
            <a:ext cx="86407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IE" b="0" dirty="0" smtClean="0"/>
              <a:t>Naming in Linked Data: </a:t>
            </a:r>
            <a:r>
              <a:rPr lang="en-IE" dirty="0" smtClean="0"/>
              <a:t>Linked Resources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5128" grpId="0" animBg="1"/>
      <p:bldP spid="175129" grpId="0" animBg="1"/>
      <p:bldP spid="175130" grpId="0" animBg="1"/>
      <p:bldP spid="175131" grpId="0" animBg="1"/>
      <p:bldP spid="175132" grpId="0" animBg="1"/>
      <p:bldP spid="175133" grpId="0" animBg="1"/>
      <p:bldP spid="175134" grpId="0" animBg="1"/>
      <p:bldP spid="175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12" descr="http://accuratestats.info/wp-content/uploads/2010/06/identi_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373688"/>
            <a:ext cx="93503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7108825" cy="836613"/>
          </a:xfrm>
        </p:spPr>
        <p:txBody>
          <a:bodyPr lIns="90000" tIns="46800" rIns="90000" bIns="46800" anchor="ctr"/>
          <a:lstStyle/>
          <a:p>
            <a:r>
              <a:rPr lang="en-IE" sz="2800" b="0" dirty="0" smtClean="0"/>
              <a:t>Need (some) OWL reasoning…</a:t>
            </a:r>
            <a:endParaRPr lang="en-US" sz="2800" b="0" dirty="0" smtClean="0"/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179388" y="2276475"/>
            <a:ext cx="55451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>
                <a:solidFill>
                  <a:srgbClr val="008000"/>
                </a:solidFill>
                <a:latin typeface="Lucida Sans" pitchFamily="34" charset="0"/>
              </a:rPr>
              <a:t>Gimme</a:t>
            </a:r>
            <a:r>
              <a:rPr lang="en-IE" sz="2800" b="1">
                <a:solidFill>
                  <a:srgbClr val="008000"/>
                </a:solidFill>
                <a:latin typeface="Lucida Sans" pitchFamily="34" charset="0"/>
              </a:rPr>
              <a:t> </a:t>
            </a:r>
            <a:r>
              <a:rPr lang="en-IE" sz="2800" b="1">
                <a:solidFill>
                  <a:srgbClr val="FF9900"/>
                </a:solidFill>
                <a:latin typeface="Lucida Sans" pitchFamily="34" charset="0"/>
              </a:rPr>
              <a:t>webpages</a:t>
            </a:r>
            <a:r>
              <a:rPr lang="en-IE" sz="2800" b="1">
                <a:solidFill>
                  <a:srgbClr val="008000"/>
                </a:solidFill>
                <a:latin typeface="Lucida Sans" pitchFamily="34" charset="0"/>
              </a:rPr>
              <a:t> </a:t>
            </a:r>
          </a:p>
          <a:p>
            <a:pPr algn="ctr"/>
            <a:r>
              <a:rPr lang="en-IE" sz="2800">
                <a:solidFill>
                  <a:srgbClr val="008000"/>
                </a:solidFill>
                <a:latin typeface="Lucida Sans" pitchFamily="34" charset="0"/>
              </a:rPr>
              <a:t>relating to</a:t>
            </a:r>
          </a:p>
          <a:p>
            <a:pPr algn="ctr"/>
            <a:r>
              <a:rPr lang="en-IE" sz="2800" b="1">
                <a:solidFill>
                  <a:srgbClr val="9900CC"/>
                </a:solidFill>
                <a:latin typeface="Lucida Sans" pitchFamily="34" charset="0"/>
              </a:rPr>
              <a:t>Tim Berners-Lee</a:t>
            </a:r>
            <a:endParaRPr lang="en-US" sz="2800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3276600" y="1196975"/>
            <a:ext cx="252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 b="1">
                <a:solidFill>
                  <a:srgbClr val="FF9900"/>
                </a:solidFill>
                <a:latin typeface="Courier New" pitchFamily="49" charset="0"/>
              </a:rPr>
              <a:t>foaf:page</a:t>
            </a:r>
            <a:r>
              <a:rPr lang="en-IE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-396875" y="4579938"/>
            <a:ext cx="352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 b="1">
                <a:solidFill>
                  <a:srgbClr val="9900CC"/>
                </a:solidFill>
                <a:latin typeface="Courier New" pitchFamily="49" charset="0"/>
              </a:rPr>
              <a:t>timbl:i </a:t>
            </a:r>
          </a:p>
        </p:txBody>
      </p:sp>
      <p:sp>
        <p:nvSpPr>
          <p:cNvPr id="70662" name="Line 8"/>
          <p:cNvSpPr>
            <a:spLocks noChangeShapeType="1"/>
          </p:cNvSpPr>
          <p:nvPr/>
        </p:nvSpPr>
        <p:spPr bwMode="auto">
          <a:xfrm flipH="1">
            <a:off x="3995738" y="1628775"/>
            <a:ext cx="360362" cy="5762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AutoShape 9"/>
          <p:cNvSpPr>
            <a:spLocks noChangeArrowheads="1"/>
          </p:cNvSpPr>
          <p:nvPr/>
        </p:nvSpPr>
        <p:spPr bwMode="auto">
          <a:xfrm>
            <a:off x="2628900" y="2347913"/>
            <a:ext cx="1943100" cy="4318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10"/>
          <p:cNvSpPr>
            <a:spLocks noChangeShapeType="1"/>
          </p:cNvSpPr>
          <p:nvPr/>
        </p:nvSpPr>
        <p:spPr bwMode="auto">
          <a:xfrm flipH="1">
            <a:off x="1403350" y="3644900"/>
            <a:ext cx="720725" cy="935038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AutoShape 11"/>
          <p:cNvSpPr>
            <a:spLocks noChangeArrowheads="1"/>
          </p:cNvSpPr>
          <p:nvPr/>
        </p:nvSpPr>
        <p:spPr bwMode="auto">
          <a:xfrm>
            <a:off x="1404938" y="3214688"/>
            <a:ext cx="3095625" cy="430212"/>
          </a:xfrm>
          <a:prstGeom prst="flowChartAlternateProcess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3382963" y="5013325"/>
            <a:ext cx="5761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 b="1">
                <a:solidFill>
                  <a:srgbClr val="9900CC"/>
                </a:solidFill>
                <a:latin typeface="Courier New" pitchFamily="49" charset="0"/>
              </a:rPr>
              <a:t>timbl:i</a:t>
            </a:r>
            <a:r>
              <a:rPr lang="en-IE" sz="280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IE" sz="2800" b="1">
                <a:solidFill>
                  <a:srgbClr val="FF9900"/>
                </a:solidFill>
                <a:latin typeface="Courier New" pitchFamily="49" charset="0"/>
              </a:rPr>
              <a:t>foaf:page</a:t>
            </a:r>
            <a:r>
              <a:rPr lang="en-IE" sz="280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IE" sz="2800" b="1">
                <a:latin typeface="Courier New" pitchFamily="49" charset="0"/>
              </a:rPr>
              <a:t>?pages</a:t>
            </a:r>
            <a:r>
              <a:rPr lang="en-IE" sz="2800">
                <a:latin typeface="Courier New" pitchFamily="49" charset="0"/>
              </a:rPr>
              <a:t> .</a:t>
            </a:r>
          </a:p>
          <a:p>
            <a:pPr algn="ctr"/>
            <a:r>
              <a:rPr lang="en-IE" sz="2800">
                <a:solidFill>
                  <a:srgbClr val="FF0000"/>
                </a:solidFill>
                <a:latin typeface="Courier New" pitchFamily="49" charset="0"/>
              </a:rPr>
              <a:t>...</a:t>
            </a:r>
            <a:r>
              <a:rPr lang="en-IE" sz="2800">
                <a:latin typeface="Courier New" pitchFamily="49" charset="0"/>
              </a:rPr>
              <a:t> </a:t>
            </a:r>
            <a:r>
              <a:rPr lang="en-IE" sz="2400" b="1">
                <a:solidFill>
                  <a:srgbClr val="FF0000"/>
                </a:solidFill>
                <a:latin typeface="Courier New" pitchFamily="49" charset="0"/>
              </a:rPr>
              <a:t>7 x 6 = 42</a:t>
            </a:r>
            <a:r>
              <a:rPr lang="en-IE" sz="2400" b="1">
                <a:solidFill>
                  <a:srgbClr val="FF0000"/>
                </a:solidFill>
                <a:latin typeface="Lucida Sans" pitchFamily="34" charset="0"/>
              </a:rPr>
              <a:t> possible patterns</a:t>
            </a:r>
            <a:endParaRPr lang="en-US" sz="2400" b="1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4716463" y="2060575"/>
            <a:ext cx="3529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foaf:homepage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4140200" y="2492375"/>
            <a:ext cx="4824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 dirty="0" err="1">
                <a:solidFill>
                  <a:srgbClr val="FF9900"/>
                </a:solidFill>
                <a:latin typeface="Courier New" pitchFamily="49" charset="0"/>
              </a:rPr>
              <a:t>foaf:isPrimaryTopicOf</a:t>
            </a:r>
            <a:r>
              <a:rPr lang="en-IE" sz="2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4500563" y="1700213"/>
            <a:ext cx="2447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doap:homepage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468313" y="1557338"/>
            <a:ext cx="3529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foaf:topic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-541338" y="1196975"/>
            <a:ext cx="4824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foaf:primaryTopic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4284663" y="981075"/>
            <a:ext cx="3529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200" b="1">
                <a:solidFill>
                  <a:srgbClr val="FF9900"/>
                </a:solidFill>
                <a:latin typeface="Courier New" pitchFamily="49" charset="0"/>
              </a:rPr>
              <a:t>mo:myspace</a:t>
            </a:r>
            <a:r>
              <a:rPr lang="en-IE" sz="2200" b="1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</p:txBody>
      </p:sp>
      <p:pic>
        <p:nvPicPr>
          <p:cNvPr id="177171" name="Picture 6" descr="GoodRelations - The Web Ontology for E-Commer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765175"/>
            <a:ext cx="6413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72" name="Picture 10" descr="DOA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1957388"/>
            <a:ext cx="7588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452320" y="260648"/>
            <a:ext cx="8707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ucida Sans" pitchFamily="34" charset="0"/>
              </a:rPr>
              <a:t>SKOS</a:t>
            </a:r>
          </a:p>
        </p:txBody>
      </p:sp>
      <p:pic>
        <p:nvPicPr>
          <p:cNvPr id="177174" name="Picture 14" descr="http://wiki.musicontology.com/images/8/83/Mo-logo-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2852738"/>
            <a:ext cx="7794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75" name="Picture 18" descr="http://www.science3point0.com/wp-content/uploads/2010/08/foaf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7275" y="1279525"/>
            <a:ext cx="47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76" name="Picture 20" descr="http://upload.wikimedia.org/wikipedia/commons/thumb/7/73/DBpediaLogo.svg/263px-DBpediaLogo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1700213"/>
            <a:ext cx="5127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77" name="Picture 22" descr="http://t0.gstatic.com/images?q=tbn:4bf8KXmuST8sDM::&amp;t=1&amp;usg=__7pKMktIlsUjskDngvVZnffYWfq8=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288" y="3068638"/>
            <a:ext cx="6492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78" name="Picture 24" descr="Graphic for the DC-2010 International Conferenc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630" r="85669" b="32230"/>
          <a:stretch>
            <a:fillRect/>
          </a:stretch>
        </p:blipFill>
        <p:spPr bwMode="auto">
          <a:xfrm>
            <a:off x="8415338" y="1125538"/>
            <a:ext cx="330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79" name="Picture 26" descr="http://main.planeteye.com/wp-content/uploads/2008/11/geonam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488" y="836613"/>
            <a:ext cx="7921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80" name="AutoShape 28"/>
          <p:cNvSpPr>
            <a:spLocks noChangeArrowheads="1"/>
          </p:cNvSpPr>
          <p:nvPr/>
        </p:nvSpPr>
        <p:spPr bwMode="auto">
          <a:xfrm>
            <a:off x="1835150" y="4221163"/>
            <a:ext cx="2016125" cy="360362"/>
          </a:xfrm>
          <a:prstGeom prst="flowChartAlternateProcess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dblp:100007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7181" name="AutoShape 29"/>
          <p:cNvSpPr>
            <a:spLocks noChangeArrowheads="1"/>
          </p:cNvSpPr>
          <p:nvPr/>
        </p:nvSpPr>
        <p:spPr bwMode="auto">
          <a:xfrm>
            <a:off x="2627313" y="3716338"/>
            <a:ext cx="2016125" cy="360362"/>
          </a:xfrm>
          <a:prstGeom prst="flowChartAlternateProcess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identica:45563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7182" name="AutoShape 30"/>
          <p:cNvSpPr>
            <a:spLocks noChangeArrowheads="1"/>
          </p:cNvSpPr>
          <p:nvPr/>
        </p:nvSpPr>
        <p:spPr bwMode="auto">
          <a:xfrm>
            <a:off x="-252413" y="3933825"/>
            <a:ext cx="2016126" cy="360363"/>
          </a:xfrm>
          <a:prstGeom prst="flowChartAlternateProcess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adv:timbl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7183" name="AutoShape 31"/>
          <p:cNvSpPr>
            <a:spLocks noChangeArrowheads="1"/>
          </p:cNvSpPr>
          <p:nvPr/>
        </p:nvSpPr>
        <p:spPr bwMode="auto">
          <a:xfrm>
            <a:off x="3600450" y="4437063"/>
            <a:ext cx="2700338" cy="360362"/>
          </a:xfrm>
          <a:prstGeom prst="flowChartAlternateProcess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fb:en.tim_berners-lee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sp>
        <p:nvSpPr>
          <p:cNvPr id="177184" name="AutoShape 32"/>
          <p:cNvSpPr>
            <a:spLocks noChangeArrowheads="1"/>
          </p:cNvSpPr>
          <p:nvPr/>
        </p:nvSpPr>
        <p:spPr bwMode="auto">
          <a:xfrm>
            <a:off x="4357688" y="4005263"/>
            <a:ext cx="2519362" cy="360362"/>
          </a:xfrm>
          <a:prstGeom prst="flowChartAlternateProcess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>
                <a:solidFill>
                  <a:srgbClr val="9900CC"/>
                </a:solidFill>
                <a:latin typeface="Lucida Sans" pitchFamily="34" charset="0"/>
              </a:rPr>
              <a:t>db:Tim-Berners_Lee</a:t>
            </a:r>
            <a:endParaRPr lang="en-US" b="1">
              <a:solidFill>
                <a:srgbClr val="9900CC"/>
              </a:solidFill>
              <a:latin typeface="Lucida Sans" pitchFamily="34" charset="0"/>
            </a:endParaRPr>
          </a:p>
        </p:txBody>
      </p:sp>
      <p:pic>
        <p:nvPicPr>
          <p:cNvPr id="177185" name="Picture 20" descr="http://upload.wikimedia.org/wikipedia/commons/thumb/7/73/DBpediaLogo.svg/263px-DBpediaLogo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5494338"/>
            <a:ext cx="720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6" name="Picture 18" descr="http://staffwww.dcs.shef.ac.uk/people/S.Foster/images/dblp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27838" y="620713"/>
            <a:ext cx="393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7" name="Picture 22" descr="Freebase">
            <a:hlinkClick r:id="rId17" tooltip="Return to Freebase homepag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450" y="5626100"/>
            <a:ext cx="1152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8" name="Picture 28" descr="Advogat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49325" y="5300663"/>
            <a:ext cx="742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5" name="Picture 5" descr="http://mrclearningzone.wikispaces.com/file/view/working-gears-and-cogs.gif/152006391/62x36/working-gears-and-cogs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72395"/>
            <a:ext cx="1530693" cy="1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39169"/>
            <a:ext cx="1239368" cy="19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5" grpId="0"/>
      <p:bldP spid="177166" grpId="0"/>
      <p:bldP spid="177167" grpId="0"/>
      <p:bldP spid="177168" grpId="0"/>
      <p:bldP spid="177169" grpId="0"/>
      <p:bldP spid="177170" grpId="0"/>
      <p:bldP spid="177180" grpId="0"/>
      <p:bldP spid="177181" grpId="0" animBg="1"/>
      <p:bldP spid="177182" grpId="0"/>
      <p:bldP spid="177183" grpId="0" animBg="1"/>
      <p:bldP spid="1771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568952" cy="1362075"/>
          </a:xfrm>
        </p:spPr>
        <p:txBody>
          <a:bodyPr/>
          <a:lstStyle/>
          <a:p>
            <a:r>
              <a:rPr lang="en-IE" dirty="0" smtClean="0"/>
              <a:t>…BUT OWL </a:t>
            </a:r>
            <a:r>
              <a:rPr lang="en-IE" dirty="0" err="1" smtClean="0"/>
              <a:t>iS</a:t>
            </a:r>
            <a:r>
              <a:rPr lang="en-IE" dirty="0" smtClean="0"/>
              <a:t> HARD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873029"/>
            <a:ext cx="7772400" cy="1932235"/>
          </a:xfrm>
        </p:spPr>
        <p:txBody>
          <a:bodyPr/>
          <a:lstStyle/>
          <a:p>
            <a:r>
              <a:rPr lang="en-IE" b="1" dirty="0" smtClean="0"/>
              <a:t>(…to learn, to understand, to implement, to compute, to teach, to represent in RDF, to publish, to parse, to use </a:t>
            </a:r>
            <a:r>
              <a:rPr lang="en-IE" b="1" i="1" dirty="0" smtClean="0"/>
              <a:t>appropriately</a:t>
            </a:r>
            <a:r>
              <a:rPr lang="en-IE" b="1" dirty="0" smtClean="0"/>
              <a:t>...)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C1C90-D15A-4784-B6A5-4D2B9240DD5A}" type="datetime1">
              <a:rPr lang="de-DE" smtClean="0"/>
              <a:pPr>
                <a:defRPr/>
              </a:pPr>
              <a:t>4/16/12</a:t>
            </a:fld>
            <a:endParaRPr lang="de-DE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3660"/>
            <a:ext cx="649605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2" name="Picture 4" descr="puzzled 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5139"/>
            <a:ext cx="1800200" cy="185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hIGERIIBxAQFRIWFhQQFRgXFBYaFhUUFRwXFhweHRMZHiYhGiUvJRgXIS8kIycqLDg4ISo4NTAqNSYrLCoBCQoKBQUFDQUFDSkYEhgpKSkpKSkpKSkpKSkpKSkpKSkpKSkpKSkpKSkpKSkpKSkpKSkpKSkpKSkpKSkpKSkpKf/AABEIAJgAoAMBIgACEQEDEQH/xAAcAAEAAgMBAQEAAAAAAAAAAAAABwgEBQYBAwL/xABCEAACAQIDAwcGCgoDAAAAAAAAAQIDEQQFBhIhgQcIEyIxUZEUFRZBYZMYMlVkcYKSsdHSIyRCUlNyc6Gishdi4f/EABQBAQAAAAAAAAAAAAAAAAAAAAD/xAAUEQEAAAAAAAAAAAAAAAAAAAAA/9oADAMBAAIRAxEAPwCcQAAAAAAAAAAAAAAAAAAAAAAAAAAAAAAAAarNtU4PIpKjmuKw9GUltJVKkYtq7V0n29jML/kXK/lLBe/h+IHRA/MJqolODTT3prsaftP0AAAAAAADFzLNaOTU3isyq06VNNJynJRjd9iuwMoHO/8AIuV/KWC9/D8TeYPGQzCEcVhJxnTktqMou8ZJ+tP1gfYAAAAAAAAAARbzgNOec8BHNaK6+Gnd9/RVLRl4PYfBlb9pl2M0y6GbUauBxSvCpCVKXfszTi/vKZ51lU8jxFbLsUuvSnKnL6Yu1+PbxAtByPah9IcqoSlK9SivJp996dlH/FwZ2xXrm66h8jxVfJqr6taCqQ/qUu230xb+yiwoAAAAAAIE5xOqunq0dPYd7qa8oq2f7ck1BcI3f1kTjmmYwyijVx+LdqdOEqkn/wBYpt29u7cU31DnM9Q4mtmmK+PVnKo/Yn2LgrLgBlaO0/LVWNoZTTvapNbbX7NNb5vhFMuHhcNHBQjh8PFRhCMYRXdGKsl4JEM83bSfRU62o8RFXn+go96jF3m+L2Y/VfeTWAAAAAAAAAAAArpzhNN+bsbTziilsYiFpW/i0rJ+MXDwZYs4rlf036SZXXhSV6lL9Zh33ppuS4xckBWTTOdS07i8PmlK96VSNRrvin1lxV1xLl4fERxUI1qLTjJKUWuxxaun4NFITd4fWuYYSMaGHx2LjCKUYxVaaUYrcklfcgLj3Fynfp7mXyjjPf1PxHp7mXyjjPf1PxAuJcXKd+nuZfKOM9/U/EenuZfKOM9/U/ECa+cHqrzdhKeSUJdfEPan7KNNp/3ls/ZZAOVZbPOK1LAYRXnUnGnFe2Tt/wCjMs2rZxPyjM61WrOyjtTm5PZXYrv1b2SnzetKvHYmpn9ePUoroqb76s1v8Iv/ACQE6aeyWGnsNRyvC/EpQjTT/et2t+1u74mxAAAAAAAAAAAAAeSjtKzPQBT/AJQtO+i2Y4nLYq0FNzp/0p9ePgnbgffk0ybC6ix9PKs86TYqqUIOE9lqoltK7s7p2a4ok3nGaa6SGH1BRW+L8mqfyyvKD8dtcUQllmPnlValjsM7TpzjVj/NBqS+4Cxvwfsr+de+X5B8H7K/nXvl+Q7/ACXNIZ3h6OY4b4lWEase9KSvZ+1dnAzQIz+D9lfzr3y/IcTyr8nGWaGwar4N13iKk1TpqVVNWXWm3HZ3pKy+mSLBFXeW3VPpDmU8NRlelhr4eO/dtp3qPx3fVQHAQg6jUYJtvcku1st9yfaYWkcBQy1pKajt1WvXVnvlv9fd9CID5D9K+kGYxxdZXpYZKvK6unO9qa8by+qWfAAAAAAAAAAAAAAAAA0us9PrVGCxGVStepBqDfYqi3wf2kinNWk6EnTqpqSbTT7U1uaLwFXOW3TfmHM6lamrU8QvKI9209019pN8QJP5vuo/OeAnlVV9fDTsv6VW8o/3U14EqFW+RLUXmLNKVGbtTxCeGlfsvLfB/aSXEtIBz2vtSrSeAxGZ368Y7NPs31Z9WO59tm78CoFSo6zdSo22222+1t722yYOcTqnyuvR0/QfVpLp6vZvqTVorhG7+v7DhuTPS3pdmNHA1I3pRfTVu7ooWbXHdHiBPvI1pX0Zy2nKtFqtX/WKl+1bS6i4RtxbO8PErbj0AAAAAAAAAAAAAAAAARjy+6b87ZcsxpL9JhpdJ2b+inaM1/pL6pJxj5hgo5lSqYPEq8KkJU5LvjNOL/s2BSnD15YWca9BuMotSi12qUXdPxSLeZZq6nicshqTEO1PoOnnb1OK66Xt2k0ip2oMnnkGJrZZiPjUpypv2pPc+Ks+JvqWvZ0smlpSO11q/SXsrdDbacL9vx0n9FwNBnmbzz7EVsyxfx6s5VJey77F7FuXAn7m/aVWV4KWc14/pMQ+rdb1Rg2l4y2nwXcQRpXIJ6nxdDKaF71JqLaV9mHbKXBJsuNgcHDLqcMJhlaEIxpxXdGKUUvBAfcAAAAAAAAAAAAAAAAAAAABXnnD6a8hxdLO6K6tePRzt/FpW3v6YuP2WREXI1dpGhrTD+bc029jajUTi0pKUb9jafe0cT8HjLP38X7yP5AOf5u2krdNqTFR+b0PvqS/1in/ADE4mvyDI6Wm8PSyvLk1Tpx2Vfe3622/W222zY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8" descr="data:image/jpeg;base64,/9j/4AAQSkZJRgABAQAAAQABAAD/2wCEAAkGBhIGERIIBxAQFRIWFhQQFRgXFBYaFhUUFRwXFhweHRMZHiYhGiUvJRgXIS8kIycqLDg4ISo4NTAqNSYrLCoBCQoKBQUFDQUFDSkYEhgpKSkpKSkpKSkpKSkpKSkpKSkpKSkpKSkpKSkpKSkpKSkpKSkpKSkpKSkpKSkpKSkpKf/AABEIAJgAoAMBIgACEQEDEQH/xAAcAAEAAgMBAQEAAAAAAAAAAAAABwgEBQYBAwL/xABCEAACAQIDAwcGCgoDAAAAAAAAAQIDEQQFBhIhgQcIEyIxUZEUFRZBYZMYMlVkcYKSsdHSIyRCUlNyc6Gishdi4f/EABQBAQAAAAAAAAAAAAAAAAAAAAD/xAAUEQEAAAAAAAAAAAAAAAAAAAAA/9oADAMBAAIRAxEAPwCcQAAAAAAAAAAAAAAAAAAAAAAAAAAAAAAAAarNtU4PIpKjmuKw9GUltJVKkYtq7V0n29jML/kXK/lLBe/h+IHRA/MJqolODTT3prsaftP0AAAAAAADFzLNaOTU3isyq06VNNJynJRjd9iuwMoHO/8AIuV/KWC9/D8TeYPGQzCEcVhJxnTktqMou8ZJ+tP1gfYAAAAAAAAAARbzgNOec8BHNaK6+Gnd9/RVLRl4PYfBlb9pl2M0y6GbUauBxSvCpCVKXfszTi/vKZ51lU8jxFbLsUuvSnKnL6Yu1+PbxAtByPah9IcqoSlK9SivJp996dlH/FwZ2xXrm66h8jxVfJqr6taCqQ/qUu230xb+yiwoAAAAAAIE5xOqunq0dPYd7qa8oq2f7ck1BcI3f1kTjmmYwyijVx+LdqdOEqkn/wBYpt29u7cU31DnM9Q4mtmmK+PVnKo/Yn2LgrLgBlaO0/LVWNoZTTvapNbbX7NNb5vhFMuHhcNHBQjh8PFRhCMYRXdGKsl4JEM83bSfRU62o8RFXn+go96jF3m+L2Y/VfeTWAAAAAAAAAAAArpzhNN+bsbTziilsYiFpW/i0rJ+MXDwZYs4rlf036SZXXhSV6lL9Zh33ppuS4xckBWTTOdS07i8PmlK96VSNRrvin1lxV1xLl4fERxUI1qLTjJKUWuxxaun4NFITd4fWuYYSMaGHx2LjCKUYxVaaUYrcklfcgLj3Fynfp7mXyjjPf1PxHp7mXyjjPf1PxAuJcXKd+nuZfKOM9/U/EenuZfKOM9/U/ECa+cHqrzdhKeSUJdfEPan7KNNp/3ls/ZZAOVZbPOK1LAYRXnUnGnFe2Tt/wCjMs2rZxPyjM61WrOyjtTm5PZXYrv1b2SnzetKvHYmpn9ePUoroqb76s1v8Iv/ACQE6aeyWGnsNRyvC/EpQjTT/et2t+1u74mxAAAAAAAAAAAAAeSjtKzPQBT/AJQtO+i2Y4nLYq0FNzp/0p9ePgnbgffk0ybC6ix9PKs86TYqqUIOE9lqoltK7s7p2a4ok3nGaa6SGH1BRW+L8mqfyyvKD8dtcUQllmPnlValjsM7TpzjVj/NBqS+4Cxvwfsr+de+X5B8H7K/nXvl+Q7/ACXNIZ3h6OY4b4lWEase9KSvZ+1dnAzQIz+D9lfzr3y/IcTyr8nGWaGwar4N13iKk1TpqVVNWXWm3HZ3pKy+mSLBFXeW3VPpDmU8NRlelhr4eO/dtp3qPx3fVQHAQg6jUYJtvcku1st9yfaYWkcBQy1pKajt1WvXVnvlv9fd9CID5D9K+kGYxxdZXpYZKvK6unO9qa8by+qWfAAAAAAAAAAAAAAAAA0us9PrVGCxGVStepBqDfYqi3wf2kinNWk6EnTqpqSbTT7U1uaLwFXOW3TfmHM6lamrU8QvKI9209019pN8QJP5vuo/OeAnlVV9fDTsv6VW8o/3U14EqFW+RLUXmLNKVGbtTxCeGlfsvLfB/aSXEtIBz2vtSrSeAxGZ368Y7NPs31Z9WO59tm78CoFSo6zdSo22222+1t722yYOcTqnyuvR0/QfVpLp6vZvqTVorhG7+v7DhuTPS3pdmNHA1I3pRfTVu7ooWbXHdHiBPvI1pX0Zy2nKtFqtX/WKl+1bS6i4RtxbO8PErbj0AAAAAAAAAAAAAAAAARjy+6b87ZcsxpL9JhpdJ2b+inaM1/pL6pJxj5hgo5lSqYPEq8KkJU5LvjNOL/s2BSnD15YWca9BuMotSi12qUXdPxSLeZZq6nicshqTEO1PoOnnb1OK66Xt2k0ip2oMnnkGJrZZiPjUpypv2pPc+Ks+JvqWvZ0smlpSO11q/SXsrdDbacL9vx0n9FwNBnmbzz7EVsyxfx6s5VJey77F7FuXAn7m/aVWV4KWc14/pMQ+rdb1Rg2l4y2nwXcQRpXIJ6nxdDKaF71JqLaV9mHbKXBJsuNgcHDLqcMJhlaEIxpxXdGKUUvBAfcAAAAAAAAAAAAAAAAAAAABXnnD6a8hxdLO6K6tePRzt/FpW3v6YuP2WREXI1dpGhrTD+bc029jajUTi0pKUb9jafe0cT8HjLP38X7yP5AOf5u2krdNqTFR+b0PvqS/1in/ADE4mvyDI6Wm8PSyvLk1Tpx2Vfe3622/W222zY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10" descr="data:image/jpeg;base64,/9j/4AAQSkZJRgABAQAAAQABAAD/2wCEAAkGBhIGERIIBxAQFRIWFhQQFRgXFBYaFhUUFRwXFhweHRMZHiYhGiUvJRgXIS8kIycqLDg4ISo4NTAqNSYrLCoBCQoKBQUFDQUFDSkYEhgpKSkpKSkpKSkpKSkpKSkpKSkpKSkpKSkpKSkpKSkpKSkpKSkpKSkpKSkpKSkpKSkpKf/AABEIAJgAoAMBIgACEQEDEQH/xAAcAAEAAgMBAQEAAAAAAAAAAAAABwgEBQYBAwL/xABCEAACAQIDAwcGCgoDAAAAAAAAAQIDEQQFBhIhgQcIEyIxUZEUFRZBYZMYMlVkcYKSsdHSIyRCUlNyc6Gishdi4f/EABQBAQAAAAAAAAAAAAAAAAAAAAD/xAAUEQEAAAAAAAAAAAAAAAAAAAAA/9oADAMBAAIRAxEAPwCcQAAAAAAAAAAAAAAAAAAAAAAAAAAAAAAAAarNtU4PIpKjmuKw9GUltJVKkYtq7V0n29jML/kXK/lLBe/h+IHRA/MJqolODTT3prsaftP0AAAAAAADFzLNaOTU3isyq06VNNJynJRjd9iuwMoHO/8AIuV/KWC9/D8TeYPGQzCEcVhJxnTktqMou8ZJ+tP1gfYAAAAAAAAAARbzgNOec8BHNaK6+Gnd9/RVLRl4PYfBlb9pl2M0y6GbUauBxSvCpCVKXfszTi/vKZ51lU8jxFbLsUuvSnKnL6Yu1+PbxAtByPah9IcqoSlK9SivJp996dlH/FwZ2xXrm66h8jxVfJqr6taCqQ/qUu230xb+yiwoAAAAAAIE5xOqunq0dPYd7qa8oq2f7ck1BcI3f1kTjmmYwyijVx+LdqdOEqkn/wBYpt29u7cU31DnM9Q4mtmmK+PVnKo/Yn2LgrLgBlaO0/LVWNoZTTvapNbbX7NNb5vhFMuHhcNHBQjh8PFRhCMYRXdGKsl4JEM83bSfRU62o8RFXn+go96jF3m+L2Y/VfeTWAAAAAAAAAAAArpzhNN+bsbTziilsYiFpW/i0rJ+MXDwZYs4rlf036SZXXhSV6lL9Zh33ppuS4xckBWTTOdS07i8PmlK96VSNRrvin1lxV1xLl4fERxUI1qLTjJKUWuxxaun4NFITd4fWuYYSMaGHx2LjCKUYxVaaUYrcklfcgLj3Fynfp7mXyjjPf1PxHp7mXyjjPf1PxAuJcXKd+nuZfKOM9/U/EenuZfKOM9/U/ECa+cHqrzdhKeSUJdfEPan7KNNp/3ls/ZZAOVZbPOK1LAYRXnUnGnFe2Tt/wCjMs2rZxPyjM61WrOyjtTm5PZXYrv1b2SnzetKvHYmpn9ePUoroqb76s1v8Iv/ACQE6aeyWGnsNRyvC/EpQjTT/et2t+1u74mxAAAAAAAAAAAAAeSjtKzPQBT/AJQtO+i2Y4nLYq0FNzp/0p9ePgnbgffk0ybC6ix9PKs86TYqqUIOE9lqoltK7s7p2a4ok3nGaa6SGH1BRW+L8mqfyyvKD8dtcUQllmPnlValjsM7TpzjVj/NBqS+4Cxvwfsr+de+X5B8H7K/nXvl+Q7/ACXNIZ3h6OY4b4lWEase9KSvZ+1dnAzQIz+D9lfzr3y/IcTyr8nGWaGwar4N13iKk1TpqVVNWXWm3HZ3pKy+mSLBFXeW3VPpDmU8NRlelhr4eO/dtp3qPx3fVQHAQg6jUYJtvcku1st9yfaYWkcBQy1pKajt1WvXVnvlv9fd9CID5D9K+kGYxxdZXpYZKvK6unO9qa8by+qWfAAAAAAAAAAAAAAAAA0us9PrVGCxGVStepBqDfYqi3wf2kinNWk6EnTqpqSbTT7U1uaLwFXOW3TfmHM6lamrU8QvKI9209019pN8QJP5vuo/OeAnlVV9fDTsv6VW8o/3U14EqFW+RLUXmLNKVGbtTxCeGlfsvLfB/aSXEtIBz2vtSrSeAxGZ368Y7NPs31Z9WO59tm78CoFSo6zdSo22222+1t722yYOcTqnyuvR0/QfVpLp6vZvqTVorhG7+v7DhuTPS3pdmNHA1I3pRfTVu7ooWbXHdHiBPvI1pX0Zy2nKtFqtX/WKl+1bS6i4RtxbO8PErbj0AAAAAAAAAAAAAAAAARjy+6b87ZcsxpL9JhpdJ2b+inaM1/pL6pJxj5hgo5lSqYPEq8KkJU5LvjNOL/s2BSnD15YWca9BuMotSi12qUXdPxSLeZZq6nicshqTEO1PoOnnb1OK66Xt2k0ip2oMnnkGJrZZiPjUpypv2pPc+Ks+JvqWvZ0smlpSO11q/SXsrdDbacL9vx0n9FwNBnmbzz7EVsyxfx6s5VJey77F7FuXAn7m/aVWV4KWc14/pMQ+rdb1Rg2l4y2nwXcQRpXIJ6nxdDKaF71JqLaV9mHbKXBJsuNgcHDLqcMJhlaEIxpxXdGKUUvBAfcAAAAAAAAAAAAAAAAAAAABXnnD6a8hxdLO6K6tePRzt/FpW3v6YuP2WREXI1dpGhrTD+bc029jajUTi0pKUb9jafe0cT8HjLP38X7yP5AOf5u2krdNqTFR+b0PvqS/1in/ADE4mvyDI6Wm8PSyvLk1Tpx2Vfe3622/W222zY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AutoShape 12" descr="data:image/jpeg;base64,/9j/4AAQSkZJRgABAQAAAQABAAD/2wCEAAkGBhQGDxEUBxAUEBUTFBARDxIYGBQUGRUQFRgVGBYVGRQXGyYeFyAvHRYgIS8sJScpLCwtFh4xNTAqNSgrLC0BCQoKBQUFDQUFDSkYEhgpKSkpKSkpKSkpKSkpKSkpKSkpKSkpKSkpKSkpKSkpKSkpKSkpKSkpKSkpKSkpKSkpKf/AABEIANgA2AMBIgACEQEDEQH/xAAcAAEAAgIDAQAAAAAAAAAAAAAABwgFBgIDBAH/xABFEAABAwICBQgGBwYFBQAAAAABAAIDBBEFBhIhUWGBBwgTFjFBcYIVIiORk9IUGDJCVZLTFyRUYnKDRJSisdEzUqGywf/EABQBAQAAAAAAAAAAAAAAAAAAAAD/xAAUEQEAAAAAAAAAAAAAAAAAAAAA/9oADAMBAAIRAxEAPwCZsVxWPBIXzYg/o44xeR9ibC4F7NBPetWPLJhI/wAc38kvyLba6jZiMUkVU3SZI10cjdrHAgj3FU6zXl92Vq2emqLkxPLWu7NKM62O4tIKCyx5ZsJH+NH5JflXE8tOEj/Gj4cvyqqiILtYdiMeLQxzULw+ORofG4d7T2L0qHebxmz6bTS0VQ71oD0sF++F59YDweb/ANwbFMSAiIgIiICIiAiIgIiICIiAiIgIiIOuedtKxz53BrWgue46gGgXJJ8AtE/bnhP8S/4UvyrwcvWbPQmHCnp3WkqyWG3aIG2Mh43DeJ2KtSC0n7c8J/iX/Cl+VP254T/Ev+FL8qq2s1k3Ljs2V9PTRXAkeOkcPuxDW935QeNkFvcHxaPHYI56Ekxyt0oyWlpLe46J1hfF6KambRsYynaGtY1rGNHYGtFgBwCIO1QnzispdIyGvphrbaCp/pOuN3A3b5m7FNix+YMFZmKlmp6v7MzHMJ2E9jhvBsR4IKWIvXi2GPwWeWCsFnxPdG8fzNNtW7vG4ryIM9kbMxyjiFPUNvosdaUD70LtTxbv1G43gK4UMzahrXQkOa4BzXDWC0i4IPgqPqzHIPmv07hvQTuvJSER7zA65jPCxb5QgktERAREQEREBERAREQEREBERAXwm3avq0LlozZ1ZwuRsLrS1N4ItoaR7R3BurxcEEC8qGa+t+JzSxOvEw9DT7OiYTZw8Td3mWpoiAp85u2U/o8M1dUt9aW8FPuiabyOHi4AeQ7VCGDYS/HamGCjF3zPbGzcXG1zuHadwVyMDwhmAU0NPRizIWNjbvsNZO8nWd5Qe5ERAREQV+5w+UvodRFW0zfVnHRT27pmD1SfFot/b3qHVcbPGWhm7D6imda723iJ+7M3Ww+8WO4lU9ngdSvcydpa5pLXtOohwNiCPEIOtblyT5q6p4pC+Z2jFL7CfYGPIs4+DgD4ArTUQXjRaVyRZq61YVE6Z2lLD+7z7S5gGi4+LbHxut1QEREBERAREQEREBERAREQFVnlozZ1mxSRsLrxU16eLYXA+0dxdq8GhT1yoZr6oYZNLE60rx0NPt6V4NnDwF3eVVJJv2oPiIuynp3Vb2sgaXOe5rGNHaXONgBxKCYebvlP6VPNXVLfViBhp98rh67h4NIHn3Kflg8lZbblKgp6ZlrxsHSEfeldre78xNt1lnEBERAREQFWnl6yp6DxH6RA20dWC/V2CdthIONw7zHYrLLUOVTKnW7C5o4m6Usft6fb0jAfVHi0lvEIKloiIJI5Cs1+gMTEM7rRVYER2CYXMR95LfOrNqj8UpgcHREtLSC0jUQRrBBU6UXOSYyKMVlFI6QNaJHNewBz7DSIGjqBOtBNiKGPrKw/wEvxWfKvn1lYvw+T4rPlQTQihb6ysX4fJ8VvyL59ZaP8Pk+M35EE1IoU+stH+HP+M39NfPrLs/Dn/Gb+mgmxFCf1l2fhrvjt/TXz6y7fw13xx+kgm1FCP1mG/hrvjj9JfPrMD8MP+YH6KCb0UH/WYH4Yf8wP0V11HOWL2OEGHaLi0hjjPpAOtqJb0IuL91xdBr3L1mz03iIp6d146QFht2Gd1jIeFg3gdqjFdk87ql7nzuLnOJc9x1kuJuST4ldaApO5BMqemsRNRO28dIA8bDO64jHCxdwG1RiracleVeqWFwxyt0ZZPb1G3pXgeqfBtm8EG3oiICIiAiIgIiIKq8seVOq+Ky9C20VReoh2DSJ028HX4ELRlaDlvyp1iwt0kLby0l52bTHb2rfyjS8gVX0BERAREQEREBERAREQEREBERAREQbxyPZV60YrF0zbxU/7xNsOiRoN4utwBVq1HXIblTq9hbZZm2lqyJn7RFb2TfcS7zlSKgIiICIiAiIgIiIPj2h4IeLg6iD3jYqh8o2VuqGJTwNFo79JT74X626++32fKreqJ+cFlP0pRMq6dvtKU2kt307yL+51j4OcgroiIg2vk5ydHnirdT1NSaZxYXxEMEmmW/abrcLG2vgVJo5tLO/EX/Bb+ooXwDGX5eqoaik+3C9sjd9u1p3EXB8VcjCMUZjVPFPRm7JWNkYf5XC9jv7jvCCIBzaY+/EJPgt+dchzaou/EJPhM+ZTQiCGRza4e+vl+Gz5lyHNrg766b4cf/KmREEODm2U/fXTfkjXIc22m762f8sf/CmFEEQDm3UvfWVHui+VchzbqTvq6n3RfKpdXCedtM1zpiGtaC5zjqAaBcknwQVf5VsiUmQnQRYfPNNLIHSSB+hZkQ1NPqtBuTf8p2hR+s9njMpzbiFRUOvovdaIH7sLdTB7hc7yVgUBbHyfZXOb8SggIOgXac52Qs1v191/s+LgtcViOb3lP0dRyVlQ316k6EW6nYe3i/8A9GoJZYwRACMAAAAAagAOwALkiICIiAiIgIiICIiAuiuo2YjFJFVN0mSNdHI3axwII9xXeiCmea8vuytWz01RcmJ5a13ZpRnWx3FpBWIU784rKXSMhr6Ya22gqf6TrjdwN2+ZuxQQgKwPN4zZ9Mp5aKpd60B6WC/fC8+sB4PN/wC5uVflnsjZlOUcQp6ht9FjrSgfehdqeN+o3G8BBcVFwgmbUta6EhzXAOa4awWkXBB8FzQEREBERAUZ8vGa/QeG9BA60lWTHvEDbGQ8bhvmKkxVN5V81dbMUmfC7Sii9hT7DGwm7h4uJPgQg05ERBk8s4E/M1ZBTU32pXtZft0W9rncGgngrj4dQMwqGOKkbosiY2OMbGtAA/2ULc3XKX/Wr6lu2npr8DK8f+GjzKckBERAREQEREBERAREQEREGPx/BWZipZqer+zMxzCdl+xw3g2I8FTfFsMfgs8sFYLPie6N4/mabXG7vG4q7Cr9zh8pfQ6iKtpm+rOOint3TMHquPi0W/t70EOoiILL8g+a/TmG9BO68lIRHvMDrmM8LFvlCkxVN5J81dU8UhfM7Ril9hUbAx5FnHwcAfAFWyQEREBERBpXK9mrqrhUphdoyz/u8G0OeDpOHg258bKqKkfl0zX6fxMwwOvFSAwt2GY26U+8BvkUcIC9GH0D8UmjipG6T5Htjjbte4gAe8rzqWub5lP0lWSVlQ31KYaMW+oeP/jbnztQTrljAWZYo4Kam7ImNaT2aT+1zuLiTxWUREBERAREQEREBERAREQEREBYLO+Whm3D6infa723iJ+7M3Ww+8a9xKzqIKQTwOpXuZO0tc0lr2nUQ4GxBHiF1qTeXrKfoTEfpEDbR1YL9wnbYSDjcO8x2KMkBWu5Ic1dasKiMztKWD93n2lzANFx8W2PjdVRUj8hea/QGJiGd1oqsCF2wTA+yd7yW+dBZxERAWvZ+zOMoYdUVGrSa3RhB75n6mau/XrO4FbCq9c4bNnpCqioqd3qU46SbfO8ahwYf9ZQRJLKZnF0pLiSS4nWSTrJJXBEQcmMMhAYCSSAANZJPYLK3vJ5lfqhhsEDgA8N05ztmfrfr77fZ8GhQJyH5V6w4o2SZt4qQCd+wy39k38wLvIVZ9AREQEREBERAREQEREBERAREQEREGocqeVOt2FzRxN0pY/b0+3pWA+qPFpLeIVS1eNVV5Y8qdV8Vl6Ftoqi9RDsGkTpt4OvwIQaMuUUhhcHREtIILSNRBGsEFcUQXCyDmcZvw6nqNWm5ujOB3TM1P1d2vWNxC2FV65vWbPR9XJRVDvUqB0kO6dg1jiwf6ArCoMbmPG2ZbpJ6iq+zCxz7dmkR9lo3k2HFU4xPEX4vPLNWHSfK90jz/M43PBTXzis26LYaCmPbaoqfAXETDxu7g1QUgIi23ktyr1uxSGOVulEw9NUbOiYR6p8TZvmQT7yOZV6r4VF0zbS1FqibaNIDQbwbbiSt5REBERAREQEREBERAREQEREBERAREQFHnLflTrFhbpIW3lpLzs2mO3tW/lGl5ApDXx7Q8EPFwdRG0bEFHUWzco2Vup+JTwNFo79JT74X626++2tvlWsoPThmIvwiaKajOi+J7ZIzsc03H+yuDhWaYcSw9lbpaERh6d57dANBLwd4II4Kmq2uiz9LR4NPhzb6MsrHtf/ANsRuZI+LmtPF6DFZqx92aK2epqNRleXAduizsY3g0AcFiURAVk+QPKnoXDjUzttJVkOG0QMuGDiSXcW7FA+S8uOzZX09NHcCR46Rw+7E3W935QeNlcSmp20jGsp2hrWNaxjR2BrRYAcAg7EREBERAREQEREBERAREQEREBERAREQEREEUc4HKfpSiZV07faUptJbvp3kX9zrHwc5VzV3K2jZiMT46pukyRro5G7WOBBHuKp1mzL7srVs9NUXJieWtd2aUZ1sdxaQUGIREQERe3BcJfjtTDBRi75ntjbuLj2ncBrO4IJw5u2U/o0M1dUt9aUmGn3RNN3uHi4AeQ7VMy8WCYSzAaaGCjFmQsbG3eGjtO8nWd5XtQEREBERAREQEREBERAREQEREBERAREQEREBQnzispdIyGvphrbaCp/pOuN3A3b5m7FNix+P4KzMVLNT1f2ZmOYTsv2OG8GxHggpYi9eLYY/BaiWCsFnxPdG8fzNNrjd3jcV5EBTNzdsp/SZpq6pb6sQMNPvlcLvcPBpA852KHaandVvaynaXOe5rGNHaXONgBxKuJkvLbcp0FPTR2JjYOkI+9K7W935ieFkGbREQEREBERAREQEREBERAREQEREBERAREQEREBERBg8RyRQ4tK6XEKKCWR1tN7mAk2Fhc9+oLzfs2w38OpvhtREHdR5CoMPkZJSUMDHsIcx4YAWuHYQVn0RAREQEREBERAREQEREBER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53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en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10703</TotalTime>
  <Words>1347</Words>
  <Application>Microsoft Macintosh PowerPoint</Application>
  <PresentationFormat>On-screen Show (4:3)</PresentationFormat>
  <Paragraphs>214</Paragraphs>
  <Slides>23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KIT_master_ppt2007_en</vt:lpstr>
      <vt:lpstr>OWL: Yet to Arrive on the Web of Data?  Birte Glimm, Aidan Hogan, Markus Krötzsch, Axel Polleres</vt:lpstr>
      <vt:lpstr>Slide 2</vt:lpstr>
      <vt:lpstr>WHY LINKED DATA NEEDS OWL…</vt:lpstr>
      <vt:lpstr>How to answer a simple little question…</vt:lpstr>
      <vt:lpstr>Hetereogenity in schema…</vt:lpstr>
      <vt:lpstr>Linked Data, RDFS and OWL: Linked Vocabularies</vt:lpstr>
      <vt:lpstr>Slide 7</vt:lpstr>
      <vt:lpstr>Need (some) OWL reasoning…</vt:lpstr>
      <vt:lpstr>…BUT OWL iS HARD</vt:lpstr>
      <vt:lpstr>MAYBE LINKED DATA only NEEDS a LITTLE OWL…</vt:lpstr>
      <vt:lpstr>So what OWL is used out there?</vt:lpstr>
      <vt:lpstr>Results of ranking (see paper for all details)</vt:lpstr>
      <vt:lpstr>Results of ranking (see paper for all details)</vt:lpstr>
      <vt:lpstr>Observations?</vt:lpstr>
      <vt:lpstr>Observations?</vt:lpstr>
      <vt:lpstr>Datatype Analysis?</vt:lpstr>
      <vt:lpstr>WHAT ABOUT TOOL SUPPORT?</vt:lpstr>
      <vt:lpstr>Tool support?</vt:lpstr>
      <vt:lpstr>SO WHAT ABOUT THAT LITTLE OWL?</vt:lpstr>
      <vt:lpstr>Introducing OWL LD (Linked Data)</vt:lpstr>
      <vt:lpstr>Introducing OWL LD (Linked Data)</vt:lpstr>
      <vt:lpstr>CONCLUSIONs?</vt:lpstr>
      <vt:lpstr>Has OWL arrived on the Web of Data?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aharth</dc:creator>
  <cp:lastModifiedBy>Axel Polleres</cp:lastModifiedBy>
  <cp:revision>121</cp:revision>
  <dcterms:created xsi:type="dcterms:W3CDTF">2012-04-16T09:30:08Z</dcterms:created>
  <dcterms:modified xsi:type="dcterms:W3CDTF">2012-04-16T16:07:27Z</dcterms:modified>
</cp:coreProperties>
</file>