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9" r:id="rId3"/>
    <p:sldId id="257" r:id="rId4"/>
    <p:sldId id="258" r:id="rId5"/>
    <p:sldId id="260" r:id="rId6"/>
    <p:sldId id="259" r:id="rId7"/>
    <p:sldId id="281" r:id="rId8"/>
    <p:sldId id="280" r:id="rId9"/>
    <p:sldId id="276" r:id="rId10"/>
    <p:sldId id="261" r:id="rId11"/>
    <p:sldId id="263" r:id="rId12"/>
    <p:sldId id="277" r:id="rId13"/>
    <p:sldId id="262" r:id="rId14"/>
    <p:sldId id="264" r:id="rId15"/>
    <p:sldId id="265" r:id="rId16"/>
    <p:sldId id="266" r:id="rId17"/>
    <p:sldId id="267" r:id="rId18"/>
    <p:sldId id="268" r:id="rId19"/>
    <p:sldId id="282" r:id="rId20"/>
    <p:sldId id="269" r:id="rId21"/>
    <p:sldId id="284" r:id="rId22"/>
    <p:sldId id="270" r:id="rId23"/>
    <p:sldId id="272" r:id="rId24"/>
    <p:sldId id="271" r:id="rId25"/>
    <p:sldId id="285" r:id="rId26"/>
    <p:sldId id="273" r:id="rId27"/>
    <p:sldId id="274" r:id="rId28"/>
    <p:sldId id="275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4932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40859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30506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59542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  <p:extLst>
      <p:ext uri="{BB962C8B-B14F-4D97-AF65-F5344CB8AC3E}">
        <p14:creationId xmlns:p14="http://schemas.microsoft.com/office/powerpoint/2010/main" val="35552196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93832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3136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434259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01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de-AT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3015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7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88BD-939C-E140-BD96-239136684859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66C-6F81-3647-AA56-D668840140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/ name of department</a:t>
            </a:r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AT" dirty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914400"/>
              <a:t>‹Nr.›</a:t>
            </a:fld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endParaRPr lang="de-AT" dirty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27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6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6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654044"/>
            <a:ext cx="8352928" cy="1141422"/>
          </a:xfrm>
        </p:spPr>
        <p:txBody>
          <a:bodyPr/>
          <a:lstStyle/>
          <a:p>
            <a:r>
              <a:rPr lang="en-US" sz="2400" dirty="0"/>
              <a:t>SPARQL Update under RDFS Entailment in Fully Materialized and Redundancy-Free Triple Stores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2406" y="4804610"/>
            <a:ext cx="8502082" cy="1141200"/>
          </a:xfrm>
        </p:spPr>
        <p:txBody>
          <a:bodyPr/>
          <a:lstStyle/>
          <a:p>
            <a:r>
              <a:rPr lang="de-AT" sz="2400" u="sng" dirty="0" smtClean="0"/>
              <a:t>Axel Polleres</a:t>
            </a:r>
            <a:r>
              <a:rPr lang="de-AT" sz="2400" dirty="0" smtClean="0"/>
              <a:t>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en-US" sz="2400" dirty="0" err="1"/>
              <a:t>Albin</a:t>
            </a:r>
            <a:r>
              <a:rPr lang="en-US" sz="2400" dirty="0"/>
              <a:t> </a:t>
            </a:r>
            <a:r>
              <a:rPr lang="en-US" sz="2400" dirty="0" err="1" smtClean="0"/>
              <a:t>Ahmeti</a:t>
            </a:r>
            <a:r>
              <a:rPr lang="en-US" sz="2400" dirty="0" smtClean="0"/>
              <a:t> (TU Wien)</a:t>
            </a:r>
          </a:p>
          <a:p>
            <a:endParaRPr lang="en-US" sz="2400" dirty="0"/>
          </a:p>
          <a:p>
            <a:r>
              <a:rPr lang="en-US" sz="1800" i="1" dirty="0" smtClean="0"/>
              <a:t>Contact: @</a:t>
            </a:r>
            <a:r>
              <a:rPr lang="en-US" sz="1800" i="1" dirty="0" err="1" smtClean="0"/>
              <a:t>AxelPolleres</a:t>
            </a:r>
            <a:endParaRPr lang="de-AT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1839356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Query rewriting algorithms</a:t>
            </a:r>
            <a:br>
              <a:rPr lang="en-US" dirty="0" smtClean="0"/>
            </a:br>
            <a:r>
              <a:rPr lang="en-US" dirty="0" smtClean="0"/>
              <a:t>Can we use/modify these for updates?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23" y="1469970"/>
            <a:ext cx="4295277" cy="3216416"/>
          </a:xfrm>
          <a:prstGeom prst="rect">
            <a:avLst/>
          </a:prstGeom>
        </p:spPr>
      </p:pic>
      <p:pic>
        <p:nvPicPr>
          <p:cNvPr id="7" name="Picture 6" descr="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0" y="1663315"/>
            <a:ext cx="2622678" cy="1427182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137706" y="5416022"/>
            <a:ext cx="2861206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SELECT ?X WHERE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hasParent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 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942082" y="4834641"/>
            <a:ext cx="4051849" cy="191243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SELECT ?X WHERE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hasParent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UNION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hasFather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  <a:cs typeface="Arial"/>
              </a:rPr>
              <a:t>?Y 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}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UNION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</a:t>
            </a:r>
            <a:r>
              <a:rPr lang="de-DE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hasMother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Arial"/>
                <a:cs typeface="Arial"/>
              </a:rPr>
              <a:t>?Y }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Gerade Verbindung mit Pfeil 4"/>
          <p:cNvCxnSpPr>
            <a:stCxn id="3" idx="3"/>
          </p:cNvCxnSpPr>
          <p:nvPr/>
        </p:nvCxnSpPr>
        <p:spPr>
          <a:xfrm>
            <a:off x="2998912" y="5920906"/>
            <a:ext cx="19431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28419" y="5920906"/>
            <a:ext cx="13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err="1">
                <a:solidFill>
                  <a:srgbClr val="FF0000"/>
                </a:solidFill>
              </a:rPr>
              <a:t>r</a:t>
            </a:r>
            <a:r>
              <a:rPr lang="de-DE" b="1" i="1" dirty="0" err="1" smtClean="0">
                <a:solidFill>
                  <a:srgbClr val="FF0000"/>
                </a:solidFill>
              </a:rPr>
              <a:t>ewrite</a:t>
            </a:r>
            <a:r>
              <a:rPr lang="de-DE" b="1" i="1" dirty="0" smtClean="0">
                <a:solidFill>
                  <a:srgbClr val="FF0000"/>
                </a:solidFill>
              </a:rPr>
              <a:t>(</a:t>
            </a:r>
            <a:r>
              <a:rPr lang="de-DE" b="1" i="1" dirty="0" err="1" smtClean="0">
                <a:solidFill>
                  <a:srgbClr val="FF0000"/>
                </a:solidFill>
              </a:rPr>
              <a:t>q,T</a:t>
            </a:r>
            <a:r>
              <a:rPr lang="de-DE" b="1" i="1" dirty="0" smtClean="0">
                <a:solidFill>
                  <a:srgbClr val="FF0000"/>
                </a:solidFill>
              </a:rPr>
              <a:t>)</a:t>
            </a:r>
            <a:endParaRPr lang="de-D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36788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41438" y="4419084"/>
            <a:ext cx="142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Observation: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41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43" y="1298575"/>
            <a:ext cx="8826499" cy="4525963"/>
          </a:xfrm>
        </p:spPr>
        <p:txBody>
          <a:bodyPr/>
          <a:lstStyle/>
          <a:p>
            <a:r>
              <a:rPr lang="en-US" dirty="0" smtClean="0"/>
              <a:t>Discuss possible update semantics in this context</a:t>
            </a:r>
            <a:endParaRPr lang="en-US" dirty="0"/>
          </a:p>
          <a:p>
            <a:r>
              <a:rPr lang="en-US" sz="2400" dirty="0" smtClean="0"/>
              <a:t>Consider both Materialized and Redundancy-free stores</a:t>
            </a:r>
          </a:p>
          <a:p>
            <a:r>
              <a:rPr lang="en-US" sz="2400" dirty="0" smtClean="0"/>
              <a:t>Even in our restricted setting this turns out to be </a:t>
            </a:r>
            <a:r>
              <a:rPr lang="en-US" sz="2400" dirty="0" err="1" smtClean="0"/>
              <a:t>challening</a:t>
            </a:r>
            <a:r>
              <a:rPr lang="en-US" sz="2400" dirty="0" smtClean="0"/>
              <a:t>: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Our setting:</a:t>
            </a:r>
          </a:p>
          <a:p>
            <a:pPr lvl="1"/>
            <a:r>
              <a:rPr lang="en-US" sz="2400" dirty="0" smtClean="0"/>
              <a:t>We allow </a:t>
            </a:r>
            <a:r>
              <a:rPr lang="en-US" sz="2400" dirty="0" err="1" smtClean="0"/>
              <a:t>ABox</a:t>
            </a:r>
            <a:r>
              <a:rPr lang="en-US" sz="2400" dirty="0" smtClean="0"/>
              <a:t> updates only, </a:t>
            </a:r>
            <a:r>
              <a:rPr lang="en-US" sz="2400" dirty="0" err="1" smtClean="0"/>
              <a:t>Tbox</a:t>
            </a:r>
            <a:r>
              <a:rPr lang="en-US" sz="2400" dirty="0" smtClean="0"/>
              <a:t> fixed</a:t>
            </a:r>
          </a:p>
          <a:p>
            <a:pPr lvl="1"/>
            <a:r>
              <a:rPr lang="en-US" sz="2400" dirty="0" smtClean="0"/>
              <a:t>Use pure RDFS  as </a:t>
            </a:r>
            <a:r>
              <a:rPr lang="en-US" sz="2400" dirty="0" err="1" smtClean="0"/>
              <a:t>TBox</a:t>
            </a:r>
            <a:r>
              <a:rPr lang="en-US" sz="2400" dirty="0" smtClean="0"/>
              <a:t> language (without axiomatic triples, blank nodes)</a:t>
            </a:r>
          </a:p>
          <a:p>
            <a:pPr lvl="1"/>
            <a:r>
              <a:rPr lang="en-US" sz="2400" dirty="0" smtClean="0"/>
              <a:t>Restrict on BGPs to only allow </a:t>
            </a:r>
            <a:r>
              <a:rPr lang="en-US" sz="2400" dirty="0" err="1" smtClean="0"/>
              <a:t>Abox</a:t>
            </a:r>
            <a:r>
              <a:rPr lang="en-US" sz="2400" dirty="0" smtClean="0"/>
              <a:t> Insert/Deletes</a:t>
            </a:r>
            <a:endParaRPr lang="en-US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436156" y="5621279"/>
            <a:ext cx="3484970" cy="100976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INSERT 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hasFather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WHERE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{: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joe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:</a:t>
            </a:r>
            <a:r>
              <a:rPr lang="de-DE" b="1" dirty="0" err="1" smtClean="0">
                <a:solidFill>
                  <a:srgbClr val="000000"/>
                </a:solidFill>
                <a:latin typeface="Arial"/>
                <a:cs typeface="Arial"/>
              </a:rPr>
              <a:t>hasParent</a:t>
            </a:r>
            <a:r>
              <a:rPr lang="de-DE" b="1" dirty="0" smtClean="0">
                <a:solidFill>
                  <a:srgbClr val="000000"/>
                </a:solidFill>
                <a:latin typeface="Arial"/>
                <a:cs typeface="Arial"/>
              </a:rPr>
              <a:t> ?Y } </a:t>
            </a:r>
            <a:endParaRPr lang="de-DE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4810125" y="5621279"/>
            <a:ext cx="3089276" cy="1009767"/>
            <a:chOff x="4810125" y="5621279"/>
            <a:chExt cx="3089276" cy="1009767"/>
          </a:xfrm>
        </p:grpSpPr>
        <p:sp>
          <p:nvSpPr>
            <p:cNvPr id="5" name="Abgerundetes Rechteck 4"/>
            <p:cNvSpPr/>
            <p:nvPr/>
          </p:nvSpPr>
          <p:spPr>
            <a:xfrm>
              <a:off x="4810125" y="5621279"/>
              <a:ext cx="3089276" cy="1009767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INSERT 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foo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}</a:t>
              </a:r>
            </a:p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WHERE</a:t>
              </a:r>
            </a:p>
            <a:p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{: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joe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de-DE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rdf:type</a:t>
              </a:r>
              <a:r>
                <a:rPr lang="de-DE" b="1" dirty="0" smtClean="0">
                  <a:solidFill>
                    <a:srgbClr val="000000"/>
                  </a:solidFill>
                  <a:latin typeface="Arial"/>
                  <a:cs typeface="Arial"/>
                </a:rPr>
                <a:t> ?Y } </a:t>
              </a:r>
              <a:endParaRPr lang="de-DE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" name="Gerade Verbindung 6"/>
            <p:cNvCxnSpPr/>
            <p:nvPr/>
          </p:nvCxnSpPr>
          <p:spPr>
            <a:xfrm flipH="1">
              <a:off x="4810125" y="5621279"/>
              <a:ext cx="3089276" cy="1009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H="1" flipV="1">
              <a:off x="4810125" y="5621280"/>
              <a:ext cx="3089276" cy="10097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77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Overall Proposed update semantics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Materialized-preserving semantics</a:t>
            </a:r>
          </a:p>
          <a:p>
            <a:pPr lvl="1"/>
            <a:r>
              <a:rPr lang="en-US" dirty="0" smtClean="0"/>
              <a:t> 				(baseline semantics)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Redundancy-free preserving semantics</a:t>
            </a:r>
          </a:p>
          <a:p>
            <a:pPr lvl="1"/>
            <a:r>
              <a:rPr lang="en-US" dirty="0" smtClean="0"/>
              <a:t>		         (baseline semantics)</a:t>
            </a:r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87" y="2271576"/>
            <a:ext cx="1074575" cy="36112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87" y="2778035"/>
            <a:ext cx="1037119" cy="34854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87" y="3297345"/>
            <a:ext cx="1145135" cy="38484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31" y="4983443"/>
            <a:ext cx="1074575" cy="40890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31" y="5500677"/>
            <a:ext cx="1074575" cy="3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Naïve Update followed by re-materialization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Naïve update followed by re-reduce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5" y="1742427"/>
            <a:ext cx="1074575" cy="36112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6" y="2910322"/>
            <a:ext cx="4682104" cy="44977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5" y="3854316"/>
            <a:ext cx="1074575" cy="40890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6" y="5161854"/>
            <a:ext cx="4145462" cy="4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34183" cy="685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4" y="291904"/>
            <a:ext cx="1074575" cy="3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188556" cy="6858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5" y="238460"/>
            <a:ext cx="1074575" cy="4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3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Delete the instantiations of 𝑃</a:t>
            </a:r>
            <a:r>
              <a:rPr lang="en-US" baseline="-25000" dirty="0" smtClean="0"/>
              <a:t>𝑑</a:t>
            </a:r>
            <a:r>
              <a:rPr lang="en-US" dirty="0" smtClean="0"/>
              <a:t> plus all their causes;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nsert the instantiations of 𝑃</a:t>
            </a:r>
            <a:r>
              <a:rPr lang="en-US" baseline="-25000" dirty="0" smtClean="0"/>
              <a:t>𝑖</a:t>
            </a:r>
            <a:r>
              <a:rPr lang="en-US" dirty="0" smtClean="0"/>
              <a:t> plus all their effects.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1755012"/>
            <a:ext cx="1037119" cy="34854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3" y="4091906"/>
            <a:ext cx="5695495" cy="47586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7074" cy="685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" y="282212"/>
            <a:ext cx="1037119" cy="3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7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7074" cy="685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" y="282212"/>
            <a:ext cx="1037119" cy="3485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510372" y="5469461"/>
            <a:ext cx="1579028" cy="79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ung 10"/>
          <p:cNvGrpSpPr/>
          <p:nvPr/>
        </p:nvGrpSpPr>
        <p:grpSpPr>
          <a:xfrm>
            <a:off x="2222500" y="5198533"/>
            <a:ext cx="2095500" cy="1498600"/>
            <a:chOff x="2222500" y="5207000"/>
            <a:chExt cx="2095500" cy="1498600"/>
          </a:xfrm>
        </p:grpSpPr>
        <p:sp>
          <p:nvSpPr>
            <p:cNvPr id="2" name="Rechteck 1"/>
            <p:cNvSpPr/>
            <p:nvPr/>
          </p:nvSpPr>
          <p:spPr>
            <a:xfrm>
              <a:off x="2222500" y="5469467"/>
              <a:ext cx="2095500" cy="79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3674533" y="5215467"/>
              <a:ext cx="8467" cy="1490133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2870197" y="5207000"/>
              <a:ext cx="0" cy="149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3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86" y="1600200"/>
            <a:ext cx="875392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 – SPARQL1.1 Update &amp; Entailment</a:t>
            </a:r>
          </a:p>
          <a:p>
            <a:r>
              <a:rPr lang="en-US" sz="2800" dirty="0" smtClean="0"/>
              <a:t>State of the art – What do current triple stores do?</a:t>
            </a:r>
          </a:p>
          <a:p>
            <a:r>
              <a:rPr lang="en-US" sz="2800" dirty="0" smtClean="0"/>
              <a:t>Our main contribution:</a:t>
            </a:r>
          </a:p>
          <a:p>
            <a:pPr lvl="1"/>
            <a:r>
              <a:rPr lang="en-US" dirty="0" smtClean="0"/>
              <a:t>Discuss possible </a:t>
            </a:r>
            <a:r>
              <a:rPr lang="en-US" dirty="0" err="1" smtClean="0"/>
              <a:t>Update&amp;Entailment</a:t>
            </a:r>
            <a:r>
              <a:rPr lang="en-US" dirty="0" smtClean="0"/>
              <a:t> semantics</a:t>
            </a:r>
            <a:endParaRPr lang="en-US" dirty="0"/>
          </a:p>
          <a:p>
            <a:pPr lvl="1"/>
            <a:r>
              <a:rPr lang="en-US" sz="2800" dirty="0" smtClean="0"/>
              <a:t>Draw from query rewriting algorithm</a:t>
            </a:r>
          </a:p>
          <a:p>
            <a:r>
              <a:rPr lang="en-US" sz="2800" dirty="0" smtClean="0"/>
              <a:t>Conclusions</a:t>
            </a:r>
          </a:p>
          <a:p>
            <a:r>
              <a:rPr lang="en-US" sz="2800" dirty="0" smtClean="0"/>
              <a:t>Future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100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graphsto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76" y="0"/>
            <a:ext cx="5032744" cy="685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6" y="282212"/>
            <a:ext cx="1037119" cy="3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15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6" y="282212"/>
            <a:ext cx="1037119" cy="348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502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Materialized-pres.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Extends               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Additionally (recursively) delete “dangling” effects for instantiations of 𝑃</a:t>
            </a:r>
            <a:r>
              <a:rPr lang="en-US" baseline="-25000" dirty="0" smtClean="0"/>
              <a:t>𝑑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i.e. triples that would not be implied any longer </a:t>
            </a:r>
            <a:r>
              <a:rPr lang="en-US" b="1" dirty="0" smtClean="0"/>
              <a:t>by any non-deleted triples </a:t>
            </a:r>
            <a:r>
              <a:rPr lang="en-US" dirty="0" smtClean="0"/>
              <a:t>after deletion</a:t>
            </a:r>
          </a:p>
          <a:p>
            <a:pPr lvl="2"/>
            <a:r>
              <a:rPr lang="en-US" dirty="0" smtClean="0"/>
              <a:t>No formalization given yet, but let’s check the intuition…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4" y="1736353"/>
            <a:ext cx="1145135" cy="38484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84" y="2291909"/>
            <a:ext cx="1037119" cy="3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20235" cy="6858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219458"/>
            <a:ext cx="1145135" cy="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67074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510372" y="5469461"/>
            <a:ext cx="1579028" cy="79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ung 10"/>
          <p:cNvGrpSpPr/>
          <p:nvPr/>
        </p:nvGrpSpPr>
        <p:grpSpPr>
          <a:xfrm>
            <a:off x="2222500" y="5190066"/>
            <a:ext cx="2095500" cy="1498600"/>
            <a:chOff x="2222500" y="5207000"/>
            <a:chExt cx="2095500" cy="1498600"/>
          </a:xfrm>
        </p:grpSpPr>
        <p:sp>
          <p:nvSpPr>
            <p:cNvPr id="2" name="Rechteck 1"/>
            <p:cNvSpPr/>
            <p:nvPr/>
          </p:nvSpPr>
          <p:spPr>
            <a:xfrm>
              <a:off x="2222500" y="5477928"/>
              <a:ext cx="2095500" cy="785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3674533" y="5215467"/>
              <a:ext cx="8467" cy="1490133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2870197" y="5207000"/>
              <a:ext cx="0" cy="149860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/>
        </p:nvSpPr>
        <p:spPr>
          <a:xfrm>
            <a:off x="3316941" y="2061882"/>
            <a:ext cx="3018118" cy="8964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detailed</a:t>
            </a:r>
            <a:r>
              <a:rPr lang="de-DE" dirty="0" smtClean="0">
                <a:solidFill>
                  <a:schemeClr val="tx1"/>
                </a:solidFill>
              </a:rPr>
              <a:t>...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316941" y="3660588"/>
            <a:ext cx="3316941" cy="836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050" b="1" dirty="0">
                <a:solidFill>
                  <a:prstClr val="black"/>
                </a:solidFill>
                <a:latin typeface="Helvetica"/>
              </a:rPr>
              <a:t>DELETE {</a:t>
            </a:r>
            <a:r>
              <a:rPr lang="de-DE" sz="1050" b="1" dirty="0" err="1">
                <a:solidFill>
                  <a:prstClr val="black"/>
                </a:solidFill>
                <a:latin typeface="Helvetica"/>
              </a:rPr>
              <a:t>joe</a:t>
            </a:r>
            <a:r>
              <a:rPr lang="de-DE" sz="1050" b="1" dirty="0">
                <a:solidFill>
                  <a:prstClr val="black"/>
                </a:solidFill>
                <a:latin typeface="Helvetica"/>
              </a:rPr>
              <a:t> a :Child. :</a:t>
            </a:r>
            <a:r>
              <a:rPr lang="de-DE" sz="1050" b="1" dirty="0" err="1">
                <a:solidFill>
                  <a:prstClr val="black"/>
                </a:solidFill>
                <a:latin typeface="Helvetica"/>
              </a:rPr>
              <a:t>joe</a:t>
            </a:r>
            <a:r>
              <a:rPr lang="de-DE" sz="1050" b="1" dirty="0">
                <a:solidFill>
                  <a:prstClr val="black"/>
                </a:solidFill>
                <a:latin typeface="Helvetica"/>
              </a:rPr>
              <a:t> :</a:t>
            </a:r>
            <a:r>
              <a:rPr lang="de-DE" sz="1050" b="1" dirty="0" err="1">
                <a:solidFill>
                  <a:prstClr val="black"/>
                </a:solidFill>
                <a:latin typeface="Helvetica"/>
              </a:rPr>
              <a:t>hasMother</a:t>
            </a:r>
            <a:r>
              <a:rPr lang="de-DE" sz="1050" b="1" dirty="0">
                <a:solidFill>
                  <a:prstClr val="black"/>
                </a:solidFill>
                <a:latin typeface="Helvetica"/>
              </a:rPr>
              <a:t> :</a:t>
            </a:r>
            <a:r>
              <a:rPr lang="de-DE" sz="1050" b="1" dirty="0" err="1">
                <a:solidFill>
                  <a:prstClr val="black"/>
                </a:solidFill>
                <a:latin typeface="Helvetica"/>
              </a:rPr>
              <a:t>jane</a:t>
            </a:r>
            <a:r>
              <a:rPr lang="de-DE" sz="1050" b="1" dirty="0">
                <a:solidFill>
                  <a:prstClr val="black"/>
                </a:solidFill>
                <a:latin typeface="Helvetica"/>
              </a:rPr>
              <a:t>. </a:t>
            </a:r>
          </a:p>
          <a:p>
            <a:pPr lvl="0"/>
            <a:r>
              <a:rPr lang="nl-NL" sz="1050" b="1" dirty="0">
                <a:solidFill>
                  <a:prstClr val="black"/>
                </a:solidFill>
                <a:latin typeface="Helvetica"/>
              </a:rPr>
              <a:t>               :joe :</a:t>
            </a:r>
            <a:r>
              <a:rPr lang="nl-NL" sz="1050" b="1" dirty="0" err="1">
                <a:solidFill>
                  <a:prstClr val="black"/>
                </a:solidFill>
                <a:latin typeface="Helvetica"/>
              </a:rPr>
              <a:t>hasParent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 :</a:t>
            </a:r>
            <a:r>
              <a:rPr lang="nl-NL" sz="1050" b="1" dirty="0" err="1">
                <a:solidFill>
                  <a:prstClr val="black"/>
                </a:solidFill>
                <a:latin typeface="Helvetica"/>
              </a:rPr>
              <a:t>jane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, :jack. … </a:t>
            </a:r>
          </a:p>
          <a:p>
            <a:pPr lvl="0"/>
            <a:r>
              <a:rPr lang="nl-NL" sz="1050" b="1" dirty="0">
                <a:solidFill>
                  <a:prstClr val="black"/>
                </a:solidFill>
                <a:latin typeface="Helvetica"/>
              </a:rPr>
              <a:t>	   </a:t>
            </a:r>
            <a:r>
              <a:rPr lang="nl-NL" sz="1050" b="1" dirty="0">
                <a:solidFill>
                  <a:srgbClr val="FF0000"/>
                </a:solidFill>
                <a:latin typeface="Helvetica"/>
              </a:rPr>
              <a:t>:</a:t>
            </a:r>
            <a:r>
              <a:rPr lang="nl-NL" sz="1050" b="1" dirty="0" err="1">
                <a:solidFill>
                  <a:srgbClr val="FF0000"/>
                </a:solidFill>
                <a:latin typeface="Helvetica"/>
              </a:rPr>
              <a:t>jane</a:t>
            </a:r>
            <a:r>
              <a:rPr lang="nl-NL" sz="1050" b="1" dirty="0">
                <a:solidFill>
                  <a:srgbClr val="FF0000"/>
                </a:solidFill>
                <a:latin typeface="Helvetica"/>
              </a:rPr>
              <a:t> a </a:t>
            </a:r>
            <a:r>
              <a:rPr lang="nl-NL" sz="1050" b="1" dirty="0" err="1">
                <a:solidFill>
                  <a:srgbClr val="FF0000"/>
                </a:solidFill>
                <a:latin typeface="Helvetica"/>
              </a:rPr>
              <a:t>Mother</a:t>
            </a:r>
            <a:r>
              <a:rPr lang="nl-NL" sz="1050" b="1" dirty="0">
                <a:solidFill>
                  <a:srgbClr val="FF0000"/>
                </a:solidFill>
                <a:latin typeface="Helvetica"/>
              </a:rPr>
              <a:t> . :</a:t>
            </a:r>
            <a:r>
              <a:rPr lang="nl-NL" sz="1050" b="1" dirty="0" err="1">
                <a:solidFill>
                  <a:srgbClr val="FF0000"/>
                </a:solidFill>
                <a:latin typeface="Helvetica"/>
              </a:rPr>
              <a:t>jane</a:t>
            </a:r>
            <a:r>
              <a:rPr lang="nl-NL" sz="1050" b="1" dirty="0">
                <a:solidFill>
                  <a:srgbClr val="FF0000"/>
                </a:solidFill>
                <a:latin typeface="Helvetica"/>
              </a:rPr>
              <a:t> a :Parent .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}</a:t>
            </a:r>
          </a:p>
          <a:p>
            <a:pPr lvl="0"/>
            <a:r>
              <a:rPr lang="nl-NL" sz="1050" b="1" dirty="0">
                <a:solidFill>
                  <a:prstClr val="black"/>
                </a:solidFill>
                <a:latin typeface="Helvetica"/>
              </a:rPr>
              <a:t>INSERT { :</a:t>
            </a:r>
            <a:r>
              <a:rPr lang="nl-NL" sz="1050" b="1" dirty="0" err="1">
                <a:solidFill>
                  <a:prstClr val="black"/>
                </a:solidFill>
                <a:latin typeface="Helvetica"/>
              </a:rPr>
              <a:t>jane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 a :</a:t>
            </a:r>
            <a:r>
              <a:rPr lang="nl-NL" sz="1050" b="1" dirty="0" err="1">
                <a:solidFill>
                  <a:prstClr val="black"/>
                </a:solidFill>
                <a:latin typeface="Helvetica"/>
              </a:rPr>
              <a:t>Mother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 . :</a:t>
            </a:r>
            <a:r>
              <a:rPr lang="nl-NL" sz="1050" b="1" dirty="0" err="1">
                <a:solidFill>
                  <a:prstClr val="black"/>
                </a:solidFill>
                <a:latin typeface="Helvetica"/>
              </a:rPr>
              <a:t>jane</a:t>
            </a:r>
            <a:r>
              <a:rPr lang="nl-NL" sz="1050" b="1" dirty="0">
                <a:solidFill>
                  <a:prstClr val="black"/>
                </a:solidFill>
                <a:latin typeface="Helvetica"/>
              </a:rPr>
              <a:t> a Parent . }</a:t>
            </a:r>
          </a:p>
        </p:txBody>
      </p:sp>
      <p:pic>
        <p:nvPicPr>
          <p:cNvPr id="15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4" y="219458"/>
            <a:ext cx="1145135" cy="384840"/>
          </a:xfrm>
          <a:prstGeom prst="rect">
            <a:avLst/>
          </a:prstGeom>
        </p:spPr>
      </p:pic>
      <p:grpSp>
        <p:nvGrpSpPr>
          <p:cNvPr id="10" name="Gruppierung 9"/>
          <p:cNvGrpSpPr/>
          <p:nvPr/>
        </p:nvGrpSpPr>
        <p:grpSpPr>
          <a:xfrm>
            <a:off x="2222500" y="5636849"/>
            <a:ext cx="6921500" cy="1200329"/>
            <a:chOff x="2222500" y="5636849"/>
            <a:chExt cx="6921500" cy="1200329"/>
          </a:xfrm>
        </p:grpSpPr>
        <p:sp>
          <p:nvSpPr>
            <p:cNvPr id="14" name="Rechteck 13"/>
            <p:cNvSpPr/>
            <p:nvPr/>
          </p:nvSpPr>
          <p:spPr>
            <a:xfrm>
              <a:off x="4383524" y="6404393"/>
              <a:ext cx="325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>
                  <a:solidFill>
                    <a:srgbClr val="FF0000"/>
                  </a:solidFill>
                  <a:latin typeface="Helvetica"/>
                </a:rPr>
                <a:t>?</a:t>
              </a:r>
              <a:endParaRPr lang="de-DE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2222500" y="6316133"/>
              <a:ext cx="2095500" cy="846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230961" y="6468533"/>
              <a:ext cx="2095500" cy="846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4868736" y="5636849"/>
              <a:ext cx="42752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Recall: the intuition was to additionally delete triples </a:t>
              </a:r>
              <a:r>
                <a:rPr lang="en-US" i="1" dirty="0"/>
                <a:t>that would not be implied any longer </a:t>
              </a:r>
              <a:r>
                <a:rPr lang="en-US" b="1" i="1" dirty="0"/>
                <a:t>by any non-deleted triples </a:t>
              </a:r>
              <a:r>
                <a:rPr lang="en-US" i="1" dirty="0"/>
                <a:t>after </a:t>
              </a:r>
              <a:r>
                <a:rPr lang="en-US" i="1" dirty="0" smtClean="0"/>
                <a:t>deletion. 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464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reduced-pres.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Extends</a:t>
            </a:r>
          </a:p>
          <a:p>
            <a:pPr lvl="1"/>
            <a:r>
              <a:rPr lang="en-US" dirty="0" smtClean="0"/>
              <a:t> Delete the instantiations of 𝑃</a:t>
            </a:r>
            <a:r>
              <a:rPr lang="en-US" baseline="-25000" dirty="0" smtClean="0"/>
              <a:t>𝑑</a:t>
            </a:r>
            <a:r>
              <a:rPr lang="en-US" dirty="0" smtClean="0"/>
              <a:t> plus all their causes;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6" y="1699974"/>
            <a:ext cx="1074575" cy="399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50" y="3924916"/>
            <a:ext cx="5168444" cy="38838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2" y="2222772"/>
            <a:ext cx="1074575" cy="40890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" y="5239268"/>
            <a:ext cx="7235554" cy="2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-8467"/>
            <a:ext cx="5464815" cy="6858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4" y="228276"/>
            <a:ext cx="1145135" cy="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preliminary research is  the first step to close the gap leaked by the current standards (</a:t>
            </a:r>
            <a:r>
              <a:rPr lang="en-US" b="1" dirty="0" smtClean="0"/>
              <a:t>SPARQL1.1 Update </a:t>
            </a:r>
            <a:r>
              <a:rPr lang="en-US" dirty="0"/>
              <a:t>vs. </a:t>
            </a:r>
            <a:r>
              <a:rPr lang="en-US" b="1" dirty="0"/>
              <a:t>SPARQL1.1 </a:t>
            </a:r>
            <a:r>
              <a:rPr lang="en-US" b="1" dirty="0" smtClean="0"/>
              <a:t>Entailment Regimes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We looked into various materialized and reduce preserving semantics</a:t>
            </a:r>
          </a:p>
          <a:p>
            <a:pPr lvl="1"/>
            <a:r>
              <a:rPr lang="en-US" dirty="0" smtClean="0"/>
              <a:t>Seemingly no “one-size fits all” semantics</a:t>
            </a:r>
          </a:p>
          <a:p>
            <a:pPr lvl="1"/>
            <a:r>
              <a:rPr lang="en-US" dirty="0" smtClean="0"/>
              <a:t>Non-intuitive corner cases in each semantics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 depends on use case?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SPARQL 1.1 Update, i.e. </a:t>
            </a:r>
            <a:r>
              <a:rPr lang="en-US" dirty="0"/>
              <a:t>p</a:t>
            </a:r>
            <a:r>
              <a:rPr lang="en-US" dirty="0" smtClean="0"/>
              <a:t>airing DELETE and INSERT templates with a common  WHERE clause (BGP matching) imposes a non-trivial challenge!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9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 with OWL QL/RL features for expressing </a:t>
            </a:r>
            <a:r>
              <a:rPr lang="en-US" dirty="0" err="1" smtClean="0"/>
              <a:t>TBox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Benefit from a more expressive query language</a:t>
            </a:r>
          </a:p>
          <a:p>
            <a:pPr lvl="1"/>
            <a:r>
              <a:rPr lang="en-US" dirty="0" smtClean="0"/>
              <a:t>Query rewriting algorithms are widely explored</a:t>
            </a:r>
          </a:p>
          <a:p>
            <a:pPr lvl="1"/>
            <a:r>
              <a:rPr lang="en-US" dirty="0" smtClean="0"/>
              <a:t>Imposes new challenges such as dealing with inconsistencies</a:t>
            </a:r>
          </a:p>
          <a:p>
            <a:pPr lvl="1"/>
            <a:r>
              <a:rPr lang="en-US" dirty="0" smtClean="0"/>
              <a:t>Discuss complexity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Less restricted BGPs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Tbox</a:t>
            </a:r>
            <a:r>
              <a:rPr lang="en-US" dirty="0" smtClean="0"/>
              <a:t> updates we could allow?</a:t>
            </a:r>
          </a:p>
          <a:p>
            <a:endParaRPr lang="en-US" dirty="0" smtClean="0"/>
          </a:p>
          <a:p>
            <a:r>
              <a:rPr lang="en-US" dirty="0" smtClean="0"/>
              <a:t>Implementation of proposed update semantics against the triple stores</a:t>
            </a:r>
          </a:p>
        </p:txBody>
      </p:sp>
    </p:spTree>
    <p:extLst>
      <p:ext uri="{BB962C8B-B14F-4D97-AF65-F5344CB8AC3E}">
        <p14:creationId xmlns:p14="http://schemas.microsoft.com/office/powerpoint/2010/main" val="23822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Recent </a:t>
            </a:r>
            <a:r>
              <a:rPr lang="en-US" dirty="0" smtClean="0">
                <a:solidFill>
                  <a:srgbClr val="0000FF"/>
                </a:solidFill>
              </a:rPr>
              <a:t>standardization of SPARQL 1.1 Update</a:t>
            </a:r>
            <a:r>
              <a:rPr lang="en-US" dirty="0" smtClean="0"/>
              <a:t>, and alongside the triple stores implementing it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Query rewriting techniques </a:t>
            </a:r>
            <a:r>
              <a:rPr lang="en-US" dirty="0" smtClean="0"/>
              <a:t>already explored in the context of DL-Lite and OBDA</a:t>
            </a:r>
          </a:p>
          <a:p>
            <a:endParaRPr lang="en-US" dirty="0" smtClean="0"/>
          </a:p>
          <a:p>
            <a:r>
              <a:rPr lang="en-US" dirty="0" smtClean="0"/>
              <a:t>Emerge the need for </a:t>
            </a:r>
            <a:r>
              <a:rPr lang="en-US" dirty="0" smtClean="0">
                <a:solidFill>
                  <a:srgbClr val="0000FF"/>
                </a:solidFill>
              </a:rPr>
              <a:t>a more systematic approach</a:t>
            </a:r>
            <a:r>
              <a:rPr lang="en-US" dirty="0" smtClean="0"/>
              <a:t> of dealing with SPARQL 1.1 Update over </a:t>
            </a:r>
            <a:r>
              <a:rPr lang="en-US" dirty="0" err="1" smtClean="0"/>
              <a:t>TBox-es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4034" y="635861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Nothing endures but change</a:t>
            </a:r>
            <a:r>
              <a:rPr lang="en-US" dirty="0" smtClean="0"/>
              <a:t>. </a:t>
            </a:r>
            <a:r>
              <a:rPr lang="en-US" i="1" dirty="0" smtClean="0"/>
              <a:t>- Heraclitus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390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636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SPARQL1.1:			DELETE{  … }</a:t>
            </a:r>
          </a:p>
          <a:p>
            <a:pPr marL="0" indent="0">
              <a:buNone/>
            </a:pPr>
            <a:r>
              <a:rPr lang="en-US" dirty="0" smtClean="0"/>
              <a:t>							INSERT { … }</a:t>
            </a:r>
          </a:p>
          <a:p>
            <a:pPr marL="0" indent="0">
              <a:buNone/>
            </a:pPr>
            <a:r>
              <a:rPr lang="en-US" dirty="0" smtClean="0"/>
              <a:t>							WHERE { …}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need for Postulates:</a:t>
            </a:r>
          </a:p>
          <a:p>
            <a:pPr lvl="1"/>
            <a:r>
              <a:rPr lang="en-US" dirty="0" smtClean="0"/>
              <a:t>What does it mean if an implied triple is explicitly</a:t>
            </a:r>
          </a:p>
          <a:p>
            <a:pPr lvl="2"/>
            <a:r>
              <a:rPr lang="en-US" dirty="0" smtClean="0"/>
              <a:t>(re-)inserted, or </a:t>
            </a:r>
            <a:endParaRPr lang="en-US" dirty="0"/>
          </a:p>
          <a:p>
            <a:pPr lvl="2"/>
            <a:r>
              <a:rPr lang="en-US" dirty="0" smtClean="0"/>
              <a:t>deleted?</a:t>
            </a:r>
          </a:p>
          <a:p>
            <a:pPr lvl="1"/>
            <a:r>
              <a:rPr lang="en-US" dirty="0" smtClean="0"/>
              <a:t>Which (if any) additional triples should be</a:t>
            </a:r>
          </a:p>
          <a:p>
            <a:pPr lvl="2"/>
            <a:r>
              <a:rPr lang="en-US" dirty="0" smtClean="0"/>
              <a:t>inserted, or</a:t>
            </a:r>
          </a:p>
          <a:p>
            <a:pPr lvl="2"/>
            <a:r>
              <a:rPr lang="en-US" dirty="0" smtClean="0"/>
              <a:t>deleted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upon updates?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7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What do implementations do?</a:t>
            </a:r>
          </a:p>
          <a:p>
            <a:pPr lvl="1"/>
            <a:r>
              <a:rPr lang="en-US" b="1" dirty="0"/>
              <a:t>Entailment</a:t>
            </a:r>
            <a:r>
              <a:rPr lang="en-US" dirty="0"/>
              <a:t> typically only handled at (bulk) loading but </a:t>
            </a:r>
            <a:r>
              <a:rPr lang="en-US" b="1" dirty="0"/>
              <a:t>not in the context of Updates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“standard” </a:t>
            </a:r>
            <a:r>
              <a:rPr lang="en-US" dirty="0" err="1" smtClean="0"/>
              <a:t>behaviour</a:t>
            </a:r>
            <a:r>
              <a:rPr lang="en-US" dirty="0" smtClean="0"/>
              <a:t> for deletions: left out explicitly in the SPARQL 1.1 spec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 approaches </a:t>
            </a:r>
            <a:r>
              <a:rPr lang="en-US" i="1" dirty="0" smtClean="0"/>
              <a:t>in the literature </a:t>
            </a:r>
            <a:r>
              <a:rPr lang="en-US" dirty="0" smtClean="0"/>
              <a:t>limited either to DELETE or INSERT operations…</a:t>
            </a:r>
          </a:p>
          <a:p>
            <a:r>
              <a:rPr lang="en-US" dirty="0" smtClean="0"/>
              <a:t>…but no combined treatment of</a:t>
            </a:r>
            <a:r>
              <a:rPr lang="en-US" dirty="0"/>
              <a:t> </a:t>
            </a:r>
            <a:r>
              <a:rPr lang="en-US" b="1" dirty="0" smtClean="0"/>
              <a:t>DELETE + INSERT + BGP matching </a:t>
            </a:r>
            <a:r>
              <a:rPr lang="en-US" dirty="0" smtClean="0"/>
              <a:t>in the WHERE clause as in SPARQL1.1 Update</a:t>
            </a:r>
          </a:p>
          <a:p>
            <a:endParaRPr lang="en-US" dirty="0" smtClean="0"/>
          </a:p>
          <a:p>
            <a:r>
              <a:rPr lang="en-US" dirty="0" smtClean="0"/>
              <a:t>Orthogonal to our approach</a:t>
            </a:r>
          </a:p>
          <a:p>
            <a:pPr lvl="1"/>
            <a:r>
              <a:rPr lang="en-US" dirty="0" smtClean="0"/>
              <a:t>Gutierrez et al. in the context of RDFS</a:t>
            </a:r>
          </a:p>
          <a:p>
            <a:pPr lvl="1"/>
            <a:r>
              <a:rPr lang="en-US" dirty="0" err="1" smtClean="0"/>
              <a:t>Calvanese</a:t>
            </a:r>
            <a:r>
              <a:rPr lang="en-US" dirty="0" smtClean="0"/>
              <a:t> et al. in the context of DL-Lite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Related to our approach</a:t>
            </a:r>
          </a:p>
          <a:p>
            <a:pPr lvl="1"/>
            <a:r>
              <a:rPr lang="en-US" dirty="0" err="1" smtClean="0"/>
              <a:t>Pichler</a:t>
            </a:r>
            <a:r>
              <a:rPr lang="en-US" dirty="0" smtClean="0"/>
              <a:t> et al., Complexity results of redundancy elimination under different (rule-based) entailment regimes</a:t>
            </a:r>
          </a:p>
          <a:p>
            <a:pPr lvl="1"/>
            <a:r>
              <a:rPr lang="en-US" dirty="0" smtClean="0"/>
              <a:t>Various works in classical AI and philosophy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4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graphstor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27" r="-34527"/>
          <a:stretch>
            <a:fillRect/>
          </a:stretch>
        </p:blipFill>
        <p:spPr>
          <a:xfrm>
            <a:off x="-641824" y="182844"/>
            <a:ext cx="10525990" cy="5788889"/>
          </a:xfrm>
        </p:spPr>
      </p:pic>
    </p:spTree>
    <p:extLst>
      <p:ext uri="{BB962C8B-B14F-4D97-AF65-F5344CB8AC3E}">
        <p14:creationId xmlns:p14="http://schemas.microsoft.com/office/powerpoint/2010/main" val="129002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graphsto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53" y="119083"/>
            <a:ext cx="6351376" cy="5893620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6563942" y="4696946"/>
            <a:ext cx="2356287" cy="917970"/>
          </a:xfrm>
          <a:prstGeom prst="wedgeRoundRectCallout">
            <a:avLst>
              <a:gd name="adj1" fmla="val -107197"/>
              <a:gd name="adj2" fmla="val -10083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solidFill>
                  <a:schemeClr val="tx1"/>
                </a:solidFill>
              </a:rPr>
              <a:t>We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consider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the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schema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chemeClr val="tx1"/>
                </a:solidFill>
              </a:rPr>
              <a:t>fixed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9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5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6190307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67212" y="2287415"/>
            <a:ext cx="8541521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What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should</a:t>
            </a:r>
            <a:r>
              <a:rPr lang="de-DE" sz="3200" b="1" dirty="0" smtClean="0">
                <a:solidFill>
                  <a:srgbClr val="FF0000"/>
                </a:solidFill>
              </a:rPr>
              <a:t> a </a:t>
            </a:r>
            <a:r>
              <a:rPr lang="de-DE" sz="3200" b="1" dirty="0" err="1" smtClean="0">
                <a:solidFill>
                  <a:srgbClr val="FF0000"/>
                </a:solidFill>
              </a:rPr>
              <a:t>triple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store</a:t>
            </a:r>
            <a:r>
              <a:rPr lang="de-DE" sz="3200" b="1" dirty="0" smtClean="0">
                <a:solidFill>
                  <a:srgbClr val="FF0000"/>
                </a:solidFill>
              </a:rPr>
              <a:t> do in such a </a:t>
            </a:r>
            <a:r>
              <a:rPr lang="de-DE" sz="3200" b="1" dirty="0" err="1" smtClean="0">
                <a:solidFill>
                  <a:srgbClr val="FF0000"/>
                </a:solidFill>
              </a:rPr>
              <a:t>situation</a:t>
            </a:r>
            <a:r>
              <a:rPr lang="de-DE" sz="32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de-DE" sz="3200" b="1" dirty="0" err="1" smtClean="0">
                <a:solidFill>
                  <a:srgbClr val="FF0000"/>
                </a:solidFill>
              </a:rPr>
              <a:t>How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to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preserve</a:t>
            </a:r>
            <a:r>
              <a:rPr lang="de-DE" sz="3200" b="1" dirty="0" smtClean="0">
                <a:solidFill>
                  <a:srgbClr val="FF0000"/>
                </a:solidFill>
              </a:rPr>
              <a:t> a </a:t>
            </a:r>
            <a:r>
              <a:rPr lang="de-DE" sz="3200" b="1" dirty="0" err="1" smtClean="0">
                <a:solidFill>
                  <a:srgbClr val="FF0000"/>
                </a:solidFill>
              </a:rPr>
              <a:t>materialized</a:t>
            </a:r>
            <a:r>
              <a:rPr lang="de-DE" sz="3200" b="1" dirty="0" smtClean="0">
                <a:solidFill>
                  <a:srgbClr val="FF0000"/>
                </a:solidFill>
              </a:rPr>
              <a:t>/</a:t>
            </a:r>
            <a:r>
              <a:rPr lang="de-DE" sz="3200" b="1" dirty="0" err="1" smtClean="0">
                <a:solidFill>
                  <a:srgbClr val="FF0000"/>
                </a:solidFill>
              </a:rPr>
              <a:t>reduced</a:t>
            </a:r>
            <a:r>
              <a:rPr lang="de-DE" sz="3200" b="1" dirty="0" smtClean="0">
                <a:solidFill>
                  <a:srgbClr val="FF0000"/>
                </a:solidFill>
              </a:rPr>
              <a:t>  </a:t>
            </a:r>
            <a:r>
              <a:rPr lang="de-DE" sz="3200" b="1" dirty="0" err="1" smtClean="0">
                <a:solidFill>
                  <a:srgbClr val="FF0000"/>
                </a:solidFill>
              </a:rPr>
              <a:t>store</a:t>
            </a:r>
            <a:r>
              <a:rPr lang="de-DE" sz="3200" b="1" dirty="0" smtClean="0">
                <a:solidFill>
                  <a:srgbClr val="FF0000"/>
                </a:solidFill>
              </a:rPr>
              <a:t>?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Macintosh PowerPoint</Application>
  <PresentationFormat>Bildschirmpräsentation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Office Theme</vt:lpstr>
      <vt:lpstr>WU Designvorlage neu</vt:lpstr>
      <vt:lpstr>SPARQL Update under RDFS Entailment in Fully Materialized and Redundancy-Free Triple Stores</vt:lpstr>
      <vt:lpstr>Outline</vt:lpstr>
      <vt:lpstr>Motivation (1/2)</vt:lpstr>
      <vt:lpstr>Motivation (2/2)</vt:lpstr>
      <vt:lpstr>State of the art</vt:lpstr>
      <vt:lpstr>PowerPoint-Präsentation</vt:lpstr>
      <vt:lpstr>PowerPoint-Präsentation</vt:lpstr>
      <vt:lpstr>PowerPoint-Präsentation</vt:lpstr>
      <vt:lpstr>PowerPoint-Präsentation</vt:lpstr>
      <vt:lpstr>  Query rewriting algorithms Can we use/modify these for updates?  </vt:lpstr>
      <vt:lpstr>PowerPoint-Präsentation</vt:lpstr>
      <vt:lpstr>Contribution:</vt:lpstr>
      <vt:lpstr> Overall Proposed update semantics </vt:lpstr>
      <vt:lpstr>Baseline semantics</vt:lpstr>
      <vt:lpstr>PowerPoint-Präsentation</vt:lpstr>
      <vt:lpstr>PowerPoint-Präsentation</vt:lpstr>
      <vt:lpstr>Alternative Materialized-pres. semantics</vt:lpstr>
      <vt:lpstr>PowerPoint-Präsentation</vt:lpstr>
      <vt:lpstr>PowerPoint-Präsentation</vt:lpstr>
      <vt:lpstr>PowerPoint-Präsentation</vt:lpstr>
      <vt:lpstr>PowerPoint-Präsentation</vt:lpstr>
      <vt:lpstr>Alternative Materialized-pres. semantics</vt:lpstr>
      <vt:lpstr>PowerPoint-Präsentation</vt:lpstr>
      <vt:lpstr>PowerPoint-Präsentation</vt:lpstr>
      <vt:lpstr>Alternative reduced-pres. semantics</vt:lpstr>
      <vt:lpstr>PowerPoint-Präsentation</vt:lpstr>
      <vt:lpstr>Conclusions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SPARQL Update under RDFS Entailment in Fully Materialized and Redundancy-Free Triple Stores</dc:title>
  <dc:creator>Albin Ahmeti</dc:creator>
  <cp:lastModifiedBy>Axel Polleres</cp:lastModifiedBy>
  <cp:revision>124</cp:revision>
  <dcterms:created xsi:type="dcterms:W3CDTF">2013-10-15T08:36:49Z</dcterms:created>
  <dcterms:modified xsi:type="dcterms:W3CDTF">2013-10-22T05:23:16Z</dcterms:modified>
</cp:coreProperties>
</file>