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6" r:id="rId1"/>
    <p:sldMasterId id="2147483709" r:id="rId2"/>
    <p:sldMasterId id="2147483697" r:id="rId3"/>
  </p:sldMasterIdLst>
  <p:notesMasterIdLst>
    <p:notesMasterId r:id="rId55"/>
  </p:notesMasterIdLst>
  <p:handoutMasterIdLst>
    <p:handoutMasterId r:id="rId56"/>
  </p:handoutMasterIdLst>
  <p:sldIdLst>
    <p:sldId id="315" r:id="rId4"/>
    <p:sldId id="462" r:id="rId5"/>
    <p:sldId id="316" r:id="rId6"/>
    <p:sldId id="352" r:id="rId7"/>
    <p:sldId id="407" r:id="rId8"/>
    <p:sldId id="367" r:id="rId9"/>
    <p:sldId id="408" r:id="rId10"/>
    <p:sldId id="409" r:id="rId11"/>
    <p:sldId id="436" r:id="rId12"/>
    <p:sldId id="369" r:id="rId13"/>
    <p:sldId id="371" r:id="rId14"/>
    <p:sldId id="372" r:id="rId15"/>
    <p:sldId id="419" r:id="rId16"/>
    <p:sldId id="420" r:id="rId17"/>
    <p:sldId id="421" r:id="rId18"/>
    <p:sldId id="410" r:id="rId19"/>
    <p:sldId id="424" r:id="rId20"/>
    <p:sldId id="423" r:id="rId21"/>
    <p:sldId id="425" r:id="rId22"/>
    <p:sldId id="426" r:id="rId23"/>
    <p:sldId id="427" r:id="rId24"/>
    <p:sldId id="428" r:id="rId25"/>
    <p:sldId id="411" r:id="rId26"/>
    <p:sldId id="435" r:id="rId27"/>
    <p:sldId id="429" r:id="rId28"/>
    <p:sldId id="431" r:id="rId29"/>
    <p:sldId id="432" r:id="rId30"/>
    <p:sldId id="433" r:id="rId31"/>
    <p:sldId id="414" r:id="rId32"/>
    <p:sldId id="415" r:id="rId33"/>
    <p:sldId id="444" r:id="rId34"/>
    <p:sldId id="443" r:id="rId35"/>
    <p:sldId id="450" r:id="rId36"/>
    <p:sldId id="451" r:id="rId37"/>
    <p:sldId id="445" r:id="rId38"/>
    <p:sldId id="446" r:id="rId39"/>
    <p:sldId id="441" r:id="rId40"/>
    <p:sldId id="452" r:id="rId41"/>
    <p:sldId id="454" r:id="rId42"/>
    <p:sldId id="456" r:id="rId43"/>
    <p:sldId id="457" r:id="rId44"/>
    <p:sldId id="437" r:id="rId45"/>
    <p:sldId id="439" r:id="rId46"/>
    <p:sldId id="438" r:id="rId47"/>
    <p:sldId id="458" r:id="rId48"/>
    <p:sldId id="459" r:id="rId49"/>
    <p:sldId id="418" r:id="rId50"/>
    <p:sldId id="440" r:id="rId51"/>
    <p:sldId id="442" r:id="rId52"/>
    <p:sldId id="447" r:id="rId53"/>
    <p:sldId id="460" r:id="rId54"/>
  </p:sldIdLst>
  <p:sldSz cx="9144000" cy="6858000" type="screen4x3"/>
  <p:notesSz cx="6794500" cy="100076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6AEB7"/>
    <a:srgbClr val="007125"/>
    <a:srgbClr val="D0D3DA"/>
    <a:srgbClr val="333333"/>
    <a:srgbClr val="003399"/>
    <a:srgbClr val="009933"/>
    <a:srgbClr val="CC0000"/>
    <a:srgbClr val="F66E13"/>
    <a:srgbClr val="FF8B2E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51" autoAdjust="0"/>
    <p:restoredTop sz="94706" autoAdjust="0"/>
  </p:normalViewPr>
  <p:slideViewPr>
    <p:cSldViewPr>
      <p:cViewPr varScale="1">
        <p:scale>
          <a:sx n="82" d="100"/>
          <a:sy n="82" d="100"/>
        </p:scale>
        <p:origin x="-960" y="-112"/>
      </p:cViewPr>
      <p:guideLst>
        <p:guide orient="horz" pos="1162"/>
        <p:guide orient="horz" pos="163"/>
        <p:guide orient="horz" pos="3952"/>
        <p:guide orient="horz" pos="4103"/>
        <p:guide orient="horz" pos="2431"/>
        <p:guide orient="horz" pos="2520"/>
        <p:guide orient="horz" pos="1008"/>
        <p:guide orient="horz" pos="787"/>
        <p:guide pos="2880"/>
        <p:guide pos="180"/>
        <p:guide pos="2971"/>
        <p:guide pos="5509"/>
        <p:guide pos="3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slide" Target="slides/slide47.xml"/><Relationship Id="rId51" Type="http://schemas.openxmlformats.org/officeDocument/2006/relationships/slide" Target="slides/slide48.xml"/><Relationship Id="rId52" Type="http://schemas.openxmlformats.org/officeDocument/2006/relationships/slide" Target="slides/slide49.xml"/><Relationship Id="rId53" Type="http://schemas.openxmlformats.org/officeDocument/2006/relationships/slide" Target="slides/slide50.xml"/><Relationship Id="rId54" Type="http://schemas.openxmlformats.org/officeDocument/2006/relationships/slide" Target="slides/slide51.xml"/><Relationship Id="rId55" Type="http://schemas.openxmlformats.org/officeDocument/2006/relationships/notesMaster" Target="notesMasters/notesMaster1.xml"/><Relationship Id="rId56" Type="http://schemas.openxmlformats.org/officeDocument/2006/relationships/handoutMaster" Target="handoutMasters/handoutMaster1.xml"/><Relationship Id="rId57" Type="http://schemas.openxmlformats.org/officeDocument/2006/relationships/printerSettings" Target="printerSettings/printerSettings1.bin"/><Relationship Id="rId58" Type="http://schemas.openxmlformats.org/officeDocument/2006/relationships/presProps" Target="presProps.xml"/><Relationship Id="rId59" Type="http://schemas.openxmlformats.org/officeDocument/2006/relationships/viewProps" Target="viewProp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60" Type="http://schemas.openxmlformats.org/officeDocument/2006/relationships/theme" Target="theme/theme1.xml"/><Relationship Id="rId61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Siemens Sans" pitchFamily="2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Siemens Sans" pitchFamily="2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30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07538"/>
            <a:ext cx="2944813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Siemens Sans" pitchFamily="2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730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507538"/>
            <a:ext cx="2944812" cy="50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Siemens Sans" pitchFamily="2" charset="0"/>
                <a:cs typeface="+mn-cs"/>
              </a:defRPr>
            </a:lvl1pPr>
          </a:lstStyle>
          <a:p>
            <a:pPr>
              <a:defRPr/>
            </a:pPr>
            <a:fld id="{9AE02CCB-9A3C-4A98-BCCB-3049E7B0499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55804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Siemens Sans" pitchFamily="2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Siemens Sans" pitchFamily="2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95350" y="750888"/>
            <a:ext cx="5003800" cy="37528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52975"/>
            <a:ext cx="5435600" cy="450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778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05950"/>
            <a:ext cx="2944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>
                <a:latin typeface="Siemens Sans" pitchFamily="2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78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505950"/>
            <a:ext cx="2944813" cy="50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200">
                <a:latin typeface="Siemens Sans" pitchFamily="2" charset="0"/>
                <a:cs typeface="+mn-cs"/>
              </a:defRPr>
            </a:lvl1pPr>
          </a:lstStyle>
          <a:p>
            <a:pPr>
              <a:defRPr/>
            </a:pPr>
            <a:fld id="{1E2C545B-82E5-479F-A1BC-AD23AF58BB8E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924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Siemens Sans" pitchFamily="2" charset="0"/>
        <a:ea typeface="ＭＳ Ｐゴシック" pitchFamily="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0D372F-FFC7-4219-9176-CD6F2A590D91}" type="slidenum">
              <a:rPr lang="de-DE" smtClean="0">
                <a:cs typeface="Arial" charset="0"/>
              </a:rPr>
              <a:pPr/>
              <a:t>1</a:t>
            </a:fld>
            <a:endParaRPr lang="de-DE" smtClean="0">
              <a:cs typeface="Arial" charset="0"/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9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820B40-B725-48E7-BF6B-33443ECAB128}" type="slidenum">
              <a:rPr lang="en-US" smtClean="0">
                <a:ea typeface="Lucida Sans Unicode" pitchFamily="34" charset="0"/>
                <a:cs typeface="Lucida Sans Unicode" pitchFamily="34" charset="0"/>
              </a:rPr>
              <a:pPr>
                <a:defRPr/>
              </a:pPr>
              <a:t>2</a:t>
            </a:fld>
            <a:endParaRPr lang="en-US" smtClean="0">
              <a:ea typeface="Lucida Sans Unicode" pitchFamily="34" charset="0"/>
              <a:cs typeface="Lucida Sans Unicode" pitchFamily="34" charset="0"/>
            </a:endParaRPr>
          </a:p>
        </p:txBody>
      </p:sp>
      <p:sp>
        <p:nvSpPr>
          <p:cNvPr id="35843" name="Text Box 1"/>
          <p:cNvSpPr txBox="1">
            <a:spLocks noChangeArrowheads="1"/>
          </p:cNvSpPr>
          <p:nvPr/>
        </p:nvSpPr>
        <p:spPr bwMode="auto">
          <a:xfrm>
            <a:off x="1132418" y="750571"/>
            <a:ext cx="4528095" cy="375285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88609" tIns="44305" rIns="88609" bIns="44305" anchor="ctr"/>
          <a:lstStyle/>
          <a:p>
            <a:endParaRPr lang="de-DE"/>
          </a:p>
        </p:txBody>
      </p:sp>
      <p:sp>
        <p:nvSpPr>
          <p:cNvPr id="35844" name="Text Box 2"/>
          <p:cNvSpPr>
            <a:spLocks noGrp="1" noChangeArrowheads="1"/>
          </p:cNvSpPr>
          <p:nvPr>
            <p:ph type="body"/>
          </p:nvPr>
        </p:nvSpPr>
        <p:spPr bwMode="auto">
          <a:noFill/>
        </p:spPr>
        <p:txBody>
          <a:bodyPr wrap="square" lIns="87213" tIns="45351" rIns="87213" bIns="45351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ts val="434"/>
              </a:spcBef>
              <a:tabLst>
                <a:tab pos="0" algn="l"/>
                <a:tab pos="433288" algn="l"/>
                <a:tab pos="868246" algn="l"/>
                <a:tab pos="1303200" algn="l"/>
                <a:tab pos="1739823" algn="l"/>
                <a:tab pos="2174779" algn="l"/>
                <a:tab pos="2609735" algn="l"/>
                <a:tab pos="3044691" algn="l"/>
                <a:tab pos="3479645" algn="l"/>
                <a:tab pos="3916267" algn="l"/>
                <a:tab pos="4351223" algn="l"/>
                <a:tab pos="4786179" algn="l"/>
                <a:tab pos="5221134" algn="l"/>
                <a:tab pos="5657757" algn="l"/>
                <a:tab pos="6092712" algn="l"/>
                <a:tab pos="6527668" algn="l"/>
                <a:tab pos="6962623" algn="l"/>
                <a:tab pos="7399245" algn="l"/>
                <a:tab pos="7834201" algn="l"/>
                <a:tab pos="8269155" algn="l"/>
                <a:tab pos="8704112" algn="l"/>
              </a:tabLst>
            </a:pPr>
            <a:r>
              <a:rPr lang="de-DE" dirty="0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1:37</a:t>
            </a:r>
          </a:p>
          <a:p>
            <a:pPr>
              <a:spcBef>
                <a:spcPts val="434"/>
              </a:spcBef>
              <a:tabLst>
                <a:tab pos="0" algn="l"/>
                <a:tab pos="433288" algn="l"/>
                <a:tab pos="868246" algn="l"/>
                <a:tab pos="1303200" algn="l"/>
                <a:tab pos="1739823" algn="l"/>
                <a:tab pos="2174779" algn="l"/>
                <a:tab pos="2609735" algn="l"/>
                <a:tab pos="3044691" algn="l"/>
                <a:tab pos="3479645" algn="l"/>
                <a:tab pos="3916267" algn="l"/>
                <a:tab pos="4351223" algn="l"/>
                <a:tab pos="4786179" algn="l"/>
                <a:tab pos="5221134" algn="l"/>
                <a:tab pos="5657757" algn="l"/>
                <a:tab pos="6092712" algn="l"/>
                <a:tab pos="6527668" algn="l"/>
                <a:tab pos="6962623" algn="l"/>
                <a:tab pos="7399245" algn="l"/>
                <a:tab pos="7834201" algn="l"/>
                <a:tab pos="8269155" algn="l"/>
                <a:tab pos="8704112" algn="l"/>
              </a:tabLst>
            </a:pPr>
            <a:r>
              <a:rPr lang="de-DE" dirty="0" smtClean="0">
                <a:latin typeface="Times New Roman" pitchFamily="18" charset="0"/>
                <a:ea typeface="Lucida Sans Unicode" pitchFamily="34" charset="0"/>
                <a:cs typeface="Lucida Sans Unicode" pitchFamily="34" charset="0"/>
              </a:rPr>
              <a:t>(1:15)</a:t>
            </a:r>
            <a:r>
              <a:rPr lang="x-none" dirty="0" smtClean="0">
                <a:latin typeface="Times New Roman" pitchFamily="18" charset="0"/>
              </a:rPr>
              <a:t>‏</a:t>
            </a:r>
            <a:endParaRPr lang="de-DE" dirty="0" smtClean="0">
              <a:latin typeface="Times New Roman" pitchFamily="18" charset="0"/>
              <a:ea typeface="Lucida Sans Unicode" pitchFamily="34" charset="0"/>
              <a:cs typeface="Lucida Sans Unicode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7CB5A6-A586-48DB-B458-60C86D7945EA}" type="slidenum">
              <a:rPr lang="de-DE" smtClean="0">
                <a:cs typeface="Arial" charset="0"/>
              </a:rPr>
              <a:pPr/>
              <a:t>3</a:t>
            </a:fld>
            <a:endParaRPr lang="de-DE" smtClean="0">
              <a:cs typeface="Arial" charset="0"/>
            </a:endParaRPr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025FB45-684A-4CEC-81FF-D7A4E7E32CAB}" type="slidenum">
              <a:rPr lang="de-DE" smtClean="0">
                <a:cs typeface="Arial" charset="0"/>
              </a:rPr>
              <a:pPr/>
              <a:t>4</a:t>
            </a:fld>
            <a:endParaRPr lang="de-DE" smtClean="0">
              <a:cs typeface="Arial" charset="0"/>
            </a:endParaRPr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7EB9E-2D91-4034-856C-C1E217D7ADDD}" type="slidenum">
              <a:rPr lang="de-DE" smtClean="0">
                <a:cs typeface="Arial" charset="0"/>
              </a:rPr>
              <a:pPr/>
              <a:t>10</a:t>
            </a:fld>
            <a:endParaRPr lang="de-DE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7EB9E-2D91-4034-856C-C1E217D7ADDD}" type="slidenum">
              <a:rPr lang="de-DE" smtClean="0">
                <a:cs typeface="Arial" charset="0"/>
              </a:rPr>
              <a:pPr/>
              <a:t>24</a:t>
            </a:fld>
            <a:endParaRPr lang="de-DE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7EB9E-2D91-4034-856C-C1E217D7ADDD}" type="slidenum">
              <a:rPr lang="de-DE" smtClean="0">
                <a:cs typeface="Arial" charset="0"/>
              </a:rPr>
              <a:pPr/>
              <a:t>31</a:t>
            </a:fld>
            <a:endParaRPr lang="de-DE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A27EB9E-2D91-4034-856C-C1E217D7ADDD}" type="slidenum">
              <a:rPr lang="de-DE" smtClean="0">
                <a:cs typeface="Arial" charset="0"/>
              </a:rPr>
              <a:pPr/>
              <a:t>38</a:t>
            </a:fld>
            <a:endParaRPr lang="de-DE" smtClean="0">
              <a:cs typeface="Arial" charset="0"/>
            </a:endParaRPr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40"/>
          <p:cNvSpPr txBox="1">
            <a:spLocks noChangeArrowheads="1"/>
          </p:cNvSpPr>
          <p:nvPr/>
        </p:nvSpPr>
        <p:spPr bwMode="auto">
          <a:xfrm>
            <a:off x="555625" y="6272213"/>
            <a:ext cx="8193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  <a:defRPr/>
            </a:pPr>
            <a:endParaRPr lang="en-US" sz="1200" b="1" dirty="0">
              <a:solidFill>
                <a:schemeClr val="bg2"/>
              </a:solidFill>
              <a:latin typeface="Arial" pitchFamily="1" charset="0"/>
              <a:cs typeface="+mn-cs"/>
            </a:endParaRPr>
          </a:p>
        </p:txBody>
      </p:sp>
      <p:sp>
        <p:nvSpPr>
          <p:cNvPr id="4223" name="Rectangle 127"/>
          <p:cNvSpPr>
            <a:spLocks noGrp="1" noChangeArrowheads="1"/>
          </p:cNvSpPr>
          <p:nvPr>
            <p:ph type="ctrTitle" sz="quarter"/>
          </p:nvPr>
        </p:nvSpPr>
        <p:spPr>
          <a:xfrm>
            <a:off x="539750" y="1420813"/>
            <a:ext cx="8208963" cy="1246187"/>
          </a:xfrm>
          <a:prstGeom prst="rect">
            <a:avLst/>
          </a:prstGeom>
        </p:spPr>
        <p:txBody>
          <a:bodyPr anchor="t"/>
          <a:lstStyle>
            <a:lvl1pPr>
              <a:defRPr sz="4000"/>
            </a:lvl1pPr>
          </a:lstStyle>
          <a:p>
            <a:r>
              <a:rPr lang="en-US"/>
              <a:t>Mastertitelformat bearbeiten</a:t>
            </a:r>
          </a:p>
        </p:txBody>
      </p:sp>
      <p:sp>
        <p:nvSpPr>
          <p:cNvPr id="4225" name="Rectangle 12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9750" y="2770188"/>
            <a:ext cx="8208963" cy="1511300"/>
          </a:xfrm>
          <a:prstGeom prst="rect">
            <a:avLst/>
          </a:prstGeom>
        </p:spPr>
        <p:txBody>
          <a:bodyPr/>
          <a:lstStyle>
            <a:lvl1pPr>
              <a:lnSpc>
                <a:spcPct val="100000"/>
              </a:lnSpc>
              <a:defRPr sz="2000"/>
            </a:lvl1pPr>
          </a:lstStyle>
          <a:p>
            <a:r>
              <a:rPr lang="en-US"/>
              <a:t>Master-Untertitelformat bearbeiten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6140450" cy="809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1590675"/>
            <a:ext cx="8208963" cy="46815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>
          <a:xfrm>
            <a:off x="1924050" y="6488113"/>
            <a:ext cx="10795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2008-04-01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</a:t>
            </a:r>
          </a:p>
        </p:txBody>
      </p:sp>
      <p:sp>
        <p:nvSpPr>
          <p:cNvPr id="6" name="Rectangle 1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39750" y="6488113"/>
            <a:ext cx="877888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2850F3A-E3D2-459B-A953-FA9333A7D086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97663" y="258763"/>
            <a:ext cx="2051050" cy="6013450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9750" y="258763"/>
            <a:ext cx="6005513" cy="6013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>
          <a:xfrm>
            <a:off x="1924050" y="6488113"/>
            <a:ext cx="10795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2008-04-01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</a:t>
            </a:r>
          </a:p>
        </p:txBody>
      </p:sp>
      <p:sp>
        <p:nvSpPr>
          <p:cNvPr id="6" name="Rectangle 1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39750" y="6488113"/>
            <a:ext cx="877888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B5DE519-FCAD-4819-88D9-4F95100EE1D8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6140450" cy="809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590675"/>
            <a:ext cx="4027488" cy="4681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719638" y="1590675"/>
            <a:ext cx="4029075" cy="4681538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>
          <a:xfrm>
            <a:off x="1924050" y="6488113"/>
            <a:ext cx="10795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2008-04-01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</a:t>
            </a:r>
          </a:p>
        </p:txBody>
      </p:sp>
      <p:sp>
        <p:nvSpPr>
          <p:cNvPr id="7" name="Rectangle 1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39750" y="6488113"/>
            <a:ext cx="877888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96F07FF7-522A-4090-970F-BD5197B8CCB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6140450" cy="809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9750" y="1590675"/>
            <a:ext cx="4027488" cy="4681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90675"/>
            <a:ext cx="4029075" cy="4681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>
          <a:xfrm>
            <a:off x="1924050" y="6488113"/>
            <a:ext cx="10795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2008-04-01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</a:t>
            </a:r>
          </a:p>
        </p:txBody>
      </p:sp>
      <p:sp>
        <p:nvSpPr>
          <p:cNvPr id="7" name="Rectangle 1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39750" y="6488113"/>
            <a:ext cx="877888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09ADF754-344F-4B76-AE65-72C67CF7516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6140450" cy="809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590675"/>
            <a:ext cx="8208963" cy="2263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9750" y="4006850"/>
            <a:ext cx="8208963" cy="2265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>
          <a:xfrm>
            <a:off x="1924050" y="6488113"/>
            <a:ext cx="10795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2008-04-01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</a:t>
            </a:r>
          </a:p>
        </p:txBody>
      </p:sp>
      <p:sp>
        <p:nvSpPr>
          <p:cNvPr id="7" name="Rectangle 1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39750" y="6488113"/>
            <a:ext cx="877888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FF146A0D-0D7F-4A45-84A2-3BB15340C3F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539750" y="258763"/>
            <a:ext cx="6140450" cy="809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750" y="1590675"/>
            <a:ext cx="4027488" cy="2263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19638" y="1590675"/>
            <a:ext cx="4029075" cy="22637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39750" y="4006850"/>
            <a:ext cx="4027488" cy="2265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9638" y="4006850"/>
            <a:ext cx="4029075" cy="22653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7"/>
          <p:cNvSpPr>
            <a:spLocks noGrp="1" noChangeArrowheads="1"/>
          </p:cNvSpPr>
          <p:nvPr>
            <p:ph type="dt" sz="half" idx="10"/>
          </p:nvPr>
        </p:nvSpPr>
        <p:spPr>
          <a:xfrm>
            <a:off x="1924050" y="6488113"/>
            <a:ext cx="10795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2008-04-01</a:t>
            </a:r>
          </a:p>
        </p:txBody>
      </p:sp>
      <p:sp>
        <p:nvSpPr>
          <p:cNvPr id="8" name="Rectangle 1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</a:t>
            </a:r>
          </a:p>
        </p:txBody>
      </p:sp>
      <p:sp>
        <p:nvSpPr>
          <p:cNvPr id="9" name="Rectangle 1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39750" y="6488113"/>
            <a:ext cx="877888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58EB95CA-DAF9-4063-A0EC-7B8D81D8FC3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6140450" cy="809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539750" y="1590675"/>
            <a:ext cx="8208963" cy="4681538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>
          <a:xfrm>
            <a:off x="1924050" y="6488113"/>
            <a:ext cx="10795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2008-04-01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</a:t>
            </a:r>
          </a:p>
        </p:txBody>
      </p:sp>
      <p:sp>
        <p:nvSpPr>
          <p:cNvPr id="6" name="Rectangle 1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39750" y="6488113"/>
            <a:ext cx="877888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309E40E-90D2-4977-BF50-4EBCC0595DB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39750" y="258763"/>
            <a:ext cx="8208963" cy="601345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167"/>
          <p:cNvSpPr>
            <a:spLocks noGrp="1" noChangeArrowheads="1"/>
          </p:cNvSpPr>
          <p:nvPr>
            <p:ph type="dt" sz="half" idx="10"/>
          </p:nvPr>
        </p:nvSpPr>
        <p:spPr>
          <a:xfrm>
            <a:off x="1924050" y="6488113"/>
            <a:ext cx="10795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2008-04-01</a:t>
            </a:r>
          </a:p>
        </p:txBody>
      </p:sp>
      <p:sp>
        <p:nvSpPr>
          <p:cNvPr id="4" name="Rectangle 1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</a:t>
            </a:r>
          </a:p>
        </p:txBody>
      </p:sp>
      <p:sp>
        <p:nvSpPr>
          <p:cNvPr id="5" name="Rectangle 1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39750" y="6488113"/>
            <a:ext cx="877888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22FE2320-28D4-4C31-BA94-55B4661027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BIS2 2010S 1766</a:t>
            </a:r>
            <a:endParaRPr lang="de-A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SEITE </a:t>
            </a:r>
            <a:fld id="{2F4A52E4-CA81-4DE9-BC54-0836088F87E4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10.04.10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092066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BIS2 2010S 1766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SEITE </a:t>
            </a:r>
            <a:fld id="{B14F5CC6-24A0-427C-83AC-0319D6C517C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10.04.10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36597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6140450" cy="809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590675"/>
            <a:ext cx="8208963" cy="46815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>
          <a:xfrm>
            <a:off x="1924050" y="6488113"/>
            <a:ext cx="10795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2008-04-01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</a:t>
            </a:r>
          </a:p>
        </p:txBody>
      </p:sp>
      <p:sp>
        <p:nvSpPr>
          <p:cNvPr id="6" name="Rectangle 1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39750" y="6488113"/>
            <a:ext cx="877888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3E66AFF-17B1-492F-B64C-9EC02B1F32A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BIS2 2010S 1766</a:t>
            </a:r>
            <a:endParaRPr lang="de-A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SEITE </a:t>
            </a:r>
            <a:fld id="{B9C9123C-46F2-4446-A637-B071BC2FE785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10.04.10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781312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1963" y="1857375"/>
            <a:ext cx="3781425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95788" y="1857375"/>
            <a:ext cx="3781425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BIS2 2010S 1766</a:t>
            </a:r>
            <a:endParaRPr lang="de-A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SEITE </a:t>
            </a:r>
            <a:fld id="{4EC6A729-E84B-423F-951F-F80CA320C96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10.04.10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056461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BIS2 2010S 1766</a:t>
            </a:r>
            <a:endParaRPr lang="de-AT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SEITE </a:t>
            </a:r>
            <a:fld id="{6A1071D9-A53F-44CC-B023-86150907C037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10.04.10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193084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BIS2 2010S 1766</a:t>
            </a:r>
            <a:endParaRPr lang="de-AT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SEITE </a:t>
            </a:r>
            <a:fld id="{24A2CBB3-1C92-4B8B-89CD-32DA7F988F76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10.04.10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74617073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BIS2 2010S 1766</a:t>
            </a:r>
            <a:endParaRPr lang="de-AT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SEITE </a:t>
            </a:r>
            <a:fld id="{37DFCF2E-9A9C-4942-ADC2-981C7FA0CA7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10.04.10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3694323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BIS2 2010S 1766</a:t>
            </a:r>
            <a:endParaRPr lang="de-A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SEITE </a:t>
            </a:r>
            <a:fld id="{E59C9922-05AD-4588-8DBB-A39CABC4387A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10.04.10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4142035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BIS2 2010S 1766</a:t>
            </a:r>
            <a:endParaRPr lang="de-AT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SEITE </a:t>
            </a:r>
            <a:fld id="{53FB9ECB-5B6D-40AC-878B-0510E2DC5CC3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10.04.10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0834866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BIS2 2010S 1766</a:t>
            </a:r>
            <a:endParaRPr lang="de-A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SEITE </a:t>
            </a:r>
            <a:fld id="{7B2BF3E6-CD15-4662-ABD9-17C8E75000B9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10.04.10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61176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48400" y="431800"/>
            <a:ext cx="1928813" cy="59261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1963" y="431800"/>
            <a:ext cx="5634037" cy="59261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 smtClean="0"/>
              <a:t>BIS2 2010S 1766</a:t>
            </a:r>
            <a:endParaRPr lang="de-AT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AT"/>
              <a:t>SEITE </a:t>
            </a:r>
            <a:fld id="{B5F3CDD4-AD0E-4114-B840-5664B166364D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smtClean="0"/>
              <a:t>10.04.10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647685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5127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67"/>
          <p:cNvSpPr>
            <a:spLocks noGrp="1" noChangeArrowheads="1"/>
          </p:cNvSpPr>
          <p:nvPr>
            <p:ph type="dt" sz="half" idx="10"/>
          </p:nvPr>
        </p:nvSpPr>
        <p:spPr>
          <a:xfrm>
            <a:off x="1924050" y="6488113"/>
            <a:ext cx="10795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2008-04-01</a:t>
            </a:r>
          </a:p>
        </p:txBody>
      </p:sp>
      <p:sp>
        <p:nvSpPr>
          <p:cNvPr id="5" name="Rectangle 1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</a:t>
            </a:r>
          </a:p>
        </p:txBody>
      </p:sp>
      <p:sp>
        <p:nvSpPr>
          <p:cNvPr id="6" name="Rectangle 1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39750" y="6488113"/>
            <a:ext cx="877888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4A5B52B0-9BFC-4BC0-B5D4-7F1060D7BE0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220894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8045199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61963" y="1857375"/>
            <a:ext cx="3781425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395788" y="1857375"/>
            <a:ext cx="3781425" cy="45005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992612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600058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41554122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4992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9315634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AT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1757435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10605476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248400" y="431800"/>
            <a:ext cx="1928813" cy="59261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AT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61963" y="431800"/>
            <a:ext cx="5634037" cy="5926138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644613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6140450" cy="809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750" y="1590675"/>
            <a:ext cx="4027488" cy="46815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1590675"/>
            <a:ext cx="4029075" cy="4681538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>
          <a:xfrm>
            <a:off x="1924050" y="6488113"/>
            <a:ext cx="10795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2008-04-01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</a:t>
            </a:r>
          </a:p>
        </p:txBody>
      </p:sp>
      <p:sp>
        <p:nvSpPr>
          <p:cNvPr id="7" name="Rectangle 1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39750" y="6488113"/>
            <a:ext cx="877888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C9AF56A9-7F4A-45CB-AA71-6418B76207D5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67"/>
          <p:cNvSpPr>
            <a:spLocks noGrp="1" noChangeArrowheads="1"/>
          </p:cNvSpPr>
          <p:nvPr>
            <p:ph type="dt" sz="half" idx="10"/>
          </p:nvPr>
        </p:nvSpPr>
        <p:spPr>
          <a:xfrm>
            <a:off x="1924050" y="6488113"/>
            <a:ext cx="10795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2008-04-01</a:t>
            </a:r>
          </a:p>
        </p:txBody>
      </p:sp>
      <p:sp>
        <p:nvSpPr>
          <p:cNvPr id="8" name="Rectangle 1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</a:t>
            </a:r>
          </a:p>
        </p:txBody>
      </p:sp>
      <p:sp>
        <p:nvSpPr>
          <p:cNvPr id="9" name="Rectangle 1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39750" y="6488113"/>
            <a:ext cx="877888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EB6DA996-5CC3-4003-A5ED-BA7F3F44480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6140450" cy="8096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67"/>
          <p:cNvSpPr>
            <a:spLocks noGrp="1" noChangeArrowheads="1"/>
          </p:cNvSpPr>
          <p:nvPr>
            <p:ph type="dt" sz="half" idx="10"/>
          </p:nvPr>
        </p:nvSpPr>
        <p:spPr>
          <a:xfrm>
            <a:off x="1924050" y="6488113"/>
            <a:ext cx="10795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2008-04-01</a:t>
            </a:r>
          </a:p>
        </p:txBody>
      </p:sp>
      <p:sp>
        <p:nvSpPr>
          <p:cNvPr id="4" name="Rectangle 1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</a:t>
            </a:r>
          </a:p>
        </p:txBody>
      </p:sp>
      <p:sp>
        <p:nvSpPr>
          <p:cNvPr id="5" name="Rectangle 1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39750" y="6488113"/>
            <a:ext cx="877888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A318818B-54BF-4CC0-879F-3F8FC668C8F3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67"/>
          <p:cNvSpPr>
            <a:spLocks noGrp="1" noChangeArrowheads="1"/>
          </p:cNvSpPr>
          <p:nvPr>
            <p:ph type="dt" sz="half" idx="10"/>
          </p:nvPr>
        </p:nvSpPr>
        <p:spPr>
          <a:xfrm>
            <a:off x="1924050" y="6488113"/>
            <a:ext cx="10795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2008-04-01</a:t>
            </a:r>
          </a:p>
        </p:txBody>
      </p:sp>
      <p:sp>
        <p:nvSpPr>
          <p:cNvPr id="3" name="Rectangle 1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</a:t>
            </a:r>
          </a:p>
        </p:txBody>
      </p:sp>
      <p:sp>
        <p:nvSpPr>
          <p:cNvPr id="4" name="Rectangle 1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39750" y="6488113"/>
            <a:ext cx="877888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D1B7B260-862F-432F-890E-730160209A3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>
          <a:xfrm>
            <a:off x="1924050" y="6488113"/>
            <a:ext cx="10795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2008-04-01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</a:t>
            </a:r>
          </a:p>
        </p:txBody>
      </p:sp>
      <p:sp>
        <p:nvSpPr>
          <p:cNvPr id="7" name="Rectangle 1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39750" y="6488113"/>
            <a:ext cx="877888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18446637-9ED7-4307-93C4-ECDBFC643EAA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67"/>
          <p:cNvSpPr>
            <a:spLocks noGrp="1" noChangeArrowheads="1"/>
          </p:cNvSpPr>
          <p:nvPr>
            <p:ph type="dt" sz="half" idx="10"/>
          </p:nvPr>
        </p:nvSpPr>
        <p:spPr>
          <a:xfrm>
            <a:off x="1924050" y="6488113"/>
            <a:ext cx="1079500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2008-04-01</a:t>
            </a:r>
          </a:p>
        </p:txBody>
      </p:sp>
      <p:sp>
        <p:nvSpPr>
          <p:cNvPr id="6" name="Rectangle 168"/>
          <p:cNvSpPr>
            <a:spLocks noGrp="1" noChangeArrowheads="1"/>
          </p:cNvSpPr>
          <p:nvPr>
            <p:ph type="ftr" sz="quarter" idx="11"/>
          </p:nvPr>
        </p:nvSpPr>
        <p:spPr>
          <a:xfrm>
            <a:off x="3598863" y="6488113"/>
            <a:ext cx="2339975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Author</a:t>
            </a:r>
          </a:p>
        </p:txBody>
      </p:sp>
      <p:sp>
        <p:nvSpPr>
          <p:cNvPr id="7" name="Rectangle 169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539750" y="6488113"/>
            <a:ext cx="877888" cy="2730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Page </a:t>
            </a:r>
            <a:fld id="{81BDA9D6-FB75-4C1E-8090-C5383E967EF9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9.xml"/><Relationship Id="rId12" Type="http://schemas.openxmlformats.org/officeDocument/2006/relationships/theme" Target="../theme/theme3.xml"/><Relationship Id="rId13" Type="http://schemas.openxmlformats.org/officeDocument/2006/relationships/image" Target="../media/image2.png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Relationship Id="rId3" Type="http://schemas.openxmlformats.org/officeDocument/2006/relationships/slideLayout" Target="../slideLayouts/slideLayout31.xml"/><Relationship Id="rId4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5.xml"/><Relationship Id="rId8" Type="http://schemas.openxmlformats.org/officeDocument/2006/relationships/slideLayout" Target="../slideLayouts/slideLayout36.xml"/><Relationship Id="rId9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85" r:id="rId2"/>
    <p:sldLayoutId id="2147483684" r:id="rId3"/>
    <p:sldLayoutId id="2147483683" r:id="rId4"/>
    <p:sldLayoutId id="2147483682" r:id="rId5"/>
    <p:sldLayoutId id="2147483681" r:id="rId6"/>
    <p:sldLayoutId id="2147483680" r:id="rId7"/>
    <p:sldLayoutId id="2147483679" r:id="rId8"/>
    <p:sldLayoutId id="2147483678" r:id="rId9"/>
    <p:sldLayoutId id="2147483677" r:id="rId10"/>
    <p:sldLayoutId id="2147483676" r:id="rId11"/>
    <p:sldLayoutId id="2147483675" r:id="rId12"/>
    <p:sldLayoutId id="2147483674" r:id="rId13"/>
    <p:sldLayoutId id="2147483673" r:id="rId14"/>
    <p:sldLayoutId id="2147483672" r:id="rId15"/>
    <p:sldLayoutId id="2147483671" r:id="rId16"/>
    <p:sldLayoutId id="2147483670" r:id="rId17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1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1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1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tx1"/>
          </a:solidFill>
          <a:latin typeface="Arial" pitchFamily="1" charset="0"/>
        </a:defRPr>
      </a:lvl9pPr>
    </p:titleStyle>
    <p:bodyStyle>
      <a:lvl1pPr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Font typeface="Wingdings" pitchFamily="2" charset="2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190500" indent="-1889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1" charset="-128"/>
        </a:defRPr>
      </a:lvl2pPr>
      <a:lvl3pPr marL="381000" indent="-1889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1" charset="-128"/>
        </a:defRPr>
      </a:lvl3pPr>
      <a:lvl4pPr marL="573088" indent="-190500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1" charset="-128"/>
        </a:defRPr>
      </a:lvl4pPr>
      <a:lvl5pPr marL="763588" indent="-188913" algn="l" rtl="0" eaLnBrk="0" fontAlgn="base" hangingPunct="0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>
          <a:solidFill>
            <a:schemeClr val="tx1"/>
          </a:solidFill>
          <a:latin typeface="+mn-lt"/>
          <a:ea typeface="ＭＳ Ｐゴシック" pitchFamily="1" charset="-128"/>
        </a:defRPr>
      </a:lvl5pPr>
      <a:lvl6pPr marL="1220788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1" charset="2"/>
        <a:buChar char="§"/>
        <a:defRPr>
          <a:solidFill>
            <a:schemeClr val="tx1"/>
          </a:solidFill>
          <a:latin typeface="+mn-lt"/>
          <a:ea typeface="ＭＳ Ｐゴシック" pitchFamily="1" charset="-128"/>
        </a:defRPr>
      </a:lvl6pPr>
      <a:lvl7pPr marL="1677988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1" charset="2"/>
        <a:buChar char="§"/>
        <a:defRPr>
          <a:solidFill>
            <a:schemeClr val="tx1"/>
          </a:solidFill>
          <a:latin typeface="+mn-lt"/>
          <a:ea typeface="ＭＳ Ｐゴシック" pitchFamily="1" charset="-128"/>
        </a:defRPr>
      </a:lvl7pPr>
      <a:lvl8pPr marL="2135188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1" charset="2"/>
        <a:buChar char="§"/>
        <a:defRPr>
          <a:solidFill>
            <a:schemeClr val="tx1"/>
          </a:solidFill>
          <a:latin typeface="+mn-lt"/>
          <a:ea typeface="ＭＳ Ｐゴシック" pitchFamily="1" charset="-128"/>
        </a:defRPr>
      </a:lvl8pPr>
      <a:lvl9pPr marL="2592388" indent="-188913" algn="l" rtl="0" fontAlgn="base">
        <a:lnSpc>
          <a:spcPct val="110000"/>
        </a:lnSpc>
        <a:spcBef>
          <a:spcPct val="0"/>
        </a:spcBef>
        <a:spcAft>
          <a:spcPct val="0"/>
        </a:spcAft>
        <a:buClr>
          <a:schemeClr val="accent1"/>
        </a:buClr>
        <a:buFont typeface="Wingdings" pitchFamily="1" charset="2"/>
        <a:buChar char="§"/>
        <a:defRPr>
          <a:solidFill>
            <a:schemeClr val="tx1"/>
          </a:solidFill>
          <a:latin typeface="+mn-lt"/>
          <a:ea typeface="ＭＳ Ｐゴシック" pitchFamily="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857375"/>
            <a:ext cx="7715250" cy="450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55800" rIns="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2" name="Rectangle 2"/>
          <p:cNvSpPr>
            <a:spLocks noGrp="1" noChangeArrowheads="1"/>
          </p:cNvSpPr>
          <p:nvPr>
            <p:ph type="ftr"/>
          </p:nvPr>
        </p:nvSpPr>
        <p:spPr bwMode="auto">
          <a:xfrm>
            <a:off x="1354138" y="6342063"/>
            <a:ext cx="3192462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9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de-AT" smtClean="0"/>
              <a:t>BIS2 2010S 1766</a:t>
            </a:r>
            <a:endParaRPr lang="de-AT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sldNum"/>
          </p:nvPr>
        </p:nvSpPr>
        <p:spPr bwMode="auto">
          <a:xfrm>
            <a:off x="461963" y="6321425"/>
            <a:ext cx="866775" cy="360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9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de-AT"/>
              <a:t>SEITE </a:t>
            </a:r>
            <a:fld id="{CB0498A5-348F-4BA8-91AC-58A18544C280}" type="slidenum">
              <a:rPr lang="de-AT"/>
              <a:pPr>
                <a:defRPr/>
              </a:pPr>
              <a:t>‹Nr.›</a:t>
            </a:fld>
            <a:endParaRPr lang="de-AT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31800"/>
            <a:ext cx="6254750" cy="111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7215188" y="6346825"/>
            <a:ext cx="962025" cy="3397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ct val="98000"/>
              </a:lnSpc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900">
                <a:solidFill>
                  <a:srgbClr val="898989"/>
                </a:solidFill>
                <a:latin typeface="+mn-lt"/>
                <a:cs typeface="Arial" charset="0"/>
              </a:defRPr>
            </a:lvl1pPr>
          </a:lstStyle>
          <a:p>
            <a:pPr>
              <a:defRPr/>
            </a:pPr>
            <a:r>
              <a:rPr lang="de-DE" smtClean="0"/>
              <a:t>10.04.10</a:t>
            </a:r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9398402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hf sldNum="0" hdr="0" ftr="0" dt="0"/>
  <p:txStyles>
    <p:titleStyle>
      <a:lvl1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Verdana" pitchFamily="32" charset="0"/>
          <a:ea typeface="DejaVu Sans" charset="0"/>
          <a:cs typeface="DejaVu Sans" charset="0"/>
        </a:defRPr>
      </a:lvl2pPr>
      <a:lvl3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Verdana" pitchFamily="32" charset="0"/>
          <a:ea typeface="DejaVu Sans" charset="0"/>
          <a:cs typeface="DejaVu Sans" charset="0"/>
        </a:defRPr>
      </a:lvl3pPr>
      <a:lvl4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Verdana" pitchFamily="32" charset="0"/>
          <a:ea typeface="DejaVu Sans" charset="0"/>
          <a:cs typeface="DejaVu Sans" charset="0"/>
        </a:defRPr>
      </a:lvl4pPr>
      <a:lvl5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Verdana" pitchFamily="32" charset="0"/>
          <a:ea typeface="DejaVu Sans" charset="0"/>
          <a:cs typeface="DejaVu Sans" charset="0"/>
        </a:defRPr>
      </a:lvl5pPr>
      <a:lvl6pPr marL="25146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Verdana" pitchFamily="32" charset="0"/>
          <a:ea typeface="DejaVu Sans" charset="0"/>
          <a:cs typeface="DejaVu Sans" charset="0"/>
        </a:defRPr>
      </a:lvl6pPr>
      <a:lvl7pPr marL="29718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Verdana" pitchFamily="32" charset="0"/>
          <a:ea typeface="DejaVu Sans" charset="0"/>
          <a:cs typeface="DejaVu Sans" charset="0"/>
        </a:defRPr>
      </a:lvl7pPr>
      <a:lvl8pPr marL="34290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Verdana" pitchFamily="32" charset="0"/>
          <a:ea typeface="DejaVu Sans" charset="0"/>
          <a:cs typeface="DejaVu Sans" charset="0"/>
        </a:defRPr>
      </a:lvl8pPr>
      <a:lvl9pPr marL="38862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Verdana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7000"/>
        </a:lnSpc>
        <a:spcBef>
          <a:spcPct val="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7000"/>
        </a:lnSpc>
        <a:spcBef>
          <a:spcPct val="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7000"/>
        </a:lnSpc>
        <a:spcBef>
          <a:spcPct val="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7000"/>
        </a:lnSpc>
        <a:spcBef>
          <a:spcPct val="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7000"/>
        </a:lnSpc>
        <a:spcBef>
          <a:spcPct val="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7000"/>
        </a:lnSpc>
        <a:spcBef>
          <a:spcPct val="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1963" y="1857375"/>
            <a:ext cx="7715250" cy="450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55800" rIns="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die Formate des Gliederungstextes zu bearbeiten</a:t>
            </a:r>
          </a:p>
          <a:p>
            <a:pPr lvl="1"/>
            <a:r>
              <a:rPr lang="en-GB" smtClean="0"/>
              <a:t>Zweite Gliederungsebene</a:t>
            </a:r>
          </a:p>
          <a:p>
            <a:pPr lvl="2"/>
            <a:r>
              <a:rPr lang="en-GB" smtClean="0"/>
              <a:t>Dritte Gliederungsebene</a:t>
            </a:r>
          </a:p>
          <a:p>
            <a:pPr lvl="3"/>
            <a:r>
              <a:rPr lang="en-GB" smtClean="0"/>
              <a:t>Vierte Gliederungsebene</a:t>
            </a:r>
          </a:p>
          <a:p>
            <a:pPr lvl="4"/>
            <a:r>
              <a:rPr lang="en-GB" smtClean="0"/>
              <a:t>Fünfte Gliederungsebene</a:t>
            </a:r>
          </a:p>
          <a:p>
            <a:pPr lvl="4"/>
            <a:r>
              <a:rPr lang="en-GB" smtClean="0"/>
              <a:t>Sechste Gliederungsebene</a:t>
            </a:r>
          </a:p>
          <a:p>
            <a:pPr lvl="4"/>
            <a:r>
              <a:rPr lang="en-GB" smtClean="0"/>
              <a:t>Siebente Gliederungsebene</a:t>
            </a:r>
          </a:p>
          <a:p>
            <a:pPr lvl="4"/>
            <a:r>
              <a:rPr lang="en-GB" smtClean="0"/>
              <a:t>Achte Gliederungsebene</a:t>
            </a:r>
          </a:p>
          <a:p>
            <a:pPr lvl="4"/>
            <a:r>
              <a:rPr lang="en-GB" smtClean="0"/>
              <a:t>Neunte Gliederungsebene</a:t>
            </a:r>
          </a:p>
        </p:txBody>
      </p:sp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1963" y="431800"/>
            <a:ext cx="6254750" cy="1117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Klicken Sie, um das Format des Titeltextes zu bearbeiten</a:t>
            </a:r>
          </a:p>
        </p:txBody>
      </p:sp>
    </p:spTree>
    <p:extLst>
      <p:ext uri="{BB962C8B-B14F-4D97-AF65-F5344CB8AC3E}">
        <p14:creationId xmlns:p14="http://schemas.microsoft.com/office/powerpoint/2010/main" val="1707314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hf sldNum="0" hdr="0" ftr="0" dt="0"/>
  <p:txStyles>
    <p:titleStyle>
      <a:lvl1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Verdana" pitchFamily="32" charset="0"/>
          <a:ea typeface="DejaVu Sans" charset="0"/>
          <a:cs typeface="DejaVu Sans" charset="0"/>
        </a:defRPr>
      </a:lvl2pPr>
      <a:lvl3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Verdana" pitchFamily="32" charset="0"/>
          <a:ea typeface="DejaVu Sans" charset="0"/>
          <a:cs typeface="DejaVu Sans" charset="0"/>
        </a:defRPr>
      </a:lvl3pPr>
      <a:lvl4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Verdana" pitchFamily="32" charset="0"/>
          <a:ea typeface="DejaVu Sans" charset="0"/>
          <a:cs typeface="DejaVu Sans" charset="0"/>
        </a:defRPr>
      </a:lvl4pPr>
      <a:lvl5pPr algn="l" defTabSz="449263" rtl="0" eaLnBrk="0" fontAlgn="base" hangingPunct="0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Verdana" pitchFamily="32" charset="0"/>
          <a:ea typeface="DejaVu Sans" charset="0"/>
          <a:cs typeface="DejaVu Sans" charset="0"/>
        </a:defRPr>
      </a:lvl5pPr>
      <a:lvl6pPr marL="25146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Verdana" pitchFamily="32" charset="0"/>
          <a:ea typeface="DejaVu Sans" charset="0"/>
          <a:cs typeface="DejaVu Sans" charset="0"/>
        </a:defRPr>
      </a:lvl6pPr>
      <a:lvl7pPr marL="29718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Verdana" pitchFamily="32" charset="0"/>
          <a:ea typeface="DejaVu Sans" charset="0"/>
          <a:cs typeface="DejaVu Sans" charset="0"/>
        </a:defRPr>
      </a:lvl7pPr>
      <a:lvl8pPr marL="34290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Verdana" pitchFamily="32" charset="0"/>
          <a:ea typeface="DejaVu Sans" charset="0"/>
          <a:cs typeface="DejaVu Sans" charset="0"/>
        </a:defRPr>
      </a:lvl8pPr>
      <a:lvl9pPr marL="3886200" indent="-228600" algn="l" defTabSz="449263" rtl="0" fontAlgn="base">
        <a:lnSpc>
          <a:spcPct val="9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800" b="1">
          <a:solidFill>
            <a:srgbClr val="FFFFFF"/>
          </a:solidFill>
          <a:latin typeface="Verdana" pitchFamily="32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0" fontAlgn="base" hangingPunct="0">
        <a:lnSpc>
          <a:spcPct val="97000"/>
        </a:lnSpc>
        <a:spcBef>
          <a:spcPct val="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7000"/>
        </a:lnSpc>
        <a:spcBef>
          <a:spcPct val="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7000"/>
        </a:lnSpc>
        <a:spcBef>
          <a:spcPct val="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>
        <a:lnSpc>
          <a:spcPct val="97000"/>
        </a:lnSpc>
        <a:spcBef>
          <a:spcPct val="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>
        <a:lnSpc>
          <a:spcPct val="97000"/>
        </a:lnSpc>
        <a:spcBef>
          <a:spcPct val="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>
        <a:lnSpc>
          <a:spcPct val="97000"/>
        </a:lnSpc>
        <a:spcBef>
          <a:spcPct val="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>
        <a:lnSpc>
          <a:spcPct val="97000"/>
        </a:lnSpc>
        <a:spcBef>
          <a:spcPct val="0"/>
        </a:spcBef>
        <a:spcAft>
          <a:spcPts val="60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png"/><Relationship Id="rId3" Type="http://schemas.openxmlformats.org/officeDocument/2006/relationships/hyperlink" Target="http://dbpedia.org/snorql/?query=PREFIX+dbpedia-ont:+%3Chttp://dbpedia.org/ontology/%3E%0D%0ASELECT+?X%0D%0AWHERE+%7B+%0D%0A%09?X+dbpedia-ont:birthPlace++:Vienna+.++%0D%0A++++++++?X+rdf:type+dbpedia-ont:Scientist.+%0D%0A++++++%7D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.jpeg"/><Relationship Id="rId12" Type="http://schemas.microsoft.com/office/2007/relationships/hdphoto" Target="../media/hdphoto5.wdp"/><Relationship Id="rId13" Type="http://schemas.openxmlformats.org/officeDocument/2006/relationships/image" Target="../media/image8.jpeg"/><Relationship Id="rId14" Type="http://schemas.microsoft.com/office/2007/relationships/hdphoto" Target="../media/hdphoto6.wdp"/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eg"/><Relationship Id="rId4" Type="http://schemas.microsoft.com/office/2007/relationships/hdphoto" Target="../media/hdphoto1.wdp"/><Relationship Id="rId5" Type="http://schemas.openxmlformats.org/officeDocument/2006/relationships/image" Target="../media/image4.jpeg"/><Relationship Id="rId6" Type="http://schemas.microsoft.com/office/2007/relationships/hdphoto" Target="../media/hdphoto2.wdp"/><Relationship Id="rId7" Type="http://schemas.openxmlformats.org/officeDocument/2006/relationships/image" Target="../media/image5.jpeg"/><Relationship Id="rId8" Type="http://schemas.microsoft.com/office/2007/relationships/hdphoto" Target="../media/hdphoto3.wdp"/><Relationship Id="rId9" Type="http://schemas.openxmlformats.org/officeDocument/2006/relationships/image" Target="../media/image6.jpeg"/><Relationship Id="rId10" Type="http://schemas.microsoft.com/office/2007/relationships/hdphoto" Target="../media/hdphoto4.wdp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8.jpe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4" Type="http://schemas.openxmlformats.org/officeDocument/2006/relationships/image" Target="../media/image13.jp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rdf-sparql-query/" TargetMode="External"/><Relationship Id="rId4" Type="http://schemas.openxmlformats.org/officeDocument/2006/relationships/hyperlink" Target="http://www.w3.org/TR/rdf-sparql-protocol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rdf-mt/" TargetMode="Externa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rif-overview/" TargetMode="External"/><Relationship Id="rId3" Type="http://schemas.openxmlformats.org/officeDocument/2006/relationships/hyperlink" Target="http://www.w3.org/TR/rif-core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rif-rdf-owl/" TargetMode="External"/><Relationship Id="rId4" Type="http://schemas.openxmlformats.org/officeDocument/2006/relationships/hyperlink" Target="http://www.w3.org/Submission/spin-sparql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rif-dtb/" TargetMode="Externa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3.org/TR/sparql11-query/" TargetMode="External"/><Relationship Id="rId4" Type="http://schemas.openxmlformats.org/officeDocument/2006/relationships/hyperlink" Target="http://www.w3.org/TR/sparql11-entailment/" TargetMode="External"/><Relationship Id="rId5" Type="http://schemas.openxmlformats.org/officeDocument/2006/relationships/hyperlink" Target="http://www.w3.org/TR/sparql11-federated-query/" TargetMode="External"/><Relationship Id="rId6" Type="http://schemas.openxmlformats.org/officeDocument/2006/relationships/hyperlink" Target="http://www.w3.org/TR/sparql11-update/" TargetMode="External"/><Relationship Id="rId7" Type="http://schemas.openxmlformats.org/officeDocument/2006/relationships/hyperlink" Target="http://www.w3.org/TR/sparql11-protocol/" TargetMode="External"/><Relationship Id="rId8" Type="http://schemas.openxmlformats.org/officeDocument/2006/relationships/hyperlink" Target="http://www.w3.org/TR/sparql11-http-rdf-update/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w3.org/TR/sparql11-overview/" TargetMode="External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hyperlink" Target="http://lod-cloud.net/" TargetMode="External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image" Target="../media/image19.png"/><Relationship Id="rId8" Type="http://schemas.openxmlformats.org/officeDocument/2006/relationships/image" Target="../media/image20.png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5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9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11560" y="3573016"/>
            <a:ext cx="7772400" cy="1470025"/>
          </a:xfrm>
        </p:spPr>
        <p:txBody>
          <a:bodyPr/>
          <a:lstStyle/>
          <a:p>
            <a:pPr eaLnBrk="1" hangingPunct="1"/>
            <a:r>
              <a:rPr lang="en-US" dirty="0" smtClean="0"/>
              <a:t>How (well) do </a:t>
            </a:r>
            <a:r>
              <a:rPr lang="en-US" dirty="0" err="1" smtClean="0"/>
              <a:t>Datalog</a:t>
            </a:r>
            <a:r>
              <a:rPr lang="en-US" dirty="0" smtClean="0"/>
              <a:t>, SPARQL and RIF interplay?</a:t>
            </a:r>
          </a:p>
        </p:txBody>
      </p:sp>
      <p:sp>
        <p:nvSpPr>
          <p:cNvPr id="21510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611560" y="5077048"/>
            <a:ext cx="8280920" cy="1752600"/>
          </a:xfrm>
        </p:spPr>
        <p:txBody>
          <a:bodyPr/>
          <a:lstStyle/>
          <a:p>
            <a:pPr algn="l" eaLnBrk="1" hangingPunct="1"/>
            <a:r>
              <a:rPr lang="en-US" dirty="0" smtClean="0">
                <a:solidFill>
                  <a:schemeClr val="bg1"/>
                </a:solidFill>
              </a:rPr>
              <a:t>Axel Polleres 						</a:t>
            </a:r>
            <a:r>
              <a:rPr lang="en-US" sz="2000" i="1" dirty="0" smtClean="0">
                <a:solidFill>
                  <a:schemeClr val="bg1"/>
                </a:solidFill>
              </a:rPr>
              <a:t>(twitter: @</a:t>
            </a:r>
            <a:r>
              <a:rPr lang="en-US" sz="2000" i="1" dirty="0" err="1" smtClean="0">
                <a:solidFill>
                  <a:schemeClr val="bg1"/>
                </a:solidFill>
              </a:rPr>
              <a:t>AxelPolleres</a:t>
            </a:r>
            <a:r>
              <a:rPr lang="en-US" sz="2000" i="1" dirty="0" smtClean="0">
                <a:solidFill>
                  <a:schemeClr val="bg1"/>
                </a:solidFill>
              </a:rPr>
              <a:t>)</a:t>
            </a:r>
          </a:p>
          <a:p>
            <a:pPr algn="l" eaLnBrk="1" hangingPunct="1"/>
            <a:endParaRPr lang="en-US" i="1" dirty="0">
              <a:solidFill>
                <a:schemeClr val="bg1"/>
              </a:solidFill>
            </a:endParaRPr>
          </a:p>
          <a:p>
            <a:pPr algn="l" eaLnBrk="1" hangingPunct="1"/>
            <a:r>
              <a:rPr lang="en-US" i="1" dirty="0" smtClean="0">
                <a:solidFill>
                  <a:schemeClr val="bg1"/>
                </a:solidFill>
              </a:rPr>
              <a:t>12/12/2013		</a:t>
            </a:r>
            <a:r>
              <a:rPr lang="en-US" i="1" dirty="0" err="1" smtClean="0">
                <a:solidFill>
                  <a:schemeClr val="bg1"/>
                </a:solidFill>
              </a:rPr>
              <a:t>Informatik-Kolloqium</a:t>
            </a:r>
            <a:r>
              <a:rPr lang="en-US" i="1" dirty="0" smtClean="0">
                <a:solidFill>
                  <a:schemeClr val="bg1"/>
                </a:solidFill>
              </a:rPr>
              <a:t>, Innsbruck</a:t>
            </a:r>
            <a:endParaRPr lang="en-US" i="1" dirty="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0"/>
          <p:cNvPicPr>
            <a:picLocks noChangeAspect="1"/>
          </p:cNvPicPr>
          <p:nvPr/>
        </p:nvPicPr>
        <p:blipFill>
          <a:blip r:embed="rId3"/>
          <a:srcRect l="20300" r="13841"/>
          <a:stretch>
            <a:fillRect/>
          </a:stretch>
        </p:blipFill>
        <p:spPr bwMode="auto">
          <a:xfrm>
            <a:off x="-365125" y="-50800"/>
            <a:ext cx="3413125" cy="690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3" name="Line 12"/>
          <p:cNvSpPr>
            <a:spLocks noChangeShapeType="1"/>
          </p:cNvSpPr>
          <p:nvPr/>
        </p:nvSpPr>
        <p:spPr bwMode="auto">
          <a:xfrm>
            <a:off x="3040063" y="0"/>
            <a:ext cx="0" cy="685800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200400" y="1447800"/>
            <a:ext cx="5381625" cy="1246187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000000"/>
                </a:solidFill>
              </a:rPr>
              <a:t>SPARQL1.0 </a:t>
            </a:r>
            <a:r>
              <a:rPr lang="en-US" sz="2000" b="0" dirty="0" smtClean="0">
                <a:solidFill>
                  <a:srgbClr val="000000"/>
                </a:solidFill>
              </a:rPr>
              <a:t>[W3C, 2008]</a:t>
            </a:r>
            <a:br>
              <a:rPr lang="en-US" sz="2000" b="0" dirty="0" smtClean="0">
                <a:solidFill>
                  <a:srgbClr val="000000"/>
                </a:solidFill>
              </a:rPr>
            </a:br>
            <a:r>
              <a:rPr lang="en-US" dirty="0" smtClean="0">
                <a:solidFill>
                  <a:srgbClr val="000000"/>
                </a:solidFill>
              </a:rPr>
              <a:t>in a Nutshell...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79512" y="6597352"/>
            <a:ext cx="28956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Arial" pitchFamily="1" charset="0"/>
                <a:cs typeface="+mn-cs"/>
              </a:rPr>
              <a:t>This Photo was taken by </a:t>
            </a:r>
            <a:r>
              <a:rPr lang="en-US" sz="900" dirty="0" err="1">
                <a:solidFill>
                  <a:schemeClr val="bg2">
                    <a:lumMod val="75000"/>
                  </a:schemeClr>
                </a:solidFill>
                <a:latin typeface="Arial" pitchFamily="1" charset="0"/>
                <a:cs typeface="+mn-cs"/>
              </a:rPr>
              <a:t>Böhringer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Arial" pitchFamily="1" charset="0"/>
                <a:cs typeface="+mn-cs"/>
              </a:rPr>
              <a:t> Friedrich.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31840" y="692696"/>
            <a:ext cx="29785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Now how to query RDF?</a:t>
            </a:r>
            <a:endParaRPr lang="en-US" dirty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3200400" y="3630613"/>
            <a:ext cx="5791200" cy="1246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… i.e.,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err="1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n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onrecursive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Datalog</a:t>
            </a:r>
            <a:r>
              <a:rPr kumimoji="0" lang="en-US" sz="4000" b="1" i="1" u="none" strike="noStrike" kern="0" cap="none" spc="0" normalizeH="0" baseline="3000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not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in a Nutshell...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[Angles, Gutierrez, 2008]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0" y="2060848"/>
            <a:ext cx="9144000" cy="1728192"/>
          </a:xfrm>
          <a:prstGeom prst="rect">
            <a:avLst/>
          </a:prstGeom>
          <a:noFill/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</a:endParaRPr>
          </a:p>
        </p:txBody>
      </p:sp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251520" y="258763"/>
            <a:ext cx="8568952" cy="8096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SPARQL + Linked Data give you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	</a:t>
            </a:r>
            <a:r>
              <a:rPr lang="en-US" sz="2400" dirty="0" smtClean="0"/>
              <a:t>“Semantic </a:t>
            </a:r>
            <a:r>
              <a:rPr lang="en-US" sz="2400" dirty="0" smtClean="0"/>
              <a:t>search almost </a:t>
            </a:r>
            <a:r>
              <a:rPr lang="en-US" sz="2400" dirty="0" smtClean="0"/>
              <a:t>for </a:t>
            </a:r>
            <a:r>
              <a:rPr lang="en-US" sz="2400" dirty="0" smtClean="0"/>
              <a:t>free”</a:t>
            </a: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08963" cy="4681538"/>
          </a:xfrm>
        </p:spPr>
        <p:txBody>
          <a:bodyPr/>
          <a:lstStyle/>
          <a:p>
            <a:pPr eaLnBrk="1" hangingPunct="1"/>
            <a:r>
              <a:rPr lang="en-US" i="1" dirty="0" smtClean="0"/>
              <a:t>Query: Scientists born in Vienna? (Conjunctive Query)</a:t>
            </a:r>
          </a:p>
          <a:p>
            <a:pPr eaLnBrk="1" hangingPunct="1"/>
            <a:r>
              <a:rPr lang="en-US" i="1" dirty="0" smtClean="0"/>
              <a:t> How’d we do it in SQL?</a:t>
            </a:r>
          </a:p>
          <a:p>
            <a:pPr eaLnBrk="1" hangingPunct="1"/>
            <a:endParaRPr lang="en-US" i="1" dirty="0" smtClean="0"/>
          </a:p>
          <a:p>
            <a:pPr eaLnBrk="1" hangingPunct="1"/>
            <a:endParaRPr lang="en-US" i="1" dirty="0" smtClean="0"/>
          </a:p>
        </p:txBody>
      </p:sp>
      <p:sp>
        <p:nvSpPr>
          <p:cNvPr id="389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  <a:noFill/>
        </p:spPr>
        <p:txBody>
          <a:bodyPr/>
          <a:lstStyle/>
          <a:p>
            <a:fld id="{15F51C05-CE98-4E42-A47D-5575EBB6AD63}" type="slidenum">
              <a:rPr lang="en-US" smtClean="0">
                <a:latin typeface="Arial" charset="0"/>
                <a:cs typeface="Arial" charset="0"/>
              </a:rPr>
              <a:pPr/>
              <a:t>11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38917" name="Rectangle 7"/>
          <p:cNvSpPr>
            <a:spLocks noChangeArrowheads="1"/>
          </p:cNvSpPr>
          <p:nvPr/>
        </p:nvSpPr>
        <p:spPr bwMode="auto">
          <a:xfrm>
            <a:off x="152400" y="2133600"/>
            <a:ext cx="8839200" cy="1600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SELECT t1.s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FROM triple t1, triple t2</a:t>
            </a:r>
          </a:p>
          <a:p>
            <a:pPr>
              <a:spcBef>
                <a:spcPct val="50000"/>
              </a:spcBef>
            </a:pPr>
            <a:r>
              <a:rPr lang="en-US" sz="1400" dirty="0">
                <a:latin typeface="Consolas" pitchFamily="49" charset="0"/>
              </a:rPr>
              <a:t>WHERE</a:t>
            </a:r>
            <a:r>
              <a:rPr lang="en-US" sz="1400" dirty="0" smtClean="0">
                <a:latin typeface="Consolas" pitchFamily="49" charset="0"/>
              </a:rPr>
              <a:t> t1.s = t2.s  AND t1.p = </a:t>
            </a:r>
            <a:r>
              <a:rPr lang="en-US" sz="1400" dirty="0" err="1" smtClean="0"/>
              <a:t>dbpedia:birthPlace</a:t>
            </a:r>
            <a:r>
              <a:rPr lang="en-US" sz="1400" dirty="0" smtClean="0">
                <a:latin typeface="Consolas" pitchFamily="49" charset="0"/>
              </a:rPr>
              <a:t> AND t1.o = Vienna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                   AND t2.p = </a:t>
            </a:r>
            <a:r>
              <a:rPr lang="en-US" sz="1400" dirty="0" err="1" smtClean="0">
                <a:latin typeface="Consolas" pitchFamily="49" charset="0"/>
              </a:rPr>
              <a:t>rdf:type</a:t>
            </a:r>
            <a:r>
              <a:rPr lang="en-US" sz="1400" dirty="0" smtClean="0">
                <a:latin typeface="Consolas" pitchFamily="49" charset="0"/>
              </a:rPr>
              <a:t> AND t2.o = </a:t>
            </a:r>
            <a:r>
              <a:rPr lang="en-US" sz="1400" dirty="0" err="1" smtClean="0">
                <a:latin typeface="Consolas" pitchFamily="49" charset="0"/>
              </a:rPr>
              <a:t>dbpedia:Scientist</a:t>
            </a:r>
            <a:endParaRPr lang="en-US" sz="1400" dirty="0" smtClean="0">
              <a:latin typeface="Consolas" pitchFamily="49" charset="0"/>
            </a:endParaRP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  </a:t>
            </a:r>
            <a:endParaRPr lang="en-US" sz="1400" dirty="0">
              <a:latin typeface="Consolas" pitchFamily="49" charset="0"/>
            </a:endParaRPr>
          </a:p>
        </p:txBody>
      </p:sp>
      <p:cxnSp>
        <p:nvCxnSpPr>
          <p:cNvPr id="38920" name="Straight Arrow Connector 10"/>
          <p:cNvCxnSpPr>
            <a:cxnSpLocks noChangeShapeType="1"/>
          </p:cNvCxnSpPr>
          <p:nvPr/>
        </p:nvCxnSpPr>
        <p:spPr bwMode="auto">
          <a:xfrm>
            <a:off x="2557268" y="4570412"/>
            <a:ext cx="3386332" cy="1588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38921" name="Group 48"/>
          <p:cNvGrpSpPr>
            <a:grpSpLocks/>
          </p:cNvGrpSpPr>
          <p:nvPr/>
        </p:nvGrpSpPr>
        <p:grpSpPr bwMode="auto">
          <a:xfrm>
            <a:off x="271463" y="4267200"/>
            <a:ext cx="8601581" cy="533400"/>
            <a:chOff x="0" y="4267200"/>
            <a:chExt cx="8602315" cy="533400"/>
          </a:xfrm>
        </p:grpSpPr>
        <p:sp>
          <p:nvSpPr>
            <p:cNvPr id="38922" name="Oval 16"/>
            <p:cNvSpPr>
              <a:spLocks noChangeArrowheads="1"/>
            </p:cNvSpPr>
            <p:nvPr/>
          </p:nvSpPr>
          <p:spPr bwMode="auto">
            <a:xfrm>
              <a:off x="0" y="4343400"/>
              <a:ext cx="2286000" cy="457200"/>
            </a:xfrm>
            <a:prstGeom prst="ellipse">
              <a:avLst/>
            </a:prstGeom>
            <a:solidFill>
              <a:srgbClr val="E0AEA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spcBef>
                  <a:spcPct val="50000"/>
                </a:spcBef>
              </a:pPr>
              <a:r>
                <a:rPr lang="en-US" sz="1400">
                  <a:solidFill>
                    <a:srgbClr val="000000"/>
                  </a:solidFill>
                </a:rPr>
                <a:t>           ?X</a:t>
              </a:r>
              <a:endParaRPr lang="en-US" sz="1400"/>
            </a:p>
          </p:txBody>
        </p:sp>
        <p:sp>
          <p:nvSpPr>
            <p:cNvPr id="38923" name="Rectangle 13"/>
            <p:cNvSpPr>
              <a:spLocks noChangeArrowheads="1"/>
            </p:cNvSpPr>
            <p:nvPr/>
          </p:nvSpPr>
          <p:spPr bwMode="auto">
            <a:xfrm>
              <a:off x="3005628" y="4267200"/>
              <a:ext cx="27432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dirty="0" err="1" smtClean="0">
                  <a:solidFill>
                    <a:srgbClr val="FF0000"/>
                  </a:solidFill>
                </a:rPr>
                <a:t>dbpedia:birthPlace</a:t>
              </a:r>
              <a:endParaRPr lang="en-US" sz="1400" dirty="0">
                <a:solidFill>
                  <a:srgbClr val="FF0000"/>
                </a:solidFill>
              </a:endParaRPr>
            </a:p>
          </p:txBody>
        </p:sp>
        <p:sp>
          <p:nvSpPr>
            <p:cNvPr id="38924" name="Oval 16"/>
            <p:cNvSpPr>
              <a:spLocks noChangeArrowheads="1"/>
            </p:cNvSpPr>
            <p:nvPr/>
          </p:nvSpPr>
          <p:spPr bwMode="auto">
            <a:xfrm>
              <a:off x="5672621" y="4340423"/>
              <a:ext cx="2929694" cy="457200"/>
            </a:xfrm>
            <a:prstGeom prst="ellipse">
              <a:avLst/>
            </a:prstGeom>
            <a:solidFill>
              <a:srgbClr val="E0AEA2"/>
            </a:solidFill>
            <a:ln w="9525">
              <a:noFill/>
              <a:round/>
              <a:headEnd/>
              <a:tailEnd/>
            </a:ln>
          </p:spPr>
          <p:txBody>
            <a:bodyPr lIns="0" rIns="0"/>
            <a:lstStyle/>
            <a:p>
              <a:pPr>
                <a:spcBef>
                  <a:spcPct val="50000"/>
                </a:spcBef>
              </a:pPr>
              <a:r>
                <a:rPr lang="en-US" sz="1200" dirty="0" err="1">
                  <a:solidFill>
                    <a:srgbClr val="000000"/>
                  </a:solidFill>
                </a:rPr>
                <a:t>dbpedia.org</a:t>
              </a:r>
              <a:r>
                <a:rPr lang="en-US" sz="1200" dirty="0" smtClean="0">
                  <a:solidFill>
                    <a:srgbClr val="000000"/>
                  </a:solidFill>
                </a:rPr>
                <a:t>/resource/Vienna</a:t>
              </a:r>
              <a:endParaRPr lang="en-US" sz="1200" dirty="0"/>
            </a:p>
          </p:txBody>
        </p:sp>
      </p:grpSp>
      <p:cxnSp>
        <p:nvCxnSpPr>
          <p:cNvPr id="14" name="Straight Arrow Connector 10"/>
          <p:cNvCxnSpPr>
            <a:cxnSpLocks noChangeShapeType="1"/>
          </p:cNvCxnSpPr>
          <p:nvPr/>
        </p:nvCxnSpPr>
        <p:spPr bwMode="auto">
          <a:xfrm>
            <a:off x="2590800" y="4572000"/>
            <a:ext cx="3505200" cy="685800"/>
          </a:xfrm>
          <a:prstGeom prst="straightConnector1">
            <a:avLst/>
          </a:prstGeom>
          <a:noFill/>
          <a:ln w="25400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7" name="Rectangle 13"/>
          <p:cNvSpPr>
            <a:spLocks noChangeArrowheads="1"/>
          </p:cNvSpPr>
          <p:nvPr/>
        </p:nvSpPr>
        <p:spPr bwMode="auto">
          <a:xfrm rot="726920">
            <a:off x="3679568" y="4970701"/>
            <a:ext cx="927462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 smtClean="0">
                <a:solidFill>
                  <a:srgbClr val="FF0000"/>
                </a:solidFill>
              </a:rPr>
              <a:t>rdf:type</a:t>
            </a: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24" name="Oval 16"/>
          <p:cNvSpPr>
            <a:spLocks noChangeArrowheads="1"/>
          </p:cNvSpPr>
          <p:nvPr/>
        </p:nvSpPr>
        <p:spPr bwMode="auto">
          <a:xfrm>
            <a:off x="6096000" y="5029200"/>
            <a:ext cx="2548444" cy="457200"/>
          </a:xfrm>
          <a:prstGeom prst="ellipse">
            <a:avLst/>
          </a:prstGeom>
          <a:solidFill>
            <a:srgbClr val="E0AEA2"/>
          </a:solidFill>
          <a:ln w="9525">
            <a:noFill/>
            <a:round/>
            <a:headEnd/>
            <a:tailEnd/>
          </a:ln>
        </p:spPr>
        <p:txBody>
          <a:bodyPr lIns="0" rIns="0"/>
          <a:lstStyle/>
          <a:p>
            <a:pPr>
              <a:spcBef>
                <a:spcPct val="50000"/>
              </a:spcBef>
            </a:pPr>
            <a:r>
              <a:rPr lang="en-US" sz="1200" dirty="0" err="1" smtClean="0">
                <a:solidFill>
                  <a:srgbClr val="000000"/>
                </a:solidFill>
              </a:rPr>
              <a:t>dbpedia:Scientist</a:t>
            </a:r>
            <a:endParaRPr lang="en-US" sz="1200" dirty="0"/>
          </a:p>
        </p:txBody>
      </p:sp>
      <p:sp>
        <p:nvSpPr>
          <p:cNvPr id="25" name="Rectangle 7"/>
          <p:cNvSpPr>
            <a:spLocks noChangeArrowheads="1"/>
          </p:cNvSpPr>
          <p:nvPr/>
        </p:nvSpPr>
        <p:spPr bwMode="auto">
          <a:xfrm>
            <a:off x="152400" y="2133600"/>
            <a:ext cx="8839200" cy="1600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SELECT ?X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WHERE { 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        ?X </a:t>
            </a:r>
            <a:r>
              <a:rPr lang="en-US" sz="1400" dirty="0" err="1" smtClean="0">
                <a:latin typeface="Consolas" pitchFamily="49" charset="0"/>
              </a:rPr>
              <a:t>dbpedia:birthPlace</a:t>
            </a:r>
            <a:r>
              <a:rPr lang="en-US" sz="1400" dirty="0" smtClean="0">
                <a:latin typeface="Consolas" pitchFamily="49" charset="0"/>
              </a:rPr>
              <a:t>  &lt;</a:t>
            </a:r>
            <a:r>
              <a:rPr lang="en-US" sz="1400" dirty="0" err="1" smtClean="0">
                <a:solidFill>
                  <a:srgbClr val="000000"/>
                </a:solidFill>
              </a:rPr>
              <a:t>dbpedia.org</a:t>
            </a:r>
            <a:r>
              <a:rPr lang="en-US" sz="1400" dirty="0" smtClean="0">
                <a:solidFill>
                  <a:srgbClr val="000000"/>
                </a:solidFill>
              </a:rPr>
              <a:t>/resource/Vienna</a:t>
            </a:r>
            <a:r>
              <a:rPr lang="en-US" sz="1400" dirty="0" smtClean="0">
                <a:latin typeface="Consolas" pitchFamily="49" charset="0"/>
              </a:rPr>
              <a:t>&gt; .  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        ?X </a:t>
            </a:r>
            <a:r>
              <a:rPr lang="en-US" sz="1400" dirty="0" err="1" smtClean="0">
                <a:latin typeface="Consolas" pitchFamily="49" charset="0"/>
              </a:rPr>
              <a:t>rdf:type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dbpedia:Scientist</a:t>
            </a:r>
            <a:r>
              <a:rPr lang="en-US" sz="1400" dirty="0" smtClean="0">
                <a:latin typeface="Consolas" pitchFamily="49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      }  </a:t>
            </a:r>
            <a:endParaRPr lang="en-US" sz="1400" dirty="0">
              <a:latin typeface="Consolas" pitchFamily="49" charset="0"/>
            </a:endParaRP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152400" y="4114800"/>
            <a:ext cx="8839200" cy="1600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err="1" smtClean="0">
                <a:latin typeface="Consolas" pitchFamily="49" charset="0"/>
              </a:rPr>
              <a:t>answer(X</a:t>
            </a:r>
            <a:r>
              <a:rPr lang="en-US" sz="1400" dirty="0" smtClean="0">
                <a:latin typeface="Consolas" pitchFamily="49" charset="0"/>
              </a:rPr>
              <a:t>) :-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        triple( X,  </a:t>
            </a:r>
            <a:r>
              <a:rPr lang="en-US" sz="1400" dirty="0" err="1" smtClean="0">
                <a:latin typeface="Consolas" pitchFamily="49" charset="0"/>
              </a:rPr>
              <a:t>birthPlace</a:t>
            </a:r>
            <a:r>
              <a:rPr lang="en-US" sz="1400" dirty="0" smtClean="0">
                <a:latin typeface="Consolas" pitchFamily="49" charset="0"/>
              </a:rPr>
              <a:t> , </a:t>
            </a:r>
            <a:r>
              <a:rPr lang="en-US" sz="1400" dirty="0" smtClean="0">
                <a:solidFill>
                  <a:srgbClr val="000000"/>
                </a:solidFill>
              </a:rPr>
              <a:t>Vienna</a:t>
            </a:r>
            <a:r>
              <a:rPr lang="en-US" sz="1400" dirty="0" smtClean="0">
                <a:latin typeface="Consolas" pitchFamily="49" charset="0"/>
              </a:rPr>
              <a:t> ) ,  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        triple( X,  type , Scientist ) .</a:t>
            </a:r>
          </a:p>
          <a:p>
            <a:pPr>
              <a:spcBef>
                <a:spcPct val="50000"/>
              </a:spcBef>
            </a:pPr>
            <a:endParaRPr lang="en-US" sz="1400" dirty="0" smtClean="0">
              <a:latin typeface="Consolas" pitchFamily="49" charset="0"/>
            </a:endParaRPr>
          </a:p>
          <a:p>
            <a:pPr>
              <a:spcBef>
                <a:spcPct val="50000"/>
              </a:spcBef>
            </a:pPr>
            <a:endParaRPr lang="en-US" sz="1400" dirty="0" smtClean="0">
              <a:latin typeface="Consolas" pitchFamily="49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52400" y="3748970"/>
            <a:ext cx="54889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 smtClean="0"/>
              <a:t>Obiously</a:t>
            </a:r>
            <a:r>
              <a:rPr lang="en-US" i="1" dirty="0" smtClean="0"/>
              <a:t>, we know how to do that in </a:t>
            </a:r>
            <a:r>
              <a:rPr lang="en-US" i="1" dirty="0" err="1" smtClean="0"/>
              <a:t>Datalog</a:t>
            </a:r>
            <a:r>
              <a:rPr lang="en-US" i="1" dirty="0" smtClean="0"/>
              <a:t>...</a:t>
            </a:r>
            <a:endParaRPr lang="en-US" i="1" dirty="0"/>
          </a:p>
        </p:txBody>
      </p:sp>
      <p:sp>
        <p:nvSpPr>
          <p:cNvPr id="28" name="Rectangle 27"/>
          <p:cNvSpPr/>
          <p:nvPr/>
        </p:nvSpPr>
        <p:spPr>
          <a:xfrm>
            <a:off x="2133600" y="5181600"/>
            <a:ext cx="4225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… and SPARQL looks quite similar!</a:t>
            </a:r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460488" y="1676400"/>
            <a:ext cx="3786273" cy="369332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1800" i="1" kern="0" dirty="0" smtClean="0">
                <a:solidFill>
                  <a:srgbClr val="000000"/>
                </a:solidFill>
                <a:latin typeface="Arial"/>
                <a:cs typeface="+mn-cs"/>
              </a:rPr>
              <a:t>Now how does it look in </a:t>
            </a:r>
            <a:r>
              <a:rPr lang="en-US" sz="1800" b="1" i="1" kern="0" dirty="0" smtClean="0">
                <a:solidFill>
                  <a:srgbClr val="000000"/>
                </a:solidFill>
                <a:latin typeface="Arial"/>
                <a:cs typeface="+mn-cs"/>
              </a:rPr>
              <a:t>SPARQL</a:t>
            </a:r>
            <a:r>
              <a:rPr lang="en-US" sz="1800" i="1" kern="0" dirty="0" smtClean="0">
                <a:solidFill>
                  <a:srgbClr val="000000"/>
                </a:solidFill>
                <a:latin typeface="Arial"/>
                <a:cs typeface="+mn-cs"/>
              </a:rPr>
              <a:t>?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7" grpId="0" animBg="1"/>
      <p:bldP spid="25" grpId="0" animBg="1"/>
      <p:bldP spid="26" grpId="0" animBg="1"/>
      <p:bldP spid="27" grpId="0"/>
      <p:bldP spid="28" grpId="0"/>
      <p:bldP spid="2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>
          <a:xfrm>
            <a:off x="179512" y="387127"/>
            <a:ext cx="8604250" cy="8096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SPARQL – Standard RDF Query Language </a:t>
            </a:r>
            <a:r>
              <a:rPr lang="en-US" sz="2400" dirty="0" smtClean="0"/>
              <a:t>and Protocol</a:t>
            </a:r>
            <a:endParaRPr lang="en-US" sz="24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SPARQL 1.0 (2008):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>
              <a:buClr>
                <a:srgbClr val="333333"/>
              </a:buClr>
            </a:pPr>
            <a:r>
              <a:rPr lang="en-US" dirty="0" smtClean="0">
                <a:ea typeface="ＭＳ Ｐゴシック" pitchFamily="34" charset="-128"/>
              </a:rPr>
              <a:t>SQL “Look-and-feel” for the Web</a:t>
            </a:r>
          </a:p>
          <a:p>
            <a:pPr lvl="1" eaLnBrk="1" hangingPunct="1">
              <a:buClr>
                <a:srgbClr val="333333"/>
              </a:buClr>
            </a:pPr>
            <a:r>
              <a:rPr lang="en-US" dirty="0" smtClean="0">
                <a:ea typeface="ＭＳ Ｐゴシック" pitchFamily="34" charset="-128"/>
              </a:rPr>
              <a:t>Essentially “graph matching” by </a:t>
            </a:r>
            <a:r>
              <a:rPr lang="en-US" i="1" dirty="0" smtClean="0">
                <a:ea typeface="ＭＳ Ｐゴシック" pitchFamily="34" charset="-128"/>
              </a:rPr>
              <a:t>basic graph patterns (</a:t>
            </a:r>
            <a:r>
              <a:rPr lang="en-US" i="1" dirty="0" err="1" smtClean="0">
                <a:ea typeface="ＭＳ Ｐゴシック" pitchFamily="34" charset="-128"/>
              </a:rPr>
              <a:t>BGPs</a:t>
            </a:r>
            <a:r>
              <a:rPr lang="en-US" i="1" dirty="0" smtClean="0">
                <a:ea typeface="ＭＳ Ｐゴシック" pitchFamily="34" charset="-128"/>
              </a:rPr>
              <a:t>)</a:t>
            </a:r>
          </a:p>
          <a:p>
            <a:pPr lvl="1" eaLnBrk="1" hangingPunct="1">
              <a:buClr>
                <a:srgbClr val="333333"/>
              </a:buClr>
            </a:pPr>
            <a:r>
              <a:rPr lang="en-US" dirty="0" smtClean="0">
                <a:ea typeface="ＭＳ Ｐゴシック" pitchFamily="34" charset="-128"/>
              </a:rPr>
              <a:t>Allows conjunction (.) , disjunction (UNION), optional (OPTIONAL) patterns and filters (FILTER)</a:t>
            </a:r>
          </a:p>
          <a:p>
            <a:pPr lvl="1" eaLnBrk="1" hangingPunct="1">
              <a:buClr>
                <a:srgbClr val="333333"/>
              </a:buClr>
            </a:pPr>
            <a:r>
              <a:rPr lang="en-US" dirty="0" smtClean="0">
                <a:ea typeface="ＭＳ Ｐゴシック" pitchFamily="34" charset="-128"/>
              </a:rPr>
              <a:t>Construct new RDF from existing RDF (CONSTRUCT)</a:t>
            </a:r>
          </a:p>
          <a:p>
            <a:pPr lvl="1" eaLnBrk="1" hangingPunct="1">
              <a:buClr>
                <a:srgbClr val="333333"/>
              </a:buClr>
            </a:pPr>
            <a:r>
              <a:rPr lang="en-US" dirty="0" smtClean="0">
                <a:ea typeface="ＭＳ Ｐゴシック" pitchFamily="34" charset="-128"/>
              </a:rPr>
              <a:t>Solution modifiers (DISTINCT, ORDER BY, LIMIT, …)</a:t>
            </a:r>
          </a:p>
          <a:p>
            <a:pPr lvl="1" eaLnBrk="1" hangingPunct="1">
              <a:buClr>
                <a:srgbClr val="333333"/>
              </a:buClr>
            </a:pPr>
            <a:r>
              <a:rPr lang="en-US" dirty="0" smtClean="0">
                <a:ea typeface="ＭＳ Ｐゴシック" pitchFamily="34" charset="-128"/>
              </a:rPr>
              <a:t>A </a:t>
            </a:r>
            <a:r>
              <a:rPr lang="en-US" b="1" dirty="0" smtClean="0">
                <a:ea typeface="ＭＳ Ｐゴシック" pitchFamily="34" charset="-128"/>
              </a:rPr>
              <a:t>standardized </a:t>
            </a:r>
            <a:r>
              <a:rPr lang="en-US" dirty="0" smtClean="0">
                <a:ea typeface="ＭＳ Ｐゴシック" pitchFamily="34" charset="-128"/>
              </a:rPr>
              <a:t>HTTP based protocol: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  <a:noFill/>
        </p:spPr>
        <p:txBody>
          <a:bodyPr/>
          <a:lstStyle/>
          <a:p>
            <a:fld id="{F3C98804-57D8-409A-8C88-001027D39AAC}" type="slidenum">
              <a:rPr lang="en-US" smtClean="0">
                <a:latin typeface="Arial" charset="0"/>
                <a:cs typeface="Arial" charset="0"/>
              </a:rPr>
              <a:pPr/>
              <a:t>12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39940" name="Rectangle 7"/>
          <p:cNvSpPr>
            <a:spLocks noChangeArrowheads="1"/>
          </p:cNvSpPr>
          <p:nvPr/>
        </p:nvSpPr>
        <p:spPr bwMode="auto">
          <a:xfrm>
            <a:off x="152400" y="2133600"/>
            <a:ext cx="8839200" cy="1600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SELECT ?X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WHERE { 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	?X </a:t>
            </a:r>
            <a:r>
              <a:rPr lang="en-US" sz="1400" dirty="0" err="1" smtClean="0">
                <a:latin typeface="Consolas" pitchFamily="49" charset="0"/>
              </a:rPr>
              <a:t>dbpedia:birthPlace</a:t>
            </a:r>
            <a:r>
              <a:rPr lang="en-US" sz="1400" dirty="0" smtClean="0">
                <a:latin typeface="Consolas" pitchFamily="49" charset="0"/>
              </a:rPr>
              <a:t>  &lt;</a:t>
            </a:r>
            <a:r>
              <a:rPr lang="en-US" sz="1400" dirty="0" err="1" smtClean="0">
                <a:solidFill>
                  <a:srgbClr val="000000"/>
                </a:solidFill>
              </a:rPr>
              <a:t>dbpedia.org</a:t>
            </a:r>
            <a:r>
              <a:rPr lang="en-US" sz="1400" dirty="0" smtClean="0">
                <a:solidFill>
                  <a:srgbClr val="000000"/>
                </a:solidFill>
              </a:rPr>
              <a:t>/resource/Vienna</a:t>
            </a:r>
            <a:r>
              <a:rPr lang="en-US" sz="1400" dirty="0" smtClean="0">
                <a:latin typeface="Consolas" pitchFamily="49" charset="0"/>
              </a:rPr>
              <a:t>&gt; .  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         ?X </a:t>
            </a:r>
            <a:r>
              <a:rPr lang="en-US" sz="1400" dirty="0" err="1" smtClean="0">
                <a:latin typeface="Consolas" pitchFamily="49" charset="0"/>
              </a:rPr>
              <a:t>rdf:type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dbpedia:Scientist</a:t>
            </a:r>
            <a:r>
              <a:rPr lang="en-US" sz="1400" dirty="0" smtClean="0">
                <a:latin typeface="Consolas" pitchFamily="49" charset="0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      }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2133600"/>
            <a:ext cx="1295400" cy="609600"/>
          </a:xfrm>
          <a:prstGeom prst="rect">
            <a:avLst/>
          </a:prstGeom>
          <a:solidFill>
            <a:srgbClr val="FF0000">
              <a:alpha val="41960"/>
            </a:srgbClr>
          </a:solidFill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66800" y="2743200"/>
            <a:ext cx="5181600" cy="685800"/>
          </a:xfrm>
          <a:prstGeom prst="rect">
            <a:avLst/>
          </a:prstGeom>
          <a:solidFill>
            <a:srgbClr val="FF0000">
              <a:alpha val="41960"/>
            </a:srgbClr>
          </a:solidFill>
          <a:ln w="9525" algn="ctr">
            <a:noFill/>
            <a:round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1" name="Picture 10" descr="Screen shot 2012-03-21 at 15.28.15.png"/>
          <p:cNvPicPr>
            <a:picLocks noChangeAspect="1"/>
          </p:cNvPicPr>
          <p:nvPr/>
        </p:nvPicPr>
        <p:blipFill>
          <a:blip r:embed="rId2"/>
          <a:srcRect r="39981" b="88957"/>
          <a:stretch>
            <a:fillRect/>
          </a:stretch>
        </p:blipFill>
        <p:spPr bwMode="auto">
          <a:xfrm>
            <a:off x="990600" y="5486400"/>
            <a:ext cx="5748338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362200" y="6172200"/>
            <a:ext cx="2286000" cy="304800"/>
          </a:xfrm>
          <a:prstGeom prst="rect">
            <a:avLst/>
          </a:prstGeom>
          <a:solidFill>
            <a:srgbClr val="FF0000">
              <a:alpha val="41960"/>
            </a:srgbClr>
          </a:solidFill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086600" y="6019800"/>
            <a:ext cx="6591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hlinkClick r:id="rId3"/>
              </a:rPr>
              <a:t>Link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  <p:bldP spid="9" grpId="1" animBg="1"/>
      <p:bldP spid="10" grpId="0" animBg="1"/>
      <p:bldP spid="10" grpId="1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15119"/>
            <a:ext cx="7704658" cy="809625"/>
          </a:xfrm>
        </p:spPr>
        <p:txBody>
          <a:bodyPr/>
          <a:lstStyle/>
          <a:p>
            <a:r>
              <a:rPr lang="en-US" sz="2400" dirty="0" smtClean="0"/>
              <a:t>SPARQL Formal Semantics – Basic Graph Patterns [Perez et al. 2006]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" y="1337608"/>
            <a:ext cx="8534400" cy="1938992"/>
          </a:xfrm>
          <a:prstGeom prst="rect">
            <a:avLst/>
          </a:prstGeom>
          <a:solidFill>
            <a:srgbClr val="CCFFCC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Definition 1: </a:t>
            </a:r>
          </a:p>
          <a:p>
            <a:pPr>
              <a:spcBef>
                <a:spcPts val="0"/>
              </a:spcBef>
            </a:pPr>
            <a:endParaRPr lang="en-US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The evaluation of the BGP P over a graph G, denoted by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eval(P,G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), is the</a:t>
            </a: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set of all mappings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: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Var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V(G)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such that:  </a:t>
            </a:r>
          </a:p>
          <a:p>
            <a:pPr>
              <a:spcBef>
                <a:spcPts val="0"/>
              </a:spcBef>
            </a:pPr>
            <a:r>
              <a:rPr lang="en-US" sz="800" i="1" dirty="0" smtClean="0">
                <a:solidFill>
                  <a:srgbClr val="1A309E"/>
                </a:solidFill>
                <a:latin typeface="Times New Roman"/>
                <a:cs typeface="Times New Roman"/>
              </a:rPr>
              <a:t>                                    </a:t>
            </a:r>
            <a:r>
              <a:rPr lang="en-US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dom(μ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is exactly the set of variables occurring in P and</a:t>
            </a:r>
          </a:p>
          <a:p>
            <a:pPr>
              <a:spcBef>
                <a:spcPts val="0"/>
              </a:spcBef>
            </a:pPr>
            <a:r>
              <a:rPr lang="en-US" sz="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    </a:t>
            </a:r>
            <a:r>
              <a:rPr lang="en-US" sz="800" dirty="0" smtClean="0">
                <a:solidFill>
                  <a:srgbClr val="1A309E"/>
                </a:solidFill>
                <a:latin typeface="Times New Roman"/>
                <a:cs typeface="Times New Roman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μ(P)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⊆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G</a:t>
            </a:r>
            <a:endParaRPr lang="en-US" i="1" dirty="0"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28600" y="3336191"/>
            <a:ext cx="90678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1" charset="0"/>
                <a:cs typeface="+mn-cs"/>
              </a:rPr>
              <a:t>Example RDF Graph (G):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Arial" pitchFamily="1" charset="0"/>
                <a:cs typeface="+mn-cs"/>
              </a:rPr>
              <a:t>   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juan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. </a:t>
            </a:r>
          </a:p>
          <a:p>
            <a:pPr lvl="0">
              <a:spcBef>
                <a:spcPts val="0"/>
              </a:spcBef>
            </a:pPr>
            <a:endParaRPr lang="en-US" sz="1600" b="1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lvl="0">
              <a:spcBef>
                <a:spcPts val="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Arial" pitchFamily="1" charset="0"/>
                <a:cs typeface="+mn-cs"/>
              </a:rPr>
              <a:t>Example Pattern (P):</a:t>
            </a: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SELECT * WHERE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 { ?X  </a:t>
            </a:r>
            <a:r>
              <a:rPr lang="en-US" sz="1600" b="1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  ?Y . }</a:t>
            </a:r>
          </a:p>
          <a:p>
            <a:pPr lvl="0">
              <a:spcBef>
                <a:spcPts val="0"/>
              </a:spcBef>
            </a:pP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lvl="0">
              <a:spcBef>
                <a:spcPts val="0"/>
              </a:spcBef>
            </a:pP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eval(P,G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) = {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 = { ?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,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} ,   </a:t>
            </a:r>
          </a:p>
          <a:p>
            <a:pPr lvl="0">
              <a:spcBef>
                <a:spcPts val="0"/>
              </a:spcBef>
            </a:pP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  μ2 = { ?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,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} , </a:t>
            </a:r>
          </a:p>
          <a:p>
            <a:pPr lvl="0">
              <a:spcBef>
                <a:spcPts val="0"/>
              </a:spcBef>
            </a:pP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               μ3 = { ?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?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juan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}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lvl="0">
              <a:spcBef>
                <a:spcPts val="0"/>
              </a:spcBef>
            </a:pP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en-US" sz="1600" b="1" dirty="0" smtClean="0">
              <a:solidFill>
                <a:srgbClr val="000000"/>
              </a:solidFill>
              <a:latin typeface="Arial" pitchFamily="1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911156" y="4719935"/>
            <a:ext cx="2693453" cy="430887"/>
          </a:xfrm>
          <a:prstGeom prst="rect">
            <a:avLst/>
          </a:prstGeom>
          <a:solidFill>
            <a:srgbClr val="FFFFFF"/>
          </a:solidFill>
        </p:spPr>
        <p:txBody>
          <a:bodyPr wrap="none">
            <a:spAutoFit/>
          </a:bodyPr>
          <a:lstStyle/>
          <a:p>
            <a:r>
              <a:rPr lang="en-US" sz="22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latin typeface="Courier New"/>
                <a:cs typeface="Courier New"/>
              </a:rPr>
              <a:t>?Y </a:t>
            </a:r>
            <a:r>
              <a:rPr lang="en-US" sz="1600" b="1" dirty="0" err="1" smtClean="0">
                <a:latin typeface="Courier New"/>
                <a:cs typeface="Courier New"/>
              </a:rPr>
              <a:t>foaf:knows</a:t>
            </a:r>
            <a:r>
              <a:rPr lang="en-US" sz="1600" b="1" dirty="0" smtClean="0">
                <a:latin typeface="Courier New"/>
                <a:cs typeface="Courier New"/>
              </a:rPr>
              <a:t> ?Z }.</a:t>
            </a:r>
            <a:endParaRPr lang="en-US" b="1" dirty="0"/>
          </a:p>
        </p:txBody>
      </p:sp>
      <p:sp>
        <p:nvSpPr>
          <p:cNvPr id="13" name="Rectangle 12"/>
          <p:cNvSpPr/>
          <p:nvPr/>
        </p:nvSpPr>
        <p:spPr>
          <a:xfrm>
            <a:off x="1676400" y="5341203"/>
            <a:ext cx="7086600" cy="107721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{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 = { ?x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,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?y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 , ?z 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}, </a:t>
            </a:r>
            <a:endParaRPr lang="en-US" sz="1600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>
              <a:spcBef>
                <a:spcPts val="0"/>
              </a:spcBef>
            </a:pP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μ2 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= { ?x 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dirty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?y 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 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,  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</a:rPr>
              <a:t>?z </a:t>
            </a:r>
            <a:r>
              <a:rPr lang="en-US" sz="1600" i="1" dirty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} ,</a:t>
            </a:r>
            <a:endParaRPr lang="en-US" sz="1600" i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 lvl="0">
              <a:spcBef>
                <a:spcPts val="0"/>
              </a:spcBef>
            </a:pP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μ3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= { ?x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,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?y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 , 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?z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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juan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}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}</a:t>
            </a:r>
          </a:p>
          <a:p>
            <a:pPr lvl="0">
              <a:spcBef>
                <a:spcPts val="0"/>
              </a:spcBef>
            </a:pP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  <a:sym typeface="Wingdings"/>
              </a:rPr>
              <a:t> 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</p:txBody>
      </p: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971800"/>
            <a:ext cx="1447799" cy="251791"/>
          </a:xfrm>
          <a:prstGeom prst="rect">
            <a:avLst/>
          </a:prstGeom>
          <a:solidFill>
            <a:srgbClr val="CCFFCC"/>
          </a:solidFill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387127"/>
            <a:ext cx="7344618" cy="809625"/>
          </a:xfrm>
        </p:spPr>
        <p:txBody>
          <a:bodyPr/>
          <a:lstStyle/>
          <a:p>
            <a:r>
              <a:rPr lang="en-US" sz="2400" dirty="0" smtClean="0"/>
              <a:t>SPARQL Algebra as per [Perez et al. 2006]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847692"/>
            <a:ext cx="8208963" cy="4681538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endParaRPr lang="en-US" dirty="0" smtClean="0"/>
          </a:p>
          <a:p>
            <a:pPr>
              <a:spcBef>
                <a:spcPts val="0"/>
              </a:spcBef>
              <a:buNone/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              Let M1, M2 be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sets of mappings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2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914400" y="1371600"/>
            <a:ext cx="7848600" cy="707886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Definition 2: </a:t>
            </a:r>
            <a:endParaRPr lang="en-US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  mappings </a:t>
            </a:r>
            <a:r>
              <a:rPr lang="en-US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μ1, μ2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are compatible </a:t>
            </a:r>
            <a:r>
              <a:rPr lang="en-US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iff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 they agree in their shared variables.</a:t>
            </a:r>
          </a:p>
        </p:txBody>
      </p:sp>
      <p:sp>
        <p:nvSpPr>
          <p:cNvPr id="5" name="Rectangle 4"/>
          <p:cNvSpPr/>
          <p:nvPr/>
        </p:nvSpPr>
        <p:spPr>
          <a:xfrm>
            <a:off x="2590800" y="2597527"/>
            <a:ext cx="6400800" cy="4031873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Definition 3:</a:t>
            </a:r>
          </a:p>
          <a:p>
            <a:pPr>
              <a:spcBef>
                <a:spcPts val="0"/>
              </a:spcBef>
            </a:pPr>
            <a:endParaRPr lang="en-US" sz="16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Join: 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M1      M2 = {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∪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μ2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|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∈ M1,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μ2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∈M2, and 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μ1, μ2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are compatible}</a:t>
            </a: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Union: </a:t>
            </a:r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M1 ∪ M2  = { 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|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∈ M1 or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∈ M2}</a:t>
            </a: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Diff: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M1 \  M2    =  {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∈M1 | 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forall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′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∈M2,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′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are not compatible }</a:t>
            </a: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1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LeftJoin</a:t>
            </a: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M1        M2  = (M1      M2)  ∪ ( M1 \  M2 )</a:t>
            </a: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Filter: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M|</a:t>
            </a:r>
            <a:r>
              <a:rPr lang="en-US" sz="16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{ 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|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∈ M and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μ(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R) = true}</a:t>
            </a:r>
          </a:p>
        </p:txBody>
      </p:sp>
      <p:grpSp>
        <p:nvGrpSpPr>
          <p:cNvPr id="6" name="Group 14"/>
          <p:cNvGrpSpPr/>
          <p:nvPr/>
        </p:nvGrpSpPr>
        <p:grpSpPr>
          <a:xfrm>
            <a:off x="3048000" y="3487579"/>
            <a:ext cx="152400" cy="76200"/>
            <a:chOff x="2743200" y="3352800"/>
            <a:chExt cx="381794" cy="229394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 flipH="1" flipV="1">
              <a:off x="3009900" y="3467100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 flipH="1" flipV="1">
              <a:off x="2629694" y="3466306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25"/>
          <p:cNvGrpSpPr/>
          <p:nvPr/>
        </p:nvGrpSpPr>
        <p:grpSpPr>
          <a:xfrm>
            <a:off x="3048000" y="5697378"/>
            <a:ext cx="228600" cy="76201"/>
            <a:chOff x="533400" y="5334000"/>
            <a:chExt cx="1524000" cy="762001"/>
          </a:xfrm>
        </p:grpSpPr>
        <p:grpSp>
          <p:nvGrpSpPr>
            <p:cNvPr id="10" name="Group 16"/>
            <p:cNvGrpSpPr/>
            <p:nvPr/>
          </p:nvGrpSpPr>
          <p:grpSpPr>
            <a:xfrm>
              <a:off x="838200" y="5334000"/>
              <a:ext cx="1219200" cy="762000"/>
              <a:chOff x="2743200" y="3352800"/>
              <a:chExt cx="381794" cy="229394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rot="5400000" flipH="1" flipV="1">
                <a:off x="3009900" y="3467100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rot="5400000" flipH="1" flipV="1">
                <a:off x="2629694" y="3466306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2" name="Straight Connector 21"/>
            <p:cNvCxnSpPr/>
            <p:nvPr/>
          </p:nvCxnSpPr>
          <p:spPr bwMode="auto">
            <a:xfrm>
              <a:off x="533400" y="5334000"/>
              <a:ext cx="304804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33400" y="6096000"/>
              <a:ext cx="304804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12" name="Group 26"/>
          <p:cNvGrpSpPr/>
          <p:nvPr/>
        </p:nvGrpSpPr>
        <p:grpSpPr>
          <a:xfrm>
            <a:off x="4343400" y="5697379"/>
            <a:ext cx="152400" cy="76200"/>
            <a:chOff x="2743200" y="3352800"/>
            <a:chExt cx="381794" cy="229394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 flipH="1" flipV="1">
              <a:off x="3009900" y="3467100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 flipH="1" flipV="1">
              <a:off x="2629694" y="3466306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015288" cy="838200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Semantics full </a:t>
            </a:r>
            <a:r>
              <a:rPr lang="en-US" sz="2400" dirty="0" smtClean="0"/>
              <a:t>as per [Perez et al.2006]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09600" y="1524000"/>
            <a:ext cx="7924800" cy="2862322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 err="1" smtClean="0">
                <a:solidFill>
                  <a:srgbClr val="000000"/>
                </a:solidFill>
              </a:rPr>
              <a:t>eval(BGP,G</a:t>
            </a:r>
            <a:r>
              <a:rPr lang="en-US" i="1" dirty="0" smtClean="0">
                <a:solidFill>
                  <a:srgbClr val="000000"/>
                </a:solidFill>
              </a:rPr>
              <a:t>)                        …  see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Definition 1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eval(P1 . P2,G)		   =  eval(P1, G)       eval(P2, G)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i="1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eval(P1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UNION</a:t>
            </a:r>
            <a:r>
              <a:rPr lang="en-US" i="1" dirty="0" smtClean="0">
                <a:solidFill>
                  <a:srgbClr val="000000"/>
                </a:solidFill>
              </a:rPr>
              <a:t> P2,G)         =  eval(P1, G)   </a:t>
            </a:r>
            <a:r>
              <a:rPr lang="en-US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∪</a:t>
            </a:r>
            <a:r>
              <a:rPr lang="en-US" i="1" dirty="0" smtClean="0">
                <a:solidFill>
                  <a:srgbClr val="000000"/>
                </a:solidFill>
              </a:rPr>
              <a:t> eval(P2, G)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i="1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 smtClean="0">
                <a:solidFill>
                  <a:srgbClr val="000000"/>
                </a:solidFill>
              </a:rPr>
              <a:t>eval(P1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OPTIONAL</a:t>
            </a:r>
            <a:r>
              <a:rPr lang="en-US" i="1" dirty="0" smtClean="0">
                <a:solidFill>
                  <a:srgbClr val="000000"/>
                </a:solidFill>
              </a:rPr>
              <a:t> P2, G)  =  eval(P1, G)       eval(P2, G) 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i="1" dirty="0" smtClean="0">
              <a:solidFill>
                <a:srgbClr val="000000"/>
              </a:solidFill>
            </a:endParaRP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i="1" dirty="0" err="1" smtClean="0">
                <a:solidFill>
                  <a:srgbClr val="000000"/>
                </a:solidFill>
              </a:rPr>
              <a:t>eval(P</a:t>
            </a:r>
            <a:r>
              <a:rPr lang="en-US" i="1" dirty="0" smtClean="0">
                <a:solidFill>
                  <a:srgbClr val="000000"/>
                </a:solidFill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latin typeface="Courier New"/>
                <a:cs typeface="Courier New"/>
              </a:rPr>
              <a:t>FILTER</a:t>
            </a:r>
            <a:r>
              <a:rPr lang="en-US" i="1" dirty="0" smtClean="0">
                <a:solidFill>
                  <a:srgbClr val="000000"/>
                </a:solidFill>
              </a:rPr>
              <a:t> R,G)          =  </a:t>
            </a:r>
            <a:r>
              <a:rPr lang="en-US" i="1" dirty="0" err="1" smtClean="0">
                <a:solidFill>
                  <a:srgbClr val="000000"/>
                </a:solidFill>
              </a:rPr>
              <a:t>eval(P</a:t>
            </a:r>
            <a:r>
              <a:rPr lang="en-US" i="1" dirty="0" smtClean="0">
                <a:solidFill>
                  <a:srgbClr val="000000"/>
                </a:solidFill>
              </a:rPr>
              <a:t>,  G) </a:t>
            </a:r>
            <a:r>
              <a:rPr lang="en-US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|</a:t>
            </a:r>
            <a:r>
              <a:rPr lang="en-US" b="1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endParaRPr lang="en-US" b="1" i="1" dirty="0" smtClean="0">
              <a:solidFill>
                <a:srgbClr val="000000"/>
              </a:solidFill>
            </a:endParaRPr>
          </a:p>
        </p:txBody>
      </p:sp>
      <p:grpSp>
        <p:nvGrpSpPr>
          <p:cNvPr id="5" name="Group 23"/>
          <p:cNvGrpSpPr/>
          <p:nvPr/>
        </p:nvGrpSpPr>
        <p:grpSpPr>
          <a:xfrm>
            <a:off x="5410200" y="2286000"/>
            <a:ext cx="228600" cy="152400"/>
            <a:chOff x="2743200" y="3352800"/>
            <a:chExt cx="381794" cy="229394"/>
          </a:xfrm>
        </p:grpSpPr>
        <p:cxnSp>
          <p:nvCxnSpPr>
            <p:cNvPr id="25" name="Straight Connector 24"/>
            <p:cNvCxnSpPr/>
            <p:nvPr/>
          </p:nvCxnSpPr>
          <p:spPr bwMode="auto">
            <a:xfrm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6" name="Straight Connector 25"/>
            <p:cNvCxnSpPr/>
            <p:nvPr/>
          </p:nvCxnSpPr>
          <p:spPr bwMode="auto">
            <a:xfrm flipV="1"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7" name="Straight Connector 26"/>
            <p:cNvCxnSpPr/>
            <p:nvPr/>
          </p:nvCxnSpPr>
          <p:spPr bwMode="auto">
            <a:xfrm rot="5400000" flipH="1" flipV="1">
              <a:off x="3009900" y="3467100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8" name="Straight Connector 27"/>
            <p:cNvCxnSpPr/>
            <p:nvPr/>
          </p:nvCxnSpPr>
          <p:spPr bwMode="auto">
            <a:xfrm rot="5400000" flipH="1" flipV="1">
              <a:off x="2629695" y="3466306"/>
              <a:ext cx="228599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6" name="Group 28"/>
          <p:cNvGrpSpPr/>
          <p:nvPr/>
        </p:nvGrpSpPr>
        <p:grpSpPr>
          <a:xfrm>
            <a:off x="5410200" y="3505200"/>
            <a:ext cx="304800" cy="152400"/>
            <a:chOff x="533400" y="5334000"/>
            <a:chExt cx="1524000" cy="762001"/>
          </a:xfrm>
        </p:grpSpPr>
        <p:grpSp>
          <p:nvGrpSpPr>
            <p:cNvPr id="7" name="Group 16"/>
            <p:cNvGrpSpPr/>
            <p:nvPr/>
          </p:nvGrpSpPr>
          <p:grpSpPr>
            <a:xfrm>
              <a:off x="838200" y="5334000"/>
              <a:ext cx="1219200" cy="762000"/>
              <a:chOff x="2743200" y="3352800"/>
              <a:chExt cx="381794" cy="229394"/>
            </a:xfrm>
          </p:grpSpPr>
          <p:cxnSp>
            <p:nvCxnSpPr>
              <p:cNvPr id="33" name="Straight Connector 32"/>
              <p:cNvCxnSpPr/>
              <p:nvPr/>
            </p:nvCxnSpPr>
            <p:spPr bwMode="auto">
              <a:xfrm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4" name="Straight Connector 33"/>
              <p:cNvCxnSpPr/>
              <p:nvPr/>
            </p:nvCxnSpPr>
            <p:spPr bwMode="auto">
              <a:xfrm flipV="1"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5" name="Straight Connector 34"/>
              <p:cNvCxnSpPr/>
              <p:nvPr/>
            </p:nvCxnSpPr>
            <p:spPr bwMode="auto">
              <a:xfrm rot="5400000" flipH="1" flipV="1">
                <a:off x="3009900" y="3467100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6" name="Straight Connector 35"/>
              <p:cNvCxnSpPr/>
              <p:nvPr/>
            </p:nvCxnSpPr>
            <p:spPr bwMode="auto">
              <a:xfrm rot="5400000" flipH="1" flipV="1">
                <a:off x="2629694" y="3466306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31" name="Straight Connector 30"/>
            <p:cNvCxnSpPr/>
            <p:nvPr/>
          </p:nvCxnSpPr>
          <p:spPr bwMode="auto">
            <a:xfrm>
              <a:off x="533400" y="5334000"/>
              <a:ext cx="304804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533400" y="6096000"/>
              <a:ext cx="304804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47" name="Table 4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4568616"/>
              </p:ext>
            </p:extLst>
          </p:nvPr>
        </p:nvGraphicFramePr>
        <p:xfrm>
          <a:off x="609600" y="5638800"/>
          <a:ext cx="1371600" cy="1127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</a:tblGrid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</a:rPr>
                        <a:t>jim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jim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rgbClr val="3366FF"/>
                          </a:solidFill>
                        </a:rPr>
                        <a:t>tim</a:t>
                      </a:r>
                      <a:endParaRPr lang="en-US" sz="1200" b="1" dirty="0" smtClean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732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jim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juan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49" name="Table 4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8538363"/>
              </p:ext>
            </p:extLst>
          </p:nvPr>
        </p:nvGraphicFramePr>
        <p:xfrm>
          <a:off x="2590800" y="5638800"/>
          <a:ext cx="1371600" cy="1127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85800"/>
                <a:gridCol w="685800"/>
              </a:tblGrid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rgbClr val="3366FF"/>
                          </a:solidFill>
                        </a:rPr>
                        <a:t>tim</a:t>
                      </a:r>
                      <a:endParaRPr lang="en-US" sz="1200" b="1" dirty="0" smtClean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jim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</a:rPr>
                        <a:t>jim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732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</a:rPr>
                        <a:t>jim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juan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51" name="Table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5544886"/>
              </p:ext>
            </p:extLst>
          </p:nvPr>
        </p:nvGraphicFramePr>
        <p:xfrm>
          <a:off x="4495800" y="5661248"/>
          <a:ext cx="1676400" cy="11277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8800"/>
                <a:gridCol w="558800"/>
                <a:gridCol w="558800"/>
              </a:tblGrid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</a:rPr>
                        <a:t>jim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732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rgbClr val="FF0000"/>
                          </a:solidFill>
                        </a:rPr>
                        <a:t>jim</a:t>
                      </a:r>
                      <a:endParaRPr lang="en-US" sz="1200" b="1" dirty="0" smtClean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juan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14732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jim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rgbClr val="3366FF"/>
                          </a:solidFill>
                        </a:rPr>
                        <a:t>tim</a:t>
                      </a:r>
                      <a:endParaRPr lang="en-US" sz="1200" b="1" dirty="0" smtClean="0">
                        <a:solidFill>
                          <a:srgbClr val="3366F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jim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pSp>
        <p:nvGrpSpPr>
          <p:cNvPr id="56" name="Group 55"/>
          <p:cNvGrpSpPr/>
          <p:nvPr/>
        </p:nvGrpSpPr>
        <p:grpSpPr>
          <a:xfrm>
            <a:off x="228600" y="4495800"/>
            <a:ext cx="9067800" cy="1847910"/>
            <a:chOff x="228600" y="4495800"/>
            <a:chExt cx="9067800" cy="1847910"/>
          </a:xfrm>
        </p:grpSpPr>
        <p:sp>
          <p:nvSpPr>
            <p:cNvPr id="21" name="Rectangle 20"/>
            <p:cNvSpPr/>
            <p:nvPr/>
          </p:nvSpPr>
          <p:spPr>
            <a:xfrm>
              <a:off x="228600" y="4495800"/>
              <a:ext cx="906780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spcBef>
                  <a:spcPts val="0"/>
                </a:spcBef>
              </a:pPr>
              <a:r>
                <a:rPr lang="en-US" sz="1600" b="1" dirty="0" smtClean="0">
                  <a:solidFill>
                    <a:srgbClr val="000000"/>
                  </a:solidFill>
                  <a:latin typeface="Arial" pitchFamily="1" charset="0"/>
                  <a:cs typeface="+mn-cs"/>
                </a:rPr>
                <a:t>Example        :</a:t>
              </a:r>
            </a:p>
            <a:p>
              <a:pPr lvl="0">
                <a:spcBef>
                  <a:spcPts val="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</a:t>
              </a:r>
            </a:p>
            <a:p>
              <a:pPr lvl="0">
                <a:spcBef>
                  <a:spcPts val="0"/>
                </a:spcBef>
              </a:pPr>
              <a:endParaRPr lang="en-US" sz="16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pPr lvl="0">
                <a:spcBef>
                  <a:spcPts val="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eval(P1,G)   eval(P2,G)= </a:t>
              </a:r>
            </a:p>
            <a:p>
              <a:pPr lvl="0">
                <a:spcBef>
                  <a:spcPts val="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	</a:t>
              </a:r>
            </a:p>
            <a:p>
              <a:pPr lvl="0">
                <a:spcBef>
                  <a:spcPts val="0"/>
                </a:spcBef>
              </a:pPr>
              <a:endParaRPr lang="en-US" sz="16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  <a:p>
              <a:pPr lvl="0">
                <a:spcBef>
                  <a:spcPts val="0"/>
                </a:spcBef>
              </a:pPr>
              <a:r>
                <a:rPr lang="en-US" sz="16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endParaRPr lang="en-US" sz="1600" b="1" dirty="0" smtClean="0">
                <a:solidFill>
                  <a:srgbClr val="000000"/>
                </a:solidFill>
                <a:latin typeface="Arial" pitchFamily="1" charset="0"/>
                <a:cs typeface="+mn-cs"/>
              </a:endParaRPr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295400" y="4572000"/>
              <a:ext cx="228599" cy="152400"/>
              <a:chOff x="1295400" y="4572000"/>
              <a:chExt cx="228599" cy="152400"/>
            </a:xfrm>
          </p:grpSpPr>
          <p:cxnSp>
            <p:nvCxnSpPr>
              <p:cNvPr id="23" name="Straight Connector 22"/>
              <p:cNvCxnSpPr/>
              <p:nvPr/>
            </p:nvCxnSpPr>
            <p:spPr bwMode="auto">
              <a:xfrm>
                <a:off x="1295400" y="4572000"/>
                <a:ext cx="228125" cy="15187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4" name="Straight Connector 23"/>
              <p:cNvCxnSpPr/>
              <p:nvPr/>
            </p:nvCxnSpPr>
            <p:spPr bwMode="auto">
              <a:xfrm flipV="1">
                <a:off x="1295400" y="4572000"/>
                <a:ext cx="228125" cy="15187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9" name="Straight Connector 28"/>
              <p:cNvCxnSpPr/>
              <p:nvPr/>
            </p:nvCxnSpPr>
            <p:spPr bwMode="auto">
              <a:xfrm rot="5400000" flipH="1" flipV="1">
                <a:off x="1447588" y="4647988"/>
                <a:ext cx="151872" cy="95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0" name="Straight Connector 29"/>
              <p:cNvCxnSpPr/>
              <p:nvPr/>
            </p:nvCxnSpPr>
            <p:spPr bwMode="auto">
              <a:xfrm rot="5400000" flipH="1" flipV="1">
                <a:off x="1219940" y="4647461"/>
                <a:ext cx="151872" cy="95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4" name="Group 53"/>
            <p:cNvGrpSpPr/>
            <p:nvPr/>
          </p:nvGrpSpPr>
          <p:grpSpPr>
            <a:xfrm>
              <a:off x="1600200" y="5334000"/>
              <a:ext cx="228599" cy="152400"/>
              <a:chOff x="1600200" y="5334000"/>
              <a:chExt cx="228599" cy="152400"/>
            </a:xfrm>
          </p:grpSpPr>
          <p:cxnSp>
            <p:nvCxnSpPr>
              <p:cNvPr id="38" name="Straight Connector 37"/>
              <p:cNvCxnSpPr/>
              <p:nvPr/>
            </p:nvCxnSpPr>
            <p:spPr bwMode="auto">
              <a:xfrm>
                <a:off x="1600200" y="5334000"/>
                <a:ext cx="228125" cy="15187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39" name="Straight Connector 38"/>
              <p:cNvCxnSpPr/>
              <p:nvPr/>
            </p:nvCxnSpPr>
            <p:spPr bwMode="auto">
              <a:xfrm flipV="1">
                <a:off x="1600200" y="5334000"/>
                <a:ext cx="228125" cy="15187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0" name="Straight Connector 39"/>
              <p:cNvCxnSpPr/>
              <p:nvPr/>
            </p:nvCxnSpPr>
            <p:spPr bwMode="auto">
              <a:xfrm rot="5400000" flipH="1" flipV="1">
                <a:off x="1752388" y="5409988"/>
                <a:ext cx="151872" cy="95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1" name="Straight Connector 40"/>
              <p:cNvCxnSpPr/>
              <p:nvPr/>
            </p:nvCxnSpPr>
            <p:spPr bwMode="auto">
              <a:xfrm rot="5400000" flipH="1" flipV="1">
                <a:off x="1524740" y="5409461"/>
                <a:ext cx="151872" cy="95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55" name="Group 54"/>
            <p:cNvGrpSpPr/>
            <p:nvPr/>
          </p:nvGrpSpPr>
          <p:grpSpPr>
            <a:xfrm>
              <a:off x="2209800" y="6096000"/>
              <a:ext cx="228599" cy="152400"/>
              <a:chOff x="2209800" y="6096000"/>
              <a:chExt cx="228599" cy="152400"/>
            </a:xfrm>
          </p:grpSpPr>
          <p:cxnSp>
            <p:nvCxnSpPr>
              <p:cNvPr id="43" name="Straight Connector 42"/>
              <p:cNvCxnSpPr/>
              <p:nvPr/>
            </p:nvCxnSpPr>
            <p:spPr bwMode="auto">
              <a:xfrm>
                <a:off x="2209800" y="6096000"/>
                <a:ext cx="228125" cy="15187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4" name="Straight Connector 43"/>
              <p:cNvCxnSpPr/>
              <p:nvPr/>
            </p:nvCxnSpPr>
            <p:spPr bwMode="auto">
              <a:xfrm flipV="1">
                <a:off x="2209800" y="6096000"/>
                <a:ext cx="228125" cy="151872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5" name="Straight Connector 44"/>
              <p:cNvCxnSpPr/>
              <p:nvPr/>
            </p:nvCxnSpPr>
            <p:spPr bwMode="auto">
              <a:xfrm rot="5400000" flipH="1" flipV="1">
                <a:off x="2361988" y="6171988"/>
                <a:ext cx="151872" cy="95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46" name="Straight Connector 45"/>
              <p:cNvCxnSpPr/>
              <p:nvPr/>
            </p:nvCxnSpPr>
            <p:spPr bwMode="auto">
              <a:xfrm rot="5400000" flipH="1" flipV="1">
                <a:off x="2134340" y="6171461"/>
                <a:ext cx="151872" cy="95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50" name="Rectangle 49"/>
            <p:cNvSpPr/>
            <p:nvPr/>
          </p:nvSpPr>
          <p:spPr>
            <a:xfrm>
              <a:off x="4038600" y="5943600"/>
              <a:ext cx="33857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=</a:t>
              </a:r>
              <a:endParaRPr lang="en-US" dirty="0"/>
            </a:p>
          </p:txBody>
        </p:sp>
        <p:sp>
          <p:nvSpPr>
            <p:cNvPr id="52" name="Rectangle 51"/>
            <p:cNvSpPr/>
            <p:nvPr/>
          </p:nvSpPr>
          <p:spPr>
            <a:xfrm>
              <a:off x="762000" y="4843046"/>
              <a:ext cx="5867400" cy="338554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P = { ?X 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foaf:knows</a:t>
              </a:r>
              <a:r>
                <a:rPr lang="en-US" sz="16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?Y . ?Y </a:t>
              </a:r>
              <a:r>
                <a:rPr lang="en-US" sz="16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foaf:knows</a:t>
              </a:r>
              <a:r>
                <a:rPr lang="en-US" sz="16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?Z }</a:t>
              </a:r>
              <a:endParaRPr lang="en-US" dirty="0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6912570" cy="809625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Back </a:t>
            </a:r>
            <a:r>
              <a:rPr lang="en-US" sz="2400" dirty="0" smtClean="0"/>
              <a:t>to “real” SPARQL examples: UNION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1600" b="1" kern="1200" dirty="0" smtClean="0">
                <a:solidFill>
                  <a:srgbClr val="000000"/>
                </a:solidFill>
                <a:latin typeface="Arial" pitchFamily="1" charset="0"/>
                <a:cs typeface="Arial" charset="0"/>
              </a:rPr>
              <a:t>Example RDF Graph:</a:t>
            </a:r>
          </a:p>
          <a:p>
            <a:pPr lvl="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1600" kern="1200" dirty="0" smtClean="0">
                <a:solidFill>
                  <a:srgbClr val="000000"/>
                </a:solidFill>
                <a:latin typeface="Arial" pitchFamily="1" charset="0"/>
                <a:cs typeface="Arial" charset="0"/>
              </a:rPr>
              <a:t>    </a:t>
            </a:r>
            <a:r>
              <a:rPr lang="en-US" sz="1600" kern="12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kern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kern="12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</a:t>
            </a:r>
            <a:r>
              <a:rPr lang="en-US" sz="1600" kern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kern="1200" dirty="0" smtClean="0">
                <a:solidFill>
                  <a:srgbClr val="000000"/>
                </a:solidFill>
                <a:latin typeface="Courier New"/>
                <a:cs typeface="Courier New"/>
              </a:rPr>
              <a:t>    :</a:t>
            </a:r>
            <a:r>
              <a:rPr lang="en-US" sz="1600" kern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kern="1200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pPr lvl="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1600" kern="1200" dirty="0" smtClean="0">
                <a:solidFill>
                  <a:srgbClr val="000000"/>
                </a:solidFill>
                <a:latin typeface="Courier New"/>
                <a:cs typeface="Courier New"/>
              </a:rPr>
              <a:t>  :</a:t>
            </a:r>
            <a:r>
              <a:rPr lang="en-US" sz="1600" kern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kern="12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</a:t>
            </a:r>
            <a:r>
              <a:rPr lang="en-US" sz="1600" kern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kern="1200" dirty="0" smtClean="0">
                <a:solidFill>
                  <a:srgbClr val="000000"/>
                </a:solidFill>
                <a:latin typeface="Courier New"/>
                <a:cs typeface="Courier New"/>
              </a:rPr>
              <a:t>    :</a:t>
            </a:r>
            <a:r>
              <a:rPr lang="en-US" sz="1600" kern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kern="1200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pPr lvl="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1600" kern="1200" dirty="0" smtClean="0">
                <a:solidFill>
                  <a:srgbClr val="000000"/>
                </a:solidFill>
                <a:latin typeface="Courier New"/>
                <a:cs typeface="Courier New"/>
              </a:rPr>
              <a:t>  :</a:t>
            </a:r>
            <a:r>
              <a:rPr lang="en-US" sz="1600" kern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kern="12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:</a:t>
            </a:r>
            <a:r>
              <a:rPr lang="en-US" sz="1600" kern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worksWith</a:t>
            </a:r>
            <a:r>
              <a:rPr lang="en-US" sz="1600" kern="1200" dirty="0" smtClean="0">
                <a:solidFill>
                  <a:srgbClr val="000000"/>
                </a:solidFill>
                <a:latin typeface="Courier New"/>
                <a:cs typeface="Courier New"/>
              </a:rPr>
              <a:t>    :</a:t>
            </a:r>
            <a:r>
              <a:rPr lang="en-US" sz="1600" kern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juan</a:t>
            </a:r>
            <a:r>
              <a:rPr lang="en-US" sz="1600" kern="1200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endParaRPr lang="en-US" dirty="0" smtClean="0"/>
          </a:p>
          <a:p>
            <a:r>
              <a:rPr lang="en-US" sz="1600" b="1" dirty="0" smtClean="0"/>
              <a:t>Example Query:</a:t>
            </a:r>
          </a:p>
          <a:p>
            <a:endParaRPr lang="en-US" sz="1600" dirty="0" smtClean="0">
              <a:latin typeface="Consolas"/>
              <a:cs typeface="Consola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3276600"/>
            <a:ext cx="6400800" cy="171328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SELECT ?X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 WHERE {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 	  { :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jim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  <a:cs typeface="Consolas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?X }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         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UNION 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	  { :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jim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  <a:cs typeface="Consolas"/>
              </a:rPr>
              <a:t>foaf:worksWith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?X }</a:t>
            </a:r>
            <a:endParaRPr lang="en-US" sz="1600" kern="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       }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848600" y="5059680"/>
          <a:ext cx="762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juan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09600" y="3276600"/>
            <a:ext cx="6400800" cy="171328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endParaRPr lang="en-US" sz="1600" kern="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evalP(X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) :-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	  triple( :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jim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knows, X ) .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Consolas"/>
                <a:cs typeface="Consolas"/>
              </a:rPr>
              <a:t>evalP(X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)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 :-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	  triple( :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jim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  <a:cs typeface="Consolas"/>
              </a:rPr>
              <a:t>worksWith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, X ) .</a:t>
            </a:r>
          </a:p>
          <a:p>
            <a:pPr lvl="0" eaLnBrk="0" hangingPunct="0">
              <a:lnSpc>
                <a:spcPct val="110000"/>
              </a:lnSpc>
            </a:pPr>
            <a:endParaRPr lang="en-US" sz="1600" kern="0" dirty="0" smtClean="0">
              <a:solidFill>
                <a:srgbClr val="000000"/>
              </a:solidFill>
              <a:latin typeface="Consolas"/>
              <a:cs typeface="Consola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81200" y="1828800"/>
            <a:ext cx="6400800" cy="79970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400" kern="0" dirty="0" smtClean="0">
                <a:solidFill>
                  <a:srgbClr val="000000"/>
                </a:solidFill>
                <a:latin typeface="Consolas"/>
                <a:cs typeface="Consolas"/>
              </a:rPr>
              <a:t>triple( :</a:t>
            </a:r>
            <a:r>
              <a:rPr lang="en-US" sz="14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tim</a:t>
            </a:r>
            <a:r>
              <a:rPr lang="en-US" sz="1400" kern="0" dirty="0" smtClean="0">
                <a:solidFill>
                  <a:srgbClr val="000000"/>
                </a:solidFill>
                <a:latin typeface="Consolas"/>
                <a:cs typeface="Consolas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Consolas"/>
                <a:cs typeface="Consolas"/>
              </a:rPr>
              <a:t>knows, :</a:t>
            </a:r>
            <a:r>
              <a:rPr lang="en-US" sz="1400" dirty="0" err="1" smtClean="0">
                <a:solidFill>
                  <a:srgbClr val="000000"/>
                </a:solidFill>
                <a:latin typeface="Consolas"/>
                <a:cs typeface="Consolas"/>
              </a:rPr>
              <a:t>jim</a:t>
            </a:r>
            <a:r>
              <a:rPr lang="en-US" sz="1400" dirty="0" smtClean="0">
                <a:solidFill>
                  <a:srgbClr val="000000"/>
                </a:solidFill>
                <a:latin typeface="Consolas"/>
                <a:cs typeface="Consolas"/>
              </a:rPr>
              <a:t> ) .</a:t>
            </a:r>
          </a:p>
          <a:p>
            <a:pPr eaLnBrk="0" hangingPunct="0">
              <a:lnSpc>
                <a:spcPct val="110000"/>
              </a:lnSpc>
            </a:pPr>
            <a:r>
              <a:rPr lang="en-US" sz="1400" kern="0" dirty="0" smtClean="0">
                <a:solidFill>
                  <a:srgbClr val="000000"/>
                </a:solidFill>
                <a:latin typeface="Consolas"/>
                <a:cs typeface="Consolas"/>
              </a:rPr>
              <a:t>triple( :</a:t>
            </a:r>
            <a:r>
              <a:rPr lang="en-US" sz="14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jim</a:t>
            </a:r>
            <a:r>
              <a:rPr lang="en-US" sz="1400" kern="0" dirty="0" smtClean="0">
                <a:solidFill>
                  <a:srgbClr val="000000"/>
                </a:solidFill>
                <a:latin typeface="Consolas"/>
                <a:cs typeface="Consolas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Consolas"/>
                <a:cs typeface="Consolas"/>
              </a:rPr>
              <a:t>knows, :</a:t>
            </a:r>
            <a:r>
              <a:rPr lang="en-US" sz="1400" dirty="0" err="1" smtClean="0">
                <a:solidFill>
                  <a:srgbClr val="000000"/>
                </a:solidFill>
                <a:latin typeface="Consolas"/>
                <a:cs typeface="Consolas"/>
              </a:rPr>
              <a:t>tim</a:t>
            </a:r>
            <a:r>
              <a:rPr lang="en-US" sz="1400" dirty="0" smtClean="0">
                <a:solidFill>
                  <a:srgbClr val="000000"/>
                </a:solidFill>
                <a:latin typeface="Consolas"/>
                <a:cs typeface="Consolas"/>
              </a:rPr>
              <a:t> ) .</a:t>
            </a:r>
          </a:p>
          <a:p>
            <a:pPr eaLnBrk="0" hangingPunct="0">
              <a:lnSpc>
                <a:spcPct val="110000"/>
              </a:lnSpc>
            </a:pPr>
            <a:r>
              <a:rPr lang="en-US" sz="1400" kern="0" dirty="0" smtClean="0">
                <a:solidFill>
                  <a:srgbClr val="000000"/>
                </a:solidFill>
                <a:latin typeface="Consolas"/>
                <a:cs typeface="Consolas"/>
              </a:rPr>
              <a:t>triple( :</a:t>
            </a:r>
            <a:r>
              <a:rPr lang="en-US" sz="14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jim</a:t>
            </a:r>
            <a:r>
              <a:rPr lang="en-US" sz="1400" kern="0" dirty="0" smtClean="0">
                <a:solidFill>
                  <a:srgbClr val="000000"/>
                </a:solidFill>
                <a:latin typeface="Consolas"/>
                <a:cs typeface="Consolas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Consolas"/>
                <a:cs typeface="Consolas"/>
              </a:rPr>
              <a:t>worksWith</a:t>
            </a:r>
            <a:r>
              <a:rPr lang="en-US" sz="1400" dirty="0" smtClean="0">
                <a:solidFill>
                  <a:srgbClr val="000000"/>
                </a:solidFill>
                <a:latin typeface="Consolas"/>
                <a:cs typeface="Consolas"/>
              </a:rPr>
              <a:t>, :</a:t>
            </a:r>
            <a:r>
              <a:rPr lang="en-US" sz="1400" dirty="0" err="1" smtClean="0">
                <a:solidFill>
                  <a:srgbClr val="000000"/>
                </a:solidFill>
                <a:latin typeface="Consolas"/>
                <a:cs typeface="Consolas"/>
              </a:rPr>
              <a:t>juan</a:t>
            </a:r>
            <a:r>
              <a:rPr lang="en-US" sz="1400" dirty="0" smtClean="0">
                <a:solidFill>
                  <a:srgbClr val="000000"/>
                </a:solidFill>
                <a:latin typeface="Consolas"/>
                <a:cs typeface="Consolas"/>
              </a:rPr>
              <a:t> ) 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724400" y="5410200"/>
          <a:ext cx="76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172200" y="5410200"/>
          <a:ext cx="76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juan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638800" y="563880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285553" y="5638800"/>
            <a:ext cx="334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10085" y="3276600"/>
            <a:ext cx="2666515" cy="35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answer(X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) :- 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evalP(X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).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7056586" cy="809625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Back </a:t>
            </a:r>
            <a:r>
              <a:rPr lang="en-US" sz="2400" dirty="0" smtClean="0"/>
              <a:t>to “real” SPARQL examples: UNION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1600" b="1" kern="1200" dirty="0" smtClean="0">
                <a:solidFill>
                  <a:srgbClr val="000000"/>
                </a:solidFill>
                <a:latin typeface="Arial" pitchFamily="1" charset="0"/>
                <a:cs typeface="Arial" charset="0"/>
              </a:rPr>
              <a:t>Example RDF Graph:</a:t>
            </a:r>
          </a:p>
          <a:p>
            <a:pPr lvl="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1600" kern="1200" dirty="0" smtClean="0">
                <a:solidFill>
                  <a:srgbClr val="000000"/>
                </a:solidFill>
                <a:latin typeface="Arial" pitchFamily="1" charset="0"/>
                <a:cs typeface="Arial" charset="0"/>
              </a:rPr>
              <a:t>    </a:t>
            </a:r>
            <a:r>
              <a:rPr lang="en-US" sz="1600" kern="12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kern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kern="12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</a:t>
            </a:r>
            <a:r>
              <a:rPr lang="en-US" sz="1600" kern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kern="1200" dirty="0" smtClean="0">
                <a:solidFill>
                  <a:srgbClr val="000000"/>
                </a:solidFill>
                <a:latin typeface="Courier New"/>
                <a:cs typeface="Courier New"/>
              </a:rPr>
              <a:t>    :</a:t>
            </a:r>
            <a:r>
              <a:rPr lang="en-US" sz="1600" kern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kern="1200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pPr lvl="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1600" kern="1200" dirty="0" smtClean="0">
                <a:solidFill>
                  <a:srgbClr val="000000"/>
                </a:solidFill>
                <a:latin typeface="Courier New"/>
                <a:cs typeface="Courier New"/>
              </a:rPr>
              <a:t>  :</a:t>
            </a:r>
            <a:r>
              <a:rPr lang="en-US" sz="1600" kern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kern="12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</a:t>
            </a:r>
            <a:r>
              <a:rPr lang="en-US" sz="1600" kern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kern="1200" dirty="0" smtClean="0">
                <a:solidFill>
                  <a:srgbClr val="000000"/>
                </a:solidFill>
                <a:latin typeface="Courier New"/>
                <a:cs typeface="Courier New"/>
              </a:rPr>
              <a:t>    :</a:t>
            </a:r>
            <a:r>
              <a:rPr lang="en-US" sz="1600" kern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kern="1200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pPr lvl="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1600" kern="1200" dirty="0" smtClean="0">
                <a:solidFill>
                  <a:srgbClr val="000000"/>
                </a:solidFill>
                <a:latin typeface="Courier New"/>
                <a:cs typeface="Courier New"/>
              </a:rPr>
              <a:t>  :</a:t>
            </a:r>
            <a:r>
              <a:rPr lang="en-US" sz="1600" kern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kern="12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:</a:t>
            </a:r>
            <a:r>
              <a:rPr lang="en-US" sz="1600" kern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worksWith</a:t>
            </a:r>
            <a:r>
              <a:rPr lang="en-US" sz="1600" kern="1200" dirty="0" smtClean="0">
                <a:solidFill>
                  <a:srgbClr val="000000"/>
                </a:solidFill>
                <a:latin typeface="Courier New"/>
                <a:cs typeface="Courier New"/>
              </a:rPr>
              <a:t>    :</a:t>
            </a:r>
            <a:r>
              <a:rPr lang="en-US" sz="1600" kern="12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juan</a:t>
            </a:r>
            <a:r>
              <a:rPr lang="en-US" sz="1600" kern="1200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endParaRPr lang="en-US" dirty="0" smtClean="0"/>
          </a:p>
          <a:p>
            <a:r>
              <a:rPr lang="en-US" sz="1600" b="1" dirty="0" smtClean="0"/>
              <a:t>Example Query:</a:t>
            </a:r>
          </a:p>
          <a:p>
            <a:endParaRPr lang="en-US" sz="1600" dirty="0" smtClean="0">
              <a:latin typeface="Consolas"/>
              <a:cs typeface="Consola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09600" y="3276600"/>
            <a:ext cx="6400800" cy="171328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SELECT ?X ?Y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 WHERE {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 	  { :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jim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  <a:cs typeface="Consolas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?X }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         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UNION 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	  { :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jim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  <a:cs typeface="Consolas"/>
              </a:rPr>
              <a:t>foaf:worksWith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dirty="0" smtClean="0">
                <a:solidFill>
                  <a:srgbClr val="FF0000"/>
                </a:solidFill>
                <a:latin typeface="Consolas"/>
                <a:cs typeface="Consolas"/>
              </a:rPr>
              <a:t>?Y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}</a:t>
            </a:r>
            <a:endParaRPr lang="en-US" sz="1600" kern="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       }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543800" y="5059680"/>
          <a:ext cx="1524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juan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0" name="Rectangle 9"/>
          <p:cNvSpPr/>
          <p:nvPr/>
        </p:nvSpPr>
        <p:spPr>
          <a:xfrm>
            <a:off x="609600" y="3276600"/>
            <a:ext cx="6400800" cy="171328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600" kern="0" dirty="0" err="1" smtClean="0">
                <a:latin typeface="Consolas"/>
                <a:cs typeface="Consolas"/>
              </a:rPr>
              <a:t>answer(X</a:t>
            </a:r>
            <a:r>
              <a:rPr lang="en-US" sz="1600" kern="0" dirty="0" smtClean="0">
                <a:latin typeface="Consolas"/>
                <a:cs typeface="Consolas"/>
              </a:rPr>
              <a:t>) :- </a:t>
            </a:r>
            <a:r>
              <a:rPr lang="en-US" sz="1600" kern="0" dirty="0" err="1" smtClean="0">
                <a:latin typeface="Consolas"/>
                <a:cs typeface="Consolas"/>
              </a:rPr>
              <a:t>evalP(X</a:t>
            </a:r>
            <a:r>
              <a:rPr lang="en-US" sz="1600" kern="0" dirty="0" smtClean="0">
                <a:latin typeface="Consolas"/>
                <a:cs typeface="Consolas"/>
              </a:rPr>
              <a:t>).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evalP(X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) :-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	   triple( :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jim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knows, X ) .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dirty="0" err="1" smtClean="0">
                <a:solidFill>
                  <a:srgbClr val="FF0000"/>
                </a:solidFill>
                <a:latin typeface="Consolas"/>
                <a:cs typeface="Consolas"/>
              </a:rPr>
              <a:t>evalP(Y</a:t>
            </a:r>
            <a:r>
              <a:rPr lang="en-US" sz="1600" dirty="0" smtClean="0">
                <a:solidFill>
                  <a:srgbClr val="FF0000"/>
                </a:solidFill>
                <a:latin typeface="Consolas"/>
                <a:cs typeface="Consolas"/>
              </a:rPr>
              <a:t>)</a:t>
            </a:r>
            <a:r>
              <a:rPr lang="en-US" sz="1600" b="1" dirty="0" smtClean="0">
                <a:solidFill>
                  <a:srgbClr val="FF0000"/>
                </a:solidFill>
                <a:latin typeface="Consolas"/>
                <a:cs typeface="Consolas"/>
              </a:rPr>
              <a:t> :-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FF0000"/>
                </a:solidFill>
                <a:latin typeface="Consolas"/>
                <a:cs typeface="Consolas"/>
              </a:rPr>
              <a:t> 	   triple( :</a:t>
            </a:r>
            <a:r>
              <a:rPr lang="en-US" sz="1600" kern="0" dirty="0" err="1" smtClean="0">
                <a:solidFill>
                  <a:srgbClr val="FF0000"/>
                </a:solidFill>
                <a:latin typeface="Consolas"/>
                <a:cs typeface="Consolas"/>
              </a:rPr>
              <a:t>jim</a:t>
            </a:r>
            <a:r>
              <a:rPr lang="en-US" sz="1600" kern="0" dirty="0" smtClean="0">
                <a:solidFill>
                  <a:srgbClr val="FF0000"/>
                </a:solidFill>
                <a:latin typeface="Consolas"/>
                <a:cs typeface="Consolas"/>
              </a:rPr>
              <a:t>, </a:t>
            </a:r>
            <a:r>
              <a:rPr lang="en-US" sz="1600" dirty="0" err="1" smtClean="0">
                <a:solidFill>
                  <a:srgbClr val="FF0000"/>
                </a:solidFill>
                <a:latin typeface="Consolas"/>
                <a:cs typeface="Consolas"/>
              </a:rPr>
              <a:t>worksWith</a:t>
            </a:r>
            <a:r>
              <a:rPr lang="en-US" sz="1600" dirty="0" smtClean="0">
                <a:solidFill>
                  <a:srgbClr val="FF0000"/>
                </a:solidFill>
                <a:latin typeface="Consolas"/>
                <a:cs typeface="Consolas"/>
              </a:rPr>
              <a:t>, Y ) .</a:t>
            </a:r>
          </a:p>
          <a:p>
            <a:pPr lvl="0" eaLnBrk="0" hangingPunct="0">
              <a:lnSpc>
                <a:spcPct val="110000"/>
              </a:lnSpc>
            </a:pPr>
            <a:endParaRPr lang="en-US" sz="1600" kern="0" dirty="0" smtClean="0">
              <a:solidFill>
                <a:srgbClr val="FF0000"/>
              </a:solidFill>
              <a:latin typeface="Consolas"/>
              <a:cs typeface="Consola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1916832"/>
            <a:ext cx="6400800" cy="79970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400" kern="0" dirty="0" smtClean="0">
                <a:solidFill>
                  <a:srgbClr val="000000"/>
                </a:solidFill>
                <a:latin typeface="Consolas"/>
                <a:cs typeface="Consolas"/>
              </a:rPr>
              <a:t>triple( :</a:t>
            </a:r>
            <a:r>
              <a:rPr lang="en-US" sz="14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tim</a:t>
            </a:r>
            <a:r>
              <a:rPr lang="en-US" sz="1400" kern="0" dirty="0" smtClean="0">
                <a:solidFill>
                  <a:srgbClr val="000000"/>
                </a:solidFill>
                <a:latin typeface="Consolas"/>
                <a:cs typeface="Consolas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Consolas"/>
                <a:cs typeface="Consolas"/>
              </a:rPr>
              <a:t>knows, :</a:t>
            </a:r>
            <a:r>
              <a:rPr lang="en-US" sz="1400" dirty="0" err="1" smtClean="0">
                <a:solidFill>
                  <a:srgbClr val="000000"/>
                </a:solidFill>
                <a:latin typeface="Consolas"/>
                <a:cs typeface="Consolas"/>
              </a:rPr>
              <a:t>jim</a:t>
            </a:r>
            <a:r>
              <a:rPr lang="en-US" sz="1400" dirty="0" smtClean="0">
                <a:solidFill>
                  <a:srgbClr val="000000"/>
                </a:solidFill>
                <a:latin typeface="Consolas"/>
                <a:cs typeface="Consolas"/>
              </a:rPr>
              <a:t> ) .</a:t>
            </a:r>
          </a:p>
          <a:p>
            <a:pPr eaLnBrk="0" hangingPunct="0">
              <a:lnSpc>
                <a:spcPct val="110000"/>
              </a:lnSpc>
            </a:pPr>
            <a:r>
              <a:rPr lang="en-US" sz="1400" kern="0" dirty="0" smtClean="0">
                <a:solidFill>
                  <a:srgbClr val="000000"/>
                </a:solidFill>
                <a:latin typeface="Consolas"/>
                <a:cs typeface="Consolas"/>
              </a:rPr>
              <a:t>triple( :</a:t>
            </a:r>
            <a:r>
              <a:rPr lang="en-US" sz="14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jim</a:t>
            </a:r>
            <a:r>
              <a:rPr lang="en-US" sz="1400" kern="0" dirty="0" smtClean="0">
                <a:solidFill>
                  <a:srgbClr val="000000"/>
                </a:solidFill>
                <a:latin typeface="Consolas"/>
                <a:cs typeface="Consolas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Consolas"/>
                <a:cs typeface="Consolas"/>
              </a:rPr>
              <a:t>knows, :</a:t>
            </a:r>
            <a:r>
              <a:rPr lang="en-US" sz="1400" dirty="0" err="1" smtClean="0">
                <a:solidFill>
                  <a:srgbClr val="000000"/>
                </a:solidFill>
                <a:latin typeface="Consolas"/>
                <a:cs typeface="Consolas"/>
              </a:rPr>
              <a:t>tim</a:t>
            </a:r>
            <a:r>
              <a:rPr lang="en-US" sz="1400" dirty="0" smtClean="0">
                <a:solidFill>
                  <a:srgbClr val="000000"/>
                </a:solidFill>
                <a:latin typeface="Consolas"/>
                <a:cs typeface="Consolas"/>
              </a:rPr>
              <a:t> ) .</a:t>
            </a:r>
          </a:p>
          <a:p>
            <a:pPr eaLnBrk="0" hangingPunct="0">
              <a:lnSpc>
                <a:spcPct val="110000"/>
              </a:lnSpc>
            </a:pPr>
            <a:r>
              <a:rPr lang="en-US" sz="1400" kern="0" dirty="0" smtClean="0">
                <a:solidFill>
                  <a:srgbClr val="000000"/>
                </a:solidFill>
                <a:latin typeface="Consolas"/>
                <a:cs typeface="Consolas"/>
              </a:rPr>
              <a:t>triple( :</a:t>
            </a:r>
            <a:r>
              <a:rPr lang="en-US" sz="14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jim</a:t>
            </a:r>
            <a:r>
              <a:rPr lang="en-US" sz="1400" kern="0" dirty="0" smtClean="0">
                <a:solidFill>
                  <a:srgbClr val="000000"/>
                </a:solidFill>
                <a:latin typeface="Consolas"/>
                <a:cs typeface="Consolas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Consolas"/>
                <a:cs typeface="Consolas"/>
              </a:rPr>
              <a:t>worksWith</a:t>
            </a:r>
            <a:r>
              <a:rPr lang="en-US" sz="1400" dirty="0" smtClean="0">
                <a:solidFill>
                  <a:srgbClr val="000000"/>
                </a:solidFill>
                <a:latin typeface="Consolas"/>
                <a:cs typeface="Consolas"/>
              </a:rPr>
              <a:t>, :</a:t>
            </a:r>
            <a:r>
              <a:rPr lang="en-US" sz="1400" dirty="0" err="1" smtClean="0">
                <a:solidFill>
                  <a:srgbClr val="000000"/>
                </a:solidFill>
                <a:latin typeface="Consolas"/>
                <a:cs typeface="Consolas"/>
              </a:rPr>
              <a:t>juan</a:t>
            </a:r>
            <a:r>
              <a:rPr lang="en-US" sz="1400" dirty="0" smtClean="0">
                <a:solidFill>
                  <a:srgbClr val="000000"/>
                </a:solidFill>
                <a:latin typeface="Consolas"/>
                <a:cs typeface="Consolas"/>
              </a:rPr>
              <a:t> ) .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724400" y="5410200"/>
          <a:ext cx="76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6172200" y="5410200"/>
          <a:ext cx="7620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juan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638800" y="5638800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7086600" y="5638800"/>
            <a:ext cx="334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609600" y="3276600"/>
            <a:ext cx="6400800" cy="171328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kern="0" dirty="0" err="1" smtClean="0">
                <a:latin typeface="Consolas"/>
                <a:cs typeface="Consolas"/>
              </a:rPr>
              <a:t>answer(X,Y</a:t>
            </a:r>
            <a:r>
              <a:rPr lang="en-US" sz="1600" kern="0" dirty="0" smtClean="0">
                <a:latin typeface="Consolas"/>
                <a:cs typeface="Consolas"/>
              </a:rPr>
              <a:t>) :- </a:t>
            </a:r>
            <a:r>
              <a:rPr lang="en-US" sz="1600" kern="0" dirty="0" err="1" smtClean="0">
                <a:latin typeface="Consolas"/>
                <a:cs typeface="Consolas"/>
              </a:rPr>
              <a:t>evalP(X,Y</a:t>
            </a:r>
            <a:r>
              <a:rPr lang="en-US" sz="1600" kern="0" dirty="0" smtClean="0">
                <a:latin typeface="Consolas"/>
                <a:cs typeface="Consolas"/>
              </a:rPr>
              <a:t>).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evalP(X,</a:t>
            </a:r>
            <a:r>
              <a:rPr lang="en-US" sz="1600" kern="0" dirty="0" err="1" smtClean="0">
                <a:solidFill>
                  <a:srgbClr val="FF0000"/>
                </a:solidFill>
                <a:latin typeface="Consolas"/>
                <a:cs typeface="Consolas"/>
              </a:rPr>
              <a:t>null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) :-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	  triple( :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jim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knows, X ) .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dirty="0" err="1" smtClean="0">
                <a:latin typeface="Consolas"/>
                <a:cs typeface="Consolas"/>
              </a:rPr>
              <a:t>evalP(</a:t>
            </a:r>
            <a:r>
              <a:rPr lang="en-US" sz="1600" dirty="0" err="1" smtClean="0">
                <a:solidFill>
                  <a:srgbClr val="FF0000"/>
                </a:solidFill>
                <a:latin typeface="Consolas"/>
                <a:cs typeface="Consolas"/>
              </a:rPr>
              <a:t>null</a:t>
            </a:r>
            <a:r>
              <a:rPr lang="en-US" sz="1600" dirty="0" err="1" smtClean="0">
                <a:latin typeface="Consolas"/>
                <a:cs typeface="Consolas"/>
              </a:rPr>
              <a:t>,Y</a:t>
            </a:r>
            <a:r>
              <a:rPr lang="en-US" sz="1600" dirty="0" smtClean="0">
                <a:latin typeface="Consolas"/>
                <a:cs typeface="Consolas"/>
              </a:rPr>
              <a:t>)</a:t>
            </a:r>
            <a:r>
              <a:rPr lang="en-US" sz="1600" b="1" dirty="0" smtClean="0">
                <a:latin typeface="Consolas"/>
                <a:cs typeface="Consolas"/>
              </a:rPr>
              <a:t> :-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latin typeface="Consolas"/>
                <a:cs typeface="Consolas"/>
              </a:rPr>
              <a:t> 	  triple( :</a:t>
            </a:r>
            <a:r>
              <a:rPr lang="en-US" sz="1600" kern="0" dirty="0" err="1" smtClean="0">
                <a:latin typeface="Consolas"/>
                <a:cs typeface="Consolas"/>
              </a:rPr>
              <a:t>jim</a:t>
            </a:r>
            <a:r>
              <a:rPr lang="en-US" sz="1600" kern="0" dirty="0" smtClean="0">
                <a:latin typeface="Consolas"/>
                <a:cs typeface="Consolas"/>
              </a:rPr>
              <a:t>, </a:t>
            </a:r>
            <a:r>
              <a:rPr lang="en-US" sz="1600" dirty="0" err="1" smtClean="0">
                <a:latin typeface="Consolas"/>
                <a:cs typeface="Consolas"/>
              </a:rPr>
              <a:t>worksWith</a:t>
            </a:r>
            <a:r>
              <a:rPr lang="en-US" sz="1600" dirty="0" smtClean="0">
                <a:latin typeface="Consolas"/>
                <a:cs typeface="Consolas"/>
              </a:rPr>
              <a:t>, Y ) .</a:t>
            </a:r>
          </a:p>
          <a:p>
            <a:pPr lvl="0" eaLnBrk="0" hangingPunct="0">
              <a:lnSpc>
                <a:spcPct val="110000"/>
              </a:lnSpc>
            </a:pPr>
            <a:endParaRPr lang="en-US" sz="1600" kern="0" dirty="0" smtClean="0">
              <a:latin typeface="Consolas"/>
              <a:cs typeface="Consolas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7620000" y="5181600"/>
            <a:ext cx="1371600" cy="914400"/>
            <a:chOff x="7620000" y="5181600"/>
            <a:chExt cx="1371600" cy="914400"/>
          </a:xfrm>
        </p:grpSpPr>
        <p:cxnSp>
          <p:nvCxnSpPr>
            <p:cNvPr id="19" name="Straight Connector 18"/>
            <p:cNvCxnSpPr/>
            <p:nvPr/>
          </p:nvCxnSpPr>
          <p:spPr bwMode="auto">
            <a:xfrm>
              <a:off x="7696200" y="5181600"/>
              <a:ext cx="1295400" cy="914400"/>
            </a:xfrm>
            <a:prstGeom prst="line">
              <a:avLst/>
            </a:prstGeom>
            <a:solidFill>
              <a:schemeClr val="tx2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0" name="Straight Connector 19"/>
            <p:cNvCxnSpPr/>
            <p:nvPr/>
          </p:nvCxnSpPr>
          <p:spPr bwMode="auto">
            <a:xfrm flipV="1">
              <a:off x="7620000" y="5181600"/>
              <a:ext cx="1295400" cy="914400"/>
            </a:xfrm>
            <a:prstGeom prst="line">
              <a:avLst/>
            </a:prstGeom>
            <a:solidFill>
              <a:schemeClr val="tx2"/>
            </a:solidFill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7543800" y="5059680"/>
          <a:ext cx="15240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juan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7488634" cy="809625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Back </a:t>
            </a:r>
            <a:r>
              <a:rPr lang="en-US" sz="2400" dirty="0" smtClean="0"/>
              <a:t>to “real” SPARQL examples: OPTIONAL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08963" cy="4681538"/>
          </a:xfrm>
        </p:spPr>
        <p:txBody>
          <a:bodyPr/>
          <a:lstStyle/>
          <a:p>
            <a:r>
              <a:rPr lang="en-US" i="1" dirty="0" smtClean="0"/>
              <a:t>Give me people who know somebody and OPTIONALLY their email address:</a:t>
            </a:r>
            <a:endParaRPr lang="en-US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1371600"/>
            <a:ext cx="87630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lnSpc>
                <a:spcPct val="100000"/>
              </a:lnSpc>
              <a:spcBef>
                <a:spcPts val="0"/>
              </a:spcBef>
            </a:pP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lvl="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.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:email &lt;mailto:</a:t>
            </a:r>
            <a:r>
              <a:rPr lang="en-US" sz="1600" dirty="0" smtClean="0">
                <a:latin typeface="Courier New"/>
                <a:cs typeface="Courier New"/>
              </a:rPr>
              <a:t>timbl@w3.org&gt; .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lvl="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pPr lvl="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 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worksWith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juan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1" charset="0"/>
                <a:ea typeface="+mn-ea"/>
                <a:cs typeface="Arial" charset="0"/>
              </a:rPr>
              <a:t> 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Query: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09600" y="1693190"/>
            <a:ext cx="8534400" cy="79970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400" kern="0" dirty="0" smtClean="0">
                <a:solidFill>
                  <a:srgbClr val="000000"/>
                </a:solidFill>
                <a:latin typeface="Consolas"/>
                <a:cs typeface="Consolas"/>
              </a:rPr>
              <a:t>triple( :</a:t>
            </a:r>
            <a:r>
              <a:rPr lang="en-US" sz="14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tim</a:t>
            </a:r>
            <a:r>
              <a:rPr lang="en-US" sz="1400" kern="0" dirty="0" smtClean="0">
                <a:solidFill>
                  <a:srgbClr val="000000"/>
                </a:solidFill>
                <a:latin typeface="Consolas"/>
                <a:cs typeface="Consolas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Consolas"/>
                <a:cs typeface="Consolas"/>
              </a:rPr>
              <a:t>knows, :</a:t>
            </a:r>
            <a:r>
              <a:rPr lang="en-US" sz="1400" dirty="0" err="1" smtClean="0">
                <a:solidFill>
                  <a:srgbClr val="000000"/>
                </a:solidFill>
                <a:latin typeface="Consolas"/>
                <a:cs typeface="Consolas"/>
              </a:rPr>
              <a:t>jim</a:t>
            </a:r>
            <a:r>
              <a:rPr lang="en-US" sz="1400" dirty="0" smtClean="0">
                <a:solidFill>
                  <a:srgbClr val="000000"/>
                </a:solidFill>
                <a:latin typeface="Consolas"/>
                <a:cs typeface="Consolas"/>
              </a:rPr>
              <a:t> ) .   </a:t>
            </a:r>
            <a:r>
              <a:rPr lang="en-US" sz="14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triple(:tim</a:t>
            </a:r>
            <a:r>
              <a:rPr lang="en-US" sz="1400" kern="0" dirty="0" smtClean="0">
                <a:solidFill>
                  <a:srgbClr val="000000"/>
                </a:solidFill>
                <a:latin typeface="Consolas"/>
                <a:cs typeface="Consolas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Consolas"/>
                <a:cs typeface="Consolas"/>
              </a:rPr>
              <a:t>email, </a:t>
            </a:r>
            <a:r>
              <a:rPr lang="en-US" sz="1400" dirty="0" smtClean="0">
                <a:latin typeface="Consolas"/>
                <a:cs typeface="Consolas"/>
              </a:rPr>
              <a:t>timbl@w3.org</a:t>
            </a:r>
            <a:r>
              <a:rPr lang="en-US" sz="1400" dirty="0" smtClean="0">
                <a:solidFill>
                  <a:srgbClr val="000000"/>
                </a:solidFill>
                <a:latin typeface="Consolas"/>
                <a:cs typeface="Consolas"/>
              </a:rPr>
              <a:t> ) .</a:t>
            </a:r>
          </a:p>
          <a:p>
            <a:pPr eaLnBrk="0" hangingPunct="0">
              <a:lnSpc>
                <a:spcPct val="110000"/>
              </a:lnSpc>
            </a:pPr>
            <a:r>
              <a:rPr lang="en-US" sz="1400" kern="0" dirty="0" smtClean="0">
                <a:solidFill>
                  <a:srgbClr val="000000"/>
                </a:solidFill>
                <a:latin typeface="Consolas"/>
                <a:cs typeface="Consolas"/>
              </a:rPr>
              <a:t>triple( :</a:t>
            </a:r>
            <a:r>
              <a:rPr lang="en-US" sz="14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jim</a:t>
            </a:r>
            <a:r>
              <a:rPr lang="en-US" sz="1400" kern="0" dirty="0" smtClean="0">
                <a:solidFill>
                  <a:srgbClr val="000000"/>
                </a:solidFill>
                <a:latin typeface="Consolas"/>
                <a:cs typeface="Consolas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Consolas"/>
                <a:cs typeface="Consolas"/>
              </a:rPr>
              <a:t>knows, :</a:t>
            </a:r>
            <a:r>
              <a:rPr lang="en-US" sz="1400" dirty="0" err="1" smtClean="0">
                <a:solidFill>
                  <a:srgbClr val="000000"/>
                </a:solidFill>
                <a:latin typeface="Consolas"/>
                <a:cs typeface="Consolas"/>
              </a:rPr>
              <a:t>tim</a:t>
            </a:r>
            <a:r>
              <a:rPr lang="en-US" sz="1400" dirty="0" smtClean="0">
                <a:solidFill>
                  <a:srgbClr val="000000"/>
                </a:solidFill>
                <a:latin typeface="Consolas"/>
                <a:cs typeface="Consolas"/>
              </a:rPr>
              <a:t> ) .</a:t>
            </a:r>
          </a:p>
          <a:p>
            <a:pPr eaLnBrk="0" hangingPunct="0">
              <a:lnSpc>
                <a:spcPct val="110000"/>
              </a:lnSpc>
            </a:pPr>
            <a:r>
              <a:rPr lang="en-US" sz="1400" kern="0" dirty="0" smtClean="0">
                <a:solidFill>
                  <a:srgbClr val="000000"/>
                </a:solidFill>
                <a:latin typeface="Consolas"/>
                <a:cs typeface="Consolas"/>
              </a:rPr>
              <a:t>triple( :</a:t>
            </a:r>
            <a:r>
              <a:rPr lang="en-US" sz="14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jim</a:t>
            </a:r>
            <a:r>
              <a:rPr lang="en-US" sz="1400" kern="0" dirty="0" smtClean="0">
                <a:solidFill>
                  <a:srgbClr val="000000"/>
                </a:solidFill>
                <a:latin typeface="Consolas"/>
                <a:cs typeface="Consolas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Consolas"/>
                <a:cs typeface="Consolas"/>
              </a:rPr>
              <a:t>worksWith</a:t>
            </a:r>
            <a:r>
              <a:rPr lang="en-US" sz="1400" dirty="0" smtClean="0">
                <a:solidFill>
                  <a:srgbClr val="000000"/>
                </a:solidFill>
                <a:latin typeface="Consolas"/>
                <a:cs typeface="Consolas"/>
              </a:rPr>
              <a:t>, :</a:t>
            </a:r>
            <a:r>
              <a:rPr lang="en-US" sz="1400" dirty="0" err="1" smtClean="0">
                <a:solidFill>
                  <a:srgbClr val="000000"/>
                </a:solidFill>
                <a:latin typeface="Consolas"/>
                <a:cs typeface="Consolas"/>
              </a:rPr>
              <a:t>juan</a:t>
            </a:r>
            <a:r>
              <a:rPr lang="en-US" sz="1400" dirty="0" smtClean="0">
                <a:solidFill>
                  <a:srgbClr val="000000"/>
                </a:solidFill>
                <a:latin typeface="Consolas"/>
                <a:cs typeface="Consolas"/>
              </a:rPr>
              <a:t> ) 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276600" y="5730239"/>
            <a:ext cx="3698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94953" y="5882639"/>
            <a:ext cx="3344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</a:t>
            </a:r>
            <a:endParaRPr lang="en-US" dirty="0"/>
          </a:p>
        </p:txBody>
      </p:sp>
      <p:graphicFrame>
        <p:nvGraphicFramePr>
          <p:cNvPr id="19" name="Table 18"/>
          <p:cNvGraphicFramePr>
            <a:graphicFrameLocks noGrp="1"/>
          </p:cNvGraphicFramePr>
          <p:nvPr/>
        </p:nvGraphicFramePr>
        <p:xfrm>
          <a:off x="152400" y="5425439"/>
          <a:ext cx="1066800" cy="85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</a:tblGrid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jim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jim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pSp>
        <p:nvGrpSpPr>
          <p:cNvPr id="21" name="Group 23"/>
          <p:cNvGrpSpPr/>
          <p:nvPr/>
        </p:nvGrpSpPr>
        <p:grpSpPr>
          <a:xfrm>
            <a:off x="1295400" y="5882639"/>
            <a:ext cx="228600" cy="152400"/>
            <a:chOff x="2743200" y="3352800"/>
            <a:chExt cx="381794" cy="229394"/>
          </a:xfrm>
        </p:grpSpPr>
        <p:cxnSp>
          <p:nvCxnSpPr>
            <p:cNvPr id="22" name="Straight Connector 21"/>
            <p:cNvCxnSpPr/>
            <p:nvPr/>
          </p:nvCxnSpPr>
          <p:spPr bwMode="auto">
            <a:xfrm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3" name="Straight Connector 22"/>
            <p:cNvCxnSpPr/>
            <p:nvPr/>
          </p:nvCxnSpPr>
          <p:spPr bwMode="auto">
            <a:xfrm flipV="1"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4" name="Straight Connector 23"/>
            <p:cNvCxnSpPr/>
            <p:nvPr/>
          </p:nvCxnSpPr>
          <p:spPr bwMode="auto">
            <a:xfrm rot="5400000" flipH="1" flipV="1">
              <a:off x="3009900" y="3467100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 rot="5400000" flipH="1" flipV="1">
              <a:off x="2629695" y="3466306"/>
              <a:ext cx="228599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1600200" y="5654039"/>
          <a:ext cx="1676400" cy="579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971"/>
                <a:gridCol w="1197429"/>
              </a:tblGrid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timbl@w3.org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724400" y="5711129"/>
            <a:ext cx="261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\</a:t>
            </a:r>
            <a:endParaRPr lang="en-US" dirty="0"/>
          </a:p>
        </p:txBody>
      </p:sp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5029200" y="5608320"/>
          <a:ext cx="1676400" cy="579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971"/>
                <a:gridCol w="1197429"/>
              </a:tblGrid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timbl@w3.org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3657600" y="5410200"/>
          <a:ext cx="1066800" cy="85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</a:tblGrid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jim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jim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6752153" y="5654039"/>
            <a:ext cx="9046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=      ?</a:t>
            </a:r>
            <a:endParaRPr lang="en-US" dirty="0"/>
          </a:p>
        </p:txBody>
      </p:sp>
      <p:graphicFrame>
        <p:nvGraphicFramePr>
          <p:cNvPr id="37" name="Table 36"/>
          <p:cNvGraphicFramePr>
            <a:graphicFrameLocks noGrp="1"/>
          </p:cNvGraphicFramePr>
          <p:nvPr/>
        </p:nvGraphicFramePr>
        <p:xfrm>
          <a:off x="7010400" y="5425439"/>
          <a:ext cx="2133600" cy="85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457200"/>
                <a:gridCol w="1219200"/>
              </a:tblGrid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jim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timbl@w3.org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jim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685800" y="2895600"/>
            <a:ext cx="7315200" cy="1752600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SELECT ?X ?M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 WHERE {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 	  { ?X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  <a:cs typeface="Consolas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?Y }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         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OPTIONAL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	  { ?X 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:email ?M }</a:t>
            </a:r>
            <a:endParaRPr lang="en-US" sz="1600" kern="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       }</a:t>
            </a:r>
            <a:endParaRPr lang="en-US" dirty="0"/>
          </a:p>
        </p:txBody>
      </p:sp>
      <p:sp>
        <p:nvSpPr>
          <p:cNvPr id="41" name="Rectangle 40"/>
          <p:cNvSpPr/>
          <p:nvPr/>
        </p:nvSpPr>
        <p:spPr>
          <a:xfrm>
            <a:off x="685800" y="2867199"/>
            <a:ext cx="7315200" cy="178100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endParaRPr lang="en-US" sz="1600" kern="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pPr lvl="0" eaLnBrk="0" hangingPunct="0">
              <a:lnSpc>
                <a:spcPct val="110000"/>
              </a:lnSpc>
            </a:pPr>
            <a:endParaRPr lang="en-US" sz="1600" kern="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evalP(X,Y,M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) :- triple( X, knows, Y ) , triple( X, email, M) .</a:t>
            </a:r>
          </a:p>
          <a:p>
            <a:pPr eaLnBrk="0" hangingPunct="0">
              <a:lnSpc>
                <a:spcPct val="110000"/>
              </a:lnSpc>
            </a:pPr>
            <a:endParaRPr lang="en-US" sz="1600" kern="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evalP(X,Y,</a:t>
            </a:r>
            <a:r>
              <a:rPr lang="en-US" sz="1600" kern="0" dirty="0" err="1" smtClean="0">
                <a:solidFill>
                  <a:srgbClr val="FF0000"/>
                </a:solidFill>
                <a:latin typeface="Consolas"/>
                <a:cs typeface="Consolas"/>
              </a:rPr>
              <a:t>null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) :- triple( X, knows, Y ) , </a:t>
            </a:r>
            <a:r>
              <a:rPr lang="en-US" i="1" kern="0" dirty="0" smtClean="0">
                <a:solidFill>
                  <a:srgbClr val="FF0000"/>
                </a:solidFill>
                <a:latin typeface="Times New Roman"/>
                <a:cs typeface="Times New Roman"/>
              </a:rPr>
              <a:t>not</a:t>
            </a:r>
            <a:r>
              <a:rPr lang="en-US" i="1" kern="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evalP1(X) .</a:t>
            </a:r>
          </a:p>
          <a:p>
            <a:pPr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evalP1(X) :- triple( X, email, M) .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685800" y="2895600"/>
            <a:ext cx="3569006" cy="35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answer(X,M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)  :- 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evalP(X,Y,M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) .</a:t>
            </a:r>
          </a:p>
        </p:txBody>
      </p:sp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7315200" y="4038600"/>
          <a:ext cx="1676400" cy="85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"/>
                <a:gridCol w="1219200"/>
              </a:tblGrid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timbl@w3.org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jim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pSp>
        <p:nvGrpSpPr>
          <p:cNvPr id="47" name="Group 46"/>
          <p:cNvGrpSpPr/>
          <p:nvPr/>
        </p:nvGrpSpPr>
        <p:grpSpPr>
          <a:xfrm>
            <a:off x="8000206" y="4877594"/>
            <a:ext cx="828736" cy="533400"/>
            <a:chOff x="8000206" y="4877594"/>
            <a:chExt cx="828736" cy="533400"/>
          </a:xfrm>
        </p:grpSpPr>
        <p:cxnSp>
          <p:nvCxnSpPr>
            <p:cNvPr id="45" name="Straight Arrow Connector 44"/>
            <p:cNvCxnSpPr/>
            <p:nvPr/>
          </p:nvCxnSpPr>
          <p:spPr bwMode="auto">
            <a:xfrm rot="5400000" flipH="1" flipV="1">
              <a:off x="7734300" y="5143500"/>
              <a:ext cx="533400" cy="1588"/>
            </a:xfrm>
            <a:prstGeom prst="straightConnector1">
              <a:avLst/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46" name="Picture 45" descr="latex-image-1.pdf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077200" y="5029200"/>
              <a:ext cx="751742" cy="2413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41" grpId="0" animBg="1"/>
      <p:bldP spid="4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839200" cy="809625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ATTENTION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95400"/>
            <a:ext cx="8208963" cy="4681538"/>
          </a:xfrm>
        </p:spPr>
        <p:txBody>
          <a:bodyPr/>
          <a:lstStyle/>
          <a:p>
            <a:r>
              <a:rPr lang="en-US" dirty="0" smtClean="0"/>
              <a:t>      needs </a:t>
            </a:r>
            <a:r>
              <a:rPr lang="en-US" dirty="0" smtClean="0"/>
              <a:t>to be handled with care!</a:t>
            </a:r>
            <a:endParaRPr lang="en-US" dirty="0"/>
          </a:p>
        </p:txBody>
      </p:sp>
      <p:grpSp>
        <p:nvGrpSpPr>
          <p:cNvPr id="7" name="Group 23"/>
          <p:cNvGrpSpPr/>
          <p:nvPr/>
        </p:nvGrpSpPr>
        <p:grpSpPr>
          <a:xfrm>
            <a:off x="533400" y="1457325"/>
            <a:ext cx="228600" cy="152400"/>
            <a:chOff x="2743200" y="3352800"/>
            <a:chExt cx="381794" cy="229394"/>
          </a:xfrm>
        </p:grpSpPr>
        <p:cxnSp>
          <p:nvCxnSpPr>
            <p:cNvPr id="8" name="Straight Connector 7"/>
            <p:cNvCxnSpPr/>
            <p:nvPr/>
          </p:nvCxnSpPr>
          <p:spPr bwMode="auto">
            <a:xfrm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9" name="Straight Connector 8"/>
            <p:cNvCxnSpPr/>
            <p:nvPr/>
          </p:nvCxnSpPr>
          <p:spPr bwMode="auto">
            <a:xfrm flipV="1"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 rot="5400000" flipH="1" flipV="1">
              <a:off x="3009900" y="3467100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 flipH="1" flipV="1">
              <a:off x="2629695" y="3466306"/>
              <a:ext cx="228599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352800" y="2051686"/>
          <a:ext cx="1066800" cy="85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</a:tblGrid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pSp>
        <p:nvGrpSpPr>
          <p:cNvPr id="14" name="Group 23"/>
          <p:cNvGrpSpPr/>
          <p:nvPr/>
        </p:nvGrpSpPr>
        <p:grpSpPr>
          <a:xfrm>
            <a:off x="4648200" y="2447925"/>
            <a:ext cx="228600" cy="152400"/>
            <a:chOff x="2743200" y="3352800"/>
            <a:chExt cx="381794" cy="229394"/>
          </a:xfrm>
        </p:grpSpPr>
        <p:cxnSp>
          <p:nvCxnSpPr>
            <p:cNvPr id="15" name="Straight Connector 14"/>
            <p:cNvCxnSpPr/>
            <p:nvPr/>
          </p:nvCxnSpPr>
          <p:spPr bwMode="auto">
            <a:xfrm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/>
            <p:cNvCxnSpPr/>
            <p:nvPr/>
          </p:nvCxnSpPr>
          <p:spPr bwMode="auto">
            <a:xfrm flipV="1"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7" name="Straight Connector 16"/>
            <p:cNvCxnSpPr/>
            <p:nvPr/>
          </p:nvCxnSpPr>
          <p:spPr bwMode="auto">
            <a:xfrm rot="5400000" flipH="1" flipV="1">
              <a:off x="3009900" y="3467100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8" name="Straight Connector 17"/>
            <p:cNvCxnSpPr/>
            <p:nvPr/>
          </p:nvCxnSpPr>
          <p:spPr bwMode="auto">
            <a:xfrm rot="5400000" flipH="1" flipV="1">
              <a:off x="2629695" y="3466306"/>
              <a:ext cx="228599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5105400" y="2051686"/>
          <a:ext cx="1066800" cy="85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</a:tblGrid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8760">
                <a:tc>
                  <a:txBody>
                    <a:bodyPr/>
                    <a:lstStyle/>
                    <a:p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410200" y="1609725"/>
            <a:ext cx="1438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Eval(P2,G)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200400" y="1609725"/>
            <a:ext cx="14388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Eval(P1,G)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524000" y="3057525"/>
            <a:ext cx="5715000" cy="35907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evalP(X,Y,Z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) :- evalP1( X, Y ) , evalP2( Y, Z) .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52474" y="3495615"/>
            <a:ext cx="1738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Doesn’t work!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1447800" y="3895725"/>
            <a:ext cx="6400800" cy="1077218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Recall (Definition 3):</a:t>
            </a:r>
          </a:p>
          <a:p>
            <a:pPr>
              <a:spcBef>
                <a:spcPts val="0"/>
              </a:spcBef>
            </a:pPr>
            <a:endParaRPr lang="en-US" sz="16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Join: 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M1      M2 = {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∪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μ2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|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∈ M1,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μ2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∈M2, and 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μ1, μ2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are </a:t>
            </a: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compatible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}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533400" y="4953000"/>
            <a:ext cx="8229600" cy="1905000"/>
            <a:chOff x="533400" y="4953000"/>
            <a:chExt cx="8229600" cy="1905000"/>
          </a:xfrm>
        </p:grpSpPr>
        <p:sp>
          <p:nvSpPr>
            <p:cNvPr id="28" name="TextBox 27"/>
            <p:cNvSpPr txBox="1"/>
            <p:nvPr/>
          </p:nvSpPr>
          <p:spPr>
            <a:xfrm>
              <a:off x="609600" y="4953000"/>
              <a:ext cx="10257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Rather:</a:t>
              </a:r>
              <a:endParaRPr lang="en-US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533400" y="5415554"/>
              <a:ext cx="8229600" cy="1442446"/>
            </a:xfrm>
            <a:prstGeom prst="rect">
              <a:avLst/>
            </a:prstGeom>
            <a:solidFill>
              <a:srgbClr val="FFFFFF"/>
            </a:solidFill>
          </p:spPr>
          <p:txBody>
            <a:bodyPr wrap="square">
              <a:spAutoFit/>
            </a:bodyPr>
            <a:lstStyle/>
            <a:p>
              <a:pPr lvl="0" eaLnBrk="0" hangingPunct="0">
                <a:lnSpc>
                  <a:spcPct val="110000"/>
                </a:lnSpc>
              </a:pPr>
              <a:r>
                <a:rPr lang="en-US" sz="1600" kern="0" dirty="0" err="1" smtClean="0">
                  <a:solidFill>
                    <a:srgbClr val="000000"/>
                  </a:solidFill>
                  <a:latin typeface="Consolas"/>
                  <a:cs typeface="Consolas"/>
                </a:rPr>
                <a:t>evalP(X,Y,Z</a:t>
              </a:r>
              <a:r>
                <a:rPr lang="en-US" sz="1600" kern="0" dirty="0" smtClean="0">
                  <a:solidFill>
                    <a:srgbClr val="000000"/>
                  </a:solidFill>
                  <a:latin typeface="Consolas"/>
                  <a:cs typeface="Consolas"/>
                </a:rPr>
                <a:t>) :- evalP1( X, Y ) , evalP2( Y1, Z), join(Y,Y1) .</a:t>
              </a:r>
            </a:p>
            <a:p>
              <a:pPr lvl="0" eaLnBrk="0" hangingPunct="0">
                <a:lnSpc>
                  <a:spcPct val="110000"/>
                </a:lnSpc>
              </a:pPr>
              <a:r>
                <a:rPr lang="en-US" sz="1600" kern="0" dirty="0" err="1" smtClean="0">
                  <a:solidFill>
                    <a:srgbClr val="000000"/>
                  </a:solidFill>
                  <a:latin typeface="Consolas"/>
                  <a:cs typeface="Consolas"/>
                </a:rPr>
                <a:t>join(X,X</a:t>
              </a:r>
              <a:r>
                <a:rPr lang="en-US" sz="1600" kern="0" dirty="0" smtClean="0">
                  <a:solidFill>
                    <a:srgbClr val="000000"/>
                  </a:solidFill>
                  <a:latin typeface="Consolas"/>
                  <a:cs typeface="Consolas"/>
                </a:rPr>
                <a:t>)    :- HU_G(X). </a:t>
              </a:r>
            </a:p>
            <a:p>
              <a:pPr lvl="0" eaLnBrk="0" hangingPunct="0">
                <a:lnSpc>
                  <a:spcPct val="110000"/>
                </a:lnSpc>
              </a:pPr>
              <a:r>
                <a:rPr lang="en-US" sz="1600" kern="0" dirty="0" err="1" smtClean="0">
                  <a:solidFill>
                    <a:srgbClr val="000000"/>
                  </a:solidFill>
                  <a:latin typeface="Consolas"/>
                  <a:cs typeface="Consolas"/>
                </a:rPr>
                <a:t>join(X,</a:t>
              </a:r>
              <a:r>
                <a:rPr lang="en-US" sz="1600" kern="0" dirty="0" err="1" smtClean="0">
                  <a:solidFill>
                    <a:srgbClr val="FF0000"/>
                  </a:solidFill>
                  <a:latin typeface="Consolas"/>
                  <a:cs typeface="Consolas"/>
                </a:rPr>
                <a:t>null</a:t>
              </a:r>
              <a:r>
                <a:rPr lang="en-US" sz="1600" kern="0" dirty="0" smtClean="0">
                  <a:solidFill>
                    <a:srgbClr val="000000"/>
                  </a:solidFill>
                  <a:latin typeface="Consolas"/>
                  <a:cs typeface="Consolas"/>
                </a:rPr>
                <a:t>) :- HU_G(X).</a:t>
              </a:r>
            </a:p>
            <a:p>
              <a:pPr lvl="0" eaLnBrk="0" hangingPunct="0">
                <a:lnSpc>
                  <a:spcPct val="110000"/>
                </a:lnSpc>
              </a:pPr>
              <a:r>
                <a:rPr lang="en-US" sz="1600" kern="0" dirty="0" err="1" smtClean="0">
                  <a:solidFill>
                    <a:srgbClr val="000000"/>
                  </a:solidFill>
                  <a:latin typeface="Consolas"/>
                  <a:cs typeface="Consolas"/>
                </a:rPr>
                <a:t>join(</a:t>
              </a:r>
              <a:r>
                <a:rPr lang="en-US" sz="1600" kern="0" dirty="0" err="1" smtClean="0">
                  <a:solidFill>
                    <a:srgbClr val="FF0000"/>
                  </a:solidFill>
                  <a:latin typeface="Consolas"/>
                  <a:cs typeface="Consolas"/>
                </a:rPr>
                <a:t>null</a:t>
              </a:r>
              <a:r>
                <a:rPr lang="en-US" sz="1600" kern="0" dirty="0" err="1" smtClean="0">
                  <a:solidFill>
                    <a:srgbClr val="000000"/>
                  </a:solidFill>
                  <a:latin typeface="Consolas"/>
                  <a:cs typeface="Consolas"/>
                </a:rPr>
                <a:t>(X</a:t>
              </a:r>
              <a:r>
                <a:rPr lang="en-US" sz="1600" kern="0" dirty="0" smtClean="0">
                  <a:solidFill>
                    <a:srgbClr val="000000"/>
                  </a:solidFill>
                  <a:latin typeface="Consolas"/>
                  <a:cs typeface="Consolas"/>
                </a:rPr>
                <a:t>) :- HU_G(X).</a:t>
              </a:r>
            </a:p>
            <a:p>
              <a:pPr lvl="0" eaLnBrk="0" hangingPunct="0">
                <a:lnSpc>
                  <a:spcPct val="110000"/>
                </a:lnSpc>
              </a:pPr>
              <a:r>
                <a:rPr lang="en-US" sz="1600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                             </a:t>
              </a:r>
              <a:r>
                <a:rPr lang="en-US" sz="1600" i="1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… where </a:t>
              </a:r>
              <a:r>
                <a:rPr lang="en-US" sz="1600" i="1" kern="0" dirty="0" smtClean="0">
                  <a:solidFill>
                    <a:srgbClr val="000000"/>
                  </a:solidFill>
                  <a:latin typeface="Consolas"/>
                  <a:cs typeface="Consolas"/>
                </a:rPr>
                <a:t>HU_G(X) </a:t>
              </a:r>
              <a:r>
                <a:rPr lang="en-US" sz="1600" i="1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is a predicate defining the </a:t>
              </a:r>
              <a:r>
                <a:rPr lang="en-US" sz="1600" i="1" kern="0" dirty="0" err="1" smtClean="0">
                  <a:solidFill>
                    <a:srgbClr val="000000"/>
                  </a:solidFill>
                  <a:latin typeface="Arial"/>
                  <a:cs typeface="Arial"/>
                </a:rPr>
                <a:t>Herbrand</a:t>
              </a:r>
              <a:r>
                <a:rPr lang="en-US" sz="1600" i="1" kern="0" dirty="0" smtClean="0">
                  <a:solidFill>
                    <a:srgbClr val="000000"/>
                  </a:solidFill>
                  <a:latin typeface="Arial"/>
                  <a:cs typeface="Arial"/>
                </a:rPr>
                <a:t> Universe of G.</a:t>
              </a:r>
            </a:p>
          </p:txBody>
        </p:sp>
      </p:grpSp>
      <p:graphicFrame>
        <p:nvGraphicFramePr>
          <p:cNvPr id="30" name="Table 29"/>
          <p:cNvGraphicFramePr>
            <a:graphicFrameLocks noGrp="1"/>
          </p:cNvGraphicFramePr>
          <p:nvPr/>
        </p:nvGraphicFramePr>
        <p:xfrm>
          <a:off x="3352800" y="2057400"/>
          <a:ext cx="1066800" cy="85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</a:tblGrid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a 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c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b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null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5105400" y="2057400"/>
          <a:ext cx="1066800" cy="8534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3400"/>
                <a:gridCol w="533400"/>
              </a:tblGrid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Z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null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e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d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f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7" grpId="0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1488"/>
            <a:ext cx="6900863" cy="1143000"/>
          </a:xfrm>
        </p:spPr>
        <p:txBody>
          <a:bodyPr/>
          <a:lstStyle/>
          <a:p>
            <a:pPr algn="r" eaLnBrk="1" hangingPunct="1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9863" algn="l"/>
                <a:tab pos="10779125" algn="l"/>
                <a:tab pos="10780713" algn="l"/>
              </a:tabLst>
            </a:pPr>
            <a:r>
              <a:rPr lang="de-DE" dirty="0" smtClean="0">
                <a:latin typeface="Arial" charset="0"/>
                <a:cs typeface="Arial" charset="0"/>
              </a:rPr>
              <a:t>		</a:t>
            </a:r>
            <a:r>
              <a:rPr lang="de-DE" dirty="0" err="1" smtClean="0">
                <a:latin typeface="Arial" charset="0"/>
                <a:cs typeface="Arial" charset="0"/>
              </a:rPr>
              <a:t>Career</a:t>
            </a:r>
            <a:r>
              <a:rPr lang="de-DE" dirty="0" smtClean="0">
                <a:latin typeface="Arial" charset="0"/>
                <a:cs typeface="Arial" charset="0"/>
              </a:rPr>
              <a:t> Path...</a:t>
            </a:r>
            <a:endParaRPr lang="de-DE" dirty="0" smtClean="0">
              <a:latin typeface="Arial" charset="0"/>
              <a:cs typeface="Arial" charset="0"/>
            </a:endParaRPr>
          </a:p>
        </p:txBody>
      </p:sp>
      <p:sp>
        <p:nvSpPr>
          <p:cNvPr id="10244" name="Text Box 3"/>
          <p:cNvSpPr txBox="1">
            <a:spLocks noChangeArrowheads="1"/>
          </p:cNvSpPr>
          <p:nvPr/>
        </p:nvSpPr>
        <p:spPr bwMode="auto">
          <a:xfrm>
            <a:off x="5472608" y="3068960"/>
            <a:ext cx="3707904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2000" dirty="0" smtClean="0">
                <a:solidFill>
                  <a:srgbClr val="000000"/>
                </a:solidFill>
              </a:rPr>
              <a:t>Univ. Rey Juan Carlos Madrid</a:t>
            </a:r>
            <a:endParaRPr lang="en-AU" sz="2000" dirty="0">
              <a:solidFill>
                <a:srgbClr val="000000"/>
              </a:solidFill>
            </a:endParaRPr>
          </a:p>
        </p:txBody>
      </p:sp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611560" y="3068960"/>
            <a:ext cx="2016125" cy="401638"/>
          </a:xfrm>
          <a:prstGeom prst="rect">
            <a:avLst/>
          </a:prstGeom>
          <a:solidFill>
            <a:schemeClr val="bg1"/>
          </a:solidFill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2000" dirty="0" smtClean="0">
                <a:solidFill>
                  <a:srgbClr val="000000"/>
                </a:solidFill>
              </a:rPr>
              <a:t>TU Wien</a:t>
            </a:r>
            <a:endParaRPr lang="en-AU" sz="2000" dirty="0">
              <a:solidFill>
                <a:srgbClr val="000000"/>
              </a:solidFill>
            </a:endParaRP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2987824" y="3068960"/>
            <a:ext cx="2303463" cy="4016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2000" dirty="0" smtClean="0">
                <a:solidFill>
                  <a:srgbClr val="000000"/>
                </a:solidFill>
              </a:rPr>
              <a:t>Univ. Innsbruck</a:t>
            </a:r>
            <a:endParaRPr lang="en-AU" sz="2000" dirty="0">
              <a:solidFill>
                <a:srgbClr val="000000"/>
              </a:solidFill>
            </a:endParaRPr>
          </a:p>
        </p:txBody>
      </p:sp>
      <p:sp>
        <p:nvSpPr>
          <p:cNvPr id="10250" name="Text Box 13"/>
          <p:cNvSpPr txBox="1">
            <a:spLocks noChangeArrowheads="1"/>
          </p:cNvSpPr>
          <p:nvPr/>
        </p:nvSpPr>
        <p:spPr bwMode="auto">
          <a:xfrm>
            <a:off x="3491880" y="4941168"/>
            <a:ext cx="3100908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2000" dirty="0" smtClean="0">
                <a:solidFill>
                  <a:srgbClr val="000000"/>
                </a:solidFill>
              </a:rPr>
              <a:t>Siemens AG </a:t>
            </a:r>
            <a:r>
              <a:rPr lang="en-AU" sz="2000" dirty="0" err="1" smtClean="0">
                <a:solidFill>
                  <a:srgbClr val="000000"/>
                </a:solidFill>
              </a:rPr>
              <a:t>Österreich</a:t>
            </a:r>
            <a:endParaRPr lang="en-AU" sz="2000" dirty="0">
              <a:solidFill>
                <a:srgbClr val="000000"/>
              </a:solidFill>
            </a:endParaRPr>
          </a:p>
        </p:txBody>
      </p:sp>
      <p:sp>
        <p:nvSpPr>
          <p:cNvPr id="10252" name="Text Box 19"/>
          <p:cNvSpPr txBox="1">
            <a:spLocks noChangeArrowheads="1"/>
          </p:cNvSpPr>
          <p:nvPr/>
        </p:nvSpPr>
        <p:spPr bwMode="auto">
          <a:xfrm>
            <a:off x="179512" y="4941168"/>
            <a:ext cx="3305175" cy="4022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dirty="0" smtClean="0">
                <a:solidFill>
                  <a:srgbClr val="000000"/>
                </a:solidFill>
              </a:rPr>
              <a:t>DERI, NUI </a:t>
            </a:r>
            <a:r>
              <a:rPr lang="de-DE" sz="2000" dirty="0" err="1" smtClean="0">
                <a:solidFill>
                  <a:srgbClr val="000000"/>
                </a:solidFill>
              </a:rPr>
              <a:t>Galway</a:t>
            </a:r>
            <a:r>
              <a:rPr lang="de-DE" sz="2000" dirty="0" smtClean="0">
                <a:solidFill>
                  <a:srgbClr val="000000"/>
                </a:solidFill>
              </a:rPr>
              <a:t>, </a:t>
            </a:r>
            <a:r>
              <a:rPr lang="de-DE" sz="2000" dirty="0" err="1" smtClean="0">
                <a:solidFill>
                  <a:srgbClr val="000000"/>
                </a:solidFill>
              </a:rPr>
              <a:t>Ireland</a:t>
            </a:r>
            <a:endParaRPr lang="de-DE" sz="2000" dirty="0" smtClean="0">
              <a:solidFill>
                <a:srgbClr val="000000"/>
              </a:solidFill>
            </a:endParaRPr>
          </a:p>
        </p:txBody>
      </p:sp>
      <p:pic>
        <p:nvPicPr>
          <p:cNvPr id="2" name="Bild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9552" y="1772816"/>
            <a:ext cx="1999126" cy="1341636"/>
          </a:xfrm>
          <a:prstGeom prst="rect">
            <a:avLst/>
          </a:prstGeom>
        </p:spPr>
      </p:pic>
      <p:pic>
        <p:nvPicPr>
          <p:cNvPr id="3" name="Bild 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84168" y="1772816"/>
            <a:ext cx="1944216" cy="1302625"/>
          </a:xfrm>
          <a:prstGeom prst="rect">
            <a:avLst/>
          </a:prstGeom>
        </p:spPr>
      </p:pic>
      <p:pic>
        <p:nvPicPr>
          <p:cNvPr id="4" name="Bild 3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75856" y="1772816"/>
            <a:ext cx="1728192" cy="1296144"/>
          </a:xfrm>
          <a:prstGeom prst="rect">
            <a:avLst/>
          </a:prstGeom>
        </p:spPr>
      </p:pic>
      <p:pic>
        <p:nvPicPr>
          <p:cNvPr id="5" name="Bild 4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1560" y="3573016"/>
            <a:ext cx="2008561" cy="1336948"/>
          </a:xfrm>
          <a:prstGeom prst="rect">
            <a:avLst/>
          </a:prstGeom>
        </p:spPr>
      </p:pic>
      <p:pic>
        <p:nvPicPr>
          <p:cNvPr id="6" name="Bild 5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995936" y="3573015"/>
            <a:ext cx="1800200" cy="1416679"/>
          </a:xfrm>
          <a:prstGeom prst="rect">
            <a:avLst/>
          </a:prstGeom>
        </p:spPr>
      </p:pic>
      <p:pic>
        <p:nvPicPr>
          <p:cNvPr id="7" name="Bild 6" descr="Screen Shot 2013-10-15 at 10.51.37 AM.png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573016"/>
            <a:ext cx="2232248" cy="1116124"/>
          </a:xfrm>
          <a:prstGeom prst="rect">
            <a:avLst/>
          </a:prstGeom>
        </p:spPr>
      </p:pic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6228184" y="4653136"/>
            <a:ext cx="3096344" cy="71006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 algn="ctr">
              <a:spcBef>
                <a:spcPts val="125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AU" sz="2000" dirty="0" err="1" smtClean="0">
                <a:solidFill>
                  <a:srgbClr val="000000"/>
                </a:solidFill>
              </a:rPr>
              <a:t>Wirschaftsuniversit</a:t>
            </a:r>
            <a:r>
              <a:rPr lang="en-AU" sz="2000" dirty="0" err="1" smtClean="0">
                <a:solidFill>
                  <a:srgbClr val="000000"/>
                </a:solidFill>
              </a:rPr>
              <a:t>ät</a:t>
            </a:r>
            <a:r>
              <a:rPr lang="en-AU" sz="2000" dirty="0" smtClean="0">
                <a:solidFill>
                  <a:srgbClr val="000000"/>
                </a:solidFill>
              </a:rPr>
              <a:t> Wien (WU)</a:t>
            </a:r>
            <a:endParaRPr lang="en-AU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87456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FILTERs </a:t>
            </a:r>
            <a:r>
              <a:rPr lang="en-US" sz="2400" dirty="0" smtClean="0"/>
              <a:t>1/3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08963" cy="4681538"/>
          </a:xfrm>
        </p:spPr>
        <p:txBody>
          <a:bodyPr/>
          <a:lstStyle/>
          <a:p>
            <a:pPr eaLnBrk="1" fontAlgn="t" hangingPunct="1"/>
            <a:r>
              <a:rPr lang="en-US" dirty="0" smtClean="0"/>
              <a:t>Give me people with an email address where the email contains              “w3”:</a:t>
            </a:r>
            <a:endParaRPr lang="en-US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371600"/>
            <a:ext cx="91440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lnSpc>
                <a:spcPct val="100000"/>
              </a:lnSpc>
              <a:spcBef>
                <a:spcPts val="0"/>
              </a:spcBef>
            </a:pP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lvl="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.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:email &lt;mailto:</a:t>
            </a:r>
            <a:r>
              <a:rPr lang="en-US" sz="1600" dirty="0" smtClean="0">
                <a:latin typeface="Courier New"/>
                <a:cs typeface="Courier New"/>
              </a:rPr>
              <a:t>timbl@w3.org&gt; .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lvl="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.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:email &lt;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mailto:hendler@cs.rpi.edu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&gt; .</a:t>
            </a:r>
          </a:p>
          <a:p>
            <a:pPr lvl="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worksWith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juan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1" charset="0"/>
                <a:ea typeface="+mn-ea"/>
                <a:cs typeface="Arial" charset="0"/>
              </a:rPr>
              <a:t> 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Query: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5800" y="2895600"/>
            <a:ext cx="7315200" cy="90075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SELECT ?X ?M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WHERE { ?X 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:email ?M .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         FILTER(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  <a:cs typeface="Consolas"/>
              </a:rPr>
              <a:t>Regex(Str(?M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), “w3” )  }</a:t>
            </a:r>
            <a:endParaRPr lang="en-US" sz="1600" kern="0" dirty="0" smtClean="0">
              <a:solidFill>
                <a:srgbClr val="000000"/>
              </a:solidFill>
              <a:latin typeface="Consolas"/>
              <a:cs typeface="Consola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5800" y="2895600"/>
            <a:ext cx="7315200" cy="90075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SELECT ?X ?M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WHERE { ?X 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:email ?M .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         FILTER( </a:t>
            </a:r>
            <a:r>
              <a:rPr lang="en-US" sz="1600" dirty="0" smtClean="0">
                <a:solidFill>
                  <a:srgbClr val="FF0000"/>
                </a:solidFill>
                <a:latin typeface="Consolas"/>
                <a:cs typeface="Consolas"/>
              </a:rPr>
              <a:t>!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  <a:cs typeface="Consolas"/>
              </a:rPr>
              <a:t>Regex(Str(?M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), “w3” )  }</a:t>
            </a:r>
            <a:endParaRPr lang="en-US" sz="1600" kern="0" dirty="0" smtClean="0">
              <a:solidFill>
                <a:srgbClr val="000000"/>
              </a:solidFill>
              <a:latin typeface="Consolas"/>
              <a:cs typeface="Consolas"/>
            </a:endParaRPr>
          </a:p>
        </p:txBody>
      </p:sp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3581400" y="4343400"/>
          <a:ext cx="1676400" cy="579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971"/>
                <a:gridCol w="1197429"/>
              </a:tblGrid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timbl@w3.org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3048000" y="4343400"/>
          <a:ext cx="2743200" cy="579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771"/>
                <a:gridCol w="1959429"/>
              </a:tblGrid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jim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hendler@cs.rpi.edu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12286" y="3934361"/>
            <a:ext cx="579211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Complex FILTER expressions allowed ( !, &amp;&amp;, || )</a:t>
            </a:r>
          </a:p>
          <a:p>
            <a:endParaRPr lang="en-US" i="1" dirty="0" smtClean="0"/>
          </a:p>
          <a:p>
            <a:endParaRPr lang="en-US" i="1" dirty="0" smtClean="0"/>
          </a:p>
        </p:txBody>
      </p:sp>
      <p:sp>
        <p:nvSpPr>
          <p:cNvPr id="50" name="Rectangle 49"/>
          <p:cNvSpPr/>
          <p:nvPr/>
        </p:nvSpPr>
        <p:spPr>
          <a:xfrm>
            <a:off x="6074873" y="1268760"/>
            <a:ext cx="1737487" cy="349460"/>
          </a:xfrm>
          <a:prstGeom prst="rect">
            <a:avLst/>
          </a:prstGeom>
          <a:solidFill>
            <a:srgbClr val="FFFFFF"/>
          </a:solidFill>
        </p:spPr>
        <p:txBody>
          <a:bodyPr wrap="none" tIns="10800">
            <a:spAutoFit/>
          </a:bodyPr>
          <a:lstStyle/>
          <a:p>
            <a:r>
              <a:rPr lang="en-US" sz="1800" kern="0" dirty="0" smtClean="0">
                <a:solidFill>
                  <a:srgbClr val="FF0000"/>
                </a:solidFill>
                <a:latin typeface="Arial"/>
                <a:cs typeface="+mn-cs"/>
              </a:rPr>
              <a:t>doesn’t </a:t>
            </a:r>
            <a:r>
              <a:rPr lang="en-US" sz="1800" kern="0" dirty="0" smtClean="0">
                <a:solidFill>
                  <a:srgbClr val="FF0000"/>
                </a:solidFill>
                <a:latin typeface="Arial"/>
                <a:cs typeface="+mn-cs"/>
              </a:rPr>
              <a:t>contain</a:t>
            </a:r>
            <a:r>
              <a:rPr lang="en-US" sz="1900" kern="0" dirty="0" smtClean="0">
                <a:solidFill>
                  <a:srgbClr val="FF0000"/>
                </a:solidFill>
                <a:latin typeface="Arial"/>
                <a:cs typeface="+mn-cs"/>
              </a:rPr>
              <a:t> </a:t>
            </a:r>
            <a:endParaRPr lang="en-US" sz="19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3048000" y="4221481"/>
          <a:ext cx="2743200" cy="579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771"/>
                <a:gridCol w="1959429"/>
              </a:tblGrid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solidFill>
                            <a:schemeClr val="tx1"/>
                          </a:solidFill>
                        </a:rPr>
                        <a:t>timbl@w3.org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FILTERs  </a:t>
            </a:r>
            <a:r>
              <a:rPr lang="en-US" sz="2400" dirty="0" smtClean="0"/>
              <a:t>2/3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4681538"/>
          </a:xfrm>
        </p:spPr>
        <p:txBody>
          <a:bodyPr/>
          <a:lstStyle/>
          <a:p>
            <a:pPr eaLnBrk="1" fontAlgn="t" hangingPunct="1"/>
            <a:r>
              <a:rPr lang="en-US" sz="1600" i="1" dirty="0" smtClean="0"/>
              <a:t>  People who know someone &amp; </a:t>
            </a:r>
            <a:r>
              <a:rPr lang="en-US" sz="1600" b="1" i="1" dirty="0" smtClean="0"/>
              <a:t>optionally </a:t>
            </a:r>
            <a:r>
              <a:rPr lang="en-US" sz="1600" i="1" dirty="0" smtClean="0"/>
              <a:t>their email where the email doesn’t contain “w3”:</a:t>
            </a:r>
            <a:endParaRPr lang="en-US" sz="1600" b="1" i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0" y="1371600"/>
            <a:ext cx="9144000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 eaLnBrk="1" hangingPunct="1">
              <a:lnSpc>
                <a:spcPct val="100000"/>
              </a:lnSpc>
              <a:spcBef>
                <a:spcPts val="0"/>
              </a:spcBef>
            </a:pP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lvl="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.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:email &lt;mailto:</a:t>
            </a:r>
            <a:r>
              <a:rPr lang="en-US" sz="1600" dirty="0" smtClean="0">
                <a:latin typeface="Courier New"/>
                <a:cs typeface="Courier New"/>
              </a:rPr>
              <a:t>timbl@w3.org&gt; .</a:t>
            </a:r>
            <a:endParaRPr lang="en-US" sz="160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 lvl="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tim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.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:email &lt;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mailto:hendler@cs.rpi.edu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&gt; .</a:t>
            </a:r>
          </a:p>
          <a:p>
            <a:pPr lvl="0" eaLnBrk="1" hangingPunct="1">
              <a:lnSpc>
                <a:spcPct val="100000"/>
              </a:lnSpc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juan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jim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1" charset="0"/>
                <a:ea typeface="+mn-ea"/>
                <a:cs typeface="Arial" charset="0"/>
              </a:rPr>
              <a:t>  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Query: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685800" y="2895600"/>
            <a:ext cx="7315200" cy="90075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SELECT ?X ?M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WHERE { ?X 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:email ?M .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         FILTER(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  <a:cs typeface="Consolas"/>
              </a:rPr>
              <a:t>Regex(Str(?M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), “w3” )  }</a:t>
            </a:r>
            <a:endParaRPr lang="en-US" sz="1600" kern="0" dirty="0" smtClean="0">
              <a:solidFill>
                <a:srgbClr val="000000"/>
              </a:solidFill>
              <a:latin typeface="Consolas"/>
              <a:cs typeface="Consolas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85800" y="2895600"/>
            <a:ext cx="7315200" cy="117160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SELECT ?X ?M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WHERE { ?X 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foaf:knows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?Y 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        OPTIONAL {?X 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:email ?M . } 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         FILTER( </a:t>
            </a:r>
            <a:r>
              <a:rPr lang="en-US" sz="1600" dirty="0" smtClean="0">
                <a:solidFill>
                  <a:srgbClr val="FF0000"/>
                </a:solidFill>
                <a:latin typeface="Consolas"/>
                <a:cs typeface="Consolas"/>
              </a:rPr>
              <a:t>!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  <a:cs typeface="Consolas"/>
              </a:rPr>
              <a:t>Regex(Str(?M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), “w3” )  }</a:t>
            </a:r>
            <a:endParaRPr lang="en-US" sz="1600" kern="0" dirty="0" smtClean="0">
              <a:solidFill>
                <a:srgbClr val="000000"/>
              </a:solidFill>
              <a:latin typeface="Consolas"/>
              <a:cs typeface="Consolas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3048000" y="4191000"/>
          <a:ext cx="2743200" cy="5791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3771"/>
                <a:gridCol w="1959429"/>
              </a:tblGrid>
              <a:tr h="12700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M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238760"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jim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b="1" dirty="0" err="1" smtClean="0">
                          <a:solidFill>
                            <a:schemeClr val="tx1"/>
                          </a:solidFill>
                        </a:rPr>
                        <a:t>hendler@cs.rpi.edu</a:t>
                      </a:r>
                      <a:endParaRPr lang="en-US" sz="12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248910" y="5181600"/>
            <a:ext cx="386589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 smtClean="0"/>
              <a:t>Note: </a:t>
            </a:r>
            <a:r>
              <a:rPr lang="en-US" sz="1800" i="1" dirty="0" err="1" smtClean="0"/>
              <a:t>FILTERs</a:t>
            </a:r>
            <a:r>
              <a:rPr lang="en-US" sz="1800" i="1" dirty="0" smtClean="0"/>
              <a:t> are evaluated under </a:t>
            </a:r>
          </a:p>
          <a:p>
            <a:r>
              <a:rPr lang="en-US" sz="1800" i="1" dirty="0" smtClean="0"/>
              <a:t>a three-values semantics!</a:t>
            </a:r>
            <a:r>
              <a:rPr lang="en-US" sz="1800" dirty="0" smtClean="0"/>
              <a:t> </a:t>
            </a:r>
          </a:p>
          <a:p>
            <a:r>
              <a:rPr lang="en-US" sz="1800" dirty="0" smtClean="0"/>
              <a:t>(True, False, Error), e.g.</a:t>
            </a:r>
            <a:r>
              <a:rPr lang="en-US" i="1" dirty="0" smtClean="0"/>
              <a:t> </a:t>
            </a:r>
            <a:endParaRPr lang="en-US" i="1" dirty="0"/>
          </a:p>
        </p:txBody>
      </p:sp>
      <p:graphicFrame>
        <p:nvGraphicFramePr>
          <p:cNvPr id="49" name="Table 48"/>
          <p:cNvGraphicFramePr>
            <a:graphicFrameLocks noGrp="1"/>
          </p:cNvGraphicFramePr>
          <p:nvPr/>
        </p:nvGraphicFramePr>
        <p:xfrm>
          <a:off x="4114800" y="5181600"/>
          <a:ext cx="838200" cy="1143000"/>
        </p:xfrm>
        <a:graphic>
          <a:graphicData uri="http://schemas.openxmlformats.org/drawingml/2006/table">
            <a:tbl>
              <a:tblPr firstRow="1" bandRow="1"/>
              <a:tblGrid>
                <a:gridCol w="400810"/>
                <a:gridCol w="437390"/>
              </a:tblGrid>
              <a:tr h="28575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A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</a:rPr>
                        <a:t>!A</a:t>
                      </a:r>
                      <a:endParaRPr lang="en-US" sz="1200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lumMod val="75000"/>
                      </a:srgbClr>
                    </a:solidFill>
                  </a:tcPr>
                </a:tc>
              </a:tr>
              <a:tr h="28575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T</a:t>
                      </a:r>
                      <a:endParaRPr lang="en-US" sz="12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F</a:t>
                      </a:r>
                      <a:endParaRPr lang="en-US" sz="12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  <a:tr h="28575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F</a:t>
                      </a:r>
                      <a:endParaRPr lang="en-US" sz="12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 smtClean="0">
                          <a:solidFill>
                            <a:srgbClr val="000000"/>
                          </a:solidFill>
                          <a:latin typeface="Courier New"/>
                          <a:cs typeface="Courier New"/>
                        </a:rPr>
                        <a:t>T</a:t>
                      </a:r>
                      <a:endParaRPr lang="en-US" sz="1200" dirty="0">
                        <a:solidFill>
                          <a:srgbClr val="00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</a:tr>
              <a:tr h="28575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lang="en-US" sz="1200" dirty="0">
                        <a:solidFill>
                          <a:srgbClr val="FF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Arial"/>
                        </a:defRPr>
                      </a:lvl9pPr>
                    </a:lstStyle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E</a:t>
                      </a:r>
                      <a:endParaRPr lang="en-US" sz="1200" dirty="0">
                        <a:solidFill>
                          <a:srgbClr val="FF0000"/>
                        </a:solidFill>
                        <a:latin typeface="Courier New"/>
                        <a:cs typeface="Courier New"/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FILTERs  </a:t>
            </a:r>
            <a:r>
              <a:rPr lang="en-US" sz="2400" dirty="0" smtClean="0"/>
              <a:t>3/3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special FILTER function is bound() – Can be used to “encode” Negation as failure in SPARQL1.0:</a:t>
            </a:r>
          </a:p>
          <a:p>
            <a:endParaRPr lang="en-US" dirty="0" smtClean="0"/>
          </a:p>
          <a:p>
            <a:r>
              <a:rPr lang="en-US" i="1" dirty="0" smtClean="0"/>
              <a:t>	Give me people </a:t>
            </a:r>
            <a:r>
              <a:rPr lang="en-US" b="1" i="1" dirty="0" smtClean="0"/>
              <a:t>without </a:t>
            </a:r>
            <a:r>
              <a:rPr lang="en-US" i="1" dirty="0" smtClean="0"/>
              <a:t>an email address: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What about </a:t>
            </a:r>
            <a:r>
              <a:rPr lang="en-US" dirty="0" err="1" smtClean="0"/>
              <a:t>Datalog</a:t>
            </a:r>
            <a:r>
              <a:rPr lang="en-US" dirty="0" smtClean="0"/>
              <a:t>? </a:t>
            </a:r>
          </a:p>
          <a:p>
            <a:r>
              <a:rPr lang="en-US" dirty="0" smtClean="0"/>
              <a:t>	SPARQL </a:t>
            </a:r>
            <a:r>
              <a:rPr lang="en-US" dirty="0" err="1" smtClean="0"/>
              <a:t>FILTERs</a:t>
            </a:r>
            <a:r>
              <a:rPr lang="en-US" dirty="0" smtClean="0"/>
              <a:t> can in principle be encoded in </a:t>
            </a:r>
            <a:r>
              <a:rPr lang="en-US" dirty="0" err="1" smtClean="0"/>
              <a:t>Datalog</a:t>
            </a:r>
            <a:r>
              <a:rPr lang="en-US" dirty="0" smtClean="0"/>
              <a:t>,</a:t>
            </a:r>
          </a:p>
          <a:p>
            <a:pPr lvl="6">
              <a:buFont typeface="Arial"/>
              <a:buChar char="•"/>
            </a:pPr>
            <a:r>
              <a:rPr lang="en-US" dirty="0" smtClean="0"/>
              <a:t>need built-ins (or  be pre-compiled for </a:t>
            </a:r>
            <a:r>
              <a:rPr lang="en-US" dirty="0" smtClean="0"/>
              <a:t>HU</a:t>
            </a:r>
            <a:r>
              <a:rPr lang="en-US" i="1" baseline="-25000" dirty="0" smtClean="0"/>
              <a:t>G</a:t>
            </a:r>
            <a:r>
              <a:rPr lang="en-US" dirty="0" smtClean="0"/>
              <a:t>)</a:t>
            </a:r>
          </a:p>
          <a:p>
            <a:pPr lvl="6">
              <a:buFont typeface="Arial"/>
              <a:buChar char="•"/>
            </a:pPr>
            <a:r>
              <a:rPr lang="en-US" dirty="0" smtClean="0">
                <a:latin typeface="Courier"/>
                <a:cs typeface="Courier"/>
              </a:rPr>
              <a:t>bound(X)</a:t>
            </a:r>
            <a:r>
              <a:rPr lang="en-US" dirty="0" smtClean="0"/>
              <a:t> can be encoded by </a:t>
            </a:r>
            <a:r>
              <a:rPr lang="en-US" dirty="0" smtClean="0">
                <a:latin typeface="Courier"/>
                <a:cs typeface="Courier"/>
              </a:rPr>
              <a:t>X != </a:t>
            </a:r>
            <a:r>
              <a:rPr lang="en-US" dirty="0" smtClean="0">
                <a:solidFill>
                  <a:srgbClr val="FF0000"/>
                </a:solidFill>
                <a:latin typeface="Courier"/>
                <a:cs typeface="Courier"/>
              </a:rPr>
              <a:t>null</a:t>
            </a:r>
            <a:r>
              <a:rPr lang="en-US" dirty="0" smtClean="0"/>
              <a:t>.</a:t>
            </a:r>
            <a:endParaRPr lang="en-US" dirty="0" smtClean="0"/>
          </a:p>
          <a:p>
            <a:pPr lvl="6">
              <a:buFont typeface="Arial"/>
              <a:buChar char="•"/>
            </a:pPr>
            <a:r>
              <a:rPr lang="en-US" dirty="0" smtClean="0"/>
              <a:t>need to encode three-valued semantics for </a:t>
            </a:r>
            <a:r>
              <a:rPr lang="en-US" i="1" dirty="0" smtClean="0"/>
              <a:t> !, &amp;&amp;, || </a:t>
            </a:r>
            <a:r>
              <a:rPr lang="en-US" dirty="0" smtClean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2895600"/>
            <a:ext cx="7315200" cy="117160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SELECT ?X ?M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WHERE { ?X 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foaf:knows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?Y 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        OPTIONAL {?X 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:email ?M . } 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         FILTER( </a:t>
            </a:r>
            <a:r>
              <a:rPr lang="en-US" sz="1600" b="1" dirty="0" smtClean="0">
                <a:latin typeface="Consolas"/>
                <a:cs typeface="Consolas"/>
              </a:rPr>
              <a:t>!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  <a:cs typeface="Consolas"/>
              </a:rPr>
              <a:t>bound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  <a:cs typeface="Consolas"/>
              </a:rPr>
              <a:t>(?M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) )  }</a:t>
            </a:r>
            <a:endParaRPr lang="en-US" sz="1600" kern="0" dirty="0" smtClean="0">
              <a:solidFill>
                <a:srgbClr val="000000"/>
              </a:solidFill>
              <a:latin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6140450" cy="809625"/>
          </a:xfrm>
        </p:spPr>
        <p:txBody>
          <a:bodyPr/>
          <a:lstStyle/>
          <a:p>
            <a:r>
              <a:rPr lang="en-US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SPARQL </a:t>
            </a:r>
            <a:r>
              <a:rPr lang="en-US" sz="2400" dirty="0" smtClean="0"/>
              <a:t>1.0 = </a:t>
            </a:r>
            <a:r>
              <a:rPr lang="en-US" sz="2400" dirty="0" err="1" smtClean="0"/>
              <a:t>nonrecursive</a:t>
            </a:r>
            <a:r>
              <a:rPr lang="en-US" sz="2400" dirty="0" smtClean="0"/>
              <a:t> </a:t>
            </a:r>
            <a:r>
              <a:rPr lang="en-US" sz="2400" dirty="0" err="1" smtClean="0"/>
              <a:t>Datalo</a:t>
            </a:r>
            <a:r>
              <a:rPr lang="en-US" sz="2400" dirty="0" err="1" smtClean="0">
                <a:solidFill>
                  <a:srgbClr val="000000"/>
                </a:solidFill>
              </a:rPr>
              <a:t>g</a:t>
            </a:r>
            <a:r>
              <a:rPr lang="en-US" sz="2400" i="1" baseline="30000" dirty="0" err="1" smtClean="0">
                <a:solidFill>
                  <a:srgbClr val="000000"/>
                </a:solidFill>
              </a:rPr>
              <a:t>not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[Polleres, 2007]</a:t>
            </a:r>
            <a:r>
              <a:rPr lang="en-US" dirty="0" smtClean="0"/>
              <a:t> shows that all of SPARQL 1.0 can be translated to (safe) </a:t>
            </a:r>
            <a:r>
              <a:rPr lang="en-US" dirty="0" err="1" smtClean="0"/>
              <a:t>nonrecursive</a:t>
            </a:r>
            <a:r>
              <a:rPr lang="en-US" dirty="0" smtClean="0"/>
              <a:t> </a:t>
            </a:r>
            <a:r>
              <a:rPr lang="en-US" dirty="0" err="1" smtClean="0"/>
              <a:t>Datalo</a:t>
            </a:r>
            <a:r>
              <a:rPr lang="en-US" dirty="0" err="1" smtClean="0">
                <a:solidFill>
                  <a:srgbClr val="000000"/>
                </a:solidFill>
              </a:rPr>
              <a:t>g</a:t>
            </a:r>
            <a:r>
              <a:rPr lang="en-US" b="1" i="1" baseline="30000" dirty="0" err="1" smtClean="0">
                <a:solidFill>
                  <a:srgbClr val="000000"/>
                </a:solidFill>
              </a:rPr>
              <a:t>not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 smtClean="0"/>
              <a:t>In fact, </a:t>
            </a:r>
            <a:r>
              <a:rPr lang="en-US" b="1" dirty="0" smtClean="0"/>
              <a:t>[</a:t>
            </a:r>
            <a:r>
              <a:rPr lang="en-US" b="1" dirty="0" err="1" smtClean="0"/>
              <a:t>Angles&amp;Gutierrez</a:t>
            </a:r>
            <a:r>
              <a:rPr lang="en-US" b="1" dirty="0" smtClean="0"/>
              <a:t> 2008]</a:t>
            </a:r>
            <a:r>
              <a:rPr lang="en-US" dirty="0" smtClean="0"/>
              <a:t> vice versa show that (safe) </a:t>
            </a:r>
            <a:r>
              <a:rPr lang="en-US" dirty="0" err="1" smtClean="0"/>
              <a:t>nonrecursive</a:t>
            </a:r>
            <a:r>
              <a:rPr lang="en-US" dirty="0" smtClean="0"/>
              <a:t> </a:t>
            </a:r>
            <a:r>
              <a:rPr lang="en-US" dirty="0" err="1" smtClean="0"/>
              <a:t>Datalo</a:t>
            </a:r>
            <a:r>
              <a:rPr lang="en-US" dirty="0" err="1" smtClean="0">
                <a:solidFill>
                  <a:srgbClr val="000000"/>
                </a:solidFill>
              </a:rPr>
              <a:t>g</a:t>
            </a:r>
            <a:r>
              <a:rPr lang="en-US" b="1" i="1" baseline="30000" dirty="0" err="1" smtClean="0">
                <a:solidFill>
                  <a:srgbClr val="000000"/>
                </a:solidFill>
              </a:rPr>
              <a:t>not</a:t>
            </a:r>
            <a:r>
              <a:rPr lang="en-US" dirty="0" smtClean="0"/>
              <a:t> likewise be encoded into SPARQL.</a:t>
            </a:r>
          </a:p>
          <a:p>
            <a:endParaRPr lang="en-US" dirty="0" smtClean="0"/>
          </a:p>
          <a:p>
            <a:r>
              <a:rPr lang="en-US" dirty="0" smtClean="0"/>
              <a:t>PSPACE Program-Complexity for SPARQL 1.0 follows from</a:t>
            </a:r>
          </a:p>
          <a:p>
            <a:r>
              <a:rPr lang="en-US" dirty="0" smtClean="0"/>
              <a:t>		[Perez et al. 2006] or alternatively </a:t>
            </a:r>
          </a:p>
          <a:p>
            <a:r>
              <a:rPr lang="en-US" dirty="0" smtClean="0"/>
              <a:t>		[</a:t>
            </a:r>
            <a:r>
              <a:rPr lang="en-US" dirty="0" err="1" smtClean="0"/>
              <a:t>Angles&amp;Gutierrez</a:t>
            </a:r>
            <a:r>
              <a:rPr lang="en-US" dirty="0" smtClean="0"/>
              <a:t> 2008] + [</a:t>
            </a:r>
            <a:r>
              <a:rPr lang="en-US" dirty="0" err="1" smtClean="0"/>
              <a:t>Dantsin</a:t>
            </a:r>
            <a:r>
              <a:rPr lang="en-US" dirty="0" smtClean="0"/>
              <a:t> et al. 2001].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/>
          <p:cNvSpPr>
            <a:spLocks noChangeArrowheads="1"/>
          </p:cNvSpPr>
          <p:nvPr/>
        </p:nvSpPr>
        <p:spPr bwMode="auto">
          <a:xfrm>
            <a:off x="3048000" y="0"/>
            <a:ext cx="6096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35843" name="Line 12"/>
          <p:cNvSpPr>
            <a:spLocks noChangeShapeType="1"/>
          </p:cNvSpPr>
          <p:nvPr/>
        </p:nvSpPr>
        <p:spPr bwMode="auto">
          <a:xfrm>
            <a:off x="3040063" y="0"/>
            <a:ext cx="0" cy="685800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200400" y="1447800"/>
            <a:ext cx="5715000" cy="1246187"/>
          </a:xfrm>
        </p:spPr>
        <p:txBody>
          <a:bodyPr/>
          <a:lstStyle/>
          <a:p>
            <a:pPr eaLnBrk="1" hangingPunct="1"/>
            <a:r>
              <a:rPr lang="en-US" dirty="0" smtClean="0"/>
              <a:t>Some notable peculiarities about  SPARQL1.0 ...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4800" y="6688138"/>
            <a:ext cx="28956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Arial" pitchFamily="1" charset="0"/>
                <a:cs typeface="+mn-cs"/>
              </a:rPr>
              <a:t>This Photo was taken by </a:t>
            </a:r>
            <a:r>
              <a:rPr lang="en-US" sz="900" dirty="0" err="1">
                <a:solidFill>
                  <a:schemeClr val="bg2">
                    <a:lumMod val="75000"/>
                  </a:schemeClr>
                </a:solidFill>
                <a:latin typeface="Arial" pitchFamily="1" charset="0"/>
                <a:cs typeface="+mn-cs"/>
              </a:rPr>
              <a:t>Böhringer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Arial" pitchFamily="1" charset="0"/>
                <a:cs typeface="+mn-cs"/>
              </a:rPr>
              <a:t> Friedrich.</a:t>
            </a:r>
          </a:p>
        </p:txBody>
      </p:sp>
      <p:pic>
        <p:nvPicPr>
          <p:cNvPr id="16" name="Picture 15" descr="Ugly-Man-on-YouTube.jpg"/>
          <p:cNvPicPr>
            <a:picLocks noChangeAspect="1"/>
          </p:cNvPicPr>
          <p:nvPr/>
        </p:nvPicPr>
        <p:blipFill>
          <a:blip r:embed="rId3"/>
          <a:srcRect l="28346" t="1890" r="24803"/>
          <a:stretch>
            <a:fillRect/>
          </a:stretch>
        </p:blipFill>
        <p:spPr>
          <a:xfrm>
            <a:off x="-14354" y="0"/>
            <a:ext cx="3062354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76200" y="6581001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900" dirty="0" smtClean="0">
                <a:solidFill>
                  <a:schemeClr val="bg2"/>
                </a:solidFill>
              </a:rPr>
              <a:t>from https://</a:t>
            </a:r>
            <a:r>
              <a:rPr lang="en-US" sz="900" dirty="0" err="1" smtClean="0">
                <a:solidFill>
                  <a:schemeClr val="bg2"/>
                </a:solidFill>
              </a:rPr>
              <a:t>www.youtube.com/user/guywithcrazyideas</a:t>
            </a:r>
            <a:endParaRPr lang="en-US" sz="900" dirty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304800" y="381000"/>
            <a:ext cx="7775575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Notable about the official SPEC semantics 1/2</a:t>
            </a:r>
          </a:p>
          <a:p>
            <a:pPr marL="514350" marR="0" lvl="0" indent="-514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en-US" sz="2400" b="1" kern="0" dirty="0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	           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SPARQL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allows </a:t>
            </a:r>
            <a:r>
              <a:rPr lang="en-US" sz="2400" b="1" kern="0" dirty="0" err="1" smtClean="0">
                <a:solidFill>
                  <a:srgbClr val="000000"/>
                </a:solidFill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d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uplicates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ＭＳ Ｐゴシック" pitchFamily="-65" charset="-128"/>
                <a:cs typeface="ＭＳ Ｐゴシック" pitchFamily="-65" charset="-128"/>
              </a:rPr>
              <a:t> !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</p:spPr>
        <p:txBody>
          <a:bodyPr/>
          <a:lstStyle/>
          <a:p>
            <a:fld id="{F8398719-EBD8-3C4D-8EDA-3A49045B1C19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539750" y="1590675"/>
            <a:ext cx="8208963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1" charset="0"/>
                <a:ea typeface="+mn-ea"/>
                <a:cs typeface="Arial" charset="0"/>
              </a:rPr>
              <a:t>A</a:t>
            </a:r>
            <a:r>
              <a:rPr kumimoji="0" lang="en-US" sz="1600" b="1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1" charset="0"/>
                <a:ea typeface="+mn-ea"/>
                <a:cs typeface="Arial" charset="0"/>
              </a:rPr>
              <a:t> slightly modified </a:t>
            </a: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1" charset="0"/>
                <a:ea typeface="+mn-ea"/>
                <a:cs typeface="Arial" charset="0"/>
              </a:rPr>
              <a:t>RDF Graph: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: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jim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          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foaf:knows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   :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tim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 :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jim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          :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worksWith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   :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tim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.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Query: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09600" y="3276600"/>
            <a:ext cx="6400800" cy="171328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SELECT ?X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 WHERE {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 	  { :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jim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  <a:cs typeface="Consolas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?X }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         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UNION 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	  { :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jim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  <a:cs typeface="Consolas"/>
              </a:rPr>
              <a:t>foaf:worksWith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?X }</a:t>
            </a:r>
            <a:endParaRPr lang="en-US" sz="1600" kern="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       }</a:t>
            </a:r>
            <a:endParaRPr lang="en-US" dirty="0"/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6705600" y="5029200"/>
          <a:ext cx="2133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Union1</a:t>
                      </a:r>
                      <a:endParaRPr lang="en-US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u1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</a:rPr>
                        <a:t>u2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7" name="Rectangle 16"/>
          <p:cNvSpPr/>
          <p:nvPr/>
        </p:nvSpPr>
        <p:spPr>
          <a:xfrm>
            <a:off x="609600" y="3276600"/>
            <a:ext cx="6400800" cy="171328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endParaRPr lang="en-US" sz="1600" kern="0" dirty="0" smtClean="0">
              <a:solidFill>
                <a:srgbClr val="000000"/>
              </a:solidFill>
              <a:latin typeface="Consolas"/>
              <a:cs typeface="Consolas"/>
            </a:endParaRP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evalP(X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, </a:t>
            </a:r>
            <a:r>
              <a:rPr lang="en-US" sz="1600" kern="0" dirty="0" smtClean="0">
                <a:solidFill>
                  <a:srgbClr val="FF0000"/>
                </a:solidFill>
                <a:latin typeface="Consolas"/>
                <a:cs typeface="Consolas"/>
              </a:rPr>
              <a:t>u1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) :-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	  triple( :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jim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, 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knows, X ) .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dirty="0" err="1" smtClean="0">
                <a:solidFill>
                  <a:srgbClr val="000000"/>
                </a:solidFill>
                <a:latin typeface="Consolas"/>
                <a:cs typeface="Consolas"/>
              </a:rPr>
              <a:t>evalP(X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, </a:t>
            </a:r>
            <a:r>
              <a:rPr lang="en-US" sz="1600" dirty="0" smtClean="0">
                <a:solidFill>
                  <a:srgbClr val="FF0000"/>
                </a:solidFill>
                <a:latin typeface="Consolas"/>
                <a:cs typeface="Consolas"/>
              </a:rPr>
              <a:t>u2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)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 :-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	  triple( :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jim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  <a:cs typeface="Consolas"/>
              </a:rPr>
              <a:t>worksWith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, X ) .</a:t>
            </a:r>
          </a:p>
          <a:p>
            <a:pPr lvl="0" eaLnBrk="0" hangingPunct="0">
              <a:lnSpc>
                <a:spcPct val="110000"/>
              </a:lnSpc>
            </a:pPr>
            <a:endParaRPr lang="en-US" sz="1600" kern="0" dirty="0" smtClean="0">
              <a:solidFill>
                <a:srgbClr val="000000"/>
              </a:solidFill>
              <a:latin typeface="Consolas"/>
              <a:cs typeface="Consola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62000" y="1844824"/>
            <a:ext cx="6400800" cy="56271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1400" kern="0" dirty="0" smtClean="0">
                <a:solidFill>
                  <a:srgbClr val="000000"/>
                </a:solidFill>
                <a:latin typeface="Consolas"/>
                <a:cs typeface="Consolas"/>
              </a:rPr>
              <a:t>triple( :</a:t>
            </a:r>
            <a:r>
              <a:rPr lang="en-US" sz="14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jim</a:t>
            </a:r>
            <a:r>
              <a:rPr lang="en-US" sz="1400" kern="0" dirty="0" smtClean="0">
                <a:solidFill>
                  <a:srgbClr val="000000"/>
                </a:solidFill>
                <a:latin typeface="Consolas"/>
                <a:cs typeface="Consolas"/>
              </a:rPr>
              <a:t>, </a:t>
            </a:r>
            <a:r>
              <a:rPr lang="en-US" sz="1400" dirty="0" smtClean="0">
                <a:solidFill>
                  <a:srgbClr val="000000"/>
                </a:solidFill>
                <a:latin typeface="Consolas"/>
                <a:cs typeface="Consolas"/>
              </a:rPr>
              <a:t>knows, :</a:t>
            </a:r>
            <a:r>
              <a:rPr lang="en-US" sz="1400" dirty="0" err="1" smtClean="0">
                <a:solidFill>
                  <a:srgbClr val="000000"/>
                </a:solidFill>
                <a:latin typeface="Consolas"/>
                <a:cs typeface="Consolas"/>
              </a:rPr>
              <a:t>tim</a:t>
            </a:r>
            <a:r>
              <a:rPr lang="en-US" sz="1400" dirty="0" smtClean="0">
                <a:solidFill>
                  <a:srgbClr val="000000"/>
                </a:solidFill>
                <a:latin typeface="Consolas"/>
                <a:cs typeface="Consolas"/>
              </a:rPr>
              <a:t> ) .</a:t>
            </a:r>
          </a:p>
          <a:p>
            <a:pPr eaLnBrk="0" hangingPunct="0">
              <a:lnSpc>
                <a:spcPct val="110000"/>
              </a:lnSpc>
            </a:pPr>
            <a:r>
              <a:rPr lang="en-US" sz="1400" kern="0" dirty="0" smtClean="0">
                <a:solidFill>
                  <a:srgbClr val="000000"/>
                </a:solidFill>
                <a:latin typeface="Consolas"/>
                <a:cs typeface="Consolas"/>
              </a:rPr>
              <a:t>triple( :</a:t>
            </a:r>
            <a:r>
              <a:rPr lang="en-US" sz="14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jim</a:t>
            </a:r>
            <a:r>
              <a:rPr lang="en-US" sz="1400" kern="0" dirty="0" smtClean="0">
                <a:solidFill>
                  <a:srgbClr val="000000"/>
                </a:solidFill>
                <a:latin typeface="Consolas"/>
                <a:cs typeface="Consolas"/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  <a:latin typeface="Consolas"/>
                <a:cs typeface="Consolas"/>
              </a:rPr>
              <a:t>worksWith</a:t>
            </a:r>
            <a:r>
              <a:rPr lang="en-US" sz="1400" dirty="0" smtClean="0">
                <a:solidFill>
                  <a:srgbClr val="000000"/>
                </a:solidFill>
                <a:latin typeface="Consolas"/>
                <a:cs typeface="Consolas"/>
              </a:rPr>
              <a:t>, :</a:t>
            </a:r>
            <a:r>
              <a:rPr lang="en-US" sz="1400" dirty="0" err="1" smtClean="0">
                <a:solidFill>
                  <a:srgbClr val="000000"/>
                </a:solidFill>
                <a:latin typeface="Consolas"/>
                <a:cs typeface="Consolas"/>
              </a:rPr>
              <a:t>tim</a:t>
            </a:r>
            <a:r>
              <a:rPr lang="en-US" sz="1400" dirty="0" smtClean="0">
                <a:solidFill>
                  <a:srgbClr val="000000"/>
                </a:solidFill>
                <a:latin typeface="Consolas"/>
                <a:cs typeface="Consolas"/>
              </a:rPr>
              <a:t>) 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324600" y="5334000"/>
            <a:ext cx="3414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</a:rPr>
              <a:t>!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10085" y="3276600"/>
            <a:ext cx="3230572" cy="3590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answer(X,</a:t>
            </a:r>
            <a:r>
              <a:rPr lang="en-US" sz="1600" kern="0" dirty="0" err="1" smtClean="0">
                <a:solidFill>
                  <a:srgbClr val="FF0000"/>
                </a:solidFill>
                <a:latin typeface="Consolas"/>
                <a:cs typeface="Consolas"/>
              </a:rPr>
              <a:t>U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) :- 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evalP(X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, </a:t>
            </a:r>
            <a:r>
              <a:rPr lang="en-US" sz="1600" kern="0" dirty="0" smtClean="0">
                <a:solidFill>
                  <a:srgbClr val="FF0000"/>
                </a:solidFill>
                <a:latin typeface="Consolas"/>
                <a:cs typeface="Consolas"/>
              </a:rPr>
              <a:t>U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).</a:t>
            </a:r>
          </a:p>
        </p:txBody>
      </p:sp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6705600" y="5029200"/>
          <a:ext cx="1066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tim</a:t>
                      </a:r>
                      <a:endParaRPr lang="en-US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1371600" y="2133600"/>
            <a:ext cx="7620000" cy="16002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334631"/>
            <a:ext cx="86868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0"/>
              </a:spcBef>
              <a:buClr>
                <a:srgbClr val="000000"/>
              </a:buClr>
              <a:buSzPct val="80000"/>
              <a:buFont typeface="Wingdings" charset="2"/>
              <a:buChar char="n"/>
            </a:pPr>
            <a:r>
              <a:rPr lang="en-US" sz="2000" kern="0" dirty="0" smtClean="0">
                <a:solidFill>
                  <a:srgbClr val="0000FF"/>
                </a:solidFill>
                <a:latin typeface="Lucida Sans"/>
                <a:ea typeface="ＭＳ Ｐゴシック" pitchFamily="-65" charset="-128"/>
                <a:cs typeface="ＭＳ Ｐゴシック" pitchFamily="-65" charset="-128"/>
              </a:rPr>
              <a:t>“Conditional OPTIONAL”</a:t>
            </a:r>
          </a:p>
          <a:p>
            <a:pPr marL="742950" lvl="1" indent="-285750">
              <a:spcBef>
                <a:spcPts val="0"/>
              </a:spcBef>
              <a:buClr>
                <a:srgbClr val="008000"/>
              </a:buClr>
              <a:buSzPct val="80000"/>
              <a:buFont typeface="Wingdings" charset="2"/>
              <a:buChar char="¨"/>
            </a:pPr>
            <a:r>
              <a:rPr lang="en-US" sz="1600" i="1" kern="0" dirty="0" smtClean="0">
                <a:solidFill>
                  <a:srgbClr val="000000"/>
                </a:solidFill>
                <a:latin typeface="Lucida Sans"/>
                <a:ea typeface="ＭＳ Ｐゴシック" pitchFamily="-65" charset="-128"/>
              </a:rPr>
              <a:t>“Give me emails, </a:t>
            </a:r>
            <a:r>
              <a:rPr lang="en-US" sz="1600" b="1" i="1" kern="0" dirty="0" smtClean="0">
                <a:solidFill>
                  <a:srgbClr val="000000"/>
                </a:solidFill>
                <a:latin typeface="Lucida Sans"/>
                <a:ea typeface="ＭＳ Ｐゴシック" pitchFamily="-65" charset="-128"/>
              </a:rPr>
              <a:t>and the friends only of those whose email contains  ‘</a:t>
            </a:r>
            <a:r>
              <a:rPr lang="en-US" sz="1600" i="1" kern="0" dirty="0" smtClean="0">
                <a:solidFill>
                  <a:srgbClr val="000000"/>
                </a:solidFill>
                <a:latin typeface="Lucida Sans"/>
                <a:ea typeface="ＭＳ Ｐゴシック" pitchFamily="-65" charset="-128"/>
              </a:rPr>
              <a:t>W3’”</a:t>
            </a:r>
          </a:p>
          <a:p>
            <a:pPr marL="1600200" lvl="3" indent="-228600">
              <a:spcBef>
                <a:spcPts val="0"/>
              </a:spcBef>
            </a:pPr>
            <a:endParaRPr lang="en-US" sz="1600" kern="0" dirty="0" smtClean="0">
              <a:solidFill>
                <a:srgbClr val="000000"/>
              </a:solidFill>
              <a:latin typeface="Courier New"/>
              <a:ea typeface="ＭＳ Ｐゴシック" pitchFamily="-65" charset="-128"/>
              <a:cs typeface="Courier New"/>
            </a:endParaRPr>
          </a:p>
          <a:p>
            <a:pPr marL="1600200" lvl="3" indent="-228600">
              <a:spcBef>
                <a:spcPts val="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SELECT  ?N ?F</a:t>
            </a:r>
          </a:p>
          <a:p>
            <a:pPr marL="1600200" lvl="3" indent="-228600">
              <a:spcBef>
                <a:spcPts val="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WHERE{ ?X :email </a:t>
            </a:r>
            <a:r>
              <a:rPr lang="en-US" sz="1600" b="1" kern="0" dirty="0" smtClean="0">
                <a:solidFill>
                  <a:srgbClr val="FF0000"/>
                </a:solidFill>
                <a:latin typeface="Courier New"/>
                <a:ea typeface="ＭＳ Ｐゴシック" pitchFamily="-65" charset="-128"/>
                <a:cs typeface="Courier New"/>
              </a:rPr>
              <a:t>?M</a:t>
            </a:r>
          </a:p>
          <a:p>
            <a:pPr marL="1600200" lvl="3" indent="-228600">
              <a:spcBef>
                <a:spcPts val="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			OPTIONAL 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{ ?X </a:t>
            </a:r>
            <a:r>
              <a:rPr lang="en-US" sz="1600" b="1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foaf:knows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?F </a:t>
            </a:r>
          </a:p>
          <a:p>
            <a:pPr marL="1600200" lvl="3" indent="-228600">
              <a:spcBef>
                <a:spcPts val="0"/>
              </a:spcBef>
            </a:pP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				    FILTER ( </a:t>
            </a:r>
            <a:r>
              <a:rPr lang="en-US" sz="1600" b="1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regex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( </a:t>
            </a:r>
            <a:r>
              <a:rPr lang="en-US" sz="1600" b="1" kern="0" dirty="0" err="1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str(</a:t>
            </a:r>
            <a:r>
              <a:rPr lang="en-US" sz="1600" b="1" kern="0" dirty="0" err="1" smtClean="0">
                <a:solidFill>
                  <a:srgbClr val="FF0000"/>
                </a:solidFill>
                <a:latin typeface="Courier New"/>
                <a:ea typeface="ＭＳ Ｐゴシック" pitchFamily="-65" charset="-128"/>
                <a:cs typeface="Courier New"/>
              </a:rPr>
              <a:t>?M</a:t>
            </a:r>
            <a:r>
              <a:rPr lang="en-US" sz="1600" b="1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), ”w3" ) ) } </a:t>
            </a:r>
          </a:p>
          <a:p>
            <a:pPr marL="1600200" lvl="3" indent="-228600">
              <a:spcBef>
                <a:spcPts val="0"/>
              </a:spcBef>
            </a:pPr>
            <a:r>
              <a:rPr lang="en-US" sz="1600" kern="0" dirty="0" smtClean="0">
                <a:solidFill>
                  <a:srgbClr val="000000"/>
                </a:solidFill>
                <a:latin typeface="Courier New"/>
                <a:ea typeface="ＭＳ Ｐゴシック" pitchFamily="-65" charset="-128"/>
                <a:cs typeface="Courier New"/>
              </a:rPr>
              <a:t>     }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04800" y="332656"/>
            <a:ext cx="8915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514350" lvl="0" indent="-514350" eaLnBrk="0" hangingPunct="0">
              <a:defRPr/>
            </a:pPr>
            <a:r>
              <a:rPr lang="en-US" sz="2400" kern="0" dirty="0" smtClean="0">
                <a:solidFill>
                  <a:srgbClr val="000000"/>
                </a:solidFill>
                <a:ea typeface="ＭＳ Ｐゴシック" pitchFamily="-65" charset="-128"/>
                <a:cs typeface="ＭＳ Ｐゴシック" pitchFamily="-65" charset="-128"/>
              </a:rPr>
              <a:t>Notable about the official SPEC semantics 2/2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  FILTERS can make OPTIONAL non-compositional</a:t>
            </a:r>
            <a:r>
              <a:rPr kumimoji="0" lang="en-US" sz="2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ＭＳ Ｐゴシック" pitchFamily="-65" charset="-128"/>
                <a:cs typeface="ＭＳ Ｐゴシック" pitchFamily="-65" charset="-128"/>
              </a:rPr>
              <a:t>!</a:t>
            </a: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ＭＳ Ｐゴシック" pitchFamily="-65" charset="-128"/>
              <a:cs typeface="ＭＳ Ｐゴシック" pitchFamily="-65" charset="-128"/>
            </a:endParaRPr>
          </a:p>
        </p:txBody>
      </p:sp>
      <p:sp>
        <p:nvSpPr>
          <p:cNvPr id="4" name="Oval Callout 3"/>
          <p:cNvSpPr/>
          <p:nvPr/>
        </p:nvSpPr>
        <p:spPr bwMode="auto">
          <a:xfrm>
            <a:off x="6248400" y="4038600"/>
            <a:ext cx="2895600" cy="762000"/>
          </a:xfrm>
          <a:prstGeom prst="wedgeEllipseCallout">
            <a:avLst>
              <a:gd name="adj1" fmla="val -108747"/>
              <a:gd name="adj2" fmla="val -160997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OPTIONAL with </a:t>
            </a:r>
            <a:r>
              <a:rPr lang="en-US" sz="1100" b="1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FILTERs</a:t>
            </a: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 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100" b="1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is NOT modular/compositional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</p:spPr>
        <p:txBody>
          <a:bodyPr/>
          <a:lstStyle/>
          <a:p>
            <a:fld id="{F8398719-EBD8-3C4D-8EDA-3A49045B1C19}" type="slidenum">
              <a:rPr lang="en-US" smtClean="0"/>
              <a:pPr/>
              <a:t>26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04800" y="5077361"/>
            <a:ext cx="81534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[</a:t>
            </a:r>
            <a:r>
              <a:rPr lang="en-US" b="1" dirty="0" err="1" smtClean="0"/>
              <a:t>Angles&amp;Gutierrez</a:t>
            </a:r>
            <a:r>
              <a:rPr lang="en-US" b="1" dirty="0" smtClean="0"/>
              <a:t>, 2008] </a:t>
            </a:r>
            <a:r>
              <a:rPr lang="en-US" dirty="0" smtClean="0"/>
              <a:t>showed compositional semantics can be achieved by a rewriting, but non-compositional semantics can be actually be directly encoded in </a:t>
            </a:r>
            <a:r>
              <a:rPr lang="en-US" dirty="0" err="1" smtClean="0"/>
              <a:t>Datalog</a:t>
            </a:r>
            <a:r>
              <a:rPr lang="en-US" dirty="0" smtClean="0"/>
              <a:t> </a:t>
            </a:r>
            <a:r>
              <a:rPr lang="en-US" b="1" dirty="0" smtClean="0"/>
              <a:t>[</a:t>
            </a:r>
            <a:r>
              <a:rPr lang="en-US" b="1" dirty="0" err="1" smtClean="0"/>
              <a:t>Polleres&amp;Schindlauer</a:t>
            </a:r>
            <a:r>
              <a:rPr lang="en-US" b="1" dirty="0" smtClean="0"/>
              <a:t>, 2007]</a:t>
            </a:r>
            <a:r>
              <a:rPr lang="en-US" dirty="0" smtClean="0"/>
              <a:t>…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>
            <a:off x="2590800" y="2133600"/>
            <a:ext cx="6400800" cy="4031873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Definition 3:</a:t>
            </a:r>
          </a:p>
          <a:p>
            <a:pPr>
              <a:spcBef>
                <a:spcPts val="0"/>
              </a:spcBef>
            </a:pPr>
            <a:endParaRPr lang="en-US" sz="1600" b="1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Join: 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M1      M2 = {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∪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μ2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|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∈ M1,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μ2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∈M2, and 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μ1, μ2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are compatible}</a:t>
            </a: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Union: </a:t>
            </a:r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M1 ∪ M2  = { 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|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∈ M1 or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∈ M2}</a:t>
            </a: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Diff: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M1 \  M2    =  {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∈M1 | </a:t>
            </a:r>
            <a:r>
              <a:rPr lang="en-US" sz="1600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forall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′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∈M2,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and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′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are not compatible }</a:t>
            </a: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1600" b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LeftJoin</a:t>
            </a: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: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M1        M2  = (M1      M2)  ∪ ( M1 \  M2 )</a:t>
            </a:r>
          </a:p>
          <a:p>
            <a:pPr>
              <a:spcBef>
                <a:spcPts val="0"/>
              </a:spcBef>
            </a:pPr>
            <a:endParaRPr lang="en-US" sz="1600" dirty="0" smtClean="0">
              <a:solidFill>
                <a:srgbClr val="000000"/>
              </a:solidFill>
              <a:latin typeface="Times New Roman"/>
              <a:cs typeface="Times New Roman"/>
            </a:endParaRPr>
          </a:p>
          <a:p>
            <a:pPr>
              <a:spcBef>
                <a:spcPts val="0"/>
              </a:spcBef>
            </a:pPr>
            <a:r>
              <a:rPr lang="en-US" sz="1600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Filter: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M|</a:t>
            </a:r>
            <a:r>
              <a:rPr lang="en-US" sz="1600" baseline="-250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= { 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| </a:t>
            </a:r>
            <a:r>
              <a:rPr lang="en-US" sz="1600" i="1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μ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 ∈ M and </a:t>
            </a:r>
            <a:r>
              <a:rPr lang="en-US" sz="1600" i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μ(</a:t>
            </a:r>
            <a:r>
              <a:rPr lang="en-US" sz="16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R) = true}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7175"/>
            <a:ext cx="8375650" cy="809625"/>
          </a:xfrm>
        </p:spPr>
        <p:txBody>
          <a:bodyPr/>
          <a:lstStyle/>
          <a:p>
            <a:r>
              <a:rPr lang="en-US" dirty="0" smtClean="0"/>
              <a:t>Adapting [Perez et al. 2006] </a:t>
            </a:r>
            <a:r>
              <a:rPr lang="en-US" b="0" dirty="0" smtClean="0"/>
              <a:t>to match the W3C SPARQL1.0 specification</a:t>
            </a:r>
            <a:endParaRPr lang="en-US" b="0" dirty="0"/>
          </a:p>
        </p:txBody>
      </p:sp>
      <p:sp>
        <p:nvSpPr>
          <p:cNvPr id="7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</p:spPr>
        <p:txBody>
          <a:bodyPr/>
          <a:lstStyle/>
          <a:p>
            <a:fld id="{F8398719-EBD8-3C4D-8EDA-3A49045B1C19}" type="slidenum">
              <a:rPr lang="en-US" smtClean="0"/>
              <a:pPr/>
              <a:t>27</a:t>
            </a:fld>
            <a:endParaRPr lang="en-US" dirty="0"/>
          </a:p>
        </p:txBody>
      </p:sp>
      <p:grpSp>
        <p:nvGrpSpPr>
          <p:cNvPr id="3" name="Group 14"/>
          <p:cNvGrpSpPr/>
          <p:nvPr/>
        </p:nvGrpSpPr>
        <p:grpSpPr>
          <a:xfrm>
            <a:off x="3048000" y="3048000"/>
            <a:ext cx="152400" cy="76200"/>
            <a:chOff x="2743200" y="3352800"/>
            <a:chExt cx="381794" cy="229394"/>
          </a:xfrm>
        </p:grpSpPr>
        <p:cxnSp>
          <p:nvCxnSpPr>
            <p:cNvPr id="7" name="Straight Connector 6"/>
            <p:cNvCxnSpPr/>
            <p:nvPr/>
          </p:nvCxnSpPr>
          <p:spPr bwMode="auto">
            <a:xfrm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8" name="Straight Connector 7"/>
            <p:cNvCxnSpPr/>
            <p:nvPr/>
          </p:nvCxnSpPr>
          <p:spPr bwMode="auto">
            <a:xfrm flipV="1"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1" name="Straight Connector 10"/>
            <p:cNvCxnSpPr/>
            <p:nvPr/>
          </p:nvCxnSpPr>
          <p:spPr bwMode="auto">
            <a:xfrm rot="5400000" flipH="1" flipV="1">
              <a:off x="3009900" y="3467100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4" name="Straight Connector 13"/>
            <p:cNvCxnSpPr/>
            <p:nvPr/>
          </p:nvCxnSpPr>
          <p:spPr bwMode="auto">
            <a:xfrm rot="5400000" flipH="1" flipV="1">
              <a:off x="2629694" y="3466306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4" name="Group 25"/>
          <p:cNvGrpSpPr/>
          <p:nvPr/>
        </p:nvGrpSpPr>
        <p:grpSpPr>
          <a:xfrm>
            <a:off x="3048000" y="5257799"/>
            <a:ext cx="228600" cy="76201"/>
            <a:chOff x="533400" y="5334000"/>
            <a:chExt cx="1524000" cy="762001"/>
          </a:xfrm>
        </p:grpSpPr>
        <p:grpSp>
          <p:nvGrpSpPr>
            <p:cNvPr id="6" name="Group 16"/>
            <p:cNvGrpSpPr/>
            <p:nvPr/>
          </p:nvGrpSpPr>
          <p:grpSpPr>
            <a:xfrm>
              <a:off x="838200" y="5334000"/>
              <a:ext cx="1219200" cy="762000"/>
              <a:chOff x="2743200" y="3352800"/>
              <a:chExt cx="381794" cy="229394"/>
            </a:xfrm>
          </p:grpSpPr>
          <p:cxnSp>
            <p:nvCxnSpPr>
              <p:cNvPr id="18" name="Straight Connector 17"/>
              <p:cNvCxnSpPr/>
              <p:nvPr/>
            </p:nvCxnSpPr>
            <p:spPr bwMode="auto">
              <a:xfrm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9" name="Straight Connector 18"/>
              <p:cNvCxnSpPr/>
              <p:nvPr/>
            </p:nvCxnSpPr>
            <p:spPr bwMode="auto">
              <a:xfrm flipV="1"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0" name="Straight Connector 19"/>
              <p:cNvCxnSpPr/>
              <p:nvPr/>
            </p:nvCxnSpPr>
            <p:spPr bwMode="auto">
              <a:xfrm rot="5400000" flipH="1" flipV="1">
                <a:off x="3009900" y="3467100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1" name="Straight Connector 20"/>
              <p:cNvCxnSpPr/>
              <p:nvPr/>
            </p:nvCxnSpPr>
            <p:spPr bwMode="auto">
              <a:xfrm rot="5400000" flipH="1" flipV="1">
                <a:off x="2629694" y="3466306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cxnSp>
          <p:nvCxnSpPr>
            <p:cNvPr id="22" name="Straight Connector 21"/>
            <p:cNvCxnSpPr/>
            <p:nvPr/>
          </p:nvCxnSpPr>
          <p:spPr bwMode="auto">
            <a:xfrm>
              <a:off x="533400" y="5334000"/>
              <a:ext cx="304804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5" name="Straight Connector 24"/>
            <p:cNvCxnSpPr/>
            <p:nvPr/>
          </p:nvCxnSpPr>
          <p:spPr bwMode="auto">
            <a:xfrm>
              <a:off x="533400" y="6096000"/>
              <a:ext cx="304804" cy="1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9" name="Group 26"/>
          <p:cNvGrpSpPr/>
          <p:nvPr/>
        </p:nvGrpSpPr>
        <p:grpSpPr>
          <a:xfrm>
            <a:off x="4343400" y="5257800"/>
            <a:ext cx="152400" cy="76200"/>
            <a:chOff x="2743200" y="3352800"/>
            <a:chExt cx="381794" cy="229394"/>
          </a:xfrm>
        </p:grpSpPr>
        <p:cxnSp>
          <p:nvCxnSpPr>
            <p:cNvPr id="28" name="Straight Connector 27"/>
            <p:cNvCxnSpPr/>
            <p:nvPr/>
          </p:nvCxnSpPr>
          <p:spPr bwMode="auto">
            <a:xfrm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29" name="Straight Connector 28"/>
            <p:cNvCxnSpPr/>
            <p:nvPr/>
          </p:nvCxnSpPr>
          <p:spPr bwMode="auto">
            <a:xfrm flipV="1"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0" name="Straight Connector 29"/>
            <p:cNvCxnSpPr/>
            <p:nvPr/>
          </p:nvCxnSpPr>
          <p:spPr bwMode="auto">
            <a:xfrm rot="5400000" flipH="1" flipV="1">
              <a:off x="3009900" y="3467100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31" name="Straight Connector 30"/>
            <p:cNvCxnSpPr/>
            <p:nvPr/>
          </p:nvCxnSpPr>
          <p:spPr bwMode="auto">
            <a:xfrm rot="5400000" flipH="1" flipV="1">
              <a:off x="2629694" y="3466306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26" name="Oval 25"/>
          <p:cNvSpPr/>
          <p:nvPr/>
        </p:nvSpPr>
        <p:spPr bwMode="auto">
          <a:xfrm>
            <a:off x="0" y="1143000"/>
            <a:ext cx="4800600" cy="6858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Sans" pitchFamily="34" charset="0"/>
              </a:rPr>
              <a:t>1)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Sans" pitchFamily="34" charset="0"/>
              </a:rPr>
              <a:t>Algebra</a:t>
            </a:r>
            <a:r>
              <a:rPr kumimoji="0" lang="en-US" sz="1400" b="0" i="0" u="none" strike="noStrike" cap="none" normalizeH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Sans" pitchFamily="34" charset="0"/>
              </a:rPr>
              <a:t> o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Sans" pitchFamily="34" charset="0"/>
              </a:rPr>
              <a:t>perations need to be adapted to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FF"/>
                </a:solidFill>
                <a:effectLst/>
                <a:latin typeface="Lucida Sans" pitchFamily="34" charset="0"/>
              </a:rPr>
              <a:t>multiset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Sans" pitchFamily="34" charset="0"/>
              </a:rPr>
              <a:t>/bag semantics:</a:t>
            </a:r>
          </a:p>
        </p:txBody>
      </p:sp>
      <p:sp>
        <p:nvSpPr>
          <p:cNvPr id="72" name="Oval 71"/>
          <p:cNvSpPr/>
          <p:nvPr/>
        </p:nvSpPr>
        <p:spPr bwMode="auto">
          <a:xfrm>
            <a:off x="0" y="3581400"/>
            <a:ext cx="2438400" cy="11430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Sans" pitchFamily="34" charset="0"/>
              </a:rPr>
              <a:t>2</a:t>
            </a:r>
            <a:r>
              <a:rPr lang="en-US" sz="1400" b="1" dirty="0" smtClean="0">
                <a:solidFill>
                  <a:srgbClr val="0000FF"/>
                </a:solidFill>
                <a:latin typeface="Lucida Sans" pitchFamily="34" charset="0"/>
              </a:rPr>
              <a:t>)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Sans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Sans" pitchFamily="34" charset="0"/>
              </a:rPr>
              <a:t>non-</a:t>
            </a:r>
            <a:r>
              <a:rPr lang="en-US" sz="1400" dirty="0" smtClean="0">
                <a:solidFill>
                  <a:srgbClr val="0000FF"/>
                </a:solidFill>
                <a:latin typeface="Lucida Sans" pitchFamily="34" charset="0"/>
              </a:rPr>
              <a:t>compositionality of </a:t>
            </a:r>
            <a:r>
              <a:rPr lang="en-US" sz="1400" dirty="0" err="1" smtClean="0">
                <a:solidFill>
                  <a:srgbClr val="0000FF"/>
                </a:solidFill>
                <a:latin typeface="Lucida Sans" pitchFamily="34" charset="0"/>
              </a:rPr>
              <a:t>FILTERs</a:t>
            </a:r>
            <a:r>
              <a:rPr lang="en-US" sz="1400" dirty="0" smtClean="0">
                <a:solidFill>
                  <a:srgbClr val="0000FF"/>
                </a:solidFill>
                <a:latin typeface="Lucida Sans" pitchFamily="34" charset="0"/>
              </a:rPr>
              <a:t> in OPTIONAL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Lucida Sans" pitchFamily="34" charset="0"/>
            </a:endParaRPr>
          </a:p>
        </p:txBody>
      </p:sp>
      <p:grpSp>
        <p:nvGrpSpPr>
          <p:cNvPr id="10" name="Group 109"/>
          <p:cNvGrpSpPr/>
          <p:nvPr/>
        </p:nvGrpSpPr>
        <p:grpSpPr>
          <a:xfrm>
            <a:off x="2590800" y="2154971"/>
            <a:ext cx="6400800" cy="4154984"/>
            <a:chOff x="2590800" y="2133600"/>
            <a:chExt cx="6400800" cy="4154984"/>
          </a:xfrm>
        </p:grpSpPr>
        <p:grpSp>
          <p:nvGrpSpPr>
            <p:cNvPr id="12" name="Group 65"/>
            <p:cNvGrpSpPr/>
            <p:nvPr/>
          </p:nvGrpSpPr>
          <p:grpSpPr>
            <a:xfrm>
              <a:off x="2590800" y="2133600"/>
              <a:ext cx="6400800" cy="4154984"/>
              <a:chOff x="2590800" y="2036029"/>
              <a:chExt cx="6400800" cy="415498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590800" y="2036029"/>
                <a:ext cx="6400800" cy="4154984"/>
              </a:xfrm>
              <a:prstGeom prst="rect">
                <a:avLst/>
              </a:prstGeom>
              <a:solidFill>
                <a:srgbClr val="CCFFCC"/>
              </a:solidFill>
            </p:spPr>
            <p:txBody>
              <a:bodyPr wrap="square">
                <a:sp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16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Definition 3:</a:t>
                </a:r>
              </a:p>
              <a:p>
                <a:pPr>
                  <a:spcBef>
                    <a:spcPts val="0"/>
                  </a:spcBef>
                </a:pPr>
                <a:endParaRPr lang="en-US" sz="1600" b="1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16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Join: 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M1      M2 =   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μ1</a:t>
                </a:r>
                <a:r>
                  <a:rPr lang="en-US" sz="14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∪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μ2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|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μ1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∈ M1,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μ2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∈M2, and 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μ1, μ2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are compatible </a:t>
                </a:r>
              </a:p>
              <a:p>
                <a:pPr>
                  <a:spcBef>
                    <a:spcPts val="0"/>
                  </a:spcBef>
                </a:pPr>
                <a:endParaRPr lang="en-US" sz="1600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16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Union: </a:t>
                </a:r>
                <a:endParaRPr lang="en-US" sz="1600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M1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∪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M2  =    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|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∈ M1 or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∈ M2</a:t>
                </a:r>
              </a:p>
              <a:p>
                <a:pPr>
                  <a:spcBef>
                    <a:spcPts val="0"/>
                  </a:spcBef>
                </a:pPr>
                <a:endParaRPr lang="en-US" sz="1600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16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Diff: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M1 \  M2   =    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∈M1 | </a:t>
                </a:r>
                <a:r>
                  <a:rPr lang="en-US" sz="1600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forall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′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∈M2,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and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′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are not compatible </a:t>
                </a:r>
              </a:p>
              <a:p>
                <a:pPr>
                  <a:spcBef>
                    <a:spcPts val="0"/>
                  </a:spcBef>
                </a:pPr>
                <a:endParaRPr lang="en-US" sz="1600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1600" b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LeftJoin</a:t>
                </a:r>
                <a:r>
                  <a:rPr lang="en-US" sz="16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M1        M2  = (M1      M2)  </a:t>
                </a:r>
                <a:r>
                  <a:rPr lang="en-US" b="1" dirty="0" smtClean="0">
                    <a:solidFill>
                      <a:srgbClr val="FF0000"/>
                    </a:solidFill>
                    <a:latin typeface="Times New Roman"/>
                    <a:cs typeface="Times New Roman"/>
                  </a:rPr>
                  <a:t>∪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( M1 \  M2 )</a:t>
                </a:r>
              </a:p>
              <a:p>
                <a:pPr>
                  <a:spcBef>
                    <a:spcPts val="0"/>
                  </a:spcBef>
                </a:pPr>
                <a:endParaRPr lang="en-US" sz="1600" dirty="0" smtClean="0">
                  <a:solidFill>
                    <a:srgbClr val="000000"/>
                  </a:solidFill>
                  <a:latin typeface="Times New Roman"/>
                  <a:cs typeface="Times New Roman"/>
                </a:endParaRPr>
              </a:p>
              <a:p>
                <a:pPr>
                  <a:spcBef>
                    <a:spcPts val="0"/>
                  </a:spcBef>
                </a:pPr>
                <a:r>
                  <a:rPr lang="en-US" sz="1600" b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Filter: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M|</a:t>
                </a:r>
                <a:r>
                  <a:rPr lang="en-US" sz="1600" baseline="-250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R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= { 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| </a:t>
                </a:r>
                <a:r>
                  <a:rPr lang="en-US" sz="1600" i="1" dirty="0" err="1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 ∈ M and </a:t>
                </a:r>
                <a:r>
                  <a:rPr lang="en-US" sz="1600" i="1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μ(</a:t>
                </a:r>
                <a:r>
                  <a:rPr lang="en-US" sz="1600" dirty="0" smtClean="0">
                    <a:solidFill>
                      <a:srgbClr val="000000"/>
                    </a:solidFill>
                    <a:latin typeface="Times New Roman"/>
                    <a:cs typeface="Times New Roman"/>
                  </a:rPr>
                  <a:t>R) = true}</a:t>
                </a:r>
              </a:p>
            </p:txBody>
          </p:sp>
          <p:grpSp>
            <p:nvGrpSpPr>
              <p:cNvPr id="13" name="Group 42"/>
              <p:cNvGrpSpPr/>
              <p:nvPr/>
            </p:nvGrpSpPr>
            <p:grpSpPr>
              <a:xfrm rot="10800000">
                <a:off x="8366578" y="2819387"/>
                <a:ext cx="320222" cy="369342"/>
                <a:chOff x="818864" y="3549002"/>
                <a:chExt cx="401479" cy="117937"/>
              </a:xfrm>
            </p:grpSpPr>
            <p:sp>
              <p:nvSpPr>
                <p:cNvPr id="44" name="Rectangle 43"/>
                <p:cNvSpPr/>
                <p:nvPr/>
              </p:nvSpPr>
              <p:spPr>
                <a:xfrm>
                  <a:off x="914400" y="3549005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5" name="Rectangle 44"/>
                <p:cNvSpPr/>
                <p:nvPr/>
              </p:nvSpPr>
              <p:spPr>
                <a:xfrm>
                  <a:off x="818864" y="3549002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5" name="Group 45"/>
              <p:cNvGrpSpPr/>
              <p:nvPr/>
            </p:nvGrpSpPr>
            <p:grpSpPr>
              <a:xfrm>
                <a:off x="3733801" y="2743186"/>
                <a:ext cx="304798" cy="381010"/>
                <a:chOff x="1009942" y="3408670"/>
                <a:chExt cx="382142" cy="121663"/>
              </a:xfrm>
            </p:grpSpPr>
            <p:sp>
              <p:nvSpPr>
                <p:cNvPr id="47" name="Rectangle 46"/>
                <p:cNvSpPr/>
                <p:nvPr/>
              </p:nvSpPr>
              <p:spPr>
                <a:xfrm>
                  <a:off x="1009942" y="3412399"/>
                  <a:ext cx="305944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1086140" y="3408670"/>
                  <a:ext cx="305944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6" name="Group 50"/>
              <p:cNvGrpSpPr/>
              <p:nvPr/>
            </p:nvGrpSpPr>
            <p:grpSpPr>
              <a:xfrm>
                <a:off x="3810002" y="3593060"/>
                <a:ext cx="304798" cy="369339"/>
                <a:chOff x="914400" y="3432998"/>
                <a:chExt cx="382140" cy="117936"/>
              </a:xfrm>
            </p:grpSpPr>
            <p:sp>
              <p:nvSpPr>
                <p:cNvPr id="52" name="Rectangle 51"/>
                <p:cNvSpPr/>
                <p:nvPr/>
              </p:nvSpPr>
              <p:spPr>
                <a:xfrm>
                  <a:off x="914400" y="3432998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3" name="Rectangle 52"/>
                <p:cNvSpPr/>
                <p:nvPr/>
              </p:nvSpPr>
              <p:spPr>
                <a:xfrm>
                  <a:off x="990598" y="3433000"/>
                  <a:ext cx="305942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17" name="Group 53"/>
              <p:cNvGrpSpPr/>
              <p:nvPr/>
            </p:nvGrpSpPr>
            <p:grpSpPr>
              <a:xfrm rot="10800000">
                <a:off x="5867400" y="3669267"/>
                <a:ext cx="304800" cy="369333"/>
                <a:chOff x="914400" y="3524665"/>
                <a:chExt cx="382143" cy="117934"/>
              </a:xfrm>
            </p:grpSpPr>
            <p:sp>
              <p:nvSpPr>
                <p:cNvPr id="55" name="Rectangle 54"/>
                <p:cNvSpPr/>
                <p:nvPr/>
              </p:nvSpPr>
              <p:spPr>
                <a:xfrm>
                  <a:off x="914400" y="3524665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990600" y="3524665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3" name="Group 56"/>
              <p:cNvGrpSpPr/>
              <p:nvPr/>
            </p:nvGrpSpPr>
            <p:grpSpPr>
              <a:xfrm rot="10800000">
                <a:off x="8153400" y="4343400"/>
                <a:ext cx="304800" cy="369333"/>
                <a:chOff x="914400" y="3524665"/>
                <a:chExt cx="382143" cy="117934"/>
              </a:xfrm>
            </p:grpSpPr>
            <p:sp>
              <p:nvSpPr>
                <p:cNvPr id="58" name="Rectangle 57"/>
                <p:cNvSpPr/>
                <p:nvPr/>
              </p:nvSpPr>
              <p:spPr>
                <a:xfrm>
                  <a:off x="914400" y="3524665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59" name="Rectangle 58"/>
                <p:cNvSpPr/>
                <p:nvPr/>
              </p:nvSpPr>
              <p:spPr>
                <a:xfrm>
                  <a:off x="990600" y="3524665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  <p:grpSp>
            <p:nvGrpSpPr>
              <p:cNvPr id="24" name="Group 59"/>
              <p:cNvGrpSpPr/>
              <p:nvPr/>
            </p:nvGrpSpPr>
            <p:grpSpPr>
              <a:xfrm>
                <a:off x="3810002" y="4267200"/>
                <a:ext cx="304798" cy="369339"/>
                <a:chOff x="914400" y="3432998"/>
                <a:chExt cx="382140" cy="117936"/>
              </a:xfrm>
            </p:grpSpPr>
            <p:sp>
              <p:nvSpPr>
                <p:cNvPr id="61" name="Rectangle 60"/>
                <p:cNvSpPr/>
                <p:nvPr/>
              </p:nvSpPr>
              <p:spPr>
                <a:xfrm>
                  <a:off x="914400" y="3432998"/>
                  <a:ext cx="305943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62" name="Rectangle 61"/>
                <p:cNvSpPr/>
                <p:nvPr/>
              </p:nvSpPr>
              <p:spPr>
                <a:xfrm>
                  <a:off x="990598" y="3433000"/>
                  <a:ext cx="305942" cy="117934"/>
                </a:xfrm>
                <a:prstGeom prst="rect">
                  <a:avLst/>
                </a:prstGeom>
              </p:spPr>
              <p:txBody>
                <a:bodyPr wrap="square" lIns="0" tIns="0" rIns="0" bIns="0">
                  <a:spAutoFit/>
                </a:bodyPr>
                <a:lstStyle/>
                <a:p>
                  <a:r>
                    <a:rPr lang="en-US" sz="2400" b="1" kern="0" dirty="0" smtClean="0">
                      <a:solidFill>
                        <a:srgbClr val="FF0000"/>
                      </a:solidFill>
                      <a:latin typeface="Times New Roman"/>
                      <a:ea typeface="ＭＳ Ｐゴシック" pitchFamily="-65" charset="-128"/>
                      <a:cs typeface="Times New Roman"/>
                    </a:rPr>
                    <a:t>{</a:t>
                  </a:r>
                  <a:endParaRPr lang="en-US" b="1" dirty="0">
                    <a:solidFill>
                      <a:srgbClr val="FF0000"/>
                    </a:solidFill>
                  </a:endParaRPr>
                </a:p>
              </p:txBody>
            </p:sp>
          </p:grpSp>
        </p:grpSp>
        <p:grpSp>
          <p:nvGrpSpPr>
            <p:cNvPr id="27" name="Group 14"/>
            <p:cNvGrpSpPr/>
            <p:nvPr/>
          </p:nvGrpSpPr>
          <p:grpSpPr>
            <a:xfrm>
              <a:off x="3048000" y="3048000"/>
              <a:ext cx="152400" cy="76200"/>
              <a:chOff x="2743200" y="3352800"/>
              <a:chExt cx="381794" cy="229394"/>
            </a:xfrm>
          </p:grpSpPr>
          <p:cxnSp>
            <p:nvCxnSpPr>
              <p:cNvPr id="95" name="Straight Connector 94"/>
              <p:cNvCxnSpPr/>
              <p:nvPr/>
            </p:nvCxnSpPr>
            <p:spPr bwMode="auto">
              <a:xfrm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6" name="Straight Connector 95"/>
              <p:cNvCxnSpPr/>
              <p:nvPr/>
            </p:nvCxnSpPr>
            <p:spPr bwMode="auto">
              <a:xfrm flipV="1"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7" name="Straight Connector 96"/>
              <p:cNvCxnSpPr/>
              <p:nvPr/>
            </p:nvCxnSpPr>
            <p:spPr bwMode="auto">
              <a:xfrm rot="5400000" flipH="1" flipV="1">
                <a:off x="3009900" y="3467100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98" name="Straight Connector 97"/>
              <p:cNvCxnSpPr/>
              <p:nvPr/>
            </p:nvCxnSpPr>
            <p:spPr bwMode="auto">
              <a:xfrm rot="5400000" flipH="1" flipV="1">
                <a:off x="2629694" y="3466306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34" name="Group 25"/>
            <p:cNvGrpSpPr/>
            <p:nvPr/>
          </p:nvGrpSpPr>
          <p:grpSpPr>
            <a:xfrm>
              <a:off x="3048000" y="5333999"/>
              <a:ext cx="228600" cy="76201"/>
              <a:chOff x="533400" y="5334000"/>
              <a:chExt cx="1524000" cy="762001"/>
            </a:xfrm>
          </p:grpSpPr>
          <p:grpSp>
            <p:nvGrpSpPr>
              <p:cNvPr id="35" name="Group 16"/>
              <p:cNvGrpSpPr/>
              <p:nvPr/>
            </p:nvGrpSpPr>
            <p:grpSpPr>
              <a:xfrm>
                <a:off x="838200" y="5334000"/>
                <a:ext cx="1219200" cy="762000"/>
                <a:chOff x="2743200" y="3352800"/>
                <a:chExt cx="381794" cy="229394"/>
              </a:xfrm>
            </p:grpSpPr>
            <p:cxnSp>
              <p:nvCxnSpPr>
                <p:cNvPr id="103" name="Straight Connector 102"/>
                <p:cNvCxnSpPr/>
                <p:nvPr/>
              </p:nvCxnSpPr>
              <p:spPr bwMode="auto">
                <a:xfrm>
                  <a:off x="2743200" y="3352800"/>
                  <a:ext cx="381000" cy="228600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4" name="Straight Connector 103"/>
                <p:cNvCxnSpPr/>
                <p:nvPr/>
              </p:nvCxnSpPr>
              <p:spPr bwMode="auto">
                <a:xfrm flipV="1">
                  <a:off x="2743200" y="3353595"/>
                  <a:ext cx="381001" cy="228599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5" name="Straight Connector 104"/>
                <p:cNvCxnSpPr/>
                <p:nvPr/>
              </p:nvCxnSpPr>
              <p:spPr bwMode="auto">
                <a:xfrm rot="5400000" flipH="1" flipV="1">
                  <a:off x="3009900" y="3467100"/>
                  <a:ext cx="228600" cy="15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  <p:cxnSp>
              <p:nvCxnSpPr>
                <p:cNvPr id="106" name="Straight Connector 105"/>
                <p:cNvCxnSpPr/>
                <p:nvPr/>
              </p:nvCxnSpPr>
              <p:spPr bwMode="auto">
                <a:xfrm rot="5400000" flipH="1" flipV="1">
                  <a:off x="2629694" y="3466306"/>
                  <a:ext cx="228600" cy="1588"/>
                </a:xfrm>
                <a:prstGeom prst="line">
                  <a:avLst/>
                </a:prstGeom>
                <a:noFill/>
                <a:ln w="9525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</p:cxnSp>
          </p:grpSp>
          <p:cxnSp>
            <p:nvCxnSpPr>
              <p:cNvPr id="101" name="Straight Connector 100"/>
              <p:cNvCxnSpPr/>
              <p:nvPr/>
            </p:nvCxnSpPr>
            <p:spPr bwMode="auto">
              <a:xfrm>
                <a:off x="533400" y="5334000"/>
                <a:ext cx="304804" cy="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102" name="Straight Connector 101"/>
              <p:cNvCxnSpPr/>
              <p:nvPr/>
            </p:nvCxnSpPr>
            <p:spPr bwMode="auto">
              <a:xfrm>
                <a:off x="533400" y="6096000"/>
                <a:ext cx="304804" cy="1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</p:grpSp>
      <p:cxnSp>
        <p:nvCxnSpPr>
          <p:cNvPr id="81" name="Straight Arrow Connector 80"/>
          <p:cNvCxnSpPr/>
          <p:nvPr/>
        </p:nvCxnSpPr>
        <p:spPr bwMode="auto">
          <a:xfrm rot="16200000" flipH="1">
            <a:off x="1638300" y="4305300"/>
            <a:ext cx="533400" cy="1371600"/>
          </a:xfrm>
          <a:prstGeom prst="straightConnector1">
            <a:avLst/>
          </a:prstGeom>
          <a:noFill/>
          <a:ln w="1270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 w="med" len="sm"/>
          </a:ln>
          <a:effectLst/>
        </p:spPr>
      </p:cxnSp>
      <p:grpSp>
        <p:nvGrpSpPr>
          <p:cNvPr id="37" name="Group 66"/>
          <p:cNvGrpSpPr/>
          <p:nvPr/>
        </p:nvGrpSpPr>
        <p:grpSpPr>
          <a:xfrm>
            <a:off x="2400299" y="1828800"/>
            <a:ext cx="1409701" cy="2590800"/>
            <a:chOff x="2400298" y="1828800"/>
            <a:chExt cx="1409701" cy="2590800"/>
          </a:xfrm>
        </p:grpSpPr>
        <p:cxnSp>
          <p:nvCxnSpPr>
            <p:cNvPr id="32" name="Straight Arrow Connector 31"/>
            <p:cNvCxnSpPr>
              <a:stCxn id="26" idx="4"/>
              <a:endCxn id="48" idx="1"/>
            </p:cNvCxnSpPr>
            <p:nvPr/>
          </p:nvCxnSpPr>
          <p:spPr bwMode="auto">
            <a:xfrm rot="16200000" flipH="1">
              <a:off x="2488440" y="1740658"/>
              <a:ext cx="1217994" cy="1394277"/>
            </a:xfrm>
            <a:prstGeom prst="straightConnector1">
              <a:avLst/>
            </a:prstGeom>
            <a:noFill/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  <p:cxnSp>
          <p:nvCxnSpPr>
            <p:cNvPr id="33" name="Straight Arrow Connector 32"/>
            <p:cNvCxnSpPr>
              <a:stCxn id="26" idx="4"/>
            </p:cNvCxnSpPr>
            <p:nvPr/>
          </p:nvCxnSpPr>
          <p:spPr bwMode="auto">
            <a:xfrm rot="16200000" flipH="1">
              <a:off x="2152649" y="2076450"/>
              <a:ext cx="1905000" cy="1409700"/>
            </a:xfrm>
            <a:prstGeom prst="straightConnector1">
              <a:avLst/>
            </a:prstGeom>
            <a:noFill/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  <p:cxnSp>
          <p:nvCxnSpPr>
            <p:cNvPr id="36" name="Straight Arrow Connector 35"/>
            <p:cNvCxnSpPr>
              <a:stCxn id="26" idx="4"/>
            </p:cNvCxnSpPr>
            <p:nvPr/>
          </p:nvCxnSpPr>
          <p:spPr bwMode="auto">
            <a:xfrm rot="16200000" flipH="1">
              <a:off x="1809749" y="2419350"/>
              <a:ext cx="2590800" cy="1409700"/>
            </a:xfrm>
            <a:prstGeom prst="straightConnector1">
              <a:avLst/>
            </a:prstGeom>
            <a:noFill/>
            <a:ln w="127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 w="med" len="sm"/>
            </a:ln>
            <a:effectLst/>
          </p:spPr>
        </p:cxnSp>
      </p:grpSp>
      <p:grpSp>
        <p:nvGrpSpPr>
          <p:cNvPr id="38" name="Group 79"/>
          <p:cNvGrpSpPr/>
          <p:nvPr/>
        </p:nvGrpSpPr>
        <p:grpSpPr>
          <a:xfrm>
            <a:off x="2667000" y="5257800"/>
            <a:ext cx="3733800" cy="228600"/>
            <a:chOff x="2667000" y="5334000"/>
            <a:chExt cx="3733800" cy="228600"/>
          </a:xfrm>
        </p:grpSpPr>
        <p:cxnSp>
          <p:nvCxnSpPr>
            <p:cNvPr id="74" name="Straight Connector 73"/>
            <p:cNvCxnSpPr/>
            <p:nvPr/>
          </p:nvCxnSpPr>
          <p:spPr bwMode="auto">
            <a:xfrm>
              <a:off x="2667000" y="5334000"/>
              <a:ext cx="3733800" cy="2286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7" name="Straight Connector 76"/>
            <p:cNvCxnSpPr/>
            <p:nvPr/>
          </p:nvCxnSpPr>
          <p:spPr bwMode="auto">
            <a:xfrm flipV="1">
              <a:off x="2743200" y="5334000"/>
              <a:ext cx="3657600" cy="228600"/>
            </a:xfrm>
            <a:prstGeom prst="line">
              <a:avLst/>
            </a:prstGeom>
            <a:noFill/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grpSp>
        <p:nvGrpSpPr>
          <p:cNvPr id="39" name="Group 67"/>
          <p:cNvGrpSpPr/>
          <p:nvPr/>
        </p:nvGrpSpPr>
        <p:grpSpPr>
          <a:xfrm>
            <a:off x="4343400" y="5334000"/>
            <a:ext cx="152400" cy="76200"/>
            <a:chOff x="2743200" y="3352800"/>
            <a:chExt cx="381794" cy="229394"/>
          </a:xfrm>
        </p:grpSpPr>
        <p:cxnSp>
          <p:nvCxnSpPr>
            <p:cNvPr id="69" name="Straight Connector 68"/>
            <p:cNvCxnSpPr/>
            <p:nvPr/>
          </p:nvCxnSpPr>
          <p:spPr bwMode="auto">
            <a:xfrm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0" name="Straight Connector 69"/>
            <p:cNvCxnSpPr/>
            <p:nvPr/>
          </p:nvCxnSpPr>
          <p:spPr bwMode="auto">
            <a:xfrm flipV="1">
              <a:off x="2743200" y="3352800"/>
              <a:ext cx="381000" cy="228600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1" name="Straight Connector 70"/>
            <p:cNvCxnSpPr/>
            <p:nvPr/>
          </p:nvCxnSpPr>
          <p:spPr bwMode="auto">
            <a:xfrm rot="5400000" flipH="1" flipV="1">
              <a:off x="3009900" y="3467100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73" name="Straight Connector 72"/>
            <p:cNvCxnSpPr/>
            <p:nvPr/>
          </p:nvCxnSpPr>
          <p:spPr bwMode="auto">
            <a:xfrm rot="5400000" flipH="1" flipV="1">
              <a:off x="2629694" y="3466306"/>
              <a:ext cx="228600" cy="1588"/>
            </a:xfrm>
            <a:prstGeom prst="lin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76" name="Rectangle 75"/>
          <p:cNvSpPr/>
          <p:nvPr/>
        </p:nvSpPr>
        <p:spPr>
          <a:xfrm>
            <a:off x="2518292" y="1752600"/>
            <a:ext cx="37301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Let M1, M2 be </a:t>
            </a:r>
            <a:r>
              <a:rPr lang="en-US" sz="1800" b="1" dirty="0" err="1" smtClean="0">
                <a:solidFill>
                  <a:srgbClr val="FF0000"/>
                </a:solidFill>
                <a:latin typeface="Times New Roman"/>
                <a:cs typeface="Times New Roman"/>
              </a:rPr>
              <a:t>multisets</a:t>
            </a:r>
            <a:r>
              <a:rPr lang="en-US" sz="1800" b="1" dirty="0" smtClean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latin typeface="Times New Roman"/>
                <a:cs typeface="Times New Roman"/>
              </a:rPr>
              <a:t>of mappings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7"/>
          <p:cNvGrpSpPr/>
          <p:nvPr/>
        </p:nvGrpSpPr>
        <p:grpSpPr>
          <a:xfrm>
            <a:off x="304800" y="1488866"/>
            <a:ext cx="8763000" cy="4683334"/>
            <a:chOff x="152400" y="1143000"/>
            <a:chExt cx="8763000" cy="4683334"/>
          </a:xfrm>
        </p:grpSpPr>
        <p:sp>
          <p:nvSpPr>
            <p:cNvPr id="4" name="Rectangle 3"/>
            <p:cNvSpPr/>
            <p:nvPr/>
          </p:nvSpPr>
          <p:spPr>
            <a:xfrm>
              <a:off x="152400" y="1143000"/>
              <a:ext cx="8763000" cy="4683334"/>
            </a:xfrm>
            <a:prstGeom prst="rect">
              <a:avLst/>
            </a:prstGeom>
            <a:solidFill>
              <a:srgbClr val="CCFFCC"/>
            </a:solidFill>
          </p:spPr>
          <p:txBody>
            <a:bodyPr wrap="square">
              <a:spAutoFit/>
            </a:bodyPr>
            <a:lstStyle/>
            <a:p>
              <a:pPr>
                <a:spcBef>
                  <a:spcPts val="0"/>
                </a:spcBef>
              </a:pPr>
              <a:r>
                <a:rPr lang="en-US" i="1" dirty="0" err="1" smtClean="0">
                  <a:solidFill>
                    <a:srgbClr val="000000"/>
                  </a:solidFill>
                </a:rPr>
                <a:t>eval(BGP,G</a:t>
              </a:r>
              <a:r>
                <a:rPr lang="en-US" i="1" dirty="0" smtClean="0">
                  <a:solidFill>
                    <a:srgbClr val="000000"/>
                  </a:solidFill>
                </a:rPr>
                <a:t>)                        … see </a:t>
              </a:r>
              <a:r>
                <a:rPr lang="en-US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Definition 1</a:t>
              </a:r>
            </a:p>
            <a:p>
              <a:pPr>
                <a:spcBef>
                  <a:spcPts val="0"/>
                </a:spcBef>
              </a:pPr>
              <a:endParaRPr lang="en-US" b="1" dirty="0" smtClean="0">
                <a:solidFill>
                  <a:srgbClr val="000000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i="1" dirty="0" smtClean="0">
                  <a:solidFill>
                    <a:srgbClr val="000000"/>
                  </a:solidFill>
                </a:rPr>
                <a:t>eval(P1 . P2,G)		   =  eval(P1, G)       eval(P2, G) </a:t>
              </a:r>
            </a:p>
            <a:p>
              <a:pPr>
                <a:spcBef>
                  <a:spcPts val="0"/>
                </a:spcBef>
              </a:pPr>
              <a:endParaRPr lang="en-US" i="1" dirty="0" smtClean="0">
                <a:solidFill>
                  <a:srgbClr val="000000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i="1" dirty="0" smtClean="0">
                  <a:solidFill>
                    <a:srgbClr val="000000"/>
                  </a:solidFill>
                </a:rPr>
                <a:t>eval(P1 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UNION</a:t>
              </a:r>
              <a:r>
                <a:rPr lang="en-US" i="1" dirty="0" smtClean="0">
                  <a:solidFill>
                    <a:srgbClr val="000000"/>
                  </a:solidFill>
                </a:rPr>
                <a:t> P2,G)         =  eval(P1, G)   </a:t>
              </a:r>
              <a:r>
                <a:rPr lang="en-US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∪</a:t>
              </a:r>
              <a:r>
                <a:rPr lang="en-US" i="1" dirty="0" smtClean="0">
                  <a:solidFill>
                    <a:srgbClr val="000000"/>
                  </a:solidFill>
                </a:rPr>
                <a:t> eval(P2, G)</a:t>
              </a:r>
            </a:p>
            <a:p>
              <a:pPr>
                <a:spcBef>
                  <a:spcPts val="0"/>
                </a:spcBef>
              </a:pPr>
              <a:endParaRPr lang="en-US" i="1" dirty="0" smtClean="0">
                <a:solidFill>
                  <a:srgbClr val="000000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i="1" dirty="0" err="1" smtClean="0">
                  <a:solidFill>
                    <a:srgbClr val="000000"/>
                  </a:solidFill>
                </a:rPr>
                <a:t>eval(P</a:t>
              </a:r>
              <a:r>
                <a:rPr lang="en-US" i="1" dirty="0" smtClean="0">
                  <a:solidFill>
                    <a:srgbClr val="000000"/>
                  </a:solidFill>
                </a:rPr>
                <a:t> 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FILTER</a:t>
              </a:r>
              <a:r>
                <a:rPr lang="en-US" i="1" dirty="0" smtClean="0">
                  <a:solidFill>
                    <a:srgbClr val="000000"/>
                  </a:solidFill>
                </a:rPr>
                <a:t> R,G)          =  </a:t>
              </a:r>
              <a:r>
                <a:rPr lang="en-US" i="1" dirty="0" err="1" smtClean="0">
                  <a:solidFill>
                    <a:srgbClr val="000000"/>
                  </a:solidFill>
                </a:rPr>
                <a:t>eval(P</a:t>
              </a:r>
              <a:r>
                <a:rPr lang="en-US" i="1" dirty="0" smtClean="0">
                  <a:solidFill>
                    <a:srgbClr val="000000"/>
                  </a:solidFill>
                </a:rPr>
                <a:t>,  G) </a:t>
              </a:r>
              <a:r>
                <a:rPr lang="en-US" b="1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|</a:t>
              </a:r>
              <a:r>
                <a:rPr lang="en-US" b="1" baseline="-25000" dirty="0" smtClean="0">
                  <a:solidFill>
                    <a:srgbClr val="000000"/>
                  </a:solidFill>
                  <a:latin typeface="Times New Roman"/>
                  <a:cs typeface="Times New Roman"/>
                </a:rPr>
                <a:t>R</a:t>
              </a:r>
            </a:p>
            <a:p>
              <a:pPr>
                <a:spcBef>
                  <a:spcPts val="0"/>
                </a:spcBef>
              </a:pPr>
              <a:endParaRPr lang="en-US" b="1" i="1" baseline="-25000" dirty="0" smtClean="0">
                <a:solidFill>
                  <a:srgbClr val="000000"/>
                </a:solidFill>
                <a:latin typeface="Times New Roman"/>
                <a:cs typeface="Times New Roman"/>
              </a:endParaRPr>
            </a:p>
            <a:p>
              <a:pPr>
                <a:spcBef>
                  <a:spcPts val="0"/>
                </a:spcBef>
              </a:pPr>
              <a:endParaRPr lang="en-US" i="1" dirty="0" smtClean="0">
                <a:solidFill>
                  <a:srgbClr val="000000"/>
                </a:solidFill>
              </a:endParaRPr>
            </a:p>
            <a:p>
              <a:pPr>
                <a:spcBef>
                  <a:spcPts val="0"/>
                </a:spcBef>
              </a:pPr>
              <a:r>
                <a:rPr lang="en-US" i="1" dirty="0" smtClean="0">
                  <a:solidFill>
                    <a:srgbClr val="000000"/>
                  </a:solidFill>
                </a:rPr>
                <a:t>eval(P1 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OPTIONAL</a:t>
              </a:r>
              <a:r>
                <a:rPr lang="en-US" i="1" dirty="0" smtClean="0">
                  <a:solidFill>
                    <a:srgbClr val="000000"/>
                  </a:solidFill>
                </a:rPr>
                <a:t> </a:t>
              </a:r>
              <a:r>
                <a:rPr lang="en-US" dirty="0" smtClean="0">
                  <a:solidFill>
                    <a:srgbClr val="000000"/>
                  </a:solidFill>
                </a:rPr>
                <a:t>{</a:t>
              </a:r>
              <a:r>
                <a:rPr lang="en-US" i="1" dirty="0" smtClean="0">
                  <a:solidFill>
                    <a:srgbClr val="000000"/>
                  </a:solidFill>
                </a:rPr>
                <a:t>P2 </a:t>
              </a:r>
              <a:r>
                <a:rPr lang="en-US" sz="20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FILTER</a:t>
              </a:r>
              <a:r>
                <a:rPr lang="en-US" sz="2000" i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i="1" dirty="0" smtClean="0">
                  <a:solidFill>
                    <a:srgbClr val="000000"/>
                  </a:solidFill>
                </a:rPr>
                <a:t>R</a:t>
              </a:r>
              <a:r>
                <a:rPr lang="en-US" dirty="0" smtClean="0">
                  <a:solidFill>
                    <a:srgbClr val="000000"/>
                  </a:solidFill>
                </a:rPr>
                <a:t>} </a:t>
              </a:r>
              <a:r>
                <a:rPr lang="en-US" i="1" dirty="0" smtClean="0">
                  <a:solidFill>
                    <a:srgbClr val="000000"/>
                  </a:solidFill>
                </a:rPr>
                <a:t>, G) consists of all  </a:t>
              </a:r>
              <a:r>
                <a:rPr lang="en-US" dirty="0" err="1" smtClean="0">
                  <a:solidFill>
                    <a:schemeClr val="tx1"/>
                  </a:solidFill>
                </a:rPr>
                <a:t>μ</a:t>
              </a:r>
              <a:r>
                <a:rPr lang="en-US" dirty="0" smtClean="0">
                  <a:solidFill>
                    <a:schemeClr val="tx1"/>
                  </a:solidFill>
                </a:rPr>
                <a:t> such that</a:t>
              </a:r>
              <a:r>
                <a:rPr lang="en-US" i="1" dirty="0" smtClean="0">
                  <a:solidFill>
                    <a:srgbClr val="000000"/>
                  </a:solidFill>
                </a:rPr>
                <a:t>:</a:t>
              </a:r>
            </a:p>
            <a:p>
              <a:pPr>
                <a:spcBef>
                  <a:spcPts val="0"/>
                </a:spcBef>
              </a:pPr>
              <a:endParaRPr lang="en-US" sz="900" i="1" dirty="0" smtClean="0">
                <a:solidFill>
                  <a:srgbClr val="000000"/>
                </a:solidFill>
              </a:endParaRPr>
            </a:p>
            <a:p>
              <a:pPr indent="-342900">
                <a:spcBef>
                  <a:spcPts val="0"/>
                </a:spcBef>
                <a:buFont typeface="+mj-lt"/>
                <a:buAutoNum type="arabicPeriod"/>
              </a:pPr>
              <a:r>
                <a:rPr lang="en-US" sz="1600" dirty="0" smtClean="0">
                  <a:solidFill>
                    <a:schemeClr val="tx1"/>
                  </a:solidFill>
                </a:rPr>
                <a:t>  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μ</a:t>
              </a:r>
              <a:r>
                <a:rPr lang="en-US" sz="1600" dirty="0" smtClean="0">
                  <a:solidFill>
                    <a:schemeClr val="tx1"/>
                  </a:solidFill>
                </a:rPr>
                <a:t> = μ1 ∪ μ2, such that </a:t>
              </a:r>
            </a:p>
            <a:p>
              <a:pPr indent="-342900">
                <a:spcBef>
                  <a:spcPts val="0"/>
                </a:spcBef>
              </a:pPr>
              <a:r>
                <a:rPr lang="en-US" sz="1600" dirty="0" smtClean="0">
                  <a:solidFill>
                    <a:schemeClr val="tx1"/>
                  </a:solidFill>
                </a:rPr>
                <a:t>	   μ1 ∈ eval(P1,G) and μ2 ∈ eval(P2,G) are compatible </a:t>
              </a:r>
              <a:r>
                <a:rPr lang="en-US" sz="1600" dirty="0" smtClean="0">
                  <a:solidFill>
                    <a:srgbClr val="FF0000"/>
                  </a:solidFill>
                </a:rPr>
                <a:t>and μ(R) = true</a:t>
              </a:r>
              <a:r>
                <a:rPr lang="en-US" sz="1600" dirty="0" smtClean="0">
                  <a:solidFill>
                    <a:schemeClr val="tx1"/>
                  </a:solidFill>
                </a:rPr>
                <a:t>, or </a:t>
              </a:r>
            </a:p>
            <a:p>
              <a:pPr indent="-342900">
                <a:spcBef>
                  <a:spcPts val="0"/>
                </a:spcBef>
                <a:buFont typeface="+mj-lt"/>
                <a:buAutoNum type="arabicPeriod" startAt="2"/>
              </a:pPr>
              <a:r>
                <a:rPr lang="en-US" sz="1600" dirty="0" smtClean="0">
                  <a:solidFill>
                    <a:schemeClr val="tx1"/>
                  </a:solidFill>
                </a:rPr>
                <a:t>  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μ</a:t>
              </a:r>
              <a:r>
                <a:rPr lang="en-US" sz="1600" dirty="0" smtClean="0">
                  <a:solidFill>
                    <a:schemeClr val="tx1"/>
                  </a:solidFill>
                </a:rPr>
                <a:t> ∈ eval(P1,G) and </a:t>
              </a:r>
            </a:p>
            <a:p>
              <a:pPr indent="-342900">
                <a:spcBef>
                  <a:spcPts val="0"/>
                </a:spcBef>
              </a:pPr>
              <a:r>
                <a:rPr lang="en-US" sz="1600" dirty="0" smtClean="0">
                  <a:solidFill>
                    <a:schemeClr val="tx1"/>
                  </a:solidFill>
                </a:rPr>
                <a:t>         there is no compatible μ2 ∈ eval(P2,G) for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μ</a:t>
              </a:r>
              <a:r>
                <a:rPr lang="en-US" sz="1600" dirty="0" smtClean="0">
                  <a:solidFill>
                    <a:schemeClr val="tx1"/>
                  </a:solidFill>
                </a:rPr>
                <a:t>, or</a:t>
              </a:r>
            </a:p>
            <a:p>
              <a:pPr indent="-342900">
                <a:spcBef>
                  <a:spcPts val="0"/>
                </a:spcBef>
                <a:buFont typeface="+mj-lt"/>
                <a:buAutoNum type="arabicPeriod" startAt="3"/>
              </a:pPr>
              <a:r>
                <a:rPr lang="en-US" sz="1600" dirty="0" smtClean="0">
                  <a:solidFill>
                    <a:schemeClr val="tx1"/>
                  </a:solidFill>
                </a:rPr>
                <a:t>   </a:t>
              </a:r>
              <a:r>
                <a:rPr lang="en-US" sz="1600" dirty="0" err="1" smtClean="0">
                  <a:solidFill>
                    <a:schemeClr val="tx1"/>
                  </a:solidFill>
                </a:rPr>
                <a:t>μ</a:t>
              </a:r>
              <a:r>
                <a:rPr lang="en-US" sz="1600" dirty="0" smtClean="0">
                  <a:solidFill>
                    <a:schemeClr val="tx1"/>
                  </a:solidFill>
                </a:rPr>
                <a:t> ∈ eval(P1,G) and </a:t>
              </a:r>
            </a:p>
            <a:p>
              <a:pPr indent="-342900">
                <a:spcBef>
                  <a:spcPts val="0"/>
                </a:spcBef>
              </a:pPr>
              <a:r>
                <a:rPr lang="en-US" sz="1600" dirty="0" smtClean="0">
                  <a:solidFill>
                    <a:schemeClr val="tx1"/>
                  </a:solidFill>
                </a:rPr>
                <a:t>	   </a:t>
              </a:r>
              <a:r>
                <a:rPr lang="en-US" sz="1600" dirty="0" smtClean="0">
                  <a:solidFill>
                    <a:srgbClr val="FF0000"/>
                  </a:solidFill>
                </a:rPr>
                <a:t>for any compatible μ2</a:t>
              </a:r>
              <a:r>
                <a:rPr lang="en-US" sz="1600" dirty="0" smtClean="0">
                  <a:solidFill>
                    <a:schemeClr val="tx1"/>
                  </a:solidFill>
                </a:rPr>
                <a:t> ∈ eval(P2,G), </a:t>
              </a:r>
              <a:r>
                <a:rPr lang="en-US" sz="1600" dirty="0" err="1" smtClean="0">
                  <a:solidFill>
                    <a:srgbClr val="FF0000"/>
                  </a:solidFill>
                </a:rPr>
                <a:t>μ</a:t>
              </a:r>
              <a:r>
                <a:rPr lang="en-US" sz="1600" dirty="0" smtClean="0">
                  <a:solidFill>
                    <a:srgbClr val="FF0000"/>
                  </a:solidFill>
                </a:rPr>
                <a:t> ∪ μ2 does not satisfy R</a:t>
              </a:r>
              <a:r>
                <a:rPr lang="en-US" sz="1600" dirty="0" smtClean="0">
                  <a:solidFill>
                    <a:schemeClr val="tx1"/>
                  </a:solidFill>
                </a:rPr>
                <a:t>.</a:t>
              </a:r>
            </a:p>
          </p:txBody>
        </p:sp>
        <p:grpSp>
          <p:nvGrpSpPr>
            <p:cNvPr id="5" name="Group 23"/>
            <p:cNvGrpSpPr/>
            <p:nvPr/>
          </p:nvGrpSpPr>
          <p:grpSpPr>
            <a:xfrm>
              <a:off x="4800600" y="1828800"/>
              <a:ext cx="228600" cy="152400"/>
              <a:chOff x="2743200" y="3352800"/>
              <a:chExt cx="381794" cy="229394"/>
            </a:xfrm>
          </p:grpSpPr>
          <p:cxnSp>
            <p:nvCxnSpPr>
              <p:cNvPr id="25" name="Straight Connector 24"/>
              <p:cNvCxnSpPr/>
              <p:nvPr/>
            </p:nvCxnSpPr>
            <p:spPr bwMode="auto">
              <a:xfrm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6" name="Straight Connector 25"/>
              <p:cNvCxnSpPr/>
              <p:nvPr/>
            </p:nvCxnSpPr>
            <p:spPr bwMode="auto">
              <a:xfrm flipV="1">
                <a:off x="2743200" y="3352800"/>
                <a:ext cx="381000" cy="228600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7" name="Straight Connector 26"/>
              <p:cNvCxnSpPr/>
              <p:nvPr/>
            </p:nvCxnSpPr>
            <p:spPr bwMode="auto">
              <a:xfrm rot="5400000" flipH="1" flipV="1">
                <a:off x="3009900" y="3467100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28" name="Straight Connector 27"/>
              <p:cNvCxnSpPr/>
              <p:nvPr/>
            </p:nvCxnSpPr>
            <p:spPr bwMode="auto">
              <a:xfrm rot="5400000" flipH="1" flipV="1">
                <a:off x="2629694" y="3466306"/>
                <a:ext cx="228600" cy="1588"/>
              </a:xfrm>
              <a:prstGeom prst="line">
                <a:avLst/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sp>
          <p:nvSpPr>
            <p:cNvPr id="17" name="Rectangle 16"/>
            <p:cNvSpPr/>
            <p:nvPr/>
          </p:nvSpPr>
          <p:spPr bwMode="auto">
            <a:xfrm>
              <a:off x="152400" y="3810000"/>
              <a:ext cx="8534400" cy="1981200"/>
            </a:xfrm>
            <a:prstGeom prst="rect">
              <a:avLst/>
            </a:prstGeom>
            <a:noFill/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R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Lucida Sans" pitchFamily="34" charset="0"/>
              </a:endParaRPr>
            </a:p>
          </p:txBody>
        </p:sp>
      </p:grpSp>
      <p:sp>
        <p:nvSpPr>
          <p:cNvPr id="12" name="Oval 11"/>
          <p:cNvSpPr/>
          <p:nvPr/>
        </p:nvSpPr>
        <p:spPr bwMode="auto">
          <a:xfrm>
            <a:off x="7239000" y="5181600"/>
            <a:ext cx="2133600" cy="1447800"/>
          </a:xfrm>
          <a:prstGeom prst="ellipse">
            <a:avLst/>
          </a:prstGeom>
          <a:solidFill>
            <a:srgbClr val="FFFF00"/>
          </a:solidFill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216000" tIns="45720" rIns="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Sans" pitchFamily="34" charset="0"/>
              </a:rPr>
              <a:t>Addresses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Sans" pitchFamily="34" charset="0"/>
              </a:rPr>
              <a:t>2</a:t>
            </a:r>
            <a:r>
              <a:rPr lang="en-US" sz="1400" b="1" dirty="0" smtClean="0">
                <a:solidFill>
                  <a:srgbClr val="0000FF"/>
                </a:solidFill>
                <a:latin typeface="Lucida Sans" pitchFamily="34" charset="0"/>
              </a:rPr>
              <a:t>)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Sans" pitchFamily="34" charset="0"/>
              </a:rPr>
              <a:t> 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Lucida Sans" pitchFamily="34" charset="0"/>
              </a:rPr>
              <a:t>non-</a:t>
            </a:r>
            <a:r>
              <a:rPr lang="en-US" sz="1400" dirty="0" smtClean="0">
                <a:solidFill>
                  <a:srgbClr val="0000FF"/>
                </a:solidFill>
                <a:latin typeface="Lucida Sans" pitchFamily="34" charset="0"/>
              </a:rPr>
              <a:t>compositionality of </a:t>
            </a:r>
            <a:r>
              <a:rPr lang="en-US" sz="1400" dirty="0" err="1" smtClean="0">
                <a:solidFill>
                  <a:srgbClr val="0000FF"/>
                </a:solidFill>
                <a:latin typeface="Lucida Sans" pitchFamily="34" charset="0"/>
              </a:rPr>
              <a:t>FILTERs</a:t>
            </a:r>
            <a:r>
              <a:rPr lang="en-US" sz="1400" dirty="0" smtClean="0">
                <a:solidFill>
                  <a:srgbClr val="0000FF"/>
                </a:solidFill>
                <a:latin typeface="Lucida Sans" pitchFamily="34" charset="0"/>
              </a:rPr>
              <a:t> in OPTIONAL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Lucida Sans" pitchFamily="34" charset="0"/>
            </a:endParaRP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508750"/>
            <a:ext cx="877888" cy="273050"/>
          </a:xfrm>
          <a:prstGeom prst="rect">
            <a:avLst/>
          </a:prstGeom>
        </p:spPr>
        <p:txBody>
          <a:bodyPr/>
          <a:lstStyle/>
          <a:p>
            <a:fld id="{F8398719-EBD8-3C4D-8EDA-3A49045B1C19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63550" y="257175"/>
            <a:ext cx="837565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Adapting [Perez et al. 2006]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 match the W3C SPARQL1.0 specification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5562600" y="5181600"/>
          <a:ext cx="320040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_:b1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Reinhard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2667000" y="3810000"/>
            <a:ext cx="2819400" cy="1600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SELECT ?X ?Y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FROM G1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WHERE { 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        ?X </a:t>
            </a:r>
            <a:r>
              <a:rPr lang="en-US" sz="1400" dirty="0" err="1" smtClean="0">
                <a:latin typeface="Consolas" pitchFamily="49" charset="0"/>
              </a:rPr>
              <a:t>foaf:name</a:t>
            </a:r>
            <a:r>
              <a:rPr lang="en-US" sz="1400" dirty="0" smtClean="0">
                <a:latin typeface="Consolas" pitchFamily="49" charset="0"/>
              </a:rPr>
              <a:t> ?Y. 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      } </a:t>
            </a:r>
            <a:endParaRPr lang="en-US" sz="1400" dirty="0">
              <a:latin typeface="Consolas" pitchFamily="49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again about Blank nodes?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19200"/>
            <a:ext cx="8208963" cy="4824413"/>
          </a:xfrm>
        </p:spPr>
        <p:txBody>
          <a:bodyPr/>
          <a:lstStyle/>
          <a:p>
            <a:r>
              <a:rPr lang="en-US" sz="1600" b="1" dirty="0" smtClean="0"/>
              <a:t>Related to duplicates:</a:t>
            </a:r>
            <a:r>
              <a:rPr lang="en-US" sz="1600" dirty="0" smtClean="0"/>
              <a:t> Notably, blank nodes might also be considered surprising in SPARQL:</a:t>
            </a:r>
          </a:p>
          <a:p>
            <a:endParaRPr lang="en-US" sz="1600" dirty="0" smtClean="0"/>
          </a:p>
          <a:p>
            <a:pPr marL="342900" indent="-342900">
              <a:buAutoNum type="arabicParenR"/>
            </a:pPr>
            <a:r>
              <a:rPr lang="en-US" sz="1600" dirty="0" smtClean="0"/>
              <a:t>Blank nodes in the </a:t>
            </a:r>
            <a:r>
              <a:rPr lang="en-US" sz="1600" b="1" dirty="0" smtClean="0"/>
              <a:t>data</a:t>
            </a:r>
            <a:r>
              <a:rPr lang="en-US" sz="1600" dirty="0" smtClean="0"/>
              <a:t>:</a:t>
            </a:r>
          </a:p>
          <a:p>
            <a:pPr marL="342900" indent="-342900"/>
            <a:r>
              <a:rPr lang="en-US" sz="1600" dirty="0" smtClean="0"/>
              <a:t>	Two RDF(S)-</a:t>
            </a:r>
            <a:r>
              <a:rPr lang="en-US" sz="1600" b="1" dirty="0" smtClean="0"/>
              <a:t>equivalent graphs </a:t>
            </a:r>
            <a:r>
              <a:rPr lang="en-US" sz="1600" dirty="0" smtClean="0"/>
              <a:t>can yield </a:t>
            </a:r>
            <a:r>
              <a:rPr lang="en-US" sz="1600" b="1" dirty="0" smtClean="0"/>
              <a:t>different answers</a:t>
            </a:r>
            <a:r>
              <a:rPr lang="en-US" sz="1600" dirty="0" smtClean="0"/>
              <a:t>, in SPARQL!</a:t>
            </a:r>
          </a:p>
          <a:p>
            <a:endParaRPr lang="en-US" sz="1600" dirty="0" smtClean="0"/>
          </a:p>
          <a:p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304800" y="3100625"/>
            <a:ext cx="7848600" cy="480775"/>
            <a:chOff x="304800" y="2876490"/>
            <a:chExt cx="7848600" cy="480775"/>
          </a:xfrm>
        </p:grpSpPr>
        <p:sp>
          <p:nvSpPr>
            <p:cNvPr id="8" name="Rectangle 7"/>
            <p:cNvSpPr/>
            <p:nvPr/>
          </p:nvSpPr>
          <p:spPr>
            <a:xfrm>
              <a:off x="838200" y="2895600"/>
              <a:ext cx="2819400" cy="461665"/>
            </a:xfrm>
            <a:prstGeom prst="rect">
              <a:avLst/>
            </a:prstGeom>
            <a:solidFill>
              <a:srgbClr val="009933">
                <a:alpha val="35000"/>
              </a:srgbClr>
            </a:solidFill>
          </p:spPr>
          <p:txBody>
            <a:bodyPr wrap="square" lIns="0" rIns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_: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x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foaf:name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”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Reinhard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” .</a:t>
              </a:r>
            </a:p>
            <a:p>
              <a:endParaRPr lang="en-US" sz="1200" dirty="0" smtClean="0">
                <a:solidFill>
                  <a:srgbClr val="000000"/>
                </a:solidFill>
                <a:latin typeface="Courier New"/>
                <a:cs typeface="Courier New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57800" y="2895600"/>
              <a:ext cx="2895600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_: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x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foaf:name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”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Reinhard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" .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_: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y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foaf:name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”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Reinhard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" .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04800" y="2876490"/>
              <a:ext cx="526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G1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8200" y="2895600"/>
              <a:ext cx="59806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 G2</a:t>
              </a:r>
              <a:endParaRPr lang="en-US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8250" y="3272135"/>
            <a:ext cx="844550" cy="196850"/>
          </a:xfrm>
          <a:prstGeom prst="rect">
            <a:avLst/>
          </a:prstGeom>
        </p:spPr>
      </p:pic>
      <p:sp>
        <p:nvSpPr>
          <p:cNvPr id="15" name="Rectangle 7"/>
          <p:cNvSpPr>
            <a:spLocks noChangeArrowheads="1"/>
          </p:cNvSpPr>
          <p:nvPr/>
        </p:nvSpPr>
        <p:spPr bwMode="auto">
          <a:xfrm>
            <a:off x="2667000" y="3810000"/>
            <a:ext cx="2819400" cy="1600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SELECT ?X ?Y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FROM G2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WHERE { 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        ?X </a:t>
            </a:r>
            <a:r>
              <a:rPr lang="en-US" sz="1400" dirty="0" err="1" smtClean="0">
                <a:latin typeface="Consolas" pitchFamily="49" charset="0"/>
              </a:rPr>
              <a:t>foaf:name</a:t>
            </a:r>
            <a:r>
              <a:rPr lang="en-US" sz="1400" dirty="0" smtClean="0">
                <a:latin typeface="Consolas" pitchFamily="49" charset="0"/>
              </a:rPr>
              <a:t> ?Y. 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      } </a:t>
            </a:r>
            <a:endParaRPr lang="en-US" sz="1400" dirty="0">
              <a:latin typeface="Consolas" pitchFamily="49" charset="0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5562600" y="5181600"/>
          <a:ext cx="32004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00200"/>
                <a:gridCol w="1600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_:b1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Reinhard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_:b2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Reinhard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7" name="Rectangle 7"/>
          <p:cNvSpPr>
            <a:spLocks noChangeArrowheads="1"/>
          </p:cNvSpPr>
          <p:nvPr/>
        </p:nvSpPr>
        <p:spPr bwMode="auto">
          <a:xfrm>
            <a:off x="2667000" y="3810000"/>
            <a:ext cx="2819400" cy="1600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SELECT ?Y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FROM G2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WHERE { 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        ?X </a:t>
            </a:r>
            <a:r>
              <a:rPr lang="en-US" sz="1400" dirty="0" err="1" smtClean="0">
                <a:latin typeface="Consolas" pitchFamily="49" charset="0"/>
              </a:rPr>
              <a:t>foaf:name</a:t>
            </a:r>
            <a:r>
              <a:rPr lang="en-US" sz="1400" dirty="0" smtClean="0">
                <a:latin typeface="Consolas" pitchFamily="49" charset="0"/>
              </a:rPr>
              <a:t> ?Y. 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      } </a:t>
            </a:r>
            <a:endParaRPr lang="en-US" sz="1400" dirty="0">
              <a:latin typeface="Consolas" pitchFamily="49" charset="0"/>
            </a:endParaRPr>
          </a:p>
        </p:txBody>
      </p:sp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7162800" y="5181600"/>
          <a:ext cx="16383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3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Y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Reinhard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“</a:t>
                      </a:r>
                      <a:r>
                        <a:rPr lang="en-US" dirty="0" err="1" smtClean="0">
                          <a:solidFill>
                            <a:schemeClr val="tx1"/>
                          </a:solidFill>
                        </a:rPr>
                        <a:t>Reinhard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”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9" name="Rectangle 7"/>
          <p:cNvSpPr>
            <a:spLocks noChangeArrowheads="1"/>
          </p:cNvSpPr>
          <p:nvPr/>
        </p:nvSpPr>
        <p:spPr bwMode="auto">
          <a:xfrm>
            <a:off x="2667000" y="3810000"/>
            <a:ext cx="2819400" cy="1600438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SELECT ?Y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FROM G2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WHERE { 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        </a:t>
            </a:r>
            <a:r>
              <a:rPr lang="en-US" sz="1400" dirty="0" smtClean="0">
                <a:solidFill>
                  <a:srgbClr val="FF0000"/>
                </a:solidFill>
                <a:latin typeface="Consolas" pitchFamily="49" charset="0"/>
              </a:rPr>
              <a:t>_:</a:t>
            </a:r>
            <a:r>
              <a:rPr lang="en-US" sz="1400" dirty="0" err="1" smtClean="0">
                <a:solidFill>
                  <a:srgbClr val="FF0000"/>
                </a:solidFill>
                <a:latin typeface="Consolas" pitchFamily="49" charset="0"/>
              </a:rPr>
              <a:t>x</a:t>
            </a:r>
            <a:r>
              <a:rPr lang="en-US" sz="1400" dirty="0" smtClean="0">
                <a:latin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</a:rPr>
              <a:t>foaf:name</a:t>
            </a:r>
            <a:r>
              <a:rPr lang="en-US" sz="1400" dirty="0" smtClean="0">
                <a:latin typeface="Consolas" pitchFamily="49" charset="0"/>
              </a:rPr>
              <a:t> ?Y. </a:t>
            </a:r>
          </a:p>
          <a:p>
            <a:pPr>
              <a:spcBef>
                <a:spcPct val="50000"/>
              </a:spcBef>
            </a:pPr>
            <a:r>
              <a:rPr lang="en-US" sz="1400" dirty="0" smtClean="0">
                <a:latin typeface="Consolas" pitchFamily="49" charset="0"/>
              </a:rPr>
              <a:t>      } </a:t>
            </a:r>
            <a:endParaRPr lang="en-US" sz="1400" dirty="0">
              <a:latin typeface="Consolas" pitchFamily="49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57200" y="2514600"/>
            <a:ext cx="75438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arenR" startAt="2"/>
            </a:pPr>
            <a:r>
              <a:rPr lang="en-US" sz="1600" dirty="0" smtClean="0"/>
              <a:t>Blank nodes in </a:t>
            </a:r>
            <a:r>
              <a:rPr lang="en-US" sz="1600" b="1" dirty="0" smtClean="0"/>
              <a:t>query patterns</a:t>
            </a:r>
            <a:r>
              <a:rPr lang="en-US" sz="1600" dirty="0" smtClean="0"/>
              <a:t>:</a:t>
            </a:r>
          </a:p>
          <a:p>
            <a:pPr marL="342900" indent="-342900"/>
            <a:r>
              <a:rPr lang="en-US" sz="1600" dirty="0" smtClean="0"/>
              <a:t>	 Blank nodes in queries are behaving just like (distinguished) variables)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55576" y="6237312"/>
            <a:ext cx="27366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/>
              <a:t>More on blank nodes </a:t>
            </a:r>
            <a:r>
              <a:rPr lang="en-US" sz="1200" b="1" dirty="0" smtClean="0"/>
              <a:t>[Mallea+,2011]</a:t>
            </a:r>
            <a:endParaRPr lang="en-US" sz="1200" b="1" dirty="0"/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  <p:bldP spid="19" grpId="0" animBg="1"/>
      <p:bldP spid="20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7"/>
          <p:cNvSpPr>
            <a:spLocks noChangeArrowheads="1"/>
          </p:cNvSpPr>
          <p:nvPr/>
        </p:nvSpPr>
        <p:spPr bwMode="auto">
          <a:xfrm>
            <a:off x="304800" y="1600200"/>
            <a:ext cx="4343400" cy="4724400"/>
          </a:xfrm>
          <a:prstGeom prst="rect">
            <a:avLst/>
          </a:prstGeom>
          <a:solidFill>
            <a:schemeClr val="bg2"/>
          </a:solidFill>
          <a:ln w="9525" algn="ctr">
            <a:noFill/>
            <a:round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Introduction / Contents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539750" y="1590675"/>
            <a:ext cx="3957638" cy="4681538"/>
          </a:xfrm>
        </p:spPr>
        <p:txBody>
          <a:bodyPr/>
          <a:lstStyle/>
          <a:p>
            <a:pPr eaLnBrk="1" hangingPunct="1"/>
            <a:r>
              <a:rPr lang="en-US" sz="1800" dirty="0" smtClean="0"/>
              <a:t>What have You heard about </a:t>
            </a:r>
          </a:p>
          <a:p>
            <a:pPr eaLnBrk="1" hangingPunct="1"/>
            <a:r>
              <a:rPr lang="en-US" sz="1800" i="1" dirty="0" smtClean="0"/>
              <a:t>“Semantic Web Standards”</a:t>
            </a:r>
            <a:r>
              <a:rPr lang="en-US" sz="1800" dirty="0" smtClean="0"/>
              <a:t>?</a:t>
            </a:r>
          </a:p>
        </p:txBody>
      </p:sp>
      <p:sp>
        <p:nvSpPr>
          <p:cNvPr id="23556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  <a:noFill/>
        </p:spPr>
        <p:txBody>
          <a:bodyPr/>
          <a:lstStyle/>
          <a:p>
            <a:fld id="{88F9A4FE-7AB7-4A31-964F-789C63EC785D}" type="slidenum">
              <a:rPr lang="en-US" smtClean="0">
                <a:latin typeface="Arial" charset="0"/>
                <a:cs typeface="Arial" charset="0"/>
              </a:rPr>
              <a:pPr/>
              <a:t>3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388100" name="Rectangle 4"/>
          <p:cNvSpPr>
            <a:spLocks noChangeArrowheads="1"/>
          </p:cNvSpPr>
          <p:nvPr/>
        </p:nvSpPr>
        <p:spPr bwMode="auto">
          <a:xfrm>
            <a:off x="4716463" y="1585913"/>
            <a:ext cx="4427537" cy="46878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0" tIns="0" rIns="72000" bIns="0"/>
          <a:lstStyle/>
          <a:p>
            <a:pPr>
              <a:lnSpc>
                <a:spcPct val="110000"/>
              </a:lnSpc>
              <a:buFont typeface="Wingdings" pitchFamily="2" charset="2"/>
              <a:buNone/>
              <a:tabLst>
                <a:tab pos="3810000" algn="r"/>
              </a:tabLst>
            </a:pPr>
            <a:endParaRPr lang="en-US" sz="1800" b="1" dirty="0" smtClean="0"/>
          </a:p>
          <a:p>
            <a:pPr marL="190500" lvl="1" indent="-188913">
              <a:lnSpc>
                <a:spcPct val="110000"/>
              </a:lnSpc>
              <a:buClr>
                <a:schemeClr val="bg1"/>
              </a:buClr>
              <a:buFont typeface="Wingdings" pitchFamily="2" charset="2"/>
              <a:buChar char="§"/>
              <a:tabLst>
                <a:tab pos="3810000" algn="r"/>
              </a:tabLst>
            </a:pPr>
            <a:r>
              <a:rPr lang="en-US" sz="1800" dirty="0" smtClean="0">
                <a:ea typeface="ＭＳ Ｐゴシック" pitchFamily="34" charset="-128"/>
              </a:rPr>
              <a:t>Many of you have probably heard about mostly </a:t>
            </a:r>
            <a:r>
              <a:rPr lang="en-US" sz="1800" b="1" dirty="0" smtClean="0">
                <a:ea typeface="ＭＳ Ｐゴシック" pitchFamily="34" charset="-128"/>
              </a:rPr>
              <a:t>OWL</a:t>
            </a:r>
            <a:r>
              <a:rPr lang="en-US" sz="1800" dirty="0" smtClean="0">
                <a:ea typeface="ＭＳ Ｐゴシック" pitchFamily="34" charset="-128"/>
              </a:rPr>
              <a:t> and </a:t>
            </a:r>
            <a:r>
              <a:rPr lang="en-US" sz="1800" b="1" dirty="0" smtClean="0">
                <a:ea typeface="ＭＳ Ｐゴシック" pitchFamily="34" charset="-128"/>
              </a:rPr>
              <a:t>Description Logics</a:t>
            </a:r>
            <a:r>
              <a:rPr lang="en-US" sz="1800" dirty="0" smtClean="0">
                <a:ea typeface="ＭＳ Ｐゴシック" pitchFamily="34" charset="-128"/>
              </a:rPr>
              <a:t>… not today.</a:t>
            </a:r>
          </a:p>
          <a:p>
            <a:pPr marL="190500" lvl="1" indent="-188913">
              <a:lnSpc>
                <a:spcPct val="110000"/>
              </a:lnSpc>
              <a:buClr>
                <a:schemeClr val="bg1"/>
              </a:buClr>
              <a:buFont typeface="Wingdings" pitchFamily="2" charset="2"/>
              <a:buChar char="§"/>
              <a:tabLst>
                <a:tab pos="3810000" algn="r"/>
              </a:tabLst>
            </a:pPr>
            <a:endParaRPr lang="en-US" sz="1800" dirty="0" smtClean="0">
              <a:ea typeface="ＭＳ Ｐゴシック" pitchFamily="34" charset="-128"/>
            </a:endParaRPr>
          </a:p>
          <a:p>
            <a:pPr marL="190500" lvl="1" indent="-188913">
              <a:lnSpc>
                <a:spcPct val="110000"/>
              </a:lnSpc>
              <a:buClr>
                <a:schemeClr val="bg1"/>
              </a:buClr>
              <a:buFont typeface="Wingdings" pitchFamily="2" charset="2"/>
              <a:buChar char="§"/>
              <a:tabLst>
                <a:tab pos="3810000" algn="r"/>
              </a:tabLst>
            </a:pPr>
            <a:r>
              <a:rPr lang="en-US" sz="1800" dirty="0" smtClean="0">
                <a:ea typeface="ＭＳ Ｐゴシック" pitchFamily="34" charset="-128"/>
              </a:rPr>
              <a:t>… in fact two other W3C standards </a:t>
            </a:r>
            <a:r>
              <a:rPr lang="en-US" sz="1800" dirty="0" smtClean="0">
                <a:ea typeface="ＭＳ Ｐゴシック" pitchFamily="34" charset="-128"/>
              </a:rPr>
              <a:t>related to </a:t>
            </a:r>
            <a:r>
              <a:rPr lang="en-US" sz="1800" b="1" dirty="0" smtClean="0">
                <a:ea typeface="ＭＳ Ｐゴシック" pitchFamily="34" charset="-128"/>
              </a:rPr>
              <a:t>Query Languages</a:t>
            </a:r>
            <a:r>
              <a:rPr lang="en-US" sz="1800" dirty="0" smtClean="0">
                <a:ea typeface="ＭＳ Ｐゴシック" pitchFamily="34" charset="-128"/>
              </a:rPr>
              <a:t>, namely </a:t>
            </a:r>
            <a:r>
              <a:rPr lang="en-US" sz="1800" b="1" i="1" dirty="0" err="1" smtClean="0">
                <a:ea typeface="ＭＳ Ｐゴシック" pitchFamily="34" charset="-128"/>
              </a:rPr>
              <a:t>Datalog</a:t>
            </a:r>
            <a:r>
              <a:rPr lang="en-US" sz="1800" dirty="0" smtClean="0">
                <a:ea typeface="ＭＳ Ｐゴシック" pitchFamily="34" charset="-128"/>
              </a:rPr>
              <a:t>:</a:t>
            </a:r>
          </a:p>
          <a:p>
            <a:pPr marL="190500" lvl="1" indent="-188913">
              <a:lnSpc>
                <a:spcPct val="110000"/>
              </a:lnSpc>
              <a:buClr>
                <a:schemeClr val="bg1"/>
              </a:buClr>
              <a:buFont typeface="Wingdings" pitchFamily="2" charset="2"/>
              <a:buChar char="§"/>
              <a:tabLst>
                <a:tab pos="3810000" algn="r"/>
              </a:tabLst>
            </a:pPr>
            <a:endParaRPr lang="en-US" sz="1800" b="1" dirty="0" smtClean="0">
              <a:ea typeface="ＭＳ Ｐゴシック" pitchFamily="34" charset="-128"/>
            </a:endParaRPr>
          </a:p>
          <a:p>
            <a:pPr marL="190500" lvl="1" indent="-188913">
              <a:lnSpc>
                <a:spcPct val="110000"/>
              </a:lnSpc>
              <a:buClr>
                <a:schemeClr val="bg1"/>
              </a:buClr>
              <a:buFont typeface="Wingdings" pitchFamily="2" charset="2"/>
              <a:buChar char="§"/>
              <a:tabLst>
                <a:tab pos="3810000" algn="r"/>
              </a:tabLst>
            </a:pPr>
            <a:r>
              <a:rPr lang="en-US" sz="1800" b="1" dirty="0" smtClean="0">
                <a:ea typeface="ＭＳ Ｐゴシック" pitchFamily="34" charset="-128"/>
              </a:rPr>
              <a:t>SPARQL – RDF Query language</a:t>
            </a:r>
          </a:p>
          <a:p>
            <a:pPr marL="190500" lvl="1" indent="-188913">
              <a:lnSpc>
                <a:spcPct val="110000"/>
              </a:lnSpc>
              <a:buClr>
                <a:schemeClr val="bg1"/>
              </a:buClr>
              <a:buFont typeface="Wingdings" pitchFamily="2" charset="2"/>
              <a:buChar char="§"/>
              <a:tabLst>
                <a:tab pos="3810000" algn="r"/>
              </a:tabLst>
            </a:pPr>
            <a:r>
              <a:rPr lang="en-US" sz="1800" b="1" dirty="0" smtClean="0">
                <a:ea typeface="ＭＳ Ｐゴシック" pitchFamily="34" charset="-128"/>
              </a:rPr>
              <a:t>RIF – Rule Interchange Format</a:t>
            </a:r>
          </a:p>
          <a:p>
            <a:pPr marL="190500" lvl="1" indent="-188913">
              <a:lnSpc>
                <a:spcPct val="110000"/>
              </a:lnSpc>
              <a:buClr>
                <a:schemeClr val="bg1"/>
              </a:buClr>
              <a:buFont typeface="Wingdings" pitchFamily="2" charset="2"/>
              <a:buChar char="§"/>
              <a:tabLst>
                <a:tab pos="3810000" algn="r"/>
              </a:tabLst>
            </a:pPr>
            <a:endParaRPr lang="en-US" sz="1800" b="1" dirty="0" smtClean="0">
              <a:ea typeface="ＭＳ Ｐゴシック" pitchFamily="34" charset="-128"/>
            </a:endParaRPr>
          </a:p>
          <a:p>
            <a:pPr marL="190500" lvl="1" indent="-188913">
              <a:lnSpc>
                <a:spcPct val="110000"/>
              </a:lnSpc>
              <a:buClr>
                <a:schemeClr val="bg1"/>
              </a:buClr>
              <a:buFont typeface="Wingdings" pitchFamily="2" charset="2"/>
              <a:buChar char="§"/>
              <a:tabLst>
                <a:tab pos="3810000" algn="r"/>
              </a:tabLst>
            </a:pPr>
            <a:r>
              <a:rPr lang="en-US" sz="1800" dirty="0" smtClean="0">
                <a:ea typeface="ＭＳ Ｐゴシック" pitchFamily="34" charset="-128"/>
              </a:rPr>
              <a:t>In this </a:t>
            </a:r>
            <a:r>
              <a:rPr lang="en-US" sz="1800" dirty="0" smtClean="0">
                <a:ea typeface="ＭＳ Ｐゴシック" pitchFamily="34" charset="-128"/>
              </a:rPr>
              <a:t>Talk:</a:t>
            </a:r>
            <a:endParaRPr lang="en-US" sz="1800" dirty="0" smtClean="0">
              <a:ea typeface="ＭＳ Ｐゴシック" pitchFamily="34" charset="-128"/>
            </a:endParaRPr>
          </a:p>
          <a:p>
            <a:pPr marL="647700" lvl="2" indent="-188913">
              <a:lnSpc>
                <a:spcPct val="110000"/>
              </a:lnSpc>
              <a:buClr>
                <a:schemeClr val="bg1"/>
              </a:buClr>
              <a:buFont typeface="Wingdings" pitchFamily="2" charset="2"/>
              <a:buChar char="§"/>
              <a:tabLst>
                <a:tab pos="3810000" algn="r"/>
              </a:tabLst>
            </a:pPr>
            <a:r>
              <a:rPr lang="en-US" sz="1800" dirty="0" smtClean="0">
                <a:ea typeface="ＭＳ Ｐゴシック" pitchFamily="34" charset="-128"/>
              </a:rPr>
              <a:t>How close are they to </a:t>
            </a:r>
            <a:r>
              <a:rPr lang="en-US" sz="1800" dirty="0" err="1" smtClean="0">
                <a:ea typeface="ＭＳ Ｐゴシック" pitchFamily="34" charset="-128"/>
              </a:rPr>
              <a:t>Datalog</a:t>
            </a:r>
            <a:r>
              <a:rPr lang="en-US" sz="1800" dirty="0" smtClean="0">
                <a:ea typeface="ＭＳ Ｐゴシック" pitchFamily="34" charset="-128"/>
              </a:rPr>
              <a:t>, where do they differ?</a:t>
            </a:r>
            <a:endParaRPr lang="en-US" sz="1800" dirty="0">
              <a:ea typeface="ＭＳ Ｐゴシック" pitchFamily="34" charset="-128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06891">
            <a:off x="2322513" y="2578100"/>
            <a:ext cx="1943100" cy="129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934485">
            <a:off x="547688" y="4057650"/>
            <a:ext cx="1927225" cy="146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Group 11"/>
          <p:cNvGrpSpPr>
            <a:grpSpLocks/>
          </p:cNvGrpSpPr>
          <p:nvPr/>
        </p:nvGrpSpPr>
        <p:grpSpPr bwMode="auto">
          <a:xfrm>
            <a:off x="0" y="2514600"/>
            <a:ext cx="2133600" cy="1295400"/>
            <a:chOff x="0" y="2514600"/>
            <a:chExt cx="2133600" cy="1295400"/>
          </a:xfrm>
        </p:grpSpPr>
        <p:pic>
          <p:nvPicPr>
            <p:cNvPr id="23566" name="Picture 9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22300" y="2514600"/>
              <a:ext cx="825500" cy="762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567" name="Rectangle 10"/>
            <p:cNvSpPr>
              <a:spLocks noChangeArrowheads="1"/>
            </p:cNvSpPr>
            <p:nvPr/>
          </p:nvSpPr>
          <p:spPr bwMode="auto">
            <a:xfrm>
              <a:off x="0" y="3276600"/>
              <a:ext cx="2133600" cy="5334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b="1">
                  <a:latin typeface="Times New Roman" pitchFamily="18" charset="0"/>
                </a:rPr>
                <a:t>DESCRIPTION LOGICS 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-1988205">
            <a:off x="3159125" y="4475163"/>
            <a:ext cx="890588" cy="66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8100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87127"/>
            <a:ext cx="8820472" cy="809625"/>
          </a:xfrm>
        </p:spPr>
        <p:txBody>
          <a:bodyPr/>
          <a:lstStyle/>
          <a:p>
            <a:r>
              <a:rPr lang="en-US" sz="2400" dirty="0" smtClean="0"/>
              <a:t>Summary: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    What in SPARQL1.0 can/cannot NOT be done in </a:t>
            </a:r>
            <a:r>
              <a:rPr lang="en-US" sz="2400" dirty="0" err="1" smtClean="0"/>
              <a:t>Datalog</a:t>
            </a:r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smtClean="0"/>
              <a:t>We can encode </a:t>
            </a:r>
            <a:r>
              <a:rPr lang="en-US" b="1" i="1" dirty="0" smtClean="0"/>
              <a:t>SPARQL1.0 </a:t>
            </a:r>
            <a:r>
              <a:rPr lang="en-US" b="1" i="1" dirty="0" smtClean="0"/>
              <a:t>fairly straightforwardly in in </a:t>
            </a:r>
            <a:r>
              <a:rPr lang="en-US" b="1" i="1" dirty="0" err="1" smtClean="0"/>
              <a:t>nonrecursive</a:t>
            </a:r>
            <a:r>
              <a:rPr lang="en-US" b="1" i="1" dirty="0" smtClean="0"/>
              <a:t> </a:t>
            </a:r>
            <a:r>
              <a:rPr lang="en-US" b="1" i="1" dirty="0" err="1" smtClean="0">
                <a:solidFill>
                  <a:srgbClr val="000000"/>
                </a:solidFill>
              </a:rPr>
              <a:t>Datalog</a:t>
            </a:r>
            <a:r>
              <a:rPr lang="en-US" b="1" i="1" baseline="30000" dirty="0" err="1" smtClean="0">
                <a:solidFill>
                  <a:srgbClr val="000000"/>
                </a:solidFill>
              </a:rPr>
              <a:t>not</a:t>
            </a:r>
            <a:r>
              <a:rPr lang="en-US" b="1" i="1" dirty="0" smtClean="0">
                <a:solidFill>
                  <a:srgbClr val="000000"/>
                </a:solidFill>
              </a:rPr>
              <a:t> </a:t>
            </a:r>
            <a:r>
              <a:rPr lang="en-US" dirty="0" smtClean="0"/>
              <a:t>. </a:t>
            </a:r>
            <a:r>
              <a:rPr lang="en-US" b="1" dirty="0" smtClean="0"/>
              <a:t>[</a:t>
            </a:r>
            <a:r>
              <a:rPr lang="en-US" b="1" dirty="0" err="1" smtClean="0"/>
              <a:t>Angle&amp;Gutierrez</a:t>
            </a:r>
            <a:r>
              <a:rPr lang="en-US" b="1" dirty="0" smtClean="0"/>
              <a:t>, 2008]</a:t>
            </a:r>
            <a:r>
              <a:rPr lang="en-US" dirty="0" smtClean="0"/>
              <a:t> </a:t>
            </a:r>
            <a:r>
              <a:rPr lang="en-US" b="1" dirty="0" smtClean="0"/>
              <a:t>[</a:t>
            </a:r>
            <a:r>
              <a:rPr lang="en-US" b="1" dirty="0" err="1" smtClean="0"/>
              <a:t>Polleres</a:t>
            </a:r>
            <a:r>
              <a:rPr lang="en-US" b="1" dirty="0" err="1" smtClean="0"/>
              <a:t>&amp;Schindlauer</a:t>
            </a:r>
            <a:r>
              <a:rPr lang="en-US" b="1" dirty="0" smtClean="0"/>
              <a:t>, 2007]</a:t>
            </a:r>
          </a:p>
          <a:p>
            <a:endParaRPr lang="en-US" dirty="0" smtClean="0"/>
          </a:p>
          <a:p>
            <a:r>
              <a:rPr lang="en-US" dirty="0" smtClean="0"/>
              <a:t>Duplicates a bit tricky, but </a:t>
            </a:r>
          </a:p>
          <a:p>
            <a:pPr>
              <a:buFont typeface="Arial"/>
              <a:buChar char="•"/>
            </a:pPr>
            <a:r>
              <a:rPr lang="en-US" dirty="0" smtClean="0"/>
              <a:t> duplicates by UNION can be covered easily</a:t>
            </a:r>
          </a:p>
          <a:p>
            <a:pPr>
              <a:buFont typeface="Arial"/>
              <a:buChar char="•"/>
            </a:pPr>
            <a:r>
              <a:rPr lang="en-US" dirty="0" smtClean="0"/>
              <a:t> we may consider </a:t>
            </a:r>
            <a:r>
              <a:rPr lang="en-US" dirty="0" err="1" smtClean="0"/>
              <a:t>procjection</a:t>
            </a:r>
            <a:r>
              <a:rPr lang="en-US" dirty="0" smtClean="0"/>
              <a:t> (SELECT) as </a:t>
            </a:r>
            <a:r>
              <a:rPr lang="en-US" dirty="0" err="1" smtClean="0"/>
              <a:t>postprocessing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Alternative: How about </a:t>
            </a:r>
            <a:r>
              <a:rPr lang="en-US" dirty="0" err="1" smtClean="0"/>
              <a:t>Datalog</a:t>
            </a:r>
            <a:r>
              <a:rPr lang="en-US" dirty="0" smtClean="0"/>
              <a:t> with bag semantics? </a:t>
            </a:r>
            <a:r>
              <a:rPr lang="en-US" b="1" dirty="0" smtClean="0"/>
              <a:t>[Singh, et al. 1993][Green+,2007]</a:t>
            </a:r>
          </a:p>
          <a:p>
            <a:r>
              <a:rPr lang="en-US" dirty="0" smtClean="0"/>
              <a:t>…, bag semantics is problematic, even for conjunctive queries (containment </a:t>
            </a:r>
            <a:r>
              <a:rPr lang="en-US" dirty="0" err="1" smtClean="0"/>
              <a:t>undecidable</a:t>
            </a:r>
            <a:r>
              <a:rPr lang="en-US" dirty="0" smtClean="0"/>
              <a:t>, cf. </a:t>
            </a:r>
            <a:r>
              <a:rPr lang="en-US" b="1" dirty="0" smtClean="0">
                <a:solidFill>
                  <a:srgbClr val="000000"/>
                </a:solidFill>
              </a:rPr>
              <a:t>[</a:t>
            </a:r>
            <a:r>
              <a:rPr lang="en-US" b="1" dirty="0" err="1" smtClean="0"/>
              <a:t>Jayram</a:t>
            </a:r>
            <a:r>
              <a:rPr lang="en-US" b="1" dirty="0" smtClean="0"/>
              <a:t>+, 2006]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Other features </a:t>
            </a:r>
            <a:r>
              <a:rPr lang="en-US" b="1" dirty="0" smtClean="0"/>
              <a:t>not </a:t>
            </a:r>
            <a:r>
              <a:rPr lang="en-US" dirty="0" err="1" smtClean="0"/>
              <a:t>encodable</a:t>
            </a:r>
            <a:r>
              <a:rPr lang="en-US" dirty="0" smtClean="0"/>
              <a:t> directly in </a:t>
            </a:r>
            <a:r>
              <a:rPr lang="en-US" dirty="0" err="1" smtClean="0"/>
              <a:t>Datalog</a:t>
            </a:r>
            <a:r>
              <a:rPr lang="en-US" dirty="0" smtClean="0"/>
              <a:t>: </a:t>
            </a:r>
          </a:p>
          <a:p>
            <a:r>
              <a:rPr lang="en-US" dirty="0" smtClean="0"/>
              <a:t>LIMIT, ORDER BY, OFFSET</a:t>
            </a:r>
          </a:p>
          <a:p>
            <a:r>
              <a:rPr lang="en-US" dirty="0" smtClean="0"/>
              <a:t> </a:t>
            </a:r>
            <a:r>
              <a:rPr lang="en-US" b="1" dirty="0" smtClean="0"/>
              <a:t>??? </a:t>
            </a:r>
            <a:r>
              <a:rPr lang="en-US" dirty="0" smtClean="0"/>
              <a:t>(Work-</a:t>
            </a:r>
            <a:r>
              <a:rPr lang="en-US" dirty="0" err="1" smtClean="0"/>
              <a:t>Arounds</a:t>
            </a:r>
            <a:r>
              <a:rPr lang="en-US" dirty="0" smtClean="0"/>
              <a:t> </a:t>
            </a:r>
            <a:r>
              <a:rPr lang="en-US" dirty="0" smtClean="0"/>
              <a:t>exist, not very elegant </a:t>
            </a:r>
            <a:r>
              <a:rPr lang="en-US" b="1" dirty="0" smtClean="0"/>
              <a:t>[Polleres, </a:t>
            </a:r>
            <a:r>
              <a:rPr lang="en-US" b="1" dirty="0" err="1" smtClean="0"/>
              <a:t>Wallner</a:t>
            </a:r>
            <a:r>
              <a:rPr lang="en-US" b="1" dirty="0" smtClean="0"/>
              <a:t>, 2013]</a:t>
            </a:r>
            <a:r>
              <a:rPr lang="en-US" dirty="0" smtClean="0"/>
              <a:t>)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/>
          <p:cNvSpPr>
            <a:spLocks noChangeArrowheads="1"/>
          </p:cNvSpPr>
          <p:nvPr/>
        </p:nvSpPr>
        <p:spPr bwMode="auto">
          <a:xfrm>
            <a:off x="3048000" y="0"/>
            <a:ext cx="6096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843" name="Line 12"/>
          <p:cNvSpPr>
            <a:spLocks noChangeShapeType="1"/>
          </p:cNvSpPr>
          <p:nvPr/>
        </p:nvSpPr>
        <p:spPr bwMode="auto">
          <a:xfrm>
            <a:off x="3040063" y="0"/>
            <a:ext cx="0" cy="685800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304800" y="6688138"/>
            <a:ext cx="28956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Arial" pitchFamily="1" charset="0"/>
                <a:cs typeface="+mn-cs"/>
              </a:rPr>
              <a:t>This Photo was taken by </a:t>
            </a:r>
            <a:r>
              <a:rPr lang="en-US" sz="900" dirty="0" err="1">
                <a:solidFill>
                  <a:schemeClr val="bg2">
                    <a:lumMod val="75000"/>
                  </a:schemeClr>
                </a:solidFill>
                <a:latin typeface="Arial" pitchFamily="1" charset="0"/>
                <a:cs typeface="+mn-cs"/>
              </a:rPr>
              <a:t>Böhringer</a:t>
            </a:r>
            <a:r>
              <a:rPr lang="en-US" sz="900" dirty="0">
                <a:solidFill>
                  <a:schemeClr val="bg2">
                    <a:lumMod val="75000"/>
                  </a:schemeClr>
                </a:solidFill>
                <a:latin typeface="Arial" pitchFamily="1" charset="0"/>
                <a:cs typeface="+mn-cs"/>
              </a:rPr>
              <a:t> Friedrich.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270388" y="580618"/>
            <a:ext cx="419004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Rule Interchange Format (RIF)</a:t>
            </a:r>
            <a:endParaRPr lang="en-US" dirty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4325416" y="1052736"/>
            <a:ext cx="5791200" cy="1246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latin typeface="+mj-lt"/>
                <a:ea typeface="+mj-ea"/>
                <a:cs typeface="+mj-cs"/>
              </a:rPr>
              <a:t>RIF and </a:t>
            </a:r>
            <a:r>
              <a:rPr lang="en-US" sz="4000" b="1" kern="0" dirty="0" err="1" smtClean="0">
                <a:latin typeface="+mj-lt"/>
                <a:ea typeface="+mj-ea"/>
                <a:cs typeface="+mj-cs"/>
              </a:rPr>
              <a:t>Datalog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 smtClean="0">
                <a:latin typeface="+mj-lt"/>
                <a:ea typeface="+mj-ea"/>
                <a:cs typeface="+mj-cs"/>
              </a:rPr>
              <a:t>[W3C, 2010]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6" name="Picture 15" descr="ReadingisFu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0"/>
            <a:ext cx="4320480" cy="68580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-76200" y="6596390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dirty="0" smtClean="0"/>
              <a:t>from http://rossiter-designs.blogspot.co.at/2011/04/reading-is-fun.html</a:t>
            </a:r>
            <a:endParaRPr lang="en-US" sz="105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RIF?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/>
              <a:buChar char="•"/>
            </a:pPr>
            <a:r>
              <a:rPr lang="en-US" dirty="0" smtClean="0"/>
              <a:t> RIF is a Rule </a:t>
            </a:r>
            <a:r>
              <a:rPr lang="en-US" b="1" dirty="0" smtClean="0"/>
              <a:t>Interchange </a:t>
            </a:r>
            <a:r>
              <a:rPr lang="en-US" dirty="0" smtClean="0"/>
              <a:t>Format (XML) to exchange rules</a:t>
            </a:r>
          </a:p>
          <a:p>
            <a:pPr lvl="2">
              <a:buFont typeface="Arial"/>
              <a:buChar char="•"/>
            </a:pPr>
            <a:r>
              <a:rPr lang="en-US" sz="1600" dirty="0" smtClean="0"/>
              <a:t>different dialects (Core, Basic Logic (RIF-BLD), Production Rules (RIF-PRD)</a:t>
            </a:r>
          </a:p>
          <a:p>
            <a:pPr lvl="2">
              <a:buFont typeface="Arial"/>
              <a:buChar char="•"/>
            </a:pPr>
            <a:r>
              <a:rPr lang="en-US" sz="1600" dirty="0" smtClean="0"/>
              <a:t>Closest to </a:t>
            </a:r>
            <a:r>
              <a:rPr lang="en-US" sz="1600" dirty="0" err="1" smtClean="0"/>
              <a:t>Datalog</a:t>
            </a:r>
            <a:r>
              <a:rPr lang="en-US" sz="1600" dirty="0" smtClean="0"/>
              <a:t>: RIF Core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RIF Core </a:t>
            </a:r>
            <a:r>
              <a:rPr lang="en-US" b="1" dirty="0" smtClean="0"/>
              <a:t>[W3C,2010a]</a:t>
            </a:r>
            <a:r>
              <a:rPr lang="en-US" dirty="0" smtClean="0"/>
              <a:t> is (essentially)</a:t>
            </a:r>
          </a:p>
          <a:p>
            <a:pPr lvl="2">
              <a:buFont typeface="Arial"/>
              <a:buChar char="•"/>
            </a:pPr>
            <a:r>
              <a:rPr lang="en-US" sz="1600" dirty="0" smtClean="0"/>
              <a:t>Positive </a:t>
            </a:r>
            <a:r>
              <a:rPr lang="en-US" sz="1600" dirty="0" err="1" smtClean="0"/>
              <a:t>Datalog</a:t>
            </a:r>
            <a:endParaRPr lang="en-US" sz="1600" dirty="0" smtClean="0"/>
          </a:p>
          <a:p>
            <a:pPr lvl="2">
              <a:buFont typeface="Arial"/>
              <a:buChar char="•"/>
            </a:pPr>
            <a:r>
              <a:rPr lang="en-US" sz="1600" dirty="0" smtClean="0"/>
              <a:t>With equality (in facts).</a:t>
            </a:r>
          </a:p>
          <a:p>
            <a:pPr lvl="2">
              <a:buFont typeface="Arial"/>
              <a:buChar char="•"/>
            </a:pPr>
            <a:r>
              <a:rPr lang="en-US" sz="1600" dirty="0" smtClean="0"/>
              <a:t>With a standard library of Built-in functions and predicates (RIF-DTB),</a:t>
            </a:r>
            <a:r>
              <a:rPr lang="en-US" sz="1600" b="1" dirty="0" smtClean="0"/>
              <a:t>[ W3C, 2010b]</a:t>
            </a:r>
          </a:p>
          <a:p>
            <a:pPr lvl="2">
              <a:buFont typeface="Arial"/>
              <a:buChar char="•"/>
            </a:pPr>
            <a:r>
              <a:rPr lang="en-US" sz="1600" dirty="0" smtClean="0"/>
              <a:t>Interplays well with RDF+OWL </a:t>
            </a:r>
            <a:r>
              <a:rPr lang="en-US" sz="1600" b="1" dirty="0" smtClean="0"/>
              <a:t>[W3C, 2010c]</a:t>
            </a:r>
          </a:p>
          <a:p>
            <a:pPr lvl="2">
              <a:buFont typeface="Arial"/>
              <a:buChar char="•"/>
            </a:pPr>
            <a:endParaRPr lang="en-US" dirty="0" smtClean="0"/>
          </a:p>
          <a:p>
            <a:pPr lvl="2">
              <a:buFont typeface="Arial"/>
              <a:buChar char="•"/>
            </a:pPr>
            <a:endParaRPr lang="en-US" dirty="0" smtClean="0"/>
          </a:p>
          <a:p>
            <a:pPr lvl="1">
              <a:buFont typeface="Arial"/>
              <a:buChar char="•"/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152400" y="3962400"/>
            <a:ext cx="8153400" cy="1371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52400" y="1981200"/>
            <a:ext cx="8153400" cy="1371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</a:endParaRPr>
          </a:p>
        </p:txBody>
      </p:sp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RIF Core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304800" y="1497012"/>
            <a:ext cx="8686800" cy="4675188"/>
          </a:xfrm>
        </p:spPr>
        <p:txBody>
          <a:bodyPr/>
          <a:lstStyle/>
          <a:p>
            <a:r>
              <a:rPr lang="en-US" dirty="0"/>
              <a:t>Full name in FOAF from </a:t>
            </a:r>
            <a:r>
              <a:rPr lang="en-US" dirty="0" err="1"/>
              <a:t>givenName</a:t>
            </a:r>
            <a:r>
              <a:rPr lang="en-US" dirty="0"/>
              <a:t>, </a:t>
            </a:r>
            <a:r>
              <a:rPr lang="en-US" dirty="0" err="1" smtClean="0"/>
              <a:t>familyName</a:t>
            </a:r>
            <a:endParaRPr lang="en-US" dirty="0" smtClean="0"/>
          </a:p>
          <a:p>
            <a:endParaRPr lang="en-US" dirty="0" smtClean="0"/>
          </a:p>
          <a:p>
            <a:pPr>
              <a:buFont typeface="Wingdings" charset="2"/>
              <a:buNone/>
            </a:pPr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triple(F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foaf:name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N ) :-</a:t>
            </a:r>
            <a:endParaRPr lang="en-US" dirty="0" smtClean="0"/>
          </a:p>
          <a:p>
            <a:pPr>
              <a:buFont typeface="Wingdings" charset="2"/>
              <a:buNone/>
            </a:pPr>
            <a:r>
              <a:rPr lang="en-US" dirty="0" smtClean="0"/>
              <a:t>   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triple(X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rdf:type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foaf:Person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),</a:t>
            </a:r>
          </a:p>
          <a:p>
            <a:pPr>
              <a:buFont typeface="Wingdings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triple(X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foaf:givenName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F ),</a:t>
            </a:r>
          </a:p>
          <a:p>
            <a:pPr>
              <a:buFont typeface="Wingdings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triple(X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foaf:familyName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S ), N 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=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fn:concat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(F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“ “,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S) .</a:t>
            </a:r>
          </a:p>
          <a:p>
            <a:pPr>
              <a:buFont typeface="Wingdings" charset="2"/>
              <a:buNone/>
            </a:pPr>
            <a:endParaRPr lang="en-US" sz="18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1">
              <a:buClr>
                <a:srgbClr val="000000"/>
              </a:buClr>
            </a:pPr>
            <a:r>
              <a:rPr lang="en-US" dirty="0"/>
              <a:t>Not expressible in</a:t>
            </a:r>
            <a:r>
              <a:rPr lang="en-US" dirty="0" smtClean="0"/>
              <a:t> SPARQL1.0 CONSTRUCT (neither in OWL, btw)</a:t>
            </a:r>
          </a:p>
          <a:p>
            <a:pPr lvl="1">
              <a:buClr>
                <a:srgbClr val="000000"/>
              </a:buClr>
            </a:pPr>
            <a:endParaRPr lang="en-US" dirty="0"/>
          </a:p>
          <a:p>
            <a:pPr lvl="1">
              <a:buClr>
                <a:srgbClr val="000000"/>
              </a:buClr>
              <a:buFont typeface="Wingdings" charset="2"/>
              <a:buNone/>
            </a:pPr>
            <a:r>
              <a:rPr lang="en-US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	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CONSTRUCT { ?X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foaf:name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?N }</a:t>
            </a:r>
          </a:p>
          <a:p>
            <a:pPr lvl="1">
              <a:buClr>
                <a:srgbClr val="000000"/>
              </a:buClr>
              <a:buFont typeface="Wingdings" charset="2"/>
              <a:buNone/>
            </a:pP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	WHERE {?X a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foaf:Person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foaf:givenName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?F ;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foaf:familyName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?S 		FILTER (?N = </a:t>
            </a:r>
            <a:r>
              <a:rPr lang="en-US" sz="1600" dirty="0" err="1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fn:concat(?F</a:t>
            </a:r>
            <a:r>
              <a:rPr lang="en-US" sz="1600" dirty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“ “, ?S)) } 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grpSp>
        <p:nvGrpSpPr>
          <p:cNvPr id="2" name="Group 13"/>
          <p:cNvGrpSpPr>
            <a:grpSpLocks/>
          </p:cNvGrpSpPr>
          <p:nvPr/>
        </p:nvGrpSpPr>
        <p:grpSpPr bwMode="auto">
          <a:xfrm>
            <a:off x="533400" y="4114800"/>
            <a:ext cx="7620000" cy="914400"/>
            <a:chOff x="990600" y="4191000"/>
            <a:chExt cx="7544594" cy="1447800"/>
          </a:xfrm>
        </p:grpSpPr>
        <p:cxnSp>
          <p:nvCxnSpPr>
            <p:cNvPr id="21510" name="Straight Connector 5"/>
            <p:cNvCxnSpPr>
              <a:cxnSpLocks noChangeShapeType="1"/>
            </p:cNvCxnSpPr>
            <p:nvPr/>
          </p:nvCxnSpPr>
          <p:spPr bwMode="auto">
            <a:xfrm>
              <a:off x="990600" y="4191000"/>
              <a:ext cx="7543800" cy="144780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  <p:cxnSp>
          <p:nvCxnSpPr>
            <p:cNvPr id="21511" name="Straight Connector 6"/>
            <p:cNvCxnSpPr>
              <a:cxnSpLocks noChangeShapeType="1"/>
            </p:cNvCxnSpPr>
            <p:nvPr/>
          </p:nvCxnSpPr>
          <p:spPr bwMode="auto">
            <a:xfrm rot="10800000" flipV="1">
              <a:off x="990600" y="4191794"/>
              <a:ext cx="7544594" cy="144700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457200" y="2133600"/>
            <a:ext cx="6781800" cy="22098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</a:endParaRPr>
          </a:p>
        </p:txBody>
      </p:sp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Example – RIF Core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533400" y="1420812"/>
            <a:ext cx="8686800" cy="4675188"/>
          </a:xfrm>
        </p:spPr>
        <p:txBody>
          <a:bodyPr/>
          <a:lstStyle/>
          <a:p>
            <a:r>
              <a:rPr lang="en-US" dirty="0"/>
              <a:t>Full name in FOAF from </a:t>
            </a:r>
            <a:r>
              <a:rPr lang="en-US" dirty="0" err="1"/>
              <a:t>givenName</a:t>
            </a:r>
            <a:r>
              <a:rPr lang="en-US" dirty="0"/>
              <a:t>, </a:t>
            </a:r>
            <a:r>
              <a:rPr lang="en-US" dirty="0" err="1"/>
              <a:t>familyName</a:t>
            </a:r>
            <a:endParaRPr lang="en-US" dirty="0" smtClean="0"/>
          </a:p>
          <a:p>
            <a:pPr>
              <a:buFont typeface="Wingdings" charset="2"/>
              <a:buNone/>
            </a:pPr>
            <a:endParaRPr lang="en-US" dirty="0" smtClean="0"/>
          </a:p>
          <a:p>
            <a:pPr>
              <a:buFont typeface="Wingdings" charset="2"/>
              <a:buNone/>
            </a:pPr>
            <a:endParaRPr lang="en-US" dirty="0" smtClean="0"/>
          </a:p>
          <a:p>
            <a:pPr>
              <a:buFont typeface="Wingdings" charset="2"/>
              <a:buNone/>
            </a:pP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?F[-&gt;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foaf:name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?N]  :-</a:t>
            </a:r>
          </a:p>
          <a:p>
            <a:pPr>
              <a:buFont typeface="Wingdings" charset="2"/>
              <a:buNone/>
            </a:pP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	    ?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X[rdf:type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-&gt;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foaf:Person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]</a:t>
            </a:r>
          </a:p>
          <a:p>
            <a:pPr>
              <a:buFont typeface="Wingdings" charset="2"/>
              <a:buNone/>
            </a:pP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?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X[foaf:givenName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-&gt;?F], </a:t>
            </a:r>
          </a:p>
          <a:p>
            <a:pPr>
              <a:buFont typeface="Wingdings" charset="2"/>
              <a:buNone/>
            </a:pP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?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X[foaf:familyName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-&gt;?S], </a:t>
            </a:r>
          </a:p>
          <a:p>
            <a:pPr>
              <a:buFont typeface="Wingdings" charset="2"/>
              <a:buNone/>
            </a:pP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          ?N = </a:t>
            </a:r>
            <a:r>
              <a:rPr lang="en-US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fn:concat(?F</a:t>
            </a:r>
            <a:r>
              <a:rPr lang="en-US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“ “, ?S) .</a:t>
            </a:r>
          </a:p>
          <a:p>
            <a:pPr>
              <a:buFont typeface="Wingdings" charset="2"/>
              <a:buNone/>
            </a:pPr>
            <a:endParaRPr lang="en-US" sz="1800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buFont typeface="Wingdings" charset="2"/>
              <a:buNone/>
            </a:pPr>
            <a:endParaRPr lang="en-US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>
              <a:buFont typeface="Wingdings" charset="2"/>
              <a:buNone/>
            </a:pPr>
            <a:endParaRPr lang="en-US" sz="1800" dirty="0" smtClean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  <a:p>
            <a:pPr lvl="1">
              <a:buClr>
                <a:srgbClr val="000000"/>
              </a:buClr>
            </a:pPr>
            <a:r>
              <a:rPr lang="en-US" dirty="0" smtClean="0"/>
              <a:t>We use a simplified version of </a:t>
            </a:r>
            <a:r>
              <a:rPr lang="en-US" dirty="0" err="1" smtClean="0"/>
              <a:t>RIF’s</a:t>
            </a:r>
            <a:r>
              <a:rPr lang="en-US" dirty="0" smtClean="0"/>
              <a:t> presentation syntax here.</a:t>
            </a:r>
          </a:p>
          <a:p>
            <a:pPr lvl="1">
              <a:buClr>
                <a:srgbClr val="000000"/>
              </a:buClr>
            </a:pPr>
            <a:r>
              <a:rPr lang="en-US" dirty="0" smtClean="0"/>
              <a:t>RIF has chosen F-Logic style Frames (e.g. FLORA-2</a:t>
            </a:r>
            <a:r>
              <a:rPr lang="en-US" dirty="0" smtClean="0"/>
              <a:t>) to </a:t>
            </a:r>
            <a:r>
              <a:rPr lang="en-US" dirty="0" smtClean="0"/>
              <a:t>represent RDF-Triples, cf.[</a:t>
            </a:r>
            <a:r>
              <a:rPr lang="en-US" b="1" dirty="0" smtClean="0"/>
              <a:t>W3C 2010c]</a:t>
            </a:r>
          </a:p>
          <a:p>
            <a:pPr lvl="1">
              <a:buClr>
                <a:srgbClr val="000000"/>
              </a:buClr>
            </a:pPr>
            <a:r>
              <a:rPr lang="en-US" dirty="0" smtClean="0"/>
              <a:t>Can just be viewed as “syntactic sugar” for the triple() predicate we used before</a:t>
            </a:r>
          </a:p>
          <a:p>
            <a:pPr lvl="1">
              <a:buClr>
                <a:srgbClr val="000000"/>
              </a:buClr>
            </a:pPr>
            <a:endParaRPr lang="en-US" dirty="0" smtClean="0"/>
          </a:p>
          <a:p>
            <a:pPr lvl="2">
              <a:buClr>
                <a:srgbClr val="000000"/>
              </a:buClr>
            </a:pP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>
            <a:off x="609600" y="6096000"/>
            <a:ext cx="4724400" cy="381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85800" y="4572000"/>
            <a:ext cx="6553200" cy="6858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533400" y="3429000"/>
            <a:ext cx="5638800" cy="3810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RIF and RDF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590675"/>
            <a:ext cx="8375650" cy="4429125"/>
          </a:xfrm>
        </p:spPr>
        <p:txBody>
          <a:bodyPr/>
          <a:lstStyle/>
          <a:p>
            <a:endParaRPr lang="en-US" dirty="0" smtClean="0"/>
          </a:p>
          <a:p>
            <a:pPr marL="342900" indent="-342900">
              <a:buAutoNum type="arabicParenR"/>
            </a:pPr>
            <a:r>
              <a:rPr lang="en-US" dirty="0" smtClean="0"/>
              <a:t>RDFS entailment rules </a:t>
            </a:r>
            <a:r>
              <a:rPr lang="en-US" dirty="0" err="1" smtClean="0"/>
              <a:t>encodable</a:t>
            </a:r>
            <a:r>
              <a:rPr lang="en-US" dirty="0" smtClean="0"/>
              <a:t> in RIF Core … obvious.</a:t>
            </a:r>
          </a:p>
          <a:p>
            <a:pPr marL="342900" indent="-342900">
              <a:buAutoNum type="arabicParenR"/>
            </a:pPr>
            <a:endParaRPr lang="en-US" dirty="0" smtClean="0"/>
          </a:p>
          <a:p>
            <a:r>
              <a:rPr lang="en-US" dirty="0" smtClean="0"/>
              <a:t>2) RIF Core  Semantics has </a:t>
            </a:r>
            <a:r>
              <a:rPr lang="en-US" dirty="0" err="1" smtClean="0"/>
              <a:t>Datatype</a:t>
            </a:r>
            <a:r>
              <a:rPr lang="en-US" dirty="0" smtClean="0"/>
              <a:t> reasoning built-in!</a:t>
            </a:r>
          </a:p>
          <a:p>
            <a:endParaRPr lang="en-US" dirty="0" smtClean="0"/>
          </a:p>
          <a:p>
            <a:r>
              <a:rPr lang="en-US" b="1" dirty="0" smtClean="0"/>
              <a:t> RDF Graph:</a:t>
            </a:r>
          </a:p>
          <a:p>
            <a:r>
              <a:rPr lang="en-US" dirty="0" smtClean="0"/>
              <a:t>  </a:t>
            </a:r>
            <a:r>
              <a:rPr lang="en-US" dirty="0" smtClean="0">
                <a:latin typeface="Consolas"/>
                <a:cs typeface="Consolas"/>
              </a:rPr>
              <a:t>document1 :language  </a:t>
            </a:r>
            <a:r>
              <a:rPr lang="en-US" b="1" dirty="0" smtClean="0">
                <a:solidFill>
                  <a:srgbClr val="FF0000"/>
                </a:solidFill>
                <a:latin typeface="Consolas"/>
                <a:cs typeface="Consolas"/>
              </a:rPr>
              <a:t>“</a:t>
            </a:r>
            <a:r>
              <a:rPr lang="en-US" b="1" dirty="0" err="1" smtClean="0">
                <a:solidFill>
                  <a:srgbClr val="FF0000"/>
                </a:solidFill>
                <a:latin typeface="Consolas"/>
                <a:cs typeface="Consolas"/>
              </a:rPr>
              <a:t>en”^^xsd:language</a:t>
            </a:r>
            <a:r>
              <a:rPr lang="en-US" b="1" dirty="0" smtClean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.</a:t>
            </a:r>
          </a:p>
          <a:p>
            <a:endParaRPr lang="en-US" dirty="0" smtClean="0"/>
          </a:p>
          <a:p>
            <a:r>
              <a:rPr lang="en-US" dirty="0" smtClean="0"/>
              <a:t> </a:t>
            </a:r>
            <a:r>
              <a:rPr lang="en-US" b="1" dirty="0" smtClean="0"/>
              <a:t>RIF Rule:</a:t>
            </a:r>
          </a:p>
          <a:p>
            <a:endParaRPr lang="en-US" dirty="0" smtClean="0"/>
          </a:p>
          <a:p>
            <a:r>
              <a:rPr lang="en-US" dirty="0" smtClean="0"/>
              <a:t>   </a:t>
            </a:r>
            <a:r>
              <a:rPr lang="en-US" dirty="0" smtClean="0">
                <a:latin typeface="Consolas"/>
                <a:cs typeface="Consolas"/>
              </a:rPr>
              <a:t>?X[ </a:t>
            </a:r>
            <a:r>
              <a:rPr lang="en-US" dirty="0" err="1" smtClean="0">
                <a:latin typeface="Consolas"/>
                <a:cs typeface="Consolas"/>
              </a:rPr>
              <a:t>rdf:type</a:t>
            </a:r>
            <a:r>
              <a:rPr lang="en-US" dirty="0" smtClean="0">
                <a:latin typeface="Consolas"/>
                <a:cs typeface="Consolas"/>
              </a:rPr>
              <a:t> -&gt; :</a:t>
            </a:r>
            <a:r>
              <a:rPr lang="en-US" dirty="0" err="1" smtClean="0">
                <a:latin typeface="Consolas"/>
                <a:cs typeface="Consolas"/>
              </a:rPr>
              <a:t>EngDocument</a:t>
            </a:r>
            <a:r>
              <a:rPr lang="en-US" dirty="0" smtClean="0">
                <a:latin typeface="Consolas"/>
                <a:cs typeface="Consolas"/>
              </a:rPr>
              <a:t> ] :- </a:t>
            </a:r>
          </a:p>
          <a:p>
            <a:r>
              <a:rPr lang="en-US" dirty="0" smtClean="0">
                <a:latin typeface="Consolas"/>
                <a:cs typeface="Consolas"/>
              </a:rPr>
              <a:t>		?X[ :language -&gt; </a:t>
            </a:r>
            <a:r>
              <a:rPr lang="en-US" b="1" dirty="0" smtClean="0">
                <a:solidFill>
                  <a:srgbClr val="FF0000"/>
                </a:solidFill>
                <a:latin typeface="Consolas"/>
                <a:cs typeface="Consolas"/>
              </a:rPr>
              <a:t>“</a:t>
            </a:r>
            <a:r>
              <a:rPr lang="en-US" b="1" dirty="0" err="1" smtClean="0">
                <a:solidFill>
                  <a:srgbClr val="FF0000"/>
                </a:solidFill>
                <a:latin typeface="Consolas"/>
                <a:cs typeface="Consolas"/>
              </a:rPr>
              <a:t>en”^^xsd:string</a:t>
            </a:r>
            <a:r>
              <a:rPr lang="en-US" b="1" dirty="0" smtClean="0">
                <a:solidFill>
                  <a:srgbClr val="FF0000"/>
                </a:solidFill>
                <a:latin typeface="Consolas"/>
                <a:cs typeface="Consolas"/>
              </a:rPr>
              <a:t> </a:t>
            </a:r>
            <a:r>
              <a:rPr lang="en-US" dirty="0" smtClean="0">
                <a:latin typeface="Consolas"/>
                <a:cs typeface="Consolas"/>
              </a:rPr>
              <a:t>] .</a:t>
            </a:r>
          </a:p>
          <a:p>
            <a:endParaRPr lang="en-US" dirty="0" smtClean="0"/>
          </a:p>
          <a:p>
            <a:r>
              <a:rPr lang="en-US" dirty="0" smtClean="0"/>
              <a:t>The RDF+RIF combined semantics </a:t>
            </a:r>
            <a:r>
              <a:rPr lang="en-US" b="1" dirty="0" smtClean="0"/>
              <a:t>[W3C,2010d]</a:t>
            </a:r>
            <a:r>
              <a:rPr lang="en-US" dirty="0" smtClean="0"/>
              <a:t> would entail</a:t>
            </a:r>
          </a:p>
          <a:p>
            <a:endParaRPr lang="en-US" dirty="0" smtClean="0"/>
          </a:p>
          <a:p>
            <a:r>
              <a:rPr lang="en-US" dirty="0" smtClean="0"/>
              <a:t>   </a:t>
            </a:r>
            <a:r>
              <a:rPr lang="en-US" dirty="0" smtClean="0">
                <a:latin typeface="Consolas"/>
                <a:cs typeface="Consolas"/>
              </a:rPr>
              <a:t>document1 </a:t>
            </a:r>
            <a:r>
              <a:rPr lang="en-US" dirty="0" err="1" smtClean="0">
                <a:latin typeface="Consolas"/>
                <a:cs typeface="Consolas"/>
              </a:rPr>
              <a:t>rdf:type</a:t>
            </a:r>
            <a:r>
              <a:rPr lang="en-US" dirty="0" smtClean="0">
                <a:latin typeface="Consolas"/>
                <a:cs typeface="Consolas"/>
              </a:rPr>
              <a:t> :</a:t>
            </a:r>
            <a:r>
              <a:rPr lang="en-US" dirty="0" err="1" smtClean="0">
                <a:latin typeface="Consolas"/>
                <a:cs typeface="Consolas"/>
              </a:rPr>
              <a:t>EngDocument</a:t>
            </a:r>
            <a:r>
              <a:rPr lang="en-US" dirty="0" smtClean="0">
                <a:latin typeface="Consolas"/>
                <a:cs typeface="Consolas"/>
              </a:rPr>
              <a:t> 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RIF and SPARQL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763000" cy="5562600"/>
          </a:xfrm>
        </p:spPr>
        <p:txBody>
          <a:bodyPr/>
          <a:lstStyle/>
          <a:p>
            <a:r>
              <a:rPr lang="en-US" dirty="0" smtClean="0"/>
              <a:t>Can we Interpret SPARQL CONSTRUCT as a “rules language”?</a:t>
            </a:r>
          </a:p>
          <a:p>
            <a:r>
              <a:rPr lang="en-US" b="1" dirty="0" smtClean="0"/>
              <a:t>[Polleres, 2007], [Schenk&amp;Staab,2008], [</a:t>
            </a:r>
            <a:r>
              <a:rPr lang="en-US" b="1" dirty="0" err="1" smtClean="0"/>
              <a:t>Knublauch</a:t>
            </a:r>
            <a:r>
              <a:rPr lang="en-US" b="1" dirty="0" smtClean="0"/>
              <a:t> et al. 2011]</a:t>
            </a:r>
          </a:p>
          <a:p>
            <a:r>
              <a:rPr lang="en-US" dirty="0" smtClean="0"/>
              <a:t>Would this rule language be exchangeable in RIF Core?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838200" y="4876800"/>
            <a:ext cx="7815580" cy="685800"/>
            <a:chOff x="838200" y="4876800"/>
            <a:chExt cx="7815580" cy="685800"/>
          </a:xfrm>
        </p:grpSpPr>
        <p:sp>
          <p:nvSpPr>
            <p:cNvPr id="7" name="Rectangle 6"/>
            <p:cNvSpPr/>
            <p:nvPr/>
          </p:nvSpPr>
          <p:spPr>
            <a:xfrm>
              <a:off x="838200" y="4977824"/>
              <a:ext cx="4953000" cy="584776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>
              <a:spAutoFit/>
            </a:bodyPr>
            <a:lstStyle/>
            <a:p>
              <a:r>
                <a:rPr lang="en-US" sz="1600" dirty="0" smtClean="0">
                  <a:latin typeface="Consolas"/>
                  <a:cs typeface="Consolas"/>
                </a:rPr>
                <a:t>CONSTRUCT { ?X </a:t>
              </a:r>
              <a:r>
                <a:rPr lang="en-US" sz="1600" dirty="0" err="1" smtClean="0">
                  <a:latin typeface="Consolas"/>
                  <a:cs typeface="Consolas"/>
                </a:rPr>
                <a:t>rdf:type</a:t>
              </a:r>
              <a:r>
                <a:rPr lang="en-US" sz="1600" dirty="0" smtClean="0">
                  <a:latin typeface="Consolas"/>
                  <a:cs typeface="Consolas"/>
                </a:rPr>
                <a:t>  :</a:t>
              </a:r>
              <a:r>
                <a:rPr lang="en-US" sz="1600" dirty="0" err="1" smtClean="0">
                  <a:latin typeface="Consolas"/>
                  <a:cs typeface="Consolas"/>
                </a:rPr>
                <a:t>EngDocument</a:t>
              </a:r>
              <a:r>
                <a:rPr lang="en-US" sz="1600" dirty="0" smtClean="0">
                  <a:latin typeface="Consolas"/>
                  <a:cs typeface="Consolas"/>
                </a:rPr>
                <a:t> } </a:t>
              </a:r>
            </a:p>
            <a:p>
              <a:r>
                <a:rPr lang="en-US" sz="1600" dirty="0" smtClean="0">
                  <a:latin typeface="Consolas"/>
                  <a:cs typeface="Consolas"/>
                </a:rPr>
                <a:t>WHERE { ?X[ :language </a:t>
              </a:r>
              <a:r>
                <a:rPr lang="en-US" sz="1600" b="1" dirty="0" smtClean="0">
                  <a:solidFill>
                    <a:srgbClr val="FF0000"/>
                  </a:solidFill>
                  <a:latin typeface="Consolas"/>
                  <a:cs typeface="Consolas"/>
                </a:rPr>
                <a:t>“</a:t>
              </a:r>
              <a:r>
                <a:rPr lang="en-US" sz="1600" b="1" dirty="0" err="1" smtClean="0">
                  <a:solidFill>
                    <a:srgbClr val="FF0000"/>
                  </a:solidFill>
                  <a:latin typeface="Consolas"/>
                  <a:cs typeface="Consolas"/>
                </a:rPr>
                <a:t>en”^^xsd:string</a:t>
              </a:r>
              <a:r>
                <a:rPr lang="en-US" sz="1600" b="1" dirty="0" smtClean="0">
                  <a:solidFill>
                    <a:srgbClr val="FF0000"/>
                  </a:solidFill>
                  <a:latin typeface="Consolas"/>
                  <a:cs typeface="Consolas"/>
                </a:rPr>
                <a:t> </a:t>
              </a:r>
              <a:r>
                <a:rPr lang="en-US" sz="1600" dirty="0" smtClean="0">
                  <a:latin typeface="Consolas"/>
                  <a:cs typeface="Consolas"/>
                </a:rPr>
                <a:t>} .</a:t>
              </a:r>
            </a:p>
          </p:txBody>
        </p:sp>
        <p:sp>
          <p:nvSpPr>
            <p:cNvPr id="8" name="Rectangular Callout 7"/>
            <p:cNvSpPr/>
            <p:nvPr/>
          </p:nvSpPr>
          <p:spPr bwMode="auto">
            <a:xfrm>
              <a:off x="7239000" y="4876800"/>
              <a:ext cx="1414780" cy="685800"/>
            </a:xfrm>
            <a:prstGeom prst="wedgeRectCallout">
              <a:avLst>
                <a:gd name="adj1" fmla="val -161767"/>
                <a:gd name="adj2" fmla="val 11346"/>
              </a:avLst>
            </a:prstGeom>
            <a:solidFill>
              <a:schemeClr val="tx2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r>
                <a:rPr lang="en-US" sz="1200" i="1" dirty="0" smtClean="0"/>
                <a:t>No results on the RDF graph of the previous slide!</a:t>
              </a:r>
              <a:endParaRPr lang="en-US" sz="1200" i="1" dirty="0"/>
            </a:p>
          </p:txBody>
        </p:sp>
      </p:grpSp>
      <p:sp>
        <p:nvSpPr>
          <p:cNvPr id="10" name="Rectangle 9"/>
          <p:cNvSpPr/>
          <p:nvPr/>
        </p:nvSpPr>
        <p:spPr>
          <a:xfrm>
            <a:off x="629657" y="5830669"/>
            <a:ext cx="78772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800" b="1" i="1" dirty="0" err="1" smtClean="0">
                <a:sym typeface="Wingdings"/>
              </a:rPr>
              <a:t>Bottomline</a:t>
            </a:r>
            <a:r>
              <a:rPr lang="en-US" sz="1800" i="1" dirty="0" smtClean="0">
                <a:sym typeface="Wingdings"/>
              </a:rPr>
              <a:t>: </a:t>
            </a:r>
            <a:r>
              <a:rPr lang="en-US" sz="1800" i="1" dirty="0" smtClean="0">
                <a:sym typeface="Wingdings"/>
              </a:rPr>
              <a:t>It </a:t>
            </a:r>
            <a:r>
              <a:rPr lang="en-US" sz="1800" i="1" dirty="0" smtClean="0">
                <a:sym typeface="Wingdings"/>
              </a:rPr>
              <a:t>seems that SPARQL has both more and less than RIF-Core</a:t>
            </a:r>
          </a:p>
          <a:p>
            <a:pPr>
              <a:buFont typeface="Wingdings" charset="2"/>
              <a:buChar char="à"/>
            </a:pPr>
            <a:r>
              <a:rPr lang="en-US" sz="1800" i="1" dirty="0" smtClean="0">
                <a:sym typeface="Wingdings"/>
              </a:rPr>
              <a:t>RIF-SPARQL would need an own RIF-“Dialect”</a:t>
            </a:r>
            <a:endParaRPr lang="en-US" sz="1800" i="1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304800" y="2362200"/>
            <a:ext cx="8839200" cy="2187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endParaRPr lang="en-US" sz="1600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lvl="0" eaLnBrk="0" hangingPunct="0">
              <a:lnSpc>
                <a:spcPct val="110000"/>
              </a:lnSpc>
            </a:pPr>
            <a:r>
              <a:rPr lang="en-US" sz="1600" b="1" kern="0" dirty="0" smtClean="0">
                <a:solidFill>
                  <a:srgbClr val="000000"/>
                </a:solidFill>
                <a:latin typeface="Arial"/>
                <a:cs typeface="+mn-cs"/>
              </a:rPr>
              <a:t>3 main obstacles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+mn-cs"/>
              </a:rPr>
              <a:t>: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+mn-cs"/>
              </a:rPr>
              <a:t> 1) Built-ins:</a:t>
            </a:r>
          </a:p>
          <a:p>
            <a:pPr marL="573088" lvl="3" indent="-190500" eaLnBrk="0" hangingPunct="0">
              <a:lnSpc>
                <a:spcPct val="110000"/>
              </a:lnSpc>
              <a:buClr>
                <a:srgbClr val="889EA7"/>
              </a:buClr>
              <a:buFont typeface="Wingdings" charset="2"/>
              <a:buChar char="à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 pitchFamily="1" charset="-128"/>
                <a:sym typeface="Wingdings"/>
              </a:rPr>
              <a:t> 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1" charset="-128"/>
                <a:sym typeface="Wingdings"/>
              </a:rPr>
              <a:t>A RIF dialect including SPARQL built-ins would need specific built-ins.</a:t>
            </a:r>
          </a:p>
          <a:p>
            <a:pPr marL="573088" lvl="3" indent="-190500" eaLnBrk="0" hangingPunct="0">
              <a:lnSpc>
                <a:spcPct val="110000"/>
              </a:lnSpc>
              <a:buClr>
                <a:srgbClr val="889EA7"/>
              </a:buClr>
            </a:pP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1" charset="-128"/>
                <a:sym typeface="Wingdings"/>
              </a:rPr>
              <a:t>	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1" charset="-128"/>
              </a:rPr>
              <a:t> (e.g. </a:t>
            </a:r>
            <a:r>
              <a:rPr lang="en-US" sz="1400" b="1" kern="0" dirty="0" smtClean="0">
                <a:solidFill>
                  <a:srgbClr val="000000"/>
                </a:solidFill>
                <a:latin typeface="Arial"/>
                <a:ea typeface="ＭＳ Ｐゴシック" pitchFamily="1" charset="-128"/>
              </a:rPr>
              <a:t>bound()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1" charset="-128"/>
              </a:rPr>
              <a:t>, </a:t>
            </a:r>
            <a:r>
              <a:rPr lang="en-US" sz="1400" b="1" kern="0" dirty="0" err="1" smtClean="0">
                <a:solidFill>
                  <a:srgbClr val="000000"/>
                </a:solidFill>
                <a:latin typeface="Arial"/>
                <a:ea typeface="ＭＳ Ｐゴシック" pitchFamily="1" charset="-128"/>
              </a:rPr>
              <a:t>datatype</a:t>
            </a:r>
            <a:r>
              <a:rPr lang="en-US" sz="1400" b="1" kern="0" dirty="0" smtClean="0">
                <a:solidFill>
                  <a:srgbClr val="000000"/>
                </a:solidFill>
                <a:latin typeface="Arial"/>
                <a:ea typeface="ＭＳ Ｐゴシック" pitchFamily="1" charset="-128"/>
              </a:rPr>
              <a:t>() 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1" charset="-128"/>
              </a:rPr>
              <a:t>are not in DTB)</a:t>
            </a:r>
            <a:endParaRPr lang="en-US" sz="1400" kern="0" dirty="0" smtClean="0">
              <a:solidFill>
                <a:srgbClr val="000000"/>
              </a:solidFill>
              <a:latin typeface="Arial"/>
              <a:ea typeface="ＭＳ Ｐゴシック" pitchFamily="1" charset="-128"/>
              <a:sym typeface="Wingdings"/>
            </a:endParaRPr>
          </a:p>
          <a:p>
            <a:pPr marL="573088" lvl="3" indent="-190500" eaLnBrk="0" hangingPunct="0">
              <a:lnSpc>
                <a:spcPct val="110000"/>
              </a:lnSpc>
              <a:buClr>
                <a:srgbClr val="889EA7"/>
              </a:buClr>
              <a:buFont typeface="Wingdings" charset="2"/>
              <a:buChar char="à"/>
            </a:pP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1" charset="-128"/>
                <a:sym typeface="Wingdings"/>
              </a:rPr>
              <a:t> The 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1" charset="-128"/>
              </a:rPr>
              <a:t>error semantics of complex </a:t>
            </a:r>
            <a:r>
              <a:rPr lang="en-US" sz="1400" kern="0" dirty="0" err="1" smtClean="0">
                <a:solidFill>
                  <a:srgbClr val="000000"/>
                </a:solidFill>
                <a:latin typeface="Arial"/>
                <a:ea typeface="ＭＳ Ｐゴシック" pitchFamily="1" charset="-128"/>
              </a:rPr>
              <a:t>FILTERs</a:t>
            </a:r>
            <a:r>
              <a:rPr lang="en-US" sz="1400" kern="0" dirty="0" smtClean="0">
                <a:solidFill>
                  <a:srgbClr val="000000"/>
                </a:solidFill>
                <a:latin typeface="Arial"/>
                <a:ea typeface="ＭＳ Ｐゴシック" pitchFamily="1" charset="-128"/>
              </a:rPr>
              <a:t> in SPARQL would need to be emulated in RIF.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400" kern="0" dirty="0" smtClean="0">
                <a:solidFill>
                  <a:srgbClr val="000000"/>
                </a:solidFill>
                <a:latin typeface="Arial"/>
                <a:cs typeface="+mn-cs"/>
              </a:rPr>
              <a:t>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+mn-cs"/>
              </a:rPr>
              <a:t> 2) Negation as failure or something like OPTIONAL would be 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+mn-cs"/>
              </a:rPr>
              <a:t>needed (not in RIF Core)</a:t>
            </a:r>
            <a:endParaRPr lang="en-US" sz="1600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+mn-cs"/>
              </a:rPr>
              <a:t>  3)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+mn-cs"/>
              </a:rPr>
              <a:t>Datatype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+mn-cs"/>
              </a:rPr>
              <a:t> Reasoning is built-in into RIF but not in SPARQL.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RIF and </a:t>
            </a:r>
            <a:r>
              <a:rPr lang="en-US" dirty="0" err="1" smtClean="0"/>
              <a:t>Datalog</a:t>
            </a:r>
            <a:r>
              <a:rPr lang="en-US" dirty="0" smtClean="0"/>
              <a:t> – Summary: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Positive </a:t>
            </a:r>
            <a:r>
              <a:rPr lang="en-US" dirty="0" err="1" smtClean="0"/>
              <a:t>Datalog</a:t>
            </a:r>
            <a:r>
              <a:rPr lang="en-US" dirty="0" smtClean="0"/>
              <a:t> is in RIF Core.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To “cover” RIF Core, you’d need </a:t>
            </a:r>
            <a:r>
              <a:rPr lang="en-US" dirty="0" err="1" smtClean="0"/>
              <a:t>Datalog+Built</a:t>
            </a:r>
            <a:r>
              <a:rPr lang="en-US" dirty="0" smtClean="0"/>
              <a:t>-ins.</a:t>
            </a:r>
          </a:p>
          <a:p>
            <a:pPr marL="342900" indent="-342900"/>
            <a:r>
              <a:rPr lang="en-US" dirty="0" smtClean="0"/>
              <a:t>	Termination problems, could be remedied by syntactic restrictions, e.g. “Strong safeness” </a:t>
            </a:r>
            <a:r>
              <a:rPr lang="en-US" b="1" dirty="0" smtClean="0"/>
              <a:t>[W3C, 2010a, §6,2]</a:t>
            </a:r>
            <a:r>
              <a:rPr lang="en-US" dirty="0" smtClean="0"/>
              <a:t>, inspired by </a:t>
            </a:r>
            <a:r>
              <a:rPr lang="en-US" b="1" dirty="0" smtClean="0"/>
              <a:t>[Eiter+,2006]</a:t>
            </a:r>
          </a:p>
          <a:p>
            <a:pPr marL="342900" indent="-342900"/>
            <a:endParaRPr lang="en-US" b="1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 Common extensions to </a:t>
            </a:r>
            <a:r>
              <a:rPr lang="en-US" dirty="0" err="1" smtClean="0"/>
              <a:t>Datalog</a:t>
            </a:r>
            <a:r>
              <a:rPr lang="en-US" dirty="0" smtClean="0"/>
              <a:t> would need an own RIF Dialect (e.g. </a:t>
            </a:r>
            <a:r>
              <a:rPr lang="en-US" sz="2400" i="1" dirty="0" smtClean="0">
                <a:latin typeface="Times New Roman"/>
                <a:cs typeface="Times New Roman"/>
              </a:rPr>
              <a:t>not</a:t>
            </a:r>
            <a:r>
              <a:rPr lang="en-US" dirty="0" smtClean="0"/>
              <a:t>)</a:t>
            </a:r>
          </a:p>
          <a:p>
            <a:pPr marL="342900" indent="-342900">
              <a:buFont typeface="Arial"/>
              <a:buChar char="•"/>
            </a:pPr>
            <a:endParaRPr lang="en-US" dirty="0" smtClean="0"/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In combination with SPARQL, some obstacles would need to be overcome.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2"/>
            <a:ext cx="1403648" cy="369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StageCurtainComingSo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934200" cy="6858000"/>
          </a:xfrm>
          <a:prstGeom prst="rect">
            <a:avLst/>
          </a:prstGeom>
        </p:spPr>
      </p:pic>
      <p:sp>
        <p:nvSpPr>
          <p:cNvPr id="35842" name="Rectangle 13"/>
          <p:cNvSpPr>
            <a:spLocks noChangeArrowheads="1"/>
          </p:cNvSpPr>
          <p:nvPr/>
        </p:nvSpPr>
        <p:spPr bwMode="auto">
          <a:xfrm>
            <a:off x="3048000" y="0"/>
            <a:ext cx="6096000" cy="6858000"/>
          </a:xfrm>
          <a:prstGeom prst="rect">
            <a:avLst/>
          </a:prstGeom>
          <a:solidFill>
            <a:schemeClr val="bg2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5843" name="Line 12"/>
          <p:cNvSpPr>
            <a:spLocks noChangeShapeType="1"/>
          </p:cNvSpPr>
          <p:nvPr/>
        </p:nvSpPr>
        <p:spPr bwMode="auto">
          <a:xfrm>
            <a:off x="3040063" y="0"/>
            <a:ext cx="0" cy="685800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35846" name="Text Box 20"/>
          <p:cNvSpPr txBox="1">
            <a:spLocks noChangeArrowheads="1"/>
          </p:cNvSpPr>
          <p:nvPr/>
        </p:nvSpPr>
        <p:spPr bwMode="auto">
          <a:xfrm>
            <a:off x="555625" y="6272213"/>
            <a:ext cx="8193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r>
              <a:rPr lang="en-US" sz="1200" b="1" dirty="0">
                <a:solidFill>
                  <a:schemeClr val="bg2"/>
                </a:solidFill>
              </a:rPr>
              <a:t>© Siemens </a:t>
            </a:r>
            <a:r>
              <a:rPr lang="en-US" sz="1200" b="1" dirty="0" smtClean="0">
                <a:solidFill>
                  <a:schemeClr val="bg2"/>
                </a:solidFill>
              </a:rPr>
              <a:t>AG </a:t>
            </a:r>
            <a:r>
              <a:rPr lang="en-US" sz="1200" b="1" dirty="0" err="1" smtClean="0">
                <a:solidFill>
                  <a:schemeClr val="bg2"/>
                </a:solidFill>
              </a:rPr>
              <a:t>Österreich</a:t>
            </a:r>
            <a:r>
              <a:rPr lang="en-US" sz="1200" b="1" dirty="0" smtClean="0">
                <a:solidFill>
                  <a:schemeClr val="bg2"/>
                </a:solidFill>
              </a:rPr>
              <a:t> </a:t>
            </a:r>
            <a:r>
              <a:rPr lang="en-US" sz="1200" b="1" dirty="0">
                <a:solidFill>
                  <a:schemeClr val="bg2"/>
                </a:solidFill>
              </a:rPr>
              <a:t>2012. All rights reserved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131840" y="692696"/>
            <a:ext cx="339242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On stage since March 2013:</a:t>
            </a:r>
            <a:endParaRPr lang="en-US" dirty="0"/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3200400" y="1295400"/>
            <a:ext cx="5943600" cy="12461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SPARQL1.1</a:t>
            </a:r>
            <a:endParaRPr kumimoji="0" lang="en-US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6546850" cy="8096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Why SPARQL1.1 was needed…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95400"/>
            <a:ext cx="8208963" cy="5334000"/>
          </a:xfrm>
        </p:spPr>
        <p:txBody>
          <a:bodyPr/>
          <a:lstStyle/>
          <a:p>
            <a:pPr eaLnBrk="1" hangingPunct="1">
              <a:buFont typeface="Wingdings" pitchFamily="1" charset="2"/>
              <a:buNone/>
              <a:defRPr/>
            </a:pPr>
            <a:r>
              <a:rPr lang="en-US" sz="2000" dirty="0" smtClean="0"/>
              <a:t>In 2009, a new W3C SPARQL WG was chartered to common feature requests by the community in the query language:</a:t>
            </a:r>
            <a:endParaRPr lang="en-US" sz="2000" b="1" i="1" dirty="0" smtClean="0"/>
          </a:p>
          <a:p>
            <a:pPr eaLnBrk="1" hangingPunct="1">
              <a:buFont typeface="Wingdings" pitchFamily="1" charset="2"/>
              <a:buNone/>
              <a:defRPr/>
            </a:pPr>
            <a:endParaRPr lang="en-US" sz="2000" dirty="0" smtClean="0"/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b="1" dirty="0" smtClean="0"/>
              <a:t>Negation</a:t>
            </a:r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b="1" dirty="0" smtClean="0"/>
              <a:t>Assignment/Project Expressions</a:t>
            </a:r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b="1" dirty="0" smtClean="0"/>
              <a:t>Property paths</a:t>
            </a:r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b="1" dirty="0" err="1" smtClean="0"/>
              <a:t>Subqueries</a:t>
            </a:r>
            <a:endParaRPr lang="en-US" b="1" dirty="0" smtClean="0"/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b="1" dirty="0" smtClean="0"/>
              <a:t>Aggregate functions (SUM, AVG, MIN, MAX, COUNT, …)</a:t>
            </a:r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b="1" dirty="0" smtClean="0"/>
              <a:t>Simple query federation</a:t>
            </a:r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b="1" dirty="0" smtClean="0"/>
              <a:t>Entailment Regimes</a:t>
            </a:r>
          </a:p>
          <a:p>
            <a:pPr lvl="1" eaLnBrk="1" hangingPunct="1">
              <a:buFont typeface="Wingdings" pitchFamily="1" charset="2"/>
              <a:buChar char="§"/>
              <a:defRPr/>
            </a:pPr>
            <a:endParaRPr lang="en-US" b="1" dirty="0" smtClean="0"/>
          </a:p>
          <a:p>
            <a:pPr lvl="3" eaLnBrk="1" hangingPunct="1">
              <a:buFont typeface="Wingdings" pitchFamily="1" charset="2"/>
              <a:buChar char="§"/>
              <a:defRPr/>
            </a:pPr>
            <a:endParaRPr lang="en-US" dirty="0" smtClean="0"/>
          </a:p>
          <a:p>
            <a:pPr lvl="3" eaLnBrk="1" hangingPunct="1">
              <a:buNone/>
              <a:defRPr/>
            </a:pPr>
            <a:endParaRPr lang="en-US" dirty="0" smtClean="0"/>
          </a:p>
          <a:p>
            <a:pPr lvl="3" eaLnBrk="1" hangingPunct="1">
              <a:buFont typeface="Wingdings" pitchFamily="1" charset="2"/>
              <a:buChar char="§"/>
              <a:defRPr/>
            </a:pPr>
            <a:r>
              <a:rPr lang="en-US" b="1" i="1" dirty="0" smtClean="0">
                <a:solidFill>
                  <a:srgbClr val="003399"/>
                </a:solidFill>
              </a:rPr>
              <a:t>Goal: SPARQL 1.1 W3C Recommendation by end of this year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2"/>
            <a:ext cx="1259632" cy="685303"/>
          </a:xfrm>
          <a:prstGeom prst="rect">
            <a:avLst/>
          </a:prstGeom>
          <a:noFill/>
        </p:spPr>
        <p:txBody>
          <a:bodyPr/>
          <a:lstStyle/>
          <a:p>
            <a:fld id="{4F069618-9B2E-4F1F-9A2C-A053C31B88C5}" type="slidenum">
              <a:rPr lang="en-US" smtClean="0">
                <a:latin typeface="Arial" charset="0"/>
                <a:cs typeface="Arial" charset="0"/>
              </a:rPr>
              <a:pPr/>
              <a:t>39</a:t>
            </a:fld>
            <a:endParaRPr lang="en-US" dirty="0" smtClean="0">
              <a:latin typeface="Arial" charset="0"/>
              <a:cs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3"/>
          <p:cNvSpPr>
            <a:spLocks noChangeArrowheads="1"/>
          </p:cNvSpPr>
          <p:nvPr/>
        </p:nvSpPr>
        <p:spPr bwMode="auto">
          <a:xfrm>
            <a:off x="3048000" y="0"/>
            <a:ext cx="6096000" cy="68580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0" tIns="0" rIns="0" bIns="0" anchor="ctr"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5603" name="Line 12"/>
          <p:cNvSpPr>
            <a:spLocks noChangeShapeType="1"/>
          </p:cNvSpPr>
          <p:nvPr/>
        </p:nvSpPr>
        <p:spPr bwMode="auto">
          <a:xfrm>
            <a:off x="3040063" y="0"/>
            <a:ext cx="0" cy="6858000"/>
          </a:xfrm>
          <a:prstGeom prst="line">
            <a:avLst/>
          </a:prstGeom>
          <a:noFill/>
          <a:ln w="63500">
            <a:solidFill>
              <a:schemeClr val="bg2"/>
            </a:solidFill>
            <a:round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738757" y="1412776"/>
            <a:ext cx="5381625" cy="1246187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rgbClr val="000000"/>
                </a:solidFill>
              </a:rPr>
              <a:t>Semantic Web Standards?</a:t>
            </a:r>
          </a:p>
        </p:txBody>
      </p:sp>
      <p:sp>
        <p:nvSpPr>
          <p:cNvPr id="25607" name="Rectangle 7"/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59832" y="260350"/>
            <a:ext cx="6084168" cy="973138"/>
          </a:xfrm>
          <a:prstGeom prst="rect">
            <a:avLst/>
          </a:prstGeom>
          <a:solidFill>
            <a:srgbClr val="FEFFFF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>
              <a:solidFill>
                <a:srgbClr val="FFFFFF"/>
              </a:solidFill>
            </a:endParaRPr>
          </a:p>
        </p:txBody>
      </p:sp>
      <p:sp>
        <p:nvSpPr>
          <p:cNvPr id="25606" name="Text Box 20"/>
          <p:cNvSpPr txBox="1">
            <a:spLocks noChangeArrowheads="1"/>
          </p:cNvSpPr>
          <p:nvPr/>
        </p:nvSpPr>
        <p:spPr bwMode="auto">
          <a:xfrm>
            <a:off x="555625" y="6272213"/>
            <a:ext cx="8193088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/>
          <a:lstStyle/>
          <a:p>
            <a:pPr algn="r">
              <a:spcBef>
                <a:spcPct val="50000"/>
              </a:spcBef>
            </a:pPr>
            <a:r>
              <a:rPr lang="en-US" sz="1200" b="1">
                <a:solidFill>
                  <a:schemeClr val="bg2"/>
                </a:solidFill>
              </a:rPr>
              <a:t>© Siemens AG 2012. All rights reserved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79912" y="764704"/>
            <a:ext cx="13253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Overview</a:t>
            </a:r>
            <a:endParaRPr lang="en-US" b="1" dirty="0"/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3774504" y="2204864"/>
            <a:ext cx="5334000" cy="45354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lIns="180000" tIns="0" rIns="72000" bIns="0"/>
          <a:lstStyle/>
          <a:p>
            <a:pPr>
              <a:lnSpc>
                <a:spcPct val="110000"/>
              </a:lnSpc>
              <a:buFont typeface="Wingdings" pitchFamily="2" charset="2"/>
              <a:buNone/>
              <a:tabLst>
                <a:tab pos="3810000" algn="r"/>
              </a:tabLst>
            </a:pPr>
            <a:endParaRPr lang="en-US" sz="1800" b="1" dirty="0" smtClean="0">
              <a:solidFill>
                <a:srgbClr val="000000"/>
              </a:solidFill>
            </a:endParaRPr>
          </a:p>
          <a:p>
            <a:pPr marL="190500" lvl="1" indent="-188913">
              <a:lnSpc>
                <a:spcPct val="110000"/>
              </a:lnSpc>
              <a:buClr>
                <a:schemeClr val="bg1"/>
              </a:buClr>
              <a:buFont typeface="Wingdings" pitchFamily="2" charset="2"/>
              <a:buChar char="§"/>
              <a:tabLst>
                <a:tab pos="3810000" algn="r"/>
              </a:tabLst>
            </a:pPr>
            <a:r>
              <a:rPr lang="en-US" sz="1800" b="1" dirty="0" smtClean="0">
                <a:solidFill>
                  <a:srgbClr val="000000"/>
                </a:solidFill>
                <a:ea typeface="ＭＳ Ｐゴシック" pitchFamily="34" charset="-128"/>
              </a:rPr>
              <a:t>RDF 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and </a:t>
            </a:r>
            <a:r>
              <a:rPr lang="en-US" sz="1800" dirty="0" err="1" smtClean="0">
                <a:solidFill>
                  <a:srgbClr val="000000"/>
                </a:solidFill>
                <a:ea typeface="ＭＳ Ｐゴシック" pitchFamily="34" charset="-128"/>
              </a:rPr>
              <a:t>Datalog</a:t>
            </a:r>
            <a:endParaRPr lang="en-US" sz="18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90500" lvl="1" indent="-188913">
              <a:lnSpc>
                <a:spcPct val="110000"/>
              </a:lnSpc>
              <a:buClr>
                <a:schemeClr val="bg1"/>
              </a:buClr>
              <a:buFont typeface="Wingdings" pitchFamily="2" charset="2"/>
              <a:buChar char="§"/>
              <a:tabLst>
                <a:tab pos="3810000" algn="r"/>
              </a:tabLst>
            </a:pPr>
            <a:endParaRPr lang="en-US" sz="18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90500" lvl="1" indent="-188913">
              <a:lnSpc>
                <a:spcPct val="110000"/>
              </a:lnSpc>
              <a:buClr>
                <a:schemeClr val="bg1"/>
              </a:buClr>
              <a:buFont typeface="Wingdings" pitchFamily="2" charset="2"/>
              <a:buChar char="§"/>
              <a:tabLst>
                <a:tab pos="3810000" algn="r"/>
              </a:tabLst>
            </a:pPr>
            <a:r>
              <a:rPr lang="en-US" sz="1800" b="1" dirty="0" smtClean="0">
                <a:solidFill>
                  <a:srgbClr val="000000"/>
                </a:solidFill>
                <a:ea typeface="ＭＳ Ｐゴシック" pitchFamily="34" charset="-128"/>
              </a:rPr>
              <a:t>SPARQL 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and </a:t>
            </a:r>
            <a:r>
              <a:rPr lang="en-US" sz="1800" dirty="0" err="1" smtClean="0">
                <a:solidFill>
                  <a:srgbClr val="000000"/>
                </a:solidFill>
                <a:ea typeface="ＭＳ Ｐゴシック" pitchFamily="34" charset="-128"/>
              </a:rPr>
              <a:t>Datalog</a:t>
            </a:r>
            <a:endParaRPr lang="en-US" sz="18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90500" lvl="1" indent="-188913">
              <a:lnSpc>
                <a:spcPct val="110000"/>
              </a:lnSpc>
              <a:buClr>
                <a:schemeClr val="bg1"/>
              </a:buClr>
              <a:buFont typeface="Wingdings" pitchFamily="2" charset="2"/>
              <a:buChar char="§"/>
              <a:tabLst>
                <a:tab pos="3810000" algn="r"/>
              </a:tabLst>
            </a:pPr>
            <a:endParaRPr lang="en-US" sz="18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90500" lvl="1" indent="-188913">
              <a:lnSpc>
                <a:spcPct val="110000"/>
              </a:lnSpc>
              <a:buClr>
                <a:schemeClr val="bg1"/>
              </a:buClr>
              <a:buFont typeface="Wingdings" pitchFamily="2" charset="2"/>
              <a:buChar char="§"/>
              <a:tabLst>
                <a:tab pos="3810000" algn="r"/>
              </a:tabLst>
            </a:pPr>
            <a:r>
              <a:rPr lang="en-US" sz="1800" b="1" dirty="0" smtClean="0">
                <a:solidFill>
                  <a:srgbClr val="000000"/>
                </a:solidFill>
                <a:ea typeface="ＭＳ Ｐゴシック" pitchFamily="34" charset="-128"/>
              </a:rPr>
              <a:t>RIF 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and </a:t>
            </a:r>
            <a:r>
              <a:rPr lang="en-US" sz="1800" dirty="0" err="1" smtClean="0">
                <a:solidFill>
                  <a:srgbClr val="000000"/>
                </a:solidFill>
                <a:ea typeface="ＭＳ Ｐゴシック" pitchFamily="34" charset="-128"/>
              </a:rPr>
              <a:t>Datalog</a:t>
            </a:r>
            <a:endParaRPr lang="en-US" sz="18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90500" lvl="1" indent="-188913">
              <a:lnSpc>
                <a:spcPct val="110000"/>
              </a:lnSpc>
              <a:buClr>
                <a:schemeClr val="bg1"/>
              </a:buClr>
              <a:buFont typeface="Wingdings" pitchFamily="2" charset="2"/>
              <a:buChar char="§"/>
              <a:tabLst>
                <a:tab pos="3810000" algn="r"/>
              </a:tabLst>
            </a:pPr>
            <a:endParaRPr lang="en-US" sz="1800" dirty="0" smtClean="0">
              <a:solidFill>
                <a:srgbClr val="000000"/>
              </a:solidFill>
              <a:ea typeface="ＭＳ Ｐゴシック" pitchFamily="34" charset="-128"/>
            </a:endParaRPr>
          </a:p>
          <a:p>
            <a:pPr marL="190500" lvl="1" indent="-188913">
              <a:lnSpc>
                <a:spcPct val="110000"/>
              </a:lnSpc>
              <a:buClr>
                <a:schemeClr val="bg1"/>
              </a:buClr>
              <a:buFont typeface="Wingdings" pitchFamily="2" charset="2"/>
              <a:buChar char="§"/>
              <a:tabLst>
                <a:tab pos="3810000" algn="r"/>
              </a:tabLst>
            </a:pPr>
            <a:r>
              <a:rPr lang="en-US" sz="1800" b="1" dirty="0" smtClean="0">
                <a:solidFill>
                  <a:srgbClr val="000000"/>
                </a:solidFill>
                <a:ea typeface="ＭＳ Ｐゴシック" pitchFamily="34" charset="-128"/>
              </a:rPr>
              <a:t>SPARQL1.1 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and </a:t>
            </a:r>
            <a:r>
              <a:rPr lang="en-US" sz="1800" dirty="0" err="1" smtClean="0">
                <a:solidFill>
                  <a:srgbClr val="000000"/>
                </a:solidFill>
                <a:ea typeface="ＭＳ Ｐゴシック" pitchFamily="34" charset="-128"/>
              </a:rPr>
              <a:t>Datalog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 </a:t>
            </a:r>
            <a:r>
              <a:rPr lang="en-US" sz="1800" dirty="0" smtClean="0">
                <a:solidFill>
                  <a:srgbClr val="000000"/>
                </a:solidFill>
                <a:ea typeface="ＭＳ Ｐゴシック" pitchFamily="34" charset="-128"/>
              </a:rPr>
              <a:t>– What’s new?</a:t>
            </a:r>
            <a:endParaRPr lang="en-US" sz="1800" dirty="0" smtClean="0">
              <a:solidFill>
                <a:srgbClr val="000000"/>
              </a:solidFill>
              <a:ea typeface="ＭＳ Ｐゴシック" pitchFamily="34" charset="-128"/>
            </a:endParaRPr>
          </a:p>
        </p:txBody>
      </p:sp>
      <p:pic>
        <p:nvPicPr>
          <p:cNvPr id="2" name="Bild 1" descr="Rumerspitze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54" t="-186" r="3233" b="186"/>
          <a:stretch/>
        </p:blipFill>
        <p:spPr>
          <a:xfrm>
            <a:off x="0" y="0"/>
            <a:ext cx="3603999" cy="6858000"/>
          </a:xfrm>
          <a:prstGeom prst="rect">
            <a:avLst/>
          </a:prstGeom>
        </p:spPr>
      </p:pic>
      <p:sp>
        <p:nvSpPr>
          <p:cNvPr id="3" name="Rechteck 2"/>
          <p:cNvSpPr/>
          <p:nvPr/>
        </p:nvSpPr>
        <p:spPr>
          <a:xfrm>
            <a:off x="0" y="6525344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FFFFFF"/>
                </a:solidFill>
              </a:rPr>
              <a:t>http://</a:t>
            </a:r>
            <a:r>
              <a:rPr lang="de-DE" sz="1200" dirty="0" err="1">
                <a:solidFill>
                  <a:srgbClr val="FFFFFF"/>
                </a:solidFill>
              </a:rPr>
              <a:t>de.wikipedia.org</a:t>
            </a:r>
            <a:r>
              <a:rPr lang="de-DE" sz="1200" dirty="0">
                <a:solidFill>
                  <a:srgbClr val="FFFFFF"/>
                </a:solidFill>
              </a:rPr>
              <a:t>/</a:t>
            </a:r>
            <a:r>
              <a:rPr lang="de-DE" sz="1200" dirty="0" err="1">
                <a:solidFill>
                  <a:srgbClr val="FFFFFF"/>
                </a:solidFill>
              </a:rPr>
              <a:t>wiki</a:t>
            </a:r>
            <a:r>
              <a:rPr lang="de-DE" sz="1200" dirty="0">
                <a:solidFill>
                  <a:srgbClr val="FFFFFF"/>
                </a:solidFill>
              </a:rPr>
              <a:t>/</a:t>
            </a:r>
            <a:r>
              <a:rPr lang="de-DE" sz="1200" dirty="0" err="1">
                <a:solidFill>
                  <a:srgbClr val="FFFFFF"/>
                </a:solidFill>
              </a:rPr>
              <a:t>Datei:Rumerspitze.jpg</a:t>
            </a:r>
            <a:endParaRPr lang="de-DE" sz="12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Negation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Negation can now be directly expressed in SPARQL1.1:</a:t>
            </a:r>
          </a:p>
          <a:p>
            <a:endParaRPr lang="en-US" dirty="0" smtClean="0"/>
          </a:p>
          <a:p>
            <a:r>
              <a:rPr lang="en-US" i="1" dirty="0" smtClean="0"/>
              <a:t>	Give me people without an email address: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know how to do </a:t>
            </a:r>
            <a:r>
              <a:rPr lang="en-US" dirty="0" smtClean="0"/>
              <a:t>that in </a:t>
            </a:r>
            <a:r>
              <a:rPr lang="en-US" dirty="0" err="1" smtClean="0"/>
              <a:t>Datalog</a:t>
            </a:r>
            <a:r>
              <a:rPr lang="en-US" dirty="0" smtClean="0"/>
              <a:t>… </a:t>
            </a:r>
          </a:p>
          <a:p>
            <a:r>
              <a:rPr lang="en-US" dirty="0" smtClean="0"/>
              <a:t>Negation </a:t>
            </a:r>
            <a:r>
              <a:rPr lang="en-US" dirty="0" smtClean="0"/>
              <a:t>as </a:t>
            </a:r>
            <a:r>
              <a:rPr lang="en-US" dirty="0" smtClean="0"/>
              <a:t>failure (cf. </a:t>
            </a:r>
            <a:r>
              <a:rPr lang="en-US" dirty="0" smtClean="0">
                <a:latin typeface="Courier"/>
                <a:cs typeface="Courier"/>
              </a:rPr>
              <a:t>OPTIONAL( ! Bound(…)</a:t>
            </a:r>
            <a:r>
              <a:rPr lang="en-US" dirty="0" smtClean="0"/>
              <a:t>) before…</a:t>
            </a:r>
            <a:endParaRPr lang="en-US" dirty="0" smtClean="0"/>
          </a:p>
          <a:p>
            <a:r>
              <a:rPr lang="en-US" dirty="0" smtClean="0"/>
              <a:t>	</a:t>
            </a: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2"/>
            <a:ext cx="1331640" cy="369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85800" y="2895600"/>
            <a:ext cx="7315200" cy="117160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SELECT ?X ?M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WHERE { ?X 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foaf:knows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?Y 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        OPTIONAL {?X 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:email ?M . } 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         FILTER( </a:t>
            </a:r>
            <a:r>
              <a:rPr lang="en-US" sz="1600" b="1" dirty="0" smtClean="0">
                <a:latin typeface="Consolas"/>
                <a:cs typeface="Consolas"/>
              </a:rPr>
              <a:t>! 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  <a:cs typeface="Consolas"/>
              </a:rPr>
              <a:t>bound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  <a:cs typeface="Consolas"/>
              </a:rPr>
              <a:t>(?M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) )  }</a:t>
            </a:r>
            <a:endParaRPr lang="en-US" sz="1600" kern="0" dirty="0" smtClean="0">
              <a:solidFill>
                <a:srgbClr val="000000"/>
              </a:solidFill>
              <a:latin typeface="Consolas"/>
              <a:cs typeface="Consola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85800" y="2895600"/>
            <a:ext cx="7315200" cy="1171603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SELECT ?X ?M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WHERE { ?X 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foaf:knows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?Y 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        </a:t>
            </a:r>
            <a:r>
              <a:rPr lang="en-US" sz="1600" b="1" kern="0" dirty="0" smtClean="0">
                <a:solidFill>
                  <a:srgbClr val="FF0000"/>
                </a:solidFill>
                <a:latin typeface="Consolas"/>
                <a:cs typeface="Consolas"/>
              </a:rPr>
              <a:t>MINUS 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{?X 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:email ?M . }  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       }</a:t>
            </a:r>
            <a:endParaRPr lang="en-US" sz="1600" kern="0" dirty="0" smtClean="0">
              <a:solidFill>
                <a:srgbClr val="000000"/>
              </a:solidFill>
              <a:latin typeface="Consolas"/>
              <a:cs typeface="Consola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en-US" sz="2400" dirty="0" smtClean="0"/>
              <a:t>Assignment/Project Expressions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Adds the ability to create new values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2"/>
            <a:ext cx="1475656" cy="369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533400" y="2133600"/>
            <a:ext cx="8153400" cy="1371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33400" y="2275582"/>
            <a:ext cx="8153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Clr>
                <a:srgbClr val="000000"/>
              </a:buClr>
              <a:buFont typeface="Wingdings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CONSTRUCT { ?X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?N }</a:t>
            </a:r>
          </a:p>
          <a:p>
            <a:pPr lvl="1">
              <a:buClr>
                <a:srgbClr val="000000"/>
              </a:buClr>
              <a:buFont typeface="Wingdings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	WHERE { ?X a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foaf:Person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 </a:t>
            </a:r>
          </a:p>
          <a:p>
            <a:pPr lvl="1">
              <a:buClr>
                <a:srgbClr val="000000"/>
              </a:buClr>
              <a:buFont typeface="Wingdings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	        ?X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foaf:givenName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?F ;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foaf:familyName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?S 		   	FILTER (?N =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fn:concat(?F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“ “, ?S)) } 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2286000"/>
            <a:ext cx="8153400" cy="1077218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lvl="1">
              <a:buClr>
                <a:srgbClr val="000000"/>
              </a:buClr>
              <a:buFont typeface="Wingdings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CONSTRUCT { ?X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foaf:name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?N }</a:t>
            </a:r>
          </a:p>
          <a:p>
            <a:pPr lvl="1">
              <a:buClr>
                <a:srgbClr val="000000"/>
              </a:buClr>
              <a:buFont typeface="Wingdings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	WHERE { ?X a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foaf:Person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; </a:t>
            </a:r>
          </a:p>
          <a:p>
            <a:pPr lvl="1">
              <a:buClr>
                <a:srgbClr val="000000"/>
              </a:buClr>
              <a:buFont typeface="Wingdings" charset="2"/>
              <a:buNone/>
            </a:pP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	        ?X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foaf:givenName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?F ;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foaf:familyName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 ?S 		   	</a:t>
            </a:r>
            <a:r>
              <a:rPr lang="en-US" sz="16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BIND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( </a:t>
            </a:r>
            <a:r>
              <a:rPr lang="en-US" sz="1600" dirty="0" err="1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fn:concat(?F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, “ “, ?S) </a:t>
            </a:r>
            <a:r>
              <a:rPr lang="en-US" sz="1600" b="1" dirty="0" smtClean="0">
                <a:solidFill>
                  <a:srgbClr val="FF0000"/>
                </a:solidFill>
                <a:latin typeface="Courier" charset="0"/>
                <a:ea typeface="Courier" charset="0"/>
                <a:cs typeface="Courier" charset="0"/>
              </a:rPr>
              <a:t>AS </a:t>
            </a:r>
            <a:r>
              <a:rPr lang="en-US" sz="1600" dirty="0" smtClean="0">
                <a:solidFill>
                  <a:srgbClr val="000000"/>
                </a:solidFill>
                <a:latin typeface="Courier" charset="0"/>
                <a:ea typeface="Courier" charset="0"/>
                <a:cs typeface="Courier" charset="0"/>
              </a:rPr>
              <a:t>?N ) } </a:t>
            </a:r>
            <a:endParaRPr lang="en-US" sz="1600" dirty="0">
              <a:solidFill>
                <a:srgbClr val="000000"/>
              </a:solidFill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3400" y="3733800"/>
            <a:ext cx="685800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800" i="1" kern="0" dirty="0" smtClean="0">
                <a:solidFill>
                  <a:srgbClr val="000000"/>
                </a:solidFill>
                <a:latin typeface="Arial"/>
                <a:cs typeface="+mn-cs"/>
              </a:rPr>
              <a:t>We spoke about this already, in the context of RIF, need built-ins.</a:t>
            </a:r>
            <a:endParaRPr lang="en-US" sz="1800" i="1" kern="0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Property Paths </a:t>
            </a:r>
            <a:r>
              <a:rPr lang="en-US" sz="2400" dirty="0" smtClean="0"/>
              <a:t>in SPARQL1.1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47862"/>
            <a:ext cx="8610600" cy="468153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That’s transitive closure, we know how to do this!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2"/>
            <a:ext cx="1331640" cy="369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33400" y="1639511"/>
            <a:ext cx="6400800" cy="90075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SELECT ?X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 WHERE {: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tim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  <a:cs typeface="Consolas"/>
              </a:rPr>
              <a:t>foaf:knows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+ ?X 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       }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33400" y="2934911"/>
            <a:ext cx="6400800" cy="171328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answer(X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) :- 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Path+(tim,knows,X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) .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Path+(X,P,Y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) :- 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triple(X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, P, Y ) .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Path+(X,P,Z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) :- 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triple(X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, P, Y ), 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Path+(Y,P,Z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) .</a:t>
            </a:r>
          </a:p>
          <a:p>
            <a:pPr lvl="0" eaLnBrk="0" hangingPunct="0">
              <a:lnSpc>
                <a:spcPct val="110000"/>
              </a:lnSpc>
            </a:pPr>
            <a:endParaRPr lang="en-US" sz="1600" dirty="0" smtClean="0">
              <a:solidFill>
                <a:srgbClr val="000000"/>
              </a:solidFill>
              <a:latin typeface="Consolas"/>
              <a:cs typeface="Consola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33400" y="1639511"/>
            <a:ext cx="6400800" cy="90075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SELECT ?X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 WHERE {: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tim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  <a:cs typeface="Consolas"/>
              </a:rPr>
              <a:t>foaf:knows</a:t>
            </a:r>
            <a:r>
              <a:rPr lang="en-US" sz="1600" dirty="0" smtClean="0">
                <a:solidFill>
                  <a:srgbClr val="FF0000"/>
                </a:solidFill>
                <a:latin typeface="Consolas"/>
                <a:cs typeface="Consolas"/>
              </a:rPr>
              <a:t>*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?X 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       }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" y="2934911"/>
            <a:ext cx="6400800" cy="171328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answer(X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) :- </a:t>
            </a:r>
            <a:r>
              <a:rPr lang="en-US" sz="1600" kern="0" dirty="0" smtClean="0">
                <a:solidFill>
                  <a:srgbClr val="FF0000"/>
                </a:solidFill>
                <a:latin typeface="Consolas"/>
                <a:cs typeface="Consolas"/>
              </a:rPr>
              <a:t>Path*(tim,knows,X)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.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FF0000"/>
                </a:solidFill>
                <a:latin typeface="Consolas"/>
                <a:cs typeface="Consolas"/>
              </a:rPr>
              <a:t> Path*(X,P,X).</a:t>
            </a:r>
          </a:p>
          <a:p>
            <a:pPr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FF0000"/>
                </a:solidFill>
                <a:latin typeface="Consolas"/>
                <a:cs typeface="Consolas"/>
              </a:rPr>
              <a:t> Path*(X,P,Y) :- </a:t>
            </a:r>
            <a:r>
              <a:rPr lang="en-US" sz="1600" kern="0" smtClean="0">
                <a:solidFill>
                  <a:srgbClr val="FF0000"/>
                </a:solidFill>
                <a:latin typeface="Consolas"/>
                <a:cs typeface="Consolas"/>
              </a:rPr>
              <a:t>Path+(</a:t>
            </a:r>
            <a:r>
              <a:rPr lang="en-US" sz="1600" kern="0" dirty="0" smtClean="0">
                <a:solidFill>
                  <a:srgbClr val="FF0000"/>
                </a:solidFill>
                <a:latin typeface="Consolas"/>
                <a:cs typeface="Consolas"/>
              </a:rPr>
              <a:t>X,P,Y) .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Path+(X,P,Y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) :- 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triple(X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, P, Y ) .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Path+(X,P,Z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) :- 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triple(X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, P, Y ), 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Path+(Y,P,Z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) .</a:t>
            </a:r>
          </a:p>
          <a:p>
            <a:pPr lvl="0" eaLnBrk="0" hangingPunct="0">
              <a:lnSpc>
                <a:spcPct val="110000"/>
              </a:lnSpc>
            </a:pPr>
            <a:endParaRPr lang="en-US" sz="1600" dirty="0" smtClean="0">
              <a:solidFill>
                <a:srgbClr val="000000"/>
              </a:solidFill>
              <a:latin typeface="Consolas"/>
              <a:cs typeface="Consola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7200" y="4038600"/>
            <a:ext cx="8458200" cy="2220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endParaRPr lang="en-US" sz="1800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lvl="0" eaLnBrk="0" hangingPunct="0">
              <a:lnSpc>
                <a:spcPct val="110000"/>
              </a:lnSpc>
            </a:pPr>
            <a:endParaRPr lang="en-US" sz="1800" kern="0" dirty="0" smtClean="0">
              <a:solidFill>
                <a:srgbClr val="000000"/>
              </a:solidFill>
              <a:latin typeface="Arial"/>
              <a:cs typeface="+mn-cs"/>
            </a:endParaRPr>
          </a:p>
          <a:p>
            <a:pPr lvl="0" eaLnBrk="0" hangingPunct="0">
              <a:lnSpc>
                <a:spcPct val="110000"/>
              </a:lnSpc>
            </a:pPr>
            <a:r>
              <a:rPr lang="en-US" sz="1800" b="1" kern="0" dirty="0" smtClean="0">
                <a:solidFill>
                  <a:srgbClr val="000000"/>
                </a:solidFill>
                <a:latin typeface="Arial"/>
                <a:cs typeface="+mn-cs"/>
              </a:rPr>
              <a:t>Remark1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  <a:cs typeface="+mn-cs"/>
              </a:rPr>
              <a:t>: Only linear recursion added!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800" b="1" kern="0" dirty="0" smtClean="0">
                <a:solidFill>
                  <a:srgbClr val="000000"/>
                </a:solidFill>
                <a:latin typeface="Arial"/>
                <a:cs typeface="+mn-cs"/>
              </a:rPr>
              <a:t>Remark2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  <a:cs typeface="+mn-cs"/>
              </a:rPr>
              <a:t>: No duplicates for *,+  … An earlier WD of the SPARQL1.1 WG had defined a semantics for property paths with duplicates… caused difficulties for implementations and complexity explosion [Arenas et al., 2012], [</a:t>
            </a:r>
            <a:r>
              <a:rPr lang="en-US" sz="1800" kern="0" dirty="0" err="1" smtClean="0">
                <a:solidFill>
                  <a:srgbClr val="000000"/>
                </a:solidFill>
                <a:latin typeface="Arial"/>
                <a:cs typeface="+mn-cs"/>
              </a:rPr>
              <a:t>Losemann&amp;Martens</a:t>
            </a:r>
            <a:r>
              <a:rPr lang="en-US" sz="1800" kern="0" dirty="0" smtClean="0">
                <a:solidFill>
                  <a:srgbClr val="000000"/>
                </a:solidFill>
                <a:latin typeface="Arial"/>
                <a:cs typeface="+mn-cs"/>
              </a:rPr>
              <a:t>, 2012]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 smtClean="0"/>
              <a:t>Property Paths </a:t>
            </a:r>
            <a:r>
              <a:rPr lang="en-US" sz="2400" dirty="0" smtClean="0"/>
              <a:t>in SPARQL1.1 + RDFS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47862"/>
            <a:ext cx="8610600" cy="468153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b="1" dirty="0" smtClean="0"/>
          </a:p>
          <a:p>
            <a:r>
              <a:rPr lang="en-US" b="1" dirty="0" smtClean="0"/>
              <a:t>Remark3</a:t>
            </a:r>
            <a:r>
              <a:rPr lang="en-US" dirty="0" smtClean="0"/>
              <a:t>: Essential RDFS reasoning can be “encoded” in Property Paths.</a:t>
            </a:r>
          </a:p>
          <a:p>
            <a:r>
              <a:rPr lang="en-US" dirty="0" smtClean="0"/>
              <a:t>cf. also PSPARQL [Alkateeb+,2009], </a:t>
            </a:r>
            <a:r>
              <a:rPr lang="en-US" dirty="0" err="1" smtClean="0"/>
              <a:t>nSPARQL</a:t>
            </a:r>
            <a:r>
              <a:rPr lang="en-US" dirty="0" smtClean="0"/>
              <a:t> [Perez+,2010]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2"/>
            <a:ext cx="1259632" cy="369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457200" y="2971800"/>
            <a:ext cx="6858000" cy="144244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SELECT ?X ?L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 WHERE { ?X 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rdf:type/rdfs:subClassOf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* 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foaf:Person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. 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         ?X ?P ?L . ?P 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rdfs:subPropertyOf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*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  <a:cs typeface="Consolas"/>
              </a:rPr>
              <a:t>rdfs:label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.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       }</a:t>
            </a:r>
            <a:endParaRPr lang="en-US" sz="1600" dirty="0" smtClean="0"/>
          </a:p>
          <a:p>
            <a:pPr lvl="0" eaLnBrk="0" hangingPunct="0">
              <a:lnSpc>
                <a:spcPct val="110000"/>
              </a:lnSpc>
            </a:pPr>
            <a:endParaRPr lang="en-US" sz="1600" dirty="0" smtClean="0">
              <a:solidFill>
                <a:srgbClr val="000000"/>
              </a:solidFill>
              <a:latin typeface="Consolas"/>
              <a:cs typeface="Consola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7200" y="1639511"/>
            <a:ext cx="6779096" cy="900759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SELECT ?X ?L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 WHERE 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{ ?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X 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rdf:type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foaf:Person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. ?X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  <a:cs typeface="Consolas"/>
              </a:rPr>
              <a:t>rdfs:label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?L 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        }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7776666" cy="809625"/>
          </a:xfrm>
        </p:spPr>
        <p:txBody>
          <a:bodyPr/>
          <a:lstStyle/>
          <a:p>
            <a:r>
              <a:rPr lang="en-US" sz="2400" dirty="0" smtClean="0"/>
              <a:t>More on Duplicates in Property Paths in SPARQL1.1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2"/>
            <a:ext cx="1331640" cy="369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92150" y="1743075"/>
            <a:ext cx="8208963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1" charset="0"/>
                <a:ea typeface="+mn-ea"/>
                <a:cs typeface="Arial" charset="0"/>
              </a:rPr>
              <a:t>An RDF Graph including RDF lists: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1" charset="0"/>
                <a:ea typeface="+mn-ea"/>
                <a:cs typeface="Arial" charset="0"/>
              </a:rPr>
              <a:t>    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: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s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 :</a:t>
            </a:r>
            <a:r>
              <a:rPr kumimoji="0" lang="en-US" sz="16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p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   ( 1</a:t>
            </a:r>
            <a:r>
              <a:rPr kumimoji="0" lang="en-US" sz="16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1 2 )</a:t>
            </a: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urier New"/>
                <a:ea typeface="+mn-ea"/>
                <a:cs typeface="Courier New"/>
              </a:rPr>
              <a:t>  </a:t>
            </a:r>
          </a:p>
          <a:p>
            <a:pPr lvl="0"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Arial" pitchFamily="1" charset="0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endParaRPr lang="en-US" sz="1600" kern="0" dirty="0" smtClean="0">
              <a:solidFill>
                <a:srgbClr val="000000"/>
              </a:solidFill>
              <a:latin typeface="Courier New"/>
              <a:cs typeface="Courier New"/>
            </a:endParaRPr>
          </a:p>
          <a:p>
            <a:pPr>
              <a:spcBef>
                <a:spcPts val="0"/>
              </a:spcBef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urier New"/>
              <a:ea typeface="+mn-ea"/>
              <a:cs typeface="Courier New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Example Query: </a:t>
            </a:r>
            <a:r>
              <a:rPr kumimoji="0" lang="en-US" sz="1600" i="1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Members</a:t>
            </a:r>
            <a:r>
              <a:rPr kumimoji="0" lang="en-US" sz="1600" i="1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of the list?</a:t>
            </a:r>
            <a:endParaRPr kumimoji="0" lang="en-US" sz="1600" i="1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1600" b="1" kern="0" dirty="0" smtClean="0">
              <a:latin typeface="+mn-lt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6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1600" b="1" kern="0" dirty="0" smtClean="0">
              <a:latin typeface="+mn-lt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600" kern="0" dirty="0" smtClean="0">
                <a:latin typeface="+mn-lt"/>
                <a:cs typeface="+mn-cs"/>
              </a:rPr>
              <a:t>Expected result (by majority in the W3C WG):</a:t>
            </a: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1600" kern="0" dirty="0" smtClean="0">
              <a:latin typeface="+mn-lt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lang="en-US" sz="1600" kern="0" dirty="0" smtClean="0">
                <a:latin typeface="+mn-lt"/>
                <a:cs typeface="+mn-cs"/>
              </a:rPr>
              <a:t>	</a:t>
            </a: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nsolas"/>
              <a:ea typeface="+mn-ea"/>
              <a:cs typeface="Consola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lang="en-US" sz="1600" kern="0" dirty="0" smtClean="0">
              <a:latin typeface="Consolas"/>
              <a:cs typeface="Consola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38200" y="1981200"/>
            <a:ext cx="6477000" cy="1077218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s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: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p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_:b1.</a:t>
            </a:r>
          </a:p>
          <a:p>
            <a:pPr lvl="0"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_:b1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rdf:first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. _:b1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rdf:rest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_:b2 .</a:t>
            </a:r>
          </a:p>
          <a:p>
            <a:pPr lvl="0"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_:b2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rdf:first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1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. _:b1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rdf:rest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_:b3 .</a:t>
            </a:r>
          </a:p>
          <a:p>
            <a:pPr lvl="0">
              <a:spcBef>
                <a:spcPts val="0"/>
              </a:spcBef>
              <a:defRPr/>
            </a:pP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       _:b3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rdf:first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000000"/>
                </a:solidFill>
                <a:latin typeface="Courier New"/>
                <a:cs typeface="Courier New"/>
              </a:rPr>
              <a:t>2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. _:b1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rdf:rest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urier New"/>
                <a:cs typeface="Courier New"/>
              </a:rPr>
              <a:t>rdf:nil</a:t>
            </a:r>
            <a:r>
              <a:rPr lang="en-US" sz="1600" dirty="0" smtClean="0">
                <a:solidFill>
                  <a:srgbClr val="000000"/>
                </a:solidFill>
                <a:latin typeface="Courier New"/>
                <a:cs typeface="Courier New"/>
              </a:rPr>
              <a:t>.</a:t>
            </a:r>
          </a:p>
        </p:txBody>
      </p:sp>
      <p:sp>
        <p:nvSpPr>
          <p:cNvPr id="9" name="Rectangle 8"/>
          <p:cNvSpPr/>
          <p:nvPr/>
        </p:nvSpPr>
        <p:spPr>
          <a:xfrm>
            <a:off x="228600" y="4953000"/>
            <a:ext cx="6400800" cy="62991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SELECT ?X</a:t>
            </a:r>
          </a:p>
          <a:p>
            <a:pPr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WHERE { :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s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:</a:t>
            </a:r>
            <a:r>
              <a:rPr lang="en-US" sz="1600" kern="0" dirty="0" err="1" smtClean="0">
                <a:solidFill>
                  <a:srgbClr val="000000"/>
                </a:solidFill>
                <a:latin typeface="Consolas"/>
                <a:cs typeface="Consolas"/>
              </a:rPr>
              <a:t>p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kern="0" dirty="0" smtClean="0">
                <a:solidFill>
                  <a:srgbClr val="FF0000"/>
                </a:solidFill>
                <a:latin typeface="Consolas"/>
                <a:cs typeface="Consolas"/>
              </a:rPr>
              <a:t>?P1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. </a:t>
            </a:r>
            <a:r>
              <a:rPr lang="en-US" sz="1600" kern="0" dirty="0" smtClean="0">
                <a:solidFill>
                  <a:srgbClr val="FF0000"/>
                </a:solidFill>
                <a:latin typeface="Consolas"/>
                <a:cs typeface="Consolas"/>
              </a:rPr>
              <a:t>?P1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dirty="0" err="1" smtClean="0">
                <a:solidFill>
                  <a:srgbClr val="000000"/>
                </a:solidFill>
                <a:latin typeface="Consolas"/>
                <a:cs typeface="Consolas"/>
              </a:rPr>
              <a:t>rdf:rest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*</a:t>
            </a:r>
            <a:r>
              <a:rPr lang="en-US" sz="1600" dirty="0" smtClean="0">
                <a:solidFill>
                  <a:srgbClr val="FF0000"/>
                </a:solidFill>
                <a:latin typeface="Consolas"/>
                <a:cs typeface="Consolas"/>
              </a:rPr>
              <a:t> ?P2. ?P2 </a:t>
            </a:r>
            <a:r>
              <a:rPr lang="en-US" sz="1600" dirty="0" err="1" smtClean="0">
                <a:latin typeface="Consolas"/>
                <a:cs typeface="Consolas"/>
              </a:rPr>
              <a:t>rdf:first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 ?X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}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781800" y="4572000"/>
          <a:ext cx="10668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X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rgbClr r="0" g="0" b="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</a:tr>
            </a:tbl>
          </a:graphicData>
        </a:graphic>
      </p:graphicFrame>
      <p:sp>
        <p:nvSpPr>
          <p:cNvPr id="11" name="Rectangle 10"/>
          <p:cNvSpPr/>
          <p:nvPr/>
        </p:nvSpPr>
        <p:spPr>
          <a:xfrm>
            <a:off x="1219200" y="5715000"/>
            <a:ext cx="4572000" cy="35907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i="1" kern="0" dirty="0" smtClean="0">
                <a:solidFill>
                  <a:srgbClr val="000000"/>
                </a:solidFill>
              </a:rPr>
              <a:t>Again! Duplicates (by –implicit – projection)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85800" y="3886200"/>
            <a:ext cx="5334000" cy="629916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SELECT ?X</a:t>
            </a:r>
          </a:p>
          <a:p>
            <a:pPr eaLnBrk="0" hangingPunct="0">
              <a:lnSpc>
                <a:spcPct val="110000"/>
              </a:lnSpc>
            </a:pP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 WHERE 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{ :s </a:t>
            </a:r>
            <a:r>
              <a:rPr lang="en-US" sz="1600" b="1" kern="0" dirty="0" smtClean="0">
                <a:solidFill>
                  <a:srgbClr val="000000"/>
                </a:solidFill>
                <a:latin typeface="Consolas"/>
                <a:cs typeface="Consolas"/>
              </a:rPr>
              <a:t>:p</a:t>
            </a:r>
            <a:r>
              <a:rPr lang="en-US" sz="1600" b="1" kern="0" dirty="0" smtClean="0">
                <a:solidFill>
                  <a:srgbClr val="FF0000"/>
                </a:solidFill>
                <a:latin typeface="Consolas"/>
                <a:cs typeface="Consolas"/>
              </a:rPr>
              <a:t>/</a:t>
            </a:r>
            <a:r>
              <a:rPr lang="en-US" sz="1600" b="1" dirty="0" err="1" smtClean="0">
                <a:solidFill>
                  <a:srgbClr val="000000"/>
                </a:solidFill>
                <a:latin typeface="Consolas"/>
                <a:cs typeface="Consolas"/>
              </a:rPr>
              <a:t>rdf:rest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*</a:t>
            </a:r>
            <a:r>
              <a:rPr lang="en-US" sz="1600" b="1" dirty="0" smtClean="0">
                <a:solidFill>
                  <a:srgbClr val="FF0000"/>
                </a:solidFill>
                <a:latin typeface="Consolas"/>
                <a:cs typeface="Consolas"/>
              </a:rPr>
              <a:t>/</a:t>
            </a:r>
            <a:r>
              <a:rPr lang="en-US" sz="1600" b="1" dirty="0" err="1" smtClean="0">
                <a:latin typeface="Consolas"/>
                <a:cs typeface="Consolas"/>
              </a:rPr>
              <a:t>rdf:first</a:t>
            </a:r>
            <a:r>
              <a:rPr lang="en-US" sz="1600" b="1" dirty="0" smtClean="0">
                <a:solidFill>
                  <a:srgbClr val="000000"/>
                </a:solidFill>
                <a:latin typeface="Consolas"/>
                <a:cs typeface="Consolas"/>
              </a:rPr>
              <a:t> 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?</a:t>
            </a:r>
            <a:r>
              <a:rPr lang="en-US" sz="1600" dirty="0" smtClean="0">
                <a:solidFill>
                  <a:srgbClr val="000000"/>
                </a:solidFill>
                <a:latin typeface="Consolas"/>
                <a:cs typeface="Consolas"/>
              </a:rPr>
              <a:t>X </a:t>
            </a:r>
            <a:r>
              <a:rPr lang="en-US" sz="1600" kern="0" dirty="0" smtClean="0">
                <a:solidFill>
                  <a:srgbClr val="000000"/>
                </a:solidFill>
                <a:latin typeface="Consolas"/>
                <a:cs typeface="Consolas"/>
              </a:rPr>
              <a:t>}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 bwMode="auto">
          <a:xfrm>
            <a:off x="457200" y="2057400"/>
            <a:ext cx="8686800" cy="25146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1750" y="315119"/>
            <a:ext cx="6140450" cy="809625"/>
          </a:xfrm>
        </p:spPr>
        <p:txBody>
          <a:bodyPr/>
          <a:lstStyle/>
          <a:p>
            <a:r>
              <a:rPr lang="en-US" sz="2400" dirty="0" err="1" smtClean="0"/>
              <a:t>Subqueries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643062"/>
            <a:ext cx="8964488" cy="4681538"/>
          </a:xfrm>
        </p:spPr>
        <p:txBody>
          <a:bodyPr/>
          <a:lstStyle/>
          <a:p>
            <a:r>
              <a:rPr lang="en-US" i="1" dirty="0" smtClean="0"/>
              <a:t>“Give me a list of scientists (that have been born or died there) for cities in Austria”</a:t>
            </a:r>
          </a:p>
          <a:p>
            <a:endParaRPr lang="en-US" sz="1100" dirty="0" smtClean="0"/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Consolas"/>
                <a:cs typeface="Consolas"/>
              </a:rPr>
              <a:t>SELECT ?X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Consolas"/>
                <a:cs typeface="Consolas"/>
              </a:rPr>
              <a:t> { ?Y </a:t>
            </a:r>
            <a:r>
              <a:rPr lang="en-US" sz="1600" dirty="0" err="1" smtClean="0">
                <a:latin typeface="Consolas"/>
                <a:cs typeface="Consolas"/>
              </a:rPr>
              <a:t>dbpedia:country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:Austria </a:t>
            </a:r>
            <a:r>
              <a:rPr lang="en-US" sz="1600" dirty="0" smtClean="0">
                <a:latin typeface="Consolas"/>
                <a:cs typeface="Consolas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Consolas"/>
                <a:cs typeface="Consolas"/>
              </a:rPr>
              <a:t>  { </a:t>
            </a:r>
            <a:r>
              <a:rPr lang="en-US" sz="1600" b="1" dirty="0" smtClean="0">
                <a:latin typeface="Consolas"/>
                <a:cs typeface="Consolas"/>
              </a:rPr>
              <a:t>SELECT DISTINCT ?Y ?X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Consolas"/>
                <a:cs typeface="Consolas"/>
              </a:rPr>
              <a:t>    WHERE { { ?X </a:t>
            </a:r>
            <a:r>
              <a:rPr lang="en-US" sz="1600" dirty="0" err="1" smtClean="0">
                <a:latin typeface="Consolas"/>
                <a:cs typeface="Consolas"/>
              </a:rPr>
              <a:t>dbpedia:birthPlace</a:t>
            </a:r>
            <a:r>
              <a:rPr lang="en-US" sz="1600" dirty="0" smtClean="0">
                <a:latin typeface="Consolas"/>
                <a:cs typeface="Consolas"/>
              </a:rPr>
              <a:t>  ?Y } UNION { ?X </a:t>
            </a:r>
            <a:r>
              <a:rPr lang="en-US" sz="1600" dirty="0" err="1" smtClean="0">
                <a:latin typeface="Consolas"/>
                <a:cs typeface="Consolas"/>
              </a:rPr>
              <a:t>dbpedia:deathPlace</a:t>
            </a:r>
            <a:r>
              <a:rPr lang="en-US" sz="1600" dirty="0" smtClean="0">
                <a:latin typeface="Consolas"/>
                <a:cs typeface="Consolas"/>
              </a:rPr>
              <a:t> ?Y }  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Consolas"/>
                <a:cs typeface="Consolas"/>
              </a:rPr>
              <a:t>              ?X </a:t>
            </a:r>
            <a:r>
              <a:rPr lang="en-US" sz="1600" dirty="0" err="1" smtClean="0">
                <a:latin typeface="Consolas"/>
                <a:cs typeface="Consolas"/>
              </a:rPr>
              <a:t>rdf:type</a:t>
            </a:r>
            <a:r>
              <a:rPr lang="en-US" sz="1600" dirty="0" smtClean="0">
                <a:latin typeface="Consolas"/>
                <a:cs typeface="Consolas"/>
              </a:rPr>
              <a:t> </a:t>
            </a:r>
            <a:r>
              <a:rPr lang="en-US" sz="1600" dirty="0" err="1" smtClean="0">
                <a:latin typeface="Consolas"/>
                <a:cs typeface="Consolas"/>
              </a:rPr>
              <a:t>dbpedia:Scientist</a:t>
            </a:r>
            <a:r>
              <a:rPr lang="en-US" sz="1600" dirty="0" smtClean="0">
                <a:latin typeface="Consolas"/>
                <a:cs typeface="Consolas"/>
              </a:rPr>
              <a:t>.   }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Consolas"/>
                <a:cs typeface="Consolas"/>
              </a:rPr>
              <a:t>  } </a:t>
            </a:r>
          </a:p>
          <a:p>
            <a:pPr>
              <a:spcBef>
                <a:spcPts val="0"/>
              </a:spcBef>
            </a:pPr>
            <a:r>
              <a:rPr lang="en-US" sz="1600" dirty="0" smtClean="0">
                <a:latin typeface="Consolas"/>
                <a:cs typeface="Consolas"/>
              </a:rPr>
              <a:t>}</a:t>
            </a:r>
          </a:p>
          <a:p>
            <a:pPr>
              <a:spcBef>
                <a:spcPts val="0"/>
              </a:spcBef>
            </a:pPr>
            <a:endParaRPr lang="en-US" sz="1600" dirty="0" smtClean="0">
              <a:latin typeface="Consolas"/>
              <a:cs typeface="Consolas"/>
            </a:endParaRPr>
          </a:p>
          <a:p>
            <a:pPr>
              <a:spcBef>
                <a:spcPts val="0"/>
              </a:spcBef>
            </a:pPr>
            <a:endParaRPr lang="en-US" sz="1600" i="1" dirty="0" smtClean="0">
              <a:latin typeface="Consolas"/>
              <a:cs typeface="Consolas"/>
            </a:endParaRPr>
          </a:p>
          <a:p>
            <a:pPr>
              <a:spcBef>
                <a:spcPts val="0"/>
              </a:spcBef>
            </a:pPr>
            <a:r>
              <a:rPr lang="en-US" i="1" dirty="0" smtClean="0">
                <a:latin typeface="Arial"/>
                <a:cs typeface="Arial"/>
              </a:rPr>
              <a:t>Implications:</a:t>
            </a:r>
          </a:p>
          <a:p>
            <a:pPr marL="342900" indent="-342900">
              <a:spcBef>
                <a:spcPct val="50000"/>
              </a:spcBef>
              <a:buAutoNum type="arabicParenR"/>
            </a:pPr>
            <a:r>
              <a:rPr lang="en-US" dirty="0" smtClean="0"/>
              <a:t>For one: adds “real” projection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Note that </a:t>
            </a:r>
            <a:r>
              <a:rPr lang="en-US" dirty="0" err="1" smtClean="0"/>
              <a:t>subqueries</a:t>
            </a:r>
            <a:r>
              <a:rPr lang="en-US" dirty="0" smtClean="0"/>
              <a:t> in SPARQL 1.1 are very simple </a:t>
            </a:r>
            <a:r>
              <a:rPr lang="en-US" b="1" dirty="0" smtClean="0"/>
              <a:t>[Angles&amp;Gutierrez,2011]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2"/>
            <a:ext cx="1403648" cy="369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05680" y="5301208"/>
            <a:ext cx="8686800" cy="3924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lnSpc>
                <a:spcPct val="110000"/>
              </a:lnSpc>
              <a:spcBef>
                <a:spcPct val="50000"/>
              </a:spcBef>
              <a:buFont typeface="+mj-lt"/>
              <a:buAutoNum type="arabicParenR" startAt="2"/>
            </a:pPr>
            <a:r>
              <a:rPr lang="en-US" sz="1800" kern="0" dirty="0" smtClean="0">
                <a:solidFill>
                  <a:srgbClr val="000000"/>
                </a:solidFill>
                <a:latin typeface="Arial"/>
                <a:cs typeface="+mn-cs"/>
              </a:rPr>
              <a:t>Can be combined with other features of SPARQL (DISTINCT, LIMIT, ORDER…)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>
          <a:xfrm>
            <a:off x="539750" y="258763"/>
            <a:ext cx="6546850" cy="8096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Why SPARQL1.1 was needed…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295400"/>
            <a:ext cx="8208963" cy="5334000"/>
          </a:xfrm>
        </p:spPr>
        <p:txBody>
          <a:bodyPr/>
          <a:lstStyle/>
          <a:p>
            <a:pPr eaLnBrk="1" hangingPunct="1">
              <a:buFont typeface="Wingdings" pitchFamily="1" charset="2"/>
              <a:buNone/>
              <a:defRPr/>
            </a:pPr>
            <a:r>
              <a:rPr lang="en-US" sz="2000" dirty="0" smtClean="0"/>
              <a:t>In 2009, a new W3C SPARQL WG was chartered to common feature requests by the community in the query language:</a:t>
            </a:r>
            <a:endParaRPr lang="en-US" sz="2000" b="1" i="1" dirty="0" smtClean="0"/>
          </a:p>
          <a:p>
            <a:pPr eaLnBrk="1" hangingPunct="1">
              <a:buFont typeface="Wingdings" pitchFamily="1" charset="2"/>
              <a:buNone/>
              <a:defRPr/>
            </a:pPr>
            <a:endParaRPr lang="en-US" sz="2000" dirty="0" smtClean="0"/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dirty="0" smtClean="0"/>
              <a:t>Negation</a:t>
            </a:r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dirty="0" smtClean="0"/>
              <a:t>Assignment/Project Expressions</a:t>
            </a:r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dirty="0" smtClean="0"/>
              <a:t>Property paths</a:t>
            </a:r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dirty="0" err="1" smtClean="0"/>
              <a:t>Subqueries</a:t>
            </a:r>
            <a:endParaRPr lang="en-US" dirty="0" smtClean="0"/>
          </a:p>
          <a:p>
            <a:pPr marL="344487" lvl="1" indent="-342900" eaLnBrk="1" hangingPunct="1">
              <a:buFont typeface="+mj-lt"/>
              <a:buAutoNum type="arabicPeriod"/>
              <a:defRPr/>
            </a:pPr>
            <a:r>
              <a:rPr lang="en-US" b="1" dirty="0" smtClean="0"/>
              <a:t>Aggregate functions (SUM, AVG, MIN, MAX, COUNT, …)</a:t>
            </a:r>
          </a:p>
          <a:p>
            <a:pPr marL="344487" lvl="1" indent="-342900" eaLnBrk="1" hangingPunct="1">
              <a:buNone/>
              <a:defRPr/>
            </a:pPr>
            <a:r>
              <a:rPr lang="en-US" b="1" dirty="0" smtClean="0"/>
              <a:t>		</a:t>
            </a:r>
            <a:r>
              <a:rPr lang="en-US" dirty="0" smtClean="0"/>
              <a:t>related to aggregates in </a:t>
            </a:r>
            <a:r>
              <a:rPr lang="en-US" dirty="0" err="1" smtClean="0"/>
              <a:t>Datalog</a:t>
            </a:r>
            <a:r>
              <a:rPr lang="en-US" dirty="0" smtClean="0"/>
              <a:t>, e.g.  </a:t>
            </a:r>
            <a:r>
              <a:rPr lang="en-US" b="1" dirty="0" smtClean="0"/>
              <a:t>[Faber+,2011</a:t>
            </a:r>
            <a:r>
              <a:rPr lang="en-US" b="1" dirty="0" smtClean="0"/>
              <a:t>]</a:t>
            </a:r>
            <a:endParaRPr lang="en-US" b="1" dirty="0" smtClean="0"/>
          </a:p>
          <a:p>
            <a:pPr marL="344487" lvl="1" indent="-342900" eaLnBrk="1" hangingPunct="1">
              <a:buFont typeface="+mj-lt"/>
              <a:buAutoNum type="arabicPeriod" startAt="6"/>
              <a:defRPr/>
            </a:pPr>
            <a:r>
              <a:rPr lang="en-US" b="1" dirty="0" smtClean="0"/>
              <a:t>Simple query </a:t>
            </a:r>
            <a:r>
              <a:rPr lang="en-US" b="1" dirty="0" smtClean="0"/>
              <a:t>federation</a:t>
            </a:r>
            <a:endParaRPr lang="en-US" b="1" dirty="0" smtClean="0"/>
          </a:p>
          <a:p>
            <a:pPr marL="344487" lvl="1" indent="-342900" eaLnBrk="1" hangingPunct="1">
              <a:buNone/>
              <a:defRPr/>
            </a:pPr>
            <a:r>
              <a:rPr lang="en-US" b="1" dirty="0" smtClean="0"/>
              <a:t>	         </a:t>
            </a:r>
            <a:r>
              <a:rPr lang="en-US" dirty="0" smtClean="0"/>
              <a:t>cf</a:t>
            </a:r>
            <a:r>
              <a:rPr lang="en-US" dirty="0" smtClean="0"/>
              <a:t>. e.g. </a:t>
            </a:r>
            <a:r>
              <a:rPr lang="en-US" b="1" dirty="0" smtClean="0"/>
              <a:t>[</a:t>
            </a:r>
            <a:r>
              <a:rPr lang="en-US" b="1" dirty="0" smtClean="0">
                <a:solidFill>
                  <a:srgbClr val="000000"/>
                </a:solidFill>
              </a:rPr>
              <a:t>Arenas&amp;Perez,2012</a:t>
            </a:r>
            <a:r>
              <a:rPr lang="en-US" b="1" dirty="0" smtClean="0">
                <a:solidFill>
                  <a:srgbClr val="000000"/>
                </a:solidFill>
              </a:rPr>
              <a:t>], [</a:t>
            </a:r>
            <a:r>
              <a:rPr lang="en-US" b="1" dirty="0" err="1" smtClean="0">
                <a:solidFill>
                  <a:srgbClr val="000000"/>
                </a:solidFill>
              </a:rPr>
              <a:t>Buil,et</a:t>
            </a:r>
            <a:r>
              <a:rPr lang="en-US" b="1" dirty="0" smtClean="0">
                <a:solidFill>
                  <a:srgbClr val="000000"/>
                </a:solidFill>
              </a:rPr>
              <a:t> al., 2013] </a:t>
            </a:r>
            <a:endParaRPr lang="en-US" b="1" dirty="0" smtClean="0"/>
          </a:p>
          <a:p>
            <a:pPr marL="344487" lvl="1" indent="-342900" eaLnBrk="1" hangingPunct="1">
              <a:buFont typeface="+mj-lt"/>
              <a:buAutoNum type="arabicPeriod" startAt="7"/>
              <a:defRPr/>
            </a:pPr>
            <a:r>
              <a:rPr lang="en-US" b="1" dirty="0" smtClean="0"/>
              <a:t>Entailment Regimes </a:t>
            </a:r>
            <a:r>
              <a:rPr lang="en-US" dirty="0" smtClean="0"/>
              <a:t>(extensions of BGP matching)</a:t>
            </a:r>
          </a:p>
          <a:p>
            <a:pPr marL="344487" lvl="1" indent="-342900" eaLnBrk="1" hangingPunct="1">
              <a:buNone/>
              <a:defRPr/>
            </a:pPr>
            <a:r>
              <a:rPr lang="en-US" b="1" dirty="0" smtClean="0"/>
              <a:t>		</a:t>
            </a:r>
            <a:r>
              <a:rPr lang="en-US" dirty="0" smtClean="0"/>
              <a:t>RDFS essentially doable with Entailment Rules, </a:t>
            </a:r>
          </a:p>
          <a:p>
            <a:pPr marL="344487" lvl="1" indent="-342900" eaLnBrk="1" hangingPunct="1">
              <a:buNone/>
              <a:defRPr/>
            </a:pPr>
            <a:r>
              <a:rPr lang="en-US" dirty="0" smtClean="0"/>
              <a:t>		OWL …</a:t>
            </a:r>
          </a:p>
          <a:p>
            <a:pPr lvl="3" eaLnBrk="1" hangingPunct="1">
              <a:buFont typeface="Wingdings" pitchFamily="1" charset="2"/>
              <a:buChar char="§"/>
              <a:defRPr/>
            </a:pPr>
            <a:endParaRPr lang="en-US" dirty="0" smtClean="0"/>
          </a:p>
          <a:p>
            <a:pPr lvl="3" eaLnBrk="1" hangingPunct="1">
              <a:buNone/>
              <a:defRPr/>
            </a:pPr>
            <a:endParaRPr lang="en-US" dirty="0" smtClean="0"/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2"/>
            <a:ext cx="1259632" cy="369887"/>
          </a:xfrm>
          <a:prstGeom prst="rect">
            <a:avLst/>
          </a:prstGeom>
          <a:noFill/>
        </p:spPr>
        <p:txBody>
          <a:bodyPr/>
          <a:lstStyle/>
          <a:p>
            <a:fld id="{4F069618-9B2E-4F1F-9A2C-A053C31B88C5}" type="slidenum">
              <a:rPr lang="en-US" smtClean="0">
                <a:latin typeface="Arial" charset="0"/>
                <a:cs typeface="Arial" charset="0"/>
              </a:rPr>
              <a:pPr/>
              <a:t>46</a:t>
            </a:fld>
            <a:endParaRPr lang="en-US" dirty="0" smtClean="0">
              <a:latin typeface="Arial" charset="0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6019800"/>
            <a:ext cx="7543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 eaLnBrk="1" hangingPunct="1">
              <a:buNone/>
              <a:defRPr/>
            </a:pPr>
            <a:r>
              <a:rPr lang="en-US" b="1" i="1" dirty="0" smtClean="0">
                <a:solidFill>
                  <a:srgbClr val="003399"/>
                </a:solidFill>
              </a:rPr>
              <a:t>… Reading </a:t>
            </a:r>
            <a:r>
              <a:rPr lang="en-US" i="1" dirty="0" smtClean="0">
                <a:solidFill>
                  <a:srgbClr val="003399"/>
                </a:solidFill>
              </a:rPr>
              <a:t>W3C specifications</a:t>
            </a:r>
            <a:r>
              <a:rPr lang="en-US" b="1" i="1" dirty="0" smtClean="0">
                <a:solidFill>
                  <a:srgbClr val="003399"/>
                </a:solidFill>
              </a:rPr>
              <a:t> is fun! </a:t>
            </a:r>
            <a:r>
              <a:rPr lang="en-US" i="1" dirty="0" smtClean="0">
                <a:solidFill>
                  <a:srgbClr val="003399"/>
                </a:solidFill>
              </a:rPr>
              <a:t>Enjoy!</a:t>
            </a:r>
            <a:r>
              <a:rPr lang="en-US" b="1" i="1" dirty="0" smtClean="0">
                <a:solidFill>
                  <a:srgbClr val="003399"/>
                </a:solidFill>
              </a:rPr>
              <a:t> </a:t>
            </a:r>
            <a:r>
              <a:rPr lang="en-US" b="1" i="1" dirty="0" err="1" smtClean="0">
                <a:solidFill>
                  <a:srgbClr val="003399"/>
                </a:solidFill>
                <a:sym typeface="Wingdings"/>
              </a:rPr>
              <a:t></a:t>
            </a:r>
            <a:endParaRPr lang="en-US" b="1" i="1" dirty="0" smtClean="0">
              <a:solidFill>
                <a:srgbClr val="003399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6140450" cy="809625"/>
          </a:xfrm>
        </p:spPr>
        <p:txBody>
          <a:bodyPr/>
          <a:lstStyle/>
          <a:p>
            <a:r>
              <a:rPr lang="en-US" dirty="0" smtClean="0"/>
              <a:t>References 1/5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835694"/>
            <a:ext cx="8610600" cy="4681538"/>
          </a:xfrm>
        </p:spPr>
        <p:txBody>
          <a:bodyPr/>
          <a:lstStyle/>
          <a:p>
            <a:r>
              <a:rPr lang="en-US" sz="1400" b="1" dirty="0"/>
              <a:t>[</a:t>
            </a:r>
            <a:r>
              <a:rPr lang="en-US" sz="1400" b="1" dirty="0" smtClean="0"/>
              <a:t>Polleres, </a:t>
            </a:r>
            <a:r>
              <a:rPr lang="en-US" sz="1400" b="1" dirty="0" err="1" smtClean="0"/>
              <a:t>Wallner</a:t>
            </a:r>
            <a:r>
              <a:rPr lang="en-US" sz="1400" b="1" dirty="0" smtClean="0"/>
              <a:t>, 2013] </a:t>
            </a:r>
            <a:r>
              <a:rPr lang="en-US" sz="1400" dirty="0"/>
              <a:t>Axel </a:t>
            </a:r>
            <a:r>
              <a:rPr lang="en-US" sz="1400" dirty="0" smtClean="0"/>
              <a:t>Polleres, Johannes Peter </a:t>
            </a:r>
            <a:r>
              <a:rPr lang="en-US" sz="1400" dirty="0" err="1" smtClean="0"/>
              <a:t>Wallner</a:t>
            </a:r>
            <a:r>
              <a:rPr lang="en-US" sz="1400" dirty="0" smtClean="0"/>
              <a:t>: </a:t>
            </a:r>
            <a:r>
              <a:rPr lang="en-US" sz="1400" dirty="0"/>
              <a:t>On the relation between SPARQL1.1 and Answer Set Programming. Journal of Applied Non-Classical Logics 23(1-2): 159-212 (2013)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[</a:t>
            </a:r>
            <a:r>
              <a:rPr lang="en-US" sz="1400" b="1" dirty="0" smtClean="0"/>
              <a:t>W3C, 2004] </a:t>
            </a:r>
            <a:r>
              <a:rPr lang="en-US" sz="1400" dirty="0" smtClean="0"/>
              <a:t>RDF Semantics. Pat Hayes (ed.) W3C Recommendation 10 February 2004. </a:t>
            </a:r>
            <a:r>
              <a:rPr lang="en-US" sz="1400" dirty="0" smtClean="0">
                <a:hlinkClick r:id="rId2"/>
              </a:rPr>
              <a:t>http://www.w3.org/TR/rdf-mt/</a:t>
            </a:r>
            <a:r>
              <a:rPr lang="en-US" sz="1400" dirty="0" smtClean="0"/>
              <a:t> 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[Bruijn&amp;Heymans,2007]</a:t>
            </a:r>
            <a:r>
              <a:rPr lang="en-US" sz="1400" dirty="0" smtClean="0"/>
              <a:t> </a:t>
            </a:r>
            <a:r>
              <a:rPr lang="en-US" sz="1400" dirty="0" err="1" smtClean="0"/>
              <a:t>Jos</a:t>
            </a:r>
            <a:r>
              <a:rPr lang="en-US" sz="1400" dirty="0" smtClean="0"/>
              <a:t> de </a:t>
            </a:r>
            <a:r>
              <a:rPr lang="en-US" sz="1400" dirty="0" err="1" smtClean="0"/>
              <a:t>Bruijn</a:t>
            </a:r>
            <a:r>
              <a:rPr lang="en-US" sz="1400" dirty="0" smtClean="0"/>
              <a:t>, </a:t>
            </a:r>
            <a:r>
              <a:rPr lang="en-US" sz="1400" dirty="0" err="1" smtClean="0"/>
              <a:t>Stijn</a:t>
            </a:r>
            <a:r>
              <a:rPr lang="en-US" sz="1400" dirty="0" smtClean="0"/>
              <a:t> Heymans: Logical Foundations of (</a:t>
            </a:r>
            <a:r>
              <a:rPr lang="en-US" sz="1400" dirty="0" err="1" smtClean="0"/>
              <a:t>e)RDF(S</a:t>
            </a:r>
            <a:r>
              <a:rPr lang="en-US" sz="1400" dirty="0" smtClean="0"/>
              <a:t>): Complexity and Reasoning. ISWC/ASWC 2007: 86-99</a:t>
            </a:r>
          </a:p>
          <a:p>
            <a:endParaRPr lang="en-US" sz="1400" dirty="0" smtClean="0"/>
          </a:p>
          <a:p>
            <a:r>
              <a:rPr lang="en-US" sz="1400" b="1" dirty="0" smtClean="0"/>
              <a:t>[</a:t>
            </a:r>
            <a:r>
              <a:rPr lang="en-US" sz="1400" b="1" dirty="0" err="1" smtClean="0"/>
              <a:t>Muñoz</a:t>
            </a:r>
            <a:r>
              <a:rPr lang="en-US" sz="1400" b="1" dirty="0" smtClean="0"/>
              <a:t>+, 2009] </a:t>
            </a:r>
            <a:r>
              <a:rPr lang="en-US" sz="1400" dirty="0" smtClean="0"/>
              <a:t>Sergio </a:t>
            </a:r>
            <a:r>
              <a:rPr lang="en-US" sz="1400" dirty="0" err="1" smtClean="0"/>
              <a:t>Muñoz</a:t>
            </a:r>
            <a:r>
              <a:rPr lang="en-US" sz="1400" dirty="0" smtClean="0"/>
              <a:t>, Jorge </a:t>
            </a:r>
            <a:r>
              <a:rPr lang="en-US" sz="1400" dirty="0" err="1" smtClean="0"/>
              <a:t>Pérez</a:t>
            </a:r>
            <a:r>
              <a:rPr lang="en-US" sz="1400" dirty="0" smtClean="0"/>
              <a:t>, Claudio Gutierrez: Simple and Efficient Minimal RDFS. J. Web Sem. 7(3): 220-234 (2009)</a:t>
            </a:r>
          </a:p>
          <a:p>
            <a:endParaRPr lang="en-US" sz="1400" dirty="0" smtClean="0"/>
          </a:p>
          <a:p>
            <a:r>
              <a:rPr lang="en-US" sz="1400" b="1" dirty="0" smtClean="0"/>
              <a:t>[</a:t>
            </a:r>
            <a:r>
              <a:rPr lang="en-US" sz="1400" b="1" dirty="0" err="1" smtClean="0"/>
              <a:t>Ianni</a:t>
            </a:r>
            <a:r>
              <a:rPr lang="en-US" sz="1400" b="1" dirty="0" smtClean="0"/>
              <a:t>+, 2009]</a:t>
            </a:r>
            <a:r>
              <a:rPr lang="en-US" sz="1400" dirty="0" smtClean="0"/>
              <a:t> </a:t>
            </a:r>
            <a:r>
              <a:rPr lang="en-US" sz="1400" dirty="0" err="1" smtClean="0"/>
              <a:t>Giovambattista</a:t>
            </a:r>
            <a:r>
              <a:rPr lang="en-US" sz="1400" dirty="0" smtClean="0"/>
              <a:t> </a:t>
            </a:r>
            <a:r>
              <a:rPr lang="en-US" sz="1400" dirty="0" err="1" smtClean="0"/>
              <a:t>Ianni</a:t>
            </a:r>
            <a:r>
              <a:rPr lang="en-US" sz="1400" dirty="0" smtClean="0"/>
              <a:t>, Thomas </a:t>
            </a:r>
            <a:r>
              <a:rPr lang="en-US" sz="1400" dirty="0" err="1" smtClean="0"/>
              <a:t>Krennwallner</a:t>
            </a:r>
            <a:r>
              <a:rPr lang="en-US" sz="1400" dirty="0" smtClean="0"/>
              <a:t>, Alessandra Martello, Axel Polleres: Dynamic Querying of Mass-Storage RDF Data with Rule-Based Entailment Regimes. International Semantic Web Conference 2009: 310-327</a:t>
            </a:r>
          </a:p>
          <a:p>
            <a:endParaRPr lang="en-US" sz="1400" dirty="0" smtClean="0"/>
          </a:p>
          <a:p>
            <a:r>
              <a:rPr lang="en-US" sz="1400" b="1" dirty="0" smtClean="0"/>
              <a:t>[Gutierrez+,2011] </a:t>
            </a:r>
            <a:r>
              <a:rPr lang="en-US" sz="1400" dirty="0" smtClean="0"/>
              <a:t>Claudio Gutierrez, Carlos A. </a:t>
            </a:r>
            <a:r>
              <a:rPr lang="en-US" sz="1400" dirty="0" err="1" smtClean="0"/>
              <a:t>Hurtado</a:t>
            </a:r>
            <a:r>
              <a:rPr lang="en-US" sz="1400" dirty="0" smtClean="0"/>
              <a:t>, Alberto O. </a:t>
            </a:r>
            <a:r>
              <a:rPr lang="en-US" sz="1400" dirty="0" err="1" smtClean="0"/>
              <a:t>Mendelzon</a:t>
            </a:r>
            <a:r>
              <a:rPr lang="en-US" sz="1400" dirty="0" smtClean="0"/>
              <a:t>, Jorge </a:t>
            </a:r>
            <a:r>
              <a:rPr lang="en-US" sz="1400" dirty="0" err="1" smtClean="0"/>
              <a:t>Pérez</a:t>
            </a:r>
            <a:r>
              <a:rPr lang="en-US" sz="1400" dirty="0" smtClean="0"/>
              <a:t>: Foundations of Semantic Web databases. J. </a:t>
            </a:r>
            <a:r>
              <a:rPr lang="en-US" sz="1400" dirty="0" err="1" smtClean="0"/>
              <a:t>Comput</a:t>
            </a:r>
            <a:r>
              <a:rPr lang="en-US" sz="1400" dirty="0" smtClean="0"/>
              <a:t>. Syst. Sci. 77(3): 520-541 (2011)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[W3C, 2008a] </a:t>
            </a:r>
            <a:r>
              <a:rPr lang="en-US" sz="1400" dirty="0" smtClean="0"/>
              <a:t>SPARQL Query Language for RDF. Eric </a:t>
            </a:r>
            <a:r>
              <a:rPr lang="en-US" sz="1400" dirty="0" err="1" smtClean="0"/>
              <a:t>Prud'hommeaux</a:t>
            </a:r>
            <a:r>
              <a:rPr lang="en-US" sz="1400" dirty="0" smtClean="0"/>
              <a:t>, Andy Seaborne (Eds.) W3C Recommendation 15 January 2008 </a:t>
            </a:r>
            <a:r>
              <a:rPr lang="en-US" sz="1400" dirty="0" smtClean="0">
                <a:hlinkClick r:id="rId3"/>
              </a:rPr>
              <a:t>http://www.w3.org/TR/rdf-sparql-query/</a:t>
            </a:r>
            <a:r>
              <a:rPr lang="en-US" sz="1400" dirty="0" smtClean="0"/>
              <a:t> </a:t>
            </a:r>
          </a:p>
          <a:p>
            <a:endParaRPr lang="en-US" sz="1400" dirty="0" smtClean="0"/>
          </a:p>
          <a:p>
            <a:r>
              <a:rPr lang="en-US" sz="1400" b="1" dirty="0" smtClean="0"/>
              <a:t>[W3C, 2008b] </a:t>
            </a:r>
            <a:r>
              <a:rPr lang="en-US" sz="1400" dirty="0" smtClean="0"/>
              <a:t>SPARQL Protocol for RDF. Kendall Grant Clark, Lee </a:t>
            </a:r>
            <a:r>
              <a:rPr lang="en-US" sz="1400" dirty="0" err="1" smtClean="0"/>
              <a:t>Feigenbaum</a:t>
            </a:r>
            <a:r>
              <a:rPr lang="en-US" sz="1400" dirty="0" smtClean="0"/>
              <a:t>, Elias Torres (Eds.) W3C Recommendation 15 January 2008 </a:t>
            </a:r>
            <a:r>
              <a:rPr lang="en-US" sz="1400" dirty="0" smtClean="0">
                <a:hlinkClick r:id="rId4"/>
              </a:rPr>
              <a:t>http://www.w3.org/TR/rdf-sparql-protocol/</a:t>
            </a:r>
            <a:r>
              <a:rPr lang="en-US" sz="1400" dirty="0" smtClean="0"/>
              <a:t> </a:t>
            </a:r>
            <a:endParaRPr lang="en-US" sz="1400" b="1" dirty="0" smtClean="0"/>
          </a:p>
          <a:p>
            <a:endParaRPr lang="en-US" sz="1400" b="1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2"/>
            <a:ext cx="1403648" cy="369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  <p:sp>
        <p:nvSpPr>
          <p:cNvPr id="4" name="Rechteck 3"/>
          <p:cNvSpPr/>
          <p:nvPr/>
        </p:nvSpPr>
        <p:spPr bwMode="auto">
          <a:xfrm>
            <a:off x="179512" y="836712"/>
            <a:ext cx="8424936" cy="648072"/>
          </a:xfrm>
          <a:prstGeom prst="rect">
            <a:avLst/>
          </a:prstGeom>
          <a:noFill/>
          <a:ln w="9525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58763"/>
            <a:ext cx="6140450" cy="809625"/>
          </a:xfrm>
        </p:spPr>
        <p:txBody>
          <a:bodyPr/>
          <a:lstStyle/>
          <a:p>
            <a:r>
              <a:rPr lang="en-US" dirty="0" smtClean="0"/>
              <a:t>References 2/5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208963" cy="4681538"/>
          </a:xfrm>
        </p:spPr>
        <p:txBody>
          <a:bodyPr/>
          <a:lstStyle/>
          <a:p>
            <a:r>
              <a:rPr lang="en-US" sz="1400" b="1" dirty="0" smtClean="0"/>
              <a:t>[</a:t>
            </a:r>
            <a:r>
              <a:rPr lang="en-US" sz="1400" b="1" dirty="0" err="1" smtClean="0"/>
              <a:t>ter</a:t>
            </a:r>
            <a:r>
              <a:rPr lang="en-US" sz="1400" b="1" dirty="0" smtClean="0"/>
              <a:t> Horst, 2005]</a:t>
            </a:r>
            <a:r>
              <a:rPr lang="en-US" sz="1400" dirty="0" smtClean="0"/>
              <a:t> Herman J. </a:t>
            </a:r>
            <a:r>
              <a:rPr lang="en-US" sz="1400" dirty="0" err="1" smtClean="0"/>
              <a:t>ter</a:t>
            </a:r>
            <a:r>
              <a:rPr lang="en-US" sz="1400" dirty="0" smtClean="0"/>
              <a:t> Horst: Completeness, decidability and complexity of entailment for RDF Schema and a semantic extension involving the OWL vocabulary. J. Web Sem. 3(2-3): 79-115 (2005)</a:t>
            </a:r>
          </a:p>
          <a:p>
            <a:endParaRPr lang="en-US" sz="1400" dirty="0" smtClean="0"/>
          </a:p>
          <a:p>
            <a:r>
              <a:rPr lang="en-US" sz="1400" b="1" dirty="0" smtClean="0"/>
              <a:t>[Perez+, 2006] </a:t>
            </a:r>
            <a:r>
              <a:rPr lang="en-US" sz="1400" dirty="0" smtClean="0"/>
              <a:t>Jorge </a:t>
            </a:r>
            <a:r>
              <a:rPr lang="en-US" sz="1400" dirty="0" err="1" smtClean="0"/>
              <a:t>Pérez</a:t>
            </a:r>
            <a:r>
              <a:rPr lang="en-US" sz="1400" dirty="0" smtClean="0"/>
              <a:t>, Marcelo Arenas, Claudio Gutierrez: Semantics and Complexity of SPARQL. International Semantic Web Conference 2006: 30-43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[Perez+, 2009] </a:t>
            </a:r>
            <a:r>
              <a:rPr lang="en-US" sz="1400" dirty="0" smtClean="0"/>
              <a:t>Jorge </a:t>
            </a:r>
            <a:r>
              <a:rPr lang="en-US" sz="1400" dirty="0" err="1" smtClean="0"/>
              <a:t>Pérez</a:t>
            </a:r>
            <a:r>
              <a:rPr lang="en-US" sz="1400" dirty="0" smtClean="0"/>
              <a:t>, Marcelo Arenas, Claudio Gutierrez: Semantics and complexity of SPARQL. ACM Trans. Database Syst. 34(3): (2009)</a:t>
            </a:r>
          </a:p>
          <a:p>
            <a:endParaRPr lang="en-US" sz="1400" dirty="0" smtClean="0"/>
          </a:p>
          <a:p>
            <a:r>
              <a:rPr lang="en-US" sz="1400" b="1" dirty="0" smtClean="0"/>
              <a:t>[</a:t>
            </a:r>
            <a:r>
              <a:rPr lang="en-US" sz="1400" b="1" dirty="0" err="1" smtClean="0"/>
              <a:t>Angles&amp;Gutierrez</a:t>
            </a:r>
            <a:r>
              <a:rPr lang="en-US" sz="1400" b="1" dirty="0" smtClean="0"/>
              <a:t>, 2008] </a:t>
            </a:r>
            <a:r>
              <a:rPr lang="en-US" sz="1400" dirty="0" err="1" smtClean="0"/>
              <a:t>Renzo</a:t>
            </a:r>
            <a:r>
              <a:rPr lang="en-US" sz="1400" dirty="0" smtClean="0"/>
              <a:t> Angles, Claudio Gutierrez: The Expressive Power of SPARQL. International Semantic Web Conference 2008: 114-129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[</a:t>
            </a:r>
            <a:r>
              <a:rPr lang="en-US" sz="1400" b="1" dirty="0" err="1" smtClean="0"/>
              <a:t>Dantsin</a:t>
            </a:r>
            <a:r>
              <a:rPr lang="en-US" sz="1400" b="1" dirty="0" smtClean="0"/>
              <a:t>+, 2001] </a:t>
            </a:r>
            <a:r>
              <a:rPr lang="en-US" sz="1400" dirty="0" err="1" smtClean="0"/>
              <a:t>Evgeny</a:t>
            </a:r>
            <a:r>
              <a:rPr lang="en-US" sz="1400" dirty="0" smtClean="0"/>
              <a:t> </a:t>
            </a:r>
            <a:r>
              <a:rPr lang="en-US" sz="1400" dirty="0" err="1" smtClean="0"/>
              <a:t>Dantsin</a:t>
            </a:r>
            <a:r>
              <a:rPr lang="en-US" sz="1400" dirty="0" smtClean="0"/>
              <a:t>, Thomas </a:t>
            </a:r>
            <a:r>
              <a:rPr lang="en-US" sz="1400" dirty="0" err="1" smtClean="0"/>
              <a:t>Eiter</a:t>
            </a:r>
            <a:r>
              <a:rPr lang="en-US" sz="1400" dirty="0" smtClean="0"/>
              <a:t>, Georg </a:t>
            </a:r>
            <a:r>
              <a:rPr lang="en-US" sz="1400" dirty="0" err="1" smtClean="0"/>
              <a:t>Gottlob</a:t>
            </a:r>
            <a:r>
              <a:rPr lang="en-US" sz="1400" dirty="0" smtClean="0"/>
              <a:t>, Andrei </a:t>
            </a:r>
            <a:r>
              <a:rPr lang="en-US" sz="1400" dirty="0" err="1" smtClean="0"/>
              <a:t>Voronkov</a:t>
            </a:r>
            <a:r>
              <a:rPr lang="en-US" sz="1400" dirty="0" smtClean="0"/>
              <a:t>: Complexity and expressive power of logic programming. ACM </a:t>
            </a:r>
            <a:r>
              <a:rPr lang="en-US" sz="1400" dirty="0" err="1" smtClean="0"/>
              <a:t>Comput</a:t>
            </a:r>
            <a:r>
              <a:rPr lang="en-US" sz="1400" dirty="0" smtClean="0"/>
              <a:t>. </a:t>
            </a:r>
            <a:r>
              <a:rPr lang="en-US" sz="1400" dirty="0" err="1" smtClean="0"/>
              <a:t>Surv</a:t>
            </a:r>
            <a:r>
              <a:rPr lang="en-US" sz="1400" dirty="0" smtClean="0"/>
              <a:t>. 33(3): 374-425 (2001)</a:t>
            </a:r>
          </a:p>
          <a:p>
            <a:endParaRPr lang="en-US" sz="1400" dirty="0" smtClean="0"/>
          </a:p>
          <a:p>
            <a:r>
              <a:rPr lang="en-US" sz="1400" b="1" dirty="0" smtClean="0"/>
              <a:t>[Mallea+,2011] </a:t>
            </a:r>
            <a:r>
              <a:rPr lang="en-US" sz="1400" dirty="0" smtClean="0"/>
              <a:t>Alejandro </a:t>
            </a:r>
            <a:r>
              <a:rPr lang="en-US" sz="1400" dirty="0" err="1" smtClean="0"/>
              <a:t>Mallea</a:t>
            </a:r>
            <a:r>
              <a:rPr lang="en-US" sz="1400" dirty="0" smtClean="0"/>
              <a:t>, Marcelo Arenas, Aidan Hogan, Axel Polleres: On Blank Nodes. International Semantic Web Conference (1) 2011: 421-437</a:t>
            </a:r>
          </a:p>
          <a:p>
            <a:endParaRPr lang="en-US" sz="1400" dirty="0" smtClean="0"/>
          </a:p>
          <a:p>
            <a:pPr lvl="0"/>
            <a:r>
              <a:rPr lang="en-US" sz="1400" b="1" dirty="0" smtClean="0">
                <a:solidFill>
                  <a:srgbClr val="000000"/>
                </a:solidFill>
              </a:rPr>
              <a:t>[Singh+, 1993]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Inderpal</a:t>
            </a:r>
            <a:r>
              <a:rPr lang="en-US" sz="1400" dirty="0" smtClean="0">
                <a:solidFill>
                  <a:srgbClr val="000000"/>
                </a:solidFill>
              </a:rPr>
              <a:t> Singh </a:t>
            </a:r>
            <a:r>
              <a:rPr lang="en-US" sz="1400" dirty="0" err="1" smtClean="0">
                <a:solidFill>
                  <a:srgbClr val="000000"/>
                </a:solidFill>
              </a:rPr>
              <a:t>Mumick</a:t>
            </a:r>
            <a:r>
              <a:rPr lang="en-US" sz="1400" dirty="0" smtClean="0">
                <a:solidFill>
                  <a:srgbClr val="000000"/>
                </a:solidFill>
              </a:rPr>
              <a:t> and </a:t>
            </a:r>
            <a:r>
              <a:rPr lang="en-US" sz="1400" dirty="0" err="1" smtClean="0">
                <a:solidFill>
                  <a:srgbClr val="000000"/>
                </a:solidFill>
              </a:rPr>
              <a:t>Oded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Shmueli</a:t>
            </a:r>
            <a:r>
              <a:rPr lang="en-US" sz="1400" dirty="0" smtClean="0">
                <a:solidFill>
                  <a:srgbClr val="000000"/>
                </a:solidFill>
              </a:rPr>
              <a:t>. Finiteness properties of database queries. In 4th Australian Database Conference, 1993.</a:t>
            </a:r>
          </a:p>
          <a:p>
            <a:pPr lvl="0"/>
            <a:endParaRPr lang="en-US" sz="1400" dirty="0" smtClean="0">
              <a:solidFill>
                <a:srgbClr val="000000"/>
              </a:solidFill>
            </a:endParaRPr>
          </a:p>
          <a:p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2"/>
            <a:ext cx="1475656" cy="369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758" y="258763"/>
            <a:ext cx="6140450" cy="809625"/>
          </a:xfrm>
        </p:spPr>
        <p:txBody>
          <a:bodyPr/>
          <a:lstStyle/>
          <a:p>
            <a:r>
              <a:rPr lang="en-US" dirty="0" smtClean="0"/>
              <a:t>References 3/5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35694"/>
            <a:ext cx="8686800" cy="4681538"/>
          </a:xfrm>
        </p:spPr>
        <p:txBody>
          <a:bodyPr/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[Green+,2007] </a:t>
            </a:r>
            <a:r>
              <a:rPr lang="en-US" sz="1400" dirty="0" smtClean="0">
                <a:solidFill>
                  <a:srgbClr val="000000"/>
                </a:solidFill>
              </a:rPr>
              <a:t>Todd J. Green, Gregory </a:t>
            </a:r>
            <a:r>
              <a:rPr lang="en-US" sz="1400" dirty="0" err="1" smtClean="0">
                <a:solidFill>
                  <a:srgbClr val="000000"/>
                </a:solidFill>
              </a:rPr>
              <a:t>Karvounarakis</a:t>
            </a:r>
            <a:r>
              <a:rPr lang="en-US" sz="1400" dirty="0" smtClean="0">
                <a:solidFill>
                  <a:srgbClr val="000000"/>
                </a:solidFill>
              </a:rPr>
              <a:t>, Val </a:t>
            </a:r>
            <a:r>
              <a:rPr lang="en-US" sz="1400" dirty="0" err="1" smtClean="0">
                <a:solidFill>
                  <a:srgbClr val="000000"/>
                </a:solidFill>
              </a:rPr>
              <a:t>Tannen</a:t>
            </a:r>
            <a:r>
              <a:rPr lang="en-US" sz="1400" dirty="0" smtClean="0">
                <a:solidFill>
                  <a:srgbClr val="000000"/>
                </a:solidFill>
              </a:rPr>
              <a:t>: Provenance </a:t>
            </a:r>
            <a:r>
              <a:rPr lang="en-US" sz="1400" dirty="0" err="1" smtClean="0">
                <a:solidFill>
                  <a:srgbClr val="000000"/>
                </a:solidFill>
              </a:rPr>
              <a:t>semirings</a:t>
            </a:r>
            <a:r>
              <a:rPr lang="en-US" sz="1400" dirty="0" smtClean="0">
                <a:solidFill>
                  <a:srgbClr val="000000"/>
                </a:solidFill>
              </a:rPr>
              <a:t>. PODS 2007: 31-40</a:t>
            </a:r>
          </a:p>
          <a:p>
            <a:endParaRPr lang="en-US" sz="800" b="1" dirty="0" smtClean="0">
              <a:solidFill>
                <a:srgbClr val="000000"/>
              </a:solidFill>
            </a:endParaRPr>
          </a:p>
          <a:p>
            <a:r>
              <a:rPr lang="en-US" sz="1400" b="1" dirty="0" smtClean="0">
                <a:solidFill>
                  <a:srgbClr val="000000"/>
                </a:solidFill>
              </a:rPr>
              <a:t>[</a:t>
            </a:r>
            <a:r>
              <a:rPr lang="en-US" sz="1400" b="1" dirty="0" smtClean="0"/>
              <a:t>Jayram+, 2006] </a:t>
            </a:r>
            <a:r>
              <a:rPr lang="en-US" sz="1400" dirty="0" smtClean="0"/>
              <a:t>T. S. </a:t>
            </a:r>
            <a:r>
              <a:rPr lang="en-US" sz="1400" dirty="0" err="1" smtClean="0"/>
              <a:t>Jayram</a:t>
            </a:r>
            <a:r>
              <a:rPr lang="en-US" sz="1400" dirty="0" smtClean="0"/>
              <a:t>, </a:t>
            </a:r>
            <a:r>
              <a:rPr lang="en-US" sz="1400" dirty="0" err="1" smtClean="0"/>
              <a:t>Phokion</a:t>
            </a:r>
            <a:r>
              <a:rPr lang="en-US" sz="1400" dirty="0" smtClean="0"/>
              <a:t> G. </a:t>
            </a:r>
            <a:r>
              <a:rPr lang="en-US" sz="1400" dirty="0" err="1" smtClean="0"/>
              <a:t>Kolaitis</a:t>
            </a:r>
            <a:r>
              <a:rPr lang="en-US" sz="1400" dirty="0" smtClean="0"/>
              <a:t>, Erik </a:t>
            </a:r>
            <a:r>
              <a:rPr lang="en-US" sz="1400" dirty="0" err="1" smtClean="0"/>
              <a:t>Vee</a:t>
            </a:r>
            <a:r>
              <a:rPr lang="en-US" sz="1400" dirty="0" smtClean="0"/>
              <a:t>: The containment problem for REAL conjunctive queries with inequalities. PODS 2006: 80-89	</a:t>
            </a:r>
            <a:endParaRPr lang="en-US" sz="1400" dirty="0" smtClean="0">
              <a:solidFill>
                <a:srgbClr val="000000"/>
              </a:solidFill>
            </a:endParaRPr>
          </a:p>
          <a:p>
            <a:pPr lvl="0"/>
            <a:endParaRPr lang="en-US" sz="1400" b="1" dirty="0" smtClean="0">
              <a:solidFill>
                <a:srgbClr val="000000"/>
              </a:solidFill>
            </a:endParaRPr>
          </a:p>
          <a:p>
            <a:pPr lvl="0"/>
            <a:r>
              <a:rPr lang="en-US" sz="1400" b="1" dirty="0" smtClean="0">
                <a:solidFill>
                  <a:srgbClr val="000000"/>
                </a:solidFill>
              </a:rPr>
              <a:t>[Arenas+,2012]</a:t>
            </a:r>
            <a:r>
              <a:rPr lang="en-US" sz="1400" dirty="0" smtClean="0">
                <a:solidFill>
                  <a:srgbClr val="000000"/>
                </a:solidFill>
              </a:rPr>
              <a:t> Marcelo Arenas, </a:t>
            </a:r>
            <a:r>
              <a:rPr lang="en-US" sz="1400" dirty="0" err="1" smtClean="0">
                <a:solidFill>
                  <a:srgbClr val="000000"/>
                </a:solidFill>
              </a:rPr>
              <a:t>Sebastián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Conca</a:t>
            </a:r>
            <a:r>
              <a:rPr lang="en-US" sz="1400" dirty="0" smtClean="0">
                <a:solidFill>
                  <a:srgbClr val="000000"/>
                </a:solidFill>
              </a:rPr>
              <a:t>, Jorge </a:t>
            </a:r>
            <a:r>
              <a:rPr lang="en-US" sz="1400" dirty="0" err="1" smtClean="0">
                <a:solidFill>
                  <a:srgbClr val="000000"/>
                </a:solidFill>
              </a:rPr>
              <a:t>Pérez</a:t>
            </a:r>
            <a:r>
              <a:rPr lang="en-US" sz="1400" dirty="0" smtClean="0">
                <a:solidFill>
                  <a:srgbClr val="000000"/>
                </a:solidFill>
              </a:rPr>
              <a:t>: Counting beyond a </a:t>
            </a:r>
            <a:r>
              <a:rPr lang="en-US" sz="1400" dirty="0" err="1" smtClean="0">
                <a:solidFill>
                  <a:srgbClr val="000000"/>
                </a:solidFill>
              </a:rPr>
              <a:t>Yottabyte</a:t>
            </a:r>
            <a:r>
              <a:rPr lang="en-US" sz="1400" dirty="0" smtClean="0">
                <a:solidFill>
                  <a:srgbClr val="000000"/>
                </a:solidFill>
              </a:rPr>
              <a:t>, or how SPARQL 1.1 property paths will prevent adoption of the standard. WWW 2012: 629-638</a:t>
            </a:r>
          </a:p>
          <a:p>
            <a:pPr lvl="0"/>
            <a:endParaRPr lang="en-US" sz="1400" dirty="0" smtClean="0">
              <a:solidFill>
                <a:srgbClr val="000000"/>
              </a:solidFill>
            </a:endParaRPr>
          </a:p>
          <a:p>
            <a:pPr lvl="0"/>
            <a:r>
              <a:rPr lang="en-US" sz="1400" b="1" dirty="0" smtClean="0">
                <a:solidFill>
                  <a:srgbClr val="000000"/>
                </a:solidFill>
              </a:rPr>
              <a:t>[Losemann&amp;Mrtens,2012] </a:t>
            </a:r>
            <a:r>
              <a:rPr lang="en-US" sz="1400" dirty="0" err="1" smtClean="0">
                <a:solidFill>
                  <a:srgbClr val="000000"/>
                </a:solidFill>
              </a:rPr>
              <a:t>Katja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Losemann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Wim</a:t>
            </a:r>
            <a:r>
              <a:rPr lang="en-US" sz="1400" dirty="0" smtClean="0">
                <a:solidFill>
                  <a:srgbClr val="000000"/>
                </a:solidFill>
              </a:rPr>
              <a:t> Martens: The complexity of evaluating path expressions in SPARQL. PODS 2012: 101-112</a:t>
            </a:r>
          </a:p>
          <a:p>
            <a:pPr lvl="0"/>
            <a:endParaRPr lang="en-US" sz="1400" b="1" dirty="0" smtClean="0">
              <a:solidFill>
                <a:srgbClr val="000000"/>
              </a:solidFill>
            </a:endParaRPr>
          </a:p>
          <a:p>
            <a:pPr lvl="0"/>
            <a:r>
              <a:rPr lang="en-US" sz="1400" b="1" dirty="0" smtClean="0">
                <a:solidFill>
                  <a:srgbClr val="000000"/>
                </a:solidFill>
              </a:rPr>
              <a:t>[</a:t>
            </a:r>
            <a:r>
              <a:rPr lang="en-US" sz="1400" b="1" dirty="0" err="1" smtClean="0">
                <a:solidFill>
                  <a:srgbClr val="000000"/>
                </a:solidFill>
              </a:rPr>
              <a:t>Alkhateeb</a:t>
            </a:r>
            <a:r>
              <a:rPr lang="en-US" sz="1400" b="1" dirty="0" smtClean="0">
                <a:solidFill>
                  <a:srgbClr val="000000"/>
                </a:solidFill>
              </a:rPr>
              <a:t>+, 2009]</a:t>
            </a:r>
            <a:r>
              <a:rPr lang="en-US" sz="1400" dirty="0" smtClean="0">
                <a:solidFill>
                  <a:srgbClr val="000000"/>
                </a:solidFill>
              </a:rPr>
              <a:t> Faisal </a:t>
            </a:r>
            <a:r>
              <a:rPr lang="en-US" sz="1400" dirty="0" err="1" smtClean="0">
                <a:solidFill>
                  <a:srgbClr val="000000"/>
                </a:solidFill>
              </a:rPr>
              <a:t>Alkhateeb</a:t>
            </a:r>
            <a:r>
              <a:rPr lang="en-US" sz="1400" dirty="0" smtClean="0">
                <a:solidFill>
                  <a:srgbClr val="000000"/>
                </a:solidFill>
              </a:rPr>
              <a:t>, Jean-François </a:t>
            </a:r>
            <a:r>
              <a:rPr lang="en-US" sz="1400" dirty="0" err="1" smtClean="0">
                <a:solidFill>
                  <a:srgbClr val="000000"/>
                </a:solidFill>
              </a:rPr>
              <a:t>Baget</a:t>
            </a:r>
            <a:r>
              <a:rPr lang="en-US" sz="1400" dirty="0" smtClean="0">
                <a:solidFill>
                  <a:srgbClr val="000000"/>
                </a:solidFill>
              </a:rPr>
              <a:t>, </a:t>
            </a:r>
            <a:r>
              <a:rPr lang="en-US" sz="1400" dirty="0" err="1" smtClean="0">
                <a:solidFill>
                  <a:srgbClr val="000000"/>
                </a:solidFill>
              </a:rPr>
              <a:t>Jérôme</a:t>
            </a: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Euzenat</a:t>
            </a:r>
            <a:r>
              <a:rPr lang="en-US" sz="1400" dirty="0" smtClean="0">
                <a:solidFill>
                  <a:srgbClr val="000000"/>
                </a:solidFill>
              </a:rPr>
              <a:t>: Extending SPARQL with regular expression patterns (for querying RDF). J. Web Sem. 7(2): 57-73 (2009)</a:t>
            </a:r>
          </a:p>
          <a:p>
            <a:pPr lvl="0"/>
            <a:endParaRPr lang="en-US" sz="1400" dirty="0" smtClean="0">
              <a:solidFill>
                <a:srgbClr val="000000"/>
              </a:solidFill>
            </a:endParaRPr>
          </a:p>
          <a:p>
            <a:pPr lvl="0"/>
            <a:r>
              <a:rPr lang="en-US" sz="1400" b="1" dirty="0" smtClean="0">
                <a:solidFill>
                  <a:srgbClr val="000000"/>
                </a:solidFill>
              </a:rPr>
              <a:t>[Perez+,2010] </a:t>
            </a:r>
            <a:r>
              <a:rPr lang="en-US" sz="1400" dirty="0" smtClean="0">
                <a:solidFill>
                  <a:srgbClr val="000000"/>
                </a:solidFill>
              </a:rPr>
              <a:t>Jorge </a:t>
            </a:r>
            <a:r>
              <a:rPr lang="en-US" sz="1400" dirty="0" err="1" smtClean="0">
                <a:solidFill>
                  <a:srgbClr val="000000"/>
                </a:solidFill>
              </a:rPr>
              <a:t>Pérez</a:t>
            </a:r>
            <a:r>
              <a:rPr lang="en-US" sz="1400" dirty="0" smtClean="0">
                <a:solidFill>
                  <a:srgbClr val="000000"/>
                </a:solidFill>
              </a:rPr>
              <a:t>, Marcelo Arenas, Claudio Gutierrez: </a:t>
            </a:r>
            <a:r>
              <a:rPr lang="en-US" sz="1400" dirty="0" err="1" smtClean="0">
                <a:solidFill>
                  <a:srgbClr val="000000"/>
                </a:solidFill>
              </a:rPr>
              <a:t>nSPARQL</a:t>
            </a:r>
            <a:r>
              <a:rPr lang="en-US" sz="1400" dirty="0" smtClean="0">
                <a:solidFill>
                  <a:srgbClr val="000000"/>
                </a:solidFill>
              </a:rPr>
              <a:t>: A navigational language for RDF. J. Web Sem. 8(4): 255-270 (2010)</a:t>
            </a:r>
          </a:p>
          <a:p>
            <a:pPr lvl="0"/>
            <a:endParaRPr lang="en-US" sz="1400" dirty="0" smtClean="0">
              <a:solidFill>
                <a:srgbClr val="000000"/>
              </a:solidFill>
            </a:endParaRPr>
          </a:p>
          <a:p>
            <a:r>
              <a:rPr lang="en-US" sz="1400" b="1" dirty="0" smtClean="0"/>
              <a:t>[W3C, 2010] </a:t>
            </a:r>
            <a:r>
              <a:rPr lang="en-US" sz="1400" dirty="0" smtClean="0"/>
              <a:t>RIF Overview. Michael </a:t>
            </a:r>
            <a:r>
              <a:rPr lang="en-US" sz="1400" dirty="0" err="1" smtClean="0"/>
              <a:t>Kifer</a:t>
            </a:r>
            <a:r>
              <a:rPr lang="en-US" sz="1400" dirty="0" smtClean="0"/>
              <a:t>, Harold </a:t>
            </a:r>
            <a:r>
              <a:rPr lang="en-US" sz="1400" dirty="0" err="1" smtClean="0"/>
              <a:t>Boley</a:t>
            </a:r>
            <a:r>
              <a:rPr lang="en-US" sz="1400" dirty="0" smtClean="0"/>
              <a:t> (Eds.) W3C Working Group Note 22 June 2010 </a:t>
            </a:r>
            <a:r>
              <a:rPr lang="en-US" sz="1400" dirty="0" smtClean="0">
                <a:hlinkClick r:id="rId2"/>
              </a:rPr>
              <a:t>http://www.w3.org/TR/rif-overview/</a:t>
            </a:r>
            <a:r>
              <a:rPr lang="en-US" sz="1400" dirty="0" smtClean="0"/>
              <a:t> 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[W3C 2010a] RIF Core Dialect. </a:t>
            </a:r>
            <a:r>
              <a:rPr lang="en-US" sz="1400" dirty="0" smtClean="0"/>
              <a:t>Harold </a:t>
            </a:r>
            <a:r>
              <a:rPr lang="en-US" sz="1400" dirty="0" err="1" smtClean="0"/>
              <a:t>Boley</a:t>
            </a:r>
            <a:r>
              <a:rPr lang="en-US" sz="1400" dirty="0" smtClean="0"/>
              <a:t> et al. (Eds.)</a:t>
            </a:r>
            <a:r>
              <a:rPr lang="en-US" sz="1400" b="1" dirty="0" smtClean="0"/>
              <a:t> </a:t>
            </a:r>
            <a:r>
              <a:rPr lang="en-US" sz="1400" dirty="0" smtClean="0"/>
              <a:t>W3C Recommendation 22 June 2010. </a:t>
            </a:r>
            <a:r>
              <a:rPr lang="en-US" sz="1400" dirty="0" smtClean="0">
                <a:hlinkClick r:id="rId3"/>
              </a:rPr>
              <a:t>http://www.w3.org/TR/rif-core/</a:t>
            </a:r>
            <a:r>
              <a:rPr lang="en-US" sz="1400" dirty="0" smtClean="0"/>
              <a:t> </a:t>
            </a:r>
          </a:p>
          <a:p>
            <a:endParaRPr lang="en-US" sz="1400" b="1" dirty="0" smtClean="0"/>
          </a:p>
          <a:p>
            <a:endParaRPr lang="en-US" sz="1400" b="1" dirty="0" smtClean="0"/>
          </a:p>
          <a:p>
            <a:endParaRPr lang="en-US" sz="1400" b="1" dirty="0" smtClean="0"/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	</a:t>
            </a:r>
          </a:p>
          <a:p>
            <a:pPr lvl="0"/>
            <a:endParaRPr lang="en-US" sz="14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2"/>
            <a:ext cx="1619672" cy="369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675187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	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		</a:t>
            </a:r>
            <a:r>
              <a:rPr lang="en-US" dirty="0" smtClean="0">
                <a:solidFill>
                  <a:srgbClr val="FF0000"/>
                </a:solidFill>
              </a:rPr>
              <a:t>Subject     </a:t>
            </a:r>
            <a:r>
              <a:rPr lang="en-US" dirty="0" smtClean="0"/>
              <a:t>Predicate   </a:t>
            </a:r>
            <a:r>
              <a:rPr lang="en-US" dirty="0" smtClean="0">
                <a:solidFill>
                  <a:srgbClr val="0000FF"/>
                </a:solidFill>
              </a:rPr>
              <a:t>Object</a:t>
            </a: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rgbClr val="0000FF"/>
                </a:solidFill>
              </a:rPr>
              <a:t>	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Subject </a:t>
            </a:r>
            <a:r>
              <a:rPr lang="en-US" dirty="0" smtClean="0">
                <a:solidFill>
                  <a:schemeClr val="tx1"/>
                </a:solidFill>
              </a:rPr>
              <a:t>    U</a:t>
            </a:r>
            <a:r>
              <a:rPr lang="en-US" dirty="0" smtClean="0"/>
              <a:t> </a:t>
            </a:r>
            <a:r>
              <a:rPr lang="en-US" sz="1200" dirty="0" smtClean="0"/>
              <a:t>U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tx1"/>
                </a:solidFill>
              </a:rPr>
              <a:t>B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   </a:t>
            </a:r>
            <a:r>
              <a:rPr lang="en-US" dirty="0" err="1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/>
              <a:t>Predicate  </a:t>
            </a:r>
            <a:r>
              <a:rPr lang="en-US" dirty="0" smtClean="0">
                <a:solidFill>
                  <a:schemeClr val="tx1"/>
                </a:solidFill>
              </a:rPr>
              <a:t>U</a:t>
            </a:r>
          </a:p>
          <a:p>
            <a:pPr>
              <a:buNone/>
            </a:pPr>
            <a:r>
              <a:rPr lang="en-US" dirty="0" smtClean="0">
                <a:solidFill>
                  <a:schemeClr val="tx1"/>
                </a:solidFill>
              </a:rPr>
              <a:t>	   </a:t>
            </a:r>
            <a:r>
              <a:rPr lang="en-US" dirty="0" err="1" smtClean="0">
                <a:solidFill>
                  <a:schemeClr val="tx1"/>
                </a:solidFill>
              </a:rPr>
              <a:t>x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	</a:t>
            </a:r>
            <a:r>
              <a:rPr lang="en-US" dirty="0" smtClean="0">
                <a:solidFill>
                  <a:srgbClr val="0000FF"/>
                </a:solidFill>
              </a:rPr>
              <a:t>Object	 </a:t>
            </a:r>
            <a:r>
              <a:rPr lang="en-US" dirty="0" smtClean="0">
                <a:solidFill>
                  <a:schemeClr val="tx1"/>
                </a:solidFill>
              </a:rPr>
              <a:t>U </a:t>
            </a:r>
            <a:r>
              <a:rPr lang="en-US" sz="1200" dirty="0" smtClean="0">
                <a:solidFill>
                  <a:srgbClr val="000000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 B </a:t>
            </a:r>
            <a:r>
              <a:rPr lang="en-US" sz="1200" dirty="0" smtClean="0">
                <a:solidFill>
                  <a:srgbClr val="000000"/>
                </a:solidFill>
              </a:rPr>
              <a:t>U</a:t>
            </a:r>
            <a:r>
              <a:rPr lang="en-US" dirty="0" smtClean="0">
                <a:solidFill>
                  <a:schemeClr val="tx1"/>
                </a:solidFill>
              </a:rPr>
              <a:t> L</a:t>
            </a:r>
          </a:p>
          <a:p>
            <a:pPr>
              <a:buNone/>
            </a:pPr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3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2667000" y="2057400"/>
            <a:ext cx="4724400" cy="609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US" b="1" dirty="0" smtClean="0">
              <a:solidFill>
                <a:srgbClr val="3C8C93"/>
              </a:solidFill>
              <a:latin typeface="Courier New"/>
              <a:cs typeface="Courier New"/>
            </a:endParaRPr>
          </a:p>
        </p:txBody>
      </p:sp>
      <p:grpSp>
        <p:nvGrpSpPr>
          <p:cNvPr id="9" name="Group 32"/>
          <p:cNvGrpSpPr/>
          <p:nvPr/>
        </p:nvGrpSpPr>
        <p:grpSpPr>
          <a:xfrm>
            <a:off x="2819400" y="2100590"/>
            <a:ext cx="4419600" cy="490210"/>
            <a:chOff x="2819400" y="1795790"/>
            <a:chExt cx="4419600" cy="490210"/>
          </a:xfrm>
        </p:grpSpPr>
        <p:sp>
          <p:nvSpPr>
            <p:cNvPr id="8" name="Oval 7"/>
            <p:cNvSpPr/>
            <p:nvPr/>
          </p:nvSpPr>
          <p:spPr bwMode="auto">
            <a:xfrm>
              <a:off x="2819400" y="1828800"/>
              <a:ext cx="990600" cy="4572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50" b="1" dirty="0" err="1" smtClean="0">
                  <a:solidFill>
                    <a:srgbClr val="3C8C93"/>
                  </a:solidFill>
                  <a:latin typeface="Courier New"/>
                  <a:cs typeface="Courier New"/>
                </a:rPr>
                <a:t>Ibk</a:t>
              </a:r>
              <a:endParaRPr lang="en-US" sz="1200" b="1" dirty="0" smtClean="0">
                <a:solidFill>
                  <a:srgbClr val="3C8C93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10" name="Straight Arrow Connector 9"/>
            <p:cNvCxnSpPr>
              <a:stCxn id="8" idx="6"/>
            </p:cNvCxnSpPr>
            <p:nvPr/>
          </p:nvCxnSpPr>
          <p:spPr bwMode="auto">
            <a:xfrm>
              <a:off x="3810000" y="2057400"/>
              <a:ext cx="1600200" cy="1588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2" name="Rectangle 11"/>
            <p:cNvSpPr/>
            <p:nvPr/>
          </p:nvSpPr>
          <p:spPr>
            <a:xfrm>
              <a:off x="4343400" y="1795790"/>
              <a:ext cx="685800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smtClean="0">
                  <a:solidFill>
                    <a:srgbClr val="3C8C93"/>
                  </a:solidFill>
                  <a:latin typeface="Courier New"/>
                  <a:cs typeface="Courier New"/>
                </a:rPr>
                <a:t>label</a:t>
              </a:r>
            </a:p>
          </p:txBody>
        </p:sp>
        <p:sp>
          <p:nvSpPr>
            <p:cNvPr id="17" name="Rectangle 16"/>
            <p:cNvSpPr/>
            <p:nvPr/>
          </p:nvSpPr>
          <p:spPr bwMode="auto">
            <a:xfrm>
              <a:off x="5410200" y="1905000"/>
              <a:ext cx="1828800" cy="304800"/>
            </a:xfrm>
            <a:prstGeom prst="rect">
              <a:avLst/>
            </a:prstGeom>
            <a:noFill/>
            <a:ln w="381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400" b="1" dirty="0" smtClean="0">
                  <a:solidFill>
                    <a:srgbClr val="3366FF"/>
                  </a:solidFill>
                  <a:latin typeface="Courier New"/>
                  <a:cs typeface="Courier New"/>
                </a:rPr>
                <a:t>”</a:t>
              </a:r>
              <a:r>
                <a:rPr lang="en-US" sz="1400" b="1" dirty="0" err="1" smtClean="0">
                  <a:solidFill>
                    <a:srgbClr val="3366FF"/>
                  </a:solidFill>
                  <a:latin typeface="Courier New"/>
                  <a:cs typeface="Courier New"/>
                </a:rPr>
                <a:t>Innsbruck”</a:t>
              </a:r>
              <a:r>
                <a:rPr lang="en-US" sz="1400" b="1" dirty="0" err="1" smtClean="0">
                  <a:solidFill>
                    <a:srgbClr val="3366FF"/>
                  </a:solidFill>
                  <a:latin typeface="Courier New"/>
                  <a:cs typeface="Courier New"/>
                </a:rPr>
                <a:t>@de</a:t>
              </a:r>
              <a:endParaRPr lang="en-US" sz="1400" b="1" dirty="0" smtClean="0">
                <a:solidFill>
                  <a:srgbClr val="3366FF"/>
                </a:solidFill>
                <a:latin typeface="Courier New"/>
                <a:cs typeface="Courier New"/>
              </a:endParaRPr>
            </a:p>
          </p:txBody>
        </p:sp>
      </p:grpSp>
      <p:grpSp>
        <p:nvGrpSpPr>
          <p:cNvPr id="11" name="Group 33"/>
          <p:cNvGrpSpPr/>
          <p:nvPr/>
        </p:nvGrpSpPr>
        <p:grpSpPr>
          <a:xfrm>
            <a:off x="3664930" y="1295400"/>
            <a:ext cx="2354870" cy="905156"/>
            <a:chOff x="3768608" y="1143000"/>
            <a:chExt cx="2354870" cy="905156"/>
          </a:xfrm>
        </p:grpSpPr>
        <p:sp>
          <p:nvSpPr>
            <p:cNvPr id="18" name="Oval 17"/>
            <p:cNvSpPr/>
            <p:nvPr/>
          </p:nvSpPr>
          <p:spPr bwMode="auto">
            <a:xfrm>
              <a:off x="5029200" y="1143000"/>
              <a:ext cx="1094278" cy="381000"/>
            </a:xfrm>
            <a:prstGeom prst="ellipse">
              <a:avLst/>
            </a:prstGeom>
            <a:solidFill>
              <a:schemeClr val="bg1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r>
                <a:rPr lang="en-US" sz="1050" b="1" dirty="0" smtClean="0">
                  <a:solidFill>
                    <a:srgbClr val="3C8C93"/>
                  </a:solidFill>
                  <a:latin typeface="Courier New"/>
                  <a:cs typeface="Courier New"/>
                </a:rPr>
                <a:t>Austria</a:t>
              </a:r>
              <a:endParaRPr lang="en-US" sz="1200" b="1" dirty="0" smtClean="0">
                <a:solidFill>
                  <a:srgbClr val="3C8C93"/>
                </a:solidFill>
                <a:latin typeface="Courier New"/>
                <a:cs typeface="Courier New"/>
              </a:endParaRPr>
            </a:p>
          </p:txBody>
        </p:sp>
        <p:cxnSp>
          <p:nvCxnSpPr>
            <p:cNvPr id="19" name="Straight Arrow Connector 18"/>
            <p:cNvCxnSpPr>
              <a:stCxn id="8" idx="7"/>
              <a:endCxn id="18" idx="3"/>
            </p:cNvCxnSpPr>
            <p:nvPr/>
          </p:nvCxnSpPr>
          <p:spPr bwMode="auto">
            <a:xfrm rot="5400000" flipH="1" flipV="1">
              <a:off x="4189055" y="1047758"/>
              <a:ext cx="579951" cy="1420845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2" name="Rectangle 21"/>
            <p:cNvSpPr/>
            <p:nvPr/>
          </p:nvSpPr>
          <p:spPr>
            <a:xfrm rot="20301142">
              <a:off x="3795788" y="1441820"/>
              <a:ext cx="1256963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100" b="1" dirty="0" smtClean="0">
                  <a:solidFill>
                    <a:srgbClr val="3C8C93"/>
                  </a:solidFill>
                  <a:latin typeface="Courier New"/>
                  <a:cs typeface="Courier New"/>
                </a:rPr>
                <a:t>country</a:t>
              </a:r>
            </a:p>
          </p:txBody>
        </p:sp>
      </p:grpSp>
      <p:grpSp>
        <p:nvGrpSpPr>
          <p:cNvPr id="13" name="Group 38"/>
          <p:cNvGrpSpPr/>
          <p:nvPr/>
        </p:nvGrpSpPr>
        <p:grpSpPr>
          <a:xfrm>
            <a:off x="533400" y="2145860"/>
            <a:ext cx="4495800" cy="825940"/>
            <a:chOff x="533400" y="1993460"/>
            <a:chExt cx="4495800" cy="825940"/>
          </a:xfrm>
        </p:grpSpPr>
        <p:cxnSp>
          <p:nvCxnSpPr>
            <p:cNvPr id="28" name="Straight Arrow Connector 27"/>
            <p:cNvCxnSpPr>
              <a:stCxn id="24" idx="6"/>
              <a:endCxn id="29" idx="1"/>
            </p:cNvCxnSpPr>
            <p:nvPr/>
          </p:nvCxnSpPr>
          <p:spPr bwMode="auto">
            <a:xfrm>
              <a:off x="1524000" y="2557323"/>
              <a:ext cx="1219200" cy="109677"/>
            </a:xfrm>
            <a:prstGeom prst="straightConnector1">
              <a:avLst/>
            </a:prstGeom>
            <a:noFill/>
            <a:ln w="3810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14" name="Group 34"/>
            <p:cNvGrpSpPr/>
            <p:nvPr/>
          </p:nvGrpSpPr>
          <p:grpSpPr>
            <a:xfrm>
              <a:off x="533400" y="1993460"/>
              <a:ext cx="4495800" cy="825940"/>
              <a:chOff x="533400" y="1993460"/>
              <a:chExt cx="4495800" cy="825940"/>
            </a:xfrm>
          </p:grpSpPr>
          <p:sp>
            <p:nvSpPr>
              <p:cNvPr id="24" name="Oval 23"/>
              <p:cNvSpPr/>
              <p:nvPr/>
            </p:nvSpPr>
            <p:spPr bwMode="auto">
              <a:xfrm>
                <a:off x="533400" y="2362200"/>
                <a:ext cx="990600" cy="390245"/>
              </a:xfrm>
              <a:prstGeom prst="ellipse">
                <a:avLst/>
              </a:prstGeom>
              <a:solidFill>
                <a:schemeClr val="bg1"/>
              </a:solidFill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endParaRPr lang="en-US" sz="1200" b="1" dirty="0" smtClean="0">
                  <a:solidFill>
                    <a:srgbClr val="3C8C93"/>
                  </a:solidFill>
                  <a:latin typeface="Courier New"/>
                  <a:cs typeface="Courier New"/>
                </a:endParaRPr>
              </a:p>
            </p:txBody>
          </p:sp>
          <p:cxnSp>
            <p:nvCxnSpPr>
              <p:cNvPr id="25" name="Straight Arrow Connector 24"/>
              <p:cNvCxnSpPr>
                <a:stCxn id="24" idx="7"/>
                <a:endCxn id="8" idx="2"/>
              </p:cNvCxnSpPr>
              <p:nvPr/>
            </p:nvCxnSpPr>
            <p:spPr bwMode="auto">
              <a:xfrm rot="5400000" flipH="1" flipV="1">
                <a:off x="1994390" y="1594340"/>
                <a:ext cx="209550" cy="1440470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8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26" name="Rectangle 25"/>
              <p:cNvSpPr/>
              <p:nvPr/>
            </p:nvSpPr>
            <p:spPr>
              <a:xfrm rot="21138249">
                <a:off x="1384013" y="1993460"/>
                <a:ext cx="1188995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b="1" dirty="0" err="1" smtClean="0">
                    <a:solidFill>
                      <a:srgbClr val="3C8C93"/>
                    </a:solidFill>
                    <a:latin typeface="Courier New"/>
                    <a:cs typeface="Courier New"/>
                  </a:rPr>
                  <a:t>based_near</a:t>
                </a:r>
                <a:endParaRPr lang="en-US" sz="1100" b="1" dirty="0" smtClean="0">
                  <a:solidFill>
                    <a:srgbClr val="3C8C93"/>
                  </a:solidFill>
                  <a:latin typeface="Courier New"/>
                  <a:cs typeface="Courier New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 bwMode="auto">
              <a:xfrm>
                <a:off x="2743200" y="2514600"/>
                <a:ext cx="2286000" cy="304800"/>
              </a:xfrm>
              <a:prstGeom prst="rect">
                <a:avLst/>
              </a:prstGeom>
              <a:noFill/>
              <a:ln w="3810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r>
                  <a:rPr lang="en-US" sz="1400" b="1" dirty="0" smtClean="0">
                    <a:solidFill>
                      <a:srgbClr val="3366FF"/>
                    </a:solidFill>
                    <a:latin typeface="Courier New"/>
                    <a:cs typeface="Courier New"/>
                  </a:rPr>
                  <a:t>“Georg Moser”</a:t>
                </a:r>
                <a:endParaRPr lang="en-US" sz="1400" b="1" dirty="0" smtClean="0">
                  <a:solidFill>
                    <a:srgbClr val="3366FF"/>
                  </a:solidFill>
                  <a:latin typeface="Courier New"/>
                  <a:cs typeface="Courier New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 rot="262334">
                <a:off x="1835424" y="2387961"/>
                <a:ext cx="685800" cy="2616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b="1" dirty="0" smtClean="0">
                    <a:solidFill>
                      <a:srgbClr val="3C8C93"/>
                    </a:solidFill>
                    <a:latin typeface="Courier New"/>
                    <a:cs typeface="Courier New"/>
                  </a:rPr>
                  <a:t>name</a:t>
                </a:r>
              </a:p>
            </p:txBody>
          </p:sp>
        </p:grpSp>
      </p:grpSp>
      <p:sp>
        <p:nvSpPr>
          <p:cNvPr id="40" name="Rectangle 39"/>
          <p:cNvSpPr/>
          <p:nvPr/>
        </p:nvSpPr>
        <p:spPr bwMode="auto">
          <a:xfrm>
            <a:off x="36512" y="1227584"/>
            <a:ext cx="9144000" cy="2057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400" b="1" dirty="0" smtClean="0">
                <a:solidFill>
                  <a:srgbClr val="FF0000"/>
                </a:solidFill>
                <a:latin typeface="Courier New"/>
                <a:cs typeface="Courier New"/>
              </a:rPr>
              <a:t>&lt;http://</a:t>
            </a:r>
            <a:r>
              <a:rPr lang="en-US" sz="14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dbpedia.org</a:t>
            </a:r>
            <a:r>
              <a:rPr lang="en-US" sz="1400" b="1" dirty="0" smtClean="0">
                <a:solidFill>
                  <a:srgbClr val="FF0000"/>
                </a:solidFill>
                <a:latin typeface="Courier New"/>
                <a:cs typeface="Courier New"/>
              </a:rPr>
              <a:t>/resource</a:t>
            </a:r>
            <a:r>
              <a:rPr lang="en-US" sz="1400" b="1" dirty="0" smtClean="0">
                <a:solidFill>
                  <a:srgbClr val="FF0000"/>
                </a:solidFill>
                <a:latin typeface="Courier New"/>
                <a:cs typeface="Courier New"/>
              </a:rPr>
              <a:t>/Innsbruck&gt;  </a:t>
            </a:r>
            <a:r>
              <a:rPr lang="en-US" sz="14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&lt;http://</a:t>
            </a:r>
            <a:r>
              <a:rPr lang="en-US" sz="14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dbpedia.org</a:t>
            </a:r>
            <a:r>
              <a:rPr lang="en-US" sz="1400" b="1" dirty="0" smtClean="0">
                <a:solidFill>
                  <a:srgbClr val="008000"/>
                </a:solidFill>
                <a:latin typeface="Courier New"/>
                <a:cs typeface="Courier New"/>
              </a:rPr>
              <a:t>/ontology/country&gt; </a:t>
            </a:r>
          </a:p>
          <a:p>
            <a:r>
              <a:rPr lang="en-US" sz="1400" b="1" dirty="0" smtClean="0">
                <a:solidFill>
                  <a:srgbClr val="3C8C93"/>
                </a:solidFill>
                <a:latin typeface="Courier New"/>
                <a:cs typeface="Courier New"/>
              </a:rPr>
              <a:t>                            </a:t>
            </a:r>
            <a:r>
              <a:rPr lang="en-US" sz="1400" b="1" dirty="0" smtClean="0">
                <a:solidFill>
                  <a:srgbClr val="0000FF"/>
                </a:solidFill>
                <a:latin typeface="Courier New"/>
                <a:cs typeface="Courier New"/>
              </a:rPr>
              <a:t>&lt;http://</a:t>
            </a:r>
            <a:r>
              <a:rPr lang="en-US" sz="14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dbpedia.org</a:t>
            </a:r>
            <a:r>
              <a:rPr lang="en-US" sz="1400" b="1" dirty="0" smtClean="0">
                <a:solidFill>
                  <a:srgbClr val="0000FF"/>
                </a:solidFill>
                <a:latin typeface="Courier New"/>
                <a:cs typeface="Courier New"/>
              </a:rPr>
              <a:t>/resource/Austria&gt; </a:t>
            </a:r>
            <a:r>
              <a:rPr lang="en-US" sz="1400" b="1" dirty="0" smtClean="0">
                <a:solidFill>
                  <a:srgbClr val="3C8C93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Courier New"/>
                <a:cs typeface="Courier New"/>
              </a:rPr>
              <a:t>&lt;http://</a:t>
            </a:r>
            <a:r>
              <a:rPr lang="en-US" sz="14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dbpedia.org</a:t>
            </a:r>
            <a:r>
              <a:rPr lang="en-US" sz="1400" b="1" dirty="0" smtClean="0">
                <a:solidFill>
                  <a:srgbClr val="FF0000"/>
                </a:solidFill>
                <a:latin typeface="Courier New"/>
                <a:cs typeface="Courier New"/>
              </a:rPr>
              <a:t>/resource</a:t>
            </a:r>
            <a:r>
              <a:rPr lang="en-US" sz="1400" b="1" dirty="0">
                <a:solidFill>
                  <a:srgbClr val="FF0000"/>
                </a:solidFill>
                <a:latin typeface="Courier New"/>
                <a:cs typeface="Courier New"/>
              </a:rPr>
              <a:t>/Innsbruck&gt;  </a:t>
            </a:r>
            <a:r>
              <a:rPr lang="en-US" sz="14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&lt;http://www.w3.org/2000/01/rdf-schema#label&gt;</a:t>
            </a:r>
            <a:r>
              <a:rPr lang="en-US" sz="1400" b="1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</a:p>
          <a:p>
            <a:r>
              <a:rPr lang="en-US" sz="1400" b="1" dirty="0" smtClean="0">
                <a:solidFill>
                  <a:srgbClr val="0000FF"/>
                </a:solidFill>
                <a:latin typeface="Courier New"/>
                <a:cs typeface="Courier New"/>
              </a:rPr>
              <a:t>	  	       </a:t>
            </a:r>
            <a:r>
              <a:rPr lang="en-US" sz="1400" b="1" dirty="0" smtClean="0">
                <a:solidFill>
                  <a:srgbClr val="0000FF"/>
                </a:solidFill>
                <a:latin typeface="Courier New"/>
                <a:cs typeface="Courier New"/>
              </a:rPr>
              <a:t>”</a:t>
            </a:r>
            <a:r>
              <a:rPr lang="en-US" sz="14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Innsbruck”</a:t>
            </a:r>
            <a:r>
              <a:rPr lang="en-US" sz="14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@de</a:t>
            </a:r>
            <a:r>
              <a:rPr lang="en-US" sz="1400" b="1" dirty="0" smtClean="0">
                <a:solidFill>
                  <a:srgbClr val="0000FF"/>
                </a:solidFill>
                <a:latin typeface="Courier New"/>
                <a:cs typeface="Courier New"/>
              </a:rPr>
              <a:t> .</a:t>
            </a:r>
          </a:p>
          <a:p>
            <a:endParaRPr lang="en-US" sz="14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400" b="1" dirty="0" smtClean="0">
                <a:solidFill>
                  <a:srgbClr val="FF0000"/>
                </a:solidFill>
                <a:latin typeface="Courier New"/>
                <a:cs typeface="Courier New"/>
              </a:rPr>
              <a:t>_:x </a:t>
            </a:r>
            <a:r>
              <a:rPr lang="en-US" sz="14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&lt;http://xmlns.com/foaf/0.1/name&gt;</a:t>
            </a:r>
            <a:r>
              <a:rPr lang="en-US" sz="1400" b="1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  <a:latin typeface="Courier New"/>
                <a:cs typeface="Courier New"/>
              </a:rPr>
              <a:t>”Georg Moser" </a:t>
            </a:r>
            <a:r>
              <a:rPr lang="en-US" sz="1400" b="1" dirty="0" smtClean="0">
                <a:solidFill>
                  <a:srgbClr val="3C8C93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400" b="1" dirty="0" smtClean="0">
                <a:solidFill>
                  <a:srgbClr val="FF0000"/>
                </a:solidFill>
                <a:latin typeface="Courier New"/>
                <a:cs typeface="Courier New"/>
              </a:rPr>
              <a:t>_:x</a:t>
            </a:r>
            <a:r>
              <a:rPr lang="en-US" sz="1400" b="1" dirty="0" smtClean="0">
                <a:solidFill>
                  <a:srgbClr val="3C8C93"/>
                </a:solidFill>
                <a:latin typeface="Courier New"/>
                <a:cs typeface="Courier New"/>
              </a:rPr>
              <a:t> </a:t>
            </a:r>
            <a:r>
              <a:rPr lang="en-US" sz="1400" b="1" dirty="0" smtClean="0">
                <a:solidFill>
                  <a:srgbClr val="008000"/>
                </a:solidFill>
                <a:latin typeface="Courier New"/>
                <a:cs typeface="Courier New"/>
              </a:rPr>
              <a:t>&lt;http://xmlns.com/foaf/0.1/based_near</a:t>
            </a:r>
            <a:r>
              <a:rPr lang="en-US" sz="1400" b="1" dirty="0" smtClean="0">
                <a:solidFill>
                  <a:srgbClr val="3C8C93"/>
                </a:solidFill>
                <a:latin typeface="Courier New"/>
                <a:cs typeface="Courier New"/>
              </a:rPr>
              <a:t>&gt; </a:t>
            </a:r>
            <a:r>
              <a:rPr lang="en-US" sz="1400" b="1" dirty="0" smtClean="0">
                <a:solidFill>
                  <a:srgbClr val="0000FF"/>
                </a:solidFill>
                <a:latin typeface="Courier New"/>
                <a:cs typeface="Courier New"/>
              </a:rPr>
              <a:t>&lt;http://</a:t>
            </a:r>
            <a:r>
              <a:rPr lang="en-US" sz="14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dbpedia.org</a:t>
            </a:r>
            <a:r>
              <a:rPr lang="en-US" sz="1400" b="1" dirty="0" smtClean="0">
                <a:solidFill>
                  <a:srgbClr val="0000FF"/>
                </a:solidFill>
                <a:latin typeface="Courier New"/>
                <a:cs typeface="Courier New"/>
              </a:rPr>
              <a:t>/resource</a:t>
            </a:r>
            <a:r>
              <a:rPr lang="en-US" sz="1400" b="1" dirty="0" smtClean="0">
                <a:solidFill>
                  <a:srgbClr val="0000FF"/>
                </a:solidFill>
                <a:latin typeface="Courier New"/>
                <a:cs typeface="Courier New"/>
              </a:rPr>
              <a:t>/Innsbruck&gt;</a:t>
            </a:r>
            <a:r>
              <a:rPr lang="en-US" sz="1400" b="1" dirty="0" smtClean="0">
                <a:solidFill>
                  <a:srgbClr val="3C8C93"/>
                </a:solidFill>
                <a:latin typeface="Courier New"/>
                <a:cs typeface="Courier New"/>
              </a:rPr>
              <a:t> </a:t>
            </a:r>
            <a:r>
              <a:rPr lang="en-US" sz="1400" b="1" dirty="0" smtClean="0">
                <a:solidFill>
                  <a:srgbClr val="3C8C93"/>
                </a:solidFill>
                <a:latin typeface="Courier New"/>
                <a:cs typeface="Courier New"/>
              </a:rPr>
              <a:t>.</a:t>
            </a:r>
          </a:p>
        </p:txBody>
      </p:sp>
      <p:sp>
        <p:nvSpPr>
          <p:cNvPr id="6" name="Oval Callout 5"/>
          <p:cNvSpPr/>
          <p:nvPr/>
        </p:nvSpPr>
        <p:spPr bwMode="auto">
          <a:xfrm>
            <a:off x="5486400" y="4343400"/>
            <a:ext cx="3657600" cy="1143000"/>
          </a:xfrm>
          <a:prstGeom prst="wedgeEllipseCallout">
            <a:avLst>
              <a:gd name="adj1" fmla="val -121298"/>
              <a:gd name="adj2" fmla="val 65262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Blanknode</a:t>
            </a:r>
            <a:r>
              <a:rPr lang="en-US" dirty="0" err="1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s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latin typeface="Lucida Sans" pitchFamily="34" charset="0"/>
              </a:rPr>
              <a:t>: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“existential variables in the data” to express incomplete information, written as _:</a:t>
            </a:r>
            <a:r>
              <a:rPr kumimoji="0" lang="en-US" sz="12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x</a:t>
            </a: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or []</a:t>
            </a:r>
          </a:p>
          <a:p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5" name="Oval Callout 4"/>
          <p:cNvSpPr/>
          <p:nvPr/>
        </p:nvSpPr>
        <p:spPr bwMode="auto">
          <a:xfrm>
            <a:off x="5715000" y="5486400"/>
            <a:ext cx="3200400" cy="1295400"/>
          </a:xfrm>
          <a:prstGeom prst="wedgeEllipseCallout">
            <a:avLst>
              <a:gd name="adj1" fmla="val -123435"/>
              <a:gd name="adj2" fmla="val -23320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Literals,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 e.g.</a:t>
            </a: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   “2012”^</a:t>
            </a:r>
            <a:r>
              <a:rPr lang="en-US" sz="1200" b="1" dirty="0">
                <a:solidFill>
                  <a:srgbClr val="3C8C93"/>
                </a:solidFill>
                <a:latin typeface="Courier New"/>
                <a:cs typeface="Courier New"/>
              </a:rPr>
              <a:t>^xsd:gYear</a:t>
            </a:r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   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“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Innsbruck”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@</a:t>
            </a:r>
            <a:r>
              <a:rPr lang="en-US" sz="1200" b="1" dirty="0" err="1">
                <a:solidFill>
                  <a:srgbClr val="3C8C93"/>
                </a:solidFill>
                <a:latin typeface="Courier New"/>
                <a:cs typeface="Courier New"/>
              </a:rPr>
              <a:t>de</a:t>
            </a:r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   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“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Tyrol”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@en</a:t>
            </a:r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   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“Georg Moser”</a:t>
            </a:r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31" name="Title 1"/>
          <p:cNvSpPr txBox="1">
            <a:spLocks/>
          </p:cNvSpPr>
          <p:nvPr/>
        </p:nvSpPr>
        <p:spPr bwMode="auto">
          <a:xfrm>
            <a:off x="144016" y="116632"/>
            <a:ext cx="889248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RDF – The Resource Description Framework [W3C,2004]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4" name="Rectangle 32"/>
          <p:cNvSpPr/>
          <p:nvPr/>
        </p:nvSpPr>
        <p:spPr bwMode="auto">
          <a:xfrm>
            <a:off x="20377" y="1196752"/>
            <a:ext cx="9144000" cy="2057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dbpedia:Innsbruck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	</a:t>
            </a:r>
            <a:r>
              <a:rPr lang="en-US" sz="16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dbpedia-ont:country</a:t>
            </a:r>
            <a:r>
              <a:rPr lang="en-US" sz="1600" b="1" dirty="0" smtClean="0">
                <a:solidFill>
                  <a:srgbClr val="008000"/>
                </a:solidFill>
                <a:latin typeface="Courier New"/>
                <a:cs typeface="Courier New"/>
              </a:rPr>
              <a:t>	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dbpedia:Austria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3C8C93"/>
                </a:solidFill>
                <a:latin typeface="Courier New"/>
                <a:cs typeface="Courier New"/>
              </a:rPr>
              <a:t>.</a:t>
            </a:r>
          </a:p>
          <a:p>
            <a:endParaRPr lang="en-US" sz="10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600" b="1" dirty="0" err="1">
                <a:solidFill>
                  <a:srgbClr val="FF0000"/>
                </a:solidFill>
                <a:latin typeface="Courier New"/>
                <a:cs typeface="Courier New"/>
              </a:rPr>
              <a:t>d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bpedia:Innsbruck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   	</a:t>
            </a:r>
            <a:r>
              <a:rPr lang="en-US" sz="16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rdfs:label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		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”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Innsbruck”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@de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.</a:t>
            </a:r>
          </a:p>
          <a:p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endParaRPr lang="en-US" sz="12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_:x 		</a:t>
            </a:r>
            <a:r>
              <a:rPr lang="en-US" sz="1600" b="1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    	</a:t>
            </a:r>
            <a:r>
              <a:rPr lang="en-US" sz="16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foaf:name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		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”Georg Moser" </a:t>
            </a:r>
            <a:r>
              <a:rPr lang="en-US" sz="1600" b="1" dirty="0" smtClean="0">
                <a:solidFill>
                  <a:srgbClr val="3C8C93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_:x</a:t>
            </a:r>
            <a:r>
              <a:rPr lang="en-US" sz="1600" b="1" dirty="0" smtClean="0">
                <a:solidFill>
                  <a:srgbClr val="3C8C93"/>
                </a:solidFill>
                <a:latin typeface="Courier New"/>
                <a:cs typeface="Courier New"/>
              </a:rPr>
              <a:t> 		</a:t>
            </a:r>
            <a:r>
              <a:rPr lang="en-US" sz="1600" b="1" dirty="0" smtClean="0">
                <a:solidFill>
                  <a:srgbClr val="3C8C93"/>
                </a:solidFill>
                <a:latin typeface="Courier New"/>
                <a:cs typeface="Courier New"/>
              </a:rPr>
              <a:t>     	</a:t>
            </a:r>
            <a:r>
              <a:rPr lang="en-US" sz="16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foaf:based_near</a:t>
            </a:r>
            <a:r>
              <a:rPr lang="en-US" sz="1600" b="1" dirty="0" smtClean="0">
                <a:solidFill>
                  <a:srgbClr val="3C8C93"/>
                </a:solidFill>
                <a:latin typeface="Courier New"/>
                <a:cs typeface="Courier New"/>
              </a:rPr>
              <a:t> 	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dbpedia:Innsbruck</a:t>
            </a:r>
            <a:r>
              <a:rPr lang="en-US" sz="1600" b="1" dirty="0" smtClean="0">
                <a:solidFill>
                  <a:srgbClr val="3C8C93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3C8C93"/>
                </a:solidFill>
                <a:latin typeface="Courier New"/>
                <a:cs typeface="Courier New"/>
              </a:rPr>
              <a:t>.</a:t>
            </a:r>
          </a:p>
        </p:txBody>
      </p:sp>
      <p:sp>
        <p:nvSpPr>
          <p:cNvPr id="4" name="Oval Callout 3"/>
          <p:cNvSpPr/>
          <p:nvPr/>
        </p:nvSpPr>
        <p:spPr bwMode="auto">
          <a:xfrm>
            <a:off x="2895600" y="3048000"/>
            <a:ext cx="5867400" cy="1295400"/>
          </a:xfrm>
          <a:prstGeom prst="wedgeEllipseCallout">
            <a:avLst>
              <a:gd name="adj1" fmla="val -57118"/>
              <a:gd name="adj2" fmla="val 151869"/>
            </a:avLst>
          </a:prstGeom>
          <a:solidFill>
            <a:srgbClr val="FFFF00"/>
          </a:solidFill>
          <a:ln w="9525" cap="flat" cmpd="sng" algn="ctr">
            <a:solidFill>
              <a:schemeClr val="accent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URIs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latin typeface="Lucida Sans" pitchFamily="34" charset="0"/>
              </a:rPr>
              <a:t>, e.g.</a:t>
            </a: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http://http://xmlns.com/foaf/0.1/name</a:t>
            </a: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http://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dbpedia.org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/resource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/Innsbruck</a:t>
            </a:r>
            <a:endParaRPr lang="en-US" sz="16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http://</a:t>
            </a:r>
            <a:r>
              <a:rPr lang="en-US" sz="12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dbpedia.org</a:t>
            </a:r>
            <a:r>
              <a:rPr lang="en-US" sz="1200" b="1" dirty="0" smtClean="0">
                <a:solidFill>
                  <a:srgbClr val="3C8C93"/>
                </a:solidFill>
                <a:latin typeface="Courier New"/>
                <a:cs typeface="Courier New"/>
              </a:rPr>
              <a:t>/resource/Austria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latin typeface="Lucida Sans" pitchFamily="34" charset="0"/>
            </a:endParaRPr>
          </a:p>
        </p:txBody>
      </p:sp>
      <p:sp>
        <p:nvSpPr>
          <p:cNvPr id="44" name="Rectangle 43"/>
          <p:cNvSpPr/>
          <p:nvPr/>
        </p:nvSpPr>
        <p:spPr bwMode="auto">
          <a:xfrm rot="21112964">
            <a:off x="46203" y="3355454"/>
            <a:ext cx="3321925" cy="65358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Various syntaxes, RDF/XML,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Turtle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, 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N3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, </a:t>
            </a:r>
            <a:r>
              <a:rPr kumimoji="0" lang="en-US" sz="1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RDFa</a:t>
            </a: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,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Lucida Sans" pitchFamily="34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Lucida Sans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0" grpId="0" animBg="1"/>
      <p:bldP spid="6" grpId="0" animBg="1"/>
      <p:bldP spid="5" grpId="0" animBg="1"/>
      <p:bldP spid="34" grpId="0" animBg="1"/>
      <p:bldP spid="4" grpId="0" animBg="1"/>
      <p:bldP spid="4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4" y="315119"/>
            <a:ext cx="6140450" cy="809625"/>
          </a:xfrm>
        </p:spPr>
        <p:txBody>
          <a:bodyPr/>
          <a:lstStyle/>
          <a:p>
            <a:r>
              <a:rPr lang="en-US" dirty="0" smtClean="0"/>
              <a:t>References 4/5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79710"/>
            <a:ext cx="8208963" cy="4681538"/>
          </a:xfrm>
        </p:spPr>
        <p:txBody>
          <a:bodyPr/>
          <a:lstStyle/>
          <a:p>
            <a:r>
              <a:rPr lang="en-US" sz="1400" b="1" dirty="0" smtClean="0"/>
              <a:t>[W3C 2010b] </a:t>
            </a:r>
            <a:r>
              <a:rPr lang="en-US" sz="1400" dirty="0" smtClean="0"/>
              <a:t>RIF </a:t>
            </a:r>
            <a:r>
              <a:rPr lang="en-US" sz="1400" dirty="0" err="1" smtClean="0"/>
              <a:t>Datatypes</a:t>
            </a:r>
            <a:r>
              <a:rPr lang="en-US" sz="1400" dirty="0" smtClean="0"/>
              <a:t> and Built-Ins 1.0.</a:t>
            </a:r>
            <a:r>
              <a:rPr lang="en-US" sz="1400" b="1" dirty="0" smtClean="0"/>
              <a:t> </a:t>
            </a:r>
            <a:r>
              <a:rPr lang="en-US" sz="1400" dirty="0" smtClean="0"/>
              <a:t>Axel </a:t>
            </a:r>
            <a:r>
              <a:rPr lang="en-US" sz="1400" dirty="0" err="1" smtClean="0"/>
              <a:t>Poleres</a:t>
            </a:r>
            <a:r>
              <a:rPr lang="en-US" sz="1400" dirty="0" smtClean="0"/>
              <a:t> et al. (Eds.)</a:t>
            </a:r>
            <a:r>
              <a:rPr lang="en-US" sz="1400" b="1" dirty="0" smtClean="0"/>
              <a:t> </a:t>
            </a:r>
            <a:r>
              <a:rPr lang="en-US" sz="1400" dirty="0" smtClean="0"/>
              <a:t>W3C Recommendation 22 June 2010 </a:t>
            </a:r>
            <a:r>
              <a:rPr lang="en-US" sz="1400" dirty="0" smtClean="0">
                <a:hlinkClick r:id="rId2"/>
              </a:rPr>
              <a:t>http://www.w3.org/TR/rif-dtb/</a:t>
            </a:r>
            <a:r>
              <a:rPr lang="en-US" sz="1400" dirty="0" smtClean="0"/>
              <a:t> 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[W3C 2010c] </a:t>
            </a:r>
            <a:r>
              <a:rPr lang="en-US" sz="1400" dirty="0" smtClean="0"/>
              <a:t>RIF RDF and OWL Compatibility.</a:t>
            </a:r>
            <a:r>
              <a:rPr lang="en-US" sz="1400" b="1" dirty="0" smtClean="0"/>
              <a:t> </a:t>
            </a:r>
            <a:r>
              <a:rPr lang="en-US" sz="1400" dirty="0" err="1" smtClean="0"/>
              <a:t>Jos</a:t>
            </a:r>
            <a:r>
              <a:rPr lang="en-US" sz="1400" dirty="0" smtClean="0"/>
              <a:t> de </a:t>
            </a:r>
            <a:r>
              <a:rPr lang="en-US" sz="1400" dirty="0" err="1" smtClean="0"/>
              <a:t>Bruijn</a:t>
            </a:r>
            <a:r>
              <a:rPr lang="en-US" sz="1400" dirty="0" smtClean="0"/>
              <a:t> (Ed.)</a:t>
            </a:r>
            <a:r>
              <a:rPr lang="en-US" sz="1400" b="1" dirty="0" smtClean="0"/>
              <a:t> </a:t>
            </a:r>
            <a:r>
              <a:rPr lang="en-US" sz="1400" dirty="0" smtClean="0"/>
              <a:t>W3C Recommendation 22 June 2010 </a:t>
            </a:r>
            <a:r>
              <a:rPr lang="en-US" sz="1400" dirty="0" smtClean="0">
                <a:hlinkClick r:id="rId3"/>
              </a:rPr>
              <a:t>http://www.w3.org/TR/rif-rdf-owl/</a:t>
            </a:r>
            <a:r>
              <a:rPr lang="en-US" sz="1400" dirty="0" smtClean="0"/>
              <a:t> </a:t>
            </a:r>
          </a:p>
          <a:p>
            <a:pPr lvl="0"/>
            <a:endParaRPr lang="en-US" sz="1400" b="1" dirty="0" smtClean="0">
              <a:solidFill>
                <a:srgbClr val="000000"/>
              </a:solidFill>
            </a:endParaRPr>
          </a:p>
          <a:p>
            <a:r>
              <a:rPr lang="en-US" sz="1400" b="1" dirty="0" smtClean="0">
                <a:solidFill>
                  <a:srgbClr val="000000"/>
                </a:solidFill>
              </a:rPr>
              <a:t>[Knublauch+,2011]</a:t>
            </a:r>
            <a:r>
              <a:rPr lang="en-US" sz="1400" b="1" dirty="0" smtClean="0"/>
              <a:t> </a:t>
            </a:r>
            <a:r>
              <a:rPr lang="en-US" sz="1400" dirty="0" smtClean="0"/>
              <a:t>SPIN - Overview and Motivation. </a:t>
            </a:r>
            <a:r>
              <a:rPr lang="en-US" sz="1400" dirty="0" err="1" smtClean="0"/>
              <a:t>Holger</a:t>
            </a:r>
            <a:r>
              <a:rPr lang="en-US" sz="1400" dirty="0" smtClean="0"/>
              <a:t> </a:t>
            </a:r>
            <a:r>
              <a:rPr lang="en-US" sz="1400" dirty="0" err="1" smtClean="0"/>
              <a:t>Knublauch</a:t>
            </a:r>
            <a:r>
              <a:rPr lang="en-US" sz="1400" dirty="0" smtClean="0"/>
              <a:t>, James A. </a:t>
            </a:r>
            <a:r>
              <a:rPr lang="en-US" sz="1400" dirty="0" err="1" smtClean="0"/>
              <a:t>Hendler</a:t>
            </a:r>
            <a:r>
              <a:rPr lang="en-US" sz="1400" dirty="0" smtClean="0"/>
              <a:t>, Kingsley </a:t>
            </a:r>
            <a:r>
              <a:rPr lang="en-US" sz="1400" dirty="0" err="1" smtClean="0"/>
              <a:t>Idehen</a:t>
            </a:r>
            <a:r>
              <a:rPr lang="en-US" sz="1400" dirty="0" smtClean="0"/>
              <a:t>. W3C Member Submission 22 February 2011 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hlinkClick r:id="rId4"/>
              </a:rPr>
              <a:t>http://www.w3.org/Submission/spin-sparql/</a:t>
            </a:r>
            <a:r>
              <a:rPr lang="en-US" sz="1400" dirty="0" smtClean="0"/>
              <a:t> 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[</a:t>
            </a:r>
            <a:r>
              <a:rPr lang="en-US" sz="1400" b="1" dirty="0" err="1" smtClean="0"/>
              <a:t>Schenk&amp;Staab</a:t>
            </a:r>
            <a:r>
              <a:rPr lang="en-US" sz="1400" b="1" dirty="0" smtClean="0"/>
              <a:t>, 2008] </a:t>
            </a:r>
            <a:r>
              <a:rPr lang="en-US" sz="1400" dirty="0" smtClean="0"/>
              <a:t>Simon Schenk, Steffen </a:t>
            </a:r>
            <a:r>
              <a:rPr lang="en-US" sz="1400" dirty="0" err="1" smtClean="0"/>
              <a:t>Staab</a:t>
            </a:r>
            <a:r>
              <a:rPr lang="en-US" sz="1400" dirty="0" smtClean="0"/>
              <a:t>: Networked graphs: a declarative mechanism for SPARQL rules, SPARQL views and RDF data integration on the web. WWW 2008: 585-594</a:t>
            </a:r>
          </a:p>
          <a:p>
            <a:endParaRPr lang="en-US" sz="1400" dirty="0" smtClean="0"/>
          </a:p>
          <a:p>
            <a:r>
              <a:rPr lang="en-US" sz="1400" b="1" dirty="0" smtClean="0"/>
              <a:t>[Polleres, 2007] </a:t>
            </a:r>
            <a:r>
              <a:rPr lang="en-US" sz="1400" dirty="0" smtClean="0"/>
              <a:t>Axel Polleres: From SPARQL to rules (and back). WWW 2007: 787-796</a:t>
            </a:r>
          </a:p>
          <a:p>
            <a:endParaRPr lang="en-US" sz="1400" b="1" dirty="0" smtClean="0"/>
          </a:p>
          <a:p>
            <a:r>
              <a:rPr lang="en-US" sz="1400" b="1" dirty="0" smtClean="0"/>
              <a:t>[Polleres&amp;Schindlauer,2007] </a:t>
            </a:r>
            <a:r>
              <a:rPr lang="en-US" sz="1400" dirty="0" smtClean="0"/>
              <a:t>Axel Polleres, Roman </a:t>
            </a:r>
            <a:r>
              <a:rPr lang="en-US" sz="1400" dirty="0" err="1" smtClean="0"/>
              <a:t>Schindlauer</a:t>
            </a:r>
            <a:r>
              <a:rPr lang="en-US" sz="1400" dirty="0" smtClean="0"/>
              <a:t>: DLVHEX-SPARQL: A SPARQL Compliant Query Engine Based on DLVHEX. ALPSWS 2007</a:t>
            </a:r>
          </a:p>
          <a:p>
            <a:endParaRPr lang="en-US" sz="1400" dirty="0" smtClean="0"/>
          </a:p>
          <a:p>
            <a:r>
              <a:rPr lang="en-US" sz="1400" b="1" dirty="0" smtClean="0"/>
              <a:t>[Eiter+,2006] </a:t>
            </a:r>
            <a:r>
              <a:rPr lang="en-US" sz="1400" dirty="0" smtClean="0"/>
              <a:t>Thomas </a:t>
            </a:r>
            <a:r>
              <a:rPr lang="en-US" sz="1400" dirty="0" err="1" smtClean="0"/>
              <a:t>Eiter</a:t>
            </a:r>
            <a:r>
              <a:rPr lang="en-US" sz="1400" dirty="0" smtClean="0"/>
              <a:t>, </a:t>
            </a:r>
            <a:r>
              <a:rPr lang="en-US" sz="1400" dirty="0" err="1" smtClean="0"/>
              <a:t>Giovambattista</a:t>
            </a:r>
            <a:r>
              <a:rPr lang="en-US" sz="1400" dirty="0" smtClean="0"/>
              <a:t> </a:t>
            </a:r>
            <a:r>
              <a:rPr lang="en-US" sz="1400" dirty="0" err="1" smtClean="0"/>
              <a:t>Ianni</a:t>
            </a:r>
            <a:r>
              <a:rPr lang="en-US" sz="1400" dirty="0" smtClean="0"/>
              <a:t>, Roman </a:t>
            </a:r>
            <a:r>
              <a:rPr lang="en-US" sz="1400" dirty="0" err="1" smtClean="0"/>
              <a:t>Schindlauer</a:t>
            </a:r>
            <a:r>
              <a:rPr lang="en-US" sz="1400" dirty="0" smtClean="0"/>
              <a:t>, Hans </a:t>
            </a:r>
            <a:r>
              <a:rPr lang="en-US" sz="1400" dirty="0" err="1" smtClean="0"/>
              <a:t>Tompits</a:t>
            </a:r>
            <a:r>
              <a:rPr lang="en-US" sz="1400" dirty="0" smtClean="0"/>
              <a:t>: Effective Integration of Declarative Rules with External Evaluations for Semantic-Web Reasoning. ESWC 2006: 273-287</a:t>
            </a:r>
          </a:p>
          <a:p>
            <a:endParaRPr lang="en-US" sz="1400" dirty="0" smtClean="0"/>
          </a:p>
          <a:p>
            <a:r>
              <a:rPr lang="en-US" sz="1400" b="1" dirty="0" smtClean="0"/>
              <a:t>[Angles&amp;Gutierrez,2011] </a:t>
            </a:r>
            <a:r>
              <a:rPr lang="en-US" sz="1400" dirty="0" err="1" smtClean="0"/>
              <a:t>Renzo</a:t>
            </a:r>
            <a:r>
              <a:rPr lang="en-US" sz="1400" dirty="0" smtClean="0"/>
              <a:t> Angles, Claudio Gutierrez: </a:t>
            </a:r>
            <a:r>
              <a:rPr lang="en-US" sz="1400" dirty="0" err="1" smtClean="0"/>
              <a:t>Subqueries</a:t>
            </a:r>
            <a:r>
              <a:rPr lang="en-US" sz="1400" dirty="0" smtClean="0"/>
              <a:t> in SPARQL. AMW </a:t>
            </a:r>
            <a:r>
              <a:rPr lang="en-US" sz="1400" dirty="0" smtClean="0"/>
              <a:t>2011</a:t>
            </a:r>
          </a:p>
          <a:p>
            <a:endParaRPr lang="en-US" sz="1400" dirty="0"/>
          </a:p>
          <a:p>
            <a:pPr lvl="0"/>
            <a:r>
              <a:rPr lang="en-US" sz="1400" dirty="0" smtClean="0">
                <a:solidFill>
                  <a:srgbClr val="000000"/>
                </a:solidFill>
              </a:rPr>
              <a:t>	</a:t>
            </a:r>
          </a:p>
          <a:p>
            <a:pPr lvl="0"/>
            <a:endParaRPr lang="en-US" sz="1400" dirty="0" smtClean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2"/>
            <a:ext cx="1475656" cy="369887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E3E66AFF-17B1-492F-B64C-9EC02B1F32A3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74" y="258763"/>
            <a:ext cx="6140450" cy="809625"/>
          </a:xfrm>
        </p:spPr>
        <p:txBody>
          <a:bodyPr/>
          <a:lstStyle/>
          <a:p>
            <a:r>
              <a:rPr lang="en-US" dirty="0" smtClean="0"/>
              <a:t>References 5/5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1403648" cy="2532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 smtClean="0"/>
              <a:t>Page </a:t>
            </a:r>
            <a:fld id="{E3E66AFF-17B1-492F-B64C-9EC02B1F32A3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1447800"/>
            <a:ext cx="8208963" cy="468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eaLnBrk="0" hangingPunct="0">
              <a:lnSpc>
                <a:spcPct val="110000"/>
              </a:lnSpc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[Faber+,2011]</a:t>
            </a:r>
            <a:r>
              <a:rPr lang="en-US" sz="1400" b="1" kern="0" dirty="0" smtClean="0">
                <a:latin typeface="+mn-lt"/>
                <a:cs typeface="+mn-cs"/>
              </a:rPr>
              <a:t> </a:t>
            </a:r>
            <a:r>
              <a:rPr lang="en-US" sz="1400" kern="0" dirty="0" smtClean="0">
                <a:latin typeface="+mn-lt"/>
                <a:cs typeface="+mn-cs"/>
              </a:rPr>
              <a:t>Wolfgang Faber, Gerald Pfeifer, Nicola Leone: Semantics and complexity of recursive aggregates in answer set programming. </a:t>
            </a:r>
            <a:r>
              <a:rPr lang="en-US" sz="1400" kern="0" dirty="0" err="1" smtClean="0">
                <a:latin typeface="+mn-lt"/>
                <a:cs typeface="+mn-cs"/>
              </a:rPr>
              <a:t>Artif</a:t>
            </a:r>
            <a:r>
              <a:rPr lang="en-US" sz="1400" kern="0" dirty="0" smtClean="0">
                <a:latin typeface="+mn-lt"/>
                <a:cs typeface="+mn-cs"/>
              </a:rPr>
              <a:t>. </a:t>
            </a:r>
            <a:r>
              <a:rPr lang="en-US" sz="1400" kern="0" dirty="0" err="1" smtClean="0">
                <a:latin typeface="+mn-lt"/>
                <a:cs typeface="+mn-cs"/>
              </a:rPr>
              <a:t>Intell</a:t>
            </a:r>
            <a:r>
              <a:rPr lang="en-US" sz="1400" kern="0" dirty="0" smtClean="0">
                <a:latin typeface="+mn-lt"/>
                <a:cs typeface="+mn-cs"/>
              </a:rPr>
              <a:t>. 175(1): 278-298 (2011)</a:t>
            </a:r>
          </a:p>
          <a:p>
            <a:pPr eaLnBrk="0" hangingPunct="0">
              <a:lnSpc>
                <a:spcPct val="110000"/>
              </a:lnSpc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400" b="1" kern="0" dirty="0" smtClean="0">
                <a:solidFill>
                  <a:srgbClr val="000000"/>
                </a:solidFill>
                <a:latin typeface="+mn-lt"/>
                <a:cs typeface="+mn-cs"/>
              </a:rPr>
              <a:t>[Arenas&amp;Perez,2012] </a:t>
            </a:r>
            <a:r>
              <a:rPr lang="en-US" sz="1400" dirty="0" smtClean="0"/>
              <a:t>Federation and Navigation in SPARQL 1.1, In Reasoning Web 2012 (Springer</a:t>
            </a:r>
            <a:r>
              <a:rPr lang="en-US" sz="1400" dirty="0" smtClean="0"/>
              <a:t>)</a:t>
            </a:r>
          </a:p>
          <a:p>
            <a:pPr eaLnBrk="0" hangingPunct="0">
              <a:lnSpc>
                <a:spcPct val="110000"/>
              </a:lnSpc>
            </a:pPr>
            <a:endParaRPr lang="en-US" sz="1400" dirty="0"/>
          </a:p>
          <a:p>
            <a:pPr eaLnBrk="0" hangingPunct="0">
              <a:lnSpc>
                <a:spcPct val="110000"/>
              </a:lnSpc>
            </a:pPr>
            <a:r>
              <a:rPr lang="en-US" sz="1400" b="1" dirty="0">
                <a:solidFill>
                  <a:srgbClr val="000000"/>
                </a:solidFill>
              </a:rPr>
              <a:t>[</a:t>
            </a:r>
            <a:r>
              <a:rPr lang="en-US" sz="1400" b="1" dirty="0" err="1">
                <a:solidFill>
                  <a:srgbClr val="000000"/>
                </a:solidFill>
              </a:rPr>
              <a:t>Buil,et</a:t>
            </a:r>
            <a:r>
              <a:rPr lang="en-US" sz="1400" b="1" dirty="0">
                <a:solidFill>
                  <a:srgbClr val="000000"/>
                </a:solidFill>
              </a:rPr>
              <a:t> al., 2013] </a:t>
            </a:r>
            <a:r>
              <a:rPr lang="en-US" sz="1400" dirty="0"/>
              <a:t>Carlos Buil Aranda, Marcelo Arenas, Óscar Corcho, Axel Polleres: Federating queries in SPARQL 1.1: Syntax, semantics and evaluation. J. Web Sem. 18(1): 1-17 (2013)</a:t>
            </a:r>
          </a:p>
          <a:p>
            <a:pPr eaLnBrk="0" hangingPunct="0">
              <a:lnSpc>
                <a:spcPct val="110000"/>
              </a:lnSpc>
            </a:pPr>
            <a:endParaRPr lang="en-US" sz="1400" dirty="0" smtClean="0"/>
          </a:p>
          <a:p>
            <a:pPr eaLnBrk="0" hangingPunct="0">
              <a:lnSpc>
                <a:spcPct val="110000"/>
              </a:lnSpc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400" kern="0" dirty="0" smtClean="0">
                <a:solidFill>
                  <a:srgbClr val="000000"/>
                </a:solidFill>
                <a:latin typeface="+mn-lt"/>
                <a:cs typeface="+mn-cs"/>
              </a:rPr>
              <a:t>The </a:t>
            </a:r>
            <a:r>
              <a:rPr lang="en-US" sz="1400" kern="0" dirty="0" smtClean="0">
                <a:solidFill>
                  <a:srgbClr val="000000"/>
                </a:solidFill>
                <a:latin typeface="+mn-lt"/>
                <a:cs typeface="+mn-cs"/>
              </a:rPr>
              <a:t>SPARQL1.1 specifications </a:t>
            </a:r>
            <a:r>
              <a:rPr lang="en-US" sz="1400" kern="0" dirty="0" smtClean="0">
                <a:solidFill>
                  <a:srgbClr val="000000"/>
                </a:solidFill>
                <a:latin typeface="+mn-lt"/>
                <a:cs typeface="+mn-cs"/>
              </a:rPr>
              <a:t>are available at:</a:t>
            </a:r>
          </a:p>
          <a:p>
            <a:pPr eaLnBrk="0" hangingPunct="0">
              <a:lnSpc>
                <a:spcPct val="110000"/>
              </a:lnSpc>
            </a:pPr>
            <a:r>
              <a:rPr lang="en-US" sz="1400" kern="0" dirty="0" smtClean="0">
                <a:solidFill>
                  <a:srgbClr val="000000"/>
                </a:solidFill>
                <a:hlinkClick r:id="rId2"/>
              </a:rPr>
              <a:t>http://www.w3.org/TR/sparql11-overview/</a:t>
            </a:r>
            <a:r>
              <a:rPr lang="en-US" sz="1400" kern="0" dirty="0" smtClean="0">
                <a:solidFill>
                  <a:srgbClr val="000000"/>
                </a:solidFill>
              </a:rPr>
              <a:t> … </a:t>
            </a:r>
            <a:r>
              <a:rPr lang="en-US" sz="1400" b="1" dirty="0" smtClean="0"/>
              <a:t>SPARQL 1.1 Overview</a:t>
            </a:r>
            <a:endParaRPr lang="en-US" sz="1400" kern="0" dirty="0" smtClean="0">
              <a:solidFill>
                <a:srgbClr val="000000"/>
              </a:solidFill>
              <a:latin typeface="+mn-lt"/>
              <a:cs typeface="+mn-cs"/>
              <a:hlinkClick r:id="rId3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400" kern="0" dirty="0" smtClean="0">
                <a:solidFill>
                  <a:srgbClr val="000000"/>
                </a:solidFill>
                <a:latin typeface="+mn-lt"/>
                <a:cs typeface="+mn-cs"/>
                <a:hlinkClick r:id="rId3"/>
              </a:rPr>
              <a:t>http://www.w3.org/TR/sparql11-query/</a:t>
            </a:r>
            <a:r>
              <a:rPr lang="en-US" sz="1400" kern="0" dirty="0" smtClean="0">
                <a:solidFill>
                  <a:srgbClr val="000000"/>
                </a:solidFill>
                <a:latin typeface="+mn-lt"/>
                <a:cs typeface="+mn-cs"/>
              </a:rPr>
              <a:t> … </a:t>
            </a:r>
            <a:r>
              <a:rPr lang="en-US" sz="1400" b="1" dirty="0" smtClean="0"/>
              <a:t>SPARQL 1.1 Query Language</a:t>
            </a:r>
            <a:endParaRPr lang="en-US" sz="1400" kern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eaLnBrk="0" hangingPunct="0">
              <a:lnSpc>
                <a:spcPct val="110000"/>
              </a:lnSpc>
            </a:pPr>
            <a:r>
              <a:rPr lang="en-US" sz="1400" kern="0" dirty="0" smtClean="0">
                <a:solidFill>
                  <a:srgbClr val="000000"/>
                </a:solidFill>
                <a:latin typeface="+mn-lt"/>
                <a:cs typeface="+mn-cs"/>
                <a:hlinkClick r:id="rId4"/>
              </a:rPr>
              <a:t>http://www.w3.org/TR/sparql11-entailment/</a:t>
            </a:r>
            <a:r>
              <a:rPr lang="en-US" sz="1400" kern="0" dirty="0" smtClean="0">
                <a:solidFill>
                  <a:srgbClr val="000000"/>
                </a:solidFill>
                <a:latin typeface="+mn-lt"/>
                <a:cs typeface="+mn-cs"/>
              </a:rPr>
              <a:t> … </a:t>
            </a:r>
            <a:r>
              <a:rPr lang="en-US" sz="1400" b="1" dirty="0" smtClean="0"/>
              <a:t>SPARQL 1.1 Entailment Regimes</a:t>
            </a:r>
          </a:p>
          <a:p>
            <a:pPr eaLnBrk="0" hangingPunct="0">
              <a:lnSpc>
                <a:spcPct val="110000"/>
              </a:lnSpc>
            </a:pPr>
            <a:r>
              <a:rPr lang="en-US" sz="1400" dirty="0" smtClean="0">
                <a:hlinkClick r:id="rId5"/>
              </a:rPr>
              <a:t>http://www.w3.org/TR/sparql11-federated-query/</a:t>
            </a:r>
            <a:r>
              <a:rPr lang="en-US" sz="1400" dirty="0" smtClean="0"/>
              <a:t>  … </a:t>
            </a:r>
            <a:r>
              <a:rPr lang="en-US" sz="1400" b="1" dirty="0" smtClean="0"/>
              <a:t>SPARQL 1.1 Federated Query</a:t>
            </a:r>
          </a:p>
          <a:p>
            <a:pPr eaLnBrk="0" hangingPunct="0">
              <a:lnSpc>
                <a:spcPct val="110000"/>
              </a:lnSpc>
            </a:pPr>
            <a:r>
              <a:rPr lang="en-US" sz="1400" kern="0" dirty="0" smtClean="0">
                <a:solidFill>
                  <a:srgbClr val="000000"/>
                </a:solidFill>
                <a:latin typeface="+mn-lt"/>
                <a:cs typeface="+mn-cs"/>
                <a:hlinkClick r:id="rId6"/>
              </a:rPr>
              <a:t>http://www.w3.org/TR/sparql11-update/</a:t>
            </a:r>
            <a:r>
              <a:rPr lang="en-US" sz="1400" kern="0" dirty="0" smtClean="0">
                <a:solidFill>
                  <a:srgbClr val="000000"/>
                </a:solidFill>
                <a:latin typeface="+mn-lt"/>
                <a:cs typeface="+mn-cs"/>
              </a:rPr>
              <a:t> …</a:t>
            </a:r>
            <a:r>
              <a:rPr lang="en-US" sz="1400" b="1" dirty="0" smtClean="0"/>
              <a:t>SPARQL 1.1 Update</a:t>
            </a:r>
          </a:p>
          <a:p>
            <a:pPr eaLnBrk="0" hangingPunct="0">
              <a:lnSpc>
                <a:spcPct val="110000"/>
              </a:lnSpc>
            </a:pPr>
            <a:r>
              <a:rPr lang="en-US" sz="1400" kern="0" dirty="0" smtClean="0">
                <a:solidFill>
                  <a:srgbClr val="000000"/>
                </a:solidFill>
                <a:latin typeface="+mn-lt"/>
                <a:cs typeface="+mn-cs"/>
                <a:hlinkClick r:id="rId7"/>
              </a:rPr>
              <a:t>http://www.w3.org/TR/sparql11-protocol/</a:t>
            </a:r>
            <a:r>
              <a:rPr lang="en-US" sz="1400" kern="0" dirty="0" smtClean="0">
                <a:solidFill>
                  <a:srgbClr val="000000"/>
                </a:solidFill>
                <a:latin typeface="+mn-lt"/>
                <a:cs typeface="+mn-cs"/>
              </a:rPr>
              <a:t> … </a:t>
            </a:r>
            <a:r>
              <a:rPr lang="en-US" sz="1400" b="1" dirty="0" smtClean="0"/>
              <a:t>SPARQL 1.1 Protocol</a:t>
            </a:r>
          </a:p>
          <a:p>
            <a:pPr eaLnBrk="0" hangingPunct="0">
              <a:lnSpc>
                <a:spcPct val="110000"/>
              </a:lnSpc>
            </a:pPr>
            <a:r>
              <a:rPr lang="en-US" sz="1400" kern="0" dirty="0" smtClean="0">
                <a:solidFill>
                  <a:srgbClr val="000000"/>
                </a:solidFill>
                <a:latin typeface="+mn-lt"/>
                <a:cs typeface="+mn-cs"/>
                <a:hlinkClick r:id="rId8"/>
              </a:rPr>
              <a:t>http://www.w3.org/TR/sparql11-http-rdf-update/</a:t>
            </a:r>
            <a:r>
              <a:rPr lang="en-US" sz="1400" kern="0" dirty="0" smtClean="0">
                <a:solidFill>
                  <a:srgbClr val="000000"/>
                </a:solidFill>
                <a:latin typeface="+mn-lt"/>
                <a:cs typeface="+mn-cs"/>
              </a:rPr>
              <a:t> … </a:t>
            </a:r>
            <a:r>
              <a:rPr lang="en-US" sz="1400" b="1" dirty="0" smtClean="0"/>
              <a:t>SPARQL 1.1 Graph Store HTTP Protocol</a:t>
            </a:r>
          </a:p>
          <a:p>
            <a:pPr eaLnBrk="0" hangingPunct="0">
              <a:lnSpc>
                <a:spcPct val="110000"/>
              </a:lnSpc>
            </a:pPr>
            <a:endParaRPr lang="en-US" sz="1400" kern="0" dirty="0" smtClean="0">
              <a:solidFill>
                <a:srgbClr val="000000"/>
              </a:solidFill>
              <a:latin typeface="+mn-lt"/>
              <a:cs typeface="+mn-cs"/>
            </a:endParaRPr>
          </a:p>
          <a:p>
            <a:pPr eaLnBrk="0" hangingPunct="0">
              <a:lnSpc>
                <a:spcPct val="110000"/>
              </a:lnSpc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eaLnBrk="0" hangingPunct="0">
              <a:lnSpc>
                <a:spcPct val="110000"/>
              </a:lnSpc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 bwMode="auto">
          <a:xfrm>
            <a:off x="0" y="990600"/>
            <a:ext cx="9144000" cy="5867400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1" charset="0"/>
            </a:endParaRPr>
          </a:p>
        </p:txBody>
      </p:sp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>
          <a:xfrm>
            <a:off x="106064" y="0"/>
            <a:ext cx="7634288" cy="838200"/>
          </a:xfrm>
          <a:prstGeom prst="rect">
            <a:avLst/>
          </a:prstGeom>
        </p:spPr>
        <p:txBody>
          <a:bodyPr/>
          <a:lstStyle/>
          <a:p>
            <a:pPr eaLnBrk="1" hangingPunct="1"/>
            <a:r>
              <a:rPr lang="en-US" sz="2400" dirty="0" smtClean="0">
                <a:solidFill>
                  <a:srgbClr val="000000"/>
                </a:solidFill>
              </a:rPr>
              <a:t/>
            </a:r>
            <a:br>
              <a:rPr lang="en-US" sz="2400" dirty="0" smtClean="0">
                <a:solidFill>
                  <a:srgbClr val="000000"/>
                </a:solidFill>
              </a:rPr>
            </a:br>
            <a:r>
              <a:rPr lang="en-US" sz="2400" dirty="0" smtClean="0">
                <a:solidFill>
                  <a:srgbClr val="000000"/>
                </a:solidFill>
              </a:rPr>
              <a:t>RDF </a:t>
            </a:r>
            <a:r>
              <a:rPr lang="en-US" sz="2400" dirty="0" smtClean="0">
                <a:solidFill>
                  <a:srgbClr val="000000"/>
                </a:solidFill>
              </a:rPr>
              <a:t>– Adoption</a:t>
            </a:r>
            <a:endParaRPr lang="en-US" sz="2400" b="0" dirty="0" smtClean="0"/>
          </a:p>
        </p:txBody>
      </p:sp>
      <p:pic>
        <p:nvPicPr>
          <p:cNvPr id="33810" name="Picture 1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8537"/>
            <a:ext cx="9144000" cy="585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Picture 8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9513" y="3200400"/>
            <a:ext cx="1600200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Picture 6.pn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104900"/>
            <a:ext cx="15240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Picture 9.pn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59488" y="1104900"/>
            <a:ext cx="1778000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80" name="Picture 11" descr="Picture 7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5443538"/>
            <a:ext cx="2590800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Slide Number Placeholder 5"/>
          <p:cNvSpPr txBox="1">
            <a:spLocks/>
          </p:cNvSpPr>
          <p:nvPr/>
        </p:nvSpPr>
        <p:spPr bwMode="auto">
          <a:xfrm>
            <a:off x="468313" y="6391275"/>
            <a:ext cx="2133600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fld id="{9B861F73-59E0-4A90-9FF8-E65591289439}" type="slidenum">
              <a:rPr lang="en-IE" sz="1400">
                <a:solidFill>
                  <a:schemeClr val="bg1"/>
                </a:solidFill>
                <a:latin typeface="+mn-lt"/>
              </a:rPr>
              <a:pPr>
                <a:defRPr/>
              </a:pPr>
              <a:t>6</a:t>
            </a:fld>
            <a:r>
              <a:rPr lang="en-IE" sz="1400">
                <a:solidFill>
                  <a:schemeClr val="bg1"/>
                </a:solidFill>
                <a:latin typeface="+mn-lt"/>
              </a:rPr>
              <a:t> </a:t>
            </a:r>
            <a:endParaRPr lang="en-IE" sz="1400">
              <a:latin typeface="+mn-lt"/>
            </a:endParaRPr>
          </a:p>
        </p:txBody>
      </p:sp>
      <p:pic>
        <p:nvPicPr>
          <p:cNvPr id="10" name="Picture 9" descr="Picture 5.png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077200" y="1066800"/>
            <a:ext cx="106680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162675" y="5092700"/>
            <a:ext cx="29464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Screen shot 2011-02-25 at 00.42.09.png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239000" y="5880100"/>
            <a:ext cx="1905000" cy="44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200" y="5897563"/>
            <a:ext cx="11985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3200400"/>
            <a:ext cx="99853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Rectangle 26"/>
          <p:cNvSpPr/>
          <p:nvPr/>
        </p:nvSpPr>
        <p:spPr>
          <a:xfrm>
            <a:off x="381000" y="6629400"/>
            <a:ext cx="7010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Linking Open Data cloud diagram, by Richard </a:t>
            </a:r>
            <a:r>
              <a:rPr lang="en-US" sz="1200" dirty="0" err="1" smtClean="0"/>
              <a:t>Cyganiak</a:t>
            </a:r>
            <a:r>
              <a:rPr lang="en-US" sz="1200" dirty="0" smtClean="0"/>
              <a:t> and </a:t>
            </a:r>
            <a:r>
              <a:rPr lang="en-US" sz="1200" dirty="0" err="1" smtClean="0"/>
              <a:t>Anja</a:t>
            </a:r>
            <a:r>
              <a:rPr lang="en-US" sz="1200" dirty="0" smtClean="0"/>
              <a:t> </a:t>
            </a:r>
            <a:r>
              <a:rPr lang="en-US" sz="1200" dirty="0" err="1" smtClean="0"/>
              <a:t>Jentzsch</a:t>
            </a:r>
            <a:r>
              <a:rPr lang="en-US" sz="1200" dirty="0" smtClean="0"/>
              <a:t>. </a:t>
            </a:r>
            <a:r>
              <a:rPr lang="en-US" sz="1200" dirty="0" smtClean="0">
                <a:hlinkClick r:id="rId12"/>
              </a:rPr>
              <a:t>http://lod-cloud.net/</a:t>
            </a:r>
            <a:r>
              <a:rPr lang="en-US" sz="1200" dirty="0" smtClean="0"/>
              <a:t> </a:t>
            </a:r>
            <a:endParaRPr lang="en-US" sz="12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90587" y="4495800"/>
            <a:ext cx="4714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?</a:t>
            </a:r>
            <a:endParaRPr lang="en-US" sz="2800" i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6140450" cy="809625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RDF </a:t>
            </a:r>
            <a:r>
              <a:rPr lang="en-US" sz="2400" dirty="0" smtClean="0"/>
              <a:t>in </a:t>
            </a:r>
            <a:r>
              <a:rPr lang="en-US" sz="2400" dirty="0" err="1" smtClean="0"/>
              <a:t>Datalog</a:t>
            </a:r>
            <a:r>
              <a:rPr lang="en-US" sz="2400" dirty="0" smtClean="0"/>
              <a:t>? (Almost) No problem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57400"/>
            <a:ext cx="8208963" cy="4681538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Well</a:t>
            </a:r>
          </a:p>
          <a:p>
            <a:endParaRPr lang="en-US" dirty="0" smtClean="0"/>
          </a:p>
          <a:p>
            <a:r>
              <a:rPr lang="en-US" dirty="0" smtClean="0"/>
              <a:t>RDB (</a:t>
            </a:r>
            <a:r>
              <a:rPr lang="en-US" dirty="0" err="1" smtClean="0"/>
              <a:t>Datalog</a:t>
            </a:r>
            <a:r>
              <a:rPr lang="en-US" dirty="0" smtClean="0"/>
              <a:t>: EDB):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triple( </a:t>
            </a:r>
            <a:r>
              <a:rPr lang="en-US" dirty="0" err="1" smtClean="0"/>
              <a:t>innsbruck</a:t>
            </a:r>
            <a:r>
              <a:rPr lang="en-US" dirty="0" smtClean="0"/>
              <a:t>, </a:t>
            </a:r>
            <a:r>
              <a:rPr lang="en-US" dirty="0" smtClean="0"/>
              <a:t>country, </a:t>
            </a:r>
            <a:r>
              <a:rPr lang="en-US" dirty="0" err="1" smtClean="0"/>
              <a:t>austria</a:t>
            </a:r>
            <a:r>
              <a:rPr lang="en-US" dirty="0" smtClean="0"/>
              <a:t> ).</a:t>
            </a:r>
          </a:p>
          <a:p>
            <a:r>
              <a:rPr lang="en-US" dirty="0" smtClean="0"/>
              <a:t>triple( </a:t>
            </a:r>
            <a:r>
              <a:rPr lang="en-US" dirty="0" err="1" smtClean="0"/>
              <a:t>innsbruck</a:t>
            </a:r>
            <a:r>
              <a:rPr lang="en-US" dirty="0" smtClean="0"/>
              <a:t>, </a:t>
            </a:r>
            <a:r>
              <a:rPr lang="en-US" dirty="0" smtClean="0"/>
              <a:t>label, </a:t>
            </a:r>
            <a:r>
              <a:rPr lang="en-US" dirty="0" smtClean="0"/>
              <a:t>“</a:t>
            </a:r>
            <a:r>
              <a:rPr lang="en-US" dirty="0" err="1" smtClean="0"/>
              <a:t>Innsbruck”</a:t>
            </a:r>
            <a:r>
              <a:rPr lang="en-US" dirty="0" err="1" smtClean="0"/>
              <a:t>@de</a:t>
            </a:r>
            <a:r>
              <a:rPr lang="en-US" dirty="0" smtClean="0"/>
              <a:t> ).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269304" y="1227584"/>
            <a:ext cx="8839200" cy="2057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dbpedia:Innsbruck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dbpedia</a:t>
            </a:r>
            <a:r>
              <a:rPr lang="en-US" sz="16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-</a:t>
            </a:r>
            <a:r>
              <a:rPr lang="en-US" sz="16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ont:country</a:t>
            </a:r>
            <a:r>
              <a:rPr lang="en-US" sz="1600" b="1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dbpedia:Austria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3C8C93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dbpedia:Innsbruck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rdfs:label</a:t>
            </a:r>
            <a:r>
              <a:rPr lang="en-US" sz="1600" b="1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”</a:t>
            </a:r>
            <a:r>
              <a:rPr lang="en-US" sz="1600" b="1" dirty="0" err="1">
                <a:solidFill>
                  <a:srgbClr val="0000FF"/>
                </a:solidFill>
                <a:latin typeface="Courier New"/>
                <a:cs typeface="Courier New"/>
              </a:rPr>
              <a:t>Innsbruck”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@de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04800" y="1701224"/>
            <a:ext cx="83820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_:x </a:t>
            </a:r>
            <a:r>
              <a:rPr lang="en-US" sz="16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foaf:name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”Georg Moser" </a:t>
            </a:r>
            <a:r>
              <a:rPr lang="en-US" sz="1600" b="1" dirty="0" smtClean="0">
                <a:solidFill>
                  <a:srgbClr val="3C8C93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_:x</a:t>
            </a:r>
            <a:r>
              <a:rPr lang="en-US" sz="1600" b="1" dirty="0" smtClean="0">
                <a:solidFill>
                  <a:srgbClr val="3C8C93"/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foaf:based_near</a:t>
            </a:r>
            <a:r>
              <a:rPr lang="en-US" sz="1600" b="1" dirty="0" smtClean="0">
                <a:solidFill>
                  <a:srgbClr val="3C8C93"/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dbpedia:Innsbruck</a:t>
            </a:r>
            <a:r>
              <a:rPr lang="en-US" sz="1600" b="1" dirty="0" smtClean="0">
                <a:solidFill>
                  <a:srgbClr val="3C8C93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3C8C93"/>
                </a:solidFill>
                <a:latin typeface="Courier New"/>
                <a:cs typeface="Courier New"/>
              </a:rPr>
              <a:t>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23528" y="4510861"/>
            <a:ext cx="4572000" cy="646331"/>
          </a:xfrm>
          <a:prstGeom prst="rect">
            <a:avLst/>
          </a:prstGeom>
          <a:solidFill>
            <a:srgbClr val="FFFFFF"/>
          </a:solidFill>
        </p:spPr>
        <p:txBody>
          <a:bodyPr>
            <a:spAutoFit/>
          </a:bodyPr>
          <a:lstStyle/>
          <a:p>
            <a:r>
              <a:rPr lang="en-US" sz="1800" dirty="0" smtClean="0"/>
              <a:t>triple( </a:t>
            </a:r>
            <a:r>
              <a:rPr lang="en-US" sz="1800" b="1" dirty="0" smtClean="0"/>
              <a:t>b1</a:t>
            </a:r>
            <a:r>
              <a:rPr lang="en-US" sz="1800" dirty="0" smtClean="0"/>
              <a:t>, name, </a:t>
            </a:r>
            <a:r>
              <a:rPr lang="en-US" sz="1800" dirty="0" smtClean="0"/>
              <a:t>“Georg Moser”</a:t>
            </a:r>
            <a:r>
              <a:rPr lang="en-US" sz="1800" dirty="0" smtClean="0"/>
              <a:t>).</a:t>
            </a:r>
          </a:p>
          <a:p>
            <a:r>
              <a:rPr lang="en-US" sz="1800" dirty="0" smtClean="0"/>
              <a:t>triple( </a:t>
            </a:r>
            <a:r>
              <a:rPr lang="en-US" sz="1800" b="1" dirty="0" smtClean="0"/>
              <a:t>b1</a:t>
            </a:r>
            <a:r>
              <a:rPr lang="en-US" sz="1800" dirty="0" smtClean="0"/>
              <a:t>, </a:t>
            </a:r>
            <a:r>
              <a:rPr lang="en-US" sz="1800" dirty="0" err="1" smtClean="0"/>
              <a:t>based_near</a:t>
            </a:r>
            <a:r>
              <a:rPr lang="en-US" sz="1800" dirty="0" smtClean="0"/>
              <a:t>, </a:t>
            </a:r>
            <a:r>
              <a:rPr lang="en-US" sz="1800" dirty="0" smtClean="0"/>
              <a:t>Innsbruck)</a:t>
            </a:r>
            <a:r>
              <a:rPr lang="en-US" sz="1800" dirty="0" smtClean="0"/>
              <a:t>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81000" y="5562600"/>
            <a:ext cx="83058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What about Blank nodes? …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57200" y="5943600"/>
            <a:ext cx="533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… let’s just use local constants (“</a:t>
            </a:r>
            <a:r>
              <a:rPr lang="en-US" i="1" dirty="0" err="1" smtClean="0"/>
              <a:t>Skolemize</a:t>
            </a:r>
            <a:r>
              <a:rPr lang="en-US" i="1" dirty="0" smtClean="0"/>
              <a:t>”)</a:t>
            </a:r>
            <a:endParaRPr lang="en-US" i="1" dirty="0"/>
          </a:p>
        </p:txBody>
      </p:sp>
      <p:pic>
        <p:nvPicPr>
          <p:cNvPr id="9" name="Bild 8" descr="Screen Shot 2013-12-12 at 10.52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740" y="3356992"/>
            <a:ext cx="5388388" cy="2016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P spid="17" grpId="0" animBg="1"/>
      <p:bldP spid="19" grpId="0"/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633264" y="5085184"/>
            <a:ext cx="626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/>
              <a:t>IDB</a:t>
            </a:r>
            <a:endParaRPr lang="de-DE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44624"/>
            <a:ext cx="6140450" cy="809625"/>
          </a:xfrm>
        </p:spPr>
        <p:txBody>
          <a:bodyPr/>
          <a:lstStyle/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RDF </a:t>
            </a:r>
            <a:r>
              <a:rPr lang="en-US" sz="2400" dirty="0" smtClean="0"/>
              <a:t>Schema 1/2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947862"/>
            <a:ext cx="8208963" cy="4681538"/>
          </a:xfrm>
        </p:spPr>
        <p:txBody>
          <a:bodyPr/>
          <a:lstStyle/>
          <a:p>
            <a:r>
              <a:rPr lang="en-US" dirty="0" smtClean="0"/>
              <a:t>Even RDF Schema (RDFS) is easy with </a:t>
            </a:r>
            <a:r>
              <a:rPr lang="en-US" dirty="0" err="1" smtClean="0"/>
              <a:t>Datalog</a:t>
            </a:r>
            <a:r>
              <a:rPr lang="en-US" dirty="0" smtClean="0"/>
              <a:t>…</a:t>
            </a:r>
          </a:p>
          <a:p>
            <a:endParaRPr lang="en-US" dirty="0" smtClean="0"/>
          </a:p>
          <a:p>
            <a:r>
              <a:rPr lang="en-US" b="1" dirty="0" smtClean="0"/>
              <a:t>RDFS:</a:t>
            </a:r>
          </a:p>
          <a:p>
            <a:pPr>
              <a:buFont typeface="Arial"/>
              <a:buChar char="•"/>
            </a:pPr>
            <a:r>
              <a:rPr lang="en-US" dirty="0" smtClean="0"/>
              <a:t> lightweight ontology language to infer new implicit information from RDF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formal semantics </a:t>
            </a:r>
            <a:r>
              <a:rPr lang="en-US" b="1" dirty="0" smtClean="0"/>
              <a:t>[W3C, 2004]</a:t>
            </a:r>
          </a:p>
          <a:p>
            <a:pPr>
              <a:buFont typeface="Arial"/>
              <a:buChar char="•"/>
            </a:pPr>
            <a:r>
              <a:rPr lang="en-US" dirty="0" smtClean="0"/>
              <a:t> can be captured by </a:t>
            </a:r>
            <a:r>
              <a:rPr lang="en-US" dirty="0" smtClean="0"/>
              <a:t>(</a:t>
            </a:r>
            <a:r>
              <a:rPr lang="en-US" dirty="0" err="1" smtClean="0"/>
              <a:t>Datalog</a:t>
            </a:r>
            <a:r>
              <a:rPr lang="en-US" dirty="0" smtClean="0"/>
              <a:t> style) </a:t>
            </a:r>
            <a:r>
              <a:rPr lang="en-US" dirty="0" smtClean="0"/>
              <a:t>rules </a:t>
            </a:r>
            <a:r>
              <a:rPr lang="en-US" b="1" dirty="0" smtClean="0"/>
              <a:t>[W3C, 2004 §7]</a:t>
            </a:r>
            <a:r>
              <a:rPr lang="en-US" dirty="0" smtClean="0"/>
              <a:t>, e.g. …</a:t>
            </a:r>
          </a:p>
          <a:p>
            <a:pPr>
              <a:buFont typeface="Arial"/>
              <a:buChar char="•"/>
            </a:pPr>
            <a:endParaRPr lang="en-US" dirty="0" smtClean="0"/>
          </a:p>
          <a:p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endParaRPr lang="en-US" dirty="0" smtClean="0"/>
          </a:p>
          <a:p>
            <a:pPr>
              <a:buFont typeface="Arial"/>
              <a:buChar char="•"/>
            </a:pPr>
            <a:r>
              <a:rPr lang="en-US" dirty="0" smtClean="0"/>
              <a:t> … with some caveats </a:t>
            </a:r>
            <a:r>
              <a:rPr lang="en-US" b="1" dirty="0" smtClean="0"/>
              <a:t>[</a:t>
            </a:r>
            <a:r>
              <a:rPr lang="en-US" b="1" dirty="0" err="1" smtClean="0"/>
              <a:t>ter</a:t>
            </a:r>
            <a:r>
              <a:rPr lang="en-US" b="1" dirty="0" smtClean="0"/>
              <a:t> Horst, 2005]</a:t>
            </a:r>
            <a:r>
              <a:rPr lang="en-US" dirty="0" smtClean="0"/>
              <a:t>, </a:t>
            </a:r>
            <a:r>
              <a:rPr lang="en-US" b="1" dirty="0" smtClean="0"/>
              <a:t>[</a:t>
            </a:r>
            <a:r>
              <a:rPr lang="en-US" b="1" dirty="0" err="1" smtClean="0"/>
              <a:t>Muñoz</a:t>
            </a:r>
            <a:r>
              <a:rPr lang="en-US" b="1" dirty="0" smtClean="0"/>
              <a:t>+, 2009]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259904" y="4953000"/>
            <a:ext cx="7344544" cy="62991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lvl="0" eaLnBrk="0" hangingPunct="0">
              <a:lnSpc>
                <a:spcPct val="110000"/>
              </a:lnSpc>
            </a:pPr>
            <a:r>
              <a:rPr lang="en-US" sz="1600" b="1" kern="0" dirty="0" smtClean="0">
                <a:solidFill>
                  <a:srgbClr val="000000"/>
                </a:solidFill>
                <a:latin typeface="Arial"/>
                <a:cs typeface="+mn-cs"/>
              </a:rPr>
              <a:t>triple( O, </a:t>
            </a:r>
            <a:r>
              <a:rPr lang="en-US" sz="1600" b="1" kern="0" dirty="0" err="1" smtClean="0">
                <a:solidFill>
                  <a:srgbClr val="000000"/>
                </a:solidFill>
                <a:latin typeface="Arial"/>
                <a:cs typeface="+mn-cs"/>
              </a:rPr>
              <a:t>rdf:type</a:t>
            </a:r>
            <a:r>
              <a:rPr lang="en-US" sz="1600" b="1" kern="0" dirty="0" smtClean="0">
                <a:solidFill>
                  <a:srgbClr val="000000"/>
                </a:solidFill>
                <a:latin typeface="Arial"/>
                <a:cs typeface="+mn-cs"/>
              </a:rPr>
              <a:t>, C) :- </a:t>
            </a:r>
            <a:r>
              <a:rPr lang="en-US" sz="1600" b="1" kern="0" dirty="0" smtClean="0">
                <a:solidFill>
                  <a:srgbClr val="000000"/>
                </a:solidFill>
                <a:latin typeface="Arial"/>
              </a:rPr>
              <a:t>triple( P, </a:t>
            </a:r>
            <a:r>
              <a:rPr lang="en-US" sz="1600" b="1" kern="0" dirty="0" err="1" smtClean="0">
                <a:solidFill>
                  <a:srgbClr val="000000"/>
                </a:solidFill>
                <a:latin typeface="Arial"/>
              </a:rPr>
              <a:t>rdf:range</a:t>
            </a:r>
            <a:r>
              <a:rPr lang="en-US" sz="1600" b="1" kern="0" dirty="0" smtClean="0">
                <a:solidFill>
                  <a:srgbClr val="000000"/>
                </a:solidFill>
                <a:latin typeface="Arial"/>
              </a:rPr>
              <a:t>, C), </a:t>
            </a:r>
            <a:r>
              <a:rPr lang="en-US" sz="1600" b="1" kern="0" dirty="0" err="1" smtClean="0">
                <a:solidFill>
                  <a:srgbClr val="000000"/>
                </a:solidFill>
                <a:latin typeface="Arial"/>
              </a:rPr>
              <a:t>triple(S,P,O</a:t>
            </a:r>
            <a:r>
              <a:rPr lang="en-US" sz="1600" b="1" kern="0" dirty="0" smtClean="0">
                <a:solidFill>
                  <a:srgbClr val="000000"/>
                </a:solidFill>
                <a:latin typeface="Arial"/>
              </a:rPr>
              <a:t>) .</a:t>
            </a:r>
            <a:r>
              <a:rPr lang="en-US" sz="1600" b="1" kern="0" dirty="0" smtClean="0">
                <a:solidFill>
                  <a:srgbClr val="000000"/>
                </a:solidFill>
                <a:latin typeface="Arial"/>
                <a:cs typeface="+mn-cs"/>
              </a:rPr>
              <a:t> </a:t>
            </a:r>
          </a:p>
          <a:p>
            <a:pPr lvl="0" eaLnBrk="0" hangingPunct="0">
              <a:lnSpc>
                <a:spcPct val="110000"/>
              </a:lnSpc>
            </a:pPr>
            <a:r>
              <a:rPr lang="en-US" sz="1600" b="1" kern="0" dirty="0" smtClean="0">
                <a:solidFill>
                  <a:srgbClr val="000000"/>
                </a:solidFill>
                <a:latin typeface="Arial"/>
              </a:rPr>
              <a:t>triple( S, Q, O) 	       :- </a:t>
            </a:r>
            <a:r>
              <a:rPr lang="en-US" sz="1600" b="1" kern="0" dirty="0" smtClean="0">
                <a:solidFill>
                  <a:srgbClr val="000000"/>
                </a:solidFill>
                <a:latin typeface="Arial"/>
                <a:cs typeface="+mn-cs"/>
              </a:rPr>
              <a:t>triple( P, </a:t>
            </a:r>
            <a:r>
              <a:rPr lang="en-US" sz="1600" b="1" kern="0" dirty="0" err="1" smtClean="0">
                <a:solidFill>
                  <a:srgbClr val="000000"/>
                </a:solidFill>
                <a:latin typeface="Arial"/>
                <a:cs typeface="+mn-cs"/>
              </a:rPr>
              <a:t>rdfs:subPropertyOf</a:t>
            </a:r>
            <a:r>
              <a:rPr lang="en-US" sz="1600" b="1" kern="0" dirty="0" smtClean="0">
                <a:solidFill>
                  <a:srgbClr val="000000"/>
                </a:solidFill>
                <a:latin typeface="Arial"/>
                <a:cs typeface="+mn-cs"/>
              </a:rPr>
              <a:t>, Q), </a:t>
            </a:r>
            <a:r>
              <a:rPr lang="en-US" sz="1600" b="1" kern="0" dirty="0" err="1" smtClean="0">
                <a:solidFill>
                  <a:srgbClr val="000000"/>
                </a:solidFill>
                <a:latin typeface="Arial"/>
                <a:cs typeface="+mn-cs"/>
              </a:rPr>
              <a:t>triple(S</a:t>
            </a:r>
            <a:r>
              <a:rPr lang="en-US" sz="1600" b="1" kern="0" dirty="0" smtClean="0">
                <a:solidFill>
                  <a:srgbClr val="000000"/>
                </a:solidFill>
                <a:latin typeface="Arial"/>
                <a:cs typeface="+mn-cs"/>
              </a:rPr>
              <a:t>, P, O) . 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3254514"/>
            <a:ext cx="7391400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r>
              <a:rPr lang="en-US" sz="1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foaf:name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rdfs:subPropertyOf</a:t>
            </a:r>
            <a:r>
              <a:rPr lang="en-US" sz="1800" b="1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rdfs:label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  <a:cs typeface="Courier New"/>
              </a:rPr>
              <a:t> .</a:t>
            </a:r>
          </a:p>
          <a:p>
            <a:r>
              <a:rPr lang="en-US" sz="1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dbpedia-ont:country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18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rdfs:range</a:t>
            </a:r>
            <a:r>
              <a:rPr lang="en-US" sz="1800" b="1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1800" dirty="0" err="1" smtClean="0">
                <a:solidFill>
                  <a:srgbClr val="008000"/>
                </a:solidFill>
                <a:latin typeface="Courier New"/>
                <a:cs typeface="Courier New"/>
              </a:rPr>
              <a:t>dbpedia-owl:Country</a:t>
            </a:r>
            <a:r>
              <a:rPr lang="en-US" sz="1800" dirty="0" smtClean="0">
                <a:solidFill>
                  <a:srgbClr val="008000"/>
                </a:solidFill>
                <a:latin typeface="Courier New"/>
                <a:cs typeface="Courier New"/>
              </a:rPr>
              <a:t> .</a:t>
            </a:r>
            <a:endParaRPr lang="en-US" sz="1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683568" y="4797152"/>
            <a:ext cx="8079756" cy="1036864"/>
            <a:chOff x="-27268" y="4724400"/>
            <a:chExt cx="8915400" cy="1265464"/>
          </a:xfrm>
        </p:grpSpPr>
        <p:pic>
          <p:nvPicPr>
            <p:cNvPr id="8" name="Picture 7" descr="Screen shot 2012-09-10 at 12.02.3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7268" y="4724400"/>
              <a:ext cx="8790268" cy="6413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pic>
          <p:nvPicPr>
            <p:cNvPr id="9" name="Picture 8" descr="Screen shot 2012-09-10 at 12.03.13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27268" y="5353050"/>
              <a:ext cx="8915400" cy="636814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</p:grpSp>
      <p:sp>
        <p:nvSpPr>
          <p:cNvPr id="12" name="Rectangle 11"/>
          <p:cNvSpPr/>
          <p:nvPr/>
        </p:nvSpPr>
        <p:spPr bwMode="auto">
          <a:xfrm>
            <a:off x="304800" y="1219200"/>
            <a:ext cx="8839200" cy="2057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dbpedia:Innsbruck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dbpedia-ont:country</a:t>
            </a:r>
            <a:r>
              <a:rPr lang="en-US" sz="1600" b="1" dirty="0" smtClean="0">
                <a:solidFill>
                  <a:srgbClr val="008000"/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dbpedia:Austria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3C8C93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d</a:t>
            </a:r>
            <a:r>
              <a:rPr lang="en-US" sz="1600" b="1" dirty="0" err="1" smtClean="0">
                <a:solidFill>
                  <a:srgbClr val="FF0000"/>
                </a:solidFill>
                <a:latin typeface="Courier New"/>
                <a:cs typeface="Courier New"/>
              </a:rPr>
              <a:t>bpedia:Innsbruck</a:t>
            </a:r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rdfs:label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”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Innsbruck”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@de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.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_:x </a:t>
            </a:r>
            <a:r>
              <a:rPr lang="en-US" sz="16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foaf:name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”Georg Moser" </a:t>
            </a:r>
            <a:r>
              <a:rPr lang="en-US" sz="1600" b="1" dirty="0" smtClean="0">
                <a:solidFill>
                  <a:srgbClr val="3C8C93"/>
                </a:solidFill>
                <a:latin typeface="Courier New"/>
                <a:cs typeface="Courier New"/>
              </a:rPr>
              <a:t>.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_:x</a:t>
            </a:r>
            <a:r>
              <a:rPr lang="en-US" sz="1600" b="1" dirty="0" smtClean="0">
                <a:solidFill>
                  <a:srgbClr val="3C8C93"/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foaf:based_near</a:t>
            </a:r>
            <a:r>
              <a:rPr lang="en-US" sz="1600" b="1" dirty="0" smtClean="0">
                <a:solidFill>
                  <a:srgbClr val="3C8C93"/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dbpedia:Innsbruck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3C8C93"/>
                </a:solidFill>
                <a:latin typeface="Courier New"/>
                <a:cs typeface="Courier New"/>
              </a:rPr>
              <a:t>.</a:t>
            </a:r>
          </a:p>
          <a:p>
            <a:endParaRPr lang="en-US" sz="1200" b="1" dirty="0" smtClean="0">
              <a:solidFill>
                <a:srgbClr val="0000FF"/>
              </a:solidFill>
              <a:latin typeface="Courier New"/>
              <a:cs typeface="Courier New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4800" y="2123182"/>
            <a:ext cx="82296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sz="1600" b="1" dirty="0" smtClean="0">
              <a:solidFill>
                <a:srgbClr val="3C8C93"/>
              </a:solidFill>
              <a:latin typeface="Courier New"/>
              <a:cs typeface="Courier New"/>
            </a:endParaRPr>
          </a:p>
          <a:p>
            <a:r>
              <a:rPr lang="en-US" sz="1600" b="1" dirty="0" err="1" smtClean="0">
                <a:solidFill>
                  <a:srgbClr val="0000FF"/>
                </a:solidFill>
                <a:latin typeface="Courier New"/>
                <a:cs typeface="Courier New"/>
              </a:rPr>
              <a:t>dbpediares:Austria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3C8C93"/>
                </a:solidFill>
                <a:latin typeface="Courier New"/>
                <a:cs typeface="Courier New"/>
              </a:rPr>
              <a:t> </a:t>
            </a:r>
            <a:r>
              <a:rPr lang="en-US" sz="1600" b="1" dirty="0" err="1" smtClean="0">
                <a:solidFill>
                  <a:srgbClr val="3C8C93"/>
                </a:solidFill>
                <a:latin typeface="Courier New"/>
                <a:cs typeface="Courier New"/>
              </a:rPr>
              <a:t>rdf:type</a:t>
            </a:r>
            <a:r>
              <a:rPr lang="en-US" sz="1600" b="1" dirty="0" smtClean="0">
                <a:solidFill>
                  <a:srgbClr val="3C8C93"/>
                </a:solidFill>
                <a:latin typeface="Courier New"/>
                <a:cs typeface="Courier New"/>
              </a:rPr>
              <a:t>  </a:t>
            </a:r>
            <a:r>
              <a:rPr lang="en-US" sz="16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dbpedia-owl:Country</a:t>
            </a:r>
            <a:r>
              <a:rPr lang="en-US" sz="1600" b="1" dirty="0" smtClean="0">
                <a:solidFill>
                  <a:srgbClr val="3C8C93"/>
                </a:solidFill>
                <a:latin typeface="Courier New"/>
                <a:cs typeface="Courier New"/>
              </a:rPr>
              <a:t> .</a:t>
            </a:r>
          </a:p>
          <a:p>
            <a:r>
              <a:rPr lang="en-US" sz="1600" b="1" dirty="0" smtClean="0">
                <a:solidFill>
                  <a:srgbClr val="FF0000"/>
                </a:solidFill>
                <a:latin typeface="Courier New"/>
                <a:cs typeface="Courier New"/>
              </a:rPr>
              <a:t>_:x </a:t>
            </a:r>
            <a:r>
              <a:rPr lang="en-US" sz="1600" b="1" dirty="0" err="1" smtClean="0">
                <a:solidFill>
                  <a:srgbClr val="008000"/>
                </a:solidFill>
                <a:latin typeface="Courier New"/>
                <a:cs typeface="Courier New"/>
              </a:rPr>
              <a:t>rdfs:label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lang="en-US" sz="1600" b="1" dirty="0" smtClean="0">
                <a:solidFill>
                  <a:srgbClr val="0000FF"/>
                </a:solidFill>
                <a:latin typeface="Courier New"/>
                <a:cs typeface="Courier New"/>
              </a:rPr>
              <a:t>”Georg Moser" </a:t>
            </a:r>
            <a:r>
              <a:rPr lang="en-US" sz="1600" b="1" dirty="0" smtClean="0">
                <a:solidFill>
                  <a:srgbClr val="3C8C93"/>
                </a:solidFill>
                <a:latin typeface="Courier New"/>
                <a:cs typeface="Courier New"/>
              </a:rPr>
              <a:t>.</a:t>
            </a:r>
          </a:p>
          <a:p>
            <a:endParaRPr lang="en-US" sz="1600" b="1" dirty="0" smtClean="0">
              <a:solidFill>
                <a:srgbClr val="3C8C93"/>
              </a:solidFill>
              <a:latin typeface="Courier New"/>
              <a:cs typeface="Courier New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323528" y="2276872"/>
            <a:ext cx="7010400" cy="822960"/>
          </a:xfrm>
          <a:prstGeom prst="rect">
            <a:avLst/>
          </a:prstGeom>
          <a:solidFill>
            <a:schemeClr val="accent1">
              <a:lumMod val="40000"/>
              <a:lumOff val="60000"/>
              <a:alpha val="48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RDF Schema 2/2 – RDF(S) Entailment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90675"/>
            <a:ext cx="8839200" cy="4681538"/>
          </a:xfrm>
        </p:spPr>
        <p:txBody>
          <a:bodyPr/>
          <a:lstStyle/>
          <a:p>
            <a:r>
              <a:rPr lang="en-US" sz="1600" dirty="0" smtClean="0"/>
              <a:t>Core problem described in RDF Semantics document is RDF(S) Entailment [</a:t>
            </a:r>
            <a:r>
              <a:rPr lang="en-US" sz="1600" b="1" dirty="0" smtClean="0"/>
              <a:t>W3C, 2004]</a:t>
            </a:r>
            <a:r>
              <a:rPr lang="en-US" sz="1600" dirty="0" smtClean="0"/>
              <a:t> </a:t>
            </a:r>
          </a:p>
          <a:p>
            <a:r>
              <a:rPr lang="en-US" sz="1600" b="1" dirty="0" smtClean="0"/>
              <a:t>			</a:t>
            </a:r>
          </a:p>
          <a:p>
            <a:r>
              <a:rPr lang="en-US" sz="1600" dirty="0" smtClean="0"/>
              <a:t> </a:t>
            </a:r>
          </a:p>
          <a:p>
            <a:r>
              <a:rPr lang="en-US" sz="1600" dirty="0" smtClean="0"/>
              <a:t>Is there a blank node homomorphism       from G2 to G1 such that</a:t>
            </a:r>
          </a:p>
          <a:p>
            <a:endParaRPr lang="en-US" sz="1600" dirty="0" smtClean="0"/>
          </a:p>
          <a:p>
            <a:endParaRPr lang="en-US" sz="1600" dirty="0" smtClean="0"/>
          </a:p>
          <a:p>
            <a:endParaRPr lang="en-US" sz="1600" dirty="0" smtClean="0"/>
          </a:p>
          <a:p>
            <a:r>
              <a:rPr lang="en-US" sz="1600" dirty="0" smtClean="0"/>
              <a:t>RDFS Entailment checking can be easily done in </a:t>
            </a:r>
            <a:r>
              <a:rPr lang="en-US" sz="1600" dirty="0" err="1" smtClean="0"/>
              <a:t>Datalog</a:t>
            </a:r>
            <a:r>
              <a:rPr lang="en-US" sz="1600" b="1" dirty="0" smtClean="0"/>
              <a:t> [Bruijn&amp;Heymans,2007], [</a:t>
            </a:r>
            <a:r>
              <a:rPr lang="en-US" sz="1600" b="1" dirty="0" err="1" smtClean="0"/>
              <a:t>Muñoz</a:t>
            </a:r>
            <a:r>
              <a:rPr lang="en-US" sz="1600" b="1" dirty="0" smtClean="0"/>
              <a:t>+, 2009] , [</a:t>
            </a:r>
            <a:r>
              <a:rPr lang="en-US" sz="1600" b="1" dirty="0" err="1" smtClean="0"/>
              <a:t>Ianni</a:t>
            </a:r>
            <a:r>
              <a:rPr lang="en-US" sz="1600" b="1" dirty="0" smtClean="0"/>
              <a:t>+, 2009], </a:t>
            </a:r>
            <a:r>
              <a:rPr lang="en-US" sz="1600" dirty="0" smtClean="0"/>
              <a:t>cf. also </a:t>
            </a:r>
            <a:r>
              <a:rPr lang="en-US" sz="1600" b="1" dirty="0" smtClean="0"/>
              <a:t>[Gutierrez+,2011].</a:t>
            </a:r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pPr marL="342900" indent="-342900">
              <a:buAutoNum type="arabicParenR"/>
            </a:pPr>
            <a:endParaRPr lang="en-US" sz="1600" b="1" dirty="0" smtClean="0"/>
          </a:p>
          <a:p>
            <a:endParaRPr lang="en-US" sz="1600" b="1" dirty="0" smtClean="0"/>
          </a:p>
          <a:p>
            <a:endParaRPr lang="en-US" sz="1600" b="1" dirty="0" smtClean="0"/>
          </a:p>
          <a:p>
            <a:endParaRPr lang="en-US" sz="16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88113"/>
            <a:ext cx="877888" cy="2730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3E66AFF-17B1-492F-B64C-9EC02B1F32A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2" name="Picture 11" descr="latex-image-1.pd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8400" y="2743200"/>
            <a:ext cx="3581400" cy="388598"/>
          </a:xfrm>
          <a:prstGeom prst="rect">
            <a:avLst/>
          </a:prstGeom>
        </p:spPr>
      </p:pic>
      <p:pic>
        <p:nvPicPr>
          <p:cNvPr id="13" name="Picture 12" descr="latex-image-1.pd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1930510"/>
            <a:ext cx="2209800" cy="355490"/>
          </a:xfrm>
          <a:prstGeom prst="rect">
            <a:avLst/>
          </a:prstGeom>
        </p:spPr>
      </p:pic>
      <p:pic>
        <p:nvPicPr>
          <p:cNvPr id="14" name="Picture 13" descr="latex-image-1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1920" y="2480320"/>
            <a:ext cx="182880" cy="228600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82793" y="4038600"/>
            <a:ext cx="9025711" cy="614065"/>
            <a:chOff x="82793" y="4038600"/>
            <a:chExt cx="9025711" cy="614065"/>
          </a:xfrm>
        </p:grpSpPr>
        <p:sp>
          <p:nvSpPr>
            <p:cNvPr id="15" name="Rectangle 14"/>
            <p:cNvSpPr/>
            <p:nvPr/>
          </p:nvSpPr>
          <p:spPr>
            <a:xfrm>
              <a:off x="533400" y="4191000"/>
              <a:ext cx="3886200" cy="461665"/>
            </a:xfrm>
            <a:prstGeom prst="rect">
              <a:avLst/>
            </a:prstGeom>
            <a:solidFill>
              <a:srgbClr val="009933">
                <a:alpha val="35000"/>
              </a:srgbClr>
            </a:solidFill>
          </p:spPr>
          <p:txBody>
            <a:bodyPr wrap="square" lIns="0" rIns="0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_:x 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foaf:name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  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”Georg Moser" 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.</a:t>
              </a:r>
            </a:p>
            <a:p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foaf:name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rdfs:subPropertyOf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rdfs:label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.</a:t>
              </a:r>
            </a:p>
          </p:txBody>
        </p:sp>
        <p:pic>
          <p:nvPicPr>
            <p:cNvPr id="17" name="Picture 16" descr="latex-image-1.pd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495800" y="4267200"/>
              <a:ext cx="1066800" cy="343231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6136704" y="4191000"/>
              <a:ext cx="2971800" cy="461665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_:x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foaf:name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”Georg Moser" 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.</a:t>
              </a:r>
            </a:p>
            <a:p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_: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y </a:t>
              </a:r>
              <a:r>
                <a:rPr lang="en-US" sz="1200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rdfs:label</a:t>
              </a:r>
              <a:r>
                <a:rPr lang="en-US" sz="1200" dirty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”Georg Moser" 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. 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82793" y="4191000"/>
              <a:ext cx="526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G1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638800" y="4248090"/>
              <a:ext cx="5268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G2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00600" y="4038600"/>
              <a:ext cx="32730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?</a:t>
              </a:r>
              <a:endParaRPr lang="en-US" dirty="0"/>
            </a:p>
          </p:txBody>
        </p:sp>
      </p:grpSp>
      <p:sp>
        <p:nvSpPr>
          <p:cNvPr id="23" name="Rectangle 22"/>
          <p:cNvSpPr/>
          <p:nvPr/>
        </p:nvSpPr>
        <p:spPr>
          <a:xfrm>
            <a:off x="304800" y="4724400"/>
            <a:ext cx="6629400" cy="629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eaLnBrk="0" hangingPunct="0">
              <a:lnSpc>
                <a:spcPct val="110000"/>
              </a:lnSpc>
              <a:buFont typeface="Wingdings" pitchFamily="2" charset="2"/>
              <a:buAutoNum type="arabicParenR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+mn-cs"/>
              </a:rPr>
              <a:t>Encode G1 + RDFS Entailment rules in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+mn-cs"/>
              </a:rPr>
              <a:t>Datalog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+mn-cs"/>
              </a:rPr>
              <a:t> EDB+IDB</a:t>
            </a:r>
          </a:p>
          <a:p>
            <a:pPr marL="342900" lvl="0" indent="-342900" eaLnBrk="0" hangingPunct="0">
              <a:lnSpc>
                <a:spcPct val="110000"/>
              </a:lnSpc>
              <a:buFont typeface="Wingdings" pitchFamily="2" charset="2"/>
              <a:buAutoNum type="arabicParenR"/>
            </a:pPr>
            <a:r>
              <a:rPr lang="en-US" sz="1600" kern="0" dirty="0" smtClean="0">
                <a:solidFill>
                  <a:srgbClr val="000000"/>
                </a:solidFill>
                <a:latin typeface="Arial"/>
                <a:cs typeface="+mn-cs"/>
              </a:rPr>
              <a:t>Encode G2 as </a:t>
            </a:r>
            <a:r>
              <a:rPr lang="en-US" sz="1600" kern="0" dirty="0" err="1" smtClean="0">
                <a:solidFill>
                  <a:srgbClr val="000000"/>
                </a:solidFill>
                <a:latin typeface="Arial"/>
                <a:cs typeface="+mn-cs"/>
              </a:rPr>
              <a:t>boolean</a:t>
            </a:r>
            <a:r>
              <a:rPr lang="en-US" sz="1600" kern="0" dirty="0" smtClean="0">
                <a:solidFill>
                  <a:srgbClr val="000000"/>
                </a:solidFill>
                <a:latin typeface="Arial"/>
                <a:cs typeface="+mn-cs"/>
              </a:rPr>
              <a:t> conjunctive query</a:t>
            </a:r>
          </a:p>
        </p:txBody>
      </p:sp>
      <p:grpSp>
        <p:nvGrpSpPr>
          <p:cNvPr id="31" name="Group 30"/>
          <p:cNvGrpSpPr/>
          <p:nvPr/>
        </p:nvGrpSpPr>
        <p:grpSpPr>
          <a:xfrm>
            <a:off x="685800" y="5376446"/>
            <a:ext cx="7630176" cy="338554"/>
            <a:chOff x="685800" y="5376446"/>
            <a:chExt cx="7630176" cy="338554"/>
          </a:xfrm>
        </p:grpSpPr>
        <p:sp>
          <p:nvSpPr>
            <p:cNvPr id="25" name="Rectangle 24"/>
            <p:cNvSpPr/>
            <p:nvPr/>
          </p:nvSpPr>
          <p:spPr>
            <a:xfrm>
              <a:off x="685800" y="5410200"/>
              <a:ext cx="6553200" cy="276999"/>
            </a:xfrm>
            <a:prstGeom prst="rect">
              <a:avLst/>
            </a:prstGeom>
            <a:solidFill>
              <a:srgbClr val="007125">
                <a:alpha val="35000"/>
              </a:srgbClr>
            </a:solidFill>
          </p:spPr>
          <p:txBody>
            <a:bodyPr wrap="square" lIns="0" rIns="0">
              <a:spAutoFit/>
            </a:bodyPr>
            <a:lstStyle/>
            <a:p>
              <a:r>
                <a:rPr lang="en-US" sz="1200" b="1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triple(x</a:t>
              </a:r>
              <a:r>
                <a:rPr lang="en-US" sz="12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, name, ”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Reinhard</a:t>
              </a:r>
              <a:r>
                <a:rPr lang="en-US" sz="12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” ) .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triple(name</a:t>
              </a:r>
              <a:r>
                <a:rPr lang="en-US" sz="12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rdfs:subPropertyOf</a:t>
              </a:r>
              <a:r>
                <a:rPr lang="en-US" sz="12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, label).</a:t>
              </a: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7230723" y="5376446"/>
              <a:ext cx="1085253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kern="0" dirty="0" smtClean="0">
                  <a:solidFill>
                    <a:srgbClr val="000000"/>
                  </a:solidFill>
                  <a:latin typeface="Arial"/>
                </a:rPr>
                <a:t>EDB (G1)</a:t>
              </a:r>
              <a:endParaRPr lang="en-US" b="1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685800" y="5715000"/>
            <a:ext cx="7843437" cy="461665"/>
            <a:chOff x="685800" y="5715000"/>
            <a:chExt cx="7843437" cy="461665"/>
          </a:xfrm>
        </p:grpSpPr>
        <p:sp>
          <p:nvSpPr>
            <p:cNvPr id="26" name="Rectangle 25"/>
            <p:cNvSpPr/>
            <p:nvPr/>
          </p:nvSpPr>
          <p:spPr>
            <a:xfrm>
              <a:off x="685800" y="5715000"/>
              <a:ext cx="6553200" cy="461665"/>
            </a:xfrm>
            <a:prstGeom prst="rect">
              <a:avLst/>
            </a:prstGeom>
            <a:solidFill>
              <a:schemeClr val="bg2"/>
            </a:solidFill>
          </p:spPr>
          <p:txBody>
            <a:bodyPr wrap="square" lIns="0" rIns="0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triple( S, Q, O) :- triple(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P,rdfs:subPropertyOf</a:t>
              </a:r>
              <a:r>
                <a:rPr lang="en-US" sz="12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, Q),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triple(S</a:t>
              </a:r>
              <a:r>
                <a:rPr lang="en-US" sz="12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, P, O) . </a:t>
              </a:r>
            </a:p>
            <a:p>
              <a:r>
                <a:rPr lang="en-US" sz="12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...</a:t>
              </a:r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239000" y="5757446"/>
              <a:ext cx="1290237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kern="0" dirty="0" smtClean="0">
                  <a:solidFill>
                    <a:srgbClr val="000000"/>
                  </a:solidFill>
                  <a:latin typeface="Arial"/>
                </a:rPr>
                <a:t>IDB (RDFS)</a:t>
              </a:r>
              <a:endParaRPr lang="en-US" b="1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685800" y="6167735"/>
            <a:ext cx="7416795" cy="343019"/>
            <a:chOff x="685800" y="6167735"/>
            <a:chExt cx="7416795" cy="343019"/>
          </a:xfrm>
        </p:grpSpPr>
        <p:sp>
          <p:nvSpPr>
            <p:cNvPr id="29" name="Rectangle 28"/>
            <p:cNvSpPr/>
            <p:nvPr/>
          </p:nvSpPr>
          <p:spPr>
            <a:xfrm>
              <a:off x="7315200" y="6172200"/>
              <a:ext cx="787395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600" b="1" kern="0" dirty="0" smtClean="0">
                  <a:solidFill>
                    <a:srgbClr val="000000"/>
                  </a:solidFill>
                  <a:latin typeface="Arial"/>
                </a:rPr>
                <a:t>Query</a:t>
              </a:r>
              <a:endParaRPr lang="en-US" b="1" dirty="0"/>
            </a:p>
          </p:txBody>
        </p:sp>
        <p:sp>
          <p:nvSpPr>
            <p:cNvPr id="30" name="Rectangle 29"/>
            <p:cNvSpPr/>
            <p:nvPr/>
          </p:nvSpPr>
          <p:spPr>
            <a:xfrm>
              <a:off x="685800" y="6167735"/>
              <a:ext cx="6553200" cy="276999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2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answer :-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triple(X</a:t>
              </a:r>
              <a:r>
                <a:rPr lang="en-US" sz="12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,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name,”Reinhard</a:t>
              </a:r>
              <a:r>
                <a:rPr lang="en-US" sz="12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”), 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triple(Y</a:t>
              </a:r>
              <a:r>
                <a:rPr lang="en-US" sz="12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, label, ”</a:t>
              </a:r>
              <a:r>
                <a:rPr lang="en-US" sz="1200" b="1" dirty="0" err="1" smtClean="0">
                  <a:solidFill>
                    <a:srgbClr val="000000"/>
                  </a:solidFill>
                  <a:latin typeface="Courier New"/>
                  <a:cs typeface="Courier New"/>
                </a:rPr>
                <a:t>Reinhard</a:t>
              </a:r>
              <a:r>
                <a:rPr lang="en-US" sz="1200" b="1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” </a:t>
              </a:r>
              <a:r>
                <a:rPr lang="en-US" sz="1200" dirty="0" smtClean="0">
                  <a:solidFill>
                    <a:srgbClr val="000000"/>
                  </a:solidFill>
                  <a:latin typeface="Courier New"/>
                  <a:cs typeface="Courier New"/>
                </a:rPr>
                <a:t>) 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LORSETCLASSNAME" val="ColorSet1"/>
  <p:tag name="COLORS" val="White;White;-2;-2;-1"/>
</p:tagLst>
</file>

<file path=ppt/theme/theme1.xml><?xml version="1.0" encoding="utf-8"?>
<a:theme xmlns:a="http://schemas.openxmlformats.org/drawingml/2006/main" name="1_sie_ppt_exp_green_EN">
  <a:themeElements>
    <a:clrScheme name="sie_ppt_exp_gray_DE 1">
      <a:dk1>
        <a:srgbClr val="000000"/>
      </a:dk1>
      <a:lt1>
        <a:srgbClr val="CAD6DA"/>
      </a:lt1>
      <a:dk2>
        <a:srgbClr val="889EA7"/>
      </a:dk2>
      <a:lt2>
        <a:srgbClr val="FFFFFF"/>
      </a:lt2>
      <a:accent1>
        <a:srgbClr val="889EA7"/>
      </a:accent1>
      <a:accent2>
        <a:srgbClr val="CC0000"/>
      </a:accent2>
      <a:accent3>
        <a:srgbClr val="E1E8EA"/>
      </a:accent3>
      <a:accent4>
        <a:srgbClr val="000000"/>
      </a:accent4>
      <a:accent5>
        <a:srgbClr val="C3CCD0"/>
      </a:accent5>
      <a:accent6>
        <a:srgbClr val="B90000"/>
      </a:accent6>
      <a:hlink>
        <a:srgbClr val="3366AA"/>
      </a:hlink>
      <a:folHlink>
        <a:srgbClr val="3366AA"/>
      </a:folHlink>
    </a:clrScheme>
    <a:fontScheme name="sie_ppt_exp_gray_D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tx2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0" tIns="0" rIns="0" bIns="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de-DE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1" charset="0"/>
          </a:defRPr>
        </a:defPPr>
      </a:lstStyle>
    </a:lnDef>
  </a:objectDefaults>
  <a:extraClrSchemeLst>
    <a:extraClrScheme>
      <a:clrScheme name="sie_ppt_exp_gray_DE 1">
        <a:dk1>
          <a:srgbClr val="000000"/>
        </a:dk1>
        <a:lt1>
          <a:srgbClr val="CAD6DA"/>
        </a:lt1>
        <a:dk2>
          <a:srgbClr val="889EA7"/>
        </a:dk2>
        <a:lt2>
          <a:srgbClr val="FFFFFF"/>
        </a:lt2>
        <a:accent1>
          <a:srgbClr val="889EA7"/>
        </a:accent1>
        <a:accent2>
          <a:srgbClr val="CC0000"/>
        </a:accent2>
        <a:accent3>
          <a:srgbClr val="E1E8EA"/>
        </a:accent3>
        <a:accent4>
          <a:srgbClr val="000000"/>
        </a:accent4>
        <a:accent5>
          <a:srgbClr val="C3CCD0"/>
        </a:accent5>
        <a:accent6>
          <a:srgbClr val="B90000"/>
        </a:accent6>
        <a:hlink>
          <a:srgbClr val="3366AA"/>
        </a:hlink>
        <a:folHlink>
          <a:srgbClr val="3366A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Verdana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Larissa-Design">
  <a:themeElements>
    <a:clrScheme name="Larissa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-Design">
      <a:majorFont>
        <a:latin typeface="Verdana"/>
        <a:ea typeface="DejaVu Sans"/>
        <a:cs typeface="DejaVu Sans"/>
      </a:majorFont>
      <a:minorFont>
        <a:latin typeface="Verdana"/>
        <a:ea typeface="DejaVu Sans"/>
        <a:cs typeface="DejaVu Sans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Larissa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arissa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arissa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6083</Words>
  <Application>Microsoft Macintosh PowerPoint</Application>
  <PresentationFormat>Bildschirmpräsentation (4:3)</PresentationFormat>
  <Paragraphs>1165</Paragraphs>
  <Slides>51</Slides>
  <Notes>8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51</vt:i4>
      </vt:variant>
    </vt:vector>
  </HeadingPairs>
  <TitlesOfParts>
    <vt:vector size="54" baseType="lpstr">
      <vt:lpstr>1_sie_ppt_exp_green_EN</vt:lpstr>
      <vt:lpstr>Larissa-Design</vt:lpstr>
      <vt:lpstr>1_Larissa-Design</vt:lpstr>
      <vt:lpstr>How (well) do Datalog, SPARQL and RIF interplay?</vt:lpstr>
      <vt:lpstr>  Career Path...</vt:lpstr>
      <vt:lpstr>Introduction / Contents</vt:lpstr>
      <vt:lpstr>Semantic Web Standards?</vt:lpstr>
      <vt:lpstr>PowerPoint-Präsentation</vt:lpstr>
      <vt:lpstr> RDF – Adoption</vt:lpstr>
      <vt:lpstr> RDF in Datalog? (Almost) No problem</vt:lpstr>
      <vt:lpstr> RDF Schema 1/2</vt:lpstr>
      <vt:lpstr>RDF Schema 2/2 – RDF(S) Entailment</vt:lpstr>
      <vt:lpstr>SPARQL1.0 [W3C, 2008] in a Nutshell...</vt:lpstr>
      <vt:lpstr>SPARQL + Linked Data give you   “Semantic search almost for free”</vt:lpstr>
      <vt:lpstr>SPARQL – Standard RDF Query Language and Protocol</vt:lpstr>
      <vt:lpstr>SPARQL Formal Semantics – Basic Graph Patterns [Perez et al. 2006]</vt:lpstr>
      <vt:lpstr>SPARQL Algebra as per [Perez et al. 2006]</vt:lpstr>
      <vt:lpstr> Semantics full as per [Perez et al.2006]</vt:lpstr>
      <vt:lpstr> Back to “real” SPARQL examples: UNION</vt:lpstr>
      <vt:lpstr> Back to “real” SPARQL examples: UNION</vt:lpstr>
      <vt:lpstr> Back to “real” SPARQL examples: OPTIONAL</vt:lpstr>
      <vt:lpstr> ATTENTION:</vt:lpstr>
      <vt:lpstr> FILTERs 1/3</vt:lpstr>
      <vt:lpstr> FILTERs  2/3</vt:lpstr>
      <vt:lpstr> FILTERs  3/3</vt:lpstr>
      <vt:lpstr>  SPARQL 1.0 = nonrecursive Datalognot</vt:lpstr>
      <vt:lpstr>Some notable peculiarities about  SPARQL1.0 ...</vt:lpstr>
      <vt:lpstr>PowerPoint-Präsentation</vt:lpstr>
      <vt:lpstr>PowerPoint-Präsentation</vt:lpstr>
      <vt:lpstr>Adapting [Perez et al. 2006] to match the W3C SPARQL1.0 specification</vt:lpstr>
      <vt:lpstr>PowerPoint-Präsentation</vt:lpstr>
      <vt:lpstr>What again about Blank nodes?</vt:lpstr>
      <vt:lpstr>Summary:      What in SPARQL1.0 can/cannot NOT be done in Datalog?</vt:lpstr>
      <vt:lpstr>PowerPoint-Präsentation</vt:lpstr>
      <vt:lpstr>What is RIF?</vt:lpstr>
      <vt:lpstr>Example – RIF Core</vt:lpstr>
      <vt:lpstr>Example – RIF Core</vt:lpstr>
      <vt:lpstr>RIF and RDF</vt:lpstr>
      <vt:lpstr>RIF and SPARQL</vt:lpstr>
      <vt:lpstr>RIF and Datalog – Summary:</vt:lpstr>
      <vt:lpstr>PowerPoint-Präsentation</vt:lpstr>
      <vt:lpstr>Why SPARQL1.1 was needed…</vt:lpstr>
      <vt:lpstr>Negation</vt:lpstr>
      <vt:lpstr>Assignment/Project Expressions</vt:lpstr>
      <vt:lpstr>Property Paths in SPARQL1.1</vt:lpstr>
      <vt:lpstr>Property Paths in SPARQL1.1 + RDFS</vt:lpstr>
      <vt:lpstr>More on Duplicates in Property Paths in SPARQL1.1</vt:lpstr>
      <vt:lpstr>Subqueries</vt:lpstr>
      <vt:lpstr>Why SPARQL1.1 was needed…</vt:lpstr>
      <vt:lpstr>References 1/5</vt:lpstr>
      <vt:lpstr>References 2/5</vt:lpstr>
      <vt:lpstr>References 3/5</vt:lpstr>
      <vt:lpstr>References 4/5</vt:lpstr>
      <vt:lpstr>References 5/5</vt:lpstr>
    </vt:vector>
  </TitlesOfParts>
  <Manager/>
  <Company>Digital Enterprise Research Institutte (DERI), Natio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Design PowerPoint Templates</dc:title>
  <dc:creator>Axel Polleres</dc:creator>
  <cp:lastModifiedBy>Axel Polleres</cp:lastModifiedBy>
  <cp:revision>420</cp:revision>
  <cp:lastPrinted>2008-04-17T14:25:07Z</cp:lastPrinted>
  <dcterms:created xsi:type="dcterms:W3CDTF">2012-10-04T11:33:33Z</dcterms:created>
  <dcterms:modified xsi:type="dcterms:W3CDTF">2013-12-12T17:24:32Z</dcterms:modified>
</cp:coreProperties>
</file>