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482" r:id="rId3"/>
    <p:sldId id="509" r:id="rId4"/>
    <p:sldId id="483" r:id="rId5"/>
    <p:sldId id="485" r:id="rId6"/>
    <p:sldId id="486" r:id="rId7"/>
    <p:sldId id="490" r:id="rId8"/>
    <p:sldId id="491" r:id="rId9"/>
    <p:sldId id="492" r:id="rId10"/>
    <p:sldId id="493" r:id="rId11"/>
    <p:sldId id="487" r:id="rId12"/>
    <p:sldId id="488" r:id="rId13"/>
    <p:sldId id="497" r:id="rId14"/>
    <p:sldId id="499" r:id="rId15"/>
    <p:sldId id="498" r:id="rId16"/>
    <p:sldId id="494" r:id="rId17"/>
    <p:sldId id="500" r:id="rId18"/>
    <p:sldId id="495" r:id="rId19"/>
    <p:sldId id="496" r:id="rId20"/>
    <p:sldId id="501" r:id="rId21"/>
    <p:sldId id="502" r:id="rId22"/>
    <p:sldId id="503" r:id="rId23"/>
    <p:sldId id="505" r:id="rId24"/>
    <p:sldId id="506" r:id="rId25"/>
    <p:sldId id="507" r:id="rId26"/>
    <p:sldId id="508" r:id="rId27"/>
    <p:sldId id="504" r:id="rId28"/>
    <p:sldId id="484" r:id="rId29"/>
    <p:sldId id="481" r:id="rId30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00B050"/>
    <a:srgbClr val="CC0099"/>
    <a:srgbClr val="FF0066"/>
    <a:srgbClr val="9933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400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0F951-13DB-4C5A-85D6-12D1C2F8F5B0}" type="datetimeFigureOut">
              <a:rPr lang="de-AT" smtClean="0"/>
              <a:pPr/>
              <a:t>12/19/13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4F9C7-0FFE-4E72-AF6A-1657BD8F0EAC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834777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D00C6-9325-456A-9050-A3DFBE2350C6}" type="datetimeFigureOut">
              <a:rPr lang="de-AT" smtClean="0"/>
              <a:pPr/>
              <a:t>12/19/13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4AA2B0-3FF2-4AD7-B641-4608F5682954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54672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9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820B40-B725-48E7-BF6B-33443ECAB128}" type="slidenum">
              <a:rPr lang="en-US" smtClean="0">
                <a:ea typeface="Lucida Sans Unicode" pitchFamily="34" charset="0"/>
                <a:cs typeface="Lucida Sans Unicode" pitchFamily="34" charset="0"/>
              </a:rPr>
              <a:pPr>
                <a:defRPr/>
              </a:pPr>
              <a:t>3</a:t>
            </a:fld>
            <a:endParaRPr lang="en-US" smtClean="0"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5843" name="Text Box 1"/>
          <p:cNvSpPr txBox="1">
            <a:spLocks noChangeArrowheads="1"/>
          </p:cNvSpPr>
          <p:nvPr/>
        </p:nvSpPr>
        <p:spPr bwMode="auto">
          <a:xfrm>
            <a:off x="1132948" y="744499"/>
            <a:ext cx="4530211" cy="372248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8609" tIns="44305" rIns="88609" bIns="44305" anchor="ctr"/>
          <a:lstStyle/>
          <a:p>
            <a:endParaRPr lang="de-DE"/>
          </a:p>
        </p:txBody>
      </p:sp>
      <p:sp>
        <p:nvSpPr>
          <p:cNvPr id="35844" name="Text Box 2"/>
          <p:cNvSpPr>
            <a:spLocks noGrp="1" noChangeArrowheads="1"/>
          </p:cNvSpPr>
          <p:nvPr>
            <p:ph type="body"/>
          </p:nvPr>
        </p:nvSpPr>
        <p:spPr bwMode="auto">
          <a:noFill/>
        </p:spPr>
        <p:txBody>
          <a:bodyPr wrap="square" lIns="87213" tIns="45351" rIns="87213" bIns="45351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434"/>
              </a:spcBef>
              <a:tabLst>
                <a:tab pos="0" algn="l"/>
                <a:tab pos="433288" algn="l"/>
                <a:tab pos="868246" algn="l"/>
                <a:tab pos="1303200" algn="l"/>
                <a:tab pos="1739823" algn="l"/>
                <a:tab pos="2174779" algn="l"/>
                <a:tab pos="2609735" algn="l"/>
                <a:tab pos="3044691" algn="l"/>
                <a:tab pos="3479645" algn="l"/>
                <a:tab pos="3916267" algn="l"/>
                <a:tab pos="4351223" algn="l"/>
                <a:tab pos="4786179" algn="l"/>
                <a:tab pos="5221134" algn="l"/>
                <a:tab pos="5657757" algn="l"/>
                <a:tab pos="6092712" algn="l"/>
                <a:tab pos="6527668" algn="l"/>
                <a:tab pos="6962623" algn="l"/>
                <a:tab pos="7399245" algn="l"/>
                <a:tab pos="7834201" algn="l"/>
                <a:tab pos="8269155" algn="l"/>
                <a:tab pos="8704112" algn="l"/>
              </a:tabLst>
            </a:pPr>
            <a:r>
              <a:rPr lang="de-DE" dirty="0" smtClean="0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1:37</a:t>
            </a:r>
          </a:p>
          <a:p>
            <a:pPr>
              <a:spcBef>
                <a:spcPts val="434"/>
              </a:spcBef>
              <a:tabLst>
                <a:tab pos="0" algn="l"/>
                <a:tab pos="433288" algn="l"/>
                <a:tab pos="868246" algn="l"/>
                <a:tab pos="1303200" algn="l"/>
                <a:tab pos="1739823" algn="l"/>
                <a:tab pos="2174779" algn="l"/>
                <a:tab pos="2609735" algn="l"/>
                <a:tab pos="3044691" algn="l"/>
                <a:tab pos="3479645" algn="l"/>
                <a:tab pos="3916267" algn="l"/>
                <a:tab pos="4351223" algn="l"/>
                <a:tab pos="4786179" algn="l"/>
                <a:tab pos="5221134" algn="l"/>
                <a:tab pos="5657757" algn="l"/>
                <a:tab pos="6092712" algn="l"/>
                <a:tab pos="6527668" algn="l"/>
                <a:tab pos="6962623" algn="l"/>
                <a:tab pos="7399245" algn="l"/>
                <a:tab pos="7834201" algn="l"/>
                <a:tab pos="8269155" algn="l"/>
                <a:tab pos="8704112" algn="l"/>
              </a:tabLst>
            </a:pPr>
            <a:r>
              <a:rPr lang="de-DE" dirty="0" smtClean="0">
                <a:latin typeface="Times New Roman" pitchFamily="18" charset="0"/>
                <a:ea typeface="Lucida Sans Unicode" pitchFamily="34" charset="0"/>
                <a:cs typeface="Lucida Sans Unicode" pitchFamily="34" charset="0"/>
              </a:rPr>
              <a:t>(1:15)</a:t>
            </a:r>
            <a:r>
              <a:rPr lang="x-none" dirty="0" smtClean="0">
                <a:latin typeface="Times New Roman" pitchFamily="18" charset="0"/>
              </a:rPr>
              <a:t>‏</a:t>
            </a:r>
            <a:endParaRPr lang="de-DE" dirty="0" smtClean="0">
              <a:latin typeface="Times New Roman" pitchFamily="18" charset="0"/>
              <a:ea typeface="Lucida Sans Unicode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4C5748-B956-934F-85FA-D1CB778DD3FD}" type="slidenum">
              <a:rPr lang="en-US"/>
              <a:pPr/>
              <a:t>7</a:t>
            </a:fld>
            <a:endParaRPr lang="en-US"/>
          </a:p>
        </p:txBody>
      </p:sp>
      <p:sp>
        <p:nvSpPr>
          <p:cNvPr id="528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8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… however, the</a:t>
            </a:r>
            <a:r>
              <a:rPr lang="en-US" baseline="0" dirty="0" smtClean="0"/>
              <a:t> data for answering these queries is there on the Web and it’s actually available in structured form!</a:t>
            </a:r>
          </a:p>
          <a:p>
            <a:r>
              <a:rPr lang="en-US" baseline="0" dirty="0" smtClean="0"/>
              <a:t>The New York Times offers a structured thesaurus where it has unique identifiers for over 3000 organizations and companies, and an API to retrieve that latest articles on these.</a:t>
            </a:r>
          </a:p>
          <a:p>
            <a:r>
              <a:rPr lang="en-US" baseline="0" dirty="0" smtClean="0"/>
              <a:t>Wikipedia has structured information it its </a:t>
            </a:r>
            <a:r>
              <a:rPr lang="en-US" baseline="0" dirty="0" err="1" smtClean="0"/>
              <a:t>infoboxes</a:t>
            </a:r>
            <a:r>
              <a:rPr lang="en-US" baseline="0" dirty="0" smtClean="0"/>
              <a:t>, such as the revenue numbers and the particular business of companies.</a:t>
            </a:r>
          </a:p>
          <a:p>
            <a:r>
              <a:rPr lang="en-US" baseline="0" dirty="0" smtClean="0"/>
              <a:t>So if I had a joint language to access and query  this data, I could actually answer the first question!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17947-3C17-8B4D-8185-22E3F01E0CA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So, are we done. Well not quite.</a:t>
            </a:r>
            <a:r>
              <a:rPr lang="en-US" baseline="0" dirty="0" smtClean="0"/>
              <a:t> 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Althought</a:t>
            </a:r>
            <a:r>
              <a:rPr lang="en-US" baseline="0" dirty="0" smtClean="0"/>
              <a:t> SWSE was a research prototype only, we had also another team in our group, which implemented a similar approach on bigger faster hardware, which now runs 24-7 in DERI called </a:t>
            </a:r>
            <a:r>
              <a:rPr lang="en-US" baseline="0" dirty="0" err="1" smtClean="0"/>
              <a:t>Sindice</a:t>
            </a:r>
            <a:r>
              <a:rPr lang="en-US" baseline="0" dirty="0" smtClean="0"/>
              <a:t>. It also runs a SPARQL endpoint and please feel free to go there and try out you SPARQL queries.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However, note we have still only addressed one of the queries, but let’s look at the other query we wanted to answer.</a:t>
            </a:r>
          </a:p>
          <a:p>
            <a:r>
              <a:rPr lang="en-US" baseline="0" dirty="0" smtClean="0"/>
              <a:t>Unfortunately, this query can’t be appropriately answered with the approach we have taken so far.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can formulate the query to SPARQL, but note that – in an infrastructure such as the one we have described so far – it will not deliver up-to-date results. The problem is that – in general – the crawl, index, reasoning pipeline will be too slow to deliver indeed the latest articles.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is why we have also looked into an alternative approach, which is the last puzzle piece I want to present you today…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17947-3C17-8B4D-8185-22E3F01E0CA4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white">
          <a:xfrm>
            <a:off x="462406" y="3654044"/>
            <a:ext cx="7073457" cy="1141422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lnSpc>
                <a:spcPct val="100000"/>
              </a:lnSpc>
              <a:defRPr sz="3600" b="1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Hier Titel der Präsentation eingeben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462406" y="4804610"/>
            <a:ext cx="7073457" cy="114120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3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Hier Untertitel der Präsentation eingeben</a:t>
            </a:r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468312" y="2357430"/>
            <a:ext cx="5103820" cy="3260345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7" name="Grafik 6" descr="Logo-für-V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88975" y="2552695"/>
            <a:ext cx="488281" cy="2233627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928818" y="3071811"/>
            <a:ext cx="3260322" cy="217354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 sz="1100" baseline="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Hier Adressdaten eingeben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62406" y="430318"/>
            <a:ext cx="6281339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354557" y="6341555"/>
            <a:ext cx="2895600" cy="365125"/>
          </a:xfrm>
        </p:spPr>
        <p:txBody>
          <a:bodyPr/>
          <a:lstStyle/>
          <a:p>
            <a:r>
              <a:rPr lang="de-AT" smtClean="0"/>
              <a:t>/ name of department</a:t>
            </a:r>
            <a:endParaRPr lang="de-AT"/>
          </a:p>
        </p:txBody>
      </p:sp>
      <p:sp>
        <p:nvSpPr>
          <p:cNvPr id="9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462407" y="6341555"/>
            <a:ext cx="892150" cy="365125"/>
          </a:xfrm>
        </p:spPr>
        <p:txBody>
          <a:bodyPr/>
          <a:lstStyle/>
          <a:p>
            <a:r>
              <a:rPr lang="de-AT" dirty="0" smtClean="0"/>
              <a:t>Seite </a:t>
            </a:r>
            <a:fld id="{680737D9-CC42-4855-ABAC-B759A1A9D62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2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8F5953-2C2C-0746-A3E9-703EAA5AAFEC}" type="slidenum">
              <a:rPr lang="fr-FR" smtClean="0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8567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mit kurzem Titel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white">
          <a:xfrm>
            <a:off x="465547" y="3661602"/>
            <a:ext cx="8210141" cy="828000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lnSpc>
                <a:spcPct val="100000"/>
              </a:lnSpc>
              <a:defRPr sz="4800" b="1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Titelfolie kurzer Titel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465547" y="4517126"/>
            <a:ext cx="8210141" cy="82800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Untertitel</a:t>
            </a:r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019" y="430318"/>
            <a:ext cx="6270227" cy="1143000"/>
          </a:xfrm>
          <a:prstGeom prst="rect">
            <a:avLst/>
          </a:prstGeom>
        </p:spPr>
        <p:txBody>
          <a:bodyPr lIns="0" rIns="0"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2019" y="1839258"/>
            <a:ext cx="7740594" cy="4387988"/>
          </a:xfrm>
        </p:spPr>
        <p:txBody>
          <a:bodyPr lIns="0" rIns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 smtClean="0"/>
              <a:t>Seite </a:t>
            </a:r>
            <a:fld id="{680737D9-CC42-4855-ABAC-B759A1A9D62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72" y="430318"/>
            <a:ext cx="6280165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 hasCustomPrompt="1"/>
          </p:nvPr>
        </p:nvSpPr>
        <p:spPr>
          <a:xfrm>
            <a:off x="468313" y="1857375"/>
            <a:ext cx="8485187" cy="479742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AT" dirty="0" smtClean="0"/>
              <a:t>Platzhalter für Objekte</a:t>
            </a:r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überschrift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2406" y="2009384"/>
            <a:ext cx="7073457" cy="1132150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 algn="l">
              <a:lnSpc>
                <a:spcPct val="100000"/>
              </a:lnSpc>
              <a:defRPr sz="36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cap="none" baseline="0" dirty="0" smtClean="0"/>
              <a:t>Hier Kapitelüberschrift eingeben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462406" y="3161536"/>
            <a:ext cx="7073457" cy="1000132"/>
          </a:xfrm>
        </p:spPr>
        <p:txBody>
          <a:bodyPr t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32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Hier optional Untertitel für Kapitel eingeben 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folie mit kurzem Text">
    <p:bg bwMode="lt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2407" y="1956234"/>
            <a:ext cx="8213282" cy="828000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 algn="l">
              <a:lnSpc>
                <a:spcPct val="110000"/>
              </a:lnSpc>
              <a:defRPr sz="48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cap="none" baseline="0" dirty="0" smtClean="0"/>
              <a:t>Kapitel kurzer Titel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62407" y="2786058"/>
            <a:ext cx="8213282" cy="828000"/>
          </a:xfrm>
        </p:spPr>
        <p:txBody>
          <a:bodyPr t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4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Untertitel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406" y="430318"/>
            <a:ext cx="6281339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2405" y="1846262"/>
            <a:ext cx="3960000" cy="4391026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5688" y="1846262"/>
            <a:ext cx="3960000" cy="4391026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/ name of department</a:t>
            </a:r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 smtClean="0"/>
              <a:t>Seite </a:t>
            </a:r>
            <a:fld id="{680737D9-CC42-4855-ABAC-B759A1A9D62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3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406" y="430318"/>
            <a:ext cx="6281339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2405" y="2571745"/>
            <a:ext cx="3960000" cy="368618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5688" y="2571745"/>
            <a:ext cx="3960000" cy="368618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/ name of department</a:t>
            </a:r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 smtClean="0"/>
              <a:t>Seite </a:t>
            </a:r>
            <a:fld id="{680737D9-CC42-4855-ABAC-B759A1A9D62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468313" y="1844675"/>
            <a:ext cx="3960811" cy="639762"/>
          </a:xfr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75" indent="0">
              <a:buNone/>
              <a:tabLst/>
              <a:defRPr sz="2400" b="1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 hier einfügen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12284" y="1844675"/>
            <a:ext cx="3960000" cy="639762"/>
          </a:xfr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75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 hier einfügen</a:t>
            </a:r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14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2406" y="1857365"/>
            <a:ext cx="7740207" cy="437884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354556" y="6341555"/>
            <a:ext cx="32174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AT" smtClean="0"/>
              <a:t>/ name of department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62407" y="6341555"/>
            <a:ext cx="892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AT" dirty="0" smtClean="0"/>
              <a:t>Seite </a:t>
            </a:r>
            <a:fld id="{680737D9-CC42-4855-ABAC-B759A1A9D62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15" name="Titelplatzhalter 14"/>
          <p:cNvSpPr>
            <a:spLocks noGrp="1"/>
          </p:cNvSpPr>
          <p:nvPr>
            <p:ph type="title"/>
          </p:nvPr>
        </p:nvSpPr>
        <p:spPr bwMode="gray">
          <a:xfrm>
            <a:off x="462406" y="432000"/>
            <a:ext cx="6280165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4" r:id="rId4"/>
    <p:sldLayoutId id="2147483662" r:id="rId5"/>
    <p:sldLayoutId id="2147483651" r:id="rId6"/>
    <p:sldLayoutId id="2147483652" r:id="rId7"/>
    <p:sldLayoutId id="2147483664" r:id="rId8"/>
    <p:sldLayoutId id="2147483665" r:id="rId9"/>
    <p:sldLayoutId id="2147483663" r:id="rId10"/>
    <p:sldLayoutId id="2147483666" r:id="rId11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27463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9500" indent="-27463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44613" indent="-2651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png"/><Relationship Id="rId12" Type="http://schemas.openxmlformats.org/officeDocument/2006/relationships/image" Target="../media/image42.png"/><Relationship Id="rId13" Type="http://schemas.openxmlformats.org/officeDocument/2006/relationships/image" Target="../media/image43.png"/><Relationship Id="rId14" Type="http://schemas.openxmlformats.org/officeDocument/2006/relationships/image" Target="../media/image44.png"/><Relationship Id="rId15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hyperlink" Target="http://lod-cloud.net/" TargetMode="External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hyperlink" Target="http://dbpedia.org/snorql/?query=SELECT+?X+?RI+?R+WHERE+%0D%0A%7B+?X+%3Chttp://dbpedia.org/ontology/revenue%3E+?R+%0D%0A++BIND+(xsd:integer(str(?R))+AS+?RI)%0D%0A++FILTER+(+?RI+%3E+10000000000)%7D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png"/><Relationship Id="rId3" Type="http://schemas.openxmlformats.org/officeDocument/2006/relationships/hyperlink" Target="http://inkdroid.org/journal/2010/06/04/the-5-stars-of-open-linked-data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jpe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0" Type="http://schemas.openxmlformats.org/officeDocument/2006/relationships/image" Target="../media/image58.png"/><Relationship Id="rId11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png"/><Relationship Id="rId3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wu.ac.at/wuw/departments/ipm/" TargetMode="Externa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79.jpeg"/><Relationship Id="rId20" Type="http://schemas.openxmlformats.org/officeDocument/2006/relationships/image" Target="../media/image90.jpeg"/><Relationship Id="rId21" Type="http://schemas.openxmlformats.org/officeDocument/2006/relationships/image" Target="../media/image91.jpeg"/><Relationship Id="rId22" Type="http://schemas.openxmlformats.org/officeDocument/2006/relationships/image" Target="../media/image92.jpeg"/><Relationship Id="rId23" Type="http://schemas.openxmlformats.org/officeDocument/2006/relationships/image" Target="../media/image93.jpeg"/><Relationship Id="rId24" Type="http://schemas.openxmlformats.org/officeDocument/2006/relationships/image" Target="../media/image94.png"/><Relationship Id="rId25" Type="http://schemas.openxmlformats.org/officeDocument/2006/relationships/image" Target="../media/image95.jpeg"/><Relationship Id="rId26" Type="http://schemas.openxmlformats.org/officeDocument/2006/relationships/image" Target="../media/image96.gif"/><Relationship Id="rId27" Type="http://schemas.openxmlformats.org/officeDocument/2006/relationships/image" Target="../media/image97.png"/><Relationship Id="rId28" Type="http://schemas.openxmlformats.org/officeDocument/2006/relationships/image" Target="../media/image98.png"/><Relationship Id="rId29" Type="http://schemas.openxmlformats.org/officeDocument/2006/relationships/image" Target="../media/image99.png"/><Relationship Id="rId10" Type="http://schemas.openxmlformats.org/officeDocument/2006/relationships/image" Target="../media/image80.jpeg"/><Relationship Id="rId11" Type="http://schemas.openxmlformats.org/officeDocument/2006/relationships/image" Target="../media/image81.jpeg"/><Relationship Id="rId12" Type="http://schemas.openxmlformats.org/officeDocument/2006/relationships/image" Target="../media/image82.png"/><Relationship Id="rId13" Type="http://schemas.openxmlformats.org/officeDocument/2006/relationships/image" Target="../media/image83.jpeg"/><Relationship Id="rId14" Type="http://schemas.openxmlformats.org/officeDocument/2006/relationships/image" Target="../media/image84.png"/><Relationship Id="rId15" Type="http://schemas.openxmlformats.org/officeDocument/2006/relationships/image" Target="../media/image85.jpeg"/><Relationship Id="rId16" Type="http://schemas.openxmlformats.org/officeDocument/2006/relationships/image" Target="../media/image86.jpeg"/><Relationship Id="rId17" Type="http://schemas.openxmlformats.org/officeDocument/2006/relationships/image" Target="../media/image87.jpeg"/><Relationship Id="rId18" Type="http://schemas.openxmlformats.org/officeDocument/2006/relationships/image" Target="../media/image88.jpeg"/><Relationship Id="rId19" Type="http://schemas.openxmlformats.org/officeDocument/2006/relationships/image" Target="../media/image89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2.png"/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5" Type="http://schemas.openxmlformats.org/officeDocument/2006/relationships/image" Target="../media/image75.jpeg"/><Relationship Id="rId6" Type="http://schemas.openxmlformats.org/officeDocument/2006/relationships/image" Target="../media/image76.jpeg"/><Relationship Id="rId7" Type="http://schemas.openxmlformats.org/officeDocument/2006/relationships/image" Target="../media/image77.jpeg"/><Relationship Id="rId8" Type="http://schemas.openxmlformats.org/officeDocument/2006/relationships/image" Target="../media/image78.gif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jpeg"/><Relationship Id="rId12" Type="http://schemas.microsoft.com/office/2007/relationships/hdphoto" Target="../media/hdphoto5.wdp"/><Relationship Id="rId13" Type="http://schemas.openxmlformats.org/officeDocument/2006/relationships/image" Target="../media/image12.jpeg"/><Relationship Id="rId14" Type="http://schemas.microsoft.com/office/2007/relationships/hdphoto" Target="../media/hdphoto6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eg"/><Relationship Id="rId4" Type="http://schemas.microsoft.com/office/2007/relationships/hdphoto" Target="../media/hdphoto1.wdp"/><Relationship Id="rId5" Type="http://schemas.openxmlformats.org/officeDocument/2006/relationships/image" Target="../media/image8.jpeg"/><Relationship Id="rId6" Type="http://schemas.microsoft.com/office/2007/relationships/hdphoto" Target="../media/hdphoto2.wdp"/><Relationship Id="rId7" Type="http://schemas.openxmlformats.org/officeDocument/2006/relationships/image" Target="../media/image9.jpeg"/><Relationship Id="rId8" Type="http://schemas.microsoft.com/office/2007/relationships/hdphoto" Target="../media/hdphoto3.wdp"/><Relationship Id="rId9" Type="http://schemas.openxmlformats.org/officeDocument/2006/relationships/image" Target="../media/image10.jpeg"/><Relationship Id="rId10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hyperlink" Target="http://maxcdn.webappers.com/img/2011/10/web-standards.jpg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3.org/Consortium/Prospectus/Overview.html" TargetMode="External"/><Relationship Id="rId4" Type="http://schemas.openxmlformats.org/officeDocument/2006/relationships/hyperlink" Target="http://www.w3.org" TargetMode="External"/><Relationship Id="rId5" Type="http://schemas.openxmlformats.org/officeDocument/2006/relationships/hyperlink" Target="http://www.w3.org/Consortium/Patent-Policy-20040205/" TargetMode="External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3654044"/>
            <a:ext cx="8352928" cy="1141422"/>
          </a:xfrm>
        </p:spPr>
        <p:txBody>
          <a:bodyPr/>
          <a:lstStyle/>
          <a:p>
            <a:r>
              <a:rPr lang="de-DE" sz="2400" dirty="0"/>
              <a:t>The </a:t>
            </a:r>
            <a:r>
              <a:rPr lang="de-DE" sz="2400" dirty="0" err="1"/>
              <a:t>role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Web </a:t>
            </a:r>
            <a:r>
              <a:rPr lang="de-DE" sz="2400" dirty="0" err="1"/>
              <a:t>standards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(</a:t>
            </a:r>
            <a:r>
              <a:rPr lang="de-DE" sz="2400" dirty="0" err="1"/>
              <a:t>Linked</a:t>
            </a:r>
            <a:r>
              <a:rPr lang="de-DE" sz="2400" dirty="0"/>
              <a:t>) Open </a:t>
            </a:r>
            <a:r>
              <a:rPr lang="de-DE" sz="2400" dirty="0" err="1" smtClean="0"/>
              <a:t>Government</a:t>
            </a:r>
            <a:r>
              <a:rPr lang="de-DE" sz="2400" dirty="0" smtClean="0"/>
              <a:t> Data</a:t>
            </a:r>
            <a:endParaRPr lang="de-DE" sz="2400" i="1" dirty="0">
              <a:effectLst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62406" y="4804610"/>
            <a:ext cx="8502082" cy="1141200"/>
          </a:xfrm>
        </p:spPr>
        <p:txBody>
          <a:bodyPr/>
          <a:lstStyle/>
          <a:p>
            <a:endParaRPr lang="de-AT" sz="2400" dirty="0" smtClean="0"/>
          </a:p>
          <a:p>
            <a:r>
              <a:rPr lang="de-AT" sz="2400" dirty="0" smtClean="0"/>
              <a:t>Prof. Dr. Axel Polleres</a:t>
            </a:r>
          </a:p>
          <a:p>
            <a:endParaRPr lang="de-AT" sz="2400" dirty="0"/>
          </a:p>
          <a:p>
            <a:r>
              <a:rPr lang="de-AT" sz="1400" b="1" dirty="0" smtClean="0"/>
              <a:t>web: http://</a:t>
            </a:r>
            <a:r>
              <a:rPr lang="de-AT" sz="1400" b="1" dirty="0" err="1" smtClean="0"/>
              <a:t>polleres.net</a:t>
            </a:r>
            <a:r>
              <a:rPr lang="de-AT" sz="1400" b="1" dirty="0" smtClean="0"/>
              <a:t>    				</a:t>
            </a:r>
            <a:r>
              <a:rPr lang="de-AT" sz="1400" b="1" dirty="0" err="1" smtClean="0"/>
              <a:t>twitter</a:t>
            </a:r>
            <a:r>
              <a:rPr lang="de-AT" sz="1400" b="1" dirty="0" smtClean="0"/>
              <a:t>: @</a:t>
            </a:r>
            <a:r>
              <a:rPr lang="de-AT" sz="1400" b="1" dirty="0" err="1" smtClean="0"/>
              <a:t>AxelPolleres</a:t>
            </a:r>
            <a:endParaRPr lang="de-AT" sz="1400" b="1" dirty="0" smtClean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" y="188640"/>
            <a:ext cx="9144000" cy="1138783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1800" i="1" dirty="0" smtClean="0">
                <a:ea typeface="+mn-ea"/>
                <a:cs typeface="+mn-cs"/>
              </a:rPr>
              <a:t>Try this in Bing/Google/Yahoo:</a:t>
            </a:r>
            <a:br>
              <a:rPr lang="en-US" sz="1800" i="1" dirty="0" smtClean="0">
                <a:ea typeface="+mn-ea"/>
                <a:cs typeface="+mn-cs"/>
              </a:rPr>
            </a:br>
            <a:r>
              <a:rPr lang="en-US" sz="1800" i="1" dirty="0" smtClean="0">
                <a:ea typeface="+mn-ea"/>
                <a:cs typeface="+mn-cs"/>
              </a:rPr>
              <a:t>“Latest News on NYT about technology companies </a:t>
            </a:r>
            <a:br>
              <a:rPr lang="en-US" sz="1800" i="1" dirty="0" smtClean="0">
                <a:ea typeface="+mn-ea"/>
                <a:cs typeface="+mn-cs"/>
              </a:rPr>
            </a:br>
            <a:r>
              <a:rPr lang="en-US" sz="1800" i="1" dirty="0" smtClean="0">
                <a:ea typeface="+mn-ea"/>
                <a:cs typeface="+mn-cs"/>
              </a:rPr>
              <a:t>with a revenue greater than 10B EUR”</a:t>
            </a:r>
            <a:br>
              <a:rPr lang="en-US" sz="1800" i="1" dirty="0" smtClean="0">
                <a:ea typeface="+mn-ea"/>
                <a:cs typeface="+mn-cs"/>
              </a:rPr>
            </a:br>
            <a:r>
              <a:rPr lang="en-US" sz="1800" dirty="0" smtClean="0">
                <a:ea typeface="+mn-ea"/>
                <a:cs typeface="+mn-cs"/>
              </a:rPr>
              <a:t>	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7" y="1700808"/>
            <a:ext cx="8229600" cy="4525963"/>
          </a:xfrm>
        </p:spPr>
        <p:txBody>
          <a:bodyPr/>
          <a:lstStyle/>
          <a:p>
            <a:r>
              <a:rPr lang="en-US" dirty="0" smtClean="0"/>
              <a:t>The data is there!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39136-F6C2-F248-9BA6-94172D654A31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 descr="Screen Shot 2013-01-20 at 09.06.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528" y="3356992"/>
            <a:ext cx="4556015" cy="316706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76300" y="4737077"/>
            <a:ext cx="3418518" cy="723900"/>
            <a:chOff x="838200" y="3486150"/>
            <a:chExt cx="3418518" cy="723900"/>
          </a:xfrm>
        </p:grpSpPr>
        <p:pic>
          <p:nvPicPr>
            <p:cNvPr id="12" name="Picture 11" descr="Screen Shot 2013-01-20 at 09.07.41.png"/>
            <p:cNvPicPr>
              <a:picLocks noChangeAspect="1"/>
            </p:cNvPicPr>
            <p:nvPr/>
          </p:nvPicPr>
          <p:blipFill>
            <a:blip r:embed="rId4"/>
            <a:srcRect r="77626"/>
            <a:stretch>
              <a:fillRect/>
            </a:stretch>
          </p:blipFill>
          <p:spPr>
            <a:xfrm>
              <a:off x="838200" y="3486150"/>
              <a:ext cx="1921213" cy="698500"/>
            </a:xfrm>
            <a:prstGeom prst="rect">
              <a:avLst/>
            </a:prstGeom>
            <a:effectLst>
              <a:softEdge rad="190500"/>
            </a:effectLst>
          </p:spPr>
        </p:pic>
        <p:pic>
          <p:nvPicPr>
            <p:cNvPr id="13" name="Picture 12" descr="Screen Shot 2013-01-20 at 09.07.41.png"/>
            <p:cNvPicPr>
              <a:picLocks noChangeAspect="1"/>
            </p:cNvPicPr>
            <p:nvPr/>
          </p:nvPicPr>
          <p:blipFill>
            <a:blip r:embed="rId4"/>
            <a:srcRect l="85039" r="2180"/>
            <a:stretch>
              <a:fillRect/>
            </a:stretch>
          </p:blipFill>
          <p:spPr>
            <a:xfrm>
              <a:off x="3133913" y="3498850"/>
              <a:ext cx="1097406" cy="698500"/>
            </a:xfrm>
            <a:prstGeom prst="rect">
              <a:avLst/>
            </a:prstGeom>
            <a:noFill/>
            <a:effectLst>
              <a:softEdge rad="190500"/>
            </a:effectLst>
          </p:spPr>
        </p:pic>
        <p:sp>
          <p:nvSpPr>
            <p:cNvPr id="14" name="Oval 13"/>
            <p:cNvSpPr/>
            <p:nvPr/>
          </p:nvSpPr>
          <p:spPr>
            <a:xfrm>
              <a:off x="3159313" y="3524250"/>
              <a:ext cx="1097405" cy="6858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/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52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89000" y="3524250"/>
              <a:ext cx="1921213" cy="6858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/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52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8" name="Content Placeholder 2"/>
          <p:cNvSpPr txBox="1">
            <a:spLocks/>
          </p:cNvSpPr>
          <p:nvPr/>
        </p:nvSpPr>
        <p:spPr>
          <a:xfrm>
            <a:off x="19555" y="2924944"/>
            <a:ext cx="3964618" cy="931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New </a:t>
            </a:r>
            <a:r>
              <a:rPr kumimoji="0" lang="en-US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Yor</a:t>
            </a:r>
            <a:r>
              <a:rPr lang="en-US" sz="1600" i="1" dirty="0" err="1" smtClean="0"/>
              <a:t>k</a:t>
            </a:r>
            <a:r>
              <a:rPr lang="en-US" sz="1600" i="1" dirty="0" smtClean="0"/>
              <a:t> Times thesaurus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i="1" dirty="0" smtClean="0"/>
              <a:t>and article search API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3861844" y="2065089"/>
            <a:ext cx="4742604" cy="931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indent="-342900" defTabSz="4572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Wikipedia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8" name="Picture 27" descr="Screen Shot 2013-01-20 at 09.40.3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48" y="1135453"/>
            <a:ext cx="4203700" cy="2221539"/>
          </a:xfrm>
          <a:prstGeom prst="rect">
            <a:avLst/>
          </a:prstGeom>
        </p:spPr>
      </p:pic>
      <p:pic>
        <p:nvPicPr>
          <p:cNvPr id="30" name="Picture 29" descr="Screen Shot 2013-01-20 at 09.39.3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0115" y="2419213"/>
            <a:ext cx="4093985" cy="2038464"/>
          </a:xfrm>
          <a:prstGeom prst="rect">
            <a:avLst/>
          </a:prstGeom>
        </p:spPr>
      </p:pic>
      <p:pic>
        <p:nvPicPr>
          <p:cNvPr id="29" name="Picture 28" descr="Screen Shot 2013-01-20 at 09.41.19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1000" y="4326117"/>
            <a:ext cx="4203700" cy="2142719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6057899" y="5607396"/>
            <a:ext cx="3048001" cy="1007718"/>
            <a:chOff x="6057899" y="5607396"/>
            <a:chExt cx="3048001" cy="1007718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26201" y="5823561"/>
              <a:ext cx="2184399" cy="283552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48400" y="6184693"/>
              <a:ext cx="2476500" cy="290720"/>
            </a:xfrm>
            <a:prstGeom prst="rect">
              <a:avLst/>
            </a:prstGeom>
          </p:spPr>
        </p:pic>
        <p:sp>
          <p:nvSpPr>
            <p:cNvPr id="34" name="Oval 33"/>
            <p:cNvSpPr/>
            <p:nvPr/>
          </p:nvSpPr>
          <p:spPr>
            <a:xfrm>
              <a:off x="6248400" y="5607396"/>
              <a:ext cx="2603501" cy="685800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/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52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Oval 34"/>
            <p:cNvSpPr/>
            <p:nvPr/>
          </p:nvSpPr>
          <p:spPr>
            <a:xfrm>
              <a:off x="6057899" y="6014062"/>
              <a:ext cx="3048001" cy="601052"/>
            </a:xfrm>
            <a:prstGeom prst="ellipse">
              <a:avLst/>
            </a:prstGeom>
            <a:solidFill>
              <a:schemeClr val="accent2">
                <a:alpha val="28000"/>
              </a:schemeClr>
            </a:solidFill>
            <a:ln/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52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296501638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80281" y="548680"/>
            <a:ext cx="6984007" cy="838200"/>
          </a:xfrm>
        </p:spPr>
        <p:txBody>
          <a:bodyPr/>
          <a:lstStyle/>
          <a:p>
            <a:r>
              <a:rPr lang="en-US" b="0" dirty="0" smtClean="0"/>
              <a:t>The Web of data ~1999…</a:t>
            </a:r>
            <a:endParaRPr lang="en-US" b="0" dirty="0"/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783" y="2024459"/>
            <a:ext cx="1388018" cy="104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475656" y="2132856"/>
            <a:ext cx="8681982" cy="4387988"/>
          </a:xfrm>
        </p:spPr>
        <p:txBody>
          <a:bodyPr/>
          <a:lstStyle/>
          <a:p>
            <a:pPr marL="742950" lvl="1" defTabSz="457200">
              <a:spcBef>
                <a:spcPct val="20000"/>
              </a:spcBef>
              <a:spcAft>
                <a:spcPts val="0"/>
              </a:spcAft>
              <a:buClrTx/>
              <a:buSzTx/>
              <a:buNone/>
            </a:pPr>
            <a:r>
              <a:rPr lang="en-US" sz="1500" i="1" dirty="0">
                <a:solidFill>
                  <a:prstClr val="black"/>
                </a:solidFill>
                <a:latin typeface="Calibri"/>
              </a:rPr>
              <a:t>“If </a:t>
            </a:r>
            <a:r>
              <a:rPr lang="en-US" sz="1500" b="1" i="1" dirty="0">
                <a:solidFill>
                  <a:prstClr val="black"/>
                </a:solidFill>
                <a:latin typeface="Calibri"/>
              </a:rPr>
              <a:t>HTML </a:t>
            </a:r>
            <a:r>
              <a:rPr lang="en-US" sz="1500" i="1" dirty="0">
                <a:solidFill>
                  <a:prstClr val="black"/>
                </a:solidFill>
                <a:latin typeface="Calibri"/>
              </a:rPr>
              <a:t>and the Web made all the online documents look like one huge </a:t>
            </a:r>
            <a:r>
              <a:rPr lang="en-US" sz="1500" b="1" i="1" dirty="0">
                <a:solidFill>
                  <a:prstClr val="black"/>
                </a:solidFill>
                <a:latin typeface="Calibri"/>
              </a:rPr>
              <a:t>book</a:t>
            </a:r>
            <a:r>
              <a:rPr lang="en-US" sz="1500" i="1" dirty="0">
                <a:solidFill>
                  <a:prstClr val="black"/>
                </a:solidFill>
                <a:latin typeface="Calibri"/>
              </a:rPr>
              <a:t>, 			  		   </a:t>
            </a:r>
            <a:endParaRPr lang="en-US" sz="1500" i="1" dirty="0" smtClean="0">
              <a:solidFill>
                <a:prstClr val="black"/>
              </a:solidFill>
              <a:latin typeface="Calibri"/>
            </a:endParaRPr>
          </a:p>
          <a:p>
            <a:pPr marL="742950" lvl="1" defTabSz="457200">
              <a:spcBef>
                <a:spcPct val="20000"/>
              </a:spcBef>
              <a:spcAft>
                <a:spcPts val="0"/>
              </a:spcAft>
              <a:buClrTx/>
              <a:buSzTx/>
              <a:buNone/>
            </a:pPr>
            <a:r>
              <a:rPr lang="en-US" sz="1500" b="1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500" b="1" i="1" dirty="0" smtClean="0">
                <a:solidFill>
                  <a:prstClr val="black"/>
                </a:solidFill>
                <a:latin typeface="Calibri"/>
              </a:rPr>
              <a:t> RDF</a:t>
            </a:r>
            <a:r>
              <a:rPr lang="en-US" sz="1500" i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500" b="1" i="1" dirty="0">
                <a:solidFill>
                  <a:prstClr val="black"/>
                </a:solidFill>
                <a:latin typeface="Calibri"/>
              </a:rPr>
              <a:t>schema </a:t>
            </a:r>
            <a:r>
              <a:rPr lang="en-US" sz="1500" i="1" dirty="0">
                <a:solidFill>
                  <a:prstClr val="black"/>
                </a:solidFill>
                <a:latin typeface="Calibri"/>
              </a:rPr>
              <a:t>and </a:t>
            </a:r>
            <a:r>
              <a:rPr lang="en-US" sz="1500" b="1" i="1" dirty="0">
                <a:solidFill>
                  <a:prstClr val="black"/>
                </a:solidFill>
                <a:latin typeface="Calibri"/>
              </a:rPr>
              <a:t>inference </a:t>
            </a:r>
            <a:r>
              <a:rPr lang="en-US" sz="1500" i="1" dirty="0">
                <a:solidFill>
                  <a:prstClr val="black"/>
                </a:solidFill>
                <a:latin typeface="Calibri"/>
              </a:rPr>
              <a:t>languages will make all the data in the world look like 		  		  </a:t>
            </a:r>
            <a:endParaRPr lang="en-US" sz="1500" i="1" dirty="0" smtClean="0">
              <a:solidFill>
                <a:prstClr val="black"/>
              </a:solidFill>
              <a:latin typeface="Calibri"/>
            </a:endParaRPr>
          </a:p>
          <a:p>
            <a:pPr marL="742950" lvl="1" defTabSz="457200">
              <a:spcBef>
                <a:spcPct val="20000"/>
              </a:spcBef>
              <a:spcAft>
                <a:spcPts val="0"/>
              </a:spcAft>
              <a:buClrTx/>
              <a:buSzTx/>
              <a:buNone/>
            </a:pPr>
            <a:r>
              <a:rPr lang="en-US" sz="1500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500" i="1" dirty="0" smtClean="0">
                <a:solidFill>
                  <a:prstClr val="black"/>
                </a:solidFill>
                <a:latin typeface="Calibri"/>
              </a:rPr>
              <a:t> one </a:t>
            </a:r>
            <a:r>
              <a:rPr lang="en-US" sz="1500" i="1" dirty="0">
                <a:solidFill>
                  <a:prstClr val="black"/>
                </a:solidFill>
                <a:latin typeface="Calibri"/>
              </a:rPr>
              <a:t>huge </a:t>
            </a:r>
            <a:r>
              <a:rPr lang="en-US" sz="1500" b="1" i="1" dirty="0">
                <a:solidFill>
                  <a:prstClr val="black"/>
                </a:solidFill>
                <a:latin typeface="Calibri"/>
              </a:rPr>
              <a:t>database</a:t>
            </a:r>
            <a:r>
              <a:rPr lang="en-US" sz="1500" i="1" dirty="0">
                <a:solidFill>
                  <a:prstClr val="black"/>
                </a:solidFill>
                <a:latin typeface="Calibri"/>
              </a:rPr>
              <a:t>”</a:t>
            </a:r>
            <a:r>
              <a:rPr lang="en-US" sz="1500" dirty="0">
                <a:solidFill>
                  <a:prstClr val="black"/>
                </a:solidFill>
                <a:latin typeface="Calibri"/>
              </a:rPr>
              <a:t>     			 </a:t>
            </a:r>
            <a:r>
              <a:rPr lang="en-US" sz="1500" i="1" dirty="0">
                <a:solidFill>
                  <a:prstClr val="black"/>
                </a:solidFill>
                <a:latin typeface="Calibri"/>
              </a:rPr>
              <a:t>Tim Berners-Lee, Weaving the Web, 1999</a:t>
            </a:r>
            <a:r>
              <a:rPr lang="en-US" sz="1500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marL="342900" lvl="0" indent="-342900" defTabSz="457200">
              <a:spcBef>
                <a:spcPct val="20000"/>
              </a:spcBef>
              <a:spcAft>
                <a:spcPts val="0"/>
              </a:spcAft>
              <a:buClrTx/>
              <a:buNone/>
            </a:pPr>
            <a:endParaRPr lang="en-US" sz="1800" dirty="0">
              <a:solidFill>
                <a:prstClr val="black"/>
              </a:solidFill>
              <a:latin typeface="Calibri"/>
            </a:endParaRPr>
          </a:p>
          <a:p>
            <a:endParaRPr lang="de-DE" dirty="0"/>
          </a:p>
        </p:txBody>
      </p:sp>
      <p:pic>
        <p:nvPicPr>
          <p:cNvPr id="5" name="Inhaltsplatzhalter 3" descr="Screen Shot 2013-11-11 at 4.44.21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" r="222"/>
          <a:stretch/>
        </p:blipFill>
        <p:spPr>
          <a:xfrm>
            <a:off x="1547664" y="1556792"/>
            <a:ext cx="6048672" cy="56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9372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 descr="A circles and arrows diagram relating concepts discussed in the paper"/>
          <p:cNvPicPr>
            <a:picLocks noChangeAspect="1" noChangeArrowheads="1"/>
          </p:cNvPicPr>
          <p:nvPr/>
        </p:nvPicPr>
        <p:blipFill rotWithShape="1">
          <a:blip r:embed="rId2"/>
          <a:srcRect t="58547"/>
          <a:stretch/>
        </p:blipFill>
        <p:spPr bwMode="auto">
          <a:xfrm>
            <a:off x="127720" y="1693452"/>
            <a:ext cx="6815862" cy="2527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783" y="2024459"/>
            <a:ext cx="1388018" cy="104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3812400" y="1681200"/>
            <a:ext cx="5367600" cy="1908000"/>
          </a:xfrm>
          <a:solidFill>
            <a:schemeClr val="bg1"/>
          </a:solidFill>
        </p:spPr>
        <p:txBody>
          <a:bodyPr/>
          <a:lstStyle/>
          <a:p>
            <a:r>
              <a:rPr lang="en-US" sz="2000" dirty="0" smtClean="0"/>
              <a:t>Globally Unique identifiers</a:t>
            </a:r>
          </a:p>
          <a:p>
            <a:r>
              <a:rPr lang="en-US" sz="2000" dirty="0" smtClean="0"/>
              <a:t>Links between Documents (</a:t>
            </a:r>
            <a:r>
              <a:rPr lang="en-US" sz="2000" dirty="0" err="1" smtClean="0"/>
              <a:t>href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A common protocol</a:t>
            </a:r>
          </a:p>
          <a:p>
            <a:endParaRPr lang="en-US" sz="2000" dirty="0"/>
          </a:p>
          <a:p>
            <a:endParaRPr lang="en-US" sz="2000" dirty="0" smtClean="0"/>
          </a:p>
        </p:txBody>
      </p:sp>
      <p:grpSp>
        <p:nvGrpSpPr>
          <p:cNvPr id="48" name="Group 47"/>
          <p:cNvGrpSpPr/>
          <p:nvPr/>
        </p:nvGrpSpPr>
        <p:grpSpPr>
          <a:xfrm>
            <a:off x="3563888" y="1700808"/>
            <a:ext cx="5600700" cy="1437958"/>
            <a:chOff x="4354123" y="1282825"/>
            <a:chExt cx="5600700" cy="1437958"/>
          </a:xfrm>
        </p:grpSpPr>
        <p:sp>
          <p:nvSpPr>
            <p:cNvPr id="45" name="Content Placeholder 2"/>
            <p:cNvSpPr txBox="1">
              <a:spLocks/>
            </p:cNvSpPr>
            <p:nvPr/>
          </p:nvSpPr>
          <p:spPr bwMode="auto">
            <a:xfrm>
              <a:off x="4354123" y="1282825"/>
              <a:ext cx="5600700" cy="14379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90000"/>
                <a:buFont typeface="Wingdings" charset="2"/>
                <a:buChar char="§"/>
                <a:tabLst/>
                <a:defRPr/>
              </a:pPr>
              <a:r>
                <a:rPr lang="en-US" sz="2000" dirty="0"/>
                <a:t>Globally Unique identifiers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90000"/>
                <a:buFont typeface="Wingdings" charset="2"/>
                <a:buChar char="§"/>
                <a:tabLst/>
                <a:defRPr/>
              </a:pPr>
              <a:r>
                <a:rPr lang="en-US" sz="2000" b="1" dirty="0"/>
                <a:t>Typed</a:t>
              </a:r>
              <a:r>
                <a:rPr lang="en-US" sz="2000" dirty="0"/>
                <a:t> Links between </a:t>
              </a:r>
              <a:r>
                <a:rPr lang="en-US" sz="2000" b="1" dirty="0"/>
                <a:t>Entities 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90000"/>
                <a:buFont typeface="Wingdings" charset="2"/>
                <a:buChar char="§"/>
                <a:tabLst/>
                <a:defRPr/>
              </a:pPr>
              <a:r>
                <a:rPr lang="en-US" sz="2000" dirty="0"/>
                <a:t>A common protocol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0000"/>
                <a:buFont typeface="Wingdings" pitchFamily="-107" charset="2"/>
                <a:buChar char="n"/>
                <a:tabLst/>
                <a:defRPr/>
              </a:pPr>
              <a:endParaRPr lang="en-US" sz="2000" dirty="0" smtClean="0"/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8870411" y="1712670"/>
              <a:ext cx="720080" cy="360040"/>
            </a:xfrm>
            <a:prstGeom prst="rect">
              <a:avLst/>
            </a:prstGeom>
            <a:solidFill>
              <a:srgbClr val="FF66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Lucida Sans" pitchFamily="34" charset="0"/>
                </a:rPr>
                <a:t>RDF</a:t>
              </a:r>
            </a:p>
          </p:txBody>
        </p:sp>
      </p:grpSp>
      <p:sp>
        <p:nvSpPr>
          <p:cNvPr id="33" name="Rectangle 32"/>
          <p:cNvSpPr/>
          <p:nvPr/>
        </p:nvSpPr>
        <p:spPr bwMode="auto">
          <a:xfrm>
            <a:off x="7751440" y="1700808"/>
            <a:ext cx="1066800" cy="356288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Lucida Sans" pitchFamily="34" charset="0"/>
              </a:rPr>
              <a:t>URIs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Lucida Sans" pitchFamily="34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6913240" y="2496648"/>
            <a:ext cx="1066800" cy="356288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Lucida Sans" pitchFamily="34" charset="0"/>
              </a:rPr>
              <a:t>HTTP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Lucida Sans" pitchFamily="34" charset="0"/>
            </a:endParaRPr>
          </a:p>
        </p:txBody>
      </p:sp>
      <p:pic>
        <p:nvPicPr>
          <p:cNvPr id="30" name="Picture 29" descr="Screen shot 2011-03-03 at 14.20.0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2987" y="3807773"/>
            <a:ext cx="9847987" cy="235753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2008" y="5034662"/>
            <a:ext cx="9036496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&lt;p&gt;I work &lt;a </a:t>
            </a:r>
            <a:r>
              <a:rPr lang="en-US" sz="1300" dirty="0" err="1" smtClean="0"/>
              <a:t>href</a:t>
            </a:r>
            <a:r>
              <a:rPr lang="en-US" sz="1300" dirty="0" smtClean="0"/>
              <a:t>=“</a:t>
            </a:r>
            <a:r>
              <a:rPr lang="en-US" sz="1300" dirty="0" smtClean="0">
                <a:solidFill>
                  <a:srgbClr val="FF0000"/>
                </a:solidFill>
              </a:rPr>
              <a:t>http://</a:t>
            </a:r>
            <a:r>
              <a:rPr lang="en-US" sz="1300" dirty="0" err="1" smtClean="0">
                <a:solidFill>
                  <a:srgbClr val="FF0000"/>
                </a:solidFill>
              </a:rPr>
              <a:t>wu.ac.at</a:t>
            </a:r>
            <a:r>
              <a:rPr lang="en-US" sz="1300" dirty="0" smtClean="0"/>
              <a:t>”&gt;here&lt;/a&gt;&lt;/p&gt; </a:t>
            </a:r>
            <a:r>
              <a:rPr lang="en-US" sz="1600" dirty="0" smtClean="0"/>
              <a:t> </a:t>
            </a:r>
            <a:endParaRPr lang="en-US" sz="1300" dirty="0"/>
          </a:p>
        </p:txBody>
      </p:sp>
      <p:sp>
        <p:nvSpPr>
          <p:cNvPr id="25" name="TextBox 24"/>
          <p:cNvSpPr txBox="1"/>
          <p:nvPr/>
        </p:nvSpPr>
        <p:spPr>
          <a:xfrm>
            <a:off x="72008" y="5013176"/>
            <a:ext cx="9071992" cy="338554"/>
          </a:xfrm>
          <a:prstGeom prst="rect">
            <a:avLst/>
          </a:prstGeom>
          <a:solidFill>
            <a:schemeClr val="accent1"/>
          </a:solidFill>
        </p:spPr>
        <p:txBody>
          <a:bodyPr wrap="square" lIns="108000" rIns="0" rtlCol="0">
            <a:spAutoFit/>
          </a:bodyPr>
          <a:lstStyle/>
          <a:p>
            <a:r>
              <a:rPr lang="en-US" sz="1300" dirty="0" smtClean="0"/>
              <a:t>&lt;p </a:t>
            </a:r>
            <a:r>
              <a:rPr lang="en-US" sz="1300" dirty="0" smtClean="0">
                <a:solidFill>
                  <a:srgbClr val="FF0000"/>
                </a:solidFill>
              </a:rPr>
              <a:t>about="#me"</a:t>
            </a:r>
            <a:r>
              <a:rPr lang="en-US" sz="1300" dirty="0" smtClean="0"/>
              <a:t>&gt;I work &lt;a </a:t>
            </a:r>
            <a:r>
              <a:rPr lang="en-US" sz="1300" dirty="0" err="1" smtClean="0">
                <a:solidFill>
                  <a:srgbClr val="FF0000"/>
                </a:solidFill>
              </a:rPr>
              <a:t>rel</a:t>
            </a:r>
            <a:r>
              <a:rPr lang="en-US" sz="1300" dirty="0" smtClean="0">
                <a:solidFill>
                  <a:srgbClr val="FF0000"/>
                </a:solidFill>
              </a:rPr>
              <a:t>=“</a:t>
            </a:r>
            <a:r>
              <a:rPr lang="en-US" sz="1300" dirty="0" err="1">
                <a:solidFill>
                  <a:srgbClr val="FF0000"/>
                </a:solidFill>
              </a:rPr>
              <a:t>foaf:workplaceHomepage</a:t>
            </a:r>
            <a:r>
              <a:rPr lang="en-US" sz="1300" dirty="0">
                <a:solidFill>
                  <a:srgbClr val="FF0000"/>
                </a:solidFill>
              </a:rPr>
              <a:t>”</a:t>
            </a:r>
            <a:r>
              <a:rPr lang="en-US" sz="1300" dirty="0" smtClean="0"/>
              <a:t> </a:t>
            </a:r>
            <a:r>
              <a:rPr lang="en-US" sz="1300" dirty="0" err="1" smtClean="0"/>
              <a:t>href</a:t>
            </a:r>
            <a:r>
              <a:rPr lang="en-US" sz="1300" dirty="0" smtClean="0"/>
              <a:t>=“http://</a:t>
            </a:r>
            <a:r>
              <a:rPr lang="en-US" sz="1300" dirty="0" err="1" smtClean="0"/>
              <a:t>wu.ac.at</a:t>
            </a:r>
            <a:r>
              <a:rPr lang="en-US" sz="1300" dirty="0" smtClean="0"/>
              <a:t>”&gt;here&lt;/a&gt;&lt;/p&gt; 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grpSp>
        <p:nvGrpSpPr>
          <p:cNvPr id="50" name="Group 49"/>
          <p:cNvGrpSpPr/>
          <p:nvPr/>
        </p:nvGrpSpPr>
        <p:grpSpPr>
          <a:xfrm>
            <a:off x="179512" y="4941168"/>
            <a:ext cx="8583488" cy="489521"/>
            <a:chOff x="-91226" y="3886200"/>
            <a:chExt cx="8583488" cy="489521"/>
          </a:xfrm>
        </p:grpSpPr>
        <p:cxnSp>
          <p:nvCxnSpPr>
            <p:cNvPr id="34" name="Straight Arrow Connector 33"/>
            <p:cNvCxnSpPr/>
            <p:nvPr/>
          </p:nvCxnSpPr>
          <p:spPr bwMode="auto">
            <a:xfrm>
              <a:off x="2286000" y="4191000"/>
              <a:ext cx="3639884" cy="1588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49" name="Group 48"/>
            <p:cNvGrpSpPr/>
            <p:nvPr/>
          </p:nvGrpSpPr>
          <p:grpSpPr>
            <a:xfrm>
              <a:off x="-91226" y="3886200"/>
              <a:ext cx="8583488" cy="489521"/>
              <a:chOff x="-91226" y="4264223"/>
              <a:chExt cx="8583488" cy="489521"/>
            </a:xfrm>
          </p:grpSpPr>
          <p:sp>
            <p:nvSpPr>
              <p:cNvPr id="31" name="Oval 16"/>
              <p:cNvSpPr>
                <a:spLocks noChangeArrowheads="1"/>
              </p:cNvSpPr>
              <p:nvPr/>
            </p:nvSpPr>
            <p:spPr bwMode="auto">
              <a:xfrm>
                <a:off x="-91226" y="4343400"/>
                <a:ext cx="2377226" cy="385192"/>
              </a:xfrm>
              <a:prstGeom prst="ellipse">
                <a:avLst/>
              </a:prstGeom>
              <a:solidFill>
                <a:srgbClr val="E0AEA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r>
                  <a:rPr lang="en-US" sz="1400" dirty="0" err="1" smtClean="0">
                    <a:solidFill>
                      <a:srgbClr val="000000"/>
                    </a:solidFill>
                  </a:rPr>
                  <a:t>polleres.net#me</a:t>
                </a:r>
                <a:endParaRPr lang="en-US" sz="1400" dirty="0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2286000" y="4264223"/>
                <a:ext cx="4572000" cy="30777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xmlns.com/foaf/0.1/</a:t>
                </a:r>
                <a:r>
                  <a:rPr lang="en-US" sz="1400" dirty="0" err="1" smtClean="0">
                    <a:solidFill>
                      <a:srgbClr val="FF0000"/>
                    </a:solidFill>
                  </a:rPr>
                  <a:t>wokplaceHomepage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7" name="Oval 16"/>
              <p:cNvSpPr>
                <a:spLocks noChangeArrowheads="1"/>
              </p:cNvSpPr>
              <p:nvPr/>
            </p:nvSpPr>
            <p:spPr bwMode="auto">
              <a:xfrm>
                <a:off x="5943600" y="4296544"/>
                <a:ext cx="2548662" cy="457200"/>
              </a:xfrm>
              <a:prstGeom prst="ellipse">
                <a:avLst/>
              </a:prstGeom>
              <a:solidFill>
                <a:srgbClr val="E0AEA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r>
                  <a:rPr lang="en-US" sz="1400" dirty="0" err="1" smtClean="0">
                    <a:solidFill>
                      <a:srgbClr val="000000"/>
                    </a:solidFill>
                  </a:rPr>
                  <a:t>wu.ac.at</a:t>
                </a:r>
                <a:endParaRPr lang="en-US" sz="1400" dirty="0"/>
              </a:p>
            </p:txBody>
          </p:sp>
        </p:grpSp>
      </p:grpSp>
      <p:grpSp>
        <p:nvGrpSpPr>
          <p:cNvPr id="54" name="Group 53"/>
          <p:cNvGrpSpPr/>
          <p:nvPr/>
        </p:nvGrpSpPr>
        <p:grpSpPr>
          <a:xfrm>
            <a:off x="838200" y="5773316"/>
            <a:ext cx="7275461" cy="381000"/>
            <a:chOff x="838200" y="4802188"/>
            <a:chExt cx="7275461" cy="381000"/>
          </a:xfrm>
        </p:grpSpPr>
        <p:sp>
          <p:nvSpPr>
            <p:cNvPr id="51" name="TextBox 50"/>
            <p:cNvSpPr txBox="1"/>
            <p:nvPr/>
          </p:nvSpPr>
          <p:spPr>
            <a:xfrm>
              <a:off x="838200" y="4802188"/>
              <a:ext cx="9959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Person</a:t>
              </a:r>
              <a:endParaRPr lang="en-US" b="1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769986" y="4813856"/>
              <a:ext cx="13436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University</a:t>
              </a:r>
              <a:endParaRPr lang="en-US" dirty="0"/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3828840" y="63889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36" name="Picture 23" descr="Screen shot 2011-02-20 at 14.27.1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3416" y="1700808"/>
            <a:ext cx="1684448" cy="2516187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Standards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Linked</a:t>
            </a:r>
            <a:r>
              <a:rPr lang="de-DE" dirty="0" smtClean="0"/>
              <a:t> Data: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044569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5" grpId="0" animBg="1"/>
      <p:bldP spid="2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41775" y="6405563"/>
            <a:ext cx="1060450" cy="360362"/>
          </a:xfrm>
        </p:spPr>
        <p:txBody>
          <a:bodyPr/>
          <a:lstStyle/>
          <a:p>
            <a:fld id="{8B8F5953-2C2C-0746-A3E9-703EAA5AAFEC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36865" name="Title 1"/>
          <p:cNvSpPr>
            <a:spLocks noGrp="1"/>
          </p:cNvSpPr>
          <p:nvPr>
            <p:ph type="title" idx="4294967295"/>
          </p:nvPr>
        </p:nvSpPr>
        <p:spPr>
          <a:xfrm>
            <a:off x="251520" y="214536"/>
            <a:ext cx="8015288" cy="838200"/>
          </a:xfrm>
        </p:spPr>
        <p:txBody>
          <a:bodyPr/>
          <a:lstStyle/>
          <a:p>
            <a:r>
              <a:rPr lang="en-US" sz="2800" b="0" dirty="0" smtClean="0">
                <a:latin typeface="Arial" charset="0"/>
              </a:rPr>
              <a:t>Linked Data on the Web: Adoption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438400" y="2152789"/>
            <a:ext cx="5399087" cy="3181211"/>
            <a:chOff x="2438400" y="2152789"/>
            <a:chExt cx="5399087" cy="3181211"/>
          </a:xfrm>
        </p:grpSpPr>
        <p:pic>
          <p:nvPicPr>
            <p:cNvPr id="36868" name="Picture 4" descr="lod-datasets_2008richard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438400" y="2152789"/>
              <a:ext cx="4190999" cy="3181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69" name="TextBox 5"/>
            <p:cNvSpPr txBox="1">
              <a:spLocks noChangeArrowheads="1"/>
            </p:cNvSpPr>
            <p:nvPr/>
          </p:nvSpPr>
          <p:spPr bwMode="auto">
            <a:xfrm>
              <a:off x="6313487" y="4964112"/>
              <a:ext cx="15240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solidFill>
                    <a:srgbClr val="000000"/>
                  </a:solidFill>
                  <a:latin typeface="Lucida Sans" pitchFamily="34" charset="0"/>
                </a:rPr>
                <a:t>March 2008</a:t>
              </a:r>
            </a:p>
          </p:txBody>
        </p:sp>
      </p:grpSp>
      <p:grpSp>
        <p:nvGrpSpPr>
          <p:cNvPr id="2" name="Group 16"/>
          <p:cNvGrpSpPr/>
          <p:nvPr/>
        </p:nvGrpSpPr>
        <p:grpSpPr>
          <a:xfrm>
            <a:off x="1739116" y="1795588"/>
            <a:ext cx="5862350" cy="4570236"/>
            <a:chOff x="1981200" y="943396"/>
            <a:chExt cx="5862350" cy="446680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200" y="943396"/>
              <a:ext cx="5862350" cy="4466804"/>
            </a:xfrm>
            <a:prstGeom prst="rect">
              <a:avLst/>
            </a:prstGeom>
          </p:spPr>
        </p:pic>
        <p:sp>
          <p:nvSpPr>
            <p:cNvPr id="36883" name="TextBox 7"/>
            <p:cNvSpPr txBox="1">
              <a:spLocks noChangeArrowheads="1"/>
            </p:cNvSpPr>
            <p:nvPr/>
          </p:nvSpPr>
          <p:spPr bwMode="auto">
            <a:xfrm>
              <a:off x="6248400" y="4965071"/>
              <a:ext cx="1523837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dirty="0">
                  <a:solidFill>
                    <a:srgbClr val="000000"/>
                  </a:solidFill>
                  <a:latin typeface="Lucida Sans" pitchFamily="34" charset="0"/>
                </a:rPr>
                <a:t>March 2009</a:t>
              </a:r>
            </a:p>
          </p:txBody>
        </p:sp>
      </p:grpSp>
      <p:grpSp>
        <p:nvGrpSpPr>
          <p:cNvPr id="3" name="Group 19"/>
          <p:cNvGrpSpPr/>
          <p:nvPr/>
        </p:nvGrpSpPr>
        <p:grpSpPr>
          <a:xfrm>
            <a:off x="1439532" y="1512609"/>
            <a:ext cx="6397955" cy="4735791"/>
            <a:chOff x="1755445" y="990600"/>
            <a:chExt cx="6397955" cy="473579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5445" y="990600"/>
              <a:ext cx="6321755" cy="4735791"/>
            </a:xfrm>
            <a:prstGeom prst="rect">
              <a:avLst/>
            </a:prstGeom>
          </p:spPr>
        </p:pic>
        <p:sp>
          <p:nvSpPr>
            <p:cNvPr id="19" name="TextBox 7"/>
            <p:cNvSpPr txBox="1">
              <a:spLocks noChangeArrowheads="1"/>
            </p:cNvSpPr>
            <p:nvPr/>
          </p:nvSpPr>
          <p:spPr bwMode="auto">
            <a:xfrm>
              <a:off x="6629563" y="5257800"/>
              <a:ext cx="1523837" cy="3778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dirty="0" smtClean="0">
                  <a:solidFill>
                    <a:srgbClr val="000000"/>
                  </a:solidFill>
                  <a:latin typeface="Lucida Sans" pitchFamily="34" charset="0"/>
                </a:rPr>
                <a:t>July 2009</a:t>
              </a:r>
              <a:endParaRPr lang="en-US" dirty="0">
                <a:solidFill>
                  <a:srgbClr val="000000"/>
                </a:solidFill>
                <a:latin typeface="Lucida Sans" pitchFamily="34" charset="0"/>
              </a:endParaRPr>
            </a:p>
          </p:txBody>
        </p:sp>
      </p:grpSp>
      <p:grpSp>
        <p:nvGrpSpPr>
          <p:cNvPr id="4" name="Group 22"/>
          <p:cNvGrpSpPr/>
          <p:nvPr/>
        </p:nvGrpSpPr>
        <p:grpSpPr>
          <a:xfrm>
            <a:off x="0" y="1313718"/>
            <a:ext cx="9144000" cy="5859698"/>
            <a:chOff x="0" y="1066799"/>
            <a:chExt cx="9144000" cy="595193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066799"/>
              <a:ext cx="9144000" cy="595193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548503" y="6214178"/>
              <a:ext cx="1595497" cy="312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Sep. 2010</a:t>
              </a:r>
              <a:endParaRPr lang="en-US" sz="1400" dirty="0"/>
            </a:p>
          </p:txBody>
        </p:sp>
      </p:grpSp>
      <p:grpSp>
        <p:nvGrpSpPr>
          <p:cNvPr id="6" name="Gruppierung 5"/>
          <p:cNvGrpSpPr/>
          <p:nvPr/>
        </p:nvGrpSpPr>
        <p:grpSpPr>
          <a:xfrm>
            <a:off x="-35496" y="1124744"/>
            <a:ext cx="9144000" cy="6025896"/>
            <a:chOff x="-900608" y="1772816"/>
            <a:chExt cx="9144000" cy="6025896"/>
          </a:xfrm>
        </p:grpSpPr>
        <p:pic>
          <p:nvPicPr>
            <p:cNvPr id="5" name="Bild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900608" y="1772816"/>
              <a:ext cx="9144000" cy="6025896"/>
            </a:xfrm>
            <a:prstGeom prst="rect">
              <a:avLst/>
            </a:prstGeom>
          </p:spPr>
        </p:pic>
        <p:sp>
          <p:nvSpPr>
            <p:cNvPr id="28" name="TextBox 21"/>
            <p:cNvSpPr txBox="1"/>
            <p:nvPr/>
          </p:nvSpPr>
          <p:spPr>
            <a:xfrm>
              <a:off x="6516216" y="7029400"/>
              <a:ext cx="15954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Sep. 2011</a:t>
              </a:r>
              <a:endParaRPr lang="en-US" sz="1400" dirty="0"/>
            </a:p>
          </p:txBody>
        </p:sp>
      </p:grpSp>
      <p:sp>
        <p:nvSpPr>
          <p:cNvPr id="36866" name="Content Placeholder 2"/>
          <p:cNvSpPr>
            <a:spLocks noGrp="1"/>
          </p:cNvSpPr>
          <p:nvPr>
            <p:ph idx="4294967295"/>
          </p:nvPr>
        </p:nvSpPr>
        <p:spPr>
          <a:xfrm>
            <a:off x="35496" y="3068960"/>
            <a:ext cx="8229600" cy="4675187"/>
          </a:xfrm>
        </p:spPr>
        <p:txBody>
          <a:bodyPr>
            <a:normAutofit/>
          </a:bodyPr>
          <a:lstStyle/>
          <a:p>
            <a:endParaRPr lang="en-US" sz="1400" dirty="0" smtClean="0">
              <a:latin typeface="Arial" charset="0"/>
            </a:endParaRPr>
          </a:p>
          <a:p>
            <a:endParaRPr lang="en-US" sz="1400" dirty="0" smtClean="0">
              <a:latin typeface="Arial" charset="0"/>
            </a:endParaRPr>
          </a:p>
          <a:p>
            <a:endParaRPr lang="en-US" sz="1400" dirty="0" smtClean="0">
              <a:latin typeface="Arial" charset="0"/>
            </a:endParaRPr>
          </a:p>
          <a:p>
            <a:endParaRPr lang="en-US" sz="1400" dirty="0" smtClean="0">
              <a:latin typeface="Arial" charset="0"/>
            </a:endParaRPr>
          </a:p>
          <a:p>
            <a:endParaRPr lang="en-US" sz="1400" dirty="0" smtClean="0">
              <a:latin typeface="Arial" charset="0"/>
            </a:endParaRPr>
          </a:p>
          <a:p>
            <a:endParaRPr lang="en-US" sz="1400" dirty="0" smtClean="0">
              <a:latin typeface="Arial" charset="0"/>
            </a:endParaRPr>
          </a:p>
          <a:p>
            <a:endParaRPr lang="en-US" sz="1400" dirty="0" smtClean="0">
              <a:latin typeface="Arial" charset="0"/>
            </a:endParaRPr>
          </a:p>
          <a:p>
            <a:endParaRPr lang="en-US" sz="1400" dirty="0" smtClean="0">
              <a:latin typeface="Arial" charset="0"/>
            </a:endParaRPr>
          </a:p>
          <a:p>
            <a:endParaRPr lang="en-US" sz="1400" dirty="0" smtClean="0">
              <a:latin typeface="Arial" charset="0"/>
            </a:endParaRPr>
          </a:p>
          <a:p>
            <a:endParaRPr lang="en-US" sz="1400" dirty="0" smtClean="0">
              <a:latin typeface="Arial" charset="0"/>
            </a:endParaRPr>
          </a:p>
          <a:p>
            <a:endParaRPr lang="en-US" sz="1400" dirty="0" smtClean="0">
              <a:latin typeface="Arial" charset="0"/>
            </a:endParaRPr>
          </a:p>
          <a:p>
            <a:pPr marL="0" indent="0">
              <a:buNone/>
            </a:pPr>
            <a:endParaRPr lang="en-US" sz="1400" dirty="0" smtClean="0">
              <a:latin typeface="Arial" charset="0"/>
            </a:endParaRPr>
          </a:p>
          <a:p>
            <a:pPr marL="0" indent="0">
              <a:buNone/>
            </a:pPr>
            <a:r>
              <a:rPr lang="en-US" sz="1400" dirty="0">
                <a:latin typeface="Arial" charset="0"/>
              </a:rPr>
              <a:t>Image from: </a:t>
            </a:r>
            <a:r>
              <a:rPr lang="en-US" sz="1400" dirty="0">
                <a:latin typeface="Arial" charset="0"/>
                <a:hlinkClick r:id="rId7"/>
              </a:rPr>
              <a:t>http://lod-cloud.net</a:t>
            </a:r>
            <a:r>
              <a:rPr lang="en-US" sz="1400" dirty="0" smtClean="0">
                <a:latin typeface="Arial" charset="0"/>
                <a:hlinkClick r:id="rId7"/>
              </a:rPr>
              <a:t>/</a:t>
            </a:r>
            <a:r>
              <a:rPr lang="en-US" sz="1400" dirty="0" smtClean="0">
                <a:latin typeface="Arial" charset="0"/>
              </a:rPr>
              <a:t> </a:t>
            </a:r>
          </a:p>
        </p:txBody>
      </p:sp>
      <p:pic>
        <p:nvPicPr>
          <p:cNvPr id="13" name="Picture 12" descr="Picture 8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30153" y="3200400"/>
            <a:ext cx="16002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Picture 9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1520" y="1196752"/>
            <a:ext cx="17780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0" name="Picture 11" descr="Picture 7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5443400"/>
            <a:ext cx="2590800" cy="4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Slide Number Placeholder 5"/>
          <p:cNvSpPr txBox="1">
            <a:spLocks/>
          </p:cNvSpPr>
          <p:nvPr/>
        </p:nvSpPr>
        <p:spPr bwMode="auto">
          <a:xfrm>
            <a:off x="468313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49A84F-3738-4606-A3CC-54539EB32118}" type="slidenum">
              <a:rPr kumimoji="0" lang="en-I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r>
              <a:rPr kumimoji="0" lang="en-I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  <a:endParaRPr kumimoji="0" lang="en-IE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pic>
        <p:nvPicPr>
          <p:cNvPr id="10" name="Picture 9" descr="Picture 5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077200" y="1197942"/>
            <a:ext cx="1066800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933" y="5092700"/>
            <a:ext cx="2946400" cy="698500"/>
          </a:xfrm>
          <a:prstGeom prst="rect">
            <a:avLst/>
          </a:prstGeom>
        </p:spPr>
      </p:pic>
      <p:pic>
        <p:nvPicPr>
          <p:cNvPr id="26" name="Picture 25" descr="Screen shot 2011-02-25 at 00.42.09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39000" y="5880100"/>
            <a:ext cx="1905000" cy="4445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200" y="5897012"/>
            <a:ext cx="1198232" cy="70277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" y="3200400"/>
            <a:ext cx="999204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57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RDF ... The „HTML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“</a:t>
            </a:r>
            <a:endParaRPr lang="de-DE" dirty="0"/>
          </a:p>
        </p:txBody>
      </p:sp>
      <p:pic>
        <p:nvPicPr>
          <p:cNvPr id="4" name="Inhaltsplatzhalter 3" descr="Screen Shot 2013-12-18 at 11.19.42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661" r="-29661"/>
          <a:stretch>
            <a:fillRect/>
          </a:stretch>
        </p:blipFill>
        <p:spPr>
          <a:xfrm>
            <a:off x="-612576" y="1772816"/>
            <a:ext cx="10873208" cy="6163804"/>
          </a:xfrm>
        </p:spPr>
      </p:pic>
    </p:spTree>
    <p:extLst>
      <p:ext uri="{BB962C8B-B14F-4D97-AF65-F5344CB8AC3E}">
        <p14:creationId xmlns:p14="http://schemas.microsoft.com/office/powerpoint/2010/main" val="41839837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Arial" charset="0"/>
              </a:rPr>
              <a:t>A standard Query language for Web Data: SPARQL</a:t>
            </a:r>
          </a:p>
        </p:txBody>
      </p:sp>
      <p:pic>
        <p:nvPicPr>
          <p:cNvPr id="20" name="Picture 19" descr="Screen Shot 2013-01-24 at 21.50.56.png"/>
          <p:cNvPicPr>
            <a:picLocks noChangeAspect="1"/>
          </p:cNvPicPr>
          <p:nvPr/>
        </p:nvPicPr>
        <p:blipFill rotWithShape="1">
          <a:blip r:embed="rId3"/>
          <a:srcRect l="14132" t="-1268" b="-1"/>
          <a:stretch/>
        </p:blipFill>
        <p:spPr>
          <a:xfrm>
            <a:off x="1629379" y="1739957"/>
            <a:ext cx="7293453" cy="63615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733146" y="2348880"/>
            <a:ext cx="6133363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1">
              <a:buNone/>
            </a:pPr>
            <a:r>
              <a:rPr lang="en-US" sz="1600" dirty="0" smtClean="0">
                <a:latin typeface="Courier"/>
                <a:cs typeface="Courier"/>
              </a:rPr>
              <a:t>SELECT * WHERE </a:t>
            </a:r>
          </a:p>
          <a:p>
            <a:pPr lvl="1">
              <a:buNone/>
            </a:pPr>
            <a:r>
              <a:rPr lang="en-US" sz="1600" dirty="0" smtClean="0">
                <a:latin typeface="Courier"/>
                <a:cs typeface="Courier"/>
              </a:rPr>
              <a:t>{ ?C </a:t>
            </a:r>
            <a:r>
              <a:rPr lang="en-US" sz="1600" dirty="0" err="1" smtClean="0">
                <a:latin typeface="Courier"/>
                <a:cs typeface="Courier"/>
              </a:rPr>
              <a:t>rdf:type</a:t>
            </a:r>
            <a:r>
              <a:rPr lang="en-US" sz="1600" dirty="0" smtClean="0">
                <a:latin typeface="Courier"/>
                <a:cs typeface="Courier"/>
              </a:rPr>
              <a:t> </a:t>
            </a:r>
            <a:r>
              <a:rPr lang="en-US" sz="1600" dirty="0" err="1" smtClean="0">
                <a:latin typeface="Courier"/>
                <a:cs typeface="Courier"/>
              </a:rPr>
              <a:t>NYT:Org</a:t>
            </a:r>
            <a:r>
              <a:rPr lang="en-US" sz="1600" dirty="0" smtClean="0">
                <a:latin typeface="Courier"/>
                <a:cs typeface="Courier"/>
              </a:rPr>
              <a:t> .</a:t>
            </a:r>
          </a:p>
          <a:p>
            <a:pPr lvl="1">
              <a:buNone/>
            </a:pPr>
            <a:r>
              <a:rPr lang="en-US" sz="1600" dirty="0" smtClean="0">
                <a:latin typeface="Courier"/>
                <a:cs typeface="Courier"/>
              </a:rPr>
              <a:t>  ?C </a:t>
            </a:r>
            <a:r>
              <a:rPr lang="en-US" sz="1600" dirty="0" err="1" smtClean="0">
                <a:latin typeface="Courier"/>
                <a:cs typeface="Courier"/>
              </a:rPr>
              <a:t>dbpedia:revenue</a:t>
            </a:r>
            <a:r>
              <a:rPr lang="en-US" sz="1600" dirty="0" smtClean="0">
                <a:latin typeface="Courier"/>
                <a:cs typeface="Courier"/>
              </a:rPr>
              <a:t> ?R .</a:t>
            </a:r>
          </a:p>
          <a:p>
            <a:pPr lvl="1">
              <a:buNone/>
            </a:pPr>
            <a:r>
              <a:rPr lang="en-US" sz="1600" dirty="0" smtClean="0">
                <a:latin typeface="Courier"/>
                <a:cs typeface="Courier"/>
              </a:rPr>
              <a:t>  ?C </a:t>
            </a:r>
            <a:r>
              <a:rPr lang="en-US" sz="1600" dirty="0" err="1" smtClean="0">
                <a:latin typeface="Courier"/>
                <a:cs typeface="Courier"/>
              </a:rPr>
              <a:t>NYT:latestArticle</a:t>
            </a:r>
            <a:r>
              <a:rPr lang="en-US" sz="1600" dirty="0" smtClean="0">
                <a:latin typeface="Courier"/>
                <a:cs typeface="Courier"/>
              </a:rPr>
              <a:t> ?A . </a:t>
            </a:r>
          </a:p>
          <a:p>
            <a:pPr lvl="1">
              <a:buNone/>
            </a:pPr>
            <a:r>
              <a:rPr lang="en-US" sz="1600" dirty="0" smtClean="0">
                <a:latin typeface="Courier"/>
                <a:cs typeface="Courier"/>
              </a:rPr>
              <a:t>  FILTER( ?R &gt; 10000000000 )  }</a:t>
            </a:r>
          </a:p>
        </p:txBody>
      </p:sp>
      <p:grpSp>
        <p:nvGrpSpPr>
          <p:cNvPr id="6" name="Gruppierung 5"/>
          <p:cNvGrpSpPr/>
          <p:nvPr/>
        </p:nvGrpSpPr>
        <p:grpSpPr>
          <a:xfrm>
            <a:off x="9707" y="1883973"/>
            <a:ext cx="1728192" cy="1499394"/>
            <a:chOff x="0" y="2420888"/>
            <a:chExt cx="1728192" cy="1499394"/>
          </a:xfrm>
        </p:grpSpPr>
        <p:sp>
          <p:nvSpPr>
            <p:cNvPr id="64" name="Rectangle 197"/>
            <p:cNvSpPr/>
            <p:nvPr/>
          </p:nvSpPr>
          <p:spPr bwMode="auto">
            <a:xfrm>
              <a:off x="395536" y="2420888"/>
              <a:ext cx="1224136" cy="288032"/>
            </a:xfrm>
            <a:prstGeom prst="rect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Lucida Sans" pitchFamily="34" charset="0"/>
                </a:rPr>
                <a:t>SPARQL</a:t>
              </a:r>
            </a:p>
          </p:txBody>
        </p:sp>
        <p:sp>
          <p:nvSpPr>
            <p:cNvPr id="65" name="Rectangle 198"/>
            <p:cNvSpPr/>
            <p:nvPr/>
          </p:nvSpPr>
          <p:spPr>
            <a:xfrm>
              <a:off x="0" y="2996952"/>
              <a:ext cx="172819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kern="0" dirty="0" smtClean="0">
                  <a:solidFill>
                    <a:srgbClr val="000000"/>
                  </a:solidFill>
                  <a:latin typeface="Lucida Sans"/>
                </a:rPr>
                <a:t>= SQL look-and–feel for Linked Data</a:t>
              </a:r>
              <a:endParaRPr lang="en-US" dirty="0"/>
            </a:p>
          </p:txBody>
        </p:sp>
      </p:grpSp>
      <p:pic>
        <p:nvPicPr>
          <p:cNvPr id="4" name="Bild 3" descr="Screen Shot 2013-12-18 at 11.38.4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501008"/>
            <a:ext cx="6804639" cy="563386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100392" y="2924944"/>
            <a:ext cx="659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hlinkClick r:id="rId5"/>
              </a:rPr>
              <a:t>Link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592107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5-Star Schema </a:t>
            </a:r>
            <a:r>
              <a:rPr lang="de-DE" dirty="0" err="1" smtClean="0"/>
              <a:t>for</a:t>
            </a:r>
            <a:r>
              <a:rPr lang="de-DE" dirty="0" smtClean="0"/>
              <a:t> Open Data: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368" y="1700808"/>
            <a:ext cx="9133632" cy="4387988"/>
          </a:xfrm>
        </p:spPr>
        <p:txBody>
          <a:bodyPr/>
          <a:lstStyle/>
          <a:p>
            <a:r>
              <a:rPr lang="de-DE" dirty="0" err="1" smtClean="0"/>
              <a:t>Full</a:t>
            </a:r>
            <a:r>
              <a:rPr lang="de-DE" dirty="0" smtClean="0"/>
              <a:t> </a:t>
            </a:r>
            <a:r>
              <a:rPr lang="de-DE" dirty="0" err="1" smtClean="0"/>
              <a:t>Linked</a:t>
            </a:r>
            <a:r>
              <a:rPr lang="de-DE" dirty="0" smtClean="0"/>
              <a:t> Data </a:t>
            </a:r>
            <a:r>
              <a:rPr lang="de-DE" dirty="0" err="1" smtClean="0"/>
              <a:t>might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asked</a:t>
            </a:r>
            <a:r>
              <a:rPr lang="de-DE" dirty="0" smtClean="0"/>
              <a:t> „</a:t>
            </a:r>
            <a:r>
              <a:rPr lang="de-DE" dirty="0" err="1" smtClean="0"/>
              <a:t>too</a:t>
            </a:r>
            <a:r>
              <a:rPr lang="de-DE" dirty="0" smtClean="0"/>
              <a:t> </a:t>
            </a:r>
            <a:r>
              <a:rPr lang="de-DE" dirty="0" err="1" smtClean="0"/>
              <a:t>much</a:t>
            </a:r>
            <a:r>
              <a:rPr lang="de-DE" dirty="0" smtClean="0"/>
              <a:t>“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providers</a:t>
            </a:r>
            <a:r>
              <a:rPr lang="de-DE" dirty="0" smtClean="0"/>
              <a:t>...</a:t>
            </a:r>
          </a:p>
          <a:p>
            <a:endParaRPr lang="de-DE" dirty="0"/>
          </a:p>
        </p:txBody>
      </p:sp>
      <p:pic>
        <p:nvPicPr>
          <p:cNvPr id="4" name="Inhaltsplatzhalter 3" descr="Screen Shot 2013-11-11 at 4.44.2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" r="222"/>
          <a:stretch/>
        </p:blipFill>
        <p:spPr>
          <a:xfrm>
            <a:off x="1403648" y="2420888"/>
            <a:ext cx="6408712" cy="603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4842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5-Star Schema </a:t>
            </a:r>
            <a:r>
              <a:rPr lang="de-DE" dirty="0" err="1" smtClean="0"/>
              <a:t>for</a:t>
            </a:r>
            <a:r>
              <a:rPr lang="de-DE" dirty="0" smtClean="0"/>
              <a:t> Open Data: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368" y="1700808"/>
            <a:ext cx="9133632" cy="4387988"/>
          </a:xfrm>
        </p:spPr>
        <p:txBody>
          <a:bodyPr/>
          <a:lstStyle/>
          <a:p>
            <a:r>
              <a:rPr lang="de-DE" dirty="0" err="1" smtClean="0"/>
              <a:t>Full</a:t>
            </a:r>
            <a:r>
              <a:rPr lang="de-DE" dirty="0" smtClean="0"/>
              <a:t> </a:t>
            </a:r>
            <a:r>
              <a:rPr lang="de-DE" dirty="0" err="1" smtClean="0"/>
              <a:t>Linked</a:t>
            </a:r>
            <a:r>
              <a:rPr lang="de-DE" dirty="0" smtClean="0"/>
              <a:t> Data </a:t>
            </a:r>
            <a:r>
              <a:rPr lang="de-DE" dirty="0" err="1" smtClean="0"/>
              <a:t>might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asked</a:t>
            </a:r>
            <a:r>
              <a:rPr lang="de-DE" dirty="0" smtClean="0"/>
              <a:t> „</a:t>
            </a:r>
            <a:r>
              <a:rPr lang="de-DE" dirty="0" err="1" smtClean="0"/>
              <a:t>too</a:t>
            </a:r>
            <a:r>
              <a:rPr lang="de-DE" dirty="0" smtClean="0"/>
              <a:t> </a:t>
            </a:r>
            <a:r>
              <a:rPr lang="de-DE" dirty="0" err="1" smtClean="0"/>
              <a:t>much</a:t>
            </a:r>
            <a:r>
              <a:rPr lang="de-DE" dirty="0" smtClean="0"/>
              <a:t>“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providers</a:t>
            </a:r>
            <a:r>
              <a:rPr lang="de-DE" dirty="0" smtClean="0"/>
              <a:t>..</a:t>
            </a:r>
            <a:r>
              <a:rPr lang="de-DE" dirty="0" smtClean="0"/>
              <a:t>. </a:t>
            </a:r>
            <a:endParaRPr lang="de-DE" dirty="0" smtClean="0"/>
          </a:p>
          <a:p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08920"/>
            <a:ext cx="2077864" cy="207786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380073" y="2475196"/>
            <a:ext cx="7740594" cy="438798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6511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74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4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5" indent="-1793875">
              <a:spcAft>
                <a:spcPts val="1200"/>
              </a:spcAft>
              <a:buFont typeface="Wingdings" pitchFamily="2" charset="2"/>
              <a:buNone/>
              <a:tabLst>
                <a:tab pos="1527175" algn="r"/>
                <a:tab pos="1793875" algn="l"/>
              </a:tabLst>
            </a:pPr>
            <a:r>
              <a:rPr lang="en-US" sz="2200" dirty="0" smtClean="0"/>
              <a:t>	</a:t>
            </a:r>
            <a:r>
              <a:rPr lang="en-US" sz="4000" dirty="0" smtClean="0">
                <a:solidFill>
                  <a:srgbClr val="B9A525"/>
                </a:solidFill>
              </a:rPr>
              <a:t>★</a:t>
            </a:r>
            <a:r>
              <a:rPr lang="en-US" dirty="0" smtClean="0"/>
              <a:t>	</a:t>
            </a:r>
            <a:r>
              <a:rPr lang="en-US" sz="2000" dirty="0" smtClean="0"/>
              <a:t>Make </a:t>
            </a:r>
            <a:r>
              <a:rPr lang="en-US" sz="2000" dirty="0" smtClean="0"/>
              <a:t>data/documents available </a:t>
            </a:r>
            <a:r>
              <a:rPr lang="en-US" sz="2000" dirty="0" smtClean="0"/>
              <a:t>on the Web </a:t>
            </a:r>
          </a:p>
          <a:p>
            <a:pPr marL="1793875" indent="-1793875">
              <a:spcAft>
                <a:spcPts val="1200"/>
              </a:spcAft>
              <a:buFont typeface="Wingdings" pitchFamily="2" charset="2"/>
              <a:buNone/>
              <a:tabLst>
                <a:tab pos="1527175" algn="r"/>
                <a:tab pos="1793875" algn="l"/>
              </a:tabLst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B9A525"/>
                </a:solidFill>
              </a:rPr>
              <a:t>★★</a:t>
            </a:r>
            <a:r>
              <a:rPr lang="en-US" dirty="0" smtClean="0"/>
              <a:t>	Make it available as structured data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i="1" dirty="0" smtClean="0"/>
              <a:t>(e.g., an Excel sheet instead of image scan of a table) </a:t>
            </a:r>
            <a:endParaRPr lang="en-US" sz="1600" dirty="0" smtClean="0"/>
          </a:p>
          <a:p>
            <a:pPr marL="1793875" indent="-1793875">
              <a:spcAft>
                <a:spcPts val="1200"/>
              </a:spcAft>
              <a:buFont typeface="Wingdings" pitchFamily="2" charset="2"/>
              <a:buNone/>
              <a:tabLst>
                <a:tab pos="1527175" algn="r"/>
                <a:tab pos="1793875" algn="l"/>
              </a:tabLst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B9A525"/>
                </a:solidFill>
              </a:rPr>
              <a:t>★★★</a:t>
            </a:r>
            <a:r>
              <a:rPr lang="en-US" dirty="0" smtClean="0"/>
              <a:t>	Use a non-proprietary format</a:t>
            </a:r>
            <a:br>
              <a:rPr lang="en-US" dirty="0" smtClean="0"/>
            </a:br>
            <a:r>
              <a:rPr lang="en-US" sz="1600" i="1" dirty="0" smtClean="0"/>
              <a:t>(e.g., a CSV file instead of an Excel sheet) </a:t>
            </a:r>
            <a:endParaRPr lang="en-US" sz="1600" dirty="0" smtClean="0"/>
          </a:p>
          <a:p>
            <a:pPr marL="1793875" indent="-1793875">
              <a:spcAft>
                <a:spcPts val="1200"/>
              </a:spcAft>
              <a:buFont typeface="Wingdings" pitchFamily="2" charset="2"/>
              <a:buNone/>
              <a:tabLst>
                <a:tab pos="1527175" algn="r"/>
                <a:tab pos="1793875" algn="l"/>
              </a:tabLst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B9A525"/>
                </a:solidFill>
              </a:rPr>
              <a:t>★★★★</a:t>
            </a:r>
            <a:r>
              <a:rPr lang="en-US" dirty="0" smtClean="0"/>
              <a:t>	Use linked data format</a:t>
            </a:r>
            <a:br>
              <a:rPr lang="en-US" dirty="0" smtClean="0"/>
            </a:br>
            <a:r>
              <a:rPr lang="en-US" sz="1600" i="1" dirty="0" smtClean="0"/>
              <a:t>(i.e., URIs to identify things, and RDF to represent data)</a:t>
            </a:r>
          </a:p>
          <a:p>
            <a:pPr marL="1793875" indent="-1793875">
              <a:spcAft>
                <a:spcPts val="1200"/>
              </a:spcAft>
              <a:buFont typeface="Wingdings" pitchFamily="2" charset="2"/>
              <a:buNone/>
              <a:tabLst>
                <a:tab pos="1527175" algn="r"/>
                <a:tab pos="1793875" algn="l"/>
              </a:tabLst>
            </a:pPr>
            <a:r>
              <a:rPr lang="en-US" sz="2200" dirty="0" smtClean="0"/>
              <a:t>	</a:t>
            </a:r>
            <a:r>
              <a:rPr lang="en-US" dirty="0" smtClean="0">
                <a:solidFill>
                  <a:srgbClr val="B9A525"/>
                </a:solidFill>
              </a:rPr>
              <a:t>★★★★★</a:t>
            </a:r>
            <a:r>
              <a:rPr lang="en-US" dirty="0" smtClean="0"/>
              <a:t>	Link your data to other people’s </a:t>
            </a:r>
            <a:r>
              <a:rPr lang="en-US" dirty="0" smtClean="0"/>
              <a:t>data </a:t>
            </a:r>
            <a:r>
              <a:rPr lang="en-US" dirty="0" smtClean="0"/>
              <a:t>to provide context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56208" y="6506180"/>
            <a:ext cx="8915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Source: </a:t>
            </a:r>
            <a:r>
              <a:rPr lang="en-US" sz="1400" dirty="0" smtClean="0">
                <a:hlinkClick r:id="rId3"/>
              </a:rPr>
              <a:t>http://inkdroid.org/journal/2010/06/04/the-5-stars-of-open-linked-data/</a:t>
            </a:r>
            <a:endParaRPr lang="en-US" sz="1400" dirty="0" smtClean="0"/>
          </a:p>
          <a:p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31559001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0" y="188640"/>
            <a:ext cx="8229600" cy="991049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Open Data Trends &amp; Future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73216"/>
            <a:ext cx="9144000" cy="1681161"/>
          </a:xfrm>
        </p:spPr>
        <p:txBody>
          <a:bodyPr>
            <a:normAutofit fontScale="70000" lnSpcReduction="20000"/>
          </a:bodyPr>
          <a:lstStyle/>
          <a:p>
            <a:r>
              <a:rPr lang="en-US" sz="2000" dirty="0" smtClean="0"/>
              <a:t>Open Data: Typically very  liberal licenses (variants of CC), but still mixed</a:t>
            </a:r>
          </a:p>
          <a:p>
            <a:r>
              <a:rPr lang="en-US" sz="2000" dirty="0" smtClean="0"/>
              <a:t>Many formats, varying quality, harmonization starting</a:t>
            </a:r>
          </a:p>
          <a:p>
            <a:r>
              <a:rPr lang="en-US" sz="2000" dirty="0" smtClean="0"/>
              <a:t>Mostly by online communities or public bodies (cities, communities, governments, UN,…)</a:t>
            </a:r>
          </a:p>
          <a:p>
            <a:pPr lvl="1"/>
            <a:r>
              <a:rPr lang="en-US" sz="1600" dirty="0" smtClean="0"/>
              <a:t>Currently focused  mostly in </a:t>
            </a:r>
            <a:r>
              <a:rPr lang="en-US" sz="1600" dirty="0" err="1" smtClean="0"/>
              <a:t>SMEs</a:t>
            </a:r>
            <a:r>
              <a:rPr lang="en-US" sz="1600" dirty="0" smtClean="0"/>
              <a:t> to take  advantage of that data</a:t>
            </a:r>
          </a:p>
          <a:p>
            <a:r>
              <a:rPr lang="en-US" sz="2000" dirty="0" smtClean="0"/>
              <a:t>vs. Publicly available data: e.g. NYT is public but not free/not license free</a:t>
            </a:r>
          </a:p>
          <a:p>
            <a:r>
              <a:rPr lang="en-US" sz="2000" dirty="0" smtClean="0"/>
              <a:t>vs. Enterprise (Linked) Data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52576"/>
            <a:ext cx="2926196" cy="2060576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4191" y="2152576"/>
            <a:ext cx="2418220" cy="20605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6558" y="2295596"/>
            <a:ext cx="2653352" cy="2038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40434" y="3429000"/>
            <a:ext cx="3103566" cy="19991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2" name="Picture 5" descr="031910_2100_inspirepart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6736" y="4126912"/>
            <a:ext cx="762000" cy="75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91790" y="4340147"/>
            <a:ext cx="891444" cy="5241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8" cstate="print"/>
          <a:srcRect b="27278"/>
          <a:stretch>
            <a:fillRect/>
          </a:stretch>
        </p:blipFill>
        <p:spPr bwMode="auto">
          <a:xfrm>
            <a:off x="2411760" y="1713026"/>
            <a:ext cx="1440160" cy="4280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7895" y="1713027"/>
            <a:ext cx="1210842" cy="442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37894" y="4788421"/>
            <a:ext cx="26998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1200" b="1" dirty="0">
                <a:cs typeface="Arial" charset="0"/>
              </a:rPr>
              <a:t>DIRECTIVE 2007/2/EC INSPIRE</a:t>
            </a:r>
          </a:p>
        </p:txBody>
      </p:sp>
      <p:pic>
        <p:nvPicPr>
          <p:cNvPr id="18" name="Picture 17" descr="Screen Shot 2013-01-26 at 22.27.5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8736" y="4196943"/>
            <a:ext cx="2633518" cy="684031"/>
          </a:xfrm>
          <a:prstGeom prst="rect">
            <a:avLst/>
          </a:prstGeom>
        </p:spPr>
      </p:pic>
      <p:pic>
        <p:nvPicPr>
          <p:cNvPr id="19" name="Picture 18" descr="Screen Shot 2013-01-26 at 22.29.49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97700" y="1700808"/>
            <a:ext cx="3130689" cy="174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7385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Open Data – Status:</a:t>
            </a:r>
            <a:endParaRPr lang="de-DE" dirty="0"/>
          </a:p>
        </p:txBody>
      </p:sp>
      <p:pic>
        <p:nvPicPr>
          <p:cNvPr id="6" name="Inhaltsplatzhalter 5" descr="Screen Shot 2013-12-18 at 10.55.4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" b="565"/>
          <a:stretch>
            <a:fillRect/>
          </a:stretch>
        </p:blipFill>
        <p:spPr>
          <a:xfrm>
            <a:off x="4131736" y="4005065"/>
            <a:ext cx="5012263" cy="2841352"/>
          </a:xfrm>
        </p:spPr>
      </p:pic>
      <p:sp>
        <p:nvSpPr>
          <p:cNvPr id="8" name="Inhaltsplatzhalter 2"/>
          <p:cNvSpPr txBox="1">
            <a:spLocks/>
          </p:cNvSpPr>
          <p:nvPr/>
        </p:nvSpPr>
        <p:spPr>
          <a:xfrm>
            <a:off x="15776" y="1700808"/>
            <a:ext cx="5708352" cy="32358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6511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74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4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 smtClean="0"/>
              <a:t>Mostly</a:t>
            </a:r>
            <a:r>
              <a:rPr lang="de-DE" dirty="0" smtClean="0"/>
              <a:t> 3-star Open Data...</a:t>
            </a:r>
          </a:p>
          <a:p>
            <a:r>
              <a:rPr lang="de-DE" dirty="0" smtClean="0"/>
              <a:t>... RDF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Linked</a:t>
            </a:r>
            <a:r>
              <a:rPr lang="de-DE" dirty="0" smtClean="0"/>
              <a:t> Data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starting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adopted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Open </a:t>
            </a:r>
            <a:r>
              <a:rPr lang="de-DE" dirty="0" err="1" smtClean="0"/>
              <a:t>Government</a:t>
            </a:r>
            <a:r>
              <a:rPr lang="de-DE" dirty="0" smtClean="0"/>
              <a:t> Data.</a:t>
            </a:r>
          </a:p>
          <a:p>
            <a:r>
              <a:rPr lang="de-DE" dirty="0" err="1"/>
              <a:t>S</a:t>
            </a:r>
            <a:r>
              <a:rPr lang="de-DE" dirty="0" err="1" smtClean="0"/>
              <a:t>ome</a:t>
            </a:r>
            <a:r>
              <a:rPr lang="de-DE" dirty="0" smtClean="0"/>
              <a:t> </a:t>
            </a:r>
            <a:r>
              <a:rPr lang="de-DE" dirty="0" err="1" smtClean="0"/>
              <a:t>exceptions</a:t>
            </a:r>
            <a:r>
              <a:rPr lang="de-DE" dirty="0" smtClean="0"/>
              <a:t>: US, UK, </a:t>
            </a:r>
            <a:r>
              <a:rPr lang="de-DE" b="1" dirty="0" smtClean="0"/>
              <a:t>EU</a:t>
            </a:r>
          </a:p>
          <a:p>
            <a:endParaRPr lang="de-DE" b="1" dirty="0" smtClean="0"/>
          </a:p>
          <a:p>
            <a:endParaRPr lang="de-DE" dirty="0"/>
          </a:p>
        </p:txBody>
      </p:sp>
      <p:pic>
        <p:nvPicPr>
          <p:cNvPr id="9" name="Picture 18" descr="Screen Shot 2013-01-26 at 22.29.4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1988840"/>
            <a:ext cx="3130689" cy="174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6114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72" y="430318"/>
            <a:ext cx="7275180" cy="1143000"/>
          </a:xfrm>
        </p:spPr>
        <p:txBody>
          <a:bodyPr>
            <a:normAutofit/>
          </a:bodyPr>
          <a:lstStyle/>
          <a:p>
            <a:r>
              <a:rPr lang="de-AT" sz="2700" dirty="0" smtClean="0"/>
              <a:t>Institute </a:t>
            </a:r>
            <a:r>
              <a:rPr lang="de-AT" sz="2700" dirty="0" err="1" smtClean="0"/>
              <a:t>for</a:t>
            </a:r>
            <a:r>
              <a:rPr lang="de-AT" sz="2700" dirty="0" smtClean="0"/>
              <a:t> Information Business</a:t>
            </a:r>
            <a:endParaRPr lang="de-AT" sz="2700" dirty="0"/>
          </a:p>
        </p:txBody>
      </p:sp>
      <p:sp>
        <p:nvSpPr>
          <p:cNvPr id="50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800" b="1" dirty="0" smtClean="0"/>
              <a:t>Research Areas:</a:t>
            </a:r>
          </a:p>
          <a:p>
            <a:pPr marL="0" indent="0">
              <a:buNone/>
            </a:pPr>
            <a:endParaRPr lang="de-DE" sz="2800" b="1" dirty="0" smtClean="0"/>
          </a:p>
        </p:txBody>
      </p:sp>
      <p:sp>
        <p:nvSpPr>
          <p:cNvPr id="2115" name="Rectangle 6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AT"/>
          </a:p>
        </p:txBody>
      </p:sp>
      <p:sp>
        <p:nvSpPr>
          <p:cNvPr id="2116" name="Rectangle 68"/>
          <p:cNvSpPr>
            <a:spLocks noChangeArrowheads="1"/>
          </p:cNvSpPr>
          <p:nvPr/>
        </p:nvSpPr>
        <p:spPr bwMode="auto">
          <a:xfrm>
            <a:off x="0" y="381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Verdana" pitchFamily="34" charset="0"/>
                <a:cs typeface="Times New Roman" pitchFamily="18" charset="0"/>
              </a:rPr>
              <a:t>  </a:t>
            </a: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17" name="Rectangle 69"/>
          <p:cNvSpPr>
            <a:spLocks noChangeArrowheads="1"/>
          </p:cNvSpPr>
          <p:nvPr/>
        </p:nvSpPr>
        <p:spPr bwMode="auto">
          <a:xfrm>
            <a:off x="0" y="733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Verdana" pitchFamily="34" charset="0"/>
                <a:cs typeface="Times New Roman" pitchFamily="18" charset="0"/>
              </a:rPr>
              <a:t>  </a:t>
            </a: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18" name="Rectangle 70"/>
          <p:cNvSpPr>
            <a:spLocks noChangeArrowheads="1"/>
          </p:cNvSpPr>
          <p:nvPr/>
        </p:nvSpPr>
        <p:spPr bwMode="auto">
          <a:xfrm>
            <a:off x="0" y="1076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Verdana" pitchFamily="34" charset="0"/>
                <a:cs typeface="Times New Roman" pitchFamily="18" charset="0"/>
              </a:rPr>
              <a:t>  </a:t>
            </a: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19" name="Rectangle 71"/>
          <p:cNvSpPr>
            <a:spLocks noChangeArrowheads="1"/>
          </p:cNvSpPr>
          <p:nvPr/>
        </p:nvSpPr>
        <p:spPr bwMode="auto">
          <a:xfrm>
            <a:off x="0" y="1457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Verdana" pitchFamily="34" charset="0"/>
                <a:cs typeface="Times New Roman" pitchFamily="18" charset="0"/>
              </a:rPr>
              <a:t>  </a:t>
            </a: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20" name="Rectangle 72"/>
          <p:cNvSpPr>
            <a:spLocks noChangeArrowheads="1"/>
          </p:cNvSpPr>
          <p:nvPr/>
        </p:nvSpPr>
        <p:spPr bwMode="auto">
          <a:xfrm>
            <a:off x="0" y="1732062"/>
            <a:ext cx="2840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Verdana" pitchFamily="34" charset="0"/>
                <a:cs typeface="Times New Roman" pitchFamily="18" charset="0"/>
              </a:rPr>
              <a:t>  </a:t>
            </a: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33" name="Rectangle 85"/>
          <p:cNvSpPr>
            <a:spLocks noChangeArrowheads="1"/>
          </p:cNvSpPr>
          <p:nvPr/>
        </p:nvSpPr>
        <p:spPr bwMode="auto">
          <a:xfrm>
            <a:off x="0" y="6218337"/>
            <a:ext cx="2840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Verdana" pitchFamily="34" charset="0"/>
                <a:cs typeface="Times New Roman" pitchFamily="18" charset="0"/>
              </a:rPr>
              <a:t>  </a:t>
            </a: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34" name="Rectangle 86"/>
          <p:cNvSpPr>
            <a:spLocks noChangeArrowheads="1"/>
          </p:cNvSpPr>
          <p:nvPr/>
        </p:nvSpPr>
        <p:spPr bwMode="auto">
          <a:xfrm>
            <a:off x="0" y="6494562"/>
            <a:ext cx="2840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Verdana" pitchFamily="34" charset="0"/>
                <a:cs typeface="Times New Roman" pitchFamily="18" charset="0"/>
              </a:rPr>
              <a:t>  </a:t>
            </a: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35" name="Rectangle 87"/>
          <p:cNvSpPr>
            <a:spLocks noChangeArrowheads="1"/>
          </p:cNvSpPr>
          <p:nvPr/>
        </p:nvSpPr>
        <p:spPr bwMode="auto">
          <a:xfrm>
            <a:off x="0" y="6789837"/>
            <a:ext cx="2840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Verdana" pitchFamily="34" charset="0"/>
                <a:cs typeface="Times New Roman" pitchFamily="18" charset="0"/>
              </a:rPr>
              <a:t>  </a:t>
            </a: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36" name="Rectangle 88"/>
          <p:cNvSpPr>
            <a:spLocks noChangeArrowheads="1"/>
          </p:cNvSpPr>
          <p:nvPr/>
        </p:nvSpPr>
        <p:spPr bwMode="auto">
          <a:xfrm>
            <a:off x="0" y="7034198"/>
            <a:ext cx="210314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de-A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4" name="Gruppieren 23"/>
          <p:cNvGrpSpPr/>
          <p:nvPr/>
        </p:nvGrpSpPr>
        <p:grpSpPr>
          <a:xfrm>
            <a:off x="3030376" y="3028156"/>
            <a:ext cx="2993132" cy="2993132"/>
            <a:chOff x="3030376" y="3028156"/>
            <a:chExt cx="2993132" cy="2993132"/>
          </a:xfrm>
        </p:grpSpPr>
        <p:pic>
          <p:nvPicPr>
            <p:cNvPr id="3" name="Bild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9306765">
              <a:off x="3030376" y="3028156"/>
              <a:ext cx="2993132" cy="2993132"/>
            </a:xfrm>
            <a:prstGeom prst="rect">
              <a:avLst/>
            </a:prstGeom>
          </p:spPr>
        </p:pic>
        <p:sp>
          <p:nvSpPr>
            <p:cNvPr id="4" name="Rechteck 3"/>
            <p:cNvSpPr/>
            <p:nvPr/>
          </p:nvSpPr>
          <p:spPr>
            <a:xfrm rot="3283472">
              <a:off x="3183386" y="4990391"/>
              <a:ext cx="74084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Data</a:t>
              </a:r>
              <a:r>
                <a:rPr lang="de-DE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 </a:t>
              </a:r>
            </a:p>
          </p:txBody>
        </p:sp>
        <p:sp>
          <p:nvSpPr>
            <p:cNvPr id="16" name="Rechteck 15"/>
            <p:cNvSpPr/>
            <p:nvPr/>
          </p:nvSpPr>
          <p:spPr>
            <a:xfrm rot="19302761">
              <a:off x="3405150" y="3341728"/>
              <a:ext cx="98943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0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Process</a:t>
              </a:r>
              <a:endPara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17" name="Rechteck 16"/>
            <p:cNvSpPr/>
            <p:nvPr/>
          </p:nvSpPr>
          <p:spPr>
            <a:xfrm rot="3317442">
              <a:off x="4846181" y="3743102"/>
              <a:ext cx="136806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0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Knowledge</a:t>
              </a:r>
              <a:endPara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18" name="Rechteck 17"/>
            <p:cNvSpPr/>
            <p:nvPr/>
          </p:nvSpPr>
          <p:spPr>
            <a:xfrm rot="19598732">
              <a:off x="4549236" y="5327057"/>
              <a:ext cx="11897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0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Decisions</a:t>
              </a:r>
              <a:endParaRPr lang="de-DE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</p:grpSp>
      <p:sp>
        <p:nvSpPr>
          <p:cNvPr id="5" name="Rechteck 4"/>
          <p:cNvSpPr/>
          <p:nvPr/>
        </p:nvSpPr>
        <p:spPr>
          <a:xfrm>
            <a:off x="948229" y="5229200"/>
            <a:ext cx="2183611" cy="907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600"/>
              </a:spcAft>
              <a:buClr>
                <a:srgbClr val="532481"/>
              </a:buClr>
            </a:pPr>
            <a:r>
              <a:rPr lang="de-DE" sz="2400" b="1" dirty="0" smtClean="0">
                <a:solidFill>
                  <a:srgbClr val="000000"/>
                </a:solidFill>
              </a:rPr>
              <a:t>Data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</a:p>
          <a:p>
            <a:pPr lvl="0" algn="ctr">
              <a:spcAft>
                <a:spcPts val="600"/>
              </a:spcAft>
              <a:buClr>
                <a:srgbClr val="532481"/>
              </a:buClr>
            </a:pPr>
            <a:r>
              <a:rPr lang="de-DE" sz="2400" dirty="0" smtClean="0">
                <a:solidFill>
                  <a:srgbClr val="000000"/>
                </a:solidFill>
              </a:rPr>
              <a:t>Management</a:t>
            </a:r>
            <a:endParaRPr lang="de-DE" sz="2400" dirty="0">
              <a:solidFill>
                <a:srgbClr val="000000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755576" y="2907521"/>
            <a:ext cx="2401619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600"/>
              </a:spcAft>
              <a:buClr>
                <a:srgbClr val="532481"/>
              </a:buClr>
            </a:pPr>
            <a:r>
              <a:rPr lang="de-DE" sz="2400" dirty="0" smtClean="0">
                <a:solidFill>
                  <a:srgbClr val="000000"/>
                </a:solidFill>
              </a:rPr>
              <a:t>Business</a:t>
            </a:r>
          </a:p>
          <a:p>
            <a:pPr lvl="0" algn="ctr">
              <a:spcAft>
                <a:spcPts val="600"/>
              </a:spcAft>
              <a:buClr>
                <a:srgbClr val="532481"/>
              </a:buClr>
            </a:pP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b="1" dirty="0" err="1" smtClean="0">
                <a:solidFill>
                  <a:srgbClr val="000000"/>
                </a:solidFill>
              </a:rPr>
              <a:t>Process</a:t>
            </a:r>
            <a:endParaRPr lang="de-DE" sz="2400" b="1" dirty="0" smtClean="0">
              <a:solidFill>
                <a:srgbClr val="000000"/>
              </a:solidFill>
            </a:endParaRPr>
          </a:p>
          <a:p>
            <a:pPr lvl="0" algn="ctr">
              <a:spcAft>
                <a:spcPts val="600"/>
              </a:spcAft>
              <a:buClr>
                <a:srgbClr val="532481"/>
              </a:buClr>
            </a:pP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>
                <a:solidFill>
                  <a:srgbClr val="000000"/>
                </a:solidFill>
              </a:rPr>
              <a:t>Management </a:t>
            </a:r>
          </a:p>
        </p:txBody>
      </p:sp>
      <p:sp>
        <p:nvSpPr>
          <p:cNvPr id="7" name="Rechteck 6"/>
          <p:cNvSpPr/>
          <p:nvPr/>
        </p:nvSpPr>
        <p:spPr>
          <a:xfrm>
            <a:off x="6028737" y="3140968"/>
            <a:ext cx="2215671" cy="907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350" lvl="1" algn="ctr">
              <a:spcAft>
                <a:spcPts val="600"/>
              </a:spcAft>
              <a:buClr>
                <a:srgbClr val="532481"/>
              </a:buClr>
            </a:pPr>
            <a:r>
              <a:rPr lang="de-DE" sz="2400" b="1" dirty="0" err="1" smtClean="0">
                <a:solidFill>
                  <a:srgbClr val="000000"/>
                </a:solidFill>
              </a:rPr>
              <a:t>Knowledge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</a:p>
          <a:p>
            <a:pPr lvl="0" algn="ctr">
              <a:spcAft>
                <a:spcPts val="600"/>
              </a:spcAft>
              <a:buClr>
                <a:srgbClr val="532481"/>
              </a:buClr>
            </a:pPr>
            <a:r>
              <a:rPr lang="de-DE" sz="2400" dirty="0" smtClean="0">
                <a:solidFill>
                  <a:srgbClr val="000000"/>
                </a:solidFill>
              </a:rPr>
              <a:t>Management</a:t>
            </a:r>
            <a:endParaRPr lang="de-DE" sz="2400" dirty="0">
              <a:solidFill>
                <a:srgbClr val="000000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5961000" y="5229200"/>
            <a:ext cx="1760418" cy="907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600"/>
              </a:spcAft>
              <a:buClr>
                <a:srgbClr val="532481"/>
              </a:buClr>
            </a:pPr>
            <a:r>
              <a:rPr lang="de-DE" sz="2400" b="1" dirty="0" err="1">
                <a:solidFill>
                  <a:srgbClr val="000000"/>
                </a:solidFill>
              </a:rPr>
              <a:t>Decision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endParaRPr lang="de-DE" sz="2400" dirty="0" smtClean="0">
              <a:solidFill>
                <a:srgbClr val="000000"/>
              </a:solidFill>
            </a:endParaRPr>
          </a:p>
          <a:p>
            <a:pPr lvl="0" algn="ctr">
              <a:spcAft>
                <a:spcPts val="600"/>
              </a:spcAft>
              <a:buClr>
                <a:srgbClr val="532481"/>
              </a:buClr>
            </a:pPr>
            <a:r>
              <a:rPr lang="de-DE" sz="2400" dirty="0" err="1" smtClean="0">
                <a:solidFill>
                  <a:srgbClr val="000000"/>
                </a:solidFill>
              </a:rPr>
              <a:t>support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endParaRPr lang="de-DE" sz="2400" dirty="0">
              <a:solidFill>
                <a:srgbClr val="00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0" y="5085184"/>
            <a:ext cx="3851920" cy="17728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400" i="1" dirty="0" smtClean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  <a:p>
            <a:endParaRPr lang="de-DE" sz="2400" i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  <a:p>
            <a:endParaRPr lang="de-DE" sz="2400" i="1" dirty="0" smtClean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  <a:p>
            <a:r>
              <a:rPr lang="de-DE" sz="2400" i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  ...on </a:t>
            </a:r>
            <a:r>
              <a:rPr lang="de-DE" sz="2400" i="1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the</a:t>
            </a:r>
            <a:r>
              <a:rPr lang="de-DE" sz="2400" i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Web</a:t>
            </a:r>
            <a:endParaRPr lang="de-DE" sz="2400" i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61743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EU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pushing</a:t>
            </a:r>
            <a:r>
              <a:rPr lang="de-DE" dirty="0" smtClean="0"/>
              <a:t> </a:t>
            </a:r>
            <a:r>
              <a:rPr lang="de-DE" dirty="0" err="1" smtClean="0"/>
              <a:t>Linked</a:t>
            </a:r>
            <a:r>
              <a:rPr lang="de-DE" dirty="0" smtClean="0"/>
              <a:t> Data Standards</a:t>
            </a:r>
            <a:endParaRPr lang="de-DE" dirty="0"/>
          </a:p>
        </p:txBody>
      </p:sp>
      <p:pic>
        <p:nvPicPr>
          <p:cNvPr id="4" name="Bild 3" descr="Screen Shot 2013-12-18 at 11.53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8424936" cy="626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39664"/>
      </p:ext>
    </p:extLst>
  </p:cSld>
  <p:clrMapOvr>
    <a:masterClrMapping/>
  </p:clrMapOvr>
  <p:transition xmlns:p14="http://schemas.microsoft.com/office/powerpoint/2010/main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019" y="430318"/>
            <a:ext cx="6846285" cy="1143000"/>
          </a:xfrm>
        </p:spPr>
        <p:txBody>
          <a:bodyPr/>
          <a:lstStyle/>
          <a:p>
            <a:r>
              <a:rPr lang="de-DE" dirty="0" smtClean="0"/>
              <a:t>Open </a:t>
            </a:r>
            <a:r>
              <a:rPr lang="de-DE" dirty="0" err="1" smtClean="0"/>
              <a:t>Government</a:t>
            </a:r>
            <a:r>
              <a:rPr lang="de-DE" dirty="0" smtClean="0"/>
              <a:t> Data Austria: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-21704" y="1772816"/>
            <a:ext cx="7740594" cy="4387988"/>
          </a:xfrm>
        </p:spPr>
        <p:txBody>
          <a:bodyPr>
            <a:normAutofit/>
          </a:bodyPr>
          <a:lstStyle/>
          <a:p>
            <a:r>
              <a:rPr lang="de-DE" sz="2000" dirty="0" err="1" smtClean="0"/>
              <a:t>Mostly</a:t>
            </a:r>
            <a:r>
              <a:rPr lang="de-DE" sz="2000" dirty="0" smtClean="0"/>
              <a:t> 3-star</a:t>
            </a:r>
          </a:p>
          <a:p>
            <a:pPr lvl="1"/>
            <a:r>
              <a:rPr lang="de-DE" sz="1800" dirty="0" err="1" smtClean="0"/>
              <a:t>Various</a:t>
            </a:r>
            <a:r>
              <a:rPr lang="de-DE" sz="1800" dirty="0" smtClean="0"/>
              <a:t> </a:t>
            </a:r>
            <a:r>
              <a:rPr lang="de-DE" sz="1800" dirty="0" err="1" smtClean="0"/>
              <a:t>interesting</a:t>
            </a:r>
            <a:r>
              <a:rPr lang="de-DE" sz="1800" dirty="0" smtClean="0"/>
              <a:t> </a:t>
            </a:r>
            <a:r>
              <a:rPr lang="de-DE" sz="1800" dirty="0" err="1" smtClean="0"/>
              <a:t>aspects</a:t>
            </a:r>
            <a:endParaRPr lang="de-DE" sz="1800" dirty="0" smtClean="0"/>
          </a:p>
          <a:p>
            <a:pPr lvl="1"/>
            <a:r>
              <a:rPr lang="de-DE" sz="1800" dirty="0"/>
              <a:t>Standard meta-</a:t>
            </a:r>
            <a:r>
              <a:rPr lang="de-DE" sz="1800" dirty="0" err="1"/>
              <a:t>data</a:t>
            </a:r>
            <a:r>
              <a:rPr lang="de-DE" sz="1800" dirty="0"/>
              <a:t> </a:t>
            </a:r>
            <a:r>
              <a:rPr lang="de-DE" sz="1800" dirty="0" err="1"/>
              <a:t>catalog</a:t>
            </a:r>
            <a:endParaRPr lang="de-DE" sz="1800" dirty="0"/>
          </a:p>
          <a:p>
            <a:pPr lvl="1"/>
            <a:r>
              <a:rPr lang="de-DE" sz="1800" dirty="0" smtClean="0"/>
              <a:t>„</a:t>
            </a:r>
            <a:r>
              <a:rPr lang="de-DE" sz="1800" dirty="0" err="1" smtClean="0"/>
              <a:t>grass-roots</a:t>
            </a:r>
            <a:r>
              <a:rPr lang="de-DE" sz="1800" dirty="0" smtClean="0"/>
              <a:t> </a:t>
            </a:r>
            <a:r>
              <a:rPr lang="de-DE" sz="1800" dirty="0" err="1" smtClean="0"/>
              <a:t>effort</a:t>
            </a:r>
            <a:r>
              <a:rPr lang="de-DE" sz="1800" dirty="0" smtClean="0"/>
              <a:t> </a:t>
            </a:r>
            <a:r>
              <a:rPr lang="de-DE" sz="1800" dirty="0" err="1" smtClean="0"/>
              <a:t>by</a:t>
            </a:r>
            <a:r>
              <a:rPr lang="de-DE" sz="1800" dirty="0" smtClean="0"/>
              <a:t> </a:t>
            </a:r>
            <a:r>
              <a:rPr lang="de-DE" sz="1800" dirty="0" err="1" smtClean="0"/>
              <a:t>various</a:t>
            </a:r>
            <a:r>
              <a:rPr lang="de-DE" sz="1800" dirty="0" smtClean="0"/>
              <a:t> </a:t>
            </a:r>
          </a:p>
          <a:p>
            <a:pPr marL="255588" lvl="1" indent="0">
              <a:buNone/>
            </a:pPr>
            <a:r>
              <a:rPr lang="de-DE" sz="1800" dirty="0" smtClean="0"/>
              <a:t>   </a:t>
            </a:r>
            <a:r>
              <a:rPr lang="de-DE" sz="1800" dirty="0" err="1" smtClean="0"/>
              <a:t>public</a:t>
            </a:r>
            <a:r>
              <a:rPr lang="de-DE" sz="1800" dirty="0" smtClean="0"/>
              <a:t> </a:t>
            </a:r>
            <a:r>
              <a:rPr lang="de-DE" sz="1800" dirty="0" err="1" smtClean="0"/>
              <a:t>bodies</a:t>
            </a:r>
            <a:r>
              <a:rPr lang="de-DE" sz="1800" dirty="0" smtClean="0"/>
              <a:t> (</a:t>
            </a:r>
            <a:r>
              <a:rPr lang="de-DE" sz="1800" dirty="0" err="1" smtClean="0"/>
              <a:t>as</a:t>
            </a:r>
            <a:r>
              <a:rPr lang="de-DE" sz="1800" dirty="0" smtClean="0"/>
              <a:t> </a:t>
            </a:r>
            <a:r>
              <a:rPr lang="de-DE" sz="1800" dirty="0" err="1" smtClean="0"/>
              <a:t>opposed</a:t>
            </a:r>
            <a:r>
              <a:rPr lang="de-DE" sz="1800" dirty="0" smtClean="0"/>
              <a:t> </a:t>
            </a:r>
            <a:r>
              <a:rPr lang="de-DE" sz="1800" dirty="0" err="1" smtClean="0"/>
              <a:t>to</a:t>
            </a:r>
            <a:r>
              <a:rPr lang="de-DE" sz="1800" dirty="0" smtClean="0"/>
              <a:t> e.g. UK)</a:t>
            </a:r>
          </a:p>
          <a:p>
            <a:pPr lvl="1"/>
            <a:r>
              <a:rPr lang="de-DE" sz="1800" dirty="0" smtClean="0"/>
              <a:t>Parallel (non-</a:t>
            </a:r>
            <a:r>
              <a:rPr lang="de-DE" sz="1800" dirty="0" err="1" smtClean="0"/>
              <a:t>government</a:t>
            </a:r>
            <a:r>
              <a:rPr lang="de-DE" sz="1800" dirty="0" smtClean="0"/>
              <a:t>) </a:t>
            </a:r>
          </a:p>
          <a:p>
            <a:pPr marL="255588" lvl="1" indent="0">
              <a:buNone/>
            </a:pPr>
            <a:r>
              <a:rPr lang="de-DE" sz="1800" dirty="0" smtClean="0"/>
              <a:t>    Open </a:t>
            </a:r>
            <a:r>
              <a:rPr lang="de-DE" sz="1800" dirty="0" err="1" smtClean="0"/>
              <a:t>data</a:t>
            </a:r>
            <a:r>
              <a:rPr lang="de-DE" sz="1800" dirty="0" smtClean="0"/>
              <a:t> </a:t>
            </a:r>
            <a:r>
              <a:rPr lang="de-DE" sz="1800" dirty="0" err="1" smtClean="0"/>
              <a:t>Platform</a:t>
            </a:r>
            <a:r>
              <a:rPr lang="de-DE" sz="1800" dirty="0" smtClean="0"/>
              <a:t> </a:t>
            </a:r>
            <a:r>
              <a:rPr lang="de-DE" sz="1800" dirty="0" err="1" smtClean="0"/>
              <a:t>underway</a:t>
            </a:r>
            <a:endParaRPr lang="de-DE" sz="1800" dirty="0" smtClean="0"/>
          </a:p>
          <a:p>
            <a:pPr lvl="1"/>
            <a:r>
              <a:rPr lang="de-DE" sz="1800" dirty="0" smtClean="0"/>
              <a:t>Unique </a:t>
            </a:r>
            <a:r>
              <a:rPr lang="de-DE" sz="1800" dirty="0" err="1" smtClean="0"/>
              <a:t>license</a:t>
            </a:r>
            <a:endParaRPr lang="de-DE" sz="1800" dirty="0"/>
          </a:p>
          <a:p>
            <a:pPr lvl="1"/>
            <a:r>
              <a:rPr lang="de-DE" sz="1800" dirty="0"/>
              <a:t>C</a:t>
            </a:r>
            <a:r>
              <a:rPr lang="de-DE" sz="1800" dirty="0" smtClean="0"/>
              <a:t>ommunity </a:t>
            </a:r>
            <a:r>
              <a:rPr lang="de-DE" sz="1800" dirty="0" err="1" smtClean="0"/>
              <a:t>meetings</a:t>
            </a:r>
            <a:r>
              <a:rPr lang="de-DE" sz="1800" dirty="0" smtClean="0"/>
              <a:t> („</a:t>
            </a:r>
            <a:r>
              <a:rPr lang="de-DE" sz="1800" dirty="0" err="1" smtClean="0"/>
              <a:t>BarCamps</a:t>
            </a:r>
            <a:r>
              <a:rPr lang="de-DE" sz="1800" dirty="0" smtClean="0"/>
              <a:t>“)</a:t>
            </a:r>
          </a:p>
          <a:p>
            <a:pPr lvl="2"/>
            <a:r>
              <a:rPr lang="de-DE" sz="1600" dirty="0" smtClean="0"/>
              <a:t>E.g. </a:t>
            </a:r>
            <a:r>
              <a:rPr lang="de-DE" sz="1600" dirty="0" err="1" smtClean="0"/>
              <a:t>transformation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4/5-star </a:t>
            </a:r>
            <a:r>
              <a:rPr lang="de-DE" sz="1600" dirty="0" err="1" smtClean="0"/>
              <a:t>discussed</a:t>
            </a:r>
            <a:endParaRPr lang="de-DE" sz="1600" dirty="0" smtClean="0"/>
          </a:p>
        </p:txBody>
      </p:sp>
      <p:pic>
        <p:nvPicPr>
          <p:cNvPr id="5" name="Bild 4" descr="Screen Shot 2013-12-19 at 12.01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772816"/>
            <a:ext cx="5519602" cy="453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536134"/>
      </p:ext>
    </p:extLst>
  </p:cSld>
  <p:clrMapOvr>
    <a:masterClrMapping/>
  </p:clrMapOvr>
  <p:transition xmlns:p14="http://schemas.microsoft.com/office/powerpoint/2010/main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Recent</a:t>
            </a:r>
            <a:r>
              <a:rPr lang="de-DE" dirty="0" smtClean="0"/>
              <a:t> </a:t>
            </a:r>
            <a:r>
              <a:rPr lang="de-DE" dirty="0" err="1" smtClean="0"/>
              <a:t>Activities</a:t>
            </a:r>
            <a:r>
              <a:rPr lang="de-DE" dirty="0" smtClean="0"/>
              <a:t> in W3C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840" y="1844824"/>
            <a:ext cx="7740594" cy="4387988"/>
          </a:xfrm>
        </p:spPr>
        <p:txBody>
          <a:bodyPr/>
          <a:lstStyle/>
          <a:p>
            <a:r>
              <a:rPr lang="de-DE" dirty="0" smtClean="0"/>
              <a:t>W3C Data </a:t>
            </a:r>
            <a:r>
              <a:rPr lang="de-DE" dirty="0" err="1" smtClean="0"/>
              <a:t>Activity</a:t>
            </a:r>
            <a:r>
              <a:rPr lang="de-DE" dirty="0" smtClean="0"/>
              <a:t> </a:t>
            </a:r>
            <a:r>
              <a:rPr lang="de-DE" dirty="0" err="1" smtClean="0"/>
              <a:t>launched</a:t>
            </a:r>
            <a:r>
              <a:rPr lang="de-DE" dirty="0" smtClean="0"/>
              <a:t> (</a:t>
            </a:r>
            <a:r>
              <a:rPr lang="de-DE" dirty="0" err="1" smtClean="0"/>
              <a:t>December</a:t>
            </a:r>
            <a:r>
              <a:rPr lang="de-DE" dirty="0" smtClean="0"/>
              <a:t> 2013!!!)</a:t>
            </a:r>
          </a:p>
          <a:p>
            <a:pPr lvl="1"/>
            <a:r>
              <a:rPr lang="de-DE" dirty="0" smtClean="0"/>
              <a:t>Data on </a:t>
            </a:r>
            <a:r>
              <a:rPr lang="de-DE" dirty="0" err="1" smtClean="0"/>
              <a:t>the</a:t>
            </a:r>
            <a:r>
              <a:rPr lang="de-DE" dirty="0" smtClean="0"/>
              <a:t> Web Best Practices Group</a:t>
            </a:r>
          </a:p>
          <a:p>
            <a:pPr lvl="1"/>
            <a:r>
              <a:rPr lang="de-DE" dirty="0" smtClean="0"/>
              <a:t>CSV on </a:t>
            </a:r>
            <a:r>
              <a:rPr lang="de-DE" dirty="0" err="1" smtClean="0"/>
              <a:t>the</a:t>
            </a:r>
            <a:r>
              <a:rPr lang="de-DE" dirty="0" smtClean="0"/>
              <a:t> Web Group</a:t>
            </a:r>
          </a:p>
          <a:p>
            <a:pPr lvl="1"/>
            <a:r>
              <a:rPr lang="de-DE" dirty="0" err="1" smtClean="0"/>
              <a:t>Provenance</a:t>
            </a:r>
            <a:r>
              <a:rPr lang="de-DE" dirty="0" smtClean="0"/>
              <a:t> WG (PROV)</a:t>
            </a:r>
            <a:endParaRPr lang="de-DE" dirty="0" smtClean="0"/>
          </a:p>
          <a:p>
            <a:pPr lvl="1"/>
            <a:r>
              <a:rPr lang="de-DE" dirty="0" err="1" smtClean="0"/>
              <a:t>Government</a:t>
            </a:r>
            <a:r>
              <a:rPr lang="de-DE" dirty="0" smtClean="0"/>
              <a:t> </a:t>
            </a:r>
            <a:r>
              <a:rPr lang="de-DE" dirty="0" err="1" smtClean="0"/>
              <a:t>Linked</a:t>
            </a:r>
            <a:r>
              <a:rPr lang="de-DE" dirty="0" smtClean="0"/>
              <a:t> Data </a:t>
            </a:r>
          </a:p>
          <a:p>
            <a:pPr marL="255588" lvl="1" indent="0">
              <a:buNone/>
            </a:pPr>
            <a:r>
              <a:rPr lang="de-DE" dirty="0" smtClean="0"/>
              <a:t>   Group</a:t>
            </a:r>
          </a:p>
          <a:p>
            <a:pPr lvl="1"/>
            <a:r>
              <a:rPr lang="de-DE" dirty="0" smtClean="0"/>
              <a:t>etc. ...</a:t>
            </a:r>
            <a:endParaRPr lang="de-DE" dirty="0"/>
          </a:p>
        </p:txBody>
      </p:sp>
      <p:pic>
        <p:nvPicPr>
          <p:cNvPr id="4" name="Bild 3" descr="Screen Shot 2013-12-18 at 11.59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420888"/>
            <a:ext cx="9144000" cy="680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16836"/>
      </p:ext>
    </p:extLst>
  </p:cSld>
  <p:clrMapOvr>
    <a:masterClrMapping/>
  </p:clrMapOvr>
  <p:transition xmlns:p14="http://schemas.microsoft.com/office/powerpoint/2010/main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PROV WG</a:t>
            </a:r>
            <a:endParaRPr lang="de-DE" dirty="0"/>
          </a:p>
        </p:txBody>
      </p:sp>
      <p:pic>
        <p:nvPicPr>
          <p:cNvPr id="4" name="Inhaltsplatzhalter 3" descr="Screen Shot 2013-12-19 at 8.55.07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715" r="-47715"/>
          <a:stretch>
            <a:fillRect/>
          </a:stretch>
        </p:blipFill>
        <p:spPr>
          <a:xfrm>
            <a:off x="1081655" y="980728"/>
            <a:ext cx="11051185" cy="6264696"/>
          </a:xfrm>
        </p:spPr>
      </p:pic>
      <p:sp>
        <p:nvSpPr>
          <p:cNvPr id="5" name="Inhaltsplatzhalter 2"/>
          <p:cNvSpPr txBox="1">
            <a:spLocks/>
          </p:cNvSpPr>
          <p:nvPr/>
        </p:nvSpPr>
        <p:spPr>
          <a:xfrm>
            <a:off x="179512" y="1839258"/>
            <a:ext cx="3888432" cy="438798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6511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74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4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de-DE" dirty="0" smtClean="0"/>
              <a:t>Model/</a:t>
            </a:r>
            <a:r>
              <a:rPr lang="de-DE" dirty="0" err="1" smtClean="0"/>
              <a:t>Vocabulary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Metadata</a:t>
            </a:r>
            <a:r>
              <a:rPr lang="de-DE" dirty="0" smtClean="0"/>
              <a:t>:</a:t>
            </a:r>
          </a:p>
          <a:p>
            <a:r>
              <a:rPr lang="de-DE" dirty="0" err="1" smtClean="0"/>
              <a:t>Provenance</a:t>
            </a:r>
            <a:endParaRPr lang="de-DE" dirty="0" smtClean="0"/>
          </a:p>
          <a:p>
            <a:r>
              <a:rPr lang="de-DE" dirty="0" smtClean="0"/>
              <a:t>Derivation/Aggregation </a:t>
            </a:r>
            <a:r>
              <a:rPr lang="de-DE" dirty="0" err="1" smtClean="0"/>
              <a:t>of</a:t>
            </a:r>
            <a:r>
              <a:rPr lang="de-DE" dirty="0" smtClean="0"/>
              <a:t> Data</a:t>
            </a:r>
          </a:p>
          <a:p>
            <a:r>
              <a:rPr lang="de-DE" dirty="0" err="1" smtClean="0"/>
              <a:t>Revisions</a:t>
            </a:r>
            <a:endParaRPr lang="de-DE" dirty="0" smtClean="0"/>
          </a:p>
          <a:p>
            <a:r>
              <a:rPr lang="de-DE" dirty="0" smtClean="0"/>
              <a:t>Dates</a:t>
            </a:r>
          </a:p>
          <a:p>
            <a:r>
              <a:rPr lang="de-DE" dirty="0" err="1" smtClean="0"/>
              <a:t>Roles</a:t>
            </a:r>
            <a:r>
              <a:rPr lang="de-DE" dirty="0" smtClean="0"/>
              <a:t> </a:t>
            </a:r>
          </a:p>
          <a:p>
            <a:r>
              <a:rPr lang="de-DE" dirty="0" smtClean="0"/>
              <a:t>...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3468466"/>
      </p:ext>
    </p:extLst>
  </p:cSld>
  <p:clrMapOvr>
    <a:masterClrMapping/>
  </p:clrMapOvr>
  <p:transition xmlns:p14="http://schemas.microsoft.com/office/powerpoint/2010/main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PROV Model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-27468" y="1700808"/>
            <a:ext cx="9351995" cy="4387988"/>
          </a:xfrm>
        </p:spPr>
        <p:txBody>
          <a:bodyPr>
            <a:normAutofit/>
          </a:bodyPr>
          <a:lstStyle/>
          <a:p>
            <a:r>
              <a:rPr lang="de-DE" sz="2000" dirty="0" smtClean="0"/>
              <a:t>Not </a:t>
            </a:r>
            <a:r>
              <a:rPr lang="de-DE" sz="2000" dirty="0" err="1" smtClean="0"/>
              <a:t>yet</a:t>
            </a:r>
            <a:r>
              <a:rPr lang="de-DE" sz="2000" dirty="0" smtClean="0"/>
              <a:t> </a:t>
            </a:r>
            <a:r>
              <a:rPr lang="de-DE" sz="2000" dirty="0" err="1" smtClean="0"/>
              <a:t>used</a:t>
            </a:r>
            <a:r>
              <a:rPr lang="de-DE" sz="2000" dirty="0" smtClean="0"/>
              <a:t> on </a:t>
            </a:r>
            <a:r>
              <a:rPr lang="de-DE" sz="2000" dirty="0" err="1" smtClean="0"/>
              <a:t>data.gv.at</a:t>
            </a:r>
            <a:r>
              <a:rPr lang="de-DE" sz="2000" dirty="0" smtClean="0"/>
              <a:t>, but </a:t>
            </a:r>
            <a:r>
              <a:rPr lang="de-DE" sz="2000" dirty="0" err="1" smtClean="0"/>
              <a:t>this</a:t>
            </a:r>
            <a:r>
              <a:rPr lang="de-DE" sz="2000" dirty="0" smtClean="0"/>
              <a:t> </a:t>
            </a:r>
            <a:r>
              <a:rPr lang="de-DE" sz="2000" dirty="0" err="1" smtClean="0"/>
              <a:t>is</a:t>
            </a:r>
            <a:r>
              <a:rPr lang="de-DE" sz="2000" dirty="0" smtClean="0"/>
              <a:t> </a:t>
            </a:r>
            <a:r>
              <a:rPr lang="de-DE" sz="2000" dirty="0" err="1" smtClean="0"/>
              <a:t>how</a:t>
            </a:r>
            <a:r>
              <a:rPr lang="de-DE" sz="2000" dirty="0" smtClean="0"/>
              <a:t> </a:t>
            </a:r>
            <a:r>
              <a:rPr lang="de-DE" sz="2000" dirty="0" err="1" smtClean="0"/>
              <a:t>it</a:t>
            </a:r>
            <a:r>
              <a:rPr lang="de-DE" sz="2000" dirty="0" smtClean="0"/>
              <a:t> </a:t>
            </a:r>
            <a:r>
              <a:rPr lang="de-DE" sz="2000" i="1" dirty="0" err="1"/>
              <a:t>c</a:t>
            </a:r>
            <a:r>
              <a:rPr lang="de-DE" sz="2000" i="1" dirty="0" err="1" smtClean="0"/>
              <a:t>ould</a:t>
            </a:r>
            <a:r>
              <a:rPr lang="de-DE" sz="2000" dirty="0" smtClean="0"/>
              <a:t> </a:t>
            </a:r>
            <a:r>
              <a:rPr lang="de-DE" sz="2000" dirty="0" err="1" smtClean="0"/>
              <a:t>look</a:t>
            </a:r>
            <a:r>
              <a:rPr lang="de-DE" sz="2000" dirty="0" smtClean="0"/>
              <a:t> </a:t>
            </a:r>
            <a:r>
              <a:rPr lang="de-DE" sz="2000" dirty="0" err="1" smtClean="0"/>
              <a:t>like</a:t>
            </a:r>
            <a:r>
              <a:rPr lang="de-DE" sz="2000" dirty="0" smtClean="0"/>
              <a:t>:</a:t>
            </a:r>
            <a:endParaRPr lang="de-DE" sz="2000" dirty="0"/>
          </a:p>
        </p:txBody>
      </p:sp>
      <p:sp>
        <p:nvSpPr>
          <p:cNvPr id="5" name="Rechteck 4"/>
          <p:cNvSpPr/>
          <p:nvPr/>
        </p:nvSpPr>
        <p:spPr>
          <a:xfrm>
            <a:off x="683568" y="2060848"/>
            <a:ext cx="87849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1400" dirty="0" smtClean="0">
              <a:latin typeface="Courier New"/>
              <a:cs typeface="Courier New"/>
            </a:endParaRPr>
          </a:p>
          <a:p>
            <a:endParaRPr lang="de-DE" sz="1400" dirty="0">
              <a:latin typeface="Courier New"/>
              <a:cs typeface="Courier New"/>
            </a:endParaRPr>
          </a:p>
          <a:p>
            <a:r>
              <a:rPr lang="de-DE" sz="1400" dirty="0" err="1" smtClean="0">
                <a:latin typeface="Courier New"/>
                <a:cs typeface="Courier New"/>
              </a:rPr>
              <a:t>datagvat:Vienna</a:t>
            </a:r>
            <a:r>
              <a:rPr lang="de-DE" sz="1400" dirty="0" smtClean="0">
                <a:latin typeface="Courier New"/>
                <a:cs typeface="Courier New"/>
              </a:rPr>
              <a:t> </a:t>
            </a:r>
            <a:r>
              <a:rPr lang="de-DE" sz="1400" dirty="0">
                <a:latin typeface="Courier New"/>
                <a:cs typeface="Courier New"/>
              </a:rPr>
              <a:t>a </a:t>
            </a:r>
            <a:r>
              <a:rPr lang="de-DE" sz="1400" dirty="0" err="1">
                <a:latin typeface="Courier New"/>
                <a:cs typeface="Courier New"/>
              </a:rPr>
              <a:t>prov:Entity</a:t>
            </a:r>
            <a:r>
              <a:rPr lang="de-DE" sz="1400" dirty="0">
                <a:latin typeface="Courier New"/>
                <a:cs typeface="Courier New"/>
              </a:rPr>
              <a:t>;</a:t>
            </a:r>
          </a:p>
          <a:p>
            <a:r>
              <a:rPr lang="de-DE" sz="1400" dirty="0">
                <a:latin typeface="Courier New"/>
                <a:cs typeface="Courier New"/>
              </a:rPr>
              <a:t>         </a:t>
            </a:r>
            <a:r>
              <a:rPr lang="de-DE" sz="1400" dirty="0" err="1">
                <a:latin typeface="Courier New"/>
                <a:cs typeface="Courier New"/>
              </a:rPr>
              <a:t>datagvat:populationTotal</a:t>
            </a:r>
            <a:r>
              <a:rPr lang="de-DE" sz="1400" dirty="0">
                <a:latin typeface="Courier New"/>
                <a:cs typeface="Courier New"/>
              </a:rPr>
              <a:t> "1731236"^^</a:t>
            </a:r>
            <a:r>
              <a:rPr lang="de-DE" sz="1400" dirty="0" err="1">
                <a:latin typeface="Courier New"/>
                <a:cs typeface="Courier New"/>
              </a:rPr>
              <a:t>xsd:integer</a:t>
            </a:r>
            <a:r>
              <a:rPr lang="de-DE" sz="1400" dirty="0">
                <a:latin typeface="Courier New"/>
                <a:cs typeface="Courier New"/>
              </a:rPr>
              <a:t>;</a:t>
            </a:r>
          </a:p>
          <a:p>
            <a:r>
              <a:rPr lang="de-DE" sz="1400" dirty="0">
                <a:latin typeface="Courier New"/>
                <a:cs typeface="Courier New"/>
              </a:rPr>
              <a:t>         </a:t>
            </a:r>
            <a:r>
              <a:rPr lang="de-DE" sz="1400" dirty="0" err="1">
                <a:latin typeface="Courier New"/>
                <a:cs typeface="Courier New"/>
              </a:rPr>
              <a:t>datagvat:areaTotal</a:t>
            </a:r>
            <a:r>
              <a:rPr lang="de-DE" sz="1400" dirty="0">
                <a:latin typeface="Courier New"/>
                <a:cs typeface="Courier New"/>
              </a:rPr>
              <a:t> "414650000"^^</a:t>
            </a:r>
            <a:r>
              <a:rPr lang="de-DE" sz="1400" dirty="0" err="1">
                <a:latin typeface="Courier New"/>
                <a:cs typeface="Courier New"/>
              </a:rPr>
              <a:t>xsd:double</a:t>
            </a:r>
            <a:r>
              <a:rPr lang="de-DE" sz="1400" dirty="0">
                <a:latin typeface="Courier New"/>
                <a:cs typeface="Courier New"/>
              </a:rPr>
              <a:t>;</a:t>
            </a:r>
          </a:p>
          <a:p>
            <a:r>
              <a:rPr lang="de-DE" sz="1400" dirty="0">
                <a:latin typeface="Courier New"/>
                <a:cs typeface="Courier New"/>
              </a:rPr>
              <a:t>         ...</a:t>
            </a:r>
          </a:p>
          <a:p>
            <a:r>
              <a:rPr lang="de-DE" sz="1400" dirty="0">
                <a:latin typeface="Courier New"/>
                <a:cs typeface="Courier New"/>
              </a:rPr>
              <a:t>         </a:t>
            </a:r>
            <a:r>
              <a:rPr lang="de-DE" sz="1400" dirty="0" err="1">
                <a:latin typeface="Courier New"/>
                <a:cs typeface="Courier New"/>
              </a:rPr>
              <a:t>prov:wasGeneratedBy</a:t>
            </a:r>
            <a:r>
              <a:rPr lang="de-DE" sz="1400" dirty="0">
                <a:latin typeface="Courier New"/>
                <a:cs typeface="Courier New"/>
              </a:rPr>
              <a:t>  :</a:t>
            </a:r>
            <a:r>
              <a:rPr lang="de-DE" sz="1400" dirty="0" err="1">
                <a:latin typeface="Courier New"/>
                <a:cs typeface="Courier New"/>
              </a:rPr>
              <a:t>measureActivity</a:t>
            </a:r>
            <a:r>
              <a:rPr lang="de-DE" sz="1400" dirty="0">
                <a:latin typeface="Courier New"/>
                <a:cs typeface="Courier New"/>
              </a:rPr>
              <a:t>;</a:t>
            </a:r>
          </a:p>
          <a:p>
            <a:r>
              <a:rPr lang="de-DE" sz="1400" dirty="0">
                <a:latin typeface="Courier New"/>
                <a:cs typeface="Courier New"/>
              </a:rPr>
              <a:t>         </a:t>
            </a:r>
            <a:r>
              <a:rPr lang="de-DE" sz="1400" dirty="0" err="1">
                <a:latin typeface="Courier New"/>
                <a:cs typeface="Courier New"/>
              </a:rPr>
              <a:t>prov:wasAttributedTo</a:t>
            </a:r>
            <a:r>
              <a:rPr lang="de-DE" sz="1400" dirty="0">
                <a:latin typeface="Courier New"/>
                <a:cs typeface="Courier New"/>
              </a:rPr>
              <a:t> :Alice.</a:t>
            </a:r>
          </a:p>
          <a:p>
            <a:r>
              <a:rPr lang="de-DE" sz="1400" dirty="0">
                <a:latin typeface="Courier New"/>
                <a:cs typeface="Courier New"/>
              </a:rPr>
              <a:t>  :Alice a </a:t>
            </a:r>
            <a:r>
              <a:rPr lang="de-DE" sz="1400" dirty="0" err="1">
                <a:latin typeface="Courier New"/>
                <a:cs typeface="Courier New"/>
              </a:rPr>
              <a:t>foaf:Person</a:t>
            </a:r>
            <a:r>
              <a:rPr lang="de-DE" sz="1400" dirty="0">
                <a:latin typeface="Courier New"/>
                <a:cs typeface="Courier New"/>
              </a:rPr>
              <a:t>, </a:t>
            </a:r>
            <a:r>
              <a:rPr lang="de-DE" sz="1400" dirty="0" err="1">
                <a:latin typeface="Courier New"/>
                <a:cs typeface="Courier New"/>
              </a:rPr>
              <a:t>prov:Agent</a:t>
            </a:r>
            <a:r>
              <a:rPr lang="de-DE" sz="1400" dirty="0">
                <a:latin typeface="Courier New"/>
                <a:cs typeface="Courier New"/>
              </a:rPr>
              <a:t>;</a:t>
            </a:r>
          </a:p>
          <a:p>
            <a:r>
              <a:rPr lang="de-DE" sz="1400" dirty="0">
                <a:latin typeface="Courier New"/>
                <a:cs typeface="Courier New"/>
              </a:rPr>
              <a:t>         </a:t>
            </a:r>
            <a:r>
              <a:rPr lang="de-DE" sz="1400" dirty="0" err="1">
                <a:latin typeface="Courier New"/>
                <a:cs typeface="Courier New"/>
              </a:rPr>
              <a:t>foaf:givenName</a:t>
            </a:r>
            <a:r>
              <a:rPr lang="de-DE" sz="1400" dirty="0">
                <a:latin typeface="Courier New"/>
                <a:cs typeface="Courier New"/>
              </a:rPr>
              <a:t>       "Alice";</a:t>
            </a:r>
          </a:p>
          <a:p>
            <a:r>
              <a:rPr lang="de-DE" sz="1400" dirty="0">
                <a:latin typeface="Courier New"/>
                <a:cs typeface="Courier New"/>
              </a:rPr>
              <a:t>         </a:t>
            </a:r>
            <a:r>
              <a:rPr lang="de-DE" sz="1400" dirty="0" err="1">
                <a:latin typeface="Courier New"/>
                <a:cs typeface="Courier New"/>
              </a:rPr>
              <a:t>foaf:mbox</a:t>
            </a:r>
            <a:r>
              <a:rPr lang="de-DE" sz="1400" dirty="0">
                <a:latin typeface="Courier New"/>
                <a:cs typeface="Courier New"/>
              </a:rPr>
              <a:t>            &lt;</a:t>
            </a:r>
            <a:r>
              <a:rPr lang="de-DE" sz="1400" dirty="0" err="1">
                <a:latin typeface="Courier New"/>
                <a:cs typeface="Courier New"/>
              </a:rPr>
              <a:t>mailto:alice@example.org</a:t>
            </a:r>
            <a:r>
              <a:rPr lang="de-DE" sz="1400" dirty="0">
                <a:latin typeface="Courier New"/>
                <a:cs typeface="Courier New"/>
              </a:rPr>
              <a:t>&gt;;</a:t>
            </a:r>
          </a:p>
          <a:p>
            <a:r>
              <a:rPr lang="de-DE" sz="1400" dirty="0">
                <a:latin typeface="Courier New"/>
                <a:cs typeface="Courier New"/>
              </a:rPr>
              <a:t>         </a:t>
            </a:r>
            <a:r>
              <a:rPr lang="de-DE" sz="1400" dirty="0" err="1">
                <a:latin typeface="Courier New"/>
                <a:cs typeface="Courier New"/>
              </a:rPr>
              <a:t>prov:actedOnBehalfOf</a:t>
            </a:r>
            <a:r>
              <a:rPr lang="de-DE" sz="1400" dirty="0">
                <a:latin typeface="Courier New"/>
                <a:cs typeface="Courier New"/>
              </a:rPr>
              <a:t> :</a:t>
            </a:r>
            <a:r>
              <a:rPr lang="de-DE" sz="1400" dirty="0" err="1">
                <a:latin typeface="Courier New"/>
                <a:cs typeface="Courier New"/>
              </a:rPr>
              <a:t>OGDVienna</a:t>
            </a:r>
            <a:r>
              <a:rPr lang="de-DE" sz="1400" dirty="0">
                <a:latin typeface="Courier New"/>
                <a:cs typeface="Courier New"/>
              </a:rPr>
              <a:t>.</a:t>
            </a:r>
          </a:p>
          <a:p>
            <a:r>
              <a:rPr lang="de-DE" sz="1400" dirty="0">
                <a:latin typeface="Courier New"/>
                <a:cs typeface="Courier New"/>
              </a:rPr>
              <a:t>  :</a:t>
            </a:r>
            <a:r>
              <a:rPr lang="de-DE" sz="1400" dirty="0" err="1">
                <a:latin typeface="Courier New"/>
                <a:cs typeface="Courier New"/>
              </a:rPr>
              <a:t>OGDVienna</a:t>
            </a:r>
            <a:r>
              <a:rPr lang="de-DE" sz="1400" dirty="0">
                <a:latin typeface="Courier New"/>
                <a:cs typeface="Courier New"/>
              </a:rPr>
              <a:t> a </a:t>
            </a:r>
            <a:r>
              <a:rPr lang="de-DE" sz="1400" dirty="0" err="1">
                <a:latin typeface="Courier New"/>
                <a:cs typeface="Courier New"/>
              </a:rPr>
              <a:t>foaf:Organization</a:t>
            </a:r>
            <a:r>
              <a:rPr lang="de-DE" sz="1400" dirty="0">
                <a:latin typeface="Courier New"/>
                <a:cs typeface="Courier New"/>
              </a:rPr>
              <a:t>, </a:t>
            </a:r>
            <a:r>
              <a:rPr lang="de-DE" sz="1400" dirty="0" err="1">
                <a:latin typeface="Courier New"/>
                <a:cs typeface="Courier New"/>
              </a:rPr>
              <a:t>prov:Agent</a:t>
            </a:r>
            <a:r>
              <a:rPr lang="de-DE" sz="1400" dirty="0">
                <a:latin typeface="Courier New"/>
                <a:cs typeface="Courier New"/>
              </a:rPr>
              <a:t>;</a:t>
            </a:r>
          </a:p>
          <a:p>
            <a:r>
              <a:rPr lang="de-DE" sz="1400" dirty="0">
                <a:latin typeface="Courier New"/>
                <a:cs typeface="Courier New"/>
              </a:rPr>
              <a:t>         </a:t>
            </a:r>
            <a:r>
              <a:rPr lang="de-DE" sz="1400" dirty="0" err="1">
                <a:latin typeface="Courier New"/>
                <a:cs typeface="Courier New"/>
              </a:rPr>
              <a:t>foaf:name</a:t>
            </a:r>
            <a:r>
              <a:rPr lang="de-DE" sz="1400" dirty="0">
                <a:latin typeface="Courier New"/>
                <a:cs typeface="Courier New"/>
              </a:rPr>
              <a:t> "Magistrat der Stadt Wien".</a:t>
            </a:r>
          </a:p>
          <a:p>
            <a:r>
              <a:rPr lang="de-DE" sz="1400" dirty="0">
                <a:latin typeface="Courier New"/>
                <a:cs typeface="Courier New"/>
              </a:rPr>
              <a:t>  :</a:t>
            </a:r>
            <a:r>
              <a:rPr lang="de-DE" sz="1400" dirty="0" err="1">
                <a:latin typeface="Courier New"/>
                <a:cs typeface="Courier New"/>
              </a:rPr>
              <a:t>measureActivity</a:t>
            </a:r>
            <a:r>
              <a:rPr lang="de-DE" sz="1400" dirty="0">
                <a:latin typeface="Courier New"/>
                <a:cs typeface="Courier New"/>
              </a:rPr>
              <a:t> a </a:t>
            </a:r>
            <a:r>
              <a:rPr lang="de-DE" sz="1400" dirty="0" err="1">
                <a:latin typeface="Courier New"/>
                <a:cs typeface="Courier New"/>
              </a:rPr>
              <a:t>prov:Activity</a:t>
            </a:r>
            <a:r>
              <a:rPr lang="de-DE" sz="1400" dirty="0">
                <a:latin typeface="Courier New"/>
                <a:cs typeface="Courier New"/>
              </a:rPr>
              <a:t>;</a:t>
            </a:r>
          </a:p>
          <a:p>
            <a:r>
              <a:rPr lang="de-DE" sz="1400" dirty="0">
                <a:latin typeface="Courier New"/>
                <a:cs typeface="Courier New"/>
              </a:rPr>
              <a:t>         </a:t>
            </a:r>
            <a:r>
              <a:rPr lang="de-DE" sz="1400" dirty="0" err="1">
                <a:latin typeface="Courier New"/>
                <a:cs typeface="Courier New"/>
              </a:rPr>
              <a:t>prov:atTime</a:t>
            </a:r>
            <a:r>
              <a:rPr lang="de-DE" sz="1400" dirty="0">
                <a:latin typeface="Courier New"/>
                <a:cs typeface="Courier New"/>
              </a:rPr>
              <a:t>    "2012-01-01T01:01:01Z"^^</a:t>
            </a:r>
            <a:r>
              <a:rPr lang="de-DE" sz="1400" dirty="0" err="1">
                <a:latin typeface="Courier New"/>
                <a:cs typeface="Courier New"/>
              </a:rPr>
              <a:t>xsd:dateTime</a:t>
            </a:r>
            <a:r>
              <a:rPr lang="de-DE" sz="1400" dirty="0">
                <a:latin typeface="Courier New"/>
                <a:cs typeface="Courier New"/>
              </a:rPr>
              <a:t>;</a:t>
            </a:r>
          </a:p>
          <a:p>
            <a:r>
              <a:rPr lang="de-DE" sz="1400" dirty="0">
                <a:latin typeface="Courier New"/>
                <a:cs typeface="Courier New"/>
              </a:rPr>
              <a:t>         </a:t>
            </a:r>
            <a:r>
              <a:rPr lang="de-DE" sz="1400" dirty="0" err="1">
                <a:latin typeface="Courier New"/>
                <a:cs typeface="Courier New"/>
              </a:rPr>
              <a:t>prov:wasAssociatedWith</a:t>
            </a:r>
            <a:r>
              <a:rPr lang="de-DE" sz="1400" dirty="0">
                <a:latin typeface="Courier New"/>
                <a:cs typeface="Courier New"/>
              </a:rPr>
              <a:t> :Alice;</a:t>
            </a:r>
          </a:p>
          <a:p>
            <a:r>
              <a:rPr lang="de-DE" sz="1400" dirty="0">
                <a:latin typeface="Courier New"/>
                <a:cs typeface="Courier New"/>
              </a:rPr>
              <a:t>         </a:t>
            </a:r>
            <a:r>
              <a:rPr lang="de-DE" sz="1400" dirty="0" err="1">
                <a:latin typeface="Courier New"/>
                <a:cs typeface="Courier New"/>
              </a:rPr>
              <a:t>prov:used</a:t>
            </a:r>
            <a:r>
              <a:rPr lang="de-DE" sz="1400" dirty="0">
                <a:latin typeface="Courier New"/>
                <a:cs typeface="Courier New"/>
              </a:rPr>
              <a:t>              :</a:t>
            </a:r>
            <a:r>
              <a:rPr lang="de-DE" sz="1400" dirty="0" err="1" smtClean="0">
                <a:latin typeface="Courier New"/>
                <a:cs typeface="Courier New"/>
              </a:rPr>
              <a:t>austrianCensusDataset.c</a:t>
            </a:r>
            <a:endParaRPr lang="de-DE" sz="14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971895988"/>
      </p:ext>
    </p:extLst>
  </p:cSld>
  <p:clrMapOvr>
    <a:masterClrMapping/>
  </p:clrMapOvr>
  <p:transition xmlns:p14="http://schemas.microsoft.com/office/powerpoint/2010/main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Various</a:t>
            </a:r>
            <a:r>
              <a:rPr lang="de-DE" dirty="0" smtClean="0"/>
              <a:t> </a:t>
            </a:r>
            <a:r>
              <a:rPr lang="de-DE" dirty="0" err="1" smtClean="0"/>
              <a:t>work</a:t>
            </a:r>
            <a:r>
              <a:rPr lang="de-DE" dirty="0" smtClean="0"/>
              <a:t> </a:t>
            </a:r>
            <a:r>
              <a:rPr lang="de-DE" dirty="0" err="1" smtClean="0"/>
              <a:t>ongoing</a:t>
            </a:r>
            <a:r>
              <a:rPr lang="de-DE" dirty="0" smtClean="0"/>
              <a:t> on </a:t>
            </a:r>
            <a:r>
              <a:rPr lang="de-DE" dirty="0" err="1" smtClean="0"/>
              <a:t>aligning</a:t>
            </a:r>
            <a:r>
              <a:rPr lang="de-DE" dirty="0" smtClean="0"/>
              <a:t>/</a:t>
            </a:r>
            <a:r>
              <a:rPr lang="de-DE" dirty="0" err="1" smtClean="0"/>
              <a:t>reconciling</a:t>
            </a:r>
            <a:r>
              <a:rPr lang="de-DE" dirty="0" smtClean="0"/>
              <a:t> </a:t>
            </a:r>
            <a:r>
              <a:rPr lang="de-DE" dirty="0" err="1"/>
              <a:t>l</a:t>
            </a:r>
            <a:r>
              <a:rPr lang="de-DE" dirty="0" err="1" smtClean="0"/>
              <a:t>icenses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Open </a:t>
            </a:r>
            <a:r>
              <a:rPr lang="de-DE" dirty="0" err="1" smtClean="0"/>
              <a:t>data</a:t>
            </a:r>
            <a:r>
              <a:rPr lang="de-DE" dirty="0" smtClean="0"/>
              <a:t>:</a:t>
            </a:r>
            <a:endParaRPr lang="de-DE" dirty="0"/>
          </a:p>
        </p:txBody>
      </p:sp>
      <p:pic>
        <p:nvPicPr>
          <p:cNvPr id="4" name="Inhaltsplatzhalter 3" descr="Screen Shot 2013-12-19 at 9.12.29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>
            <a:fillRect/>
          </a:stretch>
        </p:blipFill>
        <p:spPr>
          <a:xfrm>
            <a:off x="179512" y="3670916"/>
            <a:ext cx="5622149" cy="3187084"/>
          </a:xfrm>
          <a:ln>
            <a:solidFill>
              <a:schemeClr val="tx1"/>
            </a:solidFill>
          </a:ln>
        </p:spPr>
      </p:pic>
      <p:sp>
        <p:nvSpPr>
          <p:cNvPr id="5" name="Textfeld 4"/>
          <p:cNvSpPr txBox="1"/>
          <p:nvPr/>
        </p:nvSpPr>
        <p:spPr>
          <a:xfrm>
            <a:off x="323528" y="4941168"/>
            <a:ext cx="1562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smtClean="0"/>
              <a:t>ISWC 2013</a:t>
            </a:r>
            <a:endParaRPr lang="de-DE" i="1" dirty="0"/>
          </a:p>
        </p:txBody>
      </p:sp>
      <p:pic>
        <p:nvPicPr>
          <p:cNvPr id="6" name="Bild 5" descr="Screen Shot 2013-12-19 at 9.13.4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72816"/>
            <a:ext cx="6804248" cy="180554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012160" y="4005064"/>
            <a:ext cx="313184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 err="1" smtClean="0"/>
              <a:t>Combining</a:t>
            </a:r>
            <a:r>
              <a:rPr lang="de-DE" i="1" dirty="0" smtClean="0"/>
              <a:t>/</a:t>
            </a:r>
            <a:r>
              <a:rPr lang="de-DE" i="1" dirty="0" err="1" smtClean="0"/>
              <a:t>using</a:t>
            </a:r>
            <a:r>
              <a:rPr lang="de-DE" i="1" dirty="0" smtClean="0"/>
              <a:t> </a:t>
            </a:r>
            <a:r>
              <a:rPr lang="de-DE" i="1" dirty="0" err="1" smtClean="0"/>
              <a:t>data</a:t>
            </a:r>
            <a:r>
              <a:rPr lang="de-DE" i="1" dirty="0" smtClean="0"/>
              <a:t> </a:t>
            </a:r>
            <a:r>
              <a:rPr lang="de-DE" i="1" dirty="0" err="1" smtClean="0"/>
              <a:t>published</a:t>
            </a:r>
            <a:r>
              <a:rPr lang="de-DE" i="1" dirty="0" smtClean="0"/>
              <a:t> </a:t>
            </a:r>
            <a:r>
              <a:rPr lang="de-DE" i="1" dirty="0" err="1" smtClean="0"/>
              <a:t>under</a:t>
            </a:r>
            <a:r>
              <a:rPr lang="de-DE" i="1" dirty="0" smtClean="0"/>
              <a:t> different </a:t>
            </a:r>
            <a:r>
              <a:rPr lang="de-DE" i="1" dirty="0" err="1" smtClean="0"/>
              <a:t>licenses</a:t>
            </a:r>
            <a:r>
              <a:rPr lang="de-DE" i="1" dirty="0" smtClean="0"/>
              <a:t> </a:t>
            </a:r>
            <a:r>
              <a:rPr lang="de-DE" i="1" dirty="0" err="1" smtClean="0"/>
              <a:t>is</a:t>
            </a:r>
            <a:r>
              <a:rPr lang="de-DE" i="1" dirty="0" smtClean="0"/>
              <a:t> non-trivial: </a:t>
            </a:r>
            <a:r>
              <a:rPr lang="de-DE" i="1" dirty="0" err="1" smtClean="0"/>
              <a:t>What</a:t>
            </a:r>
            <a:r>
              <a:rPr lang="de-DE" i="1" dirty="0" smtClean="0"/>
              <a:t> </a:t>
            </a:r>
            <a:r>
              <a:rPr lang="de-DE" i="1" dirty="0" err="1" smtClean="0"/>
              <a:t>licensing</a:t>
            </a:r>
            <a:r>
              <a:rPr lang="de-DE" i="1" dirty="0" smtClean="0"/>
              <a:t> </a:t>
            </a:r>
            <a:r>
              <a:rPr lang="de-DE" i="1" dirty="0" err="1" smtClean="0"/>
              <a:t>obligations</a:t>
            </a:r>
            <a:r>
              <a:rPr lang="de-DE" i="1" dirty="0" smtClean="0"/>
              <a:t> </a:t>
            </a:r>
            <a:r>
              <a:rPr lang="de-DE" i="1" dirty="0" err="1" smtClean="0"/>
              <a:t>apply</a:t>
            </a:r>
            <a:r>
              <a:rPr lang="de-DE" i="1" dirty="0" smtClean="0"/>
              <a:t> </a:t>
            </a:r>
            <a:r>
              <a:rPr lang="de-DE" i="1" dirty="0" err="1" smtClean="0"/>
              <a:t>for</a:t>
            </a:r>
            <a:r>
              <a:rPr lang="de-DE" i="1" dirty="0" smtClean="0"/>
              <a:t> </a:t>
            </a:r>
            <a:r>
              <a:rPr lang="de-DE" i="1" dirty="0" err="1" smtClean="0"/>
              <a:t>the</a:t>
            </a:r>
            <a:r>
              <a:rPr lang="de-DE" i="1" dirty="0" smtClean="0"/>
              <a:t> </a:t>
            </a:r>
            <a:r>
              <a:rPr lang="de-DE" i="1" dirty="0" err="1" smtClean="0"/>
              <a:t>aggregated</a:t>
            </a:r>
            <a:r>
              <a:rPr lang="de-DE" i="1" dirty="0" smtClean="0"/>
              <a:t> </a:t>
            </a:r>
            <a:r>
              <a:rPr lang="de-DE" i="1" dirty="0" err="1" smtClean="0"/>
              <a:t>data</a:t>
            </a:r>
            <a:r>
              <a:rPr lang="de-DE" i="1" dirty="0" smtClean="0"/>
              <a:t>?</a:t>
            </a: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1015109985"/>
      </p:ext>
    </p:extLst>
  </p:cSld>
  <p:clrMapOvr>
    <a:masterClrMapping/>
  </p:clrMapOvr>
  <p:transition xmlns:p14="http://schemas.microsoft.com/office/powerpoint/2010/main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Screen Shot 2013-12-19 at 9.21.03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55" r="-16255"/>
          <a:stretch>
            <a:fillRect/>
          </a:stretch>
        </p:blipFill>
        <p:spPr>
          <a:xfrm>
            <a:off x="179512" y="4119935"/>
            <a:ext cx="4830061" cy="2738065"/>
          </a:xfrm>
          <a:ln>
            <a:solidFill>
              <a:srgbClr val="000000"/>
            </a:solidFill>
          </a:ln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62019" y="430318"/>
            <a:ext cx="6270227" cy="1143000"/>
          </a:xfrm>
        </p:spPr>
        <p:txBody>
          <a:bodyPr>
            <a:normAutofit fontScale="90000"/>
          </a:bodyPr>
          <a:lstStyle/>
          <a:p>
            <a:r>
              <a:rPr lang="de-DE" dirty="0" err="1" smtClean="0"/>
              <a:t>Various</a:t>
            </a:r>
            <a:r>
              <a:rPr lang="de-DE" dirty="0" smtClean="0"/>
              <a:t> </a:t>
            </a:r>
            <a:r>
              <a:rPr lang="de-DE" dirty="0" err="1" smtClean="0"/>
              <a:t>work</a:t>
            </a:r>
            <a:r>
              <a:rPr lang="de-DE" dirty="0" smtClean="0"/>
              <a:t> </a:t>
            </a:r>
            <a:r>
              <a:rPr lang="de-DE" dirty="0" err="1" smtClean="0"/>
              <a:t>ongoing</a:t>
            </a:r>
            <a:r>
              <a:rPr lang="de-DE" dirty="0" smtClean="0"/>
              <a:t> on </a:t>
            </a:r>
            <a:r>
              <a:rPr lang="de-DE" dirty="0" err="1" smtClean="0"/>
              <a:t>aligning</a:t>
            </a:r>
            <a:r>
              <a:rPr lang="de-DE" dirty="0" smtClean="0"/>
              <a:t>/</a:t>
            </a:r>
            <a:r>
              <a:rPr lang="de-DE" dirty="0" err="1" smtClean="0"/>
              <a:t>reconciling</a:t>
            </a:r>
            <a:r>
              <a:rPr lang="de-DE" dirty="0" smtClean="0"/>
              <a:t> </a:t>
            </a:r>
            <a:r>
              <a:rPr lang="de-DE" dirty="0" err="1"/>
              <a:t>l</a:t>
            </a:r>
            <a:r>
              <a:rPr lang="de-DE" dirty="0" err="1" smtClean="0"/>
              <a:t>icenses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Open </a:t>
            </a:r>
            <a:r>
              <a:rPr lang="de-DE" dirty="0" err="1" smtClean="0"/>
              <a:t>data</a:t>
            </a:r>
            <a:r>
              <a:rPr lang="de-DE" dirty="0" smtClean="0"/>
              <a:t>: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3789040"/>
            <a:ext cx="5260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i="1" dirty="0" err="1" smtClean="0"/>
              <a:t>Int‘l</a:t>
            </a:r>
            <a:r>
              <a:rPr lang="de-DE" sz="1600" i="1" dirty="0" smtClean="0"/>
              <a:t>. Workshop on </a:t>
            </a:r>
            <a:r>
              <a:rPr lang="de-DE" sz="1600" i="1" dirty="0" err="1" smtClean="0"/>
              <a:t>Consuming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Linked</a:t>
            </a:r>
            <a:r>
              <a:rPr lang="de-DE" sz="1600" i="1" dirty="0" smtClean="0"/>
              <a:t> Data 2013</a:t>
            </a:r>
            <a:endParaRPr lang="de-DE" sz="1600" i="1" dirty="0"/>
          </a:p>
        </p:txBody>
      </p:sp>
      <p:pic>
        <p:nvPicPr>
          <p:cNvPr id="8" name="Bild 7" descr="Screen Shot 2013-12-19 at 9.25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72817"/>
            <a:ext cx="5291308" cy="1584176"/>
          </a:xfrm>
          <a:prstGeom prst="rect">
            <a:avLst/>
          </a:prstGeom>
        </p:spPr>
      </p:pic>
      <p:pic>
        <p:nvPicPr>
          <p:cNvPr id="9" name="Bild 8" descr="Screen Shot 2013-12-19 at 9.24.5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328" y="4437112"/>
            <a:ext cx="4499992" cy="169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15039"/>
      </p:ext>
    </p:extLst>
  </p:cSld>
  <p:clrMapOvr>
    <a:masterClrMapping/>
  </p:clrMapOvr>
  <p:transition xmlns:p14="http://schemas.microsoft.com/office/powerpoint/2010/main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Take-</a:t>
            </a:r>
            <a:r>
              <a:rPr lang="de-DE" dirty="0" err="1" smtClean="0"/>
              <a:t>home</a:t>
            </a:r>
            <a:r>
              <a:rPr lang="de-DE" dirty="0" smtClean="0"/>
              <a:t> </a:t>
            </a:r>
            <a:r>
              <a:rPr lang="de-DE" dirty="0" err="1" smtClean="0"/>
              <a:t>messages</a:t>
            </a:r>
            <a:r>
              <a:rPr lang="de-DE" dirty="0" smtClean="0"/>
              <a:t> &amp; </a:t>
            </a:r>
            <a:r>
              <a:rPr lang="de-DE" dirty="0" err="1" smtClean="0"/>
              <a:t>Challenges</a:t>
            </a:r>
            <a:r>
              <a:rPr lang="de-DE" dirty="0" smtClean="0"/>
              <a:t>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Take-home messages:</a:t>
            </a:r>
          </a:p>
          <a:p>
            <a:r>
              <a:rPr lang="en-US" dirty="0" smtClean="0"/>
              <a:t>Push for Open Data on the Web </a:t>
            </a:r>
          </a:p>
          <a:p>
            <a:pPr lvl="1"/>
            <a:r>
              <a:rPr lang="en-US" dirty="0" smtClean="0"/>
              <a:t>By public administration</a:t>
            </a:r>
          </a:p>
          <a:p>
            <a:pPr lvl="1"/>
            <a:r>
              <a:rPr lang="en-US" dirty="0" smtClean="0"/>
              <a:t>By </a:t>
            </a:r>
            <a:r>
              <a:rPr lang="en-US" dirty="0" err="1" smtClean="0"/>
              <a:t>standardisation</a:t>
            </a:r>
            <a:r>
              <a:rPr lang="en-US" dirty="0" smtClean="0"/>
              <a:t> bodies</a:t>
            </a:r>
          </a:p>
          <a:p>
            <a:pPr lvl="1"/>
            <a:r>
              <a:rPr lang="en-US" dirty="0" smtClean="0"/>
              <a:t>Interesting research topic:</a:t>
            </a:r>
          </a:p>
          <a:p>
            <a:pPr lvl="2"/>
            <a:r>
              <a:rPr lang="en-US" dirty="0" smtClean="0"/>
              <a:t>Legal aspects</a:t>
            </a:r>
          </a:p>
          <a:p>
            <a:pPr lvl="2"/>
            <a:r>
              <a:rPr lang="en-US" dirty="0" smtClean="0"/>
              <a:t>Technical aspects</a:t>
            </a:r>
          </a:p>
          <a:p>
            <a:pPr lvl="2"/>
            <a:r>
              <a:rPr lang="en-US" dirty="0" smtClean="0"/>
              <a:t>Socio-economic aspects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Challenges:</a:t>
            </a:r>
          </a:p>
          <a:p>
            <a:r>
              <a:rPr lang="en-US" dirty="0" smtClean="0"/>
              <a:t>Combining different licenses</a:t>
            </a:r>
          </a:p>
          <a:p>
            <a:r>
              <a:rPr lang="en-US" dirty="0" smtClean="0"/>
              <a:t>Linked Data Quality</a:t>
            </a:r>
          </a:p>
          <a:p>
            <a:r>
              <a:rPr lang="en-US" dirty="0" smtClean="0"/>
              <a:t>Commercial use</a:t>
            </a:r>
          </a:p>
          <a:p>
            <a:r>
              <a:rPr lang="en-US" dirty="0" smtClean="0"/>
              <a:t>Quantifying added value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969398"/>
      </p:ext>
    </p:extLst>
  </p:cSld>
  <p:clrMapOvr>
    <a:masterClrMapping/>
  </p:clrMapOvr>
  <p:transition xmlns:p14="http://schemas.microsoft.com/office/powerpoint/2010/main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Advertisement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does</a:t>
            </a:r>
            <a:r>
              <a:rPr lang="de-DE" dirty="0" smtClean="0"/>
              <a:t> WU do? WU will </a:t>
            </a:r>
            <a:r>
              <a:rPr lang="de-DE" dirty="0" err="1" smtClean="0"/>
              <a:t>join</a:t>
            </a:r>
            <a:r>
              <a:rPr lang="de-DE" dirty="0" smtClean="0"/>
              <a:t> W3C </a:t>
            </a:r>
            <a:r>
              <a:rPr lang="de-DE" dirty="0" err="1" smtClean="0"/>
              <a:t>from</a:t>
            </a:r>
            <a:r>
              <a:rPr lang="de-DE" dirty="0" smtClean="0"/>
              <a:t> Jan 2014!</a:t>
            </a:r>
          </a:p>
          <a:p>
            <a:endParaRPr lang="de-DE" dirty="0" smtClean="0"/>
          </a:p>
          <a:p>
            <a:r>
              <a:rPr lang="de-DE" i="1" dirty="0" err="1" smtClean="0"/>
              <a:t>If</a:t>
            </a:r>
            <a:r>
              <a:rPr lang="de-DE" i="1" dirty="0" smtClean="0"/>
              <a:t> </a:t>
            </a:r>
            <a:r>
              <a:rPr lang="de-DE" i="1" dirty="0" err="1" smtClean="0"/>
              <a:t>you</a:t>
            </a:r>
            <a:r>
              <a:rPr lang="de-DE" i="1" dirty="0" smtClean="0"/>
              <a:t> </a:t>
            </a:r>
            <a:r>
              <a:rPr lang="de-DE" i="1" dirty="0" err="1" smtClean="0"/>
              <a:t>want</a:t>
            </a:r>
            <a:r>
              <a:rPr lang="de-DE" i="1" dirty="0" smtClean="0"/>
              <a:t> </a:t>
            </a:r>
            <a:r>
              <a:rPr lang="de-DE" i="1" dirty="0" err="1" smtClean="0"/>
              <a:t>to</a:t>
            </a:r>
            <a:r>
              <a:rPr lang="de-DE" i="1" dirty="0" smtClean="0"/>
              <a:t> </a:t>
            </a:r>
            <a:r>
              <a:rPr lang="de-DE" i="1" dirty="0" err="1" smtClean="0"/>
              <a:t>join</a:t>
            </a:r>
            <a:r>
              <a:rPr lang="de-DE" i="1" dirty="0" smtClean="0"/>
              <a:t> </a:t>
            </a:r>
          </a:p>
          <a:p>
            <a:r>
              <a:rPr lang="de-DE" i="1" dirty="0" err="1" smtClean="0"/>
              <a:t>research</a:t>
            </a:r>
            <a:r>
              <a:rPr lang="de-DE" i="1" dirty="0" smtClean="0"/>
              <a:t> in </a:t>
            </a:r>
            <a:r>
              <a:rPr lang="de-DE" i="1" dirty="0" err="1" smtClean="0"/>
              <a:t>this</a:t>
            </a:r>
            <a:r>
              <a:rPr lang="de-DE" i="1" dirty="0" smtClean="0"/>
              <a:t> </a:t>
            </a:r>
            <a:r>
              <a:rPr lang="de-DE" i="1" dirty="0" err="1" smtClean="0"/>
              <a:t>area</a:t>
            </a:r>
            <a:r>
              <a:rPr lang="de-DE" i="1" dirty="0" smtClean="0"/>
              <a:t>, </a:t>
            </a:r>
          </a:p>
          <a:p>
            <a:r>
              <a:rPr lang="de-DE" i="1" dirty="0" err="1" smtClean="0"/>
              <a:t>look</a:t>
            </a:r>
            <a:r>
              <a:rPr lang="de-DE" i="1" dirty="0" smtClean="0"/>
              <a:t> </a:t>
            </a:r>
            <a:r>
              <a:rPr lang="de-DE" i="1" dirty="0" err="1" smtClean="0"/>
              <a:t>at</a:t>
            </a:r>
            <a:r>
              <a:rPr lang="de-DE" i="1" dirty="0" smtClean="0"/>
              <a:t> </a:t>
            </a:r>
            <a:r>
              <a:rPr lang="de-DE" i="1" dirty="0" err="1" smtClean="0"/>
              <a:t>our</a:t>
            </a:r>
            <a:r>
              <a:rPr lang="de-DE" i="1" dirty="0" smtClean="0"/>
              <a:t> </a:t>
            </a:r>
            <a:r>
              <a:rPr lang="de-DE" i="1" dirty="0" err="1" smtClean="0"/>
              <a:t>Inst</a:t>
            </a:r>
            <a:r>
              <a:rPr lang="de-DE" i="1" dirty="0" smtClean="0"/>
              <a:t>. </a:t>
            </a:r>
            <a:r>
              <a:rPr lang="de-DE" i="1" dirty="0" smtClean="0"/>
              <a:t>&amp; </a:t>
            </a:r>
            <a:r>
              <a:rPr lang="de-DE" i="1" dirty="0" err="1" smtClean="0"/>
              <a:t>Dept</a:t>
            </a:r>
            <a:r>
              <a:rPr lang="de-DE" i="1" dirty="0" smtClean="0"/>
              <a:t>. </a:t>
            </a:r>
          </a:p>
          <a:p>
            <a:r>
              <a:rPr lang="de-DE" i="1" dirty="0" smtClean="0"/>
              <a:t>Web </a:t>
            </a:r>
            <a:r>
              <a:rPr lang="de-DE" i="1" dirty="0" err="1" smtClean="0"/>
              <a:t>page</a:t>
            </a:r>
            <a:r>
              <a:rPr lang="de-DE" i="1" dirty="0" smtClean="0"/>
              <a:t>!</a:t>
            </a:r>
          </a:p>
          <a:p>
            <a:endParaRPr lang="de-DE" dirty="0" smtClean="0"/>
          </a:p>
          <a:p>
            <a:r>
              <a:rPr lang="de-DE" dirty="0">
                <a:hlinkClick r:id="rId2"/>
              </a:rPr>
              <a:t>http://www.wu.ac.at/infobiz/</a:t>
            </a:r>
            <a:endParaRPr lang="de-DE" dirty="0" smtClean="0">
              <a:hlinkClick r:id="rId2"/>
            </a:endParaRPr>
          </a:p>
          <a:p>
            <a:r>
              <a:rPr lang="de-DE" dirty="0" smtClean="0">
                <a:hlinkClick r:id="rId2"/>
              </a:rPr>
              <a:t>http</a:t>
            </a:r>
            <a:r>
              <a:rPr lang="de-DE" dirty="0">
                <a:hlinkClick r:id="rId2"/>
              </a:rPr>
              <a:t>://www.wu.ac.at/wuw/departments/ipm</a:t>
            </a:r>
            <a:r>
              <a:rPr lang="de-DE" dirty="0" smtClean="0">
                <a:hlinkClick r:id="rId2"/>
              </a:rPr>
              <a:t>/</a:t>
            </a:r>
            <a:endParaRPr lang="de-DE" dirty="0" smtClean="0"/>
          </a:p>
          <a:p>
            <a:endParaRPr lang="de-DE" dirty="0"/>
          </a:p>
        </p:txBody>
      </p:sp>
      <p:pic>
        <p:nvPicPr>
          <p:cNvPr id="4" name="Bild 3" descr="Screen Shot 2013-12-18 at 11.53.2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204864"/>
            <a:ext cx="4569908" cy="2823757"/>
          </a:xfrm>
          <a:prstGeom prst="rect">
            <a:avLst/>
          </a:prstGeom>
        </p:spPr>
      </p:pic>
      <p:pic>
        <p:nvPicPr>
          <p:cNvPr id="5" name="Bild 4" descr="Screen Shot 2013-12-18 at 11.55.4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065638"/>
            <a:ext cx="9067707" cy="76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786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rafik 46"/>
          <p:cNvPicPr/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1547664" y="3356992"/>
            <a:ext cx="5760720" cy="122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019" y="430318"/>
            <a:ext cx="7206325" cy="1143000"/>
          </a:xfrm>
        </p:spPr>
        <p:txBody>
          <a:bodyPr>
            <a:normAutofit/>
          </a:bodyPr>
          <a:lstStyle/>
          <a:p>
            <a:r>
              <a:rPr lang="de-AT" sz="2700" dirty="0" smtClean="0"/>
              <a:t>Institute </a:t>
            </a:r>
            <a:r>
              <a:rPr lang="de-AT" sz="2700" dirty="0" err="1" smtClean="0"/>
              <a:t>for</a:t>
            </a:r>
            <a:r>
              <a:rPr lang="de-AT" sz="2700" dirty="0" smtClean="0"/>
              <a:t> Information Business</a:t>
            </a:r>
            <a:endParaRPr lang="de-AT" sz="2700" dirty="0"/>
          </a:p>
        </p:txBody>
      </p:sp>
      <p:pic>
        <p:nvPicPr>
          <p:cNvPr id="2114" name="Bild 1" descr="http://www.roac.nl/roac/_pictures/logos/Logo%20Technische%20Universiteit%20Eindhov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8798" y="2251264"/>
            <a:ext cx="997206" cy="524846"/>
          </a:xfrm>
          <a:prstGeom prst="rect">
            <a:avLst/>
          </a:prstGeom>
          <a:noFill/>
        </p:spPr>
      </p:pic>
      <p:pic>
        <p:nvPicPr>
          <p:cNvPr id="2113" name="Bild 4" descr="http://www.lock-keeper.org/images/hpi-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2780928"/>
            <a:ext cx="839754" cy="485483"/>
          </a:xfrm>
          <a:prstGeom prst="rect">
            <a:avLst/>
          </a:prstGeom>
          <a:noFill/>
        </p:spPr>
      </p:pic>
      <p:pic>
        <p:nvPicPr>
          <p:cNvPr id="2112" name="Picture 64" descr="QUT_QLD_University_Technolpgy_Brisbane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4005064"/>
            <a:ext cx="576064" cy="576064"/>
          </a:xfrm>
          <a:prstGeom prst="rect">
            <a:avLst/>
          </a:prstGeom>
          <a:noFill/>
        </p:spPr>
      </p:pic>
      <p:pic>
        <p:nvPicPr>
          <p:cNvPr id="2111" name="Bild 56" descr="http://www.linguistik.hu-berlin.de/institut/professuren/korpuslinguistik/events/TuebBerlinFolien/609px-Huberlin-logo.sv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2276872"/>
            <a:ext cx="576064" cy="576064"/>
          </a:xfrm>
          <a:prstGeom prst="rect">
            <a:avLst/>
          </a:prstGeom>
          <a:noFill/>
        </p:spPr>
      </p:pic>
      <p:pic>
        <p:nvPicPr>
          <p:cNvPr id="2110" name="Bild 47" descr="http://www.hkpc.org/bme2010/images/cityu_jpg_log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9568" y="4876353"/>
            <a:ext cx="1443328" cy="590453"/>
          </a:xfrm>
          <a:prstGeom prst="rect">
            <a:avLst/>
          </a:prstGeom>
          <a:noFill/>
        </p:spPr>
      </p:pic>
      <p:pic>
        <p:nvPicPr>
          <p:cNvPr id="2109" name="Bild 19" descr="http://www.academics.de/image-upload/uni_innsbruck_logo_0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67944" y="2276872"/>
            <a:ext cx="406439" cy="833201"/>
          </a:xfrm>
          <a:prstGeom prst="rect">
            <a:avLst/>
          </a:prstGeom>
          <a:noFill/>
        </p:spPr>
      </p:pic>
      <p:pic>
        <p:nvPicPr>
          <p:cNvPr id="2108" name="Bild 25" descr="http://www.macmania.at/wp-content/uploads/2011/01/ibm_log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19672" y="2204864"/>
            <a:ext cx="944726" cy="511726"/>
          </a:xfrm>
          <a:prstGeom prst="rect">
            <a:avLst/>
          </a:prstGeom>
          <a:noFill/>
        </p:spPr>
      </p:pic>
      <p:pic>
        <p:nvPicPr>
          <p:cNvPr id="2107" name="Bild 37" descr="http://www.bpmb.de/images/BOC-Logo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16016" y="2420888"/>
            <a:ext cx="419877" cy="564210"/>
          </a:xfrm>
          <a:prstGeom prst="rect">
            <a:avLst/>
          </a:prstGeom>
          <a:noFill/>
        </p:spPr>
      </p:pic>
      <p:pic>
        <p:nvPicPr>
          <p:cNvPr id="2106" name="Bild 2" descr="http://www.signavio.com/images/press-material/logoclaim_m_rgb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28184" y="4725144"/>
            <a:ext cx="1167783" cy="393635"/>
          </a:xfrm>
          <a:prstGeom prst="rect">
            <a:avLst/>
          </a:prstGeom>
          <a:noFill/>
        </p:spPr>
      </p:pic>
      <p:pic>
        <p:nvPicPr>
          <p:cNvPr id="2105" name="Bild 9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47664" y="2780928"/>
            <a:ext cx="1443327" cy="446119"/>
          </a:xfrm>
          <a:prstGeom prst="rect">
            <a:avLst/>
          </a:prstGeom>
          <a:noFill/>
        </p:spPr>
      </p:pic>
      <p:pic>
        <p:nvPicPr>
          <p:cNvPr id="2104" name="Bild 86" descr="logo_100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339752" y="5661248"/>
            <a:ext cx="1784476" cy="432998"/>
          </a:xfrm>
          <a:prstGeom prst="rect">
            <a:avLst/>
          </a:prstGeom>
          <a:noFill/>
        </p:spPr>
      </p:pic>
      <p:pic>
        <p:nvPicPr>
          <p:cNvPr id="2103" name="Bild 40" descr="http://www.bpmb.de/images/BPMB-Logo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987824" y="2276872"/>
            <a:ext cx="695422" cy="406756"/>
          </a:xfrm>
          <a:prstGeom prst="rect">
            <a:avLst/>
          </a:prstGeom>
          <a:noFill/>
        </p:spPr>
      </p:pic>
      <p:pic>
        <p:nvPicPr>
          <p:cNvPr id="2102" name="Picture 54" descr="logo_erste_bank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96336" y="3212976"/>
            <a:ext cx="1023450" cy="498604"/>
          </a:xfrm>
          <a:prstGeom prst="rect">
            <a:avLst/>
          </a:prstGeom>
          <a:noFill/>
        </p:spPr>
      </p:pic>
      <p:pic>
        <p:nvPicPr>
          <p:cNvPr id="2101" name="Picture 53" descr="rlb_2_c_480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372200" y="5589240"/>
            <a:ext cx="2131057" cy="310556"/>
          </a:xfrm>
          <a:prstGeom prst="rect">
            <a:avLst/>
          </a:prstGeom>
          <a:noFill/>
        </p:spPr>
      </p:pic>
      <p:pic>
        <p:nvPicPr>
          <p:cNvPr id="2100" name="Picture 52" descr="SERI-Logo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86109" y="3148004"/>
            <a:ext cx="669179" cy="446119"/>
          </a:xfrm>
          <a:prstGeom prst="rect">
            <a:avLst/>
          </a:prstGeom>
          <a:noFill/>
        </p:spPr>
      </p:pic>
      <p:pic>
        <p:nvPicPr>
          <p:cNvPr id="2099" name="Picture 51" descr="BM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627784" y="4653136"/>
            <a:ext cx="1338361" cy="419878"/>
          </a:xfrm>
          <a:prstGeom prst="rect">
            <a:avLst/>
          </a:prstGeom>
          <a:noFill/>
        </p:spPr>
      </p:pic>
      <p:pic>
        <p:nvPicPr>
          <p:cNvPr id="2098" name="Bild 17" descr="UWA_generic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292080" y="2348880"/>
            <a:ext cx="1115300" cy="367393"/>
          </a:xfrm>
          <a:prstGeom prst="rect">
            <a:avLst/>
          </a:prstGeom>
          <a:noFill/>
        </p:spPr>
      </p:pic>
      <p:pic>
        <p:nvPicPr>
          <p:cNvPr id="2097" name="Picture 49" descr="gentics_logo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092280" y="5085184"/>
            <a:ext cx="1561419" cy="367393"/>
          </a:xfrm>
          <a:prstGeom prst="rect">
            <a:avLst/>
          </a:prstGeom>
          <a:noFill/>
        </p:spPr>
      </p:pic>
      <p:pic>
        <p:nvPicPr>
          <p:cNvPr id="2096" name="Picture 48" descr="know_center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07570" y="4037067"/>
            <a:ext cx="624069" cy="496055"/>
          </a:xfrm>
          <a:prstGeom prst="rect">
            <a:avLst/>
          </a:prstGeom>
          <a:noFill/>
        </p:spPr>
      </p:pic>
      <p:pic>
        <p:nvPicPr>
          <p:cNvPr id="2095" name="Picture 47" descr="MU_Logo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23728" y="5157192"/>
            <a:ext cx="1246513" cy="380514"/>
          </a:xfrm>
          <a:prstGeom prst="rect">
            <a:avLst/>
          </a:prstGeom>
          <a:noFill/>
        </p:spPr>
      </p:pic>
      <p:pic>
        <p:nvPicPr>
          <p:cNvPr id="2094" name="Picture 46" descr="tu_graz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55576" y="4725144"/>
            <a:ext cx="826634" cy="406756"/>
          </a:xfrm>
          <a:prstGeom prst="rect">
            <a:avLst/>
          </a:prstGeom>
          <a:noFill/>
        </p:spPr>
      </p:pic>
      <p:pic>
        <p:nvPicPr>
          <p:cNvPr id="2093" name="Picture 45" descr="webLyzard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611560" y="5445224"/>
            <a:ext cx="1228935" cy="384042"/>
          </a:xfrm>
          <a:prstGeom prst="rect">
            <a:avLst/>
          </a:prstGeom>
          <a:noFill/>
        </p:spPr>
      </p:pic>
      <p:sp>
        <p:nvSpPr>
          <p:cNvPr id="2115" name="Rectangle 6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AT"/>
          </a:p>
        </p:txBody>
      </p:sp>
      <p:sp>
        <p:nvSpPr>
          <p:cNvPr id="2116" name="Rectangle 68"/>
          <p:cNvSpPr>
            <a:spLocks noChangeArrowheads="1"/>
          </p:cNvSpPr>
          <p:nvPr/>
        </p:nvSpPr>
        <p:spPr bwMode="auto">
          <a:xfrm>
            <a:off x="0" y="381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Verdana" pitchFamily="34" charset="0"/>
                <a:cs typeface="Times New Roman" pitchFamily="18" charset="0"/>
              </a:rPr>
              <a:t>  </a:t>
            </a: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17" name="Rectangle 69"/>
          <p:cNvSpPr>
            <a:spLocks noChangeArrowheads="1"/>
          </p:cNvSpPr>
          <p:nvPr/>
        </p:nvSpPr>
        <p:spPr bwMode="auto">
          <a:xfrm>
            <a:off x="0" y="733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Verdana" pitchFamily="34" charset="0"/>
                <a:cs typeface="Times New Roman" pitchFamily="18" charset="0"/>
              </a:rPr>
              <a:t>  </a:t>
            </a: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18" name="Rectangle 70"/>
          <p:cNvSpPr>
            <a:spLocks noChangeArrowheads="1"/>
          </p:cNvSpPr>
          <p:nvPr/>
        </p:nvSpPr>
        <p:spPr bwMode="auto">
          <a:xfrm>
            <a:off x="0" y="1076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Verdana" pitchFamily="34" charset="0"/>
                <a:cs typeface="Times New Roman" pitchFamily="18" charset="0"/>
              </a:rPr>
              <a:t>  </a:t>
            </a: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19" name="Rectangle 71"/>
          <p:cNvSpPr>
            <a:spLocks noChangeArrowheads="1"/>
          </p:cNvSpPr>
          <p:nvPr/>
        </p:nvSpPr>
        <p:spPr bwMode="auto">
          <a:xfrm>
            <a:off x="0" y="1457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Verdana" pitchFamily="34" charset="0"/>
                <a:cs typeface="Times New Roman" pitchFamily="18" charset="0"/>
              </a:rPr>
              <a:t>  </a:t>
            </a: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20" name="Rectangle 72"/>
          <p:cNvSpPr>
            <a:spLocks noChangeArrowheads="1"/>
          </p:cNvSpPr>
          <p:nvPr/>
        </p:nvSpPr>
        <p:spPr bwMode="auto">
          <a:xfrm>
            <a:off x="0" y="1885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Verdana" pitchFamily="34" charset="0"/>
                <a:cs typeface="Times New Roman" pitchFamily="18" charset="0"/>
              </a:rPr>
              <a:t>  </a:t>
            </a: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21" name="Rectangle 73"/>
          <p:cNvSpPr>
            <a:spLocks noChangeArrowheads="1"/>
          </p:cNvSpPr>
          <p:nvPr/>
        </p:nvSpPr>
        <p:spPr bwMode="auto">
          <a:xfrm>
            <a:off x="0" y="2276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Verdana" pitchFamily="34" charset="0"/>
                <a:cs typeface="Times New Roman" pitchFamily="18" charset="0"/>
              </a:rPr>
              <a:t>  </a:t>
            </a: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22" name="Rectangle 74"/>
          <p:cNvSpPr>
            <a:spLocks noChangeArrowheads="1"/>
          </p:cNvSpPr>
          <p:nvPr/>
        </p:nvSpPr>
        <p:spPr bwMode="auto">
          <a:xfrm>
            <a:off x="0" y="2647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Verdana" pitchFamily="34" charset="0"/>
                <a:cs typeface="Times New Roman" pitchFamily="18" charset="0"/>
              </a:rPr>
              <a:t>  </a:t>
            </a: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23" name="Rectangle 75"/>
          <p:cNvSpPr>
            <a:spLocks noChangeArrowheads="1"/>
          </p:cNvSpPr>
          <p:nvPr/>
        </p:nvSpPr>
        <p:spPr bwMode="auto">
          <a:xfrm>
            <a:off x="0" y="3343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Verdana" pitchFamily="34" charset="0"/>
                <a:cs typeface="Times New Roman" pitchFamily="18" charset="0"/>
              </a:rPr>
              <a:t>  </a:t>
            </a: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24" name="Rectangle 76"/>
          <p:cNvSpPr>
            <a:spLocks noChangeArrowheads="1"/>
          </p:cNvSpPr>
          <p:nvPr/>
        </p:nvSpPr>
        <p:spPr bwMode="auto">
          <a:xfrm>
            <a:off x="0" y="3667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Verdana" pitchFamily="34" charset="0"/>
                <a:cs typeface="Times New Roman" pitchFamily="18" charset="0"/>
              </a:rPr>
              <a:t>  </a:t>
            </a: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25" name="Rectangle 77"/>
          <p:cNvSpPr>
            <a:spLocks noChangeArrowheads="1"/>
          </p:cNvSpPr>
          <p:nvPr/>
        </p:nvSpPr>
        <p:spPr bwMode="auto">
          <a:xfrm>
            <a:off x="0" y="3981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Verdana" pitchFamily="34" charset="0"/>
                <a:cs typeface="Times New Roman" pitchFamily="18" charset="0"/>
              </a:rPr>
              <a:t>  </a:t>
            </a: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26" name="Rectangle 78"/>
          <p:cNvSpPr>
            <a:spLocks noChangeArrowheads="1"/>
          </p:cNvSpPr>
          <p:nvPr/>
        </p:nvSpPr>
        <p:spPr bwMode="auto">
          <a:xfrm>
            <a:off x="0" y="4276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Verdana" pitchFamily="34" charset="0"/>
                <a:cs typeface="Times New Roman" pitchFamily="18" charset="0"/>
              </a:rPr>
              <a:t>  </a:t>
            </a: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27" name="Rectangle 79"/>
          <p:cNvSpPr>
            <a:spLocks noChangeArrowheads="1"/>
          </p:cNvSpPr>
          <p:nvPr/>
        </p:nvSpPr>
        <p:spPr bwMode="auto">
          <a:xfrm>
            <a:off x="0" y="463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Verdana" pitchFamily="34" charset="0"/>
                <a:cs typeface="Times New Roman" pitchFamily="18" charset="0"/>
              </a:rPr>
              <a:t>  </a:t>
            </a: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28" name="Rectangle 80"/>
          <p:cNvSpPr>
            <a:spLocks noChangeArrowheads="1"/>
          </p:cNvSpPr>
          <p:nvPr/>
        </p:nvSpPr>
        <p:spPr bwMode="auto">
          <a:xfrm>
            <a:off x="0" y="4914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Verdana" pitchFamily="34" charset="0"/>
                <a:cs typeface="Times New Roman" pitchFamily="18" charset="0"/>
              </a:rPr>
              <a:t>  </a:t>
            </a: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29" name="Rectangle 81"/>
          <p:cNvSpPr>
            <a:spLocks noChangeArrowheads="1"/>
          </p:cNvSpPr>
          <p:nvPr/>
        </p:nvSpPr>
        <p:spPr bwMode="auto">
          <a:xfrm>
            <a:off x="0" y="5238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Verdana" pitchFamily="34" charset="0"/>
                <a:cs typeface="Times New Roman" pitchFamily="18" charset="0"/>
              </a:rPr>
              <a:t>  </a:t>
            </a: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30" name="Rectangle 82"/>
          <p:cNvSpPr>
            <a:spLocks noChangeArrowheads="1"/>
          </p:cNvSpPr>
          <p:nvPr/>
        </p:nvSpPr>
        <p:spPr bwMode="auto">
          <a:xfrm>
            <a:off x="0" y="5543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Verdana" pitchFamily="34" charset="0"/>
                <a:cs typeface="Times New Roman" pitchFamily="18" charset="0"/>
              </a:rPr>
              <a:t>  </a:t>
            </a: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31" name="Rectangle 83"/>
          <p:cNvSpPr>
            <a:spLocks noChangeArrowheads="1"/>
          </p:cNvSpPr>
          <p:nvPr/>
        </p:nvSpPr>
        <p:spPr bwMode="auto">
          <a:xfrm>
            <a:off x="0" y="58102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Verdana" pitchFamily="34" charset="0"/>
                <a:cs typeface="Times New Roman" pitchFamily="18" charset="0"/>
              </a:rPr>
              <a:t>    </a:t>
            </a: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32" name="Rectangle 84"/>
          <p:cNvSpPr>
            <a:spLocks noChangeArrowheads="1"/>
          </p:cNvSpPr>
          <p:nvPr/>
        </p:nvSpPr>
        <p:spPr bwMode="auto">
          <a:xfrm>
            <a:off x="0" y="6076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Verdana" pitchFamily="34" charset="0"/>
                <a:cs typeface="Times New Roman" pitchFamily="18" charset="0"/>
              </a:rPr>
              <a:t>  </a:t>
            </a: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33" name="Rectangle 85"/>
          <p:cNvSpPr>
            <a:spLocks noChangeArrowheads="1"/>
          </p:cNvSpPr>
          <p:nvPr/>
        </p:nvSpPr>
        <p:spPr bwMode="auto">
          <a:xfrm>
            <a:off x="0" y="63722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Verdana" pitchFamily="34" charset="0"/>
                <a:cs typeface="Times New Roman" pitchFamily="18" charset="0"/>
              </a:rPr>
              <a:t>  </a:t>
            </a: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34" name="Rectangle 86"/>
          <p:cNvSpPr>
            <a:spLocks noChangeArrowheads="1"/>
          </p:cNvSpPr>
          <p:nvPr/>
        </p:nvSpPr>
        <p:spPr bwMode="auto">
          <a:xfrm>
            <a:off x="0" y="6648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Verdana" pitchFamily="34" charset="0"/>
                <a:cs typeface="Times New Roman" pitchFamily="18" charset="0"/>
              </a:rPr>
              <a:t>  </a:t>
            </a: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35" name="Rectangle 87"/>
          <p:cNvSpPr>
            <a:spLocks noChangeArrowheads="1"/>
          </p:cNvSpPr>
          <p:nvPr/>
        </p:nvSpPr>
        <p:spPr bwMode="auto">
          <a:xfrm>
            <a:off x="0" y="6943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Verdana" pitchFamily="34" charset="0"/>
                <a:cs typeface="Times New Roman" pitchFamily="18" charset="0"/>
              </a:rPr>
              <a:t>  </a:t>
            </a: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36" name="Rectangle 88"/>
          <p:cNvSpPr>
            <a:spLocks noChangeArrowheads="1"/>
          </p:cNvSpPr>
          <p:nvPr/>
        </p:nvSpPr>
        <p:spPr bwMode="auto">
          <a:xfrm>
            <a:off x="0" y="71342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4" name="Picture 2" descr="http://www.portbase.com/FrontEnd/Images/logoHome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4427984" y="5589240"/>
            <a:ext cx="1790700" cy="466726"/>
          </a:xfrm>
          <a:prstGeom prst="rect">
            <a:avLst/>
          </a:prstGeom>
          <a:noFill/>
        </p:spPr>
      </p:pic>
      <p:pic>
        <p:nvPicPr>
          <p:cNvPr id="38916" name="Picture 4" descr="http://www.eurofedlipid.org/divisions/oliveoil/logo-uclm.gif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8028384" y="2132856"/>
            <a:ext cx="593427" cy="581734"/>
          </a:xfrm>
          <a:prstGeom prst="rect">
            <a:avLst/>
          </a:prstGeom>
          <a:noFill/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755576" y="6268618"/>
            <a:ext cx="1296144" cy="294453"/>
          </a:xfrm>
          <a:prstGeom prst="rect">
            <a:avLst/>
          </a:prstGeom>
        </p:spPr>
      </p:pic>
      <p:pic>
        <p:nvPicPr>
          <p:cNvPr id="51" name="Bild 50"/>
          <p:cNvPicPr>
            <a:picLocks noChangeAspect="1"/>
          </p:cNvPicPr>
          <p:nvPr/>
        </p:nvPicPr>
        <p:blipFill rotWithShape="1">
          <a:blip r:embed="rId28" cstate="print"/>
          <a:srcRect l="4114" t="10164" r="74154" b="27682"/>
          <a:stretch/>
        </p:blipFill>
        <p:spPr>
          <a:xfrm>
            <a:off x="4144367" y="6165304"/>
            <a:ext cx="931689" cy="391855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6084168" y="6237312"/>
            <a:ext cx="1224136" cy="34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7567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571488"/>
            <a:ext cx="6900863" cy="1143000"/>
          </a:xfrm>
        </p:spPr>
        <p:txBody>
          <a:bodyPr/>
          <a:lstStyle/>
          <a:p>
            <a:pPr algn="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</a:pPr>
            <a:r>
              <a:rPr lang="de-DE" dirty="0" smtClean="0">
                <a:latin typeface="Arial" charset="0"/>
                <a:cs typeface="Arial" charset="0"/>
              </a:rPr>
              <a:t>		</a:t>
            </a:r>
            <a:r>
              <a:rPr lang="de-DE" dirty="0" err="1" smtClean="0">
                <a:latin typeface="Arial" charset="0"/>
                <a:cs typeface="Arial" charset="0"/>
              </a:rPr>
              <a:t>Career</a:t>
            </a:r>
            <a:r>
              <a:rPr lang="de-DE" dirty="0" smtClean="0">
                <a:latin typeface="Arial" charset="0"/>
                <a:cs typeface="Arial" charset="0"/>
              </a:rPr>
              <a:t> Path...</a:t>
            </a: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5472608" y="3068960"/>
            <a:ext cx="3707904" cy="402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2000" dirty="0" smtClean="0">
                <a:solidFill>
                  <a:srgbClr val="000000"/>
                </a:solidFill>
              </a:rPr>
              <a:t>Univ. Rey Juan Carlos Madrid</a:t>
            </a:r>
            <a:endParaRPr lang="en-AU" sz="2000" dirty="0">
              <a:solidFill>
                <a:srgbClr val="000000"/>
              </a:solidFill>
            </a:endParaRPr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611560" y="3068960"/>
            <a:ext cx="2016125" cy="401638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2000" dirty="0" smtClean="0">
                <a:solidFill>
                  <a:srgbClr val="000000"/>
                </a:solidFill>
              </a:rPr>
              <a:t>TU Wien</a:t>
            </a:r>
            <a:endParaRPr lang="en-AU" sz="2000" dirty="0">
              <a:solidFill>
                <a:srgbClr val="000000"/>
              </a:solidFill>
            </a:endParaRPr>
          </a:p>
        </p:txBody>
      </p:sp>
      <p:sp>
        <p:nvSpPr>
          <p:cNvPr id="10248" name="Text Box 7"/>
          <p:cNvSpPr txBox="1">
            <a:spLocks noChangeArrowheads="1"/>
          </p:cNvSpPr>
          <p:nvPr/>
        </p:nvSpPr>
        <p:spPr bwMode="auto">
          <a:xfrm>
            <a:off x="2987824" y="3068960"/>
            <a:ext cx="2303463" cy="401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2000" dirty="0" smtClean="0">
                <a:solidFill>
                  <a:srgbClr val="000000"/>
                </a:solidFill>
              </a:rPr>
              <a:t>Univ. Innsbruck</a:t>
            </a:r>
            <a:endParaRPr lang="en-AU" sz="2000" dirty="0">
              <a:solidFill>
                <a:srgbClr val="000000"/>
              </a:solidFill>
            </a:endParaRPr>
          </a:p>
        </p:txBody>
      </p:sp>
      <p:sp>
        <p:nvSpPr>
          <p:cNvPr id="10250" name="Text Box 13"/>
          <p:cNvSpPr txBox="1">
            <a:spLocks noChangeArrowheads="1"/>
          </p:cNvSpPr>
          <p:nvPr/>
        </p:nvSpPr>
        <p:spPr bwMode="auto">
          <a:xfrm>
            <a:off x="3491880" y="4941168"/>
            <a:ext cx="3100908" cy="402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2000" dirty="0" smtClean="0">
                <a:solidFill>
                  <a:srgbClr val="000000"/>
                </a:solidFill>
              </a:rPr>
              <a:t>Siemens AG </a:t>
            </a:r>
            <a:r>
              <a:rPr lang="en-AU" sz="2000" dirty="0" err="1" smtClean="0">
                <a:solidFill>
                  <a:srgbClr val="000000"/>
                </a:solidFill>
              </a:rPr>
              <a:t>Österreich</a:t>
            </a:r>
            <a:endParaRPr lang="en-AU" sz="2000" dirty="0">
              <a:solidFill>
                <a:srgbClr val="000000"/>
              </a:solidFill>
            </a:endParaRPr>
          </a:p>
        </p:txBody>
      </p:sp>
      <p:sp>
        <p:nvSpPr>
          <p:cNvPr id="10252" name="Text Box 19"/>
          <p:cNvSpPr txBox="1">
            <a:spLocks noChangeArrowheads="1"/>
          </p:cNvSpPr>
          <p:nvPr/>
        </p:nvSpPr>
        <p:spPr bwMode="auto">
          <a:xfrm>
            <a:off x="179512" y="4941168"/>
            <a:ext cx="3305175" cy="402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000" dirty="0" smtClean="0">
                <a:solidFill>
                  <a:srgbClr val="000000"/>
                </a:solidFill>
              </a:rPr>
              <a:t>DERI, NUI </a:t>
            </a:r>
            <a:r>
              <a:rPr lang="de-DE" sz="2000" dirty="0" err="1" smtClean="0">
                <a:solidFill>
                  <a:srgbClr val="000000"/>
                </a:solidFill>
              </a:rPr>
              <a:t>Galway</a:t>
            </a:r>
            <a:r>
              <a:rPr lang="de-DE" sz="2000" dirty="0" smtClean="0">
                <a:solidFill>
                  <a:srgbClr val="000000"/>
                </a:solidFill>
              </a:rPr>
              <a:t>, </a:t>
            </a:r>
            <a:r>
              <a:rPr lang="de-DE" sz="2000" dirty="0" err="1" smtClean="0">
                <a:solidFill>
                  <a:srgbClr val="000000"/>
                </a:solidFill>
              </a:rPr>
              <a:t>Ireland</a:t>
            </a:r>
            <a:endParaRPr lang="de-DE" sz="2000" dirty="0" smtClean="0">
              <a:solidFill>
                <a:srgbClr val="000000"/>
              </a:solidFill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552" y="1772816"/>
            <a:ext cx="1999126" cy="1341636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4168" y="1772816"/>
            <a:ext cx="1944216" cy="1302625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5856" y="1772816"/>
            <a:ext cx="1728192" cy="1296144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560" y="3573016"/>
            <a:ext cx="2008561" cy="1336948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5936" y="3573015"/>
            <a:ext cx="1800200" cy="1416679"/>
          </a:xfrm>
          <a:prstGeom prst="rect">
            <a:avLst/>
          </a:prstGeom>
        </p:spPr>
      </p:pic>
      <p:pic>
        <p:nvPicPr>
          <p:cNvPr id="7" name="Bild 6" descr="Screen Shot 2013-10-15 at 10.51.37 AM.png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969060"/>
            <a:ext cx="2232248" cy="1116124"/>
          </a:xfrm>
          <a:prstGeom prst="rect">
            <a:avLst/>
          </a:prstGeom>
        </p:spPr>
      </p:pic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6156176" y="5095197"/>
            <a:ext cx="3096344" cy="7100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2000" dirty="0" err="1" smtClean="0">
                <a:solidFill>
                  <a:srgbClr val="000000"/>
                </a:solidFill>
              </a:rPr>
              <a:t>Wirschaftsuniversität</a:t>
            </a:r>
            <a:r>
              <a:rPr lang="en-AU" sz="2000" dirty="0" smtClean="0">
                <a:solidFill>
                  <a:srgbClr val="000000"/>
                </a:solidFill>
              </a:rPr>
              <a:t> Wien (WU)</a:t>
            </a:r>
            <a:endParaRPr lang="en-AU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3994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de-DE" dirty="0" smtClean="0"/>
              <a:t>Data on </a:t>
            </a:r>
            <a:r>
              <a:rPr lang="de-DE" dirty="0" err="1" smtClean="0"/>
              <a:t>the</a:t>
            </a:r>
            <a:r>
              <a:rPr lang="de-DE" dirty="0" smtClean="0"/>
              <a:t> Web</a:t>
            </a:r>
          </a:p>
          <a:p>
            <a:pPr marL="342900" indent="-342900">
              <a:buFont typeface="Arial"/>
              <a:buChar char="•"/>
            </a:pPr>
            <a:r>
              <a:rPr lang="de-DE" dirty="0" err="1" smtClean="0"/>
              <a:t>History</a:t>
            </a:r>
            <a:endParaRPr lang="de-DE" dirty="0" smtClean="0"/>
          </a:p>
          <a:p>
            <a:pPr marL="342900" indent="-342900">
              <a:buFont typeface="Arial"/>
              <a:buChar char="•"/>
            </a:pPr>
            <a:r>
              <a:rPr lang="de-DE" dirty="0" smtClean="0"/>
              <a:t>The </a:t>
            </a:r>
            <a:r>
              <a:rPr lang="de-DE" dirty="0" err="1" smtClean="0"/>
              <a:t>idea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Tim Berners Lee „5-star Open Data“</a:t>
            </a:r>
          </a:p>
          <a:p>
            <a:r>
              <a:rPr lang="de-DE" dirty="0"/>
              <a:t>Web Standards – The W3C</a:t>
            </a:r>
          </a:p>
          <a:p>
            <a:pPr marL="342900" indent="-342900">
              <a:buFont typeface="Arial"/>
              <a:buChar char="•"/>
            </a:pPr>
            <a:r>
              <a:rPr lang="de-DE" dirty="0" err="1"/>
              <a:t>How</a:t>
            </a:r>
            <a:r>
              <a:rPr lang="de-DE" dirty="0"/>
              <a:t> W3C </a:t>
            </a:r>
            <a:r>
              <a:rPr lang="de-DE" dirty="0" err="1"/>
              <a:t>works</a:t>
            </a:r>
            <a:endParaRPr lang="de-DE" dirty="0"/>
          </a:p>
          <a:p>
            <a:pPr marL="342900" indent="-342900">
              <a:buFont typeface="Arial"/>
              <a:buChar char="•"/>
            </a:pPr>
            <a:r>
              <a:rPr lang="de-DE" dirty="0" err="1"/>
              <a:t>Related</a:t>
            </a:r>
            <a:r>
              <a:rPr lang="de-DE" dirty="0"/>
              <a:t> </a:t>
            </a:r>
            <a:r>
              <a:rPr lang="de-DE" dirty="0" err="1"/>
              <a:t>activities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Open </a:t>
            </a:r>
            <a:r>
              <a:rPr lang="de-DE" dirty="0" err="1"/>
              <a:t>Government</a:t>
            </a:r>
            <a:r>
              <a:rPr lang="de-DE" dirty="0"/>
              <a:t> Data</a:t>
            </a:r>
          </a:p>
          <a:p>
            <a:r>
              <a:rPr lang="de-DE" dirty="0" smtClean="0"/>
              <a:t>Open </a:t>
            </a:r>
            <a:r>
              <a:rPr lang="de-DE" dirty="0" err="1" smtClean="0"/>
              <a:t>Government</a:t>
            </a:r>
            <a:r>
              <a:rPr lang="de-DE" dirty="0" smtClean="0"/>
              <a:t> Data</a:t>
            </a:r>
          </a:p>
          <a:p>
            <a:pPr marL="342900" indent="-342900">
              <a:buFont typeface="Arial"/>
              <a:buChar char="•"/>
            </a:pPr>
            <a:r>
              <a:rPr lang="de-DE" dirty="0" smtClean="0"/>
              <a:t>EU</a:t>
            </a:r>
          </a:p>
          <a:p>
            <a:pPr marL="342900" indent="-342900">
              <a:buFont typeface="Arial"/>
              <a:buChar char="•"/>
            </a:pPr>
            <a:r>
              <a:rPr lang="de-DE" dirty="0" smtClean="0"/>
              <a:t>Austria</a:t>
            </a:r>
          </a:p>
          <a:p>
            <a:pPr marL="342900" indent="-342900">
              <a:buFont typeface="Arial"/>
              <a:buChar char="•"/>
            </a:pPr>
            <a:r>
              <a:rPr lang="de-DE" dirty="0" err="1" smtClean="0"/>
              <a:t>elsewhere</a:t>
            </a:r>
            <a:endParaRPr lang="de-DE" dirty="0" smtClean="0"/>
          </a:p>
          <a:p>
            <a:r>
              <a:rPr lang="de-DE" dirty="0"/>
              <a:t>... The </a:t>
            </a:r>
            <a:r>
              <a:rPr lang="de-DE" dirty="0" err="1"/>
              <a:t>role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 smtClean="0"/>
              <a:t>us</a:t>
            </a:r>
            <a:r>
              <a:rPr lang="de-DE" dirty="0" smtClean="0"/>
              <a:t>/WU</a:t>
            </a:r>
            <a:r>
              <a:rPr lang="de-DE" dirty="0"/>
              <a:t>?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297440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80281" y="548680"/>
            <a:ext cx="6984007" cy="838200"/>
          </a:xfrm>
        </p:spPr>
        <p:txBody>
          <a:bodyPr/>
          <a:lstStyle/>
          <a:p>
            <a:r>
              <a:rPr lang="en-US" b="0" dirty="0" smtClean="0"/>
              <a:t>The Web 1989…</a:t>
            </a:r>
            <a:endParaRPr lang="en-US" b="0" dirty="0"/>
          </a:p>
        </p:txBody>
      </p:sp>
      <p:grpSp>
        <p:nvGrpSpPr>
          <p:cNvPr id="3" name="Group 16"/>
          <p:cNvGrpSpPr/>
          <p:nvPr/>
        </p:nvGrpSpPr>
        <p:grpSpPr>
          <a:xfrm>
            <a:off x="-36512" y="116632"/>
            <a:ext cx="9144000" cy="6099176"/>
            <a:chOff x="2628900" y="1903412"/>
            <a:chExt cx="9144000" cy="6099176"/>
          </a:xfrm>
        </p:grpSpPr>
        <p:sp>
          <p:nvSpPr>
            <p:cNvPr id="16" name="Rectangle 15"/>
            <p:cNvSpPr/>
            <p:nvPr/>
          </p:nvSpPr>
          <p:spPr bwMode="auto">
            <a:xfrm>
              <a:off x="2628900" y="1903412"/>
              <a:ext cx="9144000" cy="609758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Lucida Sans" pitchFamily="34" charset="0"/>
              </a:endParaRPr>
            </a:p>
          </p:txBody>
        </p:sp>
        <p:pic>
          <p:nvPicPr>
            <p:cNvPr id="15" name="Picture 7" descr="A circles and arrows diagram relating concepts discussed in the paper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05300" y="1905000"/>
              <a:ext cx="6815862" cy="6097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7"/>
          <p:cNvSpPr/>
          <p:nvPr/>
        </p:nvSpPr>
        <p:spPr>
          <a:xfrm>
            <a:off x="1600200" y="2024459"/>
            <a:ext cx="7086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i="1" dirty="0" smtClean="0">
                <a:ea typeface="ＭＳ Ｐゴシック" charset="-128"/>
                <a:cs typeface="ＭＳ Ｐゴシック" charset="-128"/>
              </a:rPr>
              <a:t>“</a:t>
            </a:r>
            <a:r>
              <a:rPr lang="en-US" i="1" dirty="0" smtClean="0">
                <a:ea typeface="ＭＳ Ｐゴシック" charset="-128"/>
                <a:cs typeface="ＭＳ Ｐゴシック" charset="-128"/>
              </a:rPr>
              <a:t>This proposal concerns the </a:t>
            </a:r>
            <a:r>
              <a:rPr lang="en-US" b="1" i="1" dirty="0" smtClean="0">
                <a:ea typeface="ＭＳ Ｐゴシック" charset="-128"/>
                <a:cs typeface="ＭＳ Ｐゴシック" charset="-128"/>
              </a:rPr>
              <a:t>management of general information </a:t>
            </a:r>
            <a:r>
              <a:rPr lang="en-US" i="1" dirty="0" smtClean="0">
                <a:ea typeface="ＭＳ Ｐゴシック" charset="-128"/>
                <a:cs typeface="ＭＳ Ｐゴシック" charset="-128"/>
              </a:rPr>
              <a:t>about accelerators and experiments at CERN </a:t>
            </a:r>
          </a:p>
          <a:p>
            <a:r>
              <a:rPr lang="en-US" i="1" dirty="0" smtClean="0">
                <a:ea typeface="ＭＳ Ｐゴシック" charset="-128"/>
                <a:cs typeface="ＭＳ Ｐゴシック" charset="-128"/>
              </a:rPr>
              <a:t>[…] based on a </a:t>
            </a:r>
            <a:r>
              <a:rPr lang="en-US" b="1" i="1" dirty="0" smtClean="0">
                <a:ea typeface="ＭＳ Ｐゴシック" charset="-128"/>
                <a:cs typeface="ＭＳ Ｐゴシック" charset="-128"/>
              </a:rPr>
              <a:t>distributed hypertext system</a:t>
            </a:r>
            <a:r>
              <a:rPr lang="en-US" i="1" dirty="0" smtClean="0">
                <a:ea typeface="ＭＳ Ｐゴシック" charset="-128"/>
                <a:cs typeface="ＭＳ Ｐゴシック" charset="-128"/>
              </a:rPr>
              <a:t>. “</a:t>
            </a:r>
            <a:endParaRPr lang="en-US" i="1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783" y="2024459"/>
            <a:ext cx="1388018" cy="104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20"/>
          <p:cNvGrpSpPr/>
          <p:nvPr/>
        </p:nvGrpSpPr>
        <p:grpSpPr>
          <a:xfrm>
            <a:off x="3238500" y="3702447"/>
            <a:ext cx="1676400" cy="2514600"/>
            <a:chOff x="3238500" y="3582988"/>
            <a:chExt cx="1676400" cy="2514600"/>
          </a:xfrm>
        </p:grpSpPr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>
              <a:off x="3619500" y="3582988"/>
              <a:ext cx="1295400" cy="914400"/>
            </a:xfrm>
            <a:prstGeom prst="rect">
              <a:avLst/>
            </a:prstGeom>
            <a:solidFill>
              <a:srgbClr val="FF0000">
                <a:alpha val="16078"/>
              </a:srgbClr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>
              <a:off x="3238500" y="5183188"/>
              <a:ext cx="1295400" cy="914400"/>
            </a:xfrm>
            <a:prstGeom prst="rect">
              <a:avLst/>
            </a:prstGeom>
            <a:solidFill>
              <a:srgbClr val="FF0000">
                <a:alpha val="16078"/>
              </a:srgbClr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>
              <a:off x="3619500" y="4497388"/>
              <a:ext cx="685800" cy="685800"/>
            </a:xfrm>
            <a:prstGeom prst="rect">
              <a:avLst/>
            </a:prstGeom>
            <a:solidFill>
              <a:srgbClr val="FF0000">
                <a:alpha val="16078"/>
              </a:srgbClr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4" name="Picture 23" descr="Screen shot 2011-02-20 at 14.27.1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0" y="3700860"/>
            <a:ext cx="1684448" cy="2516187"/>
          </a:xfrm>
          <a:prstGeom prst="rect">
            <a:avLst/>
          </a:prstGeom>
        </p:spPr>
      </p:pic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3467100" y="1988840"/>
            <a:ext cx="5295900" cy="1855787"/>
          </a:xfrm>
        </p:spPr>
        <p:txBody>
          <a:bodyPr/>
          <a:lstStyle/>
          <a:p>
            <a:r>
              <a:rPr lang="en-US" sz="2000" dirty="0" smtClean="0"/>
              <a:t>Globally Unique identifiers</a:t>
            </a:r>
          </a:p>
          <a:p>
            <a:r>
              <a:rPr lang="en-US" sz="2000" dirty="0" smtClean="0"/>
              <a:t>Links between Documents (</a:t>
            </a:r>
            <a:r>
              <a:rPr lang="en-US" sz="2000" dirty="0" err="1" smtClean="0"/>
              <a:t>href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A common protocol</a:t>
            </a:r>
          </a:p>
          <a:p>
            <a:endParaRPr lang="en-US" sz="2000" dirty="0" smtClean="0"/>
          </a:p>
        </p:txBody>
      </p:sp>
      <p:sp>
        <p:nvSpPr>
          <p:cNvPr id="33" name="Rectangle 32"/>
          <p:cNvSpPr/>
          <p:nvPr/>
        </p:nvSpPr>
        <p:spPr bwMode="auto">
          <a:xfrm>
            <a:off x="7391400" y="1988840"/>
            <a:ext cx="1066800" cy="356288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Lucida Sans" pitchFamily="34" charset="0"/>
              </a:rPr>
              <a:t>URIs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Lucida Sans" pitchFamily="34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6553200" y="2784680"/>
            <a:ext cx="1066800" cy="356288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Lucida Sans" pitchFamily="34" charset="0"/>
              </a:rPr>
              <a:t>HTTP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Lucida Sans" pitchFamily="34" charset="0"/>
            </a:endParaRPr>
          </a:p>
        </p:txBody>
      </p:sp>
      <p:pic>
        <p:nvPicPr>
          <p:cNvPr id="56" name="Picture 29" descr="Screen shot 2011-03-03 at 14.20.0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7435" y="4311829"/>
            <a:ext cx="9847987" cy="2357531"/>
          </a:xfrm>
          <a:prstGeom prst="rect">
            <a:avLst/>
          </a:prstGeom>
        </p:spPr>
      </p:pic>
      <p:sp>
        <p:nvSpPr>
          <p:cNvPr id="32" name="TextBox 22"/>
          <p:cNvSpPr txBox="1"/>
          <p:nvPr/>
        </p:nvSpPr>
        <p:spPr>
          <a:xfrm>
            <a:off x="107504" y="5538718"/>
            <a:ext cx="9036496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&lt;p&gt;I work &lt;a </a:t>
            </a:r>
            <a:r>
              <a:rPr lang="en-US" sz="1300" dirty="0" err="1" smtClean="0"/>
              <a:t>href</a:t>
            </a:r>
            <a:r>
              <a:rPr lang="en-US" sz="1300" dirty="0" smtClean="0"/>
              <a:t>=“</a:t>
            </a:r>
            <a:r>
              <a:rPr lang="en-US" sz="1300" dirty="0" smtClean="0">
                <a:solidFill>
                  <a:srgbClr val="FF0000"/>
                </a:solidFill>
              </a:rPr>
              <a:t>http://</a:t>
            </a:r>
            <a:r>
              <a:rPr lang="en-US" sz="1300" dirty="0" err="1" smtClean="0">
                <a:solidFill>
                  <a:srgbClr val="FF0000"/>
                </a:solidFill>
              </a:rPr>
              <a:t>wu.ac.at</a:t>
            </a:r>
            <a:r>
              <a:rPr lang="en-US" sz="1300" dirty="0" smtClean="0"/>
              <a:t>”&gt;here&lt;/a&gt;&lt;/p&gt; </a:t>
            </a:r>
            <a:r>
              <a:rPr lang="en-US" sz="1600" dirty="0" smtClean="0"/>
              <a:t> 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38689228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23 -0.01066 L -0.18256 -0.27578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75" y="-132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" grpId="0" build="p"/>
      <p:bldP spid="33" grpId="0" animBg="1"/>
      <p:bldP spid="40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Web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 </a:t>
            </a:r>
            <a:r>
              <a:rPr lang="de-DE" b="1" dirty="0" err="1"/>
              <a:t>d</a:t>
            </a:r>
            <a:r>
              <a:rPr lang="de-DE" b="1" dirty="0" err="1" smtClean="0"/>
              <a:t>ownstripped</a:t>
            </a:r>
            <a:r>
              <a:rPr lang="de-DE" dirty="0" smtClean="0"/>
              <a:t> </a:t>
            </a:r>
            <a:r>
              <a:rPr lang="de-DE" dirty="0" err="1" smtClean="0"/>
              <a:t>version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original </a:t>
            </a:r>
            <a:r>
              <a:rPr lang="de-DE" dirty="0" err="1" smtClean="0"/>
              <a:t>idea</a:t>
            </a:r>
            <a:r>
              <a:rPr lang="de-DE" dirty="0" smtClean="0"/>
              <a:t>!</a:t>
            </a:r>
          </a:p>
          <a:p>
            <a:r>
              <a:rPr lang="de-DE" dirty="0" err="1" smtClean="0"/>
              <a:t>Success</a:t>
            </a:r>
            <a:r>
              <a:rPr lang="de-DE" dirty="0" smtClean="0"/>
              <a:t> </a:t>
            </a:r>
            <a:r>
              <a:rPr lang="de-DE" dirty="0" err="1" smtClean="0"/>
              <a:t>factors</a:t>
            </a:r>
            <a:r>
              <a:rPr lang="de-DE" dirty="0" smtClean="0"/>
              <a:t>:</a:t>
            </a:r>
          </a:p>
          <a:p>
            <a:pPr lvl="1"/>
            <a:r>
              <a:rPr lang="de-DE" b="1" dirty="0" err="1" smtClean="0"/>
              <a:t>Decentralized</a:t>
            </a:r>
            <a:r>
              <a:rPr lang="de-DE" dirty="0" smtClean="0"/>
              <a:t>, global </a:t>
            </a:r>
            <a:r>
              <a:rPr lang="de-DE" dirty="0" err="1" smtClean="0"/>
              <a:t>infrastructure</a:t>
            </a:r>
            <a:endParaRPr lang="de-DE" dirty="0" smtClean="0"/>
          </a:p>
          <a:p>
            <a:pPr lvl="1"/>
            <a:r>
              <a:rPr lang="de-DE" b="1" dirty="0" smtClean="0"/>
              <a:t>Simple </a:t>
            </a:r>
            <a:r>
              <a:rPr lang="de-DE" b="1" dirty="0" err="1" smtClean="0"/>
              <a:t>protocol</a:t>
            </a:r>
            <a:endParaRPr lang="de-DE" b="1" dirty="0" smtClean="0"/>
          </a:p>
          <a:p>
            <a:pPr marL="255588" lvl="1" indent="0">
              <a:buNone/>
            </a:pPr>
            <a:endParaRPr lang="de-DE" dirty="0" smtClean="0">
              <a:sym typeface="Wingdings"/>
            </a:endParaRPr>
          </a:p>
          <a:p>
            <a:pPr marL="255588" lvl="1" indent="0">
              <a:buNone/>
            </a:pPr>
            <a:r>
              <a:rPr lang="de-DE" dirty="0" smtClean="0">
                <a:sym typeface="Wingdings"/>
              </a:rPr>
              <a:t></a:t>
            </a:r>
            <a:r>
              <a:rPr lang="de-DE" dirty="0" err="1" smtClean="0"/>
              <a:t>Allowed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 </a:t>
            </a:r>
            <a:r>
              <a:rPr lang="de-DE" dirty="0" err="1" smtClean="0"/>
              <a:t>development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 </a:t>
            </a:r>
            <a:r>
              <a:rPr lang="de-DE" i="1" dirty="0" err="1" smtClean="0"/>
              <a:t>scale</a:t>
            </a:r>
            <a:r>
              <a:rPr lang="de-DE" i="1" dirty="0" err="1"/>
              <a:t>-</a:t>
            </a:r>
            <a:r>
              <a:rPr lang="de-DE" i="1" dirty="0" err="1" smtClean="0"/>
              <a:t>free</a:t>
            </a:r>
            <a:r>
              <a:rPr lang="de-DE" i="1" dirty="0" smtClean="0"/>
              <a:t> </a:t>
            </a:r>
            <a:r>
              <a:rPr lang="de-DE" dirty="0" err="1" smtClean="0"/>
              <a:t>network</a:t>
            </a:r>
            <a:r>
              <a:rPr lang="de-DE" dirty="0" smtClean="0"/>
              <a:t>...</a:t>
            </a:r>
            <a:endParaRPr lang="de-DE" dirty="0"/>
          </a:p>
          <a:p>
            <a:pPr marL="255588" lvl="1" indent="0">
              <a:buNone/>
            </a:pPr>
            <a:r>
              <a:rPr lang="de-DE" dirty="0" smtClean="0"/>
              <a:t>			... </a:t>
            </a:r>
            <a:r>
              <a:rPr lang="de-DE" dirty="0" err="1"/>
              <a:t>w</a:t>
            </a:r>
            <a:r>
              <a:rPr lang="de-DE" dirty="0" err="1" smtClean="0"/>
              <a:t>ith</a:t>
            </a:r>
            <a:r>
              <a:rPr lang="de-DE" dirty="0" smtClean="0"/>
              <a:t> </a:t>
            </a:r>
            <a:r>
              <a:rPr lang="de-DE" dirty="0" err="1" smtClean="0"/>
              <a:t>various</a:t>
            </a:r>
            <a:r>
              <a:rPr lang="de-DE" dirty="0" smtClean="0"/>
              <a:t> </a:t>
            </a:r>
            <a:r>
              <a:rPr lang="de-DE" dirty="0" err="1" smtClean="0"/>
              <a:t>side-effects</a:t>
            </a:r>
            <a:r>
              <a:rPr lang="de-DE" dirty="0" smtClean="0"/>
              <a:t>: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 rotWithShape="1">
          <a:blip r:embed="rId2"/>
          <a:srcRect l="48782" b="24087"/>
          <a:stretch/>
        </p:blipFill>
        <p:spPr>
          <a:xfrm>
            <a:off x="653806" y="4437112"/>
            <a:ext cx="2550042" cy="1781126"/>
          </a:xfrm>
          <a:prstGeom prst="rect">
            <a:avLst/>
          </a:prstGeom>
        </p:spPr>
      </p:pic>
      <p:pic>
        <p:nvPicPr>
          <p:cNvPr id="6" name="Bild 5" descr="Screen Shot 2013-11-11 at 1.32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5085183"/>
            <a:ext cx="1224136" cy="1813107"/>
          </a:xfrm>
          <a:prstGeom prst="rect">
            <a:avLst/>
          </a:prstGeom>
        </p:spPr>
      </p:pic>
      <p:pic>
        <p:nvPicPr>
          <p:cNvPr id="7" name="Bild 6" descr="Screen Shot 2013-11-11 at 1.46.5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653136"/>
            <a:ext cx="1237443" cy="574527"/>
          </a:xfrm>
          <a:prstGeom prst="rect">
            <a:avLst/>
          </a:prstGeom>
        </p:spPr>
      </p:pic>
      <p:pic>
        <p:nvPicPr>
          <p:cNvPr id="8" name="Bild 7" descr="Screen Shot 2013-11-11 at 1.46.1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653136"/>
            <a:ext cx="1477409" cy="2204864"/>
          </a:xfrm>
          <a:prstGeom prst="rect">
            <a:avLst/>
          </a:prstGeom>
        </p:spPr>
      </p:pic>
      <p:pic>
        <p:nvPicPr>
          <p:cNvPr id="9" name="Bild 8" descr="Screen Shot 2013-11-11 at 1.32.42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653136"/>
            <a:ext cx="2726317" cy="1628800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6246440" y="6425754"/>
            <a:ext cx="228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00" i="1" dirty="0">
                <a:hlinkClick r:id="rId7"/>
              </a:rPr>
              <a:t>http://maxcdn.webappers.com/img/2011/10/web-</a:t>
            </a:r>
            <a:r>
              <a:rPr lang="de-DE" sz="900" i="1" dirty="0" smtClean="0">
                <a:hlinkClick r:id="rId7"/>
              </a:rPr>
              <a:t>standards.jpg</a:t>
            </a:r>
            <a:r>
              <a:rPr lang="de-DE" sz="900" i="1" dirty="0" smtClean="0"/>
              <a:t> </a:t>
            </a:r>
            <a:endParaRPr lang="de-DE" sz="900" i="1" dirty="0"/>
          </a:p>
        </p:txBody>
      </p:sp>
    </p:spTree>
    <p:extLst>
      <p:ext uri="{BB962C8B-B14F-4D97-AF65-F5344CB8AC3E}">
        <p14:creationId xmlns:p14="http://schemas.microsoft.com/office/powerpoint/2010/main" val="360997161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63246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E0DA677D-0083-A74D-8752-43894D142724}" type="slidenum">
              <a:rPr lang="en-US"/>
              <a:pPr/>
              <a:t>7</a:t>
            </a:fld>
            <a:endParaRPr lang="en-US"/>
          </a:p>
        </p:txBody>
      </p:sp>
      <p:sp>
        <p:nvSpPr>
          <p:cNvPr id="4300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W3C – Shaping Standards for the Web   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43008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539552" y="2708920"/>
            <a:ext cx="7740594" cy="400506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800" b="1" dirty="0"/>
              <a:t>First WWW Conference:</a:t>
            </a:r>
          </a:p>
          <a:p>
            <a:pPr>
              <a:lnSpc>
                <a:spcPct val="80000"/>
              </a:lnSpc>
            </a:pPr>
            <a:r>
              <a:rPr lang="en-US" sz="1800" b="1" dirty="0"/>
              <a:t>First International Conference on the World-Wide Web May 1994</a:t>
            </a:r>
          </a:p>
          <a:p>
            <a:pPr>
              <a:lnSpc>
                <a:spcPct val="80000"/>
              </a:lnSpc>
            </a:pPr>
            <a:r>
              <a:rPr lang="en-US" sz="1800" b="1" dirty="0"/>
              <a:t>First W3</a:t>
            </a:r>
            <a:r>
              <a:rPr lang="en-US" sz="1800" dirty="0"/>
              <a:t> </a:t>
            </a:r>
            <a:r>
              <a:rPr lang="en-US" sz="1800" b="1" dirty="0">
                <a:hlinkClick r:id="rId3"/>
              </a:rPr>
              <a:t>Consortium</a:t>
            </a:r>
            <a:r>
              <a:rPr lang="en-US" sz="1800" dirty="0"/>
              <a:t> </a:t>
            </a:r>
            <a:r>
              <a:rPr lang="en-US" sz="1800" b="1" dirty="0"/>
              <a:t>Meeting</a:t>
            </a:r>
            <a:r>
              <a:rPr lang="en-US" sz="1800" dirty="0"/>
              <a:t>: Dec 1994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endParaRPr lang="en-US" sz="1800" dirty="0"/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800" dirty="0"/>
              <a:t>	Since then the W3C set up many important standard recommendations like </a:t>
            </a:r>
            <a:r>
              <a:rPr lang="en-US" sz="1800" dirty="0" smtClean="0"/>
              <a:t>HTML, XML, CSS, … </a:t>
            </a:r>
            <a:r>
              <a:rPr lang="en-US" sz="1800" dirty="0" smtClean="0"/>
              <a:t>.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endParaRPr lang="en-US" sz="1800" dirty="0"/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800" dirty="0" smtClean="0"/>
              <a:t>	</a:t>
            </a:r>
            <a:r>
              <a:rPr lang="en-US" sz="1800" dirty="0"/>
              <a:t>B</a:t>
            </a:r>
            <a:r>
              <a:rPr lang="en-US" sz="1800" dirty="0" smtClean="0"/>
              <a:t>oth industrial key players and academic institutions</a:t>
            </a:r>
            <a:endParaRPr lang="en-US" sz="1800" dirty="0"/>
          </a:p>
          <a:p>
            <a:pPr>
              <a:lnSpc>
                <a:spcPct val="80000"/>
              </a:lnSpc>
              <a:buFont typeface="Wingdings" charset="0"/>
              <a:buNone/>
            </a:pPr>
            <a:endParaRPr lang="en-US" sz="1800" dirty="0"/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800" dirty="0">
                <a:hlinkClick r:id="rId4"/>
              </a:rPr>
              <a:t>http://www.w3.</a:t>
            </a:r>
            <a:r>
              <a:rPr lang="en-US" sz="1800" dirty="0" smtClean="0">
                <a:hlinkClick r:id="rId4"/>
              </a:rPr>
              <a:t>org</a:t>
            </a:r>
            <a:endParaRPr lang="en-US" sz="1800" dirty="0" smtClean="0"/>
          </a:p>
          <a:p>
            <a:pPr>
              <a:lnSpc>
                <a:spcPct val="80000"/>
              </a:lnSpc>
              <a:buFont typeface="Wingdings" charset="0"/>
              <a:buNone/>
            </a:pPr>
            <a:endParaRPr lang="en-US" sz="1800" dirty="0"/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800" dirty="0" smtClean="0"/>
              <a:t>Important: All standards by W3C are </a:t>
            </a:r>
            <a:r>
              <a:rPr lang="en-US" sz="1800" b="1" dirty="0" smtClean="0"/>
              <a:t>royalty-free</a:t>
            </a:r>
            <a:r>
              <a:rPr lang="en-US" sz="1800" dirty="0" smtClean="0"/>
              <a:t>, cf.</a:t>
            </a:r>
          </a:p>
          <a:p>
            <a:pPr>
              <a:lnSpc>
                <a:spcPct val="80000"/>
              </a:lnSpc>
              <a:buFont typeface="Wingdings" charset="0"/>
              <a:buNone/>
            </a:pPr>
            <a:r>
              <a:rPr lang="en-US" sz="1800" dirty="0">
                <a:hlinkClick r:id="rId5"/>
              </a:rPr>
              <a:t>http://www.w3.org/Consortium/Patent-Policy-20040205</a:t>
            </a:r>
            <a:r>
              <a:rPr lang="en-US" sz="1800" dirty="0" smtClean="0">
                <a:hlinkClick r:id="rId5"/>
              </a:rPr>
              <a:t>/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pic>
        <p:nvPicPr>
          <p:cNvPr id="430084" name="Picture 4" descr="w3c_ma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68" y="1844824"/>
            <a:ext cx="4252517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36125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6840760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Data on </a:t>
            </a:r>
            <a:r>
              <a:rPr lang="de-DE" dirty="0" err="1" smtClean="0"/>
              <a:t>the</a:t>
            </a:r>
            <a:r>
              <a:rPr lang="de-DE" dirty="0" smtClean="0"/>
              <a:t> Web: </a:t>
            </a:r>
            <a:r>
              <a:rPr lang="de-DE" dirty="0" err="1" smtClean="0"/>
              <a:t>the</a:t>
            </a:r>
            <a:r>
              <a:rPr lang="de-DE" dirty="0" smtClean="0"/>
              <a:t> Web </a:t>
            </a:r>
            <a:r>
              <a:rPr lang="de-DE" dirty="0" err="1" smtClean="0"/>
              <a:t>is</a:t>
            </a:r>
            <a:r>
              <a:rPr lang="de-DE" dirty="0" smtClean="0"/>
              <a:t> not </a:t>
            </a:r>
            <a:r>
              <a:rPr lang="de-DE" dirty="0" err="1" smtClean="0"/>
              <a:t>only</a:t>
            </a:r>
            <a:r>
              <a:rPr lang="de-DE" dirty="0" smtClean="0"/>
              <a:t> a </a:t>
            </a:r>
            <a:r>
              <a:rPr lang="de-DE" dirty="0" err="1" smtClean="0"/>
              <a:t>place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documents</a:t>
            </a:r>
            <a:r>
              <a:rPr lang="de-DE" dirty="0" smtClean="0"/>
              <a:t>!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776" y="1700808"/>
            <a:ext cx="8876704" cy="3235860"/>
          </a:xfrm>
        </p:spPr>
        <p:txBody>
          <a:bodyPr>
            <a:normAutofit/>
          </a:bodyPr>
          <a:lstStyle/>
          <a:p>
            <a:r>
              <a:rPr lang="de-DE" sz="2000" dirty="0" smtClean="0"/>
              <a:t>Most Web </a:t>
            </a:r>
            <a:r>
              <a:rPr lang="de-DE" sz="2000" dirty="0" err="1" smtClean="0"/>
              <a:t>pages</a:t>
            </a:r>
            <a:r>
              <a:rPr lang="de-DE" sz="2000" dirty="0" smtClean="0"/>
              <a:t> </a:t>
            </a:r>
            <a:r>
              <a:rPr lang="de-DE" sz="2000" dirty="0" err="1" smtClean="0"/>
              <a:t>are</a:t>
            </a:r>
            <a:r>
              <a:rPr lang="de-DE" sz="2000" dirty="0" smtClean="0"/>
              <a:t> </a:t>
            </a:r>
            <a:r>
              <a:rPr lang="de-DE" sz="2000" dirty="0" err="1" smtClean="0"/>
              <a:t>created</a:t>
            </a:r>
            <a:r>
              <a:rPr lang="de-DE" sz="2000" dirty="0" smtClean="0"/>
              <a:t> </a:t>
            </a:r>
            <a:r>
              <a:rPr lang="de-DE" sz="2000" dirty="0" err="1" smtClean="0"/>
              <a:t>dynamically</a:t>
            </a:r>
            <a:r>
              <a:rPr lang="de-DE" sz="2000" dirty="0" smtClean="0"/>
              <a:t>... </a:t>
            </a:r>
            <a:r>
              <a:rPr lang="de-DE" sz="2000" dirty="0" err="1" smtClean="0"/>
              <a:t>From</a:t>
            </a:r>
            <a:r>
              <a:rPr lang="de-DE" sz="2000" dirty="0" smtClean="0"/>
              <a:t> Data</a:t>
            </a:r>
          </a:p>
          <a:p>
            <a:pPr lvl="1"/>
            <a:r>
              <a:rPr lang="de-DE" sz="1600" dirty="0" smtClean="0"/>
              <a:t>Data </a:t>
            </a:r>
            <a:r>
              <a:rPr lang="de-DE" sz="1600" dirty="0" err="1" smtClean="0"/>
              <a:t>from</a:t>
            </a:r>
            <a:r>
              <a:rPr lang="de-DE" sz="1600" dirty="0" smtClean="0"/>
              <a:t> user-</a:t>
            </a:r>
            <a:r>
              <a:rPr lang="de-DE" sz="1600" dirty="0" err="1" smtClean="0"/>
              <a:t>generated</a:t>
            </a:r>
            <a:r>
              <a:rPr lang="de-DE" sz="1600" dirty="0" smtClean="0"/>
              <a:t> </a:t>
            </a:r>
            <a:r>
              <a:rPr lang="de-DE" sz="1600" dirty="0" err="1" smtClean="0"/>
              <a:t>content</a:t>
            </a:r>
            <a:r>
              <a:rPr lang="de-DE" sz="1600" dirty="0" smtClean="0"/>
              <a:t>...</a:t>
            </a:r>
            <a:endParaRPr lang="de-DE" sz="1600" dirty="0"/>
          </a:p>
          <a:p>
            <a:pPr lvl="1"/>
            <a:r>
              <a:rPr lang="de-DE" sz="1600" dirty="0" smtClean="0"/>
              <a:t>Data </a:t>
            </a:r>
            <a:r>
              <a:rPr lang="de-DE" sz="1600" dirty="0" err="1" smtClean="0"/>
              <a:t>from</a:t>
            </a:r>
            <a:r>
              <a:rPr lang="de-DE" sz="1600" dirty="0" smtClean="0"/>
              <a:t> </a:t>
            </a:r>
            <a:r>
              <a:rPr lang="de-DE" sz="1600" dirty="0" err="1" smtClean="0"/>
              <a:t>companies</a:t>
            </a:r>
            <a:r>
              <a:rPr lang="de-DE" sz="1600" dirty="0" smtClean="0"/>
              <a:t>...</a:t>
            </a:r>
            <a:endParaRPr lang="de-DE" sz="1600" dirty="0"/>
          </a:p>
          <a:p>
            <a:pPr lvl="1"/>
            <a:r>
              <a:rPr lang="de-DE" sz="1600" dirty="0" smtClean="0"/>
              <a:t>Data </a:t>
            </a:r>
            <a:r>
              <a:rPr lang="de-DE" sz="1600" dirty="0" err="1"/>
              <a:t>f</a:t>
            </a:r>
            <a:r>
              <a:rPr lang="de-DE" sz="1600" dirty="0" err="1" smtClean="0"/>
              <a:t>rom</a:t>
            </a:r>
            <a:r>
              <a:rPr lang="de-DE" sz="1600" dirty="0" smtClean="0"/>
              <a:t> </a:t>
            </a:r>
            <a:r>
              <a:rPr lang="de-DE" sz="1600" dirty="0" err="1" smtClean="0"/>
              <a:t>public</a:t>
            </a:r>
            <a:r>
              <a:rPr lang="de-DE" sz="1600" dirty="0" smtClean="0"/>
              <a:t> </a:t>
            </a:r>
            <a:r>
              <a:rPr lang="de-DE" sz="1600" dirty="0" err="1" smtClean="0"/>
              <a:t>entities</a:t>
            </a:r>
            <a:r>
              <a:rPr lang="de-DE" sz="1600" dirty="0" smtClean="0"/>
              <a:t>...</a:t>
            </a:r>
          </a:p>
          <a:p>
            <a:r>
              <a:rPr lang="de-DE" sz="2000" dirty="0"/>
              <a:t>In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course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trend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„Open Data“ </a:t>
            </a:r>
            <a:endParaRPr lang="de-DE" sz="2000" dirty="0" smtClean="0"/>
          </a:p>
          <a:p>
            <a:pPr marL="0" indent="0">
              <a:buNone/>
            </a:pPr>
            <a:r>
              <a:rPr lang="de-DE" sz="2000" dirty="0" smtClean="0"/>
              <a:t>   a </a:t>
            </a:r>
            <a:r>
              <a:rPr lang="de-DE" sz="2000" dirty="0" err="1"/>
              <a:t>lot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 smtClean="0"/>
              <a:t>this</a:t>
            </a:r>
            <a:r>
              <a:rPr lang="de-DE" sz="2000" dirty="0" smtClean="0"/>
              <a:t> Data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being</a:t>
            </a:r>
            <a:r>
              <a:rPr lang="de-DE" sz="2000" dirty="0"/>
              <a:t> </a:t>
            </a:r>
            <a:r>
              <a:rPr lang="de-DE" sz="2000" dirty="0" err="1"/>
              <a:t>published</a:t>
            </a:r>
            <a:r>
              <a:rPr lang="de-DE" sz="2000" dirty="0"/>
              <a:t> </a:t>
            </a:r>
            <a:endParaRPr lang="de-DE" sz="2000" dirty="0" smtClean="0"/>
          </a:p>
          <a:p>
            <a:pPr marL="0" indent="0">
              <a:buNone/>
            </a:pPr>
            <a:r>
              <a:rPr lang="de-DE" sz="2000" dirty="0"/>
              <a:t> </a:t>
            </a:r>
            <a:r>
              <a:rPr lang="de-DE" sz="2000" dirty="0" smtClean="0"/>
              <a:t>  </a:t>
            </a:r>
            <a:r>
              <a:rPr lang="de-DE" sz="2000" b="1" dirty="0" err="1" smtClean="0"/>
              <a:t>directly</a:t>
            </a:r>
            <a:r>
              <a:rPr lang="de-DE" sz="2000" b="1" dirty="0" smtClean="0"/>
              <a:t> </a:t>
            </a:r>
            <a:r>
              <a:rPr lang="de-DE" sz="2000" dirty="0" smtClean="0"/>
              <a:t>on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smtClean="0"/>
              <a:t>Web!</a:t>
            </a:r>
            <a:endParaRPr lang="de-DE" sz="2000" dirty="0"/>
          </a:p>
          <a:p>
            <a:endParaRPr lang="de-DE" sz="2000" dirty="0"/>
          </a:p>
        </p:txBody>
      </p:sp>
      <p:pic>
        <p:nvPicPr>
          <p:cNvPr id="4" name="Picture 27" descr="Screen Shot 2013-01-20 at 09.40.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4396" y="2132856"/>
            <a:ext cx="3339604" cy="1764888"/>
          </a:xfrm>
          <a:prstGeom prst="rect">
            <a:avLst/>
          </a:prstGeom>
        </p:spPr>
      </p:pic>
      <p:pic>
        <p:nvPicPr>
          <p:cNvPr id="5" name="Picture 29" descr="Screen Shot 2013-01-20 at 09.39.3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3284984"/>
            <a:ext cx="3456384" cy="1720992"/>
          </a:xfrm>
          <a:prstGeom prst="rect">
            <a:avLst/>
          </a:prstGeom>
        </p:spPr>
      </p:pic>
      <p:pic>
        <p:nvPicPr>
          <p:cNvPr id="6" name="Picture 28" descr="Screen Shot 2013-01-20 at 09.41.1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240" y="4365104"/>
            <a:ext cx="3214816" cy="1638663"/>
          </a:xfrm>
          <a:prstGeom prst="rect">
            <a:avLst/>
          </a:prstGeom>
        </p:spPr>
      </p:pic>
      <p:pic>
        <p:nvPicPr>
          <p:cNvPr id="11" name="Bild 10" descr="Screen Shot 2013-12-18 at 10.26.5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077072"/>
            <a:ext cx="5791572" cy="3861048"/>
          </a:xfrm>
          <a:prstGeom prst="rect">
            <a:avLst/>
          </a:prstGeom>
        </p:spPr>
      </p:pic>
      <p:pic>
        <p:nvPicPr>
          <p:cNvPr id="7" name="Bild 6" descr="Screen Shot 2013-12-18 at 10.24.23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5046225"/>
            <a:ext cx="5556109" cy="362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4822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missing</a:t>
            </a:r>
            <a:r>
              <a:rPr lang="de-DE" dirty="0" smtClean="0"/>
              <a:t> in </a:t>
            </a:r>
            <a:r>
              <a:rPr lang="de-DE" dirty="0" err="1" smtClean="0"/>
              <a:t>terms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standards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Standards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make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</a:p>
          <a:p>
            <a:pPr lvl="1"/>
            <a:r>
              <a:rPr lang="de-DE" dirty="0" err="1" smtClean="0"/>
              <a:t>machine</a:t>
            </a:r>
            <a:r>
              <a:rPr lang="de-DE" dirty="0" smtClean="0"/>
              <a:t> </a:t>
            </a:r>
            <a:r>
              <a:rPr lang="de-DE" dirty="0" err="1" smtClean="0"/>
              <a:t>readable</a:t>
            </a:r>
            <a:endParaRPr lang="de-DE" dirty="0" smtClean="0"/>
          </a:p>
          <a:p>
            <a:pPr lvl="1"/>
            <a:r>
              <a:rPr lang="de-DE" dirty="0" err="1"/>
              <a:t>m</a:t>
            </a:r>
            <a:r>
              <a:rPr lang="de-DE" dirty="0" err="1" smtClean="0"/>
              <a:t>achine</a:t>
            </a:r>
            <a:r>
              <a:rPr lang="de-DE" dirty="0" smtClean="0"/>
              <a:t> </a:t>
            </a:r>
            <a:r>
              <a:rPr lang="de-DE" dirty="0" err="1" smtClean="0"/>
              <a:t>processable</a:t>
            </a:r>
            <a:endParaRPr lang="de-DE" dirty="0" smtClean="0"/>
          </a:p>
          <a:p>
            <a:pPr lvl="1"/>
            <a:endParaRPr lang="de-DE" dirty="0"/>
          </a:p>
          <a:p>
            <a:r>
              <a:rPr lang="de-DE" dirty="0" err="1" smtClean="0"/>
              <a:t>Why</a:t>
            </a:r>
            <a:r>
              <a:rPr lang="de-DE" dirty="0" smtClean="0"/>
              <a:t>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626714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WU Designvorlage neu">
  <a:themeElements>
    <a:clrScheme name="WU Farbschema neu">
      <a:dk1>
        <a:srgbClr val="000000"/>
      </a:dk1>
      <a:lt1>
        <a:sysClr val="window" lastClr="FFFFFF"/>
      </a:lt1>
      <a:dk2>
        <a:srgbClr val="002E60"/>
      </a:dk2>
      <a:lt2>
        <a:srgbClr val="E5F5FA"/>
      </a:lt2>
      <a:accent1>
        <a:srgbClr val="0096D3"/>
      </a:accent1>
      <a:accent2>
        <a:srgbClr val="002E60"/>
      </a:accent2>
      <a:accent3>
        <a:srgbClr val="532481"/>
      </a:accent3>
      <a:accent4>
        <a:srgbClr val="457AA0"/>
      </a:accent4>
      <a:accent5>
        <a:srgbClr val="A991C0"/>
      </a:accent5>
      <a:accent6>
        <a:srgbClr val="7FCAE9"/>
      </a:accent6>
      <a:hlink>
        <a:srgbClr val="406288"/>
      </a:hlink>
      <a:folHlink>
        <a:srgbClr val="008FAA"/>
      </a:folHlink>
    </a:clrScheme>
    <a:fontScheme name="Ganymed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U Farbschema neu">
        <a:dk1>
          <a:srgbClr val="000000"/>
        </a:dk1>
        <a:lt1>
          <a:sysClr val="window" lastClr="FFFFFF"/>
        </a:lt1>
        <a:dk2>
          <a:srgbClr val="002E60"/>
        </a:dk2>
        <a:lt2>
          <a:srgbClr val="E5F5FA"/>
        </a:lt2>
        <a:accent1>
          <a:srgbClr val="0096D3"/>
        </a:accent1>
        <a:accent2>
          <a:srgbClr val="002E60"/>
        </a:accent2>
        <a:accent3>
          <a:srgbClr val="532481"/>
        </a:accent3>
        <a:accent4>
          <a:srgbClr val="457AA0"/>
        </a:accent4>
        <a:accent5>
          <a:srgbClr val="A991C0"/>
        </a:accent5>
        <a:accent6>
          <a:srgbClr val="7FCAE9"/>
        </a:accent6>
        <a:hlink>
          <a:srgbClr val="406288"/>
        </a:hlink>
        <a:folHlink>
          <a:srgbClr val="008FA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WU Designvorlage neu</Template>
  <TotalTime>0</TotalTime>
  <Words>1584</Words>
  <Application>Microsoft Macintosh PowerPoint</Application>
  <PresentationFormat>Bildschirmpräsentation (4:3)</PresentationFormat>
  <Paragraphs>298</Paragraphs>
  <Slides>29</Slides>
  <Notes>4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0" baseType="lpstr">
      <vt:lpstr>WU Designvorlage neu</vt:lpstr>
      <vt:lpstr>The role of Web standards for (Linked) Open Government Data</vt:lpstr>
      <vt:lpstr>Institute for Information Business</vt:lpstr>
      <vt:lpstr>  Career Path...</vt:lpstr>
      <vt:lpstr>Outline</vt:lpstr>
      <vt:lpstr>The Web 1989…</vt:lpstr>
      <vt:lpstr>The Web</vt:lpstr>
      <vt:lpstr>W3C – Shaping Standards for the Web    </vt:lpstr>
      <vt:lpstr>Data on the Web: the Web is not only a place for documents!</vt:lpstr>
      <vt:lpstr>What is missing in terms of standards?</vt:lpstr>
      <vt:lpstr>Try this in Bing/Google/Yahoo: “Latest News on NYT about technology companies  with a revenue greater than 10B EUR”  </vt:lpstr>
      <vt:lpstr>The Web of data ~1999…</vt:lpstr>
      <vt:lpstr>Standards for Linked Data:</vt:lpstr>
      <vt:lpstr>Linked Data on the Web: Adoption</vt:lpstr>
      <vt:lpstr>RDF ... The „HTML for data“</vt:lpstr>
      <vt:lpstr>A standard Query language for Web Data: SPARQL</vt:lpstr>
      <vt:lpstr>5-Star Schema for Open Data:</vt:lpstr>
      <vt:lpstr>5-Star Schema for Open Data:</vt:lpstr>
      <vt:lpstr>Open Data Trends &amp; Future</vt:lpstr>
      <vt:lpstr>Open Data – Status:</vt:lpstr>
      <vt:lpstr>EU is pushing Linked Data Standards</vt:lpstr>
      <vt:lpstr>Open Government Data Austria:</vt:lpstr>
      <vt:lpstr>Recent Activities in W3C</vt:lpstr>
      <vt:lpstr>PROV WG</vt:lpstr>
      <vt:lpstr>PROV Model</vt:lpstr>
      <vt:lpstr>Various work ongoing on aligning/reconciling licenses for Open data:</vt:lpstr>
      <vt:lpstr>Various work ongoing on aligning/reconciling licenses for Open data:</vt:lpstr>
      <vt:lpstr>Take-home messages &amp; Challenges:</vt:lpstr>
      <vt:lpstr>Advertisement</vt:lpstr>
      <vt:lpstr>Institute for Information Business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BIS2</dc:title>
  <dc:creator>Niki</dc:creator>
  <cp:lastModifiedBy>Axel Polleres</cp:lastModifiedBy>
  <cp:revision>390</cp:revision>
  <dcterms:created xsi:type="dcterms:W3CDTF">2010-04-12T15:33:34Z</dcterms:created>
  <dcterms:modified xsi:type="dcterms:W3CDTF">2013-12-19T11:55:00Z</dcterms:modified>
</cp:coreProperties>
</file>