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56" r:id="rId2"/>
    <p:sldId id="483" r:id="rId3"/>
    <p:sldId id="509" r:id="rId4"/>
    <p:sldId id="512" r:id="rId5"/>
    <p:sldId id="513" r:id="rId6"/>
    <p:sldId id="510" r:id="rId7"/>
    <p:sldId id="514" r:id="rId8"/>
    <p:sldId id="515" r:id="rId9"/>
    <p:sldId id="485" r:id="rId10"/>
    <p:sldId id="491" r:id="rId11"/>
    <p:sldId id="492" r:id="rId12"/>
    <p:sldId id="487" r:id="rId13"/>
    <p:sldId id="488" r:id="rId14"/>
    <p:sldId id="497" r:id="rId15"/>
    <p:sldId id="499" r:id="rId16"/>
    <p:sldId id="517" r:id="rId17"/>
    <p:sldId id="518" r:id="rId18"/>
    <p:sldId id="519" r:id="rId19"/>
    <p:sldId id="530" r:id="rId20"/>
    <p:sldId id="531" r:id="rId21"/>
    <p:sldId id="532" r:id="rId22"/>
    <p:sldId id="500" r:id="rId23"/>
    <p:sldId id="495" r:id="rId24"/>
    <p:sldId id="496" r:id="rId25"/>
    <p:sldId id="501" r:id="rId26"/>
    <p:sldId id="502" r:id="rId27"/>
    <p:sldId id="503" r:id="rId28"/>
    <p:sldId id="520" r:id="rId29"/>
    <p:sldId id="521" r:id="rId30"/>
    <p:sldId id="535" r:id="rId31"/>
    <p:sldId id="522" r:id="rId32"/>
    <p:sldId id="536" r:id="rId33"/>
    <p:sldId id="523" r:id="rId34"/>
    <p:sldId id="537" r:id="rId35"/>
    <p:sldId id="524" r:id="rId36"/>
    <p:sldId id="526" r:id="rId37"/>
    <p:sldId id="527" r:id="rId38"/>
    <p:sldId id="528" r:id="rId39"/>
    <p:sldId id="529" r:id="rId40"/>
    <p:sldId id="533" r:id="rId41"/>
    <p:sldId id="484" r:id="rId42"/>
    <p:sldId id="534" r:id="rId43"/>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B050"/>
    <a:srgbClr val="CC0099"/>
    <a:srgbClr val="FF0066"/>
    <a:srgbClr val="9933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2064"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7D0F951-13DB-4C5A-85D6-12D1C2F8F5B0}" type="datetimeFigureOut">
              <a:rPr lang="de-AT" smtClean="0"/>
              <a:pPr/>
              <a:t>08/04/14</a:t>
            </a:fld>
            <a:endParaRPr lang="de-AT"/>
          </a:p>
        </p:txBody>
      </p:sp>
      <p:sp>
        <p:nvSpPr>
          <p:cNvPr id="4" name="Fußzeilenplatzhalt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5854F9C7-0FFE-4E72-AF6A-1657BD8F0EAC}" type="slidenum">
              <a:rPr lang="de-AT" smtClean="0"/>
              <a:pPr/>
              <a:t>‹Nr.›</a:t>
            </a:fld>
            <a:endParaRPr lang="de-AT"/>
          </a:p>
        </p:txBody>
      </p:sp>
    </p:spTree>
    <p:extLst>
      <p:ext uri="{BB962C8B-B14F-4D97-AF65-F5344CB8AC3E}">
        <p14:creationId xmlns:p14="http://schemas.microsoft.com/office/powerpoint/2010/main" val="13834777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72DD00C6-9325-456A-9050-A3DFBE2350C6}" type="datetimeFigureOut">
              <a:rPr lang="de-AT" smtClean="0"/>
              <a:pPr/>
              <a:t>08/04/14</a:t>
            </a:fld>
            <a:endParaRPr lang="de-AT"/>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Fußzeilenplatzhalt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EB4AA2B0-3FF2-4AD7-B641-4608F5682954}" type="slidenum">
              <a:rPr lang="de-AT" smtClean="0"/>
              <a:pPr/>
              <a:t>‹Nr.›</a:t>
            </a:fld>
            <a:endParaRPr lang="de-AT"/>
          </a:p>
        </p:txBody>
      </p:sp>
    </p:spTree>
    <p:extLst>
      <p:ext uri="{BB962C8B-B14F-4D97-AF65-F5344CB8AC3E}">
        <p14:creationId xmlns:p14="http://schemas.microsoft.com/office/powerpoint/2010/main" val="654672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1200">
                <a:solidFill>
                  <a:schemeClr val="tx1"/>
                </a:solidFill>
                <a:latin typeface="Arial" charset="0"/>
                <a:ea typeface="ＭＳ Ｐゴシック" charset="0"/>
                <a:cs typeface="ＭＳ Ｐゴシック" charset="0"/>
              </a:defRPr>
            </a:lvl1pPr>
            <a:lvl2pPr marL="742950" indent="-285750" defTabSz="903288" eaLnBrk="0" hangingPunct="0">
              <a:defRPr sz="1200">
                <a:solidFill>
                  <a:schemeClr val="tx1"/>
                </a:solidFill>
                <a:latin typeface="Arial" charset="0"/>
                <a:ea typeface="ＭＳ Ｐゴシック" charset="0"/>
              </a:defRPr>
            </a:lvl2pPr>
            <a:lvl3pPr marL="1143000" indent="-228600" defTabSz="903288" eaLnBrk="0" hangingPunct="0">
              <a:defRPr sz="1200">
                <a:solidFill>
                  <a:schemeClr val="tx1"/>
                </a:solidFill>
                <a:latin typeface="Arial" charset="0"/>
                <a:ea typeface="ＭＳ Ｐゴシック" charset="0"/>
              </a:defRPr>
            </a:lvl3pPr>
            <a:lvl4pPr marL="1600200" indent="-228600" defTabSz="903288" eaLnBrk="0" hangingPunct="0">
              <a:defRPr sz="1200">
                <a:solidFill>
                  <a:schemeClr val="tx1"/>
                </a:solidFill>
                <a:latin typeface="Arial" charset="0"/>
                <a:ea typeface="ＭＳ Ｐゴシック" charset="0"/>
              </a:defRPr>
            </a:lvl4pPr>
            <a:lvl5pPr marL="2057400" indent="-228600" defTabSz="903288" eaLnBrk="0" hangingPunct="0">
              <a:defRPr sz="1200">
                <a:solidFill>
                  <a:schemeClr val="tx1"/>
                </a:solidFill>
                <a:latin typeface="Arial" charset="0"/>
                <a:ea typeface="ＭＳ Ｐゴシック" charset="0"/>
              </a:defRPr>
            </a:lvl5pPr>
            <a:lvl6pPr marL="2514600" indent="-228600" defTabSz="903288" eaLnBrk="0" fontAlgn="base" hangingPunct="0">
              <a:spcBef>
                <a:spcPct val="50000"/>
              </a:spcBef>
              <a:spcAft>
                <a:spcPct val="0"/>
              </a:spcAft>
              <a:defRPr sz="1200">
                <a:solidFill>
                  <a:schemeClr val="tx1"/>
                </a:solidFill>
                <a:latin typeface="Arial" charset="0"/>
                <a:ea typeface="ＭＳ Ｐゴシック" charset="0"/>
              </a:defRPr>
            </a:lvl6pPr>
            <a:lvl7pPr marL="2971800" indent="-228600" defTabSz="903288" eaLnBrk="0" fontAlgn="base" hangingPunct="0">
              <a:spcBef>
                <a:spcPct val="50000"/>
              </a:spcBef>
              <a:spcAft>
                <a:spcPct val="0"/>
              </a:spcAft>
              <a:defRPr sz="1200">
                <a:solidFill>
                  <a:schemeClr val="tx1"/>
                </a:solidFill>
                <a:latin typeface="Arial" charset="0"/>
                <a:ea typeface="ＭＳ Ｐゴシック" charset="0"/>
              </a:defRPr>
            </a:lvl7pPr>
            <a:lvl8pPr marL="3429000" indent="-228600" defTabSz="903288" eaLnBrk="0" fontAlgn="base" hangingPunct="0">
              <a:spcBef>
                <a:spcPct val="50000"/>
              </a:spcBef>
              <a:spcAft>
                <a:spcPct val="0"/>
              </a:spcAft>
              <a:defRPr sz="1200">
                <a:solidFill>
                  <a:schemeClr val="tx1"/>
                </a:solidFill>
                <a:latin typeface="Arial" charset="0"/>
                <a:ea typeface="ＭＳ Ｐゴシック" charset="0"/>
              </a:defRPr>
            </a:lvl8pPr>
            <a:lvl9pPr marL="3886200" indent="-228600" defTabSz="903288" eaLnBrk="0" fontAlgn="base" hangingPunct="0">
              <a:spcBef>
                <a:spcPct val="50000"/>
              </a:spcBef>
              <a:spcAft>
                <a:spcPct val="0"/>
              </a:spcAft>
              <a:defRPr sz="1200">
                <a:solidFill>
                  <a:schemeClr val="tx1"/>
                </a:solidFill>
                <a:latin typeface="Arial" charset="0"/>
                <a:ea typeface="ＭＳ Ｐゴシック" charset="0"/>
              </a:defRPr>
            </a:lvl9pPr>
          </a:lstStyle>
          <a:p>
            <a:pPr eaLnBrk="1" hangingPunct="1"/>
            <a:fld id="{E545575E-9C37-D542-BDE9-B7F3AB4A06DB}" type="slidenum">
              <a:rPr lang="en-US">
                <a:latin typeface="Siemens Sans" charset="0"/>
              </a:rPr>
              <a:pPr eaLnBrk="1" hangingPunct="1"/>
              <a:t>4</a:t>
            </a:fld>
            <a:endParaRPr lang="en-US">
              <a:latin typeface="Siemens Sans" charset="0"/>
            </a:endParaRPr>
          </a:p>
        </p:txBody>
      </p:sp>
      <p:sp>
        <p:nvSpPr>
          <p:cNvPr id="26626" name="Slide Image Placeholder 1"/>
          <p:cNvSpPr>
            <a:spLocks noGrp="1" noRot="1" noChangeAspect="1" noTextEdit="1"/>
          </p:cNvSpPr>
          <p:nvPr>
            <p:ph type="sldImg"/>
          </p:nvPr>
        </p:nvSpPr>
        <p:spPr>
          <a:xfrm>
            <a:off x="917575" y="744538"/>
            <a:ext cx="4962525" cy="3721100"/>
          </a:xfr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3540" tIns="46770" rIns="93540" bIns="46770"/>
          <a:lstStyle/>
          <a:p>
            <a:pPr eaLnBrk="1" hangingPunct="1">
              <a:spcBef>
                <a:spcPct val="0"/>
              </a:spcBef>
            </a:pPr>
            <a:endParaRPr lang="en-US">
              <a:latin typeface="Siemens Sans" charset="0"/>
            </a:endParaRPr>
          </a:p>
        </p:txBody>
      </p:sp>
      <p:sp>
        <p:nvSpPr>
          <p:cNvPr id="26628" name="Slide Number Placeholder 3"/>
          <p:cNvSpPr txBox="1">
            <a:spLocks noGrp="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40" tIns="46770" rIns="93540" bIns="46770" anchor="b"/>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50000"/>
              </a:spcBef>
              <a:spcAft>
                <a:spcPct val="0"/>
              </a:spcAft>
              <a:defRPr sz="1200">
                <a:solidFill>
                  <a:schemeClr val="tx1"/>
                </a:solidFill>
                <a:latin typeface="Arial" charset="0"/>
                <a:ea typeface="ＭＳ Ｐゴシック" charset="0"/>
              </a:defRPr>
            </a:lvl6pPr>
            <a:lvl7pPr marL="2971800" indent="-228600" eaLnBrk="0" fontAlgn="base" hangingPunct="0">
              <a:spcBef>
                <a:spcPct val="50000"/>
              </a:spcBef>
              <a:spcAft>
                <a:spcPct val="0"/>
              </a:spcAft>
              <a:defRPr sz="1200">
                <a:solidFill>
                  <a:schemeClr val="tx1"/>
                </a:solidFill>
                <a:latin typeface="Arial" charset="0"/>
                <a:ea typeface="ＭＳ Ｐゴシック" charset="0"/>
              </a:defRPr>
            </a:lvl7pPr>
            <a:lvl8pPr marL="3429000" indent="-228600" eaLnBrk="0" fontAlgn="base" hangingPunct="0">
              <a:spcBef>
                <a:spcPct val="50000"/>
              </a:spcBef>
              <a:spcAft>
                <a:spcPct val="0"/>
              </a:spcAft>
              <a:defRPr sz="1200">
                <a:solidFill>
                  <a:schemeClr val="tx1"/>
                </a:solidFill>
                <a:latin typeface="Arial" charset="0"/>
                <a:ea typeface="ＭＳ Ｐゴシック" charset="0"/>
              </a:defRPr>
            </a:lvl8pPr>
            <a:lvl9pPr marL="3886200" indent="-228600" eaLnBrk="0" fontAlgn="base" hangingPunct="0">
              <a:spcBef>
                <a:spcPct val="50000"/>
              </a:spcBef>
              <a:spcAft>
                <a:spcPct val="0"/>
              </a:spcAft>
              <a:defRPr sz="1200">
                <a:solidFill>
                  <a:schemeClr val="tx1"/>
                </a:solidFill>
                <a:latin typeface="Arial" charset="0"/>
                <a:ea typeface="ＭＳ Ｐゴシック" charset="0"/>
              </a:defRPr>
            </a:lvl9pPr>
          </a:lstStyle>
          <a:p>
            <a:pPr algn="r" eaLnBrk="1" hangingPunct="1">
              <a:spcBef>
                <a:spcPct val="0"/>
              </a:spcBef>
            </a:pPr>
            <a:fld id="{13191D74-57C7-C24B-B5C4-0E60AEA2DBEC}" type="slidenum">
              <a:rPr lang="en-US">
                <a:latin typeface="Calibri" charset="0"/>
              </a:rPr>
              <a:pPr algn="r" eaLnBrk="1" hangingPunct="1">
                <a:spcBef>
                  <a:spcPct val="0"/>
                </a:spcBef>
              </a:pPr>
              <a:t>4</a:t>
            </a:fld>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 explain what I mean here, let me start with a quote, which at the same time is one of</a:t>
            </a:r>
            <a:r>
              <a:rPr lang="en-US" baseline="0" dirty="0" smtClean="0"/>
              <a:t> </a:t>
            </a:r>
            <a:r>
              <a:rPr lang="en-US" dirty="0" smtClean="0"/>
              <a:t>the “big promises” of the Semantic Web</a:t>
            </a:r>
            <a:r>
              <a:rPr lang="en-US" baseline="0" dirty="0" smtClean="0"/>
              <a:t> and what its  technologies shall enable. In 1999 Tim-</a:t>
            </a:r>
            <a:r>
              <a:rPr lang="en-US" baseline="0" dirty="0" err="1" smtClean="0"/>
              <a:t>Berners</a:t>
            </a:r>
            <a:r>
              <a:rPr lang="en-US" baseline="0" dirty="0" smtClean="0"/>
              <a:t> Lee, the creator of the Web wrote: “If HTML … “ Well, it’s almost 15 years from that now and so it should work by now, shouldn’t it? So let’s try that on </a:t>
            </a:r>
            <a:r>
              <a:rPr lang="en-US" baseline="0" dirty="0" err="1" smtClean="0"/>
              <a:t>google</a:t>
            </a:r>
            <a:r>
              <a:rPr lang="en-US" baseline="0" dirty="0" smtClean="0"/>
              <a:t>!  Unfortunately </a:t>
            </a:r>
            <a:r>
              <a:rPr lang="en-US" baseline="0" dirty="0" err="1" smtClean="0"/>
              <a:t>google</a:t>
            </a:r>
            <a:r>
              <a:rPr lang="en-US" baseline="0" dirty="0" smtClean="0"/>
              <a:t> doesn’t answer these questions, because </a:t>
            </a:r>
            <a:r>
              <a:rPr lang="en-US" baseline="0" dirty="0" err="1" smtClean="0"/>
              <a:t>google</a:t>
            </a:r>
            <a:r>
              <a:rPr lang="en-US" baseline="0" dirty="0" smtClean="0"/>
              <a:t> doesn’t allow structured query answering…</a:t>
            </a:r>
          </a:p>
          <a:p>
            <a:endParaRPr lang="en-US" baseline="0" dirty="0" smtClean="0"/>
          </a:p>
          <a:p>
            <a:r>
              <a:rPr lang="en-US" baseline="0" dirty="0" smtClean="0"/>
              <a:t>For instance, take some market research questions such as the following: </a:t>
            </a:r>
          </a:p>
          <a:p>
            <a:r>
              <a:rPr lang="en-US" baseline="0" dirty="0" smtClean="0"/>
              <a:t> What are the latest news on the new York times about companies with a revenue of over 10b EUR?</a:t>
            </a:r>
          </a:p>
          <a:p>
            <a:endParaRPr lang="en-US" baseline="0" dirty="0" smtClean="0"/>
          </a:p>
          <a:p>
            <a:r>
              <a:rPr lang="en-US" baseline="0" dirty="0" smtClean="0"/>
              <a:t>Or for my own preparation to this talk, I might have asked myself questions like the following: Who of my peers may have published with colleagues from WU Wien and how do these colleagues look like, such that I recognize them when I stand here in front of you today.</a:t>
            </a:r>
            <a:endParaRPr lang="en-US" dirty="0"/>
          </a:p>
        </p:txBody>
      </p:sp>
      <p:sp>
        <p:nvSpPr>
          <p:cNvPr id="4" name="Slide Number Placeholder 3"/>
          <p:cNvSpPr>
            <a:spLocks noGrp="1"/>
          </p:cNvSpPr>
          <p:nvPr>
            <p:ph type="sldNum" sz="quarter" idx="10"/>
          </p:nvPr>
        </p:nvSpPr>
        <p:spPr/>
        <p:txBody>
          <a:bodyPr/>
          <a:lstStyle/>
          <a:p>
            <a:fld id="{D3C17947-3C17-8B4D-8185-22E3F01E0CA4}" type="slidenum">
              <a:rPr lang="en-US" smtClean="0"/>
              <a:pPr/>
              <a:t>16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idea of</a:t>
            </a:r>
            <a:r>
              <a:rPr lang="en-US" dirty="0" smtClean="0"/>
              <a:t> Linked data allows me, to</a:t>
            </a:r>
            <a:r>
              <a:rPr lang="en-US" baseline="0" dirty="0" smtClean="0"/>
              <a:t> answer my query for images of colleagues from WU linked to my coauthors just by traversing these typed links published over the Web…</a:t>
            </a:r>
          </a:p>
          <a:p>
            <a:r>
              <a:rPr lang="en-US" baseline="0" dirty="0" smtClean="0"/>
              <a:t>That is, my Web pages says I’ve authored an article mentioned on DBLP, and DBLP mentions that Stefan has co-authored with me and also has co-authored with </a:t>
            </a:r>
            <a:r>
              <a:rPr lang="en-US" baseline="0" dirty="0" err="1" smtClean="0"/>
              <a:t>Gustaf</a:t>
            </a:r>
            <a:r>
              <a:rPr lang="en-US" baseline="0" dirty="0" smtClean="0"/>
              <a:t> Neumann, finally bringing me to his Webpage and image.</a:t>
            </a:r>
          </a:p>
          <a:p>
            <a:endParaRPr lang="en-US" baseline="0" dirty="0" smtClean="0"/>
          </a:p>
          <a:p>
            <a:r>
              <a:rPr lang="en-US" baseline="0" dirty="0" smtClean="0"/>
              <a:t>Fortunately, I don’t have to do this manually, but can crawl all this data into an RDF store (that is a new breed of Databases tailored for storing and querying this RDF data) and query this data from that data store in a structured query language</a:t>
            </a:r>
          </a:p>
        </p:txBody>
      </p:sp>
      <p:sp>
        <p:nvSpPr>
          <p:cNvPr id="4" name="Slide Number Placeholder 3"/>
          <p:cNvSpPr>
            <a:spLocks noGrp="1"/>
          </p:cNvSpPr>
          <p:nvPr>
            <p:ph type="sldNum" sz="quarter" idx="10"/>
          </p:nvPr>
        </p:nvSpPr>
        <p:spPr/>
        <p:txBody>
          <a:bodyPr/>
          <a:lstStyle/>
          <a:p>
            <a:fld id="{D3C17947-3C17-8B4D-8185-22E3F01E0CA4}" type="slidenum">
              <a:rPr lang="en-US" smtClean="0"/>
              <a:pPr/>
              <a:t>17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this</a:t>
            </a:r>
            <a:r>
              <a:rPr lang="en-US" baseline="0" dirty="0" smtClean="0"/>
              <a:t> standard query language for RDF is SPARQL, which I have also contributed to as chair of the respective W3C working. You see this language looks very similar to SQL, and allows you to write down the triple “patterns” matching answers you’re looking for very much like a “graph template”… With these ingredients structured queries over Linked data should be  possible!</a:t>
            </a:r>
            <a:endParaRPr lang="en-US" dirty="0"/>
          </a:p>
        </p:txBody>
      </p:sp>
      <p:sp>
        <p:nvSpPr>
          <p:cNvPr id="4" name="Slide Number Placeholder 3"/>
          <p:cNvSpPr>
            <a:spLocks noGrp="1"/>
          </p:cNvSpPr>
          <p:nvPr>
            <p:ph type="sldNum" sz="quarter" idx="10"/>
          </p:nvPr>
        </p:nvSpPr>
        <p:spPr/>
        <p:txBody>
          <a:bodyPr/>
          <a:lstStyle/>
          <a:p>
            <a:fld id="{D3C17947-3C17-8B4D-8185-22E3F01E0CA4}" type="slidenum">
              <a:rPr lang="en-US" smtClean="0"/>
              <a:pPr/>
              <a:t>18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bwMode="white">
          <a:xfrm>
            <a:off x="462406" y="3654044"/>
            <a:ext cx="7073457" cy="1141422"/>
          </a:xfrm>
          <a:prstGeom prst="rect">
            <a:avLst/>
          </a:prstGeom>
        </p:spPr>
        <p:txBody>
          <a:bodyPr tIns="0" anchor="t" anchorCtr="0">
            <a:noAutofit/>
          </a:bodyPr>
          <a:lstStyle>
            <a:lvl1pPr algn="l">
              <a:lnSpc>
                <a:spcPct val="100000"/>
              </a:lnSpc>
              <a:defRPr sz="3600" b="1" baseline="0">
                <a:solidFill>
                  <a:schemeClr val="bg1"/>
                </a:solidFill>
              </a:defRPr>
            </a:lvl1pPr>
          </a:lstStyle>
          <a:p>
            <a:r>
              <a:rPr lang="de-DE" dirty="0" smtClean="0"/>
              <a:t>Hier Titel der Präsentation eingeben</a:t>
            </a:r>
            <a:endParaRPr lang="de-AT" dirty="0"/>
          </a:p>
        </p:txBody>
      </p:sp>
      <p:sp>
        <p:nvSpPr>
          <p:cNvPr id="3" name="Untertitel 2"/>
          <p:cNvSpPr>
            <a:spLocks noGrp="1"/>
          </p:cNvSpPr>
          <p:nvPr>
            <p:ph type="subTitle" idx="1" hasCustomPrompt="1"/>
          </p:nvPr>
        </p:nvSpPr>
        <p:spPr bwMode="white">
          <a:xfrm>
            <a:off x="462406" y="4804610"/>
            <a:ext cx="7073457" cy="1141200"/>
          </a:xfrm>
        </p:spPr>
        <p:txBody>
          <a:bodyPr tIns="0" bIns="0">
            <a:noAutofit/>
          </a:bodyPr>
          <a:lstStyle>
            <a:lvl1pPr marL="0" indent="0" algn="l">
              <a:lnSpc>
                <a:spcPct val="100000"/>
              </a:lnSpc>
              <a:buNone/>
              <a:defRPr sz="3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Hier Untertitel der Präsentation eingeben</a:t>
            </a:r>
            <a:endParaRPr lang="de-AT"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5" name="Rechteck 4"/>
          <p:cNvSpPr/>
          <p:nvPr userDrawn="1"/>
        </p:nvSpPr>
        <p:spPr>
          <a:xfrm>
            <a:off x="468312" y="2357430"/>
            <a:ext cx="5103820" cy="3260345"/>
          </a:xfrm>
          <a:prstGeom prst="rect">
            <a:avLst/>
          </a:prstGeom>
          <a:ln w="12700">
            <a:solidFill>
              <a:schemeClr val="bg1">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de-AT"/>
          </a:p>
        </p:txBody>
      </p:sp>
      <p:pic>
        <p:nvPicPr>
          <p:cNvPr id="7" name="Grafik 6" descr="Logo-für-VK.png"/>
          <p:cNvPicPr>
            <a:picLocks noChangeAspect="1"/>
          </p:cNvPicPr>
          <p:nvPr userDrawn="1"/>
        </p:nvPicPr>
        <p:blipFill>
          <a:blip r:embed="rId2" cstate="print"/>
          <a:stretch>
            <a:fillRect/>
          </a:stretch>
        </p:blipFill>
        <p:spPr>
          <a:xfrm>
            <a:off x="888975" y="2552695"/>
            <a:ext cx="488281" cy="2233627"/>
          </a:xfrm>
          <a:prstGeom prst="rect">
            <a:avLst/>
          </a:prstGeom>
        </p:spPr>
      </p:pic>
      <p:sp>
        <p:nvSpPr>
          <p:cNvPr id="11" name="Textplatzhalter 10"/>
          <p:cNvSpPr>
            <a:spLocks noGrp="1"/>
          </p:cNvSpPr>
          <p:nvPr>
            <p:ph type="body" sz="quarter" idx="10" hasCustomPrompt="1"/>
          </p:nvPr>
        </p:nvSpPr>
        <p:spPr>
          <a:xfrm>
            <a:off x="1928818" y="3071811"/>
            <a:ext cx="3260322" cy="2173549"/>
          </a:xfrm>
        </p:spPr>
        <p:txBody>
          <a:bodyPr>
            <a:normAutofit/>
          </a:bodyPr>
          <a:lstStyle>
            <a:lvl1pPr marL="0" marR="0" indent="0" algn="l" defTabSz="914400" rtl="0" eaLnBrk="1" fontAlgn="auto" latinLnBrk="0" hangingPunct="1">
              <a:lnSpc>
                <a:spcPct val="100000"/>
              </a:lnSpc>
              <a:spcBef>
                <a:spcPts val="0"/>
              </a:spcBef>
              <a:spcAft>
                <a:spcPts val="0"/>
              </a:spcAft>
              <a:buClr>
                <a:srgbClr val="4B2582"/>
              </a:buClr>
              <a:buSzTx/>
              <a:buFont typeface="Wingdings" pitchFamily="2" charset="2"/>
              <a:buNone/>
              <a:tabLst/>
              <a:defRPr sz="1100" baseline="0"/>
            </a:lvl1pPr>
            <a:lvl2pPr marL="0" indent="0">
              <a:buNone/>
              <a:defRPr/>
            </a:lvl2pPr>
            <a:lvl3pPr marL="0" indent="0">
              <a:buNone/>
              <a:defRPr/>
            </a:lvl3pPr>
            <a:lvl4pPr marL="0" indent="0">
              <a:buNone/>
              <a:defRPr/>
            </a:lvl4pPr>
            <a:lvl5pPr marL="0" indent="0">
              <a:buNone/>
              <a:defRPr/>
            </a:lvl5pPr>
          </a:lstStyle>
          <a:p>
            <a:pPr marL="0" marR="0" lvl="0" indent="0" algn="l" defTabSz="914400" rtl="0" eaLnBrk="1" fontAlgn="auto" latinLnBrk="0" hangingPunct="1">
              <a:lnSpc>
                <a:spcPct val="100000"/>
              </a:lnSpc>
              <a:spcBef>
                <a:spcPts val="0"/>
              </a:spcBef>
              <a:spcAft>
                <a:spcPts val="0"/>
              </a:spcAft>
              <a:buClr>
                <a:srgbClr val="4B2582"/>
              </a:buClr>
              <a:buSzTx/>
              <a:buFont typeface="Wingdings" pitchFamily="2" charset="2"/>
              <a:buNone/>
              <a:tabLst/>
              <a:defRPr/>
            </a:pPr>
            <a:r>
              <a:rPr kumimoji="0" lang="de-DE" sz="1000" b="0" i="0" u="none" strike="noStrike" kern="1200" cap="none" spc="0" normalizeH="0" baseline="0" noProof="0" dirty="0" smtClean="0">
                <a:ln>
                  <a:noFill/>
                </a:ln>
                <a:solidFill>
                  <a:srgbClr val="000000"/>
                </a:solidFill>
                <a:effectLst/>
                <a:uLnTx/>
                <a:uFillTx/>
                <a:latin typeface="+mn-lt"/>
                <a:ea typeface="+mn-ea"/>
                <a:cs typeface="+mn-cs"/>
              </a:rPr>
              <a:t>Hier Adressdaten eingeben</a:t>
            </a:r>
          </a:p>
        </p:txBody>
      </p:sp>
      <p:sp>
        <p:nvSpPr>
          <p:cNvPr id="6" name="Titel 1"/>
          <p:cNvSpPr>
            <a:spLocks noGrp="1"/>
          </p:cNvSpPr>
          <p:nvPr>
            <p:ph type="title"/>
          </p:nvPr>
        </p:nvSpPr>
        <p:spPr>
          <a:xfrm>
            <a:off x="462406" y="430318"/>
            <a:ext cx="6281339" cy="1143000"/>
          </a:xfrm>
          <a:prstGeom prst="rect">
            <a:avLst/>
          </a:prstGeom>
        </p:spPr>
        <p:txBody>
          <a:bodyPr>
            <a:normAutofit/>
          </a:bodyPr>
          <a:lstStyle>
            <a:lvl1pPr>
              <a:lnSpc>
                <a:spcPct val="100000"/>
              </a:lnSpc>
              <a:defRPr sz="2800"/>
            </a:lvl1pPr>
          </a:lstStyle>
          <a:p>
            <a:r>
              <a:rPr lang="de-DE" smtClean="0"/>
              <a:t>Titelmasterformat durch Klicken bearbeiten</a:t>
            </a:r>
            <a:endParaRPr lang="de-AT" dirty="0"/>
          </a:p>
        </p:txBody>
      </p:sp>
      <p:sp>
        <p:nvSpPr>
          <p:cNvPr id="8" name="Fußzeilenplatzhalter 5"/>
          <p:cNvSpPr>
            <a:spLocks noGrp="1"/>
          </p:cNvSpPr>
          <p:nvPr>
            <p:ph type="ftr" sz="quarter" idx="11"/>
          </p:nvPr>
        </p:nvSpPr>
        <p:spPr>
          <a:xfrm>
            <a:off x="1354557" y="6341555"/>
            <a:ext cx="2895600" cy="365125"/>
          </a:xfrm>
        </p:spPr>
        <p:txBody>
          <a:bodyPr/>
          <a:lstStyle/>
          <a:p>
            <a:r>
              <a:rPr lang="de-AT" smtClean="0"/>
              <a:t>/ name of department</a:t>
            </a:r>
            <a:endParaRPr lang="de-AT"/>
          </a:p>
        </p:txBody>
      </p:sp>
      <p:sp>
        <p:nvSpPr>
          <p:cNvPr id="9" name="Foliennummernplatzhalter 6"/>
          <p:cNvSpPr>
            <a:spLocks noGrp="1"/>
          </p:cNvSpPr>
          <p:nvPr>
            <p:ph type="sldNum" sz="quarter" idx="12"/>
          </p:nvPr>
        </p:nvSpPr>
        <p:spPr>
          <a:xfrm>
            <a:off x="462407" y="6341555"/>
            <a:ext cx="892150" cy="365125"/>
          </a:xfrm>
        </p:spPr>
        <p:txBody>
          <a:bodyPr/>
          <a:lstStyle/>
          <a:p>
            <a:r>
              <a:rPr lang="de-AT" dirty="0" smtClean="0"/>
              <a:t>Seite </a:t>
            </a:r>
            <a:fld id="{680737D9-CC42-4855-ABAC-B759A1A9D624}" type="slidenum">
              <a:rPr lang="de-AT" smtClean="0"/>
              <a:pPr/>
              <a:t>‹Nr.›</a:t>
            </a:fld>
            <a:endParaRPr lang="de-AT" dirty="0"/>
          </a:p>
        </p:txBody>
      </p:sp>
      <p:sp>
        <p:nvSpPr>
          <p:cNvPr id="10" name="Datumsplatzhalter 6"/>
          <p:cNvSpPr>
            <a:spLocks noGrp="1"/>
          </p:cNvSpPr>
          <p:nvPr>
            <p:ph type="dt" sz="half" idx="2"/>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8B8F5953-2C2C-0746-A3E9-703EAA5AAFEC}" type="slidenum">
              <a:rPr lang="fr-FR" smtClean="0"/>
              <a:pPr/>
              <a:t>‹Nr.›</a:t>
            </a:fld>
            <a:endParaRPr lang="fr-FR"/>
          </a:p>
        </p:txBody>
      </p:sp>
    </p:spTree>
    <p:extLst>
      <p:ext uri="{BB962C8B-B14F-4D97-AF65-F5344CB8AC3E}">
        <p14:creationId xmlns:p14="http://schemas.microsoft.com/office/powerpoint/2010/main" val="3578567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title"/>
          </p:nvPr>
        </p:nvSpPr>
        <p:spPr bwMode="auto">
          <a:xfrm>
            <a:off x="2051720" y="44624"/>
            <a:ext cx="5400005" cy="708025"/>
          </a:xfrm>
          <a:prstGeom prst="rect">
            <a:avLst/>
          </a:prstGeom>
          <a:noFill/>
          <a:ln w="9525">
            <a:noFill/>
            <a:miter lim="800000"/>
            <a:headEnd/>
            <a:tailEnd/>
          </a:ln>
        </p:spPr>
        <p:txBody>
          <a:bodyPr/>
          <a:lstStyle>
            <a:lvl1pPr>
              <a:defRPr/>
            </a:lvl1pPr>
          </a:lstStyle>
          <a:p>
            <a:pPr lvl="0"/>
            <a:r>
              <a:rPr lang="fr-FR" dirty="0" smtClean="0"/>
              <a:t>Click to </a:t>
            </a:r>
            <a:r>
              <a:rPr lang="fr-FR" dirty="0" err="1" smtClean="0"/>
              <a:t>edit</a:t>
            </a:r>
            <a:r>
              <a:rPr lang="fr-FR" dirty="0" smtClean="0"/>
              <a:t> Master </a:t>
            </a:r>
            <a:r>
              <a:rPr lang="fr-FR" dirty="0" err="1" smtClean="0"/>
              <a:t>title</a:t>
            </a:r>
            <a:r>
              <a:rPr lang="fr-FR" dirty="0" smtClean="0"/>
              <a:t> style</a:t>
            </a:r>
            <a:endParaRPr lang="en-IE" dirty="0" smtClean="0"/>
          </a:p>
        </p:txBody>
      </p:sp>
    </p:spTree>
    <p:extLst>
      <p:ext uri="{BB962C8B-B14F-4D97-AF65-F5344CB8AC3E}">
        <p14:creationId xmlns:p14="http://schemas.microsoft.com/office/powerpoint/2010/main" val="2344131543"/>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mit kurzem Titel">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bwMode="white">
          <a:xfrm>
            <a:off x="465547" y="3661602"/>
            <a:ext cx="8210141" cy="828000"/>
          </a:xfrm>
          <a:prstGeom prst="rect">
            <a:avLst/>
          </a:prstGeom>
        </p:spPr>
        <p:txBody>
          <a:bodyPr tIns="0" anchor="t" anchorCtr="0">
            <a:noAutofit/>
          </a:bodyPr>
          <a:lstStyle>
            <a:lvl1pPr algn="l">
              <a:lnSpc>
                <a:spcPct val="100000"/>
              </a:lnSpc>
              <a:defRPr sz="4800" b="1" baseline="0">
                <a:solidFill>
                  <a:schemeClr val="bg1"/>
                </a:solidFill>
              </a:defRPr>
            </a:lvl1pPr>
          </a:lstStyle>
          <a:p>
            <a:r>
              <a:rPr lang="de-DE" dirty="0" smtClean="0"/>
              <a:t>Titelfolie kurzer Titel</a:t>
            </a:r>
            <a:endParaRPr lang="de-AT" dirty="0"/>
          </a:p>
        </p:txBody>
      </p:sp>
      <p:sp>
        <p:nvSpPr>
          <p:cNvPr id="3" name="Untertitel 2"/>
          <p:cNvSpPr>
            <a:spLocks noGrp="1"/>
          </p:cNvSpPr>
          <p:nvPr>
            <p:ph type="subTitle" idx="1" hasCustomPrompt="1"/>
          </p:nvPr>
        </p:nvSpPr>
        <p:spPr bwMode="white">
          <a:xfrm>
            <a:off x="465547" y="4517126"/>
            <a:ext cx="8210141" cy="828000"/>
          </a:xfrm>
        </p:spPr>
        <p:txBody>
          <a:bodyPr tIns="0" bIns="0">
            <a:noAutofit/>
          </a:bodyPr>
          <a:lstStyle>
            <a:lvl1pPr marL="0" indent="0" algn="l">
              <a:lnSpc>
                <a:spcPct val="100000"/>
              </a:lnSpc>
              <a:spcBef>
                <a:spcPts val="0"/>
              </a:spcBef>
              <a:buNone/>
              <a:defRPr sz="4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Untertitel</a:t>
            </a:r>
            <a:endParaRPr lang="de-AT"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62019" y="430318"/>
            <a:ext cx="6270227" cy="1143000"/>
          </a:xfrm>
          <a:prstGeom prst="rect">
            <a:avLst/>
          </a:prstGeom>
        </p:spPr>
        <p:txBody>
          <a:bodyPr lIns="0" rIns="0"/>
          <a:lstStyle/>
          <a:p>
            <a:r>
              <a:rPr lang="de-DE" smtClean="0"/>
              <a:t>Titelmasterformat durch Klicken bearbeiten</a:t>
            </a:r>
            <a:endParaRPr lang="de-AT" dirty="0"/>
          </a:p>
        </p:txBody>
      </p:sp>
      <p:sp>
        <p:nvSpPr>
          <p:cNvPr id="3" name="Inhaltsplatzhalter 2"/>
          <p:cNvSpPr>
            <a:spLocks noGrp="1"/>
          </p:cNvSpPr>
          <p:nvPr>
            <p:ph idx="1"/>
          </p:nvPr>
        </p:nvSpPr>
        <p:spPr>
          <a:xfrm>
            <a:off x="462019" y="1839258"/>
            <a:ext cx="7740594" cy="4387988"/>
          </a:xfrm>
        </p:spPr>
        <p:txBody>
          <a:bodyPr lIns="0" rIns="0">
            <a:normAutofit/>
          </a:bodyPr>
          <a:lstStyle>
            <a:lvl1pPr>
              <a:defRPr sz="2400"/>
            </a:lvl1pPr>
            <a:lvl2pPr>
              <a:defRPr sz="2000"/>
            </a:lvl2pPr>
            <a:lvl3pPr>
              <a:defRPr sz="18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6" name="Foliennummernplatzhalter 5"/>
          <p:cNvSpPr>
            <a:spLocks noGrp="1"/>
          </p:cNvSpPr>
          <p:nvPr>
            <p:ph type="sldNum" sz="quarter" idx="12"/>
          </p:nvPr>
        </p:nvSpPr>
        <p:spPr/>
        <p:txBody>
          <a:bodyPr/>
          <a:lstStyle/>
          <a:p>
            <a:r>
              <a:rPr lang="de-AT" dirty="0" smtClean="0"/>
              <a:t>Seite </a:t>
            </a:r>
            <a:fld id="{680737D9-CC42-4855-ABAC-B759A1A9D624}" type="slidenum">
              <a:rPr lang="de-AT" smtClean="0"/>
              <a:pPr/>
              <a:t>‹Nr.›</a:t>
            </a:fld>
            <a:endParaRPr lang="de-AT" dirty="0"/>
          </a:p>
        </p:txBody>
      </p:sp>
      <p:sp>
        <p:nvSpPr>
          <p:cNvPr id="7" name="Datumsplatzhalter 6"/>
          <p:cNvSpPr>
            <a:spLocks noGrp="1"/>
          </p:cNvSpPr>
          <p:nvPr>
            <p:ph type="dt" sz="half" idx="2"/>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65172" y="430318"/>
            <a:ext cx="6280165" cy="1143000"/>
          </a:xfrm>
          <a:prstGeom prst="rect">
            <a:avLst/>
          </a:prstGeom>
        </p:spPr>
        <p:txBody>
          <a:bodyPr/>
          <a:lstStyle/>
          <a:p>
            <a:r>
              <a:rPr lang="de-DE" smtClean="0"/>
              <a:t>Titelmasterformat durch Klicken bearbeiten</a:t>
            </a:r>
            <a:endParaRPr lang="de-AT" dirty="0"/>
          </a:p>
        </p:txBody>
      </p:sp>
      <p:sp>
        <p:nvSpPr>
          <p:cNvPr id="7" name="Inhaltsplatzhalter 6"/>
          <p:cNvSpPr>
            <a:spLocks noGrp="1"/>
          </p:cNvSpPr>
          <p:nvPr>
            <p:ph sz="quarter" idx="10" hasCustomPrompt="1"/>
          </p:nvPr>
        </p:nvSpPr>
        <p:spPr>
          <a:xfrm>
            <a:off x="468313" y="1857375"/>
            <a:ext cx="8485187" cy="4797425"/>
          </a:xfrm>
        </p:spPr>
        <p:txBody>
          <a:bodyPr/>
          <a:lstStyle>
            <a:lvl1pPr>
              <a:buNone/>
              <a:defRPr/>
            </a:lvl1pPr>
          </a:lstStyle>
          <a:p>
            <a:pPr lvl="0"/>
            <a:r>
              <a:rPr lang="de-AT" dirty="0" smtClean="0"/>
              <a:t>Platzhalter für Objekte</a:t>
            </a:r>
            <a:endParaRPr lang="de-AT"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Kapitelüberschrift">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2406" y="2009384"/>
            <a:ext cx="7073457" cy="1132150"/>
          </a:xfrm>
          <a:prstGeom prst="rect">
            <a:avLst/>
          </a:prstGeom>
        </p:spPr>
        <p:txBody>
          <a:bodyPr tIns="0" anchor="t" anchorCtr="0">
            <a:normAutofit/>
          </a:bodyPr>
          <a:lstStyle>
            <a:lvl1pPr algn="l">
              <a:lnSpc>
                <a:spcPct val="100000"/>
              </a:lnSpc>
              <a:defRPr sz="3600" b="1" cap="none" baseline="0">
                <a:solidFill>
                  <a:schemeClr val="bg1"/>
                </a:solidFill>
              </a:defRPr>
            </a:lvl1pPr>
          </a:lstStyle>
          <a:p>
            <a:r>
              <a:rPr lang="de-DE" cap="none" baseline="0" dirty="0" smtClean="0"/>
              <a:t>Hier Kapitelüberschrift eingeben</a:t>
            </a:r>
            <a:endParaRPr lang="de-AT" dirty="0"/>
          </a:p>
        </p:txBody>
      </p:sp>
      <p:sp>
        <p:nvSpPr>
          <p:cNvPr id="3" name="Textplatzhalter 2"/>
          <p:cNvSpPr>
            <a:spLocks noGrp="1"/>
          </p:cNvSpPr>
          <p:nvPr>
            <p:ph type="body" idx="1" hasCustomPrompt="1"/>
          </p:nvPr>
        </p:nvSpPr>
        <p:spPr bwMode="white">
          <a:xfrm>
            <a:off x="462406" y="3161536"/>
            <a:ext cx="7073457" cy="1000132"/>
          </a:xfrm>
        </p:spPr>
        <p:txBody>
          <a:bodyPr tIns="0" bIns="0" anchor="t" anchorCtr="0">
            <a:noAutofit/>
          </a:bodyPr>
          <a:lstStyle>
            <a:lvl1pPr marL="0" indent="0">
              <a:lnSpc>
                <a:spcPct val="110000"/>
              </a:lnSpc>
              <a:buNone/>
              <a:defRPr sz="32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Hier optional Untertitel für Kapitel eingeben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Kapitelfolie mit kurzem Text">
    <p:bg bwMode="lt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2407" y="1956234"/>
            <a:ext cx="8213282" cy="828000"/>
          </a:xfrm>
          <a:prstGeom prst="rect">
            <a:avLst/>
          </a:prstGeom>
        </p:spPr>
        <p:txBody>
          <a:bodyPr tIns="0" anchor="t" anchorCtr="0">
            <a:normAutofit/>
          </a:bodyPr>
          <a:lstStyle>
            <a:lvl1pPr algn="l">
              <a:lnSpc>
                <a:spcPct val="110000"/>
              </a:lnSpc>
              <a:defRPr sz="4800" b="1" cap="none" baseline="0">
                <a:solidFill>
                  <a:schemeClr val="bg1"/>
                </a:solidFill>
              </a:defRPr>
            </a:lvl1pPr>
          </a:lstStyle>
          <a:p>
            <a:r>
              <a:rPr lang="de-DE" cap="none" baseline="0" dirty="0" smtClean="0"/>
              <a:t>Kapitel kurzer Titel</a:t>
            </a:r>
            <a:endParaRPr lang="de-AT" dirty="0"/>
          </a:p>
        </p:txBody>
      </p:sp>
      <p:sp>
        <p:nvSpPr>
          <p:cNvPr id="3" name="Textplatzhalter 2"/>
          <p:cNvSpPr>
            <a:spLocks noGrp="1"/>
          </p:cNvSpPr>
          <p:nvPr>
            <p:ph type="body" idx="1" hasCustomPrompt="1"/>
          </p:nvPr>
        </p:nvSpPr>
        <p:spPr>
          <a:xfrm>
            <a:off x="462407" y="2786058"/>
            <a:ext cx="8213282" cy="828000"/>
          </a:xfrm>
        </p:spPr>
        <p:txBody>
          <a:bodyPr tIns="0" bIns="0" anchor="t" anchorCtr="0">
            <a:noAutofit/>
          </a:bodyPr>
          <a:lstStyle>
            <a:lvl1pPr marL="0" indent="0">
              <a:lnSpc>
                <a:spcPct val="110000"/>
              </a:lnSpc>
              <a:buNone/>
              <a:defRPr sz="4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smtClean="0"/>
              <a:t>Untertitel</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62406" y="430318"/>
            <a:ext cx="6281339" cy="1143000"/>
          </a:xfrm>
          <a:prstGeom prst="rect">
            <a:avLst/>
          </a:prstGeom>
        </p:spPr>
        <p:txBody>
          <a:bodyPr>
            <a:normAutofit/>
          </a:bodyPr>
          <a:lstStyle>
            <a:lvl1pPr>
              <a:lnSpc>
                <a:spcPct val="100000"/>
              </a:lnSpc>
              <a:defRPr sz="2800"/>
            </a:lvl1pPr>
          </a:lstStyle>
          <a:p>
            <a:r>
              <a:rPr lang="de-DE" smtClean="0"/>
              <a:t>Titelmasterformat durch Klicken bearbeiten</a:t>
            </a:r>
            <a:endParaRPr lang="de-AT" dirty="0"/>
          </a:p>
        </p:txBody>
      </p:sp>
      <p:sp>
        <p:nvSpPr>
          <p:cNvPr id="3" name="Inhaltsplatzhalter 2"/>
          <p:cNvSpPr>
            <a:spLocks noGrp="1"/>
          </p:cNvSpPr>
          <p:nvPr>
            <p:ph sz="half" idx="1"/>
          </p:nvPr>
        </p:nvSpPr>
        <p:spPr>
          <a:xfrm>
            <a:off x="462405" y="1846262"/>
            <a:ext cx="3960000" cy="4391026"/>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4" name="Inhaltsplatzhalter 3"/>
          <p:cNvSpPr>
            <a:spLocks noGrp="1"/>
          </p:cNvSpPr>
          <p:nvPr>
            <p:ph sz="half" idx="2"/>
          </p:nvPr>
        </p:nvSpPr>
        <p:spPr>
          <a:xfrm>
            <a:off x="4715688" y="1846262"/>
            <a:ext cx="3960000" cy="4391026"/>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6" name="Fußzeilenplatzhalter 5"/>
          <p:cNvSpPr>
            <a:spLocks noGrp="1"/>
          </p:cNvSpPr>
          <p:nvPr>
            <p:ph type="ftr" sz="quarter" idx="11"/>
          </p:nvPr>
        </p:nvSpPr>
        <p:spPr/>
        <p:txBody>
          <a:bodyPr/>
          <a:lstStyle/>
          <a:p>
            <a:r>
              <a:rPr lang="de-AT" smtClean="0"/>
              <a:t>/ name of department</a:t>
            </a:r>
            <a:endParaRPr lang="de-AT"/>
          </a:p>
        </p:txBody>
      </p:sp>
      <p:sp>
        <p:nvSpPr>
          <p:cNvPr id="7" name="Foliennummernplatzhalter 6"/>
          <p:cNvSpPr>
            <a:spLocks noGrp="1"/>
          </p:cNvSpPr>
          <p:nvPr>
            <p:ph type="sldNum" sz="quarter" idx="12"/>
          </p:nvPr>
        </p:nvSpPr>
        <p:spPr/>
        <p:txBody>
          <a:bodyPr/>
          <a:lstStyle/>
          <a:p>
            <a:r>
              <a:rPr lang="de-AT" dirty="0" smtClean="0"/>
              <a:t>Seite </a:t>
            </a:r>
            <a:fld id="{680737D9-CC42-4855-ABAC-B759A1A9D624}" type="slidenum">
              <a:rPr lang="de-AT" smtClean="0"/>
              <a:pPr/>
              <a:t>‹Nr.›</a:t>
            </a:fld>
            <a:endParaRPr lang="de-AT" dirty="0"/>
          </a:p>
        </p:txBody>
      </p:sp>
      <p:sp>
        <p:nvSpPr>
          <p:cNvPr id="8" name="Datumsplatzhalter 6"/>
          <p:cNvSpPr>
            <a:spLocks noGrp="1"/>
          </p:cNvSpPr>
          <p:nvPr>
            <p:ph type="dt" sz="half" idx="13"/>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Vergleich">
    <p:spTree>
      <p:nvGrpSpPr>
        <p:cNvPr id="1" name=""/>
        <p:cNvGrpSpPr/>
        <p:nvPr/>
      </p:nvGrpSpPr>
      <p:grpSpPr>
        <a:xfrm>
          <a:off x="0" y="0"/>
          <a:ext cx="0" cy="0"/>
          <a:chOff x="0" y="0"/>
          <a:chExt cx="0" cy="0"/>
        </a:xfrm>
      </p:grpSpPr>
      <p:sp>
        <p:nvSpPr>
          <p:cNvPr id="2" name="Titel 1"/>
          <p:cNvSpPr>
            <a:spLocks noGrp="1"/>
          </p:cNvSpPr>
          <p:nvPr>
            <p:ph type="title"/>
          </p:nvPr>
        </p:nvSpPr>
        <p:spPr>
          <a:xfrm>
            <a:off x="462406" y="430318"/>
            <a:ext cx="6281339" cy="1143000"/>
          </a:xfrm>
          <a:prstGeom prst="rect">
            <a:avLst/>
          </a:prstGeom>
        </p:spPr>
        <p:txBody>
          <a:bodyPr>
            <a:normAutofit/>
          </a:bodyPr>
          <a:lstStyle>
            <a:lvl1pPr>
              <a:lnSpc>
                <a:spcPct val="100000"/>
              </a:lnSpc>
              <a:defRPr sz="2800"/>
            </a:lvl1pPr>
          </a:lstStyle>
          <a:p>
            <a:r>
              <a:rPr lang="de-DE" smtClean="0"/>
              <a:t>Titelmasterformat durch Klicken bearbeiten</a:t>
            </a:r>
            <a:endParaRPr lang="de-AT" dirty="0"/>
          </a:p>
        </p:txBody>
      </p:sp>
      <p:sp>
        <p:nvSpPr>
          <p:cNvPr id="3" name="Inhaltsplatzhalter 2"/>
          <p:cNvSpPr>
            <a:spLocks noGrp="1"/>
          </p:cNvSpPr>
          <p:nvPr>
            <p:ph sz="half" idx="1"/>
          </p:nvPr>
        </p:nvSpPr>
        <p:spPr>
          <a:xfrm>
            <a:off x="462405" y="2571745"/>
            <a:ext cx="3960000" cy="368618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4" name="Inhaltsplatzhalter 3"/>
          <p:cNvSpPr>
            <a:spLocks noGrp="1"/>
          </p:cNvSpPr>
          <p:nvPr>
            <p:ph sz="half" idx="2"/>
          </p:nvPr>
        </p:nvSpPr>
        <p:spPr>
          <a:xfrm>
            <a:off x="4715688" y="2571745"/>
            <a:ext cx="3960000" cy="368618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dirty="0"/>
          </a:p>
        </p:txBody>
      </p:sp>
      <p:sp>
        <p:nvSpPr>
          <p:cNvPr id="6" name="Fußzeilenplatzhalter 5"/>
          <p:cNvSpPr>
            <a:spLocks noGrp="1"/>
          </p:cNvSpPr>
          <p:nvPr>
            <p:ph type="ftr" sz="quarter" idx="11"/>
          </p:nvPr>
        </p:nvSpPr>
        <p:spPr/>
        <p:txBody>
          <a:bodyPr/>
          <a:lstStyle/>
          <a:p>
            <a:r>
              <a:rPr lang="de-AT" smtClean="0"/>
              <a:t>/ name of department</a:t>
            </a:r>
            <a:endParaRPr lang="de-AT"/>
          </a:p>
        </p:txBody>
      </p:sp>
      <p:sp>
        <p:nvSpPr>
          <p:cNvPr id="7" name="Foliennummernplatzhalter 6"/>
          <p:cNvSpPr>
            <a:spLocks noGrp="1"/>
          </p:cNvSpPr>
          <p:nvPr>
            <p:ph type="sldNum" sz="quarter" idx="12"/>
          </p:nvPr>
        </p:nvSpPr>
        <p:spPr/>
        <p:txBody>
          <a:bodyPr/>
          <a:lstStyle/>
          <a:p>
            <a:r>
              <a:rPr lang="de-AT" dirty="0" smtClean="0"/>
              <a:t>Seite </a:t>
            </a:r>
            <a:fld id="{680737D9-CC42-4855-ABAC-B759A1A9D624}" type="slidenum">
              <a:rPr lang="de-AT" smtClean="0"/>
              <a:pPr/>
              <a:t>‹Nr.›</a:t>
            </a:fld>
            <a:endParaRPr lang="de-AT" dirty="0"/>
          </a:p>
        </p:txBody>
      </p:sp>
      <p:sp>
        <p:nvSpPr>
          <p:cNvPr id="8" name="Textplatzhalter 2"/>
          <p:cNvSpPr>
            <a:spLocks noGrp="1"/>
          </p:cNvSpPr>
          <p:nvPr>
            <p:ph type="body" idx="13" hasCustomPrompt="1"/>
          </p:nvPr>
        </p:nvSpPr>
        <p:spPr>
          <a:xfrm>
            <a:off x="468313" y="1844675"/>
            <a:ext cx="3960811" cy="639762"/>
          </a:xfrm>
          <a:ln>
            <a:no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75" indent="0">
              <a:buNone/>
              <a:tabLst/>
              <a:defRPr sz="2400" b="1"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 hier einfügen</a:t>
            </a:r>
          </a:p>
        </p:txBody>
      </p:sp>
      <p:sp>
        <p:nvSpPr>
          <p:cNvPr id="9" name="Textplatzhalter 4"/>
          <p:cNvSpPr>
            <a:spLocks noGrp="1"/>
          </p:cNvSpPr>
          <p:nvPr>
            <p:ph type="body" sz="quarter" idx="3" hasCustomPrompt="1"/>
          </p:nvPr>
        </p:nvSpPr>
        <p:spPr>
          <a:xfrm>
            <a:off x="4712284" y="1844675"/>
            <a:ext cx="3960000" cy="639762"/>
          </a:xfrm>
          <a:ln>
            <a:no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75"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Text hier einfügen</a:t>
            </a:r>
          </a:p>
        </p:txBody>
      </p:sp>
      <p:sp>
        <p:nvSpPr>
          <p:cNvPr id="10" name="Datumsplatzhalter 6"/>
          <p:cNvSpPr>
            <a:spLocks noGrp="1"/>
          </p:cNvSpPr>
          <p:nvPr>
            <p:ph type="dt" sz="half" idx="14"/>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e Folie">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62406" y="1857365"/>
            <a:ext cx="7740207" cy="4378844"/>
          </a:xfrm>
          <a:prstGeom prst="rect">
            <a:avLst/>
          </a:prstGeom>
        </p:spPr>
        <p:txBody>
          <a:bodyPr vert="horz" lIns="0" tIns="45720" rIns="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AT" dirty="0"/>
          </a:p>
        </p:txBody>
      </p:sp>
      <p:sp>
        <p:nvSpPr>
          <p:cNvPr id="5" name="Fußzeilenplatzhalter 4"/>
          <p:cNvSpPr>
            <a:spLocks noGrp="1"/>
          </p:cNvSpPr>
          <p:nvPr>
            <p:ph type="ftr" sz="quarter" idx="3"/>
          </p:nvPr>
        </p:nvSpPr>
        <p:spPr>
          <a:xfrm>
            <a:off x="1354556" y="6341555"/>
            <a:ext cx="3217443" cy="365125"/>
          </a:xfrm>
          <a:prstGeom prst="rect">
            <a:avLst/>
          </a:prstGeom>
        </p:spPr>
        <p:txBody>
          <a:bodyPr vert="horz" lIns="91440" tIns="45720" rIns="91440" bIns="45720" rtlCol="0" anchor="ctr"/>
          <a:lstStyle>
            <a:lvl1pPr algn="l">
              <a:defRPr sz="900" cap="all" baseline="0">
                <a:solidFill>
                  <a:schemeClr val="tx1">
                    <a:tint val="75000"/>
                  </a:schemeClr>
                </a:solidFill>
              </a:defRPr>
            </a:lvl1pPr>
          </a:lstStyle>
          <a:p>
            <a:r>
              <a:rPr lang="de-AT" smtClean="0"/>
              <a:t>/ name of department</a:t>
            </a:r>
            <a:endParaRPr lang="de-AT" dirty="0"/>
          </a:p>
        </p:txBody>
      </p:sp>
      <p:sp>
        <p:nvSpPr>
          <p:cNvPr id="6" name="Foliennummernplatzhalter 5"/>
          <p:cNvSpPr>
            <a:spLocks noGrp="1"/>
          </p:cNvSpPr>
          <p:nvPr>
            <p:ph type="sldNum" sz="quarter" idx="4"/>
          </p:nvPr>
        </p:nvSpPr>
        <p:spPr>
          <a:xfrm>
            <a:off x="462407" y="6341555"/>
            <a:ext cx="892150" cy="365125"/>
          </a:xfrm>
          <a:prstGeom prst="rect">
            <a:avLst/>
          </a:prstGeom>
        </p:spPr>
        <p:txBody>
          <a:bodyPr vert="horz" lIns="91440" tIns="45720" rIns="91440" bIns="45720" rtlCol="0" anchor="ctr"/>
          <a:lstStyle>
            <a:lvl1pPr algn="l">
              <a:defRPr sz="900" cap="all" baseline="0">
                <a:solidFill>
                  <a:schemeClr val="tx1">
                    <a:tint val="75000"/>
                  </a:schemeClr>
                </a:solidFill>
              </a:defRPr>
            </a:lvl1pPr>
          </a:lstStyle>
          <a:p>
            <a:r>
              <a:rPr lang="de-AT" dirty="0" smtClean="0"/>
              <a:t>Seite </a:t>
            </a:r>
            <a:fld id="{680737D9-CC42-4855-ABAC-B759A1A9D624}" type="slidenum">
              <a:rPr lang="de-AT" smtClean="0"/>
              <a:pPr/>
              <a:t>‹Nr.›</a:t>
            </a:fld>
            <a:endParaRPr lang="de-AT" dirty="0"/>
          </a:p>
        </p:txBody>
      </p:sp>
      <p:sp>
        <p:nvSpPr>
          <p:cNvPr id="15" name="Titelplatzhalter 14"/>
          <p:cNvSpPr>
            <a:spLocks noGrp="1"/>
          </p:cNvSpPr>
          <p:nvPr>
            <p:ph type="title"/>
          </p:nvPr>
        </p:nvSpPr>
        <p:spPr bwMode="gray">
          <a:xfrm>
            <a:off x="462406" y="432000"/>
            <a:ext cx="6280165" cy="1143000"/>
          </a:xfrm>
          <a:prstGeom prst="rect">
            <a:avLst/>
          </a:prstGeom>
        </p:spPr>
        <p:txBody>
          <a:bodyPr vert="horz" lIns="0" tIns="0" rIns="0" bIns="0" rtlCol="0" anchor="ctr">
            <a:normAutofit/>
          </a:bodyPr>
          <a:lstStyle/>
          <a:p>
            <a:r>
              <a:rPr lang="de-DE" dirty="0" smtClean="0"/>
              <a:t>Titelmasterformat durch Klicken bearbeiten</a:t>
            </a:r>
            <a:endParaRPr lang="de-AT" dirty="0"/>
          </a:p>
        </p:txBody>
      </p:sp>
      <p:sp>
        <p:nvSpPr>
          <p:cNvPr id="7" name="Datumsplatzhalter 6"/>
          <p:cNvSpPr>
            <a:spLocks noGrp="1"/>
          </p:cNvSpPr>
          <p:nvPr>
            <p:ph type="dt" sz="half" idx="2"/>
          </p:nvPr>
        </p:nvSpPr>
        <p:spPr>
          <a:xfrm>
            <a:off x="7215205" y="6348413"/>
            <a:ext cx="987407" cy="365125"/>
          </a:xfrm>
          <a:prstGeom prst="rect">
            <a:avLst/>
          </a:prstGeom>
        </p:spPr>
        <p:txBody>
          <a:bodyPr vert="horz" lIns="91440" tIns="45720" rIns="91440" bIns="45720" rtlCol="0" anchor="ctr"/>
          <a:lstStyle>
            <a:lvl1pPr algn="r">
              <a:defRPr lang="de-DE" sz="900" kern="1200" cap="all" baseline="0" smtClean="0">
                <a:solidFill>
                  <a:schemeClr val="tx1">
                    <a:tint val="75000"/>
                  </a:schemeClr>
                </a:solidFill>
                <a:latin typeface="+mn-lt"/>
                <a:ea typeface="+mn-ea"/>
                <a:cs typeface="+mn-cs"/>
              </a:defRPr>
            </a:lvl1pPr>
          </a:lstStyle>
          <a:p>
            <a:endParaRPr lang="de-AT" dirty="0"/>
          </a:p>
        </p:txBody>
      </p:sp>
    </p:spTree>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4" r:id="rId4"/>
    <p:sldLayoutId id="2147483662" r:id="rId5"/>
    <p:sldLayoutId id="2147483651" r:id="rId6"/>
    <p:sldLayoutId id="2147483652" r:id="rId7"/>
    <p:sldLayoutId id="2147483664" r:id="rId8"/>
    <p:sldLayoutId id="2147483665" r:id="rId9"/>
    <p:sldLayoutId id="2147483663" r:id="rId10"/>
    <p:sldLayoutId id="2147483666" r:id="rId11"/>
    <p:sldLayoutId id="2147483667" r:id="rId12"/>
  </p:sldLayoutIdLst>
  <p:transition xmlns:p14="http://schemas.microsoft.com/office/powerpoint/2010/main">
    <p:fade/>
  </p:transition>
  <p:timing>
    <p:tnLst>
      <p:par>
        <p:cTn xmlns:p14="http://schemas.microsoft.com/office/powerpoint/2010/main" id="1" dur="indefinite" restart="never" nodeType="tmRoot"/>
      </p:par>
    </p:tnLst>
  </p:timing>
  <p:hf sldNum="0" hdr="0" ftr="0" dt="0"/>
  <p:txStyles>
    <p:titleStyle>
      <a:lvl1pPr algn="l" defTabSz="914400" rtl="0" eaLnBrk="1" latinLnBrk="0" hangingPunct="1">
        <a:lnSpc>
          <a:spcPct val="100000"/>
        </a:lnSpc>
        <a:spcBef>
          <a:spcPct val="0"/>
        </a:spcBef>
        <a:buNone/>
        <a:defRPr sz="2800" b="1" kern="1200">
          <a:solidFill>
            <a:schemeClr val="bg1"/>
          </a:solidFill>
          <a:latin typeface="+mj-lt"/>
          <a:ea typeface="+mj-ea"/>
          <a:cs typeface="+mj-cs"/>
        </a:defRPr>
      </a:lvl1pPr>
    </p:titleStyle>
    <p:bodyStyle>
      <a:lvl1pPr marL="265113" indent="-265113" algn="l" defTabSz="914400" rtl="0" eaLnBrk="1" latinLnBrk="0" hangingPunct="1">
        <a:lnSpc>
          <a:spcPct val="100000"/>
        </a:lnSpc>
        <a:spcBef>
          <a:spcPts val="0"/>
        </a:spcBef>
        <a:spcAft>
          <a:spcPts val="600"/>
        </a:spcAft>
        <a:buClr>
          <a:schemeClr val="accent3"/>
        </a:buClr>
        <a:buFont typeface="Wingdings" pitchFamily="2" charset="2"/>
        <a:buChar char="§"/>
        <a:defRPr sz="2400" kern="1200">
          <a:solidFill>
            <a:schemeClr val="tx1"/>
          </a:solidFill>
          <a:latin typeface="+mn-lt"/>
          <a:ea typeface="+mn-ea"/>
          <a:cs typeface="+mn-cs"/>
        </a:defRPr>
      </a:lvl1pPr>
      <a:lvl2pPr marL="541338" indent="-285750" algn="l" defTabSz="914400" rtl="0" eaLnBrk="1" latinLnBrk="0" hangingPunct="1">
        <a:lnSpc>
          <a:spcPct val="100000"/>
        </a:lnSpc>
        <a:spcBef>
          <a:spcPts val="0"/>
        </a:spcBef>
        <a:spcAft>
          <a:spcPts val="600"/>
        </a:spcAft>
        <a:buClr>
          <a:schemeClr val="tx2"/>
        </a:buClr>
        <a:buSzPct val="100000"/>
        <a:buFont typeface="Wingdings" pitchFamily="2" charset="2"/>
        <a:buChar char="§"/>
        <a:defRPr sz="2000" kern="1200">
          <a:solidFill>
            <a:schemeClr val="tx1"/>
          </a:solidFill>
          <a:latin typeface="+mn-lt"/>
          <a:ea typeface="+mn-ea"/>
          <a:cs typeface="+mn-cs"/>
        </a:defRPr>
      </a:lvl2pPr>
      <a:lvl3pPr marL="804863" indent="-274638" algn="l" defTabSz="914400" rtl="0" eaLnBrk="1" latinLnBrk="0" hangingPunct="1">
        <a:lnSpc>
          <a:spcPct val="100000"/>
        </a:lnSpc>
        <a:spcBef>
          <a:spcPts val="0"/>
        </a:spcBef>
        <a:spcAft>
          <a:spcPts val="600"/>
        </a:spcAft>
        <a:buClr>
          <a:schemeClr val="accent4"/>
        </a:buClr>
        <a:buFont typeface="Wingdings" pitchFamily="2" charset="2"/>
        <a:buChar char="§"/>
        <a:defRPr sz="1800" kern="1200">
          <a:solidFill>
            <a:schemeClr val="tx1"/>
          </a:solidFill>
          <a:latin typeface="+mn-lt"/>
          <a:ea typeface="+mn-ea"/>
          <a:cs typeface="+mn-cs"/>
        </a:defRPr>
      </a:lvl3pPr>
      <a:lvl4pPr marL="1079500" indent="-274638" algn="l" defTabSz="914400" rtl="0" eaLnBrk="1" latinLnBrk="0" hangingPunct="1">
        <a:lnSpc>
          <a:spcPct val="100000"/>
        </a:lnSpc>
        <a:spcBef>
          <a:spcPts val="0"/>
        </a:spcBef>
        <a:spcAft>
          <a:spcPts val="600"/>
        </a:spcAft>
        <a:buClr>
          <a:schemeClr val="accent5"/>
        </a:buClr>
        <a:buFont typeface="Wingdings" pitchFamily="2" charset="2"/>
        <a:buChar char="§"/>
        <a:defRPr sz="1800" kern="1200">
          <a:solidFill>
            <a:schemeClr val="tx1"/>
          </a:solidFill>
          <a:latin typeface="+mn-lt"/>
          <a:ea typeface="+mn-ea"/>
          <a:cs typeface="+mn-cs"/>
        </a:defRPr>
      </a:lvl4pPr>
      <a:lvl5pPr marL="1344613" indent="-265113" algn="l" defTabSz="914400" rtl="0" eaLnBrk="1" latinLnBrk="0" hangingPunct="1">
        <a:lnSpc>
          <a:spcPct val="100000"/>
        </a:lnSpc>
        <a:spcBef>
          <a:spcPts val="0"/>
        </a:spcBef>
        <a:spcAft>
          <a:spcPts val="600"/>
        </a:spcAft>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image" Target="../media/image2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4" Type="http://schemas.openxmlformats.org/officeDocument/2006/relationships/image" Target="../media/image45.png"/><Relationship Id="rId15" Type="http://schemas.openxmlformats.org/officeDocument/2006/relationships/image" Target="../media/image46.png"/><Relationship Id="rId1" Type="http://schemas.openxmlformats.org/officeDocument/2006/relationships/slideLayout" Target="../slideLayouts/slideLayout11.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hyperlink" Target="http://lod-cloud.net/" TargetMode="External"/><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2.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8.png"/><Relationship Id="rId3" Type="http://schemas.openxmlformats.org/officeDocument/2006/relationships/hyperlink" Target="http://inkdroid.org/journal/2010/06/04/the-5-stars-of-open-linked-data/"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19.png"/><Relationship Id="rId6" Type="http://schemas.openxmlformats.org/officeDocument/2006/relationships/image" Target="../media/image7.jpe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72.png"/><Relationship Id="rId11" Type="http://schemas.openxmlformats.org/officeDocument/2006/relationships/image" Target="../media/image73.png"/><Relationship Id="rId1" Type="http://schemas.openxmlformats.org/officeDocument/2006/relationships/slideLayout" Target="../slideLayouts/slideLayout3.xml"/><Relationship Id="rId2" Type="http://schemas.openxmlformats.org/officeDocument/2006/relationships/image" Target="../media/image6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4.png"/><Relationship Id="rId3" Type="http://schemas.openxmlformats.org/officeDocument/2006/relationships/image" Target="../media/image7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hyperlink" Target="http://opendefinition.org/okd/" TargetMode="External"/><Relationship Id="rId4"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hyperlink" Target="http://okfn.org/opendata/glossary/"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developer.yahoo.com/weather/" TargetMode="External"/><Relationship Id="rId4" Type="http://schemas.openxmlformats.org/officeDocument/2006/relationships/hyperlink" Target="http://www.programmableweb.com/" TargetMode="External"/><Relationship Id="rId5" Type="http://schemas.openxmlformats.org/officeDocument/2006/relationships/hyperlink" Target="http://weather.yahooapis.com/forecastrss?w=551801&amp;u=c" TargetMode="External"/><Relationship Id="rId6" Type="http://schemas.openxmlformats.org/officeDocument/2006/relationships/hyperlink" Target="https://developer.yahoo.com/boss/geo/" TargetMode="External"/><Relationship Id="rId1" Type="http://schemas.openxmlformats.org/officeDocument/2006/relationships/slideLayout" Target="../slideLayouts/slideLayout3.xml"/><Relationship Id="rId2" Type="http://schemas.openxmlformats.org/officeDocument/2006/relationships/hyperlink" Target="http://www.zamg.ac.at/ogd/"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file://localhost/PREFIX%20/%20%3Chttp/::dbpedia.org:resource:%3E%20%20SELECT%20DISTINCT%20" TargetMode="External"/><Relationship Id="rId3" Type="http://schemas.openxmlformats.org/officeDocument/2006/relationships/image" Target="../media/image7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open.wien.at/" TargetMode="External"/><Relationship Id="rId4" Type="http://schemas.openxmlformats.org/officeDocument/2006/relationships/hyperlink" Target="http://live.dbpedia.org/" TargetMode="External"/><Relationship Id="rId5" Type="http://schemas.openxmlformats.org/officeDocument/2006/relationships/hyperlink" Target="http://eurostat.linked-statistics.org/sparql" TargetMode="External"/><Relationship Id="rId6" Type="http://schemas.openxmlformats.org/officeDocument/2006/relationships/hyperlink" Target="http://polleres.net/presenations/" TargetMode="External"/><Relationship Id="rId1" Type="http://schemas.openxmlformats.org/officeDocument/2006/relationships/slideLayout" Target="../slideLayouts/slideLayout3.xml"/><Relationship Id="rId2" Type="http://schemas.openxmlformats.org/officeDocument/2006/relationships/hyperlink" Target="http://data.gv.at"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daft.ie/layar" TargetMode="External"/><Relationship Id="rId3" Type="http://schemas.openxmlformats.org/officeDocument/2006/relationships/image" Target="../media/image8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lsm.deri.ie/"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slideshare.net/PayamBarnaghi/data-modeling-and-knowledge-engineering-for-the-internet-of-things" TargetMode="External"/><Relationship Id="rId3" Type="http://schemas.openxmlformats.org/officeDocument/2006/relationships/hyperlink" Target="http://videolectures.net/eswc2013_hauswirth_data/" TargetMode="External"/></Relationships>
</file>

<file path=ppt/slides/_rels/slide4.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wmf"/><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hyperlink" Target="http://www.w3.org/2005/Incubator/ssn/" TargetMode="External"/><Relationship Id="rId4" Type="http://schemas.openxmlformats.org/officeDocument/2006/relationships/hyperlink" Target="http://www.w3.org/2013/csvw" TargetMode="External"/><Relationship Id="rId5" Type="http://schemas.openxmlformats.org/officeDocument/2006/relationships/hyperlink" Target="http://www.w3.org/2013/dwbp/" TargetMode="External"/><Relationship Id="rId1" Type="http://schemas.openxmlformats.org/officeDocument/2006/relationships/slideLayout" Target="../slideLayouts/slideLayout12.xml"/><Relationship Id="rId2" Type="http://schemas.openxmlformats.org/officeDocument/2006/relationships/hyperlink" Target="http://www.w3.org/community/rsp/"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wu.ac.at/wuw/departments/ipm/" TargetMode="External"/><Relationship Id="rId3" Type="http://schemas.openxmlformats.org/officeDocument/2006/relationships/image" Target="../media/image8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hyperlink" Target="http://assets.okfn.org/images/data-types.png" TargetMode="External"/><Relationship Id="rId4" Type="http://schemas.openxmlformats.org/officeDocument/2006/relationships/hyperlink" Target="http://opendatahandbook.org/en/appendices/file-formats.html" TargetMode="External"/><Relationship Id="rId5" Type="http://schemas.openxmlformats.org/officeDocument/2006/relationships/image" Target="../media/image22.png"/><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hyperlink" Target="http://data.gv.at/" TargetMode="External"/><Relationship Id="rId4" Type="http://schemas.openxmlformats.org/officeDocument/2006/relationships/hyperlink" Target="http://datahub.io/" TargetMode="External"/><Relationship Id="rId5" Type="http://schemas.openxmlformats.org/officeDocument/2006/relationships/image" Target="../media/image23.png"/><Relationship Id="rId1" Type="http://schemas.openxmlformats.org/officeDocument/2006/relationships/slideLayout" Target="../slideLayouts/slideLayout4.xml"/><Relationship Id="rId2" Type="http://schemas.openxmlformats.org/officeDocument/2006/relationships/hyperlink" Target="http://ckan.or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3654044"/>
            <a:ext cx="8352928" cy="1141422"/>
          </a:xfrm>
        </p:spPr>
        <p:txBody>
          <a:bodyPr/>
          <a:lstStyle/>
          <a:p>
            <a:r>
              <a:rPr lang="de-DE" sz="2400" dirty="0" err="1" smtClean="0"/>
              <a:t>Linked</a:t>
            </a:r>
            <a:r>
              <a:rPr lang="de-DE" sz="2400" dirty="0" smtClean="0"/>
              <a:t> (Open) Data </a:t>
            </a:r>
            <a:r>
              <a:rPr lang="de-DE" sz="2400" dirty="0" err="1" smtClean="0"/>
              <a:t>for</a:t>
            </a:r>
            <a:r>
              <a:rPr lang="de-DE" sz="2400" dirty="0" smtClean="0"/>
              <a:t> </a:t>
            </a:r>
            <a:r>
              <a:rPr lang="de-DE" sz="2400" dirty="0" err="1" smtClean="0"/>
              <a:t>IoT</a:t>
            </a:r>
            <a:endParaRPr lang="de-DE" sz="2400" i="1" dirty="0">
              <a:effectLst/>
            </a:endParaRPr>
          </a:p>
        </p:txBody>
      </p:sp>
      <p:sp>
        <p:nvSpPr>
          <p:cNvPr id="3" name="Untertitel 2"/>
          <p:cNvSpPr>
            <a:spLocks noGrp="1"/>
          </p:cNvSpPr>
          <p:nvPr>
            <p:ph type="subTitle" idx="1"/>
          </p:nvPr>
        </p:nvSpPr>
        <p:spPr>
          <a:xfrm>
            <a:off x="462406" y="4804610"/>
            <a:ext cx="8502082" cy="1141200"/>
          </a:xfrm>
        </p:spPr>
        <p:txBody>
          <a:bodyPr/>
          <a:lstStyle/>
          <a:p>
            <a:r>
              <a:rPr lang="de-AT" sz="2400" dirty="0" smtClean="0"/>
              <a:t>Axel Polleres</a:t>
            </a:r>
          </a:p>
          <a:p>
            <a:endParaRPr lang="de-AT" sz="2400" dirty="0"/>
          </a:p>
          <a:p>
            <a:r>
              <a:rPr lang="de-AT" sz="1400" b="1" dirty="0" smtClean="0"/>
              <a:t>web: http://</a:t>
            </a:r>
            <a:r>
              <a:rPr lang="de-AT" sz="1400" b="1" dirty="0" err="1" smtClean="0"/>
              <a:t>polleres.net</a:t>
            </a:r>
            <a:r>
              <a:rPr lang="de-AT" sz="1400" b="1" dirty="0" smtClean="0"/>
              <a:t>    				</a:t>
            </a:r>
            <a:r>
              <a:rPr lang="de-AT" sz="1400" b="1" dirty="0" err="1" smtClean="0"/>
              <a:t>twitter</a:t>
            </a:r>
            <a:r>
              <a:rPr lang="de-AT" sz="1400" b="1" dirty="0" smtClean="0"/>
              <a:t>: @</a:t>
            </a:r>
            <a:r>
              <a:rPr lang="de-AT" sz="1400" b="1" dirty="0" err="1" smtClean="0"/>
              <a:t>AxelPolleres</a:t>
            </a:r>
            <a:endParaRPr lang="de-AT" sz="1400" b="1" dirty="0" smtClean="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404664"/>
            <a:ext cx="6840760" cy="1143000"/>
          </a:xfrm>
        </p:spPr>
        <p:txBody>
          <a:bodyPr>
            <a:normAutofit/>
          </a:bodyPr>
          <a:lstStyle/>
          <a:p>
            <a:r>
              <a:rPr lang="de-DE" dirty="0" smtClean="0"/>
              <a:t>Data on </a:t>
            </a:r>
            <a:r>
              <a:rPr lang="de-DE" dirty="0" err="1" smtClean="0"/>
              <a:t>the</a:t>
            </a:r>
            <a:r>
              <a:rPr lang="de-DE" dirty="0" smtClean="0"/>
              <a:t> Web: </a:t>
            </a:r>
            <a:r>
              <a:rPr lang="de-DE" dirty="0" err="1" smtClean="0"/>
              <a:t>the</a:t>
            </a:r>
            <a:r>
              <a:rPr lang="de-DE" dirty="0" smtClean="0"/>
              <a:t> Web </a:t>
            </a:r>
            <a:r>
              <a:rPr lang="de-DE" dirty="0" err="1" smtClean="0"/>
              <a:t>is</a:t>
            </a:r>
            <a:r>
              <a:rPr lang="de-DE" dirty="0" smtClean="0"/>
              <a:t> not </a:t>
            </a:r>
            <a:r>
              <a:rPr lang="de-DE" dirty="0" err="1" smtClean="0"/>
              <a:t>only</a:t>
            </a:r>
            <a:r>
              <a:rPr lang="de-DE" dirty="0" smtClean="0"/>
              <a:t> a </a:t>
            </a:r>
            <a:r>
              <a:rPr lang="de-DE" dirty="0" err="1" smtClean="0"/>
              <a:t>place</a:t>
            </a:r>
            <a:r>
              <a:rPr lang="de-DE" dirty="0" smtClean="0"/>
              <a:t> </a:t>
            </a:r>
            <a:r>
              <a:rPr lang="de-DE" dirty="0" err="1" smtClean="0"/>
              <a:t>for</a:t>
            </a:r>
            <a:r>
              <a:rPr lang="de-DE" dirty="0" smtClean="0"/>
              <a:t> </a:t>
            </a:r>
            <a:r>
              <a:rPr lang="de-DE" dirty="0" err="1" smtClean="0"/>
              <a:t>documents</a:t>
            </a:r>
            <a:r>
              <a:rPr lang="de-DE" dirty="0" smtClean="0"/>
              <a:t>!</a:t>
            </a:r>
            <a:endParaRPr lang="de-DE" dirty="0"/>
          </a:p>
        </p:txBody>
      </p:sp>
      <p:sp>
        <p:nvSpPr>
          <p:cNvPr id="3" name="Inhaltsplatzhalter 2"/>
          <p:cNvSpPr>
            <a:spLocks noGrp="1"/>
          </p:cNvSpPr>
          <p:nvPr>
            <p:ph idx="1"/>
          </p:nvPr>
        </p:nvSpPr>
        <p:spPr>
          <a:xfrm>
            <a:off x="15776" y="1700808"/>
            <a:ext cx="8876704" cy="3235860"/>
          </a:xfrm>
        </p:spPr>
        <p:txBody>
          <a:bodyPr>
            <a:normAutofit/>
          </a:bodyPr>
          <a:lstStyle/>
          <a:p>
            <a:r>
              <a:rPr lang="de-DE" sz="2000" dirty="0" smtClean="0"/>
              <a:t>Most Web </a:t>
            </a:r>
            <a:r>
              <a:rPr lang="de-DE" sz="2000" dirty="0" err="1" smtClean="0"/>
              <a:t>pages</a:t>
            </a:r>
            <a:r>
              <a:rPr lang="de-DE" sz="2000" dirty="0" smtClean="0"/>
              <a:t> </a:t>
            </a:r>
            <a:r>
              <a:rPr lang="de-DE" sz="2000" dirty="0" err="1" smtClean="0"/>
              <a:t>are</a:t>
            </a:r>
            <a:r>
              <a:rPr lang="de-DE" sz="2000" dirty="0" smtClean="0"/>
              <a:t> </a:t>
            </a:r>
            <a:r>
              <a:rPr lang="de-DE" sz="2000" dirty="0" err="1" smtClean="0"/>
              <a:t>created</a:t>
            </a:r>
            <a:r>
              <a:rPr lang="de-DE" sz="2000" dirty="0" smtClean="0"/>
              <a:t> </a:t>
            </a:r>
            <a:r>
              <a:rPr lang="de-DE" sz="2000" dirty="0" err="1" smtClean="0"/>
              <a:t>dynamically</a:t>
            </a:r>
            <a:r>
              <a:rPr lang="de-DE" sz="2000" dirty="0" smtClean="0"/>
              <a:t>... </a:t>
            </a:r>
            <a:r>
              <a:rPr lang="de-DE" sz="2000" dirty="0" err="1"/>
              <a:t>f</a:t>
            </a:r>
            <a:r>
              <a:rPr lang="de-DE" sz="2000" dirty="0" err="1" smtClean="0"/>
              <a:t>rom</a:t>
            </a:r>
            <a:r>
              <a:rPr lang="de-DE" sz="2000" dirty="0" smtClean="0"/>
              <a:t> Data</a:t>
            </a:r>
          </a:p>
          <a:p>
            <a:pPr lvl="1"/>
            <a:r>
              <a:rPr lang="de-DE" sz="1600" dirty="0" smtClean="0"/>
              <a:t>Data </a:t>
            </a:r>
            <a:r>
              <a:rPr lang="de-DE" sz="1600" dirty="0" err="1" smtClean="0"/>
              <a:t>from</a:t>
            </a:r>
            <a:r>
              <a:rPr lang="de-DE" sz="1600" dirty="0" smtClean="0"/>
              <a:t> user-</a:t>
            </a:r>
            <a:r>
              <a:rPr lang="de-DE" sz="1600" dirty="0" err="1" smtClean="0"/>
              <a:t>generated</a:t>
            </a:r>
            <a:r>
              <a:rPr lang="de-DE" sz="1600" dirty="0" smtClean="0"/>
              <a:t> </a:t>
            </a:r>
            <a:r>
              <a:rPr lang="de-DE" sz="1600" dirty="0" err="1" smtClean="0"/>
              <a:t>content</a:t>
            </a:r>
            <a:r>
              <a:rPr lang="de-DE" sz="1600" dirty="0" smtClean="0"/>
              <a:t>...</a:t>
            </a:r>
            <a:endParaRPr lang="de-DE" sz="1600" dirty="0"/>
          </a:p>
          <a:p>
            <a:pPr lvl="1"/>
            <a:r>
              <a:rPr lang="de-DE" sz="1600" dirty="0" smtClean="0"/>
              <a:t>Data </a:t>
            </a:r>
            <a:r>
              <a:rPr lang="de-DE" sz="1600" dirty="0" err="1" smtClean="0"/>
              <a:t>from</a:t>
            </a:r>
            <a:r>
              <a:rPr lang="de-DE" sz="1600" dirty="0" smtClean="0"/>
              <a:t> </a:t>
            </a:r>
            <a:r>
              <a:rPr lang="de-DE" sz="1600" dirty="0" err="1" smtClean="0"/>
              <a:t>companies</a:t>
            </a:r>
            <a:r>
              <a:rPr lang="de-DE" sz="1600" dirty="0" smtClean="0"/>
              <a:t>...</a:t>
            </a:r>
            <a:endParaRPr lang="de-DE" sz="1600" dirty="0"/>
          </a:p>
          <a:p>
            <a:pPr lvl="1"/>
            <a:r>
              <a:rPr lang="de-DE" sz="1600" dirty="0" smtClean="0"/>
              <a:t>Data </a:t>
            </a:r>
            <a:r>
              <a:rPr lang="de-DE" sz="1600" dirty="0" err="1"/>
              <a:t>f</a:t>
            </a:r>
            <a:r>
              <a:rPr lang="de-DE" sz="1600" dirty="0" err="1" smtClean="0"/>
              <a:t>rom</a:t>
            </a:r>
            <a:r>
              <a:rPr lang="de-DE" sz="1600" dirty="0" smtClean="0"/>
              <a:t> </a:t>
            </a:r>
            <a:r>
              <a:rPr lang="de-DE" sz="1600" dirty="0" err="1" smtClean="0"/>
              <a:t>public</a:t>
            </a:r>
            <a:r>
              <a:rPr lang="de-DE" sz="1600" dirty="0" smtClean="0"/>
              <a:t> </a:t>
            </a:r>
            <a:r>
              <a:rPr lang="de-DE" sz="1600" dirty="0" err="1" smtClean="0"/>
              <a:t>entities</a:t>
            </a:r>
            <a:r>
              <a:rPr lang="de-DE" sz="1600" dirty="0" smtClean="0"/>
              <a:t>...</a:t>
            </a:r>
          </a:p>
          <a:p>
            <a:r>
              <a:rPr lang="de-DE" sz="2000" dirty="0"/>
              <a:t>In </a:t>
            </a:r>
            <a:r>
              <a:rPr lang="de-DE" sz="2000" dirty="0" err="1"/>
              <a:t>the</a:t>
            </a:r>
            <a:r>
              <a:rPr lang="de-DE" sz="2000" dirty="0"/>
              <a:t> </a:t>
            </a:r>
            <a:r>
              <a:rPr lang="de-DE" sz="2000" dirty="0" err="1"/>
              <a:t>course</a:t>
            </a:r>
            <a:r>
              <a:rPr lang="de-DE" sz="2000" dirty="0"/>
              <a:t> </a:t>
            </a:r>
            <a:r>
              <a:rPr lang="de-DE" sz="2000" dirty="0" err="1"/>
              <a:t>of</a:t>
            </a:r>
            <a:r>
              <a:rPr lang="de-DE" sz="2000" dirty="0"/>
              <a:t> </a:t>
            </a:r>
            <a:r>
              <a:rPr lang="de-DE" sz="2000" dirty="0" err="1"/>
              <a:t>the</a:t>
            </a:r>
            <a:r>
              <a:rPr lang="de-DE" sz="2000" dirty="0"/>
              <a:t> </a:t>
            </a:r>
            <a:r>
              <a:rPr lang="de-DE" sz="2000" dirty="0" err="1"/>
              <a:t>trend</a:t>
            </a:r>
            <a:r>
              <a:rPr lang="de-DE" sz="2000" dirty="0"/>
              <a:t> </a:t>
            </a:r>
            <a:r>
              <a:rPr lang="de-DE" sz="2000" dirty="0" err="1"/>
              <a:t>for</a:t>
            </a:r>
            <a:r>
              <a:rPr lang="de-DE" sz="2000" dirty="0"/>
              <a:t> „Open Data“ </a:t>
            </a:r>
            <a:endParaRPr lang="de-DE" sz="2000" dirty="0" smtClean="0"/>
          </a:p>
          <a:p>
            <a:pPr marL="0" indent="0">
              <a:buNone/>
            </a:pPr>
            <a:r>
              <a:rPr lang="de-DE" sz="2000" dirty="0" smtClean="0"/>
              <a:t>   a </a:t>
            </a:r>
            <a:r>
              <a:rPr lang="de-DE" sz="2000" dirty="0" err="1"/>
              <a:t>lot</a:t>
            </a:r>
            <a:r>
              <a:rPr lang="de-DE" sz="2000" dirty="0"/>
              <a:t> </a:t>
            </a:r>
            <a:r>
              <a:rPr lang="de-DE" sz="2000" dirty="0" err="1"/>
              <a:t>of</a:t>
            </a:r>
            <a:r>
              <a:rPr lang="de-DE" sz="2000" dirty="0"/>
              <a:t> </a:t>
            </a:r>
            <a:r>
              <a:rPr lang="de-DE" sz="2000" dirty="0" err="1" smtClean="0"/>
              <a:t>this</a:t>
            </a:r>
            <a:r>
              <a:rPr lang="de-DE" sz="2000" dirty="0" smtClean="0"/>
              <a:t> Data </a:t>
            </a:r>
            <a:r>
              <a:rPr lang="de-DE" sz="2000" dirty="0" err="1"/>
              <a:t>is</a:t>
            </a:r>
            <a:r>
              <a:rPr lang="de-DE" sz="2000" dirty="0"/>
              <a:t> </a:t>
            </a:r>
            <a:r>
              <a:rPr lang="de-DE" sz="2000" dirty="0" err="1"/>
              <a:t>being</a:t>
            </a:r>
            <a:r>
              <a:rPr lang="de-DE" sz="2000" dirty="0"/>
              <a:t> </a:t>
            </a:r>
            <a:r>
              <a:rPr lang="de-DE" sz="2000" dirty="0" err="1"/>
              <a:t>published</a:t>
            </a:r>
            <a:r>
              <a:rPr lang="de-DE" sz="2000" dirty="0"/>
              <a:t> </a:t>
            </a:r>
            <a:endParaRPr lang="de-DE" sz="2000" dirty="0" smtClean="0"/>
          </a:p>
          <a:p>
            <a:pPr marL="0" indent="0">
              <a:buNone/>
            </a:pPr>
            <a:r>
              <a:rPr lang="de-DE" sz="2000" dirty="0"/>
              <a:t> </a:t>
            </a:r>
            <a:r>
              <a:rPr lang="de-DE" sz="2000" dirty="0" smtClean="0"/>
              <a:t>  </a:t>
            </a:r>
            <a:r>
              <a:rPr lang="de-DE" sz="2000" b="1" dirty="0" err="1" smtClean="0"/>
              <a:t>directly</a:t>
            </a:r>
            <a:r>
              <a:rPr lang="de-DE" sz="2000" b="1" dirty="0" smtClean="0"/>
              <a:t> </a:t>
            </a:r>
            <a:r>
              <a:rPr lang="de-DE" sz="2000" dirty="0" smtClean="0"/>
              <a:t>on </a:t>
            </a:r>
            <a:r>
              <a:rPr lang="de-DE" sz="2000" dirty="0" err="1"/>
              <a:t>the</a:t>
            </a:r>
            <a:r>
              <a:rPr lang="de-DE" sz="2000" dirty="0"/>
              <a:t> </a:t>
            </a:r>
            <a:r>
              <a:rPr lang="de-DE" sz="2000" dirty="0" smtClean="0"/>
              <a:t>Web!</a:t>
            </a:r>
            <a:endParaRPr lang="de-DE" sz="2000" dirty="0"/>
          </a:p>
          <a:p>
            <a:endParaRPr lang="de-DE" sz="2000" dirty="0"/>
          </a:p>
        </p:txBody>
      </p:sp>
      <p:pic>
        <p:nvPicPr>
          <p:cNvPr id="4" name="Picture 27" descr="Screen Shot 2013-01-20 at 09.40.34.jpg"/>
          <p:cNvPicPr>
            <a:picLocks noChangeAspect="1"/>
          </p:cNvPicPr>
          <p:nvPr/>
        </p:nvPicPr>
        <p:blipFill>
          <a:blip r:embed="rId2"/>
          <a:stretch>
            <a:fillRect/>
          </a:stretch>
        </p:blipFill>
        <p:spPr>
          <a:xfrm>
            <a:off x="5804396" y="2132856"/>
            <a:ext cx="3339604" cy="1764888"/>
          </a:xfrm>
          <a:prstGeom prst="rect">
            <a:avLst/>
          </a:prstGeom>
        </p:spPr>
      </p:pic>
      <p:pic>
        <p:nvPicPr>
          <p:cNvPr id="5" name="Picture 29" descr="Screen Shot 2013-01-20 at 09.39.30.jpg"/>
          <p:cNvPicPr>
            <a:picLocks noChangeAspect="1"/>
          </p:cNvPicPr>
          <p:nvPr/>
        </p:nvPicPr>
        <p:blipFill>
          <a:blip r:embed="rId3"/>
          <a:stretch>
            <a:fillRect/>
          </a:stretch>
        </p:blipFill>
        <p:spPr>
          <a:xfrm>
            <a:off x="6156176" y="3284984"/>
            <a:ext cx="3456384" cy="1720992"/>
          </a:xfrm>
          <a:prstGeom prst="rect">
            <a:avLst/>
          </a:prstGeom>
        </p:spPr>
      </p:pic>
      <p:pic>
        <p:nvPicPr>
          <p:cNvPr id="6" name="Picture 28" descr="Screen Shot 2013-01-20 at 09.41.19.jpg"/>
          <p:cNvPicPr>
            <a:picLocks noChangeAspect="1"/>
          </p:cNvPicPr>
          <p:nvPr/>
        </p:nvPicPr>
        <p:blipFill>
          <a:blip r:embed="rId4"/>
          <a:stretch>
            <a:fillRect/>
          </a:stretch>
        </p:blipFill>
        <p:spPr>
          <a:xfrm>
            <a:off x="6732240" y="4365104"/>
            <a:ext cx="3214816" cy="1638663"/>
          </a:xfrm>
          <a:prstGeom prst="rect">
            <a:avLst/>
          </a:prstGeom>
        </p:spPr>
      </p:pic>
      <p:pic>
        <p:nvPicPr>
          <p:cNvPr id="11" name="Bild 10" descr="Screen Shot 2013-12-18 at 10.26.5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3888" y="4077072"/>
            <a:ext cx="5791572" cy="3861048"/>
          </a:xfrm>
          <a:prstGeom prst="rect">
            <a:avLst/>
          </a:prstGeom>
        </p:spPr>
      </p:pic>
      <p:pic>
        <p:nvPicPr>
          <p:cNvPr id="8" name="Bild 7" descr="Screen Shot 2014-04-07 at 21.43.1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536" y="4149080"/>
            <a:ext cx="4752528" cy="4683727"/>
          </a:xfrm>
          <a:prstGeom prst="rect">
            <a:avLst/>
          </a:prstGeom>
        </p:spPr>
      </p:pic>
    </p:spTree>
    <p:extLst>
      <p:ext uri="{BB962C8B-B14F-4D97-AF65-F5344CB8AC3E}">
        <p14:creationId xmlns:p14="http://schemas.microsoft.com/office/powerpoint/2010/main" val="407524822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2019" y="430318"/>
            <a:ext cx="7134317" cy="1143000"/>
          </a:xfrm>
        </p:spPr>
        <p:txBody>
          <a:bodyPr/>
          <a:lstStyle/>
          <a:p>
            <a:r>
              <a:rPr lang="de-DE" dirty="0" err="1" smtClean="0"/>
              <a:t>What</a:t>
            </a:r>
            <a:r>
              <a:rPr lang="de-DE" dirty="0" smtClean="0"/>
              <a:t> </a:t>
            </a:r>
            <a:r>
              <a:rPr lang="de-DE" dirty="0" err="1" smtClean="0"/>
              <a:t>is</a:t>
            </a:r>
            <a:r>
              <a:rPr lang="de-DE" dirty="0" smtClean="0"/>
              <a:t> </a:t>
            </a:r>
            <a:r>
              <a:rPr lang="de-DE" dirty="0" err="1" smtClean="0"/>
              <a:t>the</a:t>
            </a:r>
            <a:r>
              <a:rPr lang="de-DE" dirty="0" smtClean="0"/>
              <a:t> </a:t>
            </a:r>
            <a:r>
              <a:rPr lang="de-DE" dirty="0" err="1" smtClean="0"/>
              <a:t>idea</a:t>
            </a:r>
            <a:r>
              <a:rPr lang="de-DE" dirty="0" smtClean="0"/>
              <a:t> </a:t>
            </a:r>
            <a:r>
              <a:rPr lang="de-DE" dirty="0" err="1" smtClean="0"/>
              <a:t>of</a:t>
            </a:r>
            <a:r>
              <a:rPr lang="de-DE" dirty="0" smtClean="0"/>
              <a:t> </a:t>
            </a:r>
            <a:r>
              <a:rPr lang="de-DE" dirty="0" err="1" smtClean="0"/>
              <a:t>Linked</a:t>
            </a:r>
            <a:r>
              <a:rPr lang="de-DE" dirty="0" smtClean="0"/>
              <a:t> Data?</a:t>
            </a:r>
            <a:endParaRPr lang="de-DE" dirty="0"/>
          </a:p>
        </p:txBody>
      </p:sp>
      <p:sp>
        <p:nvSpPr>
          <p:cNvPr id="3" name="Inhaltsplatzhalter 2"/>
          <p:cNvSpPr>
            <a:spLocks noGrp="1"/>
          </p:cNvSpPr>
          <p:nvPr>
            <p:ph idx="1"/>
          </p:nvPr>
        </p:nvSpPr>
        <p:spPr/>
        <p:txBody>
          <a:bodyPr/>
          <a:lstStyle/>
          <a:p>
            <a:r>
              <a:rPr lang="de-DE" dirty="0" smtClean="0"/>
              <a:t>Standards </a:t>
            </a:r>
            <a:r>
              <a:rPr lang="de-DE" dirty="0" err="1" smtClean="0"/>
              <a:t>to</a:t>
            </a:r>
            <a:r>
              <a:rPr lang="de-DE" dirty="0" smtClean="0"/>
              <a:t> </a:t>
            </a:r>
            <a:r>
              <a:rPr lang="de-DE" dirty="0" err="1" smtClean="0"/>
              <a:t>publish</a:t>
            </a:r>
            <a:r>
              <a:rPr lang="de-DE" dirty="0" smtClean="0"/>
              <a:t> </a:t>
            </a:r>
            <a:r>
              <a:rPr lang="de-DE" b="1" dirty="0" err="1" smtClean="0"/>
              <a:t>data</a:t>
            </a:r>
            <a:r>
              <a:rPr lang="de-DE" dirty="0" smtClean="0"/>
              <a:t> on </a:t>
            </a:r>
            <a:r>
              <a:rPr lang="de-DE" dirty="0" err="1" smtClean="0"/>
              <a:t>the</a:t>
            </a:r>
            <a:r>
              <a:rPr lang="de-DE" dirty="0" smtClean="0"/>
              <a:t> Web</a:t>
            </a:r>
          </a:p>
          <a:p>
            <a:pPr lvl="1"/>
            <a:r>
              <a:rPr lang="de-DE" dirty="0" err="1" smtClean="0"/>
              <a:t>machine</a:t>
            </a:r>
            <a:r>
              <a:rPr lang="de-DE" dirty="0" smtClean="0"/>
              <a:t> </a:t>
            </a:r>
            <a:r>
              <a:rPr lang="de-DE" dirty="0" err="1" smtClean="0"/>
              <a:t>readable</a:t>
            </a:r>
            <a:endParaRPr lang="de-DE" dirty="0" smtClean="0"/>
          </a:p>
          <a:p>
            <a:pPr lvl="1"/>
            <a:r>
              <a:rPr lang="de-DE" dirty="0" err="1"/>
              <a:t>m</a:t>
            </a:r>
            <a:r>
              <a:rPr lang="de-DE" dirty="0" err="1" smtClean="0"/>
              <a:t>achine</a:t>
            </a:r>
            <a:r>
              <a:rPr lang="de-DE" dirty="0" smtClean="0"/>
              <a:t> </a:t>
            </a:r>
            <a:r>
              <a:rPr lang="de-DE" dirty="0" err="1" smtClean="0"/>
              <a:t>processable</a:t>
            </a:r>
            <a:endParaRPr lang="de-DE" dirty="0" smtClean="0"/>
          </a:p>
          <a:p>
            <a:pPr lvl="1"/>
            <a:r>
              <a:rPr lang="de-DE" dirty="0" err="1" smtClean="0"/>
              <a:t>Interlinked</a:t>
            </a:r>
            <a:r>
              <a:rPr lang="de-DE" dirty="0" smtClean="0"/>
              <a:t> just </a:t>
            </a:r>
            <a:r>
              <a:rPr lang="de-DE" dirty="0" err="1" smtClean="0"/>
              <a:t>as</a:t>
            </a:r>
            <a:r>
              <a:rPr lang="de-DE" dirty="0" smtClean="0"/>
              <a:t> Web-pages!</a:t>
            </a:r>
          </a:p>
          <a:p>
            <a:pPr lvl="1"/>
            <a:endParaRPr lang="de-DE" dirty="0"/>
          </a:p>
          <a:p>
            <a:r>
              <a:rPr lang="de-DE" dirty="0" err="1" smtClean="0"/>
              <a:t>Why</a:t>
            </a:r>
            <a:r>
              <a:rPr lang="de-DE" dirty="0" smtClean="0"/>
              <a:t>?</a:t>
            </a:r>
            <a:endParaRPr lang="de-DE" dirty="0"/>
          </a:p>
        </p:txBody>
      </p:sp>
    </p:spTree>
    <p:extLst>
      <p:ext uri="{BB962C8B-B14F-4D97-AF65-F5344CB8AC3E}">
        <p14:creationId xmlns:p14="http://schemas.microsoft.com/office/powerpoint/2010/main" val="96626714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a:spLocks noGrp="1"/>
          </p:cNvSpPr>
          <p:nvPr>
            <p:ph type="title"/>
          </p:nvPr>
        </p:nvSpPr>
        <p:spPr>
          <a:xfrm>
            <a:off x="180281" y="548680"/>
            <a:ext cx="6984007" cy="838200"/>
          </a:xfrm>
        </p:spPr>
        <p:txBody>
          <a:bodyPr/>
          <a:lstStyle/>
          <a:p>
            <a:r>
              <a:rPr lang="en-US" b="0" dirty="0" smtClean="0"/>
              <a:t>The Web of data ~1999…</a:t>
            </a:r>
            <a:endParaRPr lang="en-US" b="0" dirty="0"/>
          </a:p>
        </p:txBody>
      </p:sp>
      <p:pic>
        <p:nvPicPr>
          <p:cNvPr id="9" name="Picture 5"/>
          <p:cNvPicPr>
            <a:picLocks noChangeAspect="1"/>
          </p:cNvPicPr>
          <p:nvPr/>
        </p:nvPicPr>
        <p:blipFill>
          <a:blip r:embed="rId2"/>
          <a:srcRect/>
          <a:stretch>
            <a:fillRect/>
          </a:stretch>
        </p:blipFill>
        <p:spPr bwMode="auto">
          <a:xfrm>
            <a:off x="59783" y="2024459"/>
            <a:ext cx="1388018" cy="1042299"/>
          </a:xfrm>
          <a:prstGeom prst="rect">
            <a:avLst/>
          </a:prstGeom>
          <a:noFill/>
          <a:ln w="9525">
            <a:noFill/>
            <a:miter lim="800000"/>
            <a:headEnd/>
            <a:tailEnd/>
          </a:ln>
        </p:spPr>
      </p:pic>
      <p:sp>
        <p:nvSpPr>
          <p:cNvPr id="2" name="Inhaltsplatzhalter 1"/>
          <p:cNvSpPr>
            <a:spLocks noGrp="1"/>
          </p:cNvSpPr>
          <p:nvPr>
            <p:ph idx="1"/>
          </p:nvPr>
        </p:nvSpPr>
        <p:spPr>
          <a:xfrm>
            <a:off x="1475656" y="2132856"/>
            <a:ext cx="8681982" cy="4387988"/>
          </a:xfrm>
        </p:spPr>
        <p:txBody>
          <a:bodyPr/>
          <a:lstStyle/>
          <a:p>
            <a:pPr marL="742950" lvl="1" defTabSz="457200">
              <a:spcBef>
                <a:spcPct val="20000"/>
              </a:spcBef>
              <a:spcAft>
                <a:spcPts val="0"/>
              </a:spcAft>
              <a:buClrTx/>
              <a:buSzTx/>
              <a:buNone/>
            </a:pPr>
            <a:r>
              <a:rPr lang="en-US" sz="1500" i="1" dirty="0">
                <a:solidFill>
                  <a:prstClr val="black"/>
                </a:solidFill>
                <a:latin typeface="Calibri"/>
              </a:rPr>
              <a:t>“If </a:t>
            </a:r>
            <a:r>
              <a:rPr lang="en-US" sz="1500" b="1" i="1" dirty="0">
                <a:solidFill>
                  <a:prstClr val="black"/>
                </a:solidFill>
                <a:latin typeface="Calibri"/>
              </a:rPr>
              <a:t>HTML </a:t>
            </a:r>
            <a:r>
              <a:rPr lang="en-US" sz="1500" i="1" dirty="0">
                <a:solidFill>
                  <a:prstClr val="black"/>
                </a:solidFill>
                <a:latin typeface="Calibri"/>
              </a:rPr>
              <a:t>and the Web made all the online documents look like one huge </a:t>
            </a:r>
            <a:r>
              <a:rPr lang="en-US" sz="1500" b="1" i="1" dirty="0">
                <a:solidFill>
                  <a:prstClr val="black"/>
                </a:solidFill>
                <a:latin typeface="Calibri"/>
              </a:rPr>
              <a:t>book</a:t>
            </a:r>
            <a:r>
              <a:rPr lang="en-US" sz="1500" i="1" dirty="0">
                <a:solidFill>
                  <a:prstClr val="black"/>
                </a:solidFill>
                <a:latin typeface="Calibri"/>
              </a:rPr>
              <a:t>, 			  		   </a:t>
            </a:r>
            <a:endParaRPr lang="en-US" sz="1500" i="1" dirty="0" smtClean="0">
              <a:solidFill>
                <a:prstClr val="black"/>
              </a:solidFill>
              <a:latin typeface="Calibri"/>
            </a:endParaRPr>
          </a:p>
          <a:p>
            <a:pPr marL="742950" lvl="1" defTabSz="457200">
              <a:spcBef>
                <a:spcPct val="20000"/>
              </a:spcBef>
              <a:spcAft>
                <a:spcPts val="0"/>
              </a:spcAft>
              <a:buClrTx/>
              <a:buSzTx/>
              <a:buNone/>
            </a:pPr>
            <a:r>
              <a:rPr lang="en-US" sz="1500" b="1" i="1" dirty="0">
                <a:solidFill>
                  <a:prstClr val="black"/>
                </a:solidFill>
                <a:latin typeface="Calibri"/>
              </a:rPr>
              <a:t> </a:t>
            </a:r>
            <a:r>
              <a:rPr lang="en-US" sz="1500" b="1" i="1" dirty="0" smtClean="0">
                <a:solidFill>
                  <a:prstClr val="black"/>
                </a:solidFill>
                <a:latin typeface="Calibri"/>
              </a:rPr>
              <a:t> RDF</a:t>
            </a:r>
            <a:r>
              <a:rPr lang="en-US" sz="1500" i="1" dirty="0">
                <a:solidFill>
                  <a:prstClr val="black"/>
                </a:solidFill>
                <a:latin typeface="Calibri"/>
              </a:rPr>
              <a:t>, </a:t>
            </a:r>
            <a:r>
              <a:rPr lang="en-US" sz="1500" b="1" i="1" dirty="0">
                <a:solidFill>
                  <a:prstClr val="black"/>
                </a:solidFill>
                <a:latin typeface="Calibri"/>
              </a:rPr>
              <a:t>schema </a:t>
            </a:r>
            <a:r>
              <a:rPr lang="en-US" sz="1500" i="1" dirty="0">
                <a:solidFill>
                  <a:prstClr val="black"/>
                </a:solidFill>
                <a:latin typeface="Calibri"/>
              </a:rPr>
              <a:t>and </a:t>
            </a:r>
            <a:r>
              <a:rPr lang="en-US" sz="1500" b="1" i="1" dirty="0">
                <a:solidFill>
                  <a:prstClr val="black"/>
                </a:solidFill>
                <a:latin typeface="Calibri"/>
              </a:rPr>
              <a:t>inference </a:t>
            </a:r>
            <a:r>
              <a:rPr lang="en-US" sz="1500" i="1" dirty="0">
                <a:solidFill>
                  <a:prstClr val="black"/>
                </a:solidFill>
                <a:latin typeface="Calibri"/>
              </a:rPr>
              <a:t>languages will make all the data in the world look like 		  		  </a:t>
            </a:r>
            <a:endParaRPr lang="en-US" sz="1500" i="1" dirty="0" smtClean="0">
              <a:solidFill>
                <a:prstClr val="black"/>
              </a:solidFill>
              <a:latin typeface="Calibri"/>
            </a:endParaRPr>
          </a:p>
          <a:p>
            <a:pPr marL="742950" lvl="1" defTabSz="457200">
              <a:spcBef>
                <a:spcPct val="20000"/>
              </a:spcBef>
              <a:spcAft>
                <a:spcPts val="0"/>
              </a:spcAft>
              <a:buClrTx/>
              <a:buSzTx/>
              <a:buNone/>
            </a:pPr>
            <a:r>
              <a:rPr lang="en-US" sz="1500" i="1" dirty="0">
                <a:solidFill>
                  <a:prstClr val="black"/>
                </a:solidFill>
                <a:latin typeface="Calibri"/>
              </a:rPr>
              <a:t> </a:t>
            </a:r>
            <a:r>
              <a:rPr lang="en-US" sz="1500" i="1" dirty="0" smtClean="0">
                <a:solidFill>
                  <a:prstClr val="black"/>
                </a:solidFill>
                <a:latin typeface="Calibri"/>
              </a:rPr>
              <a:t> one </a:t>
            </a:r>
            <a:r>
              <a:rPr lang="en-US" sz="1500" i="1" dirty="0">
                <a:solidFill>
                  <a:prstClr val="black"/>
                </a:solidFill>
                <a:latin typeface="Calibri"/>
              </a:rPr>
              <a:t>huge </a:t>
            </a:r>
            <a:r>
              <a:rPr lang="en-US" sz="1500" b="1" i="1" dirty="0">
                <a:solidFill>
                  <a:prstClr val="black"/>
                </a:solidFill>
                <a:latin typeface="Calibri"/>
              </a:rPr>
              <a:t>database</a:t>
            </a:r>
            <a:r>
              <a:rPr lang="en-US" sz="1500" i="1" dirty="0">
                <a:solidFill>
                  <a:prstClr val="black"/>
                </a:solidFill>
                <a:latin typeface="Calibri"/>
              </a:rPr>
              <a:t>”</a:t>
            </a:r>
            <a:r>
              <a:rPr lang="en-US" sz="1500" dirty="0">
                <a:solidFill>
                  <a:prstClr val="black"/>
                </a:solidFill>
                <a:latin typeface="Calibri"/>
              </a:rPr>
              <a:t>     			 </a:t>
            </a:r>
            <a:r>
              <a:rPr lang="en-US" sz="1500" i="1" dirty="0">
                <a:solidFill>
                  <a:prstClr val="black"/>
                </a:solidFill>
                <a:latin typeface="Calibri"/>
              </a:rPr>
              <a:t>Tim Berners-Lee, Weaving the Web, 1999</a:t>
            </a:r>
            <a:r>
              <a:rPr lang="en-US" sz="1500" dirty="0">
                <a:solidFill>
                  <a:prstClr val="black"/>
                </a:solidFill>
                <a:latin typeface="Calibri"/>
              </a:rPr>
              <a:t> </a:t>
            </a:r>
          </a:p>
          <a:p>
            <a:pPr marL="342900" lvl="0" indent="-342900" defTabSz="457200">
              <a:spcBef>
                <a:spcPct val="20000"/>
              </a:spcBef>
              <a:spcAft>
                <a:spcPts val="0"/>
              </a:spcAft>
              <a:buClrTx/>
              <a:buNone/>
            </a:pPr>
            <a:endParaRPr lang="en-US" sz="1800" dirty="0">
              <a:solidFill>
                <a:prstClr val="black"/>
              </a:solidFill>
              <a:latin typeface="Calibri"/>
            </a:endParaRPr>
          </a:p>
          <a:p>
            <a:endParaRPr lang="de-DE" dirty="0"/>
          </a:p>
        </p:txBody>
      </p:sp>
      <p:pic>
        <p:nvPicPr>
          <p:cNvPr id="5" name="Inhaltsplatzhalter 3" descr="Screen Shot 2013-11-11 at 4.44.21 PM.png"/>
          <p:cNvPicPr>
            <a:picLocks noChangeAspect="1"/>
          </p:cNvPicPr>
          <p:nvPr/>
        </p:nvPicPr>
        <p:blipFill rotWithShape="1">
          <a:blip r:embed="rId3">
            <a:extLst>
              <a:ext uri="{28A0092B-C50C-407E-A947-70E740481C1C}">
                <a14:useLocalDpi xmlns:a14="http://schemas.microsoft.com/office/drawing/2010/main" val="0"/>
              </a:ext>
            </a:extLst>
          </a:blip>
          <a:srcRect l="-125" r="222"/>
          <a:stretch/>
        </p:blipFill>
        <p:spPr>
          <a:xfrm>
            <a:off x="1547664" y="1556792"/>
            <a:ext cx="6048672" cy="5696444"/>
          </a:xfrm>
          <a:prstGeom prst="rect">
            <a:avLst/>
          </a:prstGeom>
        </p:spPr>
      </p:pic>
    </p:spTree>
    <p:extLst>
      <p:ext uri="{BB962C8B-B14F-4D97-AF65-F5344CB8AC3E}">
        <p14:creationId xmlns:p14="http://schemas.microsoft.com/office/powerpoint/2010/main" val="83459372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descr="A circles and arrows diagram relating concepts discussed in the paper"/>
          <p:cNvPicPr>
            <a:picLocks noChangeAspect="1" noChangeArrowheads="1"/>
          </p:cNvPicPr>
          <p:nvPr/>
        </p:nvPicPr>
        <p:blipFill rotWithShape="1">
          <a:blip r:embed="rId2"/>
          <a:srcRect t="58547"/>
          <a:stretch/>
        </p:blipFill>
        <p:spPr bwMode="auto">
          <a:xfrm>
            <a:off x="127720" y="1693452"/>
            <a:ext cx="6815862" cy="2527636"/>
          </a:xfrm>
          <a:prstGeom prst="rect">
            <a:avLst/>
          </a:prstGeom>
          <a:noFill/>
          <a:ln w="9525">
            <a:noFill/>
            <a:miter lim="800000"/>
            <a:headEnd/>
            <a:tailEnd/>
          </a:ln>
        </p:spPr>
      </p:pic>
      <p:pic>
        <p:nvPicPr>
          <p:cNvPr id="9" name="Picture 5"/>
          <p:cNvPicPr>
            <a:picLocks noChangeAspect="1"/>
          </p:cNvPicPr>
          <p:nvPr/>
        </p:nvPicPr>
        <p:blipFill>
          <a:blip r:embed="rId3"/>
          <a:srcRect/>
          <a:stretch>
            <a:fillRect/>
          </a:stretch>
        </p:blipFill>
        <p:spPr bwMode="auto">
          <a:xfrm>
            <a:off x="59783" y="2024459"/>
            <a:ext cx="1388018" cy="1042299"/>
          </a:xfrm>
          <a:prstGeom prst="rect">
            <a:avLst/>
          </a:prstGeom>
          <a:noFill/>
          <a:ln w="9525">
            <a:noFill/>
            <a:miter lim="800000"/>
            <a:headEnd/>
            <a:tailEnd/>
          </a:ln>
        </p:spPr>
      </p:pic>
      <p:sp>
        <p:nvSpPr>
          <p:cNvPr id="26" name="Content Placeholder 2"/>
          <p:cNvSpPr>
            <a:spLocks noGrp="1"/>
          </p:cNvSpPr>
          <p:nvPr>
            <p:ph idx="1"/>
          </p:nvPr>
        </p:nvSpPr>
        <p:spPr>
          <a:xfrm>
            <a:off x="3812400" y="1681200"/>
            <a:ext cx="5367600" cy="1908000"/>
          </a:xfrm>
          <a:solidFill>
            <a:schemeClr val="bg1"/>
          </a:solidFill>
        </p:spPr>
        <p:txBody>
          <a:bodyPr/>
          <a:lstStyle/>
          <a:p>
            <a:r>
              <a:rPr lang="en-US" sz="2000" dirty="0" smtClean="0"/>
              <a:t>Globally Unique identifiers</a:t>
            </a:r>
          </a:p>
          <a:p>
            <a:r>
              <a:rPr lang="en-US" sz="2000" dirty="0" smtClean="0"/>
              <a:t>Links between Documents (</a:t>
            </a:r>
            <a:r>
              <a:rPr lang="en-US" sz="2000" dirty="0" err="1" smtClean="0"/>
              <a:t>href</a:t>
            </a:r>
            <a:r>
              <a:rPr lang="en-US" sz="2000" dirty="0" smtClean="0"/>
              <a:t>)</a:t>
            </a:r>
          </a:p>
          <a:p>
            <a:r>
              <a:rPr lang="en-US" sz="2000" dirty="0" smtClean="0"/>
              <a:t>A common protocol</a:t>
            </a:r>
          </a:p>
          <a:p>
            <a:endParaRPr lang="en-US" sz="2000" dirty="0"/>
          </a:p>
          <a:p>
            <a:endParaRPr lang="en-US" sz="2000" dirty="0" smtClean="0"/>
          </a:p>
        </p:txBody>
      </p:sp>
      <p:grpSp>
        <p:nvGrpSpPr>
          <p:cNvPr id="48" name="Group 47"/>
          <p:cNvGrpSpPr/>
          <p:nvPr/>
        </p:nvGrpSpPr>
        <p:grpSpPr>
          <a:xfrm>
            <a:off x="3563888" y="1700808"/>
            <a:ext cx="5600700" cy="1437958"/>
            <a:chOff x="4354123" y="1282825"/>
            <a:chExt cx="5600700" cy="1437958"/>
          </a:xfrm>
        </p:grpSpPr>
        <p:sp>
          <p:nvSpPr>
            <p:cNvPr id="45" name="Content Placeholder 2"/>
            <p:cNvSpPr txBox="1">
              <a:spLocks/>
            </p:cNvSpPr>
            <p:nvPr/>
          </p:nvSpPr>
          <p:spPr bwMode="auto">
            <a:xfrm>
              <a:off x="4354123" y="1282825"/>
              <a:ext cx="5600700" cy="143795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tx1"/>
                </a:buClr>
                <a:buSzPct val="90000"/>
                <a:buFont typeface="Wingdings" charset="2"/>
                <a:buChar char="§"/>
                <a:tabLst/>
                <a:defRPr/>
              </a:pPr>
              <a:r>
                <a:rPr lang="en-US" sz="2000" dirty="0"/>
                <a:t>Globally Unique identifiers</a:t>
              </a:r>
            </a:p>
            <a:p>
              <a:pPr marL="342900" marR="0" lvl="0" indent="-342900" algn="l" defTabSz="914400" rtl="0" eaLnBrk="1" fontAlgn="base" latinLnBrk="0" hangingPunct="1">
                <a:lnSpc>
                  <a:spcPct val="100000"/>
                </a:lnSpc>
                <a:spcBef>
                  <a:spcPct val="20000"/>
                </a:spcBef>
                <a:spcAft>
                  <a:spcPct val="0"/>
                </a:spcAft>
                <a:buClr>
                  <a:schemeClr val="tx1"/>
                </a:buClr>
                <a:buSzPct val="90000"/>
                <a:buFont typeface="Wingdings" charset="2"/>
                <a:buChar char="§"/>
                <a:tabLst/>
                <a:defRPr/>
              </a:pPr>
              <a:r>
                <a:rPr lang="en-US" sz="2000" b="1" dirty="0"/>
                <a:t>Typed</a:t>
              </a:r>
              <a:r>
                <a:rPr lang="en-US" sz="2000" dirty="0"/>
                <a:t> Links between </a:t>
              </a:r>
              <a:r>
                <a:rPr lang="en-US" sz="2000" b="1" dirty="0"/>
                <a:t>Entities </a:t>
              </a:r>
            </a:p>
            <a:p>
              <a:pPr marL="342900" marR="0" lvl="0" indent="-342900" algn="l" defTabSz="914400" rtl="0" eaLnBrk="1" fontAlgn="base" latinLnBrk="0" hangingPunct="1">
                <a:lnSpc>
                  <a:spcPct val="100000"/>
                </a:lnSpc>
                <a:spcBef>
                  <a:spcPct val="20000"/>
                </a:spcBef>
                <a:spcAft>
                  <a:spcPct val="0"/>
                </a:spcAft>
                <a:buClr>
                  <a:schemeClr val="tx1"/>
                </a:buClr>
                <a:buSzPct val="90000"/>
                <a:buFont typeface="Wingdings" charset="2"/>
                <a:buChar char="§"/>
                <a:tabLst/>
                <a:defRPr/>
              </a:pPr>
              <a:r>
                <a:rPr lang="en-US" sz="2000" dirty="0"/>
                <a:t>A common protocol</a:t>
              </a:r>
            </a:p>
            <a:p>
              <a:pPr marL="342900" marR="0" lvl="0" indent="-342900" algn="l" defTabSz="914400" rtl="0" eaLnBrk="1" fontAlgn="base" latinLnBrk="0" hangingPunct="1">
                <a:lnSpc>
                  <a:spcPct val="100000"/>
                </a:lnSpc>
                <a:spcBef>
                  <a:spcPct val="20000"/>
                </a:spcBef>
                <a:spcAft>
                  <a:spcPct val="0"/>
                </a:spcAft>
                <a:buClr>
                  <a:schemeClr val="tx1"/>
                </a:buClr>
                <a:buSzPct val="80000"/>
                <a:buFont typeface="Wingdings" pitchFamily="-107" charset="2"/>
                <a:buChar char="n"/>
                <a:tabLst/>
                <a:defRPr/>
              </a:pPr>
              <a:endParaRPr lang="en-US" sz="2000" dirty="0" smtClean="0"/>
            </a:p>
          </p:txBody>
        </p:sp>
        <p:sp>
          <p:nvSpPr>
            <p:cNvPr id="46" name="Rectangle 45"/>
            <p:cNvSpPr/>
            <p:nvPr/>
          </p:nvSpPr>
          <p:spPr bwMode="auto">
            <a:xfrm>
              <a:off x="8870411" y="1712670"/>
              <a:ext cx="720080" cy="360040"/>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Lucida Sans" pitchFamily="34" charset="0"/>
                </a:rPr>
                <a:t>RDF</a:t>
              </a:r>
            </a:p>
          </p:txBody>
        </p:sp>
      </p:grpSp>
      <p:sp>
        <p:nvSpPr>
          <p:cNvPr id="33" name="Rectangle 32"/>
          <p:cNvSpPr/>
          <p:nvPr/>
        </p:nvSpPr>
        <p:spPr bwMode="auto">
          <a:xfrm>
            <a:off x="7751440" y="1700808"/>
            <a:ext cx="1066800" cy="356288"/>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bg1"/>
                </a:solidFill>
                <a:effectLst/>
                <a:latin typeface="Lucida Sans" pitchFamily="34" charset="0"/>
              </a:rPr>
              <a:t>URIs</a:t>
            </a:r>
            <a:endParaRPr kumimoji="0" lang="en-US" sz="1800" b="0" i="0" u="none" strike="noStrike" cap="none" normalizeH="0" baseline="0" dirty="0" smtClean="0">
              <a:ln>
                <a:noFill/>
              </a:ln>
              <a:solidFill>
                <a:schemeClr val="bg1"/>
              </a:solidFill>
              <a:effectLst/>
              <a:latin typeface="Lucida Sans" pitchFamily="34" charset="0"/>
            </a:endParaRPr>
          </a:p>
        </p:txBody>
      </p:sp>
      <p:sp>
        <p:nvSpPr>
          <p:cNvPr id="40" name="Rectangle 39"/>
          <p:cNvSpPr/>
          <p:nvPr/>
        </p:nvSpPr>
        <p:spPr bwMode="auto">
          <a:xfrm>
            <a:off x="6913240" y="2496648"/>
            <a:ext cx="1066800" cy="356288"/>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Lucida Sans" pitchFamily="34" charset="0"/>
              </a:rPr>
              <a:t>HTTP</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Lucida Sans" pitchFamily="34" charset="0"/>
            </a:endParaRPr>
          </a:p>
        </p:txBody>
      </p:sp>
      <p:pic>
        <p:nvPicPr>
          <p:cNvPr id="30" name="Picture 29" descr="Screen shot 2011-03-03 at 14.20.04.png"/>
          <p:cNvPicPr>
            <a:picLocks noChangeAspect="1"/>
          </p:cNvPicPr>
          <p:nvPr/>
        </p:nvPicPr>
        <p:blipFill>
          <a:blip r:embed="rId4"/>
          <a:stretch>
            <a:fillRect/>
          </a:stretch>
        </p:blipFill>
        <p:spPr>
          <a:xfrm>
            <a:off x="-322987" y="3807773"/>
            <a:ext cx="9847987" cy="2357531"/>
          </a:xfrm>
          <a:prstGeom prst="rect">
            <a:avLst/>
          </a:prstGeom>
        </p:spPr>
      </p:pic>
      <p:sp>
        <p:nvSpPr>
          <p:cNvPr id="23" name="TextBox 22"/>
          <p:cNvSpPr txBox="1"/>
          <p:nvPr/>
        </p:nvSpPr>
        <p:spPr>
          <a:xfrm>
            <a:off x="72008" y="5034662"/>
            <a:ext cx="9036496" cy="338554"/>
          </a:xfrm>
          <a:prstGeom prst="rect">
            <a:avLst/>
          </a:prstGeom>
          <a:solidFill>
            <a:schemeClr val="accent1"/>
          </a:solidFill>
        </p:spPr>
        <p:txBody>
          <a:bodyPr wrap="square" rtlCol="0">
            <a:spAutoFit/>
          </a:bodyPr>
          <a:lstStyle/>
          <a:p>
            <a:r>
              <a:rPr lang="en-US" sz="1300" dirty="0" smtClean="0"/>
              <a:t>&lt;p&gt;I work &lt;a </a:t>
            </a:r>
            <a:r>
              <a:rPr lang="en-US" sz="1300" dirty="0" err="1" smtClean="0"/>
              <a:t>href</a:t>
            </a:r>
            <a:r>
              <a:rPr lang="en-US" sz="1300" dirty="0" smtClean="0"/>
              <a:t>=“</a:t>
            </a:r>
            <a:r>
              <a:rPr lang="en-US" sz="1300" dirty="0" smtClean="0">
                <a:solidFill>
                  <a:srgbClr val="FF0000"/>
                </a:solidFill>
              </a:rPr>
              <a:t>http://</a:t>
            </a:r>
            <a:r>
              <a:rPr lang="en-US" sz="1300" dirty="0" err="1" smtClean="0">
                <a:solidFill>
                  <a:srgbClr val="FF0000"/>
                </a:solidFill>
              </a:rPr>
              <a:t>wu.ac.at</a:t>
            </a:r>
            <a:r>
              <a:rPr lang="en-US" sz="1300" dirty="0" smtClean="0"/>
              <a:t>”&gt;here&lt;/a&gt;&lt;/p&gt; </a:t>
            </a:r>
            <a:r>
              <a:rPr lang="en-US" sz="1600" dirty="0" smtClean="0"/>
              <a:t> </a:t>
            </a:r>
            <a:endParaRPr lang="en-US" sz="1300" dirty="0"/>
          </a:p>
        </p:txBody>
      </p:sp>
      <p:sp>
        <p:nvSpPr>
          <p:cNvPr id="25" name="TextBox 24"/>
          <p:cNvSpPr txBox="1"/>
          <p:nvPr/>
        </p:nvSpPr>
        <p:spPr>
          <a:xfrm>
            <a:off x="72008" y="5013176"/>
            <a:ext cx="9071992" cy="338554"/>
          </a:xfrm>
          <a:prstGeom prst="rect">
            <a:avLst/>
          </a:prstGeom>
          <a:solidFill>
            <a:schemeClr val="accent1"/>
          </a:solidFill>
        </p:spPr>
        <p:txBody>
          <a:bodyPr wrap="square" lIns="108000" rIns="0" rtlCol="0">
            <a:spAutoFit/>
          </a:bodyPr>
          <a:lstStyle/>
          <a:p>
            <a:r>
              <a:rPr lang="en-US" sz="1300" dirty="0" smtClean="0"/>
              <a:t>&lt;p </a:t>
            </a:r>
            <a:r>
              <a:rPr lang="en-US" sz="1300" dirty="0" smtClean="0">
                <a:solidFill>
                  <a:srgbClr val="FF0000"/>
                </a:solidFill>
              </a:rPr>
              <a:t>about="#me"</a:t>
            </a:r>
            <a:r>
              <a:rPr lang="en-US" sz="1300" dirty="0" smtClean="0"/>
              <a:t>&gt;I work &lt;a </a:t>
            </a:r>
            <a:r>
              <a:rPr lang="en-US" sz="1300" dirty="0" err="1" smtClean="0">
                <a:solidFill>
                  <a:srgbClr val="FF0000"/>
                </a:solidFill>
              </a:rPr>
              <a:t>rel</a:t>
            </a:r>
            <a:r>
              <a:rPr lang="en-US" sz="1300" dirty="0" smtClean="0">
                <a:solidFill>
                  <a:srgbClr val="FF0000"/>
                </a:solidFill>
              </a:rPr>
              <a:t>=“</a:t>
            </a:r>
            <a:r>
              <a:rPr lang="en-US" sz="1300" dirty="0" err="1">
                <a:solidFill>
                  <a:srgbClr val="FF0000"/>
                </a:solidFill>
              </a:rPr>
              <a:t>foaf:workplaceHomepage</a:t>
            </a:r>
            <a:r>
              <a:rPr lang="en-US" sz="1300" dirty="0">
                <a:solidFill>
                  <a:srgbClr val="FF0000"/>
                </a:solidFill>
              </a:rPr>
              <a:t>”</a:t>
            </a:r>
            <a:r>
              <a:rPr lang="en-US" sz="1300" dirty="0" smtClean="0"/>
              <a:t> </a:t>
            </a:r>
            <a:r>
              <a:rPr lang="en-US" sz="1300" dirty="0" err="1" smtClean="0"/>
              <a:t>href</a:t>
            </a:r>
            <a:r>
              <a:rPr lang="en-US" sz="1300" dirty="0" smtClean="0"/>
              <a:t>=“http://</a:t>
            </a:r>
            <a:r>
              <a:rPr lang="en-US" sz="1300" dirty="0" err="1" smtClean="0"/>
              <a:t>wu.ac.at</a:t>
            </a:r>
            <a:r>
              <a:rPr lang="en-US" sz="1300" dirty="0" smtClean="0"/>
              <a:t>”&gt;here&lt;/a&gt;&lt;/p&gt; </a:t>
            </a:r>
            <a:r>
              <a:rPr lang="en-US" sz="1600" dirty="0" smtClean="0"/>
              <a:t> </a:t>
            </a:r>
            <a:endParaRPr lang="en-US" sz="1600" dirty="0"/>
          </a:p>
        </p:txBody>
      </p:sp>
      <p:grpSp>
        <p:nvGrpSpPr>
          <p:cNvPr id="50" name="Group 49"/>
          <p:cNvGrpSpPr/>
          <p:nvPr/>
        </p:nvGrpSpPr>
        <p:grpSpPr>
          <a:xfrm>
            <a:off x="179512" y="4941168"/>
            <a:ext cx="8583488" cy="489521"/>
            <a:chOff x="-91226" y="3886200"/>
            <a:chExt cx="8583488" cy="489521"/>
          </a:xfrm>
        </p:grpSpPr>
        <p:cxnSp>
          <p:nvCxnSpPr>
            <p:cNvPr id="34" name="Straight Arrow Connector 33"/>
            <p:cNvCxnSpPr/>
            <p:nvPr/>
          </p:nvCxnSpPr>
          <p:spPr bwMode="auto">
            <a:xfrm>
              <a:off x="2286000" y="4191000"/>
              <a:ext cx="3639884" cy="1588"/>
            </a:xfrm>
            <a:prstGeom prst="straightConnector1">
              <a:avLst/>
            </a:prstGeom>
            <a:noFill/>
            <a:ln w="25400" cap="flat" cmpd="sng" algn="ctr">
              <a:solidFill>
                <a:schemeClr val="tx1"/>
              </a:solidFill>
              <a:prstDash val="solid"/>
              <a:round/>
              <a:headEnd type="none" w="med" len="med"/>
              <a:tailEnd type="arrow"/>
            </a:ln>
            <a:effectLst/>
          </p:spPr>
        </p:cxnSp>
        <p:grpSp>
          <p:nvGrpSpPr>
            <p:cNvPr id="49" name="Group 48"/>
            <p:cNvGrpSpPr/>
            <p:nvPr/>
          </p:nvGrpSpPr>
          <p:grpSpPr>
            <a:xfrm>
              <a:off x="-91226" y="3886200"/>
              <a:ext cx="8583488" cy="489521"/>
              <a:chOff x="-91226" y="4264223"/>
              <a:chExt cx="8583488" cy="489521"/>
            </a:xfrm>
          </p:grpSpPr>
          <p:sp>
            <p:nvSpPr>
              <p:cNvPr id="31" name="Oval 16"/>
              <p:cNvSpPr>
                <a:spLocks noChangeArrowheads="1"/>
              </p:cNvSpPr>
              <p:nvPr/>
            </p:nvSpPr>
            <p:spPr bwMode="auto">
              <a:xfrm>
                <a:off x="-91226" y="4343400"/>
                <a:ext cx="2377226" cy="385192"/>
              </a:xfrm>
              <a:prstGeom prst="ellipse">
                <a:avLst/>
              </a:prstGeom>
              <a:solidFill>
                <a:srgbClr val="E0AEA2"/>
              </a:solidFill>
              <a:ln w="9525">
                <a:noFill/>
                <a:round/>
                <a:headEnd/>
                <a:tailEnd/>
              </a:ln>
            </p:spPr>
            <p:txBody>
              <a:bodyPr>
                <a:prstTxWarp prst="textNoShape">
                  <a:avLst/>
                </a:prstTxWarp>
              </a:bodyPr>
              <a:lstStyle/>
              <a:p>
                <a:r>
                  <a:rPr lang="en-US" sz="1400" dirty="0" err="1" smtClean="0">
                    <a:solidFill>
                      <a:srgbClr val="000000"/>
                    </a:solidFill>
                  </a:rPr>
                  <a:t>polleres.net#me</a:t>
                </a:r>
                <a:endParaRPr lang="en-US" sz="1400" dirty="0"/>
              </a:p>
            </p:txBody>
          </p:sp>
          <p:sp>
            <p:nvSpPr>
              <p:cNvPr id="39" name="Rectangle 38"/>
              <p:cNvSpPr/>
              <p:nvPr/>
            </p:nvSpPr>
            <p:spPr>
              <a:xfrm>
                <a:off x="2286000" y="4264223"/>
                <a:ext cx="4572000" cy="307777"/>
              </a:xfrm>
              <a:prstGeom prst="rect">
                <a:avLst/>
              </a:prstGeom>
            </p:spPr>
            <p:txBody>
              <a:bodyPr>
                <a:spAutoFit/>
              </a:bodyPr>
              <a:lstStyle/>
              <a:p>
                <a:r>
                  <a:rPr lang="en-US" sz="1400" dirty="0" smtClean="0">
                    <a:solidFill>
                      <a:srgbClr val="FF0000"/>
                    </a:solidFill>
                  </a:rPr>
                  <a:t>xmlns.com/foaf/0.1/</a:t>
                </a:r>
                <a:r>
                  <a:rPr lang="en-US" sz="1400" dirty="0" err="1" smtClean="0">
                    <a:solidFill>
                      <a:srgbClr val="FF0000"/>
                    </a:solidFill>
                  </a:rPr>
                  <a:t>wokplaceHomepage</a:t>
                </a:r>
                <a:endParaRPr lang="en-US" sz="1400" dirty="0">
                  <a:solidFill>
                    <a:srgbClr val="FF0000"/>
                  </a:solidFill>
                </a:endParaRPr>
              </a:p>
            </p:txBody>
          </p:sp>
          <p:sp>
            <p:nvSpPr>
              <p:cNvPr id="47" name="Oval 16"/>
              <p:cNvSpPr>
                <a:spLocks noChangeArrowheads="1"/>
              </p:cNvSpPr>
              <p:nvPr/>
            </p:nvSpPr>
            <p:spPr bwMode="auto">
              <a:xfrm>
                <a:off x="5943600" y="4296544"/>
                <a:ext cx="2548662" cy="457200"/>
              </a:xfrm>
              <a:prstGeom prst="ellipse">
                <a:avLst/>
              </a:prstGeom>
              <a:solidFill>
                <a:srgbClr val="E0AEA2"/>
              </a:solidFill>
              <a:ln w="9525">
                <a:noFill/>
                <a:round/>
                <a:headEnd/>
                <a:tailEnd/>
              </a:ln>
            </p:spPr>
            <p:txBody>
              <a:bodyPr>
                <a:prstTxWarp prst="textNoShape">
                  <a:avLst/>
                </a:prstTxWarp>
              </a:bodyPr>
              <a:lstStyle/>
              <a:p>
                <a:r>
                  <a:rPr lang="en-US" sz="1400" dirty="0" err="1" smtClean="0">
                    <a:solidFill>
                      <a:srgbClr val="000000"/>
                    </a:solidFill>
                  </a:rPr>
                  <a:t>wu.ac.at</a:t>
                </a:r>
                <a:endParaRPr lang="en-US" sz="1400" dirty="0"/>
              </a:p>
            </p:txBody>
          </p:sp>
        </p:grpSp>
      </p:grpSp>
      <p:grpSp>
        <p:nvGrpSpPr>
          <p:cNvPr id="54" name="Group 53"/>
          <p:cNvGrpSpPr/>
          <p:nvPr/>
        </p:nvGrpSpPr>
        <p:grpSpPr>
          <a:xfrm>
            <a:off x="838200" y="5773316"/>
            <a:ext cx="7275461" cy="381000"/>
            <a:chOff x="838200" y="4802188"/>
            <a:chExt cx="7275461" cy="381000"/>
          </a:xfrm>
        </p:grpSpPr>
        <p:sp>
          <p:nvSpPr>
            <p:cNvPr id="51" name="TextBox 50"/>
            <p:cNvSpPr txBox="1"/>
            <p:nvPr/>
          </p:nvSpPr>
          <p:spPr>
            <a:xfrm>
              <a:off x="838200" y="4802188"/>
              <a:ext cx="995961" cy="369332"/>
            </a:xfrm>
            <a:prstGeom prst="rect">
              <a:avLst/>
            </a:prstGeom>
            <a:noFill/>
          </p:spPr>
          <p:txBody>
            <a:bodyPr wrap="none" rtlCol="0">
              <a:spAutoFit/>
            </a:bodyPr>
            <a:lstStyle/>
            <a:p>
              <a:r>
                <a:rPr lang="en-US" b="1" dirty="0" smtClean="0"/>
                <a:t>Person</a:t>
              </a:r>
              <a:endParaRPr lang="en-US" b="1" dirty="0"/>
            </a:p>
          </p:txBody>
        </p:sp>
        <p:sp>
          <p:nvSpPr>
            <p:cNvPr id="53" name="TextBox 52"/>
            <p:cNvSpPr txBox="1"/>
            <p:nvPr/>
          </p:nvSpPr>
          <p:spPr>
            <a:xfrm>
              <a:off x="6769986" y="4813856"/>
              <a:ext cx="1343675" cy="369332"/>
            </a:xfrm>
            <a:prstGeom prst="rect">
              <a:avLst/>
            </a:prstGeom>
            <a:noFill/>
          </p:spPr>
          <p:txBody>
            <a:bodyPr wrap="none" rtlCol="0">
              <a:spAutoFit/>
            </a:bodyPr>
            <a:lstStyle/>
            <a:p>
              <a:r>
                <a:rPr lang="en-US" dirty="0" smtClean="0"/>
                <a:t>University</a:t>
              </a:r>
              <a:endParaRPr lang="en-US" dirty="0"/>
            </a:p>
          </p:txBody>
        </p:sp>
      </p:grpSp>
      <p:sp>
        <p:nvSpPr>
          <p:cNvPr id="2" name="Textfeld 1"/>
          <p:cNvSpPr txBox="1"/>
          <p:nvPr/>
        </p:nvSpPr>
        <p:spPr>
          <a:xfrm>
            <a:off x="3828840" y="6388933"/>
            <a:ext cx="184666" cy="369332"/>
          </a:xfrm>
          <a:prstGeom prst="rect">
            <a:avLst/>
          </a:prstGeom>
          <a:noFill/>
        </p:spPr>
        <p:txBody>
          <a:bodyPr wrap="none" rtlCol="0">
            <a:spAutoFit/>
          </a:bodyPr>
          <a:lstStyle/>
          <a:p>
            <a:endParaRPr lang="de-DE" dirty="0"/>
          </a:p>
        </p:txBody>
      </p:sp>
      <p:pic>
        <p:nvPicPr>
          <p:cNvPr id="36" name="Picture 23" descr="Screen shot 2011-02-20 at 14.27.15.png"/>
          <p:cNvPicPr>
            <a:picLocks noChangeAspect="1"/>
          </p:cNvPicPr>
          <p:nvPr/>
        </p:nvPicPr>
        <p:blipFill>
          <a:blip r:embed="rId5"/>
          <a:stretch>
            <a:fillRect/>
          </a:stretch>
        </p:blipFill>
        <p:spPr>
          <a:xfrm>
            <a:off x="1663416" y="1700808"/>
            <a:ext cx="1684448" cy="2516187"/>
          </a:xfrm>
          <a:prstGeom prst="rect">
            <a:avLst/>
          </a:prstGeom>
        </p:spPr>
      </p:pic>
      <p:sp>
        <p:nvSpPr>
          <p:cNvPr id="3" name="Titel 2"/>
          <p:cNvSpPr>
            <a:spLocks noGrp="1"/>
          </p:cNvSpPr>
          <p:nvPr>
            <p:ph type="title"/>
          </p:nvPr>
        </p:nvSpPr>
        <p:spPr/>
        <p:txBody>
          <a:bodyPr/>
          <a:lstStyle/>
          <a:p>
            <a:r>
              <a:rPr lang="de-DE" dirty="0" smtClean="0"/>
              <a:t>Standards </a:t>
            </a:r>
            <a:r>
              <a:rPr lang="de-DE" dirty="0" err="1" smtClean="0"/>
              <a:t>for</a:t>
            </a:r>
            <a:r>
              <a:rPr lang="de-DE" dirty="0" smtClean="0"/>
              <a:t> </a:t>
            </a:r>
            <a:r>
              <a:rPr lang="de-DE" dirty="0" err="1" smtClean="0"/>
              <a:t>Linked</a:t>
            </a:r>
            <a:r>
              <a:rPr lang="de-DE" dirty="0" smtClean="0"/>
              <a:t> Data:</a:t>
            </a:r>
            <a:endParaRPr lang="de-DE" dirty="0"/>
          </a:p>
        </p:txBody>
      </p:sp>
    </p:spTree>
    <p:extLst>
      <p:ext uri="{BB962C8B-B14F-4D97-AF65-F5344CB8AC3E}">
        <p14:creationId xmlns:p14="http://schemas.microsoft.com/office/powerpoint/2010/main" val="362044569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2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5" grpId="0" animBg="1"/>
      <p:bldP spid="2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3"/>
          <p:cNvSpPr>
            <a:spLocks noGrp="1"/>
          </p:cNvSpPr>
          <p:nvPr>
            <p:ph type="sldNum" sz="quarter" idx="10"/>
          </p:nvPr>
        </p:nvSpPr>
        <p:spPr>
          <a:xfrm>
            <a:off x="4041775" y="6405563"/>
            <a:ext cx="1060450" cy="360362"/>
          </a:xfrm>
        </p:spPr>
        <p:txBody>
          <a:bodyPr/>
          <a:lstStyle/>
          <a:p>
            <a:fld id="{8B8F5953-2C2C-0746-A3E9-703EAA5AAFEC}" type="slidenum">
              <a:rPr lang="fr-FR" smtClean="0"/>
              <a:pPr/>
              <a:t>14</a:t>
            </a:fld>
            <a:endParaRPr lang="fr-FR"/>
          </a:p>
        </p:txBody>
      </p:sp>
      <p:sp>
        <p:nvSpPr>
          <p:cNvPr id="36865" name="Title 1"/>
          <p:cNvSpPr>
            <a:spLocks noGrp="1"/>
          </p:cNvSpPr>
          <p:nvPr>
            <p:ph type="title" idx="4294967295"/>
          </p:nvPr>
        </p:nvSpPr>
        <p:spPr>
          <a:xfrm>
            <a:off x="251520" y="214536"/>
            <a:ext cx="8015288" cy="838200"/>
          </a:xfrm>
        </p:spPr>
        <p:txBody>
          <a:bodyPr/>
          <a:lstStyle/>
          <a:p>
            <a:r>
              <a:rPr lang="en-US" sz="2800" b="0" dirty="0" smtClean="0">
                <a:latin typeface="Arial" charset="0"/>
              </a:rPr>
              <a:t>Linked Data on the Web: Adoption</a:t>
            </a:r>
          </a:p>
        </p:txBody>
      </p:sp>
      <p:grpSp>
        <p:nvGrpSpPr>
          <p:cNvPr id="30" name="Group 29"/>
          <p:cNvGrpSpPr/>
          <p:nvPr/>
        </p:nvGrpSpPr>
        <p:grpSpPr>
          <a:xfrm>
            <a:off x="2438400" y="2152789"/>
            <a:ext cx="5399087" cy="3181211"/>
            <a:chOff x="2438400" y="2152789"/>
            <a:chExt cx="5399087" cy="3181211"/>
          </a:xfrm>
        </p:grpSpPr>
        <p:pic>
          <p:nvPicPr>
            <p:cNvPr id="36868" name="Picture 4" descr="lod-datasets_2008richard.png"/>
            <p:cNvPicPr>
              <a:picLocks noChangeAspect="1"/>
            </p:cNvPicPr>
            <p:nvPr/>
          </p:nvPicPr>
          <p:blipFill>
            <a:blip r:embed="rId2"/>
            <a:srcRect/>
            <a:stretch>
              <a:fillRect/>
            </a:stretch>
          </p:blipFill>
          <p:spPr bwMode="auto">
            <a:xfrm>
              <a:off x="2438400" y="2152789"/>
              <a:ext cx="4190999" cy="3181211"/>
            </a:xfrm>
            <a:prstGeom prst="rect">
              <a:avLst/>
            </a:prstGeom>
            <a:noFill/>
            <a:ln w="9525">
              <a:noFill/>
              <a:miter lim="800000"/>
              <a:headEnd/>
              <a:tailEnd/>
            </a:ln>
          </p:spPr>
        </p:pic>
        <p:sp>
          <p:nvSpPr>
            <p:cNvPr id="36869" name="TextBox 5"/>
            <p:cNvSpPr txBox="1">
              <a:spLocks noChangeArrowheads="1"/>
            </p:cNvSpPr>
            <p:nvPr/>
          </p:nvSpPr>
          <p:spPr bwMode="auto">
            <a:xfrm>
              <a:off x="6313487" y="4964112"/>
              <a:ext cx="1524000" cy="369888"/>
            </a:xfrm>
            <a:prstGeom prst="rect">
              <a:avLst/>
            </a:prstGeom>
            <a:noFill/>
            <a:ln w="9525">
              <a:noFill/>
              <a:miter lim="800000"/>
              <a:headEnd/>
              <a:tailEnd/>
            </a:ln>
          </p:spPr>
          <p:txBody>
            <a:bodyPr wrap="none">
              <a:spAutoFit/>
            </a:bodyPr>
            <a:lstStyle/>
            <a:p>
              <a:pPr eaLnBrk="0" hangingPunct="0"/>
              <a:r>
                <a:rPr lang="en-US">
                  <a:solidFill>
                    <a:srgbClr val="000000"/>
                  </a:solidFill>
                  <a:latin typeface="Lucida Sans" pitchFamily="34" charset="0"/>
                </a:rPr>
                <a:t>March 2008</a:t>
              </a:r>
            </a:p>
          </p:txBody>
        </p:sp>
      </p:grpSp>
      <p:grpSp>
        <p:nvGrpSpPr>
          <p:cNvPr id="2" name="Group 16"/>
          <p:cNvGrpSpPr/>
          <p:nvPr/>
        </p:nvGrpSpPr>
        <p:grpSpPr>
          <a:xfrm>
            <a:off x="1739116" y="1795588"/>
            <a:ext cx="5862350" cy="4570236"/>
            <a:chOff x="1981200" y="943396"/>
            <a:chExt cx="5862350" cy="4466804"/>
          </a:xfrm>
        </p:grpSpPr>
        <p:pic>
          <p:nvPicPr>
            <p:cNvPr id="16" name="Picture 15"/>
            <p:cNvPicPr>
              <a:picLocks noChangeAspect="1"/>
            </p:cNvPicPr>
            <p:nvPr/>
          </p:nvPicPr>
          <p:blipFill>
            <a:blip r:embed="rId3"/>
            <a:stretch>
              <a:fillRect/>
            </a:stretch>
          </p:blipFill>
          <p:spPr>
            <a:xfrm>
              <a:off x="1981200" y="943396"/>
              <a:ext cx="5862350" cy="4466804"/>
            </a:xfrm>
            <a:prstGeom prst="rect">
              <a:avLst/>
            </a:prstGeom>
          </p:spPr>
        </p:pic>
        <p:sp>
          <p:nvSpPr>
            <p:cNvPr id="36883" name="TextBox 7"/>
            <p:cNvSpPr txBox="1">
              <a:spLocks noChangeArrowheads="1"/>
            </p:cNvSpPr>
            <p:nvPr/>
          </p:nvSpPr>
          <p:spPr bwMode="auto">
            <a:xfrm>
              <a:off x="6248400" y="4965071"/>
              <a:ext cx="1523837" cy="369332"/>
            </a:xfrm>
            <a:prstGeom prst="rect">
              <a:avLst/>
            </a:prstGeom>
            <a:solidFill>
              <a:schemeClr val="bg1"/>
            </a:solidFill>
            <a:ln w="9525">
              <a:noFill/>
              <a:miter lim="800000"/>
              <a:headEnd/>
              <a:tailEnd/>
            </a:ln>
          </p:spPr>
          <p:txBody>
            <a:bodyPr wrap="square">
              <a:spAutoFit/>
            </a:bodyPr>
            <a:lstStyle/>
            <a:p>
              <a:pPr eaLnBrk="0" hangingPunct="0"/>
              <a:r>
                <a:rPr lang="en-US" dirty="0">
                  <a:solidFill>
                    <a:srgbClr val="000000"/>
                  </a:solidFill>
                  <a:latin typeface="Lucida Sans" pitchFamily="34" charset="0"/>
                </a:rPr>
                <a:t>March 2009</a:t>
              </a:r>
            </a:p>
          </p:txBody>
        </p:sp>
      </p:grpSp>
      <p:grpSp>
        <p:nvGrpSpPr>
          <p:cNvPr id="3" name="Group 19"/>
          <p:cNvGrpSpPr/>
          <p:nvPr/>
        </p:nvGrpSpPr>
        <p:grpSpPr>
          <a:xfrm>
            <a:off x="1439532" y="1512609"/>
            <a:ext cx="6397955" cy="4735791"/>
            <a:chOff x="1755445" y="990600"/>
            <a:chExt cx="6397955" cy="4735791"/>
          </a:xfrm>
        </p:grpSpPr>
        <p:pic>
          <p:nvPicPr>
            <p:cNvPr id="18" name="Picture 17"/>
            <p:cNvPicPr>
              <a:picLocks noChangeAspect="1"/>
            </p:cNvPicPr>
            <p:nvPr/>
          </p:nvPicPr>
          <p:blipFill>
            <a:blip r:embed="rId4"/>
            <a:stretch>
              <a:fillRect/>
            </a:stretch>
          </p:blipFill>
          <p:spPr>
            <a:xfrm>
              <a:off x="1755445" y="990600"/>
              <a:ext cx="6321755" cy="4735791"/>
            </a:xfrm>
            <a:prstGeom prst="rect">
              <a:avLst/>
            </a:prstGeom>
          </p:spPr>
        </p:pic>
        <p:sp>
          <p:nvSpPr>
            <p:cNvPr id="19" name="TextBox 7"/>
            <p:cNvSpPr txBox="1">
              <a:spLocks noChangeArrowheads="1"/>
            </p:cNvSpPr>
            <p:nvPr/>
          </p:nvSpPr>
          <p:spPr bwMode="auto">
            <a:xfrm>
              <a:off x="6629563" y="5257800"/>
              <a:ext cx="1523837" cy="377884"/>
            </a:xfrm>
            <a:prstGeom prst="rect">
              <a:avLst/>
            </a:prstGeom>
            <a:solidFill>
              <a:schemeClr val="bg1"/>
            </a:solidFill>
            <a:ln w="9525">
              <a:noFill/>
              <a:miter lim="800000"/>
              <a:headEnd/>
              <a:tailEnd/>
            </a:ln>
          </p:spPr>
          <p:txBody>
            <a:bodyPr wrap="square">
              <a:spAutoFit/>
            </a:bodyPr>
            <a:lstStyle/>
            <a:p>
              <a:pPr eaLnBrk="0" hangingPunct="0"/>
              <a:r>
                <a:rPr lang="en-US" dirty="0" smtClean="0">
                  <a:solidFill>
                    <a:srgbClr val="000000"/>
                  </a:solidFill>
                  <a:latin typeface="Lucida Sans" pitchFamily="34" charset="0"/>
                </a:rPr>
                <a:t>July 2009</a:t>
              </a:r>
              <a:endParaRPr lang="en-US" dirty="0">
                <a:solidFill>
                  <a:srgbClr val="000000"/>
                </a:solidFill>
                <a:latin typeface="Lucida Sans" pitchFamily="34" charset="0"/>
              </a:endParaRPr>
            </a:p>
          </p:txBody>
        </p:sp>
      </p:grpSp>
      <p:grpSp>
        <p:nvGrpSpPr>
          <p:cNvPr id="4" name="Group 22"/>
          <p:cNvGrpSpPr/>
          <p:nvPr/>
        </p:nvGrpSpPr>
        <p:grpSpPr>
          <a:xfrm>
            <a:off x="0" y="1313718"/>
            <a:ext cx="9144000" cy="5859698"/>
            <a:chOff x="0" y="1066799"/>
            <a:chExt cx="9144000" cy="5951935"/>
          </a:xfrm>
        </p:grpSpPr>
        <p:pic>
          <p:nvPicPr>
            <p:cNvPr id="20" name="Picture 19"/>
            <p:cNvPicPr>
              <a:picLocks noChangeAspect="1"/>
            </p:cNvPicPr>
            <p:nvPr/>
          </p:nvPicPr>
          <p:blipFill>
            <a:blip r:embed="rId5"/>
            <a:stretch>
              <a:fillRect/>
            </a:stretch>
          </p:blipFill>
          <p:spPr>
            <a:xfrm>
              <a:off x="0" y="1066799"/>
              <a:ext cx="9144000" cy="5951935"/>
            </a:xfrm>
            <a:prstGeom prst="rect">
              <a:avLst/>
            </a:prstGeom>
          </p:spPr>
        </p:pic>
        <p:sp>
          <p:nvSpPr>
            <p:cNvPr id="22" name="TextBox 21"/>
            <p:cNvSpPr txBox="1"/>
            <p:nvPr/>
          </p:nvSpPr>
          <p:spPr>
            <a:xfrm>
              <a:off x="7548503" y="6214178"/>
              <a:ext cx="1595497" cy="312622"/>
            </a:xfrm>
            <a:prstGeom prst="rect">
              <a:avLst/>
            </a:prstGeom>
            <a:noFill/>
          </p:spPr>
          <p:txBody>
            <a:bodyPr wrap="square" rtlCol="0">
              <a:spAutoFit/>
            </a:bodyPr>
            <a:lstStyle/>
            <a:p>
              <a:r>
                <a:rPr lang="en-US" sz="1400" dirty="0" smtClean="0"/>
                <a:t>Sep. 2010</a:t>
              </a:r>
              <a:endParaRPr lang="en-US" sz="1400" dirty="0"/>
            </a:p>
          </p:txBody>
        </p:sp>
      </p:grpSp>
      <p:grpSp>
        <p:nvGrpSpPr>
          <p:cNvPr id="6" name="Gruppierung 5"/>
          <p:cNvGrpSpPr/>
          <p:nvPr/>
        </p:nvGrpSpPr>
        <p:grpSpPr>
          <a:xfrm>
            <a:off x="-35496" y="1124744"/>
            <a:ext cx="9144000" cy="6025896"/>
            <a:chOff x="-900608" y="1772816"/>
            <a:chExt cx="9144000" cy="6025896"/>
          </a:xfrm>
        </p:grpSpPr>
        <p:pic>
          <p:nvPicPr>
            <p:cNvPr id="5" name="Bild 4"/>
            <p:cNvPicPr>
              <a:picLocks noChangeAspect="1"/>
            </p:cNvPicPr>
            <p:nvPr/>
          </p:nvPicPr>
          <p:blipFill>
            <a:blip r:embed="rId6"/>
            <a:stretch>
              <a:fillRect/>
            </a:stretch>
          </p:blipFill>
          <p:spPr>
            <a:xfrm>
              <a:off x="-900608" y="1772816"/>
              <a:ext cx="9144000" cy="6025896"/>
            </a:xfrm>
            <a:prstGeom prst="rect">
              <a:avLst/>
            </a:prstGeom>
          </p:spPr>
        </p:pic>
        <p:sp>
          <p:nvSpPr>
            <p:cNvPr id="28" name="TextBox 21"/>
            <p:cNvSpPr txBox="1"/>
            <p:nvPr/>
          </p:nvSpPr>
          <p:spPr>
            <a:xfrm>
              <a:off x="6516216" y="7029400"/>
              <a:ext cx="1595497" cy="307777"/>
            </a:xfrm>
            <a:prstGeom prst="rect">
              <a:avLst/>
            </a:prstGeom>
            <a:noFill/>
          </p:spPr>
          <p:txBody>
            <a:bodyPr wrap="square" rtlCol="0">
              <a:spAutoFit/>
            </a:bodyPr>
            <a:lstStyle/>
            <a:p>
              <a:r>
                <a:rPr lang="en-US" sz="1400" dirty="0" smtClean="0"/>
                <a:t>Sep. 2011</a:t>
              </a:r>
              <a:endParaRPr lang="en-US" sz="1400" dirty="0"/>
            </a:p>
          </p:txBody>
        </p:sp>
      </p:grpSp>
      <p:sp>
        <p:nvSpPr>
          <p:cNvPr id="36866" name="Content Placeholder 2"/>
          <p:cNvSpPr>
            <a:spLocks noGrp="1"/>
          </p:cNvSpPr>
          <p:nvPr>
            <p:ph idx="4294967295"/>
          </p:nvPr>
        </p:nvSpPr>
        <p:spPr>
          <a:xfrm>
            <a:off x="35496" y="3068960"/>
            <a:ext cx="8229600" cy="4675187"/>
          </a:xfrm>
        </p:spPr>
        <p:txBody>
          <a:bodyPr>
            <a:normAutofit/>
          </a:bodyPr>
          <a:lstStyle/>
          <a:p>
            <a:endParaRPr lang="en-US" sz="1400" dirty="0" smtClean="0">
              <a:latin typeface="Arial" charset="0"/>
            </a:endParaRPr>
          </a:p>
          <a:p>
            <a:endParaRPr lang="en-US" sz="1400" dirty="0" smtClean="0">
              <a:latin typeface="Arial" charset="0"/>
            </a:endParaRPr>
          </a:p>
          <a:p>
            <a:endParaRPr lang="en-US" sz="1400" dirty="0" smtClean="0">
              <a:latin typeface="Arial" charset="0"/>
            </a:endParaRPr>
          </a:p>
          <a:p>
            <a:endParaRPr lang="en-US" sz="1400" dirty="0" smtClean="0">
              <a:latin typeface="Arial" charset="0"/>
            </a:endParaRPr>
          </a:p>
          <a:p>
            <a:endParaRPr lang="en-US" sz="1400" dirty="0" smtClean="0">
              <a:latin typeface="Arial" charset="0"/>
            </a:endParaRPr>
          </a:p>
          <a:p>
            <a:endParaRPr lang="en-US" sz="1400" dirty="0" smtClean="0">
              <a:latin typeface="Arial" charset="0"/>
            </a:endParaRPr>
          </a:p>
          <a:p>
            <a:endParaRPr lang="en-US" sz="1400" dirty="0" smtClean="0">
              <a:latin typeface="Arial" charset="0"/>
            </a:endParaRPr>
          </a:p>
          <a:p>
            <a:endParaRPr lang="en-US" sz="1400" dirty="0" smtClean="0">
              <a:latin typeface="Arial" charset="0"/>
            </a:endParaRPr>
          </a:p>
          <a:p>
            <a:endParaRPr lang="en-US" sz="1400" dirty="0" smtClean="0">
              <a:latin typeface="Arial" charset="0"/>
            </a:endParaRPr>
          </a:p>
          <a:p>
            <a:endParaRPr lang="en-US" sz="1400" dirty="0" smtClean="0">
              <a:latin typeface="Arial" charset="0"/>
            </a:endParaRPr>
          </a:p>
          <a:p>
            <a:endParaRPr lang="en-US" sz="1400" dirty="0" smtClean="0">
              <a:latin typeface="Arial" charset="0"/>
            </a:endParaRPr>
          </a:p>
          <a:p>
            <a:pPr marL="0" indent="0">
              <a:buNone/>
            </a:pPr>
            <a:endParaRPr lang="en-US" sz="1400" dirty="0" smtClean="0">
              <a:latin typeface="Arial" charset="0"/>
            </a:endParaRPr>
          </a:p>
          <a:p>
            <a:pPr marL="0" indent="0">
              <a:buNone/>
            </a:pPr>
            <a:r>
              <a:rPr lang="en-US" sz="1400" dirty="0">
                <a:latin typeface="Arial" charset="0"/>
              </a:rPr>
              <a:t>Image from: </a:t>
            </a:r>
            <a:r>
              <a:rPr lang="en-US" sz="1400" dirty="0">
                <a:latin typeface="Arial" charset="0"/>
                <a:hlinkClick r:id="rId7"/>
              </a:rPr>
              <a:t>http://lod-cloud.net</a:t>
            </a:r>
            <a:r>
              <a:rPr lang="en-US" sz="1400" dirty="0" smtClean="0">
                <a:latin typeface="Arial" charset="0"/>
                <a:hlinkClick r:id="rId7"/>
              </a:rPr>
              <a:t>/</a:t>
            </a:r>
            <a:r>
              <a:rPr lang="en-US" sz="1400" dirty="0" smtClean="0">
                <a:latin typeface="Arial" charset="0"/>
              </a:rPr>
              <a:t> </a:t>
            </a:r>
          </a:p>
        </p:txBody>
      </p:sp>
      <p:pic>
        <p:nvPicPr>
          <p:cNvPr id="13" name="Picture 12" descr="Picture 8.png"/>
          <p:cNvPicPr>
            <a:picLocks noChangeAspect="1"/>
          </p:cNvPicPr>
          <p:nvPr/>
        </p:nvPicPr>
        <p:blipFill>
          <a:blip r:embed="rId8"/>
          <a:srcRect/>
          <a:stretch>
            <a:fillRect/>
          </a:stretch>
        </p:blipFill>
        <p:spPr bwMode="auto">
          <a:xfrm>
            <a:off x="7530153" y="3200400"/>
            <a:ext cx="1600200" cy="469900"/>
          </a:xfrm>
          <a:prstGeom prst="rect">
            <a:avLst/>
          </a:prstGeom>
          <a:noFill/>
          <a:ln w="9525">
            <a:noFill/>
            <a:miter lim="800000"/>
            <a:headEnd/>
            <a:tailEnd/>
          </a:ln>
        </p:spPr>
      </p:pic>
      <p:pic>
        <p:nvPicPr>
          <p:cNvPr id="14" name="Picture 13" descr="Picture 9.png"/>
          <p:cNvPicPr>
            <a:picLocks noChangeAspect="1"/>
          </p:cNvPicPr>
          <p:nvPr/>
        </p:nvPicPr>
        <p:blipFill>
          <a:blip r:embed="rId9"/>
          <a:srcRect/>
          <a:stretch>
            <a:fillRect/>
          </a:stretch>
        </p:blipFill>
        <p:spPr bwMode="auto">
          <a:xfrm>
            <a:off x="251520" y="1196752"/>
            <a:ext cx="1778000" cy="406400"/>
          </a:xfrm>
          <a:prstGeom prst="rect">
            <a:avLst/>
          </a:prstGeom>
          <a:noFill/>
          <a:ln w="9525">
            <a:noFill/>
            <a:miter lim="800000"/>
            <a:headEnd/>
            <a:tailEnd/>
          </a:ln>
        </p:spPr>
      </p:pic>
      <p:pic>
        <p:nvPicPr>
          <p:cNvPr id="36880" name="Picture 11" descr="Picture 7.png"/>
          <p:cNvPicPr>
            <a:picLocks noChangeAspect="1"/>
          </p:cNvPicPr>
          <p:nvPr/>
        </p:nvPicPr>
        <p:blipFill>
          <a:blip r:embed="rId10"/>
          <a:srcRect/>
          <a:stretch>
            <a:fillRect/>
          </a:stretch>
        </p:blipFill>
        <p:spPr bwMode="auto">
          <a:xfrm>
            <a:off x="0" y="5443400"/>
            <a:ext cx="2590800" cy="424000"/>
          </a:xfrm>
          <a:prstGeom prst="rect">
            <a:avLst/>
          </a:prstGeom>
          <a:noFill/>
          <a:ln w="9525">
            <a:noFill/>
            <a:miter lim="800000"/>
            <a:headEnd/>
            <a:tailEnd/>
          </a:ln>
        </p:spPr>
      </p:pic>
      <p:sp>
        <p:nvSpPr>
          <p:cNvPr id="21" name="Slide Number Placeholder 5"/>
          <p:cNvSpPr txBox="1">
            <a:spLocks/>
          </p:cNvSpPr>
          <p:nvPr/>
        </p:nvSpPr>
        <p:spPr bwMode="auto">
          <a:xfrm>
            <a:off x="468313" y="6391275"/>
            <a:ext cx="2133600" cy="360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fld id="{6D49A84F-3738-4606-A3CC-54539EB32118}" type="slidenum">
              <a:rPr kumimoji="0" lang="en-IE" sz="1400" b="0" i="0" u="none" strike="noStrike" kern="1200" cap="none" spc="0" normalizeH="0" baseline="0" noProof="0" smtClean="0">
                <a:ln>
                  <a:noFill/>
                </a:ln>
                <a:solidFill>
                  <a:schemeClr val="bg1"/>
                </a:solidFill>
                <a:effectLst/>
                <a:uLnTx/>
                <a:uFillTx/>
                <a:latin typeface="+mn-lt"/>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14</a:t>
            </a:fld>
            <a:r>
              <a:rPr kumimoji="0" lang="en-IE" sz="1400" b="0" i="0" u="none" strike="noStrike" kern="1200" cap="none" spc="0" normalizeH="0" baseline="0" noProof="0" smtClean="0">
                <a:ln>
                  <a:noFill/>
                </a:ln>
                <a:solidFill>
                  <a:schemeClr val="bg1"/>
                </a:solidFill>
                <a:effectLst/>
                <a:uLnTx/>
                <a:uFillTx/>
                <a:latin typeface="+mn-lt"/>
                <a:ea typeface="+mn-ea"/>
                <a:cs typeface="Arial" charset="0"/>
              </a:rPr>
              <a:t> </a:t>
            </a:r>
            <a:endParaRPr kumimoji="0" lang="en-IE" sz="1400" b="0" i="0" u="none" strike="noStrike" kern="1200" cap="none" spc="0" normalizeH="0" baseline="0" noProof="0">
              <a:ln>
                <a:noFill/>
              </a:ln>
              <a:solidFill>
                <a:schemeClr val="tx1"/>
              </a:solidFill>
              <a:effectLst/>
              <a:uLnTx/>
              <a:uFillTx/>
              <a:latin typeface="+mn-lt"/>
              <a:ea typeface="+mn-ea"/>
              <a:cs typeface="Arial" charset="0"/>
            </a:endParaRPr>
          </a:p>
        </p:txBody>
      </p:sp>
      <p:pic>
        <p:nvPicPr>
          <p:cNvPr id="10" name="Picture 9" descr="Picture 5.png"/>
          <p:cNvPicPr>
            <a:picLocks noChangeAspect="1"/>
          </p:cNvPicPr>
          <p:nvPr/>
        </p:nvPicPr>
        <p:blipFill>
          <a:blip r:embed="rId11"/>
          <a:srcRect/>
          <a:stretch>
            <a:fillRect/>
          </a:stretch>
        </p:blipFill>
        <p:spPr bwMode="auto">
          <a:xfrm>
            <a:off x="8077200" y="1197942"/>
            <a:ext cx="1066800" cy="1150938"/>
          </a:xfrm>
          <a:prstGeom prst="rect">
            <a:avLst/>
          </a:prstGeom>
          <a:noFill/>
          <a:ln w="9525">
            <a:noFill/>
            <a:miter lim="800000"/>
            <a:headEnd/>
            <a:tailEnd/>
          </a:ln>
        </p:spPr>
      </p:pic>
      <p:pic>
        <p:nvPicPr>
          <p:cNvPr id="25" name="Picture 24"/>
          <p:cNvPicPr>
            <a:picLocks noChangeAspect="1"/>
          </p:cNvPicPr>
          <p:nvPr/>
        </p:nvPicPr>
        <p:blipFill>
          <a:blip r:embed="rId12"/>
          <a:stretch>
            <a:fillRect/>
          </a:stretch>
        </p:blipFill>
        <p:spPr>
          <a:xfrm>
            <a:off x="6162933" y="5092700"/>
            <a:ext cx="2946400" cy="698500"/>
          </a:xfrm>
          <a:prstGeom prst="rect">
            <a:avLst/>
          </a:prstGeom>
        </p:spPr>
      </p:pic>
      <p:pic>
        <p:nvPicPr>
          <p:cNvPr id="26" name="Picture 25" descr="Screen shot 2011-02-25 at 00.42.09.png"/>
          <p:cNvPicPr>
            <a:picLocks noChangeAspect="1"/>
          </p:cNvPicPr>
          <p:nvPr/>
        </p:nvPicPr>
        <p:blipFill>
          <a:blip r:embed="rId13"/>
          <a:stretch>
            <a:fillRect/>
          </a:stretch>
        </p:blipFill>
        <p:spPr>
          <a:xfrm>
            <a:off x="7239000" y="5880100"/>
            <a:ext cx="1905000" cy="444500"/>
          </a:xfrm>
          <a:prstGeom prst="rect">
            <a:avLst/>
          </a:prstGeom>
        </p:spPr>
      </p:pic>
      <p:pic>
        <p:nvPicPr>
          <p:cNvPr id="34" name="Picture 33"/>
          <p:cNvPicPr>
            <a:picLocks noChangeAspect="1"/>
          </p:cNvPicPr>
          <p:nvPr/>
        </p:nvPicPr>
        <p:blipFill>
          <a:blip r:embed="rId14"/>
          <a:stretch>
            <a:fillRect/>
          </a:stretch>
        </p:blipFill>
        <p:spPr>
          <a:xfrm>
            <a:off x="76200" y="5897012"/>
            <a:ext cx="1198232" cy="702775"/>
          </a:xfrm>
          <a:prstGeom prst="rect">
            <a:avLst/>
          </a:prstGeom>
        </p:spPr>
      </p:pic>
      <p:pic>
        <p:nvPicPr>
          <p:cNvPr id="35" name="Picture 34"/>
          <p:cNvPicPr>
            <a:picLocks noChangeAspect="1"/>
          </p:cNvPicPr>
          <p:nvPr/>
        </p:nvPicPr>
        <p:blipFill>
          <a:blip r:embed="rId15"/>
          <a:stretch>
            <a:fillRect/>
          </a:stretch>
        </p:blipFill>
        <p:spPr>
          <a:xfrm>
            <a:off x="1" y="3200400"/>
            <a:ext cx="999204" cy="685800"/>
          </a:xfrm>
          <a:prstGeom prst="rect">
            <a:avLst/>
          </a:prstGeom>
        </p:spPr>
      </p:pic>
    </p:spTree>
    <p:extLst>
      <p:ext uri="{BB962C8B-B14F-4D97-AF65-F5344CB8AC3E}">
        <p14:creationId xmlns:p14="http://schemas.microsoft.com/office/powerpoint/2010/main" val="12820577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88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RDF ... The „HTML </a:t>
            </a:r>
            <a:r>
              <a:rPr lang="de-DE" dirty="0" err="1" smtClean="0"/>
              <a:t>for</a:t>
            </a:r>
            <a:r>
              <a:rPr lang="de-DE" dirty="0" smtClean="0"/>
              <a:t> </a:t>
            </a:r>
            <a:r>
              <a:rPr lang="de-DE" dirty="0" err="1" smtClean="0"/>
              <a:t>data</a:t>
            </a:r>
            <a:r>
              <a:rPr lang="de-DE" dirty="0" smtClean="0"/>
              <a:t>“</a:t>
            </a:r>
            <a:endParaRPr lang="de-DE" dirty="0"/>
          </a:p>
        </p:txBody>
      </p:sp>
      <p:pic>
        <p:nvPicPr>
          <p:cNvPr id="4" name="Inhaltsplatzhalter 3" descr="Screen Shot 2013-12-18 at 11.19.42 PM.png"/>
          <p:cNvPicPr>
            <a:picLocks noGrp="1" noChangeAspect="1"/>
          </p:cNvPicPr>
          <p:nvPr>
            <p:ph idx="1"/>
          </p:nvPr>
        </p:nvPicPr>
        <p:blipFill>
          <a:blip r:embed="rId2">
            <a:extLst>
              <a:ext uri="{28A0092B-C50C-407E-A947-70E740481C1C}">
                <a14:useLocalDpi xmlns:a14="http://schemas.microsoft.com/office/drawing/2010/main" val="0"/>
              </a:ext>
            </a:extLst>
          </a:blip>
          <a:srcRect l="-29661" r="-29661"/>
          <a:stretch>
            <a:fillRect/>
          </a:stretch>
        </p:blipFill>
        <p:spPr>
          <a:xfrm>
            <a:off x="-612576" y="1772816"/>
            <a:ext cx="10873208" cy="6163804"/>
          </a:xfrm>
        </p:spPr>
      </p:pic>
    </p:spTree>
    <p:extLst>
      <p:ext uri="{BB962C8B-B14F-4D97-AF65-F5344CB8AC3E}">
        <p14:creationId xmlns:p14="http://schemas.microsoft.com/office/powerpoint/2010/main" val="41839837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3-01-22 at 20.34.25.png"/>
          <p:cNvPicPr>
            <a:picLocks noChangeAspect="1"/>
          </p:cNvPicPr>
          <p:nvPr/>
        </p:nvPicPr>
        <p:blipFill>
          <a:blip r:embed="rId3"/>
          <a:stretch>
            <a:fillRect/>
          </a:stretch>
        </p:blipFill>
        <p:spPr>
          <a:xfrm>
            <a:off x="38100" y="1916832"/>
            <a:ext cx="9105900" cy="673100"/>
          </a:xfrm>
          <a:prstGeom prst="rect">
            <a:avLst/>
          </a:prstGeom>
        </p:spPr>
      </p:pic>
      <p:sp>
        <p:nvSpPr>
          <p:cNvPr id="2" name="Title 1"/>
          <p:cNvSpPr>
            <a:spLocks noGrp="1"/>
          </p:cNvSpPr>
          <p:nvPr>
            <p:ph type="title"/>
          </p:nvPr>
        </p:nvSpPr>
        <p:spPr>
          <a:xfrm>
            <a:off x="0" y="692696"/>
            <a:ext cx="7206325" cy="1143000"/>
          </a:xfrm>
        </p:spPr>
        <p:txBody>
          <a:bodyPr/>
          <a:lstStyle/>
          <a:p>
            <a:r>
              <a:rPr lang="en-US" dirty="0" smtClean="0"/>
              <a:t>What can Linked Data do for you?</a:t>
            </a:r>
            <a:endParaRPr lang="en-US" dirty="0"/>
          </a:p>
        </p:txBody>
      </p:sp>
      <p:sp>
        <p:nvSpPr>
          <p:cNvPr id="3" name="Content Placeholder 2"/>
          <p:cNvSpPr>
            <a:spLocks noGrp="1"/>
          </p:cNvSpPr>
          <p:nvPr>
            <p:ph idx="1"/>
          </p:nvPr>
        </p:nvSpPr>
        <p:spPr>
          <a:xfrm>
            <a:off x="1187624" y="1700808"/>
            <a:ext cx="9144000" cy="1946784"/>
          </a:xfrm>
        </p:spPr>
        <p:txBody>
          <a:bodyPr>
            <a:normAutofit/>
          </a:bodyPr>
          <a:lstStyle/>
          <a:p>
            <a:pPr>
              <a:buNone/>
            </a:pPr>
            <a:endParaRPr lang="en-US" sz="1200" dirty="0" smtClean="0"/>
          </a:p>
          <a:p>
            <a:pPr>
              <a:buNone/>
            </a:pPr>
            <a:r>
              <a:rPr lang="en-US" sz="1600" dirty="0" smtClean="0"/>
              <a:t>     “Have my peers published with any colleagues from WU Wien</a:t>
            </a:r>
          </a:p>
          <a:p>
            <a:pPr>
              <a:buNone/>
            </a:pPr>
            <a:r>
              <a:rPr lang="en-US" sz="1600" dirty="0"/>
              <a:t> </a:t>
            </a:r>
            <a:r>
              <a:rPr lang="en-US" sz="1600" dirty="0" smtClean="0"/>
              <a:t>    and how do these colleagues look like?”</a:t>
            </a:r>
          </a:p>
          <a:p>
            <a:endParaRPr lang="en-US" sz="1800" dirty="0" smtClean="0"/>
          </a:p>
        </p:txBody>
      </p:sp>
      <p:sp>
        <p:nvSpPr>
          <p:cNvPr id="4" name="Slide Number Placeholder 3"/>
          <p:cNvSpPr>
            <a:spLocks noGrp="1"/>
          </p:cNvSpPr>
          <p:nvPr>
            <p:ph type="sldNum" sz="quarter" idx="12"/>
          </p:nvPr>
        </p:nvSpPr>
        <p:spPr/>
        <p:txBody>
          <a:bodyPr/>
          <a:lstStyle/>
          <a:p>
            <a:fld id="{26439136-F6C2-F248-9BA6-94172D654A31}" type="slidenum">
              <a:rPr lang="en-US" smtClean="0"/>
              <a:pPr/>
              <a:t>16</a:t>
            </a:fld>
            <a:endParaRPr lang="en-US" dirty="0"/>
          </a:p>
        </p:txBody>
      </p:sp>
      <p:pic>
        <p:nvPicPr>
          <p:cNvPr id="10" name="Content Placeholder 5" descr="Screen Shot 2013-01-20 at 10.54.55.png"/>
          <p:cNvPicPr>
            <a:picLocks noChangeAspect="1"/>
          </p:cNvPicPr>
          <p:nvPr/>
        </p:nvPicPr>
        <p:blipFill>
          <a:blip r:embed="rId4"/>
          <a:srcRect l="-22340" r="-22340"/>
          <a:stretch>
            <a:fillRect/>
          </a:stretch>
        </p:blipFill>
        <p:spPr>
          <a:xfrm>
            <a:off x="-612576" y="5445224"/>
            <a:ext cx="4457700" cy="2451563"/>
          </a:xfrm>
          <a:prstGeom prst="rect">
            <a:avLst/>
          </a:prstGeom>
        </p:spPr>
      </p:pic>
      <p:pic>
        <p:nvPicPr>
          <p:cNvPr id="11" name="Picture 8" descr="Screen Shot 2013-01-20 at 11.04.22.png"/>
          <p:cNvPicPr>
            <a:picLocks noChangeAspect="1"/>
          </p:cNvPicPr>
          <p:nvPr/>
        </p:nvPicPr>
        <p:blipFill>
          <a:blip r:embed="rId5"/>
          <a:stretch>
            <a:fillRect/>
          </a:stretch>
        </p:blipFill>
        <p:spPr>
          <a:xfrm>
            <a:off x="2893567" y="3087637"/>
            <a:ext cx="3179739" cy="2317456"/>
          </a:xfrm>
          <a:prstGeom prst="rect">
            <a:avLst/>
          </a:prstGeom>
        </p:spPr>
      </p:pic>
      <p:pic>
        <p:nvPicPr>
          <p:cNvPr id="12" name="Picture 9" descr="Screen Shot 2013-01-20 at 11.06.15.png"/>
          <p:cNvPicPr>
            <a:picLocks noChangeAspect="1"/>
          </p:cNvPicPr>
          <p:nvPr/>
        </p:nvPicPr>
        <p:blipFill>
          <a:blip r:embed="rId6"/>
          <a:stretch>
            <a:fillRect/>
          </a:stretch>
        </p:blipFill>
        <p:spPr>
          <a:xfrm>
            <a:off x="5933483" y="3112256"/>
            <a:ext cx="3186994" cy="2322743"/>
          </a:xfrm>
          <a:prstGeom prst="rect">
            <a:avLst/>
          </a:prstGeom>
        </p:spPr>
      </p:pic>
      <p:pic>
        <p:nvPicPr>
          <p:cNvPr id="13" name="Picture 10" descr="Screen Shot 2013-01-20 at 11.10.09.png"/>
          <p:cNvPicPr>
            <a:picLocks noChangeAspect="1"/>
          </p:cNvPicPr>
          <p:nvPr/>
        </p:nvPicPr>
        <p:blipFill>
          <a:blip r:embed="rId7"/>
          <a:stretch>
            <a:fillRect/>
          </a:stretch>
        </p:blipFill>
        <p:spPr>
          <a:xfrm>
            <a:off x="4636660" y="5147039"/>
            <a:ext cx="3296005" cy="2439960"/>
          </a:xfrm>
          <a:prstGeom prst="rect">
            <a:avLst/>
          </a:prstGeom>
        </p:spPr>
      </p:pic>
      <p:pic>
        <p:nvPicPr>
          <p:cNvPr id="14" name="Picture 11" descr="Screen Shot 2013-01-20 at 11.12.48.png"/>
          <p:cNvPicPr>
            <a:picLocks noChangeAspect="1"/>
          </p:cNvPicPr>
          <p:nvPr/>
        </p:nvPicPr>
        <p:blipFill>
          <a:blip r:embed="rId8"/>
          <a:stretch>
            <a:fillRect/>
          </a:stretch>
        </p:blipFill>
        <p:spPr>
          <a:xfrm>
            <a:off x="7958065" y="5346099"/>
            <a:ext cx="921197" cy="1308100"/>
          </a:xfrm>
          <a:prstGeom prst="rect">
            <a:avLst/>
          </a:prstGeom>
        </p:spPr>
      </p:pic>
      <p:pic>
        <p:nvPicPr>
          <p:cNvPr id="15" name="Picture 13" descr="Screen Shot 2013-01-20 at 11.02.11.png"/>
          <p:cNvPicPr>
            <a:picLocks noChangeAspect="1"/>
          </p:cNvPicPr>
          <p:nvPr/>
        </p:nvPicPr>
        <p:blipFill>
          <a:blip r:embed="rId9"/>
          <a:stretch>
            <a:fillRect/>
          </a:stretch>
        </p:blipFill>
        <p:spPr>
          <a:xfrm>
            <a:off x="-64915" y="3237722"/>
            <a:ext cx="3136815" cy="2286172"/>
          </a:xfrm>
          <a:prstGeom prst="rect">
            <a:avLst/>
          </a:prstGeom>
        </p:spPr>
      </p:pic>
      <p:cxnSp>
        <p:nvCxnSpPr>
          <p:cNvPr id="16" name="Straight Arrow Connector 12"/>
          <p:cNvCxnSpPr/>
          <p:nvPr/>
        </p:nvCxnSpPr>
        <p:spPr bwMode="auto">
          <a:xfrm flipH="1" flipV="1">
            <a:off x="459783" y="4520599"/>
            <a:ext cx="79769" cy="1788721"/>
          </a:xfrm>
          <a:prstGeom prst="straightConnector1">
            <a:avLst/>
          </a:prstGeom>
          <a:noFill/>
          <a:ln w="25400" cap="flat" cmpd="sng" algn="ctr">
            <a:solidFill>
              <a:schemeClr val="tx1"/>
            </a:solidFill>
            <a:prstDash val="solid"/>
            <a:round/>
            <a:headEnd type="none" w="med" len="med"/>
            <a:tailEnd type="arrow"/>
          </a:ln>
          <a:effectLst/>
        </p:spPr>
      </p:cxnSp>
      <p:cxnSp>
        <p:nvCxnSpPr>
          <p:cNvPr id="17" name="Straight Arrow Connector 19"/>
          <p:cNvCxnSpPr/>
          <p:nvPr/>
        </p:nvCxnSpPr>
        <p:spPr bwMode="auto">
          <a:xfrm flipV="1">
            <a:off x="1526583" y="3695099"/>
            <a:ext cx="1568407" cy="825500"/>
          </a:xfrm>
          <a:prstGeom prst="straightConnector1">
            <a:avLst/>
          </a:prstGeom>
          <a:noFill/>
          <a:ln w="25400" cap="flat" cmpd="sng" algn="ctr">
            <a:solidFill>
              <a:schemeClr val="tx1"/>
            </a:solidFill>
            <a:prstDash val="solid"/>
            <a:round/>
            <a:headEnd type="none" w="med" len="med"/>
            <a:tailEnd type="arrow"/>
          </a:ln>
          <a:effectLst/>
        </p:spPr>
      </p:cxnSp>
      <p:cxnSp>
        <p:nvCxnSpPr>
          <p:cNvPr id="18" name="Straight Arrow Connector 21"/>
          <p:cNvCxnSpPr/>
          <p:nvPr/>
        </p:nvCxnSpPr>
        <p:spPr bwMode="auto">
          <a:xfrm flipV="1">
            <a:off x="4790483" y="3864339"/>
            <a:ext cx="1363639" cy="1062660"/>
          </a:xfrm>
          <a:prstGeom prst="straightConnector1">
            <a:avLst/>
          </a:prstGeom>
          <a:noFill/>
          <a:ln w="25400" cap="flat" cmpd="sng" algn="ctr">
            <a:solidFill>
              <a:schemeClr val="tx1"/>
            </a:solidFill>
            <a:prstDash val="solid"/>
            <a:round/>
            <a:headEnd type="none" w="med" len="med"/>
            <a:tailEnd type="arrow"/>
          </a:ln>
          <a:effectLst/>
        </p:spPr>
      </p:cxnSp>
      <p:cxnSp>
        <p:nvCxnSpPr>
          <p:cNvPr id="19" name="Straight Arrow Connector 23"/>
          <p:cNvCxnSpPr/>
          <p:nvPr/>
        </p:nvCxnSpPr>
        <p:spPr bwMode="auto">
          <a:xfrm rot="5400000">
            <a:off x="5507218" y="4065468"/>
            <a:ext cx="1646860" cy="1092202"/>
          </a:xfrm>
          <a:prstGeom prst="straightConnector1">
            <a:avLst/>
          </a:prstGeom>
          <a:noFill/>
          <a:ln w="25400" cap="flat" cmpd="sng" algn="ctr">
            <a:solidFill>
              <a:schemeClr val="tx1"/>
            </a:solidFill>
            <a:prstDash val="solid"/>
            <a:round/>
            <a:headEnd type="none" w="med" len="med"/>
            <a:tailEnd type="arrow"/>
          </a:ln>
          <a:effectLst/>
        </p:spPr>
      </p:cxnSp>
      <p:cxnSp>
        <p:nvCxnSpPr>
          <p:cNvPr id="20" name="Straight Arrow Connector 27"/>
          <p:cNvCxnSpPr>
            <a:endCxn id="14" idx="1"/>
          </p:cNvCxnSpPr>
          <p:nvPr/>
        </p:nvCxnSpPr>
        <p:spPr bwMode="auto">
          <a:xfrm flipV="1">
            <a:off x="6154122" y="6000149"/>
            <a:ext cx="1803943" cy="654050"/>
          </a:xfrm>
          <a:prstGeom prst="straightConnector1">
            <a:avLst/>
          </a:prstGeom>
          <a:noFill/>
          <a:ln w="25400" cap="flat" cmpd="sng" algn="ctr">
            <a:solidFill>
              <a:schemeClr val="tx1"/>
            </a:solidFill>
            <a:prstDash val="solid"/>
            <a:round/>
            <a:headEnd type="none" w="med" len="med"/>
            <a:tailEnd type="arrow"/>
          </a:ln>
          <a:effectLst/>
        </p:spPr>
      </p:cxnSp>
      <p:sp>
        <p:nvSpPr>
          <p:cNvPr id="21" name="TextBox 35"/>
          <p:cNvSpPr txBox="1"/>
          <p:nvPr/>
        </p:nvSpPr>
        <p:spPr>
          <a:xfrm>
            <a:off x="7843765" y="6590699"/>
            <a:ext cx="1147833" cy="307777"/>
          </a:xfrm>
          <a:prstGeom prst="rect">
            <a:avLst/>
          </a:prstGeom>
          <a:noFill/>
        </p:spPr>
        <p:txBody>
          <a:bodyPr wrap="none" rtlCol="0">
            <a:spAutoFit/>
          </a:bodyPr>
          <a:lstStyle/>
          <a:p>
            <a:r>
              <a:rPr lang="en-US" sz="1400" dirty="0" err="1" smtClean="0"/>
              <a:t>neumann.jpg</a:t>
            </a:r>
            <a:endParaRPr lang="en-US" sz="1400" dirty="0"/>
          </a:p>
        </p:txBody>
      </p:sp>
      <p:sp>
        <p:nvSpPr>
          <p:cNvPr id="22" name="Rectangle 16"/>
          <p:cNvSpPr/>
          <p:nvPr/>
        </p:nvSpPr>
        <p:spPr>
          <a:xfrm>
            <a:off x="2627784" y="2708920"/>
            <a:ext cx="4350470" cy="584776"/>
          </a:xfrm>
          <a:prstGeom prst="rect">
            <a:avLst/>
          </a:prstGeom>
        </p:spPr>
        <p:txBody>
          <a:bodyPr wrap="none">
            <a:spAutoFit/>
          </a:bodyPr>
          <a:lstStyle/>
          <a:p>
            <a:pPr marL="342900" lvl="0" indent="-342900">
              <a:spcBef>
                <a:spcPct val="20000"/>
              </a:spcBef>
            </a:pPr>
            <a:r>
              <a:rPr lang="en-US" sz="3200" dirty="0" smtClean="0"/>
              <a:t>… the data is there!</a:t>
            </a:r>
            <a:endParaRPr lang="en-US" sz="3200" dirty="0"/>
          </a:p>
        </p:txBody>
      </p:sp>
    </p:spTree>
    <p:extLst>
      <p:ext uri="{BB962C8B-B14F-4D97-AF65-F5344CB8AC3E}">
        <p14:creationId xmlns:p14="http://schemas.microsoft.com/office/powerpoint/2010/main" val="32741957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439136-F6C2-F248-9BA6-94172D654A31}" type="slidenum">
              <a:rPr lang="en-US" smtClean="0"/>
              <a:pPr/>
              <a:t>17</a:t>
            </a:fld>
            <a:endParaRPr lang="en-US" dirty="0"/>
          </a:p>
        </p:txBody>
      </p:sp>
      <p:pic>
        <p:nvPicPr>
          <p:cNvPr id="9" name="Content Placeholder 5" descr="Screen Shot 2013-01-20 at 10.54.55.png"/>
          <p:cNvPicPr>
            <a:picLocks noChangeAspect="1"/>
          </p:cNvPicPr>
          <p:nvPr/>
        </p:nvPicPr>
        <p:blipFill>
          <a:blip r:embed="rId3">
            <a:alphaModFix amt="50000"/>
          </a:blip>
          <a:srcRect l="-22340" r="-22340"/>
          <a:stretch>
            <a:fillRect/>
          </a:stretch>
        </p:blipFill>
        <p:spPr>
          <a:xfrm>
            <a:off x="-828600" y="1556792"/>
            <a:ext cx="4457700" cy="2451563"/>
          </a:xfrm>
          <a:prstGeom prst="rect">
            <a:avLst/>
          </a:prstGeom>
        </p:spPr>
      </p:pic>
      <p:sp>
        <p:nvSpPr>
          <p:cNvPr id="16" name="Oval 16"/>
          <p:cNvSpPr>
            <a:spLocks noChangeArrowheads="1"/>
          </p:cNvSpPr>
          <p:nvPr/>
        </p:nvSpPr>
        <p:spPr bwMode="auto">
          <a:xfrm>
            <a:off x="736600" y="1727200"/>
            <a:ext cx="1689100" cy="457200"/>
          </a:xfrm>
          <a:prstGeom prst="ellipse">
            <a:avLst/>
          </a:prstGeom>
          <a:solidFill>
            <a:srgbClr val="E0AEA2"/>
          </a:solidFill>
          <a:ln w="9525">
            <a:noFill/>
            <a:round/>
            <a:headEnd/>
            <a:tailEnd/>
          </a:ln>
        </p:spPr>
        <p:txBody>
          <a:bodyPr lIns="0" rIns="0">
            <a:prstTxWarp prst="textNoShape">
              <a:avLst/>
            </a:prstTxWarp>
          </a:bodyPr>
          <a:lstStyle/>
          <a:p>
            <a:r>
              <a:rPr lang="en-US" sz="1400" dirty="0" err="1" smtClean="0">
                <a:solidFill>
                  <a:srgbClr val="000000"/>
                </a:solidFill>
              </a:rPr>
              <a:t>polleres.net#me</a:t>
            </a:r>
            <a:endParaRPr lang="en-US" sz="1400" dirty="0"/>
          </a:p>
        </p:txBody>
      </p:sp>
      <p:cxnSp>
        <p:nvCxnSpPr>
          <p:cNvPr id="17" name="Straight Arrow Connector 16"/>
          <p:cNvCxnSpPr>
            <a:stCxn id="16" idx="6"/>
            <a:endCxn id="30" idx="2"/>
          </p:cNvCxnSpPr>
          <p:nvPr/>
        </p:nvCxnSpPr>
        <p:spPr bwMode="auto">
          <a:xfrm>
            <a:off x="2425700" y="1955800"/>
            <a:ext cx="1263326" cy="1588"/>
          </a:xfrm>
          <a:prstGeom prst="straightConnector1">
            <a:avLst/>
          </a:prstGeom>
          <a:noFill/>
          <a:ln w="25400" cap="flat" cmpd="sng" algn="ctr">
            <a:solidFill>
              <a:schemeClr val="tx1"/>
            </a:solidFill>
            <a:prstDash val="solid"/>
            <a:round/>
            <a:headEnd type="none" w="med" len="med"/>
            <a:tailEnd type="arrow"/>
          </a:ln>
          <a:effectLst/>
        </p:spPr>
      </p:cxnSp>
      <p:sp>
        <p:nvSpPr>
          <p:cNvPr id="29" name="TextBox 28"/>
          <p:cNvSpPr txBox="1"/>
          <p:nvPr/>
        </p:nvSpPr>
        <p:spPr>
          <a:xfrm>
            <a:off x="2831985" y="1824266"/>
            <a:ext cx="413074" cy="215444"/>
          </a:xfrm>
          <a:prstGeom prst="rect">
            <a:avLst/>
          </a:prstGeom>
          <a:solidFill>
            <a:schemeClr val="bg1"/>
          </a:solidFill>
        </p:spPr>
        <p:txBody>
          <a:bodyPr wrap="none" lIns="0" tIns="0" rIns="0" bIns="0" rtlCol="0">
            <a:spAutoFit/>
          </a:bodyPr>
          <a:lstStyle/>
          <a:p>
            <a:r>
              <a:rPr lang="en-US" sz="1400" dirty="0" smtClean="0"/>
              <a:t>made</a:t>
            </a:r>
            <a:endParaRPr lang="en-US" sz="1400" dirty="0"/>
          </a:p>
        </p:txBody>
      </p:sp>
      <p:grpSp>
        <p:nvGrpSpPr>
          <p:cNvPr id="58" name="Group 57"/>
          <p:cNvGrpSpPr/>
          <p:nvPr/>
        </p:nvGrpSpPr>
        <p:grpSpPr>
          <a:xfrm>
            <a:off x="3200285" y="4877256"/>
            <a:ext cx="5900395" cy="3263768"/>
            <a:chOff x="3200285" y="4877256"/>
            <a:chExt cx="5900395" cy="3263768"/>
          </a:xfrm>
        </p:grpSpPr>
        <p:pic>
          <p:nvPicPr>
            <p:cNvPr id="51" name="Picture 50" descr="Screen Shot 2013-01-20 at 11.10.09.png"/>
            <p:cNvPicPr>
              <a:picLocks noChangeAspect="1"/>
            </p:cNvPicPr>
            <p:nvPr/>
          </p:nvPicPr>
          <p:blipFill>
            <a:blip r:embed="rId4">
              <a:alphaModFix amt="50000"/>
            </a:blip>
            <a:stretch>
              <a:fillRect/>
            </a:stretch>
          </p:blipFill>
          <p:spPr>
            <a:xfrm>
              <a:off x="3200285" y="5306850"/>
              <a:ext cx="4362778" cy="2834174"/>
            </a:xfrm>
            <a:prstGeom prst="rect">
              <a:avLst/>
            </a:prstGeom>
          </p:spPr>
        </p:pic>
        <p:pic>
          <p:nvPicPr>
            <p:cNvPr id="13" name="Picture 12" descr="Screen Shot 2013-01-20 at 11.12.48.png"/>
            <p:cNvPicPr>
              <a:picLocks noChangeAspect="1"/>
            </p:cNvPicPr>
            <p:nvPr/>
          </p:nvPicPr>
          <p:blipFill>
            <a:blip r:embed="rId5"/>
            <a:stretch>
              <a:fillRect/>
            </a:stretch>
          </p:blipFill>
          <p:spPr>
            <a:xfrm>
              <a:off x="8009981" y="5759792"/>
              <a:ext cx="643783" cy="914172"/>
            </a:xfrm>
            <a:prstGeom prst="rect">
              <a:avLst/>
            </a:prstGeom>
          </p:spPr>
        </p:pic>
        <p:cxnSp>
          <p:nvCxnSpPr>
            <p:cNvPr id="61" name="Straight Arrow Connector 60"/>
            <p:cNvCxnSpPr>
              <a:stCxn id="56" idx="4"/>
              <a:endCxn id="65" idx="0"/>
            </p:cNvCxnSpPr>
            <p:nvPr/>
          </p:nvCxnSpPr>
          <p:spPr bwMode="auto">
            <a:xfrm rot="16200000" flipH="1">
              <a:off x="4614326" y="5163950"/>
              <a:ext cx="685344" cy="111955"/>
            </a:xfrm>
            <a:prstGeom prst="straightConnector1">
              <a:avLst/>
            </a:prstGeom>
            <a:noFill/>
            <a:ln w="25400" cap="flat" cmpd="sng" algn="ctr">
              <a:solidFill>
                <a:schemeClr val="tx1"/>
              </a:solidFill>
              <a:prstDash val="solid"/>
              <a:round/>
              <a:headEnd type="none" w="med" len="med"/>
              <a:tailEnd type="arrow"/>
            </a:ln>
            <a:effectLst/>
          </p:spPr>
        </p:cxnSp>
        <p:sp>
          <p:nvSpPr>
            <p:cNvPr id="64" name="TextBox 63"/>
            <p:cNvSpPr txBox="1"/>
            <p:nvPr/>
          </p:nvSpPr>
          <p:spPr>
            <a:xfrm>
              <a:off x="4509108" y="5010834"/>
              <a:ext cx="774426" cy="215444"/>
            </a:xfrm>
            <a:prstGeom prst="rect">
              <a:avLst/>
            </a:prstGeom>
            <a:solidFill>
              <a:schemeClr val="bg1"/>
            </a:solidFill>
          </p:spPr>
          <p:txBody>
            <a:bodyPr wrap="none" lIns="0" tIns="0" rIns="0" bIns="0" rtlCol="0">
              <a:spAutoFit/>
            </a:bodyPr>
            <a:lstStyle/>
            <a:p>
              <a:r>
                <a:rPr lang="en-US" sz="1400" dirty="0" smtClean="0"/>
                <a:t>homepage</a:t>
              </a:r>
              <a:endParaRPr lang="en-US" sz="1400" dirty="0"/>
            </a:p>
          </p:txBody>
        </p:sp>
        <p:sp>
          <p:nvSpPr>
            <p:cNvPr id="65" name="Rectangle 64"/>
            <p:cNvSpPr/>
            <p:nvPr/>
          </p:nvSpPr>
          <p:spPr>
            <a:xfrm>
              <a:off x="4056997" y="5562600"/>
              <a:ext cx="1911957" cy="215444"/>
            </a:xfrm>
            <a:prstGeom prst="rect">
              <a:avLst/>
            </a:prstGeom>
            <a:solidFill>
              <a:schemeClr val="bg1"/>
            </a:solidFill>
          </p:spPr>
          <p:txBody>
            <a:bodyPr wrap="none" lIns="0" tIns="0" rIns="0" bIns="0">
              <a:spAutoFit/>
            </a:bodyPr>
            <a:lstStyle/>
            <a:p>
              <a:r>
                <a:rPr lang="en-US" sz="1400" dirty="0" err="1" smtClean="0"/>
                <a:t>nm.wu.ac.at/en/neumann</a:t>
              </a:r>
              <a:endParaRPr lang="en-US" sz="1400" dirty="0"/>
            </a:p>
          </p:txBody>
        </p:sp>
        <p:cxnSp>
          <p:nvCxnSpPr>
            <p:cNvPr id="66" name="Straight Arrow Connector 65"/>
            <p:cNvCxnSpPr>
              <a:stCxn id="92" idx="6"/>
              <a:endCxn id="13" idx="1"/>
            </p:cNvCxnSpPr>
            <p:nvPr/>
          </p:nvCxnSpPr>
          <p:spPr bwMode="auto">
            <a:xfrm flipV="1">
              <a:off x="6813918" y="6216878"/>
              <a:ext cx="1196063" cy="5666"/>
            </a:xfrm>
            <a:prstGeom prst="straightConnector1">
              <a:avLst/>
            </a:prstGeom>
            <a:noFill/>
            <a:ln w="25400" cap="flat" cmpd="sng" algn="ctr">
              <a:solidFill>
                <a:schemeClr val="tx1"/>
              </a:solidFill>
              <a:prstDash val="solid"/>
              <a:round/>
              <a:headEnd type="none" w="med" len="med"/>
              <a:tailEnd type="arrow"/>
            </a:ln>
            <a:effectLst/>
          </p:spPr>
        </p:cxnSp>
        <p:sp>
          <p:nvSpPr>
            <p:cNvPr id="67" name="TextBox 66"/>
            <p:cNvSpPr txBox="1"/>
            <p:nvPr/>
          </p:nvSpPr>
          <p:spPr>
            <a:xfrm>
              <a:off x="7313533" y="6083300"/>
              <a:ext cx="269129" cy="215444"/>
            </a:xfrm>
            <a:prstGeom prst="rect">
              <a:avLst/>
            </a:prstGeom>
            <a:solidFill>
              <a:schemeClr val="bg1"/>
            </a:solidFill>
          </p:spPr>
          <p:txBody>
            <a:bodyPr wrap="none" lIns="0" tIns="0" rIns="0" bIns="0" rtlCol="0">
              <a:spAutoFit/>
            </a:bodyPr>
            <a:lstStyle/>
            <a:p>
              <a:r>
                <a:rPr lang="en-US" sz="1400" dirty="0" err="1" smtClean="0"/>
                <a:t>img</a:t>
              </a:r>
              <a:endParaRPr lang="en-US" sz="1400" dirty="0"/>
            </a:p>
          </p:txBody>
        </p:sp>
        <p:sp>
          <p:nvSpPr>
            <p:cNvPr id="92" name="Oval 16"/>
            <p:cNvSpPr>
              <a:spLocks noChangeArrowheads="1"/>
            </p:cNvSpPr>
            <p:nvPr/>
          </p:nvSpPr>
          <p:spPr bwMode="auto">
            <a:xfrm>
              <a:off x="3673821" y="5993944"/>
              <a:ext cx="3140097" cy="457200"/>
            </a:xfrm>
            <a:prstGeom prst="ellipse">
              <a:avLst/>
            </a:prstGeom>
            <a:solidFill>
              <a:srgbClr val="E0AEA2"/>
            </a:solidFill>
            <a:ln w="9525">
              <a:noFill/>
              <a:round/>
              <a:headEnd/>
              <a:tailEnd/>
            </a:ln>
          </p:spPr>
          <p:txBody>
            <a:bodyPr lIns="0" tIns="46800" rIns="0">
              <a:prstTxWarp prst="textNoShape">
                <a:avLst/>
              </a:prstTxWarp>
            </a:bodyPr>
            <a:lstStyle/>
            <a:p>
              <a:r>
                <a:rPr lang="en-US" sz="1400" dirty="0" err="1" smtClean="0"/>
                <a:t>nm.wu.ac.at/en/neumann#me</a:t>
              </a:r>
              <a:endParaRPr lang="en-US" sz="1400" dirty="0"/>
            </a:p>
          </p:txBody>
        </p:sp>
        <p:sp>
          <p:nvSpPr>
            <p:cNvPr id="94" name="TextBox 93"/>
            <p:cNvSpPr txBox="1"/>
            <p:nvPr/>
          </p:nvSpPr>
          <p:spPr>
            <a:xfrm>
              <a:off x="7952847" y="5511346"/>
              <a:ext cx="1147833" cy="307777"/>
            </a:xfrm>
            <a:prstGeom prst="rect">
              <a:avLst/>
            </a:prstGeom>
            <a:noFill/>
          </p:spPr>
          <p:txBody>
            <a:bodyPr wrap="none" rtlCol="0">
              <a:spAutoFit/>
            </a:bodyPr>
            <a:lstStyle/>
            <a:p>
              <a:r>
                <a:rPr lang="en-US" sz="1400" dirty="0" err="1" smtClean="0"/>
                <a:t>neumann.jpg</a:t>
              </a:r>
              <a:endParaRPr lang="en-US" sz="1400" dirty="0"/>
            </a:p>
          </p:txBody>
        </p:sp>
      </p:grpSp>
      <p:sp>
        <p:nvSpPr>
          <p:cNvPr id="68" name="Can 67"/>
          <p:cNvSpPr/>
          <p:nvPr/>
        </p:nvSpPr>
        <p:spPr bwMode="auto">
          <a:xfrm>
            <a:off x="-52932" y="4538713"/>
            <a:ext cx="3323391" cy="2560820"/>
          </a:xfrm>
          <a:prstGeom prst="can">
            <a:avLst>
              <a:gd name="adj" fmla="val 13462"/>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108000" tIns="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000000"/>
                </a:solidFill>
                <a:latin typeface="Lucida Sans" pitchFamily="34" charset="0"/>
              </a:rPr>
              <a:t>RDF Store</a:t>
            </a:r>
          </a:p>
          <a:p>
            <a:pPr marL="0" marR="0" indent="0" algn="ctr" defTabSz="914400" rtl="0" eaLnBrk="0" fontAlgn="base" latinLnBrk="0" hangingPunct="0">
              <a:lnSpc>
                <a:spcPct val="100000"/>
              </a:lnSpc>
              <a:spcBef>
                <a:spcPct val="0"/>
              </a:spcBef>
              <a:spcAft>
                <a:spcPct val="0"/>
              </a:spcAft>
              <a:buClrTx/>
              <a:buSzTx/>
              <a:buFontTx/>
              <a:buNone/>
              <a:tabLst/>
            </a:pPr>
            <a:endParaRPr lang="en-US" sz="1400" dirty="0" smtClean="0">
              <a:solidFill>
                <a:srgbClr val="000000"/>
              </a:solidFill>
              <a:latin typeface="Lucida Sans"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400" dirty="0" smtClean="0">
              <a:solidFill>
                <a:srgbClr val="000000"/>
              </a:solidFill>
              <a:latin typeface="Lucida Sans"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400" dirty="0" smtClean="0">
              <a:solidFill>
                <a:srgbClr val="000000"/>
              </a:solidFill>
              <a:latin typeface="Lucida Sans"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400" dirty="0" smtClean="0">
              <a:solidFill>
                <a:srgbClr val="000000"/>
              </a:solidFill>
              <a:latin typeface="Lucida Sans"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400" dirty="0" smtClean="0">
              <a:solidFill>
                <a:srgbClr val="000000"/>
              </a:solidFill>
              <a:latin typeface="Lucida Sans"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400" dirty="0" smtClean="0">
              <a:solidFill>
                <a:srgbClr val="000000"/>
              </a:solidFill>
              <a:latin typeface="Lucida Sans"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400" dirty="0" smtClean="0">
              <a:solidFill>
                <a:srgbClr val="000000"/>
              </a:solidFill>
              <a:latin typeface="Lucida Sans"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400" dirty="0" smtClean="0">
              <a:solidFill>
                <a:srgbClr val="000000"/>
              </a:solidFill>
              <a:latin typeface="Lucida Sans"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400" dirty="0" smtClean="0">
              <a:solidFill>
                <a:srgbClr val="000000"/>
              </a:solidFill>
              <a:latin typeface="Lucida Sans"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400" dirty="0" smtClean="0">
              <a:solidFill>
                <a:srgbClr val="000000"/>
              </a:solidFill>
              <a:latin typeface="Lucida Sans"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400" dirty="0" smtClean="0">
              <a:solidFill>
                <a:srgbClr val="000000"/>
              </a:solidFill>
              <a:latin typeface="Lucida Sans" pitchFamily="34" charset="0"/>
            </a:endParaRPr>
          </a:p>
        </p:txBody>
      </p:sp>
      <p:sp>
        <p:nvSpPr>
          <p:cNvPr id="75" name="Rectangle 74"/>
          <p:cNvSpPr/>
          <p:nvPr/>
        </p:nvSpPr>
        <p:spPr bwMode="auto">
          <a:xfrm>
            <a:off x="683568" y="332656"/>
            <a:ext cx="835732" cy="357793"/>
          </a:xfrm>
          <a:prstGeom prst="rect">
            <a:avLst/>
          </a:prstGeom>
          <a:solidFill>
            <a:srgbClr val="FF6600"/>
          </a:solidFill>
          <a:ln w="9525" cap="flat" cmpd="sng" algn="ctr">
            <a:noFill/>
            <a:prstDash val="solid"/>
            <a:round/>
            <a:headEnd type="none" w="med" len="med"/>
            <a:tailEnd type="none" w="med" len="med"/>
          </a:ln>
          <a:effectLst/>
        </p:spPr>
        <p:txBody>
          <a:bodyPr vert="horz" wrap="square" lIns="91440" tIns="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smtClean="0">
                <a:ln>
                  <a:noFill/>
                </a:ln>
                <a:solidFill>
                  <a:srgbClr val="FFFFFF"/>
                </a:solidFill>
                <a:effectLst/>
                <a:uLnTx/>
                <a:uFillTx/>
                <a:latin typeface="Lucida Sans" pitchFamily="34" charset="0"/>
              </a:rPr>
              <a:t>RDF</a:t>
            </a:r>
          </a:p>
        </p:txBody>
      </p:sp>
      <p:sp>
        <p:nvSpPr>
          <p:cNvPr id="76" name="Rectangle 75"/>
          <p:cNvSpPr/>
          <p:nvPr/>
        </p:nvSpPr>
        <p:spPr>
          <a:xfrm>
            <a:off x="29592" y="332656"/>
            <a:ext cx="7211794" cy="707886"/>
          </a:xfrm>
          <a:prstGeom prst="rect">
            <a:avLst/>
          </a:prstGeom>
        </p:spPr>
        <p:txBody>
          <a:bodyPr wrap="square">
            <a:spAutoFit/>
          </a:bodyPr>
          <a:lstStyle/>
          <a:p>
            <a:r>
              <a:rPr lang="en-US" sz="2000" i="1" kern="0" dirty="0" smtClean="0">
                <a:solidFill>
                  <a:srgbClr val="FFFFFF"/>
                </a:solidFill>
                <a:latin typeface="Lucida Sans"/>
              </a:rPr>
              <a:t>                  + Linked Data Principles </a:t>
            </a:r>
          </a:p>
          <a:p>
            <a:r>
              <a:rPr lang="en-US" sz="2000" i="1" kern="0" dirty="0" smtClean="0">
                <a:solidFill>
                  <a:srgbClr val="FFFFFF"/>
                </a:solidFill>
                <a:latin typeface="Lucida Sans"/>
              </a:rPr>
              <a:t>allow </a:t>
            </a:r>
            <a:r>
              <a:rPr lang="en-US" sz="2000" b="1" i="1" kern="0" dirty="0" smtClean="0">
                <a:solidFill>
                  <a:srgbClr val="FFFFFF"/>
                </a:solidFill>
                <a:latin typeface="Lucida Sans"/>
              </a:rPr>
              <a:t>standard </a:t>
            </a:r>
            <a:r>
              <a:rPr lang="en-US" sz="2000" i="1" kern="0" dirty="0" smtClean="0">
                <a:solidFill>
                  <a:srgbClr val="FFFFFF"/>
                </a:solidFill>
                <a:latin typeface="Lucida Sans"/>
              </a:rPr>
              <a:t>access information items</a:t>
            </a:r>
            <a:endParaRPr lang="en-US" sz="2000" dirty="0">
              <a:solidFill>
                <a:srgbClr val="FFFFFF"/>
              </a:solidFill>
            </a:endParaRPr>
          </a:p>
        </p:txBody>
      </p:sp>
      <p:graphicFrame>
        <p:nvGraphicFramePr>
          <p:cNvPr id="89" name="Table 88"/>
          <p:cNvGraphicFramePr>
            <a:graphicFrameLocks noGrp="1"/>
          </p:cNvGraphicFramePr>
          <p:nvPr>
            <p:extLst>
              <p:ext uri="{D42A27DB-BD31-4B8C-83A1-F6EECF244321}">
                <p14:modId xmlns:p14="http://schemas.microsoft.com/office/powerpoint/2010/main" val="342919215"/>
              </p:ext>
            </p:extLst>
          </p:nvPr>
        </p:nvGraphicFramePr>
        <p:xfrm>
          <a:off x="50799" y="4978856"/>
          <a:ext cx="3194259" cy="1615440"/>
        </p:xfrm>
        <a:graphic>
          <a:graphicData uri="http://schemas.openxmlformats.org/drawingml/2006/table">
            <a:tbl>
              <a:tblPr firstRow="1" bandRow="1"/>
              <a:tblGrid>
                <a:gridCol w="1117601"/>
                <a:gridCol w="883320"/>
                <a:gridCol w="1193338"/>
              </a:tblGrid>
              <a:tr h="179070">
                <a:tc>
                  <a:txBody>
                    <a:bodyPr/>
                    <a:lstStyle>
                      <a:defPPr>
                        <a:defRPr lang="en-US"/>
                      </a:defPPr>
                      <a:lvl1pPr marL="0" algn="l" defTabSz="457200" rtl="0" eaLnBrk="1" latinLnBrk="0" hangingPunct="1">
                        <a:defRPr sz="1800" b="1" kern="1200">
                          <a:solidFill>
                            <a:schemeClr val="lt1"/>
                          </a:solidFill>
                          <a:latin typeface="Lucida Sans"/>
                        </a:defRPr>
                      </a:lvl1pPr>
                      <a:lvl2pPr marL="457200" algn="l" defTabSz="457200" rtl="0" eaLnBrk="1" latinLnBrk="0" hangingPunct="1">
                        <a:defRPr sz="1800" b="1" kern="1200">
                          <a:solidFill>
                            <a:schemeClr val="lt1"/>
                          </a:solidFill>
                          <a:latin typeface="Lucida Sans"/>
                        </a:defRPr>
                      </a:lvl2pPr>
                      <a:lvl3pPr marL="914400" algn="l" defTabSz="457200" rtl="0" eaLnBrk="1" latinLnBrk="0" hangingPunct="1">
                        <a:defRPr sz="1800" b="1" kern="1200">
                          <a:solidFill>
                            <a:schemeClr val="lt1"/>
                          </a:solidFill>
                          <a:latin typeface="Lucida Sans"/>
                        </a:defRPr>
                      </a:lvl3pPr>
                      <a:lvl4pPr marL="1371600" algn="l" defTabSz="457200" rtl="0" eaLnBrk="1" latinLnBrk="0" hangingPunct="1">
                        <a:defRPr sz="1800" b="1" kern="1200">
                          <a:solidFill>
                            <a:schemeClr val="lt1"/>
                          </a:solidFill>
                          <a:latin typeface="Lucida Sans"/>
                        </a:defRPr>
                      </a:lvl4pPr>
                      <a:lvl5pPr marL="1828800" algn="l" defTabSz="457200" rtl="0" eaLnBrk="1" latinLnBrk="0" hangingPunct="1">
                        <a:defRPr sz="1800" b="1" kern="1200">
                          <a:solidFill>
                            <a:schemeClr val="lt1"/>
                          </a:solidFill>
                          <a:latin typeface="Lucida Sans"/>
                        </a:defRPr>
                      </a:lvl5pPr>
                      <a:lvl6pPr marL="2286000" algn="l" defTabSz="457200" rtl="0" eaLnBrk="1" latinLnBrk="0" hangingPunct="1">
                        <a:defRPr sz="1800" b="1" kern="1200">
                          <a:solidFill>
                            <a:schemeClr val="lt1"/>
                          </a:solidFill>
                          <a:latin typeface="Lucida Sans"/>
                        </a:defRPr>
                      </a:lvl6pPr>
                      <a:lvl7pPr marL="2743200" algn="l" defTabSz="457200" rtl="0" eaLnBrk="1" latinLnBrk="0" hangingPunct="1">
                        <a:defRPr sz="1800" b="1" kern="1200">
                          <a:solidFill>
                            <a:schemeClr val="lt1"/>
                          </a:solidFill>
                          <a:latin typeface="Lucida Sans"/>
                        </a:defRPr>
                      </a:lvl7pPr>
                      <a:lvl8pPr marL="3200400" algn="l" defTabSz="457200" rtl="0" eaLnBrk="1" latinLnBrk="0" hangingPunct="1">
                        <a:defRPr sz="1800" b="1" kern="1200">
                          <a:solidFill>
                            <a:schemeClr val="lt1"/>
                          </a:solidFill>
                          <a:latin typeface="Lucida Sans"/>
                        </a:defRPr>
                      </a:lvl8pPr>
                      <a:lvl9pPr marL="3657600" algn="l" defTabSz="457200" rtl="0" eaLnBrk="1" latinLnBrk="0" hangingPunct="1">
                        <a:defRPr sz="1800" b="1" kern="1200">
                          <a:solidFill>
                            <a:schemeClr val="lt1"/>
                          </a:solidFill>
                          <a:latin typeface="Lucida Sans"/>
                        </a:defRPr>
                      </a:lvl9pPr>
                    </a:lstStyle>
                    <a:p>
                      <a:r>
                        <a:rPr lang="en-US" sz="1000" dirty="0" smtClean="0">
                          <a:solidFill>
                            <a:schemeClr val="tx1"/>
                          </a:solidFill>
                        </a:rPr>
                        <a:t>Subject</a:t>
                      </a:r>
                      <a:endParaRPr lang="en-US" sz="10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defPPr>
                        <a:defRPr lang="en-US"/>
                      </a:defPPr>
                      <a:lvl1pPr marL="0" algn="l" defTabSz="457200" rtl="0" eaLnBrk="1" latinLnBrk="0" hangingPunct="1">
                        <a:defRPr sz="1800" b="1" kern="1200">
                          <a:solidFill>
                            <a:schemeClr val="lt1"/>
                          </a:solidFill>
                          <a:latin typeface="Lucida Sans"/>
                        </a:defRPr>
                      </a:lvl1pPr>
                      <a:lvl2pPr marL="457200" algn="l" defTabSz="457200" rtl="0" eaLnBrk="1" latinLnBrk="0" hangingPunct="1">
                        <a:defRPr sz="1800" b="1" kern="1200">
                          <a:solidFill>
                            <a:schemeClr val="lt1"/>
                          </a:solidFill>
                          <a:latin typeface="Lucida Sans"/>
                        </a:defRPr>
                      </a:lvl2pPr>
                      <a:lvl3pPr marL="914400" algn="l" defTabSz="457200" rtl="0" eaLnBrk="1" latinLnBrk="0" hangingPunct="1">
                        <a:defRPr sz="1800" b="1" kern="1200">
                          <a:solidFill>
                            <a:schemeClr val="lt1"/>
                          </a:solidFill>
                          <a:latin typeface="Lucida Sans"/>
                        </a:defRPr>
                      </a:lvl3pPr>
                      <a:lvl4pPr marL="1371600" algn="l" defTabSz="457200" rtl="0" eaLnBrk="1" latinLnBrk="0" hangingPunct="1">
                        <a:defRPr sz="1800" b="1" kern="1200">
                          <a:solidFill>
                            <a:schemeClr val="lt1"/>
                          </a:solidFill>
                          <a:latin typeface="Lucida Sans"/>
                        </a:defRPr>
                      </a:lvl4pPr>
                      <a:lvl5pPr marL="1828800" algn="l" defTabSz="457200" rtl="0" eaLnBrk="1" latinLnBrk="0" hangingPunct="1">
                        <a:defRPr sz="1800" b="1" kern="1200">
                          <a:solidFill>
                            <a:schemeClr val="lt1"/>
                          </a:solidFill>
                          <a:latin typeface="Lucida Sans"/>
                        </a:defRPr>
                      </a:lvl5pPr>
                      <a:lvl6pPr marL="2286000" algn="l" defTabSz="457200" rtl="0" eaLnBrk="1" latinLnBrk="0" hangingPunct="1">
                        <a:defRPr sz="1800" b="1" kern="1200">
                          <a:solidFill>
                            <a:schemeClr val="lt1"/>
                          </a:solidFill>
                          <a:latin typeface="Lucida Sans"/>
                        </a:defRPr>
                      </a:lvl6pPr>
                      <a:lvl7pPr marL="2743200" algn="l" defTabSz="457200" rtl="0" eaLnBrk="1" latinLnBrk="0" hangingPunct="1">
                        <a:defRPr sz="1800" b="1" kern="1200">
                          <a:solidFill>
                            <a:schemeClr val="lt1"/>
                          </a:solidFill>
                          <a:latin typeface="Lucida Sans"/>
                        </a:defRPr>
                      </a:lvl7pPr>
                      <a:lvl8pPr marL="3200400" algn="l" defTabSz="457200" rtl="0" eaLnBrk="1" latinLnBrk="0" hangingPunct="1">
                        <a:defRPr sz="1800" b="1" kern="1200">
                          <a:solidFill>
                            <a:schemeClr val="lt1"/>
                          </a:solidFill>
                          <a:latin typeface="Lucida Sans"/>
                        </a:defRPr>
                      </a:lvl8pPr>
                      <a:lvl9pPr marL="3657600" algn="l" defTabSz="457200" rtl="0" eaLnBrk="1" latinLnBrk="0" hangingPunct="1">
                        <a:defRPr sz="1800" b="1" kern="1200">
                          <a:solidFill>
                            <a:schemeClr val="lt1"/>
                          </a:solidFill>
                          <a:latin typeface="Lucida Sans"/>
                        </a:defRPr>
                      </a:lvl9pPr>
                    </a:lstStyle>
                    <a:p>
                      <a:r>
                        <a:rPr lang="en-US" sz="1000" dirty="0" smtClean="0">
                          <a:solidFill>
                            <a:schemeClr val="tx1"/>
                          </a:solidFill>
                        </a:rPr>
                        <a:t>Predicate</a:t>
                      </a:r>
                      <a:endParaRPr lang="en-US" sz="10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defPPr>
                        <a:defRPr lang="en-US"/>
                      </a:defPPr>
                      <a:lvl1pPr marL="0" algn="l" defTabSz="457200" rtl="0" eaLnBrk="1" latinLnBrk="0" hangingPunct="1">
                        <a:defRPr sz="1800" b="1" kern="1200">
                          <a:solidFill>
                            <a:schemeClr val="lt1"/>
                          </a:solidFill>
                          <a:latin typeface="Lucida Sans"/>
                        </a:defRPr>
                      </a:lvl1pPr>
                      <a:lvl2pPr marL="457200" algn="l" defTabSz="457200" rtl="0" eaLnBrk="1" latinLnBrk="0" hangingPunct="1">
                        <a:defRPr sz="1800" b="1" kern="1200">
                          <a:solidFill>
                            <a:schemeClr val="lt1"/>
                          </a:solidFill>
                          <a:latin typeface="Lucida Sans"/>
                        </a:defRPr>
                      </a:lvl2pPr>
                      <a:lvl3pPr marL="914400" algn="l" defTabSz="457200" rtl="0" eaLnBrk="1" latinLnBrk="0" hangingPunct="1">
                        <a:defRPr sz="1800" b="1" kern="1200">
                          <a:solidFill>
                            <a:schemeClr val="lt1"/>
                          </a:solidFill>
                          <a:latin typeface="Lucida Sans"/>
                        </a:defRPr>
                      </a:lvl3pPr>
                      <a:lvl4pPr marL="1371600" algn="l" defTabSz="457200" rtl="0" eaLnBrk="1" latinLnBrk="0" hangingPunct="1">
                        <a:defRPr sz="1800" b="1" kern="1200">
                          <a:solidFill>
                            <a:schemeClr val="lt1"/>
                          </a:solidFill>
                          <a:latin typeface="Lucida Sans"/>
                        </a:defRPr>
                      </a:lvl4pPr>
                      <a:lvl5pPr marL="1828800" algn="l" defTabSz="457200" rtl="0" eaLnBrk="1" latinLnBrk="0" hangingPunct="1">
                        <a:defRPr sz="1800" b="1" kern="1200">
                          <a:solidFill>
                            <a:schemeClr val="lt1"/>
                          </a:solidFill>
                          <a:latin typeface="Lucida Sans"/>
                        </a:defRPr>
                      </a:lvl5pPr>
                      <a:lvl6pPr marL="2286000" algn="l" defTabSz="457200" rtl="0" eaLnBrk="1" latinLnBrk="0" hangingPunct="1">
                        <a:defRPr sz="1800" b="1" kern="1200">
                          <a:solidFill>
                            <a:schemeClr val="lt1"/>
                          </a:solidFill>
                          <a:latin typeface="Lucida Sans"/>
                        </a:defRPr>
                      </a:lvl6pPr>
                      <a:lvl7pPr marL="2743200" algn="l" defTabSz="457200" rtl="0" eaLnBrk="1" latinLnBrk="0" hangingPunct="1">
                        <a:defRPr sz="1800" b="1" kern="1200">
                          <a:solidFill>
                            <a:schemeClr val="lt1"/>
                          </a:solidFill>
                          <a:latin typeface="Lucida Sans"/>
                        </a:defRPr>
                      </a:lvl7pPr>
                      <a:lvl8pPr marL="3200400" algn="l" defTabSz="457200" rtl="0" eaLnBrk="1" latinLnBrk="0" hangingPunct="1">
                        <a:defRPr sz="1800" b="1" kern="1200">
                          <a:solidFill>
                            <a:schemeClr val="lt1"/>
                          </a:solidFill>
                          <a:latin typeface="Lucida Sans"/>
                        </a:defRPr>
                      </a:lvl8pPr>
                      <a:lvl9pPr marL="3657600" algn="l" defTabSz="457200" rtl="0" eaLnBrk="1" latinLnBrk="0" hangingPunct="1">
                        <a:defRPr sz="1800" b="1" kern="1200">
                          <a:solidFill>
                            <a:schemeClr val="lt1"/>
                          </a:solidFill>
                          <a:latin typeface="Lucida Sans"/>
                        </a:defRPr>
                      </a:lvl9pPr>
                    </a:lstStyle>
                    <a:p>
                      <a:r>
                        <a:rPr lang="en-US" sz="1000" dirty="0" smtClean="0">
                          <a:solidFill>
                            <a:schemeClr val="tx1"/>
                          </a:solidFill>
                        </a:rPr>
                        <a:t>Object</a:t>
                      </a:r>
                      <a:endParaRPr lang="en-US" sz="10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179070">
                <a:tc>
                  <a:txBody>
                    <a:bodyPr/>
                    <a:lstStyle>
                      <a:defPPr>
                        <a:defRPr lang="en-US"/>
                      </a:defPPr>
                      <a:lvl1pPr marL="0" algn="l" defTabSz="457200" rtl="0" eaLnBrk="1" latinLnBrk="0" hangingPunct="1">
                        <a:defRPr sz="1800" kern="1200">
                          <a:solidFill>
                            <a:schemeClr val="dk1"/>
                          </a:solidFill>
                          <a:latin typeface="Lucida Sans"/>
                        </a:defRPr>
                      </a:lvl1pPr>
                      <a:lvl2pPr marL="457200" algn="l" defTabSz="457200" rtl="0" eaLnBrk="1" latinLnBrk="0" hangingPunct="1">
                        <a:defRPr sz="1800" kern="1200">
                          <a:solidFill>
                            <a:schemeClr val="dk1"/>
                          </a:solidFill>
                          <a:latin typeface="Lucida Sans"/>
                        </a:defRPr>
                      </a:lvl2pPr>
                      <a:lvl3pPr marL="914400" algn="l" defTabSz="457200" rtl="0" eaLnBrk="1" latinLnBrk="0" hangingPunct="1">
                        <a:defRPr sz="1800" kern="1200">
                          <a:solidFill>
                            <a:schemeClr val="dk1"/>
                          </a:solidFill>
                          <a:latin typeface="Lucida Sans"/>
                        </a:defRPr>
                      </a:lvl3pPr>
                      <a:lvl4pPr marL="1371600" algn="l" defTabSz="457200" rtl="0" eaLnBrk="1" latinLnBrk="0" hangingPunct="1">
                        <a:defRPr sz="1800" kern="1200">
                          <a:solidFill>
                            <a:schemeClr val="dk1"/>
                          </a:solidFill>
                          <a:latin typeface="Lucida Sans"/>
                        </a:defRPr>
                      </a:lvl4pPr>
                      <a:lvl5pPr marL="1828800" algn="l" defTabSz="457200" rtl="0" eaLnBrk="1" latinLnBrk="0" hangingPunct="1">
                        <a:defRPr sz="1800" kern="1200">
                          <a:solidFill>
                            <a:schemeClr val="dk1"/>
                          </a:solidFill>
                          <a:latin typeface="Lucida Sans"/>
                        </a:defRPr>
                      </a:lvl5pPr>
                      <a:lvl6pPr marL="2286000" algn="l" defTabSz="457200" rtl="0" eaLnBrk="1" latinLnBrk="0" hangingPunct="1">
                        <a:defRPr sz="1800" kern="1200">
                          <a:solidFill>
                            <a:schemeClr val="dk1"/>
                          </a:solidFill>
                          <a:latin typeface="Lucida Sans"/>
                        </a:defRPr>
                      </a:lvl6pPr>
                      <a:lvl7pPr marL="2743200" algn="l" defTabSz="457200" rtl="0" eaLnBrk="1" latinLnBrk="0" hangingPunct="1">
                        <a:defRPr sz="1800" kern="1200">
                          <a:solidFill>
                            <a:schemeClr val="dk1"/>
                          </a:solidFill>
                          <a:latin typeface="Lucida Sans"/>
                        </a:defRPr>
                      </a:lvl7pPr>
                      <a:lvl8pPr marL="3200400" algn="l" defTabSz="457200" rtl="0" eaLnBrk="1" latinLnBrk="0" hangingPunct="1">
                        <a:defRPr sz="1800" kern="1200">
                          <a:solidFill>
                            <a:schemeClr val="dk1"/>
                          </a:solidFill>
                          <a:latin typeface="Lucida Sans"/>
                        </a:defRPr>
                      </a:lvl8pPr>
                      <a:lvl9pPr marL="3657600" algn="l" defTabSz="457200" rtl="0" eaLnBrk="1" latinLnBrk="0" hangingPunct="1">
                        <a:defRPr sz="1800" kern="1200">
                          <a:solidFill>
                            <a:schemeClr val="dk1"/>
                          </a:solidFill>
                          <a:latin typeface="Lucida Sans"/>
                        </a:defRPr>
                      </a:lvl9pPr>
                    </a:lstStyle>
                    <a:p>
                      <a:r>
                        <a:rPr lang="en-US" sz="1000" dirty="0" err="1" smtClean="0">
                          <a:solidFill>
                            <a:srgbClr val="000000"/>
                          </a:solidFill>
                        </a:rPr>
                        <a:t>polleres#me</a:t>
                      </a:r>
                      <a:endParaRPr lang="en-US" sz="1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defPPr>
                        <a:defRPr lang="en-US"/>
                      </a:defPPr>
                      <a:lvl1pPr marL="0" algn="l" defTabSz="457200" rtl="0" eaLnBrk="1" latinLnBrk="0" hangingPunct="1">
                        <a:defRPr sz="1800" kern="1200">
                          <a:solidFill>
                            <a:schemeClr val="dk1"/>
                          </a:solidFill>
                          <a:latin typeface="Lucida Sans"/>
                        </a:defRPr>
                      </a:lvl1pPr>
                      <a:lvl2pPr marL="457200" algn="l" defTabSz="457200" rtl="0" eaLnBrk="1" latinLnBrk="0" hangingPunct="1">
                        <a:defRPr sz="1800" kern="1200">
                          <a:solidFill>
                            <a:schemeClr val="dk1"/>
                          </a:solidFill>
                          <a:latin typeface="Lucida Sans"/>
                        </a:defRPr>
                      </a:lvl2pPr>
                      <a:lvl3pPr marL="914400" algn="l" defTabSz="457200" rtl="0" eaLnBrk="1" latinLnBrk="0" hangingPunct="1">
                        <a:defRPr sz="1800" kern="1200">
                          <a:solidFill>
                            <a:schemeClr val="dk1"/>
                          </a:solidFill>
                          <a:latin typeface="Lucida Sans"/>
                        </a:defRPr>
                      </a:lvl3pPr>
                      <a:lvl4pPr marL="1371600" algn="l" defTabSz="457200" rtl="0" eaLnBrk="1" latinLnBrk="0" hangingPunct="1">
                        <a:defRPr sz="1800" kern="1200">
                          <a:solidFill>
                            <a:schemeClr val="dk1"/>
                          </a:solidFill>
                          <a:latin typeface="Lucida Sans"/>
                        </a:defRPr>
                      </a:lvl4pPr>
                      <a:lvl5pPr marL="1828800" algn="l" defTabSz="457200" rtl="0" eaLnBrk="1" latinLnBrk="0" hangingPunct="1">
                        <a:defRPr sz="1800" kern="1200">
                          <a:solidFill>
                            <a:schemeClr val="dk1"/>
                          </a:solidFill>
                          <a:latin typeface="Lucida Sans"/>
                        </a:defRPr>
                      </a:lvl5pPr>
                      <a:lvl6pPr marL="2286000" algn="l" defTabSz="457200" rtl="0" eaLnBrk="1" latinLnBrk="0" hangingPunct="1">
                        <a:defRPr sz="1800" kern="1200">
                          <a:solidFill>
                            <a:schemeClr val="dk1"/>
                          </a:solidFill>
                          <a:latin typeface="Lucida Sans"/>
                        </a:defRPr>
                      </a:lvl6pPr>
                      <a:lvl7pPr marL="2743200" algn="l" defTabSz="457200" rtl="0" eaLnBrk="1" latinLnBrk="0" hangingPunct="1">
                        <a:defRPr sz="1800" kern="1200">
                          <a:solidFill>
                            <a:schemeClr val="dk1"/>
                          </a:solidFill>
                          <a:latin typeface="Lucida Sans"/>
                        </a:defRPr>
                      </a:lvl7pPr>
                      <a:lvl8pPr marL="3200400" algn="l" defTabSz="457200" rtl="0" eaLnBrk="1" latinLnBrk="0" hangingPunct="1">
                        <a:defRPr sz="1800" kern="1200">
                          <a:solidFill>
                            <a:schemeClr val="dk1"/>
                          </a:solidFill>
                          <a:latin typeface="Lucida Sans"/>
                        </a:defRPr>
                      </a:lvl8pPr>
                      <a:lvl9pPr marL="3657600" algn="l" defTabSz="457200" rtl="0" eaLnBrk="1" latinLnBrk="0" hangingPunct="1">
                        <a:defRPr sz="1800" kern="1200">
                          <a:solidFill>
                            <a:schemeClr val="dk1"/>
                          </a:solidFill>
                          <a:latin typeface="Lucida Sans"/>
                        </a:defRPr>
                      </a:lvl9pPr>
                    </a:lstStyle>
                    <a:p>
                      <a:r>
                        <a:rPr lang="en-US" sz="1000" dirty="0" err="1" smtClean="0"/>
                        <a:t>foaf:made</a:t>
                      </a:r>
                      <a:endParaRPr lang="en-US" sz="1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defPPr>
                        <a:defRPr lang="en-US"/>
                      </a:defPPr>
                      <a:lvl1pPr marL="0" algn="l" defTabSz="457200" rtl="0" eaLnBrk="1" latinLnBrk="0" hangingPunct="1">
                        <a:defRPr sz="1800" kern="1200">
                          <a:solidFill>
                            <a:schemeClr val="dk1"/>
                          </a:solidFill>
                          <a:latin typeface="Lucida Sans"/>
                        </a:defRPr>
                      </a:lvl1pPr>
                      <a:lvl2pPr marL="457200" algn="l" defTabSz="457200" rtl="0" eaLnBrk="1" latinLnBrk="0" hangingPunct="1">
                        <a:defRPr sz="1800" kern="1200">
                          <a:solidFill>
                            <a:schemeClr val="dk1"/>
                          </a:solidFill>
                          <a:latin typeface="Lucida Sans"/>
                        </a:defRPr>
                      </a:lvl2pPr>
                      <a:lvl3pPr marL="914400" algn="l" defTabSz="457200" rtl="0" eaLnBrk="1" latinLnBrk="0" hangingPunct="1">
                        <a:defRPr sz="1800" kern="1200">
                          <a:solidFill>
                            <a:schemeClr val="dk1"/>
                          </a:solidFill>
                          <a:latin typeface="Lucida Sans"/>
                        </a:defRPr>
                      </a:lvl3pPr>
                      <a:lvl4pPr marL="1371600" algn="l" defTabSz="457200" rtl="0" eaLnBrk="1" latinLnBrk="0" hangingPunct="1">
                        <a:defRPr sz="1800" kern="1200">
                          <a:solidFill>
                            <a:schemeClr val="dk1"/>
                          </a:solidFill>
                          <a:latin typeface="Lucida Sans"/>
                        </a:defRPr>
                      </a:lvl4pPr>
                      <a:lvl5pPr marL="1828800" algn="l" defTabSz="457200" rtl="0" eaLnBrk="1" latinLnBrk="0" hangingPunct="1">
                        <a:defRPr sz="1800" kern="1200">
                          <a:solidFill>
                            <a:schemeClr val="dk1"/>
                          </a:solidFill>
                          <a:latin typeface="Lucida Sans"/>
                        </a:defRPr>
                      </a:lvl5pPr>
                      <a:lvl6pPr marL="2286000" algn="l" defTabSz="457200" rtl="0" eaLnBrk="1" latinLnBrk="0" hangingPunct="1">
                        <a:defRPr sz="1800" kern="1200">
                          <a:solidFill>
                            <a:schemeClr val="dk1"/>
                          </a:solidFill>
                          <a:latin typeface="Lucida Sans"/>
                        </a:defRPr>
                      </a:lvl6pPr>
                      <a:lvl7pPr marL="2743200" algn="l" defTabSz="457200" rtl="0" eaLnBrk="1" latinLnBrk="0" hangingPunct="1">
                        <a:defRPr sz="1800" kern="1200">
                          <a:solidFill>
                            <a:schemeClr val="dk1"/>
                          </a:solidFill>
                          <a:latin typeface="Lucida Sans"/>
                        </a:defRPr>
                      </a:lvl7pPr>
                      <a:lvl8pPr marL="3200400" algn="l" defTabSz="457200" rtl="0" eaLnBrk="1" latinLnBrk="0" hangingPunct="1">
                        <a:defRPr sz="1800" kern="1200">
                          <a:solidFill>
                            <a:schemeClr val="dk1"/>
                          </a:solidFill>
                          <a:latin typeface="Lucida Sans"/>
                        </a:defRPr>
                      </a:lvl8pPr>
                      <a:lvl9pPr marL="3657600" algn="l" defTabSz="457200" rtl="0" eaLnBrk="1" latinLnBrk="0" hangingPunct="1">
                        <a:defRPr sz="1800" kern="1200">
                          <a:solidFill>
                            <a:schemeClr val="dk1"/>
                          </a:solidFill>
                          <a:latin typeface="Lucida Sans"/>
                        </a:defRPr>
                      </a:lvl9pPr>
                    </a:lstStyle>
                    <a:p>
                      <a:r>
                        <a:rPr lang="en-US" sz="1000" dirty="0" smtClean="0">
                          <a:solidFill>
                            <a:srgbClr val="000000"/>
                          </a:solidFill>
                        </a:rPr>
                        <a:t>Umb+2012</a:t>
                      </a:r>
                      <a:endParaRPr lang="en-US" sz="1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r>
              <a:tr h="179070">
                <a:tc>
                  <a:txBody>
                    <a:bodyPr/>
                    <a:lstStyle>
                      <a:defPPr>
                        <a:defRPr lang="en-US"/>
                      </a:defPPr>
                      <a:lvl1pPr marL="0" algn="l" defTabSz="457200" rtl="0" eaLnBrk="1" latinLnBrk="0" hangingPunct="1">
                        <a:defRPr sz="1800" kern="1200">
                          <a:solidFill>
                            <a:schemeClr val="dk1"/>
                          </a:solidFill>
                          <a:latin typeface="Lucida Sans"/>
                        </a:defRPr>
                      </a:lvl1pPr>
                      <a:lvl2pPr marL="457200" algn="l" defTabSz="457200" rtl="0" eaLnBrk="1" latinLnBrk="0" hangingPunct="1">
                        <a:defRPr sz="1800" kern="1200">
                          <a:solidFill>
                            <a:schemeClr val="dk1"/>
                          </a:solidFill>
                          <a:latin typeface="Lucida Sans"/>
                        </a:defRPr>
                      </a:lvl2pPr>
                      <a:lvl3pPr marL="914400" algn="l" defTabSz="457200" rtl="0" eaLnBrk="1" latinLnBrk="0" hangingPunct="1">
                        <a:defRPr sz="1800" kern="1200">
                          <a:solidFill>
                            <a:schemeClr val="dk1"/>
                          </a:solidFill>
                          <a:latin typeface="Lucida Sans"/>
                        </a:defRPr>
                      </a:lvl3pPr>
                      <a:lvl4pPr marL="1371600" algn="l" defTabSz="457200" rtl="0" eaLnBrk="1" latinLnBrk="0" hangingPunct="1">
                        <a:defRPr sz="1800" kern="1200">
                          <a:solidFill>
                            <a:schemeClr val="dk1"/>
                          </a:solidFill>
                          <a:latin typeface="Lucida Sans"/>
                        </a:defRPr>
                      </a:lvl4pPr>
                      <a:lvl5pPr marL="1828800" algn="l" defTabSz="457200" rtl="0" eaLnBrk="1" latinLnBrk="0" hangingPunct="1">
                        <a:defRPr sz="1800" kern="1200">
                          <a:solidFill>
                            <a:schemeClr val="dk1"/>
                          </a:solidFill>
                          <a:latin typeface="Lucida Sans"/>
                        </a:defRPr>
                      </a:lvl5pPr>
                      <a:lvl6pPr marL="2286000" algn="l" defTabSz="457200" rtl="0" eaLnBrk="1" latinLnBrk="0" hangingPunct="1">
                        <a:defRPr sz="1800" kern="1200">
                          <a:solidFill>
                            <a:schemeClr val="dk1"/>
                          </a:solidFill>
                          <a:latin typeface="Lucida Sans"/>
                        </a:defRPr>
                      </a:lvl6pPr>
                      <a:lvl7pPr marL="2743200" algn="l" defTabSz="457200" rtl="0" eaLnBrk="1" latinLnBrk="0" hangingPunct="1">
                        <a:defRPr sz="1800" kern="1200">
                          <a:solidFill>
                            <a:schemeClr val="dk1"/>
                          </a:solidFill>
                          <a:latin typeface="Lucida Sans"/>
                        </a:defRPr>
                      </a:lvl7pPr>
                      <a:lvl8pPr marL="3200400" algn="l" defTabSz="457200" rtl="0" eaLnBrk="1" latinLnBrk="0" hangingPunct="1">
                        <a:defRPr sz="1800" kern="1200">
                          <a:solidFill>
                            <a:schemeClr val="dk1"/>
                          </a:solidFill>
                          <a:latin typeface="Lucida Sans"/>
                        </a:defRPr>
                      </a:lvl8pPr>
                      <a:lvl9pPr marL="3657600" algn="l" defTabSz="457200" rtl="0" eaLnBrk="1" latinLnBrk="0" hangingPunct="1">
                        <a:defRPr sz="1800" kern="1200">
                          <a:solidFill>
                            <a:schemeClr val="dk1"/>
                          </a:solidFill>
                          <a:latin typeface="Lucida Sans"/>
                        </a:defRPr>
                      </a:lvl9pPr>
                    </a:lstStyle>
                    <a:p>
                      <a:r>
                        <a:rPr lang="en-US" sz="1000" dirty="0" smtClean="0">
                          <a:solidFill>
                            <a:srgbClr val="000000"/>
                          </a:solidFill>
                        </a:rPr>
                        <a:t>Umb+2012</a:t>
                      </a:r>
                      <a:endParaRPr lang="en-US" sz="1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defPPr>
                        <a:defRPr lang="en-US"/>
                      </a:defPPr>
                      <a:lvl1pPr marL="0" algn="l" defTabSz="457200" rtl="0" eaLnBrk="1" latinLnBrk="0" hangingPunct="1">
                        <a:defRPr sz="1800" kern="1200">
                          <a:solidFill>
                            <a:schemeClr val="dk1"/>
                          </a:solidFill>
                          <a:latin typeface="Lucida Sans"/>
                        </a:defRPr>
                      </a:lvl1pPr>
                      <a:lvl2pPr marL="457200" algn="l" defTabSz="457200" rtl="0" eaLnBrk="1" latinLnBrk="0" hangingPunct="1">
                        <a:defRPr sz="1800" kern="1200">
                          <a:solidFill>
                            <a:schemeClr val="dk1"/>
                          </a:solidFill>
                          <a:latin typeface="Lucida Sans"/>
                        </a:defRPr>
                      </a:lvl2pPr>
                      <a:lvl3pPr marL="914400" algn="l" defTabSz="457200" rtl="0" eaLnBrk="1" latinLnBrk="0" hangingPunct="1">
                        <a:defRPr sz="1800" kern="1200">
                          <a:solidFill>
                            <a:schemeClr val="dk1"/>
                          </a:solidFill>
                          <a:latin typeface="Lucida Sans"/>
                        </a:defRPr>
                      </a:lvl3pPr>
                      <a:lvl4pPr marL="1371600" algn="l" defTabSz="457200" rtl="0" eaLnBrk="1" latinLnBrk="0" hangingPunct="1">
                        <a:defRPr sz="1800" kern="1200">
                          <a:solidFill>
                            <a:schemeClr val="dk1"/>
                          </a:solidFill>
                          <a:latin typeface="Lucida Sans"/>
                        </a:defRPr>
                      </a:lvl4pPr>
                      <a:lvl5pPr marL="1828800" algn="l" defTabSz="457200" rtl="0" eaLnBrk="1" latinLnBrk="0" hangingPunct="1">
                        <a:defRPr sz="1800" kern="1200">
                          <a:solidFill>
                            <a:schemeClr val="dk1"/>
                          </a:solidFill>
                          <a:latin typeface="Lucida Sans"/>
                        </a:defRPr>
                      </a:lvl5pPr>
                      <a:lvl6pPr marL="2286000" algn="l" defTabSz="457200" rtl="0" eaLnBrk="1" latinLnBrk="0" hangingPunct="1">
                        <a:defRPr sz="1800" kern="1200">
                          <a:solidFill>
                            <a:schemeClr val="dk1"/>
                          </a:solidFill>
                          <a:latin typeface="Lucida Sans"/>
                        </a:defRPr>
                      </a:lvl6pPr>
                      <a:lvl7pPr marL="2743200" algn="l" defTabSz="457200" rtl="0" eaLnBrk="1" latinLnBrk="0" hangingPunct="1">
                        <a:defRPr sz="1800" kern="1200">
                          <a:solidFill>
                            <a:schemeClr val="dk1"/>
                          </a:solidFill>
                          <a:latin typeface="Lucida Sans"/>
                        </a:defRPr>
                      </a:lvl7pPr>
                      <a:lvl8pPr marL="3200400" algn="l" defTabSz="457200" rtl="0" eaLnBrk="1" latinLnBrk="0" hangingPunct="1">
                        <a:defRPr sz="1800" kern="1200">
                          <a:solidFill>
                            <a:schemeClr val="dk1"/>
                          </a:solidFill>
                          <a:latin typeface="Lucida Sans"/>
                        </a:defRPr>
                      </a:lvl8pPr>
                      <a:lvl9pPr marL="3657600" algn="l" defTabSz="457200" rtl="0" eaLnBrk="1" latinLnBrk="0" hangingPunct="1">
                        <a:defRPr sz="1800" kern="1200">
                          <a:solidFill>
                            <a:schemeClr val="dk1"/>
                          </a:solidFill>
                          <a:latin typeface="Lucida Sans"/>
                        </a:defRPr>
                      </a:lvl9pPr>
                    </a:lstStyle>
                    <a:p>
                      <a:r>
                        <a:rPr lang="en-US" sz="1000" dirty="0" smtClean="0"/>
                        <a:t>title</a:t>
                      </a:r>
                      <a:endParaRPr lang="en-US" sz="1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defPPr>
                        <a:defRPr lang="en-US"/>
                      </a:defPPr>
                      <a:lvl1pPr marL="0" algn="l" defTabSz="457200" rtl="0" eaLnBrk="1" latinLnBrk="0" hangingPunct="1">
                        <a:defRPr sz="1800" kern="1200">
                          <a:solidFill>
                            <a:schemeClr val="dk1"/>
                          </a:solidFill>
                          <a:latin typeface="Lucida Sans"/>
                        </a:defRPr>
                      </a:lvl1pPr>
                      <a:lvl2pPr marL="457200" algn="l" defTabSz="457200" rtl="0" eaLnBrk="1" latinLnBrk="0" hangingPunct="1">
                        <a:defRPr sz="1800" kern="1200">
                          <a:solidFill>
                            <a:schemeClr val="dk1"/>
                          </a:solidFill>
                          <a:latin typeface="Lucida Sans"/>
                        </a:defRPr>
                      </a:lvl2pPr>
                      <a:lvl3pPr marL="914400" algn="l" defTabSz="457200" rtl="0" eaLnBrk="1" latinLnBrk="0" hangingPunct="1">
                        <a:defRPr sz="1800" kern="1200">
                          <a:solidFill>
                            <a:schemeClr val="dk1"/>
                          </a:solidFill>
                          <a:latin typeface="Lucida Sans"/>
                        </a:defRPr>
                      </a:lvl3pPr>
                      <a:lvl4pPr marL="1371600" algn="l" defTabSz="457200" rtl="0" eaLnBrk="1" latinLnBrk="0" hangingPunct="1">
                        <a:defRPr sz="1800" kern="1200">
                          <a:solidFill>
                            <a:schemeClr val="dk1"/>
                          </a:solidFill>
                          <a:latin typeface="Lucida Sans"/>
                        </a:defRPr>
                      </a:lvl4pPr>
                      <a:lvl5pPr marL="1828800" algn="l" defTabSz="457200" rtl="0" eaLnBrk="1" latinLnBrk="0" hangingPunct="1">
                        <a:defRPr sz="1800" kern="1200">
                          <a:solidFill>
                            <a:schemeClr val="dk1"/>
                          </a:solidFill>
                          <a:latin typeface="Lucida Sans"/>
                        </a:defRPr>
                      </a:lvl5pPr>
                      <a:lvl6pPr marL="2286000" algn="l" defTabSz="457200" rtl="0" eaLnBrk="1" latinLnBrk="0" hangingPunct="1">
                        <a:defRPr sz="1800" kern="1200">
                          <a:solidFill>
                            <a:schemeClr val="dk1"/>
                          </a:solidFill>
                          <a:latin typeface="Lucida Sans"/>
                        </a:defRPr>
                      </a:lvl6pPr>
                      <a:lvl7pPr marL="2743200" algn="l" defTabSz="457200" rtl="0" eaLnBrk="1" latinLnBrk="0" hangingPunct="1">
                        <a:defRPr sz="1800" kern="1200">
                          <a:solidFill>
                            <a:schemeClr val="dk1"/>
                          </a:solidFill>
                          <a:latin typeface="Lucida Sans"/>
                        </a:defRPr>
                      </a:lvl7pPr>
                      <a:lvl8pPr marL="3200400" algn="l" defTabSz="457200" rtl="0" eaLnBrk="1" latinLnBrk="0" hangingPunct="1">
                        <a:defRPr sz="1800" kern="1200">
                          <a:solidFill>
                            <a:schemeClr val="dk1"/>
                          </a:solidFill>
                          <a:latin typeface="Lucida Sans"/>
                        </a:defRPr>
                      </a:lvl8pPr>
                      <a:lvl9pPr marL="3657600" algn="l" defTabSz="457200" rtl="0" eaLnBrk="1" latinLnBrk="0" hangingPunct="1">
                        <a:defRPr sz="1800" kern="1200">
                          <a:solidFill>
                            <a:schemeClr val="dk1"/>
                          </a:solidFill>
                          <a:latin typeface="Lucida Sans"/>
                        </a:defRPr>
                      </a:lvl9pPr>
                    </a:lstStyle>
                    <a:p>
                      <a:r>
                        <a:rPr lang="en-US" sz="1000" dirty="0" smtClean="0"/>
                        <a:t>“Improving…”</a:t>
                      </a:r>
                      <a:endParaRPr lang="en-US" sz="1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r>
              <a:tr h="179070">
                <a:tc>
                  <a:txBody>
                    <a:bodyPr/>
                    <a:lstStyle>
                      <a:defPPr>
                        <a:defRPr lang="en-US"/>
                      </a:defPPr>
                      <a:lvl1pPr marL="0" algn="l" defTabSz="457200" rtl="0" eaLnBrk="1" latinLnBrk="0" hangingPunct="1">
                        <a:defRPr sz="1800" kern="1200">
                          <a:solidFill>
                            <a:schemeClr val="dk1"/>
                          </a:solidFill>
                          <a:latin typeface="Lucida Sans"/>
                        </a:defRPr>
                      </a:lvl1pPr>
                      <a:lvl2pPr marL="457200" algn="l" defTabSz="457200" rtl="0" eaLnBrk="1" latinLnBrk="0" hangingPunct="1">
                        <a:defRPr sz="1800" kern="1200">
                          <a:solidFill>
                            <a:schemeClr val="dk1"/>
                          </a:solidFill>
                          <a:latin typeface="Lucida Sans"/>
                        </a:defRPr>
                      </a:lvl2pPr>
                      <a:lvl3pPr marL="914400" algn="l" defTabSz="457200" rtl="0" eaLnBrk="1" latinLnBrk="0" hangingPunct="1">
                        <a:defRPr sz="1800" kern="1200">
                          <a:solidFill>
                            <a:schemeClr val="dk1"/>
                          </a:solidFill>
                          <a:latin typeface="Lucida Sans"/>
                        </a:defRPr>
                      </a:lvl3pPr>
                      <a:lvl4pPr marL="1371600" algn="l" defTabSz="457200" rtl="0" eaLnBrk="1" latinLnBrk="0" hangingPunct="1">
                        <a:defRPr sz="1800" kern="1200">
                          <a:solidFill>
                            <a:schemeClr val="dk1"/>
                          </a:solidFill>
                          <a:latin typeface="Lucida Sans"/>
                        </a:defRPr>
                      </a:lvl4pPr>
                      <a:lvl5pPr marL="1828800" algn="l" defTabSz="457200" rtl="0" eaLnBrk="1" latinLnBrk="0" hangingPunct="1">
                        <a:defRPr sz="1800" kern="1200">
                          <a:solidFill>
                            <a:schemeClr val="dk1"/>
                          </a:solidFill>
                          <a:latin typeface="Lucida Sans"/>
                        </a:defRPr>
                      </a:lvl5pPr>
                      <a:lvl6pPr marL="2286000" algn="l" defTabSz="457200" rtl="0" eaLnBrk="1" latinLnBrk="0" hangingPunct="1">
                        <a:defRPr sz="1800" kern="1200">
                          <a:solidFill>
                            <a:schemeClr val="dk1"/>
                          </a:solidFill>
                          <a:latin typeface="Lucida Sans"/>
                        </a:defRPr>
                      </a:lvl6pPr>
                      <a:lvl7pPr marL="2743200" algn="l" defTabSz="457200" rtl="0" eaLnBrk="1" latinLnBrk="0" hangingPunct="1">
                        <a:defRPr sz="1800" kern="1200">
                          <a:solidFill>
                            <a:schemeClr val="dk1"/>
                          </a:solidFill>
                          <a:latin typeface="Lucida Sans"/>
                        </a:defRPr>
                      </a:lvl7pPr>
                      <a:lvl8pPr marL="3200400" algn="l" defTabSz="457200" rtl="0" eaLnBrk="1" latinLnBrk="0" hangingPunct="1">
                        <a:defRPr sz="1800" kern="1200">
                          <a:solidFill>
                            <a:schemeClr val="dk1"/>
                          </a:solidFill>
                          <a:latin typeface="Lucida Sans"/>
                        </a:defRPr>
                      </a:lvl8pPr>
                      <a:lvl9pPr marL="3657600" algn="l" defTabSz="457200" rtl="0" eaLnBrk="1" latinLnBrk="0" hangingPunct="1">
                        <a:defRPr sz="1800" kern="1200">
                          <a:solidFill>
                            <a:schemeClr val="dk1"/>
                          </a:solidFill>
                          <a:latin typeface="Lucida Sans"/>
                        </a:defRPr>
                      </a:lvl9pPr>
                    </a:lstStyle>
                    <a:p>
                      <a:r>
                        <a:rPr lang="en-US" sz="1000" dirty="0" err="1" smtClean="0">
                          <a:solidFill>
                            <a:srgbClr val="000000"/>
                          </a:solidFill>
                        </a:rPr>
                        <a:t>Stefan_Decker</a:t>
                      </a:r>
                      <a:endParaRPr lang="en-US" sz="1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defPPr>
                        <a:defRPr lang="en-US"/>
                      </a:defPPr>
                      <a:lvl1pPr marL="0" algn="l" defTabSz="457200" rtl="0" eaLnBrk="1" latinLnBrk="0" hangingPunct="1">
                        <a:defRPr sz="1800" kern="1200">
                          <a:solidFill>
                            <a:schemeClr val="dk1"/>
                          </a:solidFill>
                          <a:latin typeface="Lucida Sans"/>
                        </a:defRPr>
                      </a:lvl1pPr>
                      <a:lvl2pPr marL="457200" algn="l" defTabSz="457200" rtl="0" eaLnBrk="1" latinLnBrk="0" hangingPunct="1">
                        <a:defRPr sz="1800" kern="1200">
                          <a:solidFill>
                            <a:schemeClr val="dk1"/>
                          </a:solidFill>
                          <a:latin typeface="Lucida Sans"/>
                        </a:defRPr>
                      </a:lvl2pPr>
                      <a:lvl3pPr marL="914400" algn="l" defTabSz="457200" rtl="0" eaLnBrk="1" latinLnBrk="0" hangingPunct="1">
                        <a:defRPr sz="1800" kern="1200">
                          <a:solidFill>
                            <a:schemeClr val="dk1"/>
                          </a:solidFill>
                          <a:latin typeface="Lucida Sans"/>
                        </a:defRPr>
                      </a:lvl3pPr>
                      <a:lvl4pPr marL="1371600" algn="l" defTabSz="457200" rtl="0" eaLnBrk="1" latinLnBrk="0" hangingPunct="1">
                        <a:defRPr sz="1800" kern="1200">
                          <a:solidFill>
                            <a:schemeClr val="dk1"/>
                          </a:solidFill>
                          <a:latin typeface="Lucida Sans"/>
                        </a:defRPr>
                      </a:lvl4pPr>
                      <a:lvl5pPr marL="1828800" algn="l" defTabSz="457200" rtl="0" eaLnBrk="1" latinLnBrk="0" hangingPunct="1">
                        <a:defRPr sz="1800" kern="1200">
                          <a:solidFill>
                            <a:schemeClr val="dk1"/>
                          </a:solidFill>
                          <a:latin typeface="Lucida Sans"/>
                        </a:defRPr>
                      </a:lvl5pPr>
                      <a:lvl6pPr marL="2286000" algn="l" defTabSz="457200" rtl="0" eaLnBrk="1" latinLnBrk="0" hangingPunct="1">
                        <a:defRPr sz="1800" kern="1200">
                          <a:solidFill>
                            <a:schemeClr val="dk1"/>
                          </a:solidFill>
                          <a:latin typeface="Lucida Sans"/>
                        </a:defRPr>
                      </a:lvl6pPr>
                      <a:lvl7pPr marL="2743200" algn="l" defTabSz="457200" rtl="0" eaLnBrk="1" latinLnBrk="0" hangingPunct="1">
                        <a:defRPr sz="1800" kern="1200">
                          <a:solidFill>
                            <a:schemeClr val="dk1"/>
                          </a:solidFill>
                          <a:latin typeface="Lucida Sans"/>
                        </a:defRPr>
                      </a:lvl7pPr>
                      <a:lvl8pPr marL="3200400" algn="l" defTabSz="457200" rtl="0" eaLnBrk="1" latinLnBrk="0" hangingPunct="1">
                        <a:defRPr sz="1800" kern="1200">
                          <a:solidFill>
                            <a:schemeClr val="dk1"/>
                          </a:solidFill>
                          <a:latin typeface="Lucida Sans"/>
                        </a:defRPr>
                      </a:lvl8pPr>
                      <a:lvl9pPr marL="3657600" algn="l" defTabSz="457200" rtl="0" eaLnBrk="1" latinLnBrk="0" hangingPunct="1">
                        <a:defRPr sz="1800" kern="1200">
                          <a:solidFill>
                            <a:schemeClr val="dk1"/>
                          </a:solidFill>
                          <a:latin typeface="Lucida Sans"/>
                        </a:defRPr>
                      </a:lvl9pPr>
                    </a:lstStyle>
                    <a:p>
                      <a:r>
                        <a:rPr lang="en-US" sz="1000" dirty="0" smtClean="0"/>
                        <a:t>name</a:t>
                      </a:r>
                      <a:endParaRPr lang="en-US" sz="1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defPPr>
                        <a:defRPr lang="en-US"/>
                      </a:defPPr>
                      <a:lvl1pPr marL="0" algn="l" defTabSz="457200" rtl="0" eaLnBrk="1" latinLnBrk="0" hangingPunct="1">
                        <a:defRPr sz="1800" kern="1200">
                          <a:solidFill>
                            <a:schemeClr val="dk1"/>
                          </a:solidFill>
                          <a:latin typeface="Lucida Sans"/>
                        </a:defRPr>
                      </a:lvl1pPr>
                      <a:lvl2pPr marL="457200" algn="l" defTabSz="457200" rtl="0" eaLnBrk="1" latinLnBrk="0" hangingPunct="1">
                        <a:defRPr sz="1800" kern="1200">
                          <a:solidFill>
                            <a:schemeClr val="dk1"/>
                          </a:solidFill>
                          <a:latin typeface="Lucida Sans"/>
                        </a:defRPr>
                      </a:lvl2pPr>
                      <a:lvl3pPr marL="914400" algn="l" defTabSz="457200" rtl="0" eaLnBrk="1" latinLnBrk="0" hangingPunct="1">
                        <a:defRPr sz="1800" kern="1200">
                          <a:solidFill>
                            <a:schemeClr val="dk1"/>
                          </a:solidFill>
                          <a:latin typeface="Lucida Sans"/>
                        </a:defRPr>
                      </a:lvl3pPr>
                      <a:lvl4pPr marL="1371600" algn="l" defTabSz="457200" rtl="0" eaLnBrk="1" latinLnBrk="0" hangingPunct="1">
                        <a:defRPr sz="1800" kern="1200">
                          <a:solidFill>
                            <a:schemeClr val="dk1"/>
                          </a:solidFill>
                          <a:latin typeface="Lucida Sans"/>
                        </a:defRPr>
                      </a:lvl4pPr>
                      <a:lvl5pPr marL="1828800" algn="l" defTabSz="457200" rtl="0" eaLnBrk="1" latinLnBrk="0" hangingPunct="1">
                        <a:defRPr sz="1800" kern="1200">
                          <a:solidFill>
                            <a:schemeClr val="dk1"/>
                          </a:solidFill>
                          <a:latin typeface="Lucida Sans"/>
                        </a:defRPr>
                      </a:lvl5pPr>
                      <a:lvl6pPr marL="2286000" algn="l" defTabSz="457200" rtl="0" eaLnBrk="1" latinLnBrk="0" hangingPunct="1">
                        <a:defRPr sz="1800" kern="1200">
                          <a:solidFill>
                            <a:schemeClr val="dk1"/>
                          </a:solidFill>
                          <a:latin typeface="Lucida Sans"/>
                        </a:defRPr>
                      </a:lvl6pPr>
                      <a:lvl7pPr marL="2743200" algn="l" defTabSz="457200" rtl="0" eaLnBrk="1" latinLnBrk="0" hangingPunct="1">
                        <a:defRPr sz="1800" kern="1200">
                          <a:solidFill>
                            <a:schemeClr val="dk1"/>
                          </a:solidFill>
                          <a:latin typeface="Lucida Sans"/>
                        </a:defRPr>
                      </a:lvl7pPr>
                      <a:lvl8pPr marL="3200400" algn="l" defTabSz="457200" rtl="0" eaLnBrk="1" latinLnBrk="0" hangingPunct="1">
                        <a:defRPr sz="1800" kern="1200">
                          <a:solidFill>
                            <a:schemeClr val="dk1"/>
                          </a:solidFill>
                          <a:latin typeface="Lucida Sans"/>
                        </a:defRPr>
                      </a:lvl8pPr>
                      <a:lvl9pPr marL="3657600" algn="l" defTabSz="457200" rtl="0" eaLnBrk="1" latinLnBrk="0" hangingPunct="1">
                        <a:defRPr sz="1800" kern="1200">
                          <a:solidFill>
                            <a:schemeClr val="dk1"/>
                          </a:solidFill>
                          <a:latin typeface="Lucida San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“Stefan Decker”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r>
              <a:tr h="179070">
                <a:tc>
                  <a:txBody>
                    <a:bodyPr/>
                    <a:lstStyle/>
                    <a:p>
                      <a:r>
                        <a:rPr lang="en-US" sz="1000" dirty="0" smtClean="0">
                          <a:latin typeface="Lucida Sans"/>
                          <a:cs typeface="Lucida Sans"/>
                        </a:rPr>
                        <a:t>…</a:t>
                      </a:r>
                      <a:endParaRPr lang="en-US" sz="1000" dirty="0">
                        <a:latin typeface="Lucida Sans"/>
                        <a:cs typeface="Lucida San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endParaRPr lang="en-US" sz="1000" dirty="0">
                        <a:latin typeface="Lucida Sans"/>
                        <a:cs typeface="Lucida San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latin typeface="Lucida Sans"/>
                        <a:cs typeface="Lucida San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r>
              <a:tr h="179070">
                <a:tc>
                  <a:txBody>
                    <a:bodyPr/>
                    <a:lstStyle/>
                    <a:p>
                      <a:r>
                        <a:rPr lang="en-US" sz="1000" dirty="0" err="1" smtClean="0">
                          <a:latin typeface="Lucida Sans"/>
                          <a:cs typeface="Lucida Sans"/>
                        </a:rPr>
                        <a:t>neumann#me</a:t>
                      </a:r>
                      <a:endParaRPr lang="en-US" sz="1000" dirty="0">
                        <a:latin typeface="Lucida Sans"/>
                        <a:cs typeface="Lucida San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r>
                        <a:rPr lang="en-US" sz="1000" dirty="0" err="1" smtClean="0">
                          <a:latin typeface="Lucida Sans"/>
                          <a:cs typeface="Lucida Sans"/>
                        </a:rPr>
                        <a:t>Img</a:t>
                      </a:r>
                      <a:endParaRPr lang="en-US" sz="1000" dirty="0">
                        <a:latin typeface="Lucida Sans"/>
                        <a:cs typeface="Lucida San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err="1" smtClean="0">
                          <a:latin typeface="Lucida Sans"/>
                          <a:cs typeface="Lucida Sans"/>
                        </a:rPr>
                        <a:t>neumann.jpg</a:t>
                      </a:r>
                      <a:endParaRPr lang="en-US" sz="1000" dirty="0" smtClean="0">
                        <a:latin typeface="Lucida Sans"/>
                        <a:cs typeface="Lucida San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r>
            </a:tbl>
          </a:graphicData>
        </a:graphic>
      </p:graphicFrame>
      <p:grpSp>
        <p:nvGrpSpPr>
          <p:cNvPr id="54" name="Group 53"/>
          <p:cNvGrpSpPr/>
          <p:nvPr/>
        </p:nvGrpSpPr>
        <p:grpSpPr>
          <a:xfrm>
            <a:off x="3330921" y="1056033"/>
            <a:ext cx="5813079" cy="4233745"/>
            <a:chOff x="3330921" y="1056033"/>
            <a:chExt cx="5813079" cy="4233745"/>
          </a:xfrm>
        </p:grpSpPr>
        <p:pic>
          <p:nvPicPr>
            <p:cNvPr id="48" name="Picture 47" descr="Picture 6.png"/>
            <p:cNvPicPr>
              <a:picLocks noChangeAspect="1"/>
            </p:cNvPicPr>
            <p:nvPr/>
          </p:nvPicPr>
          <p:blipFill>
            <a:blip r:embed="rId6"/>
            <a:srcRect/>
            <a:stretch>
              <a:fillRect/>
            </a:stretch>
          </p:blipFill>
          <p:spPr bwMode="auto">
            <a:xfrm>
              <a:off x="3356321" y="1079731"/>
              <a:ext cx="1524000" cy="708025"/>
            </a:xfrm>
            <a:prstGeom prst="rect">
              <a:avLst/>
            </a:prstGeom>
            <a:noFill/>
            <a:ln w="9525">
              <a:noFill/>
              <a:miter lim="800000"/>
              <a:headEnd/>
              <a:tailEnd/>
            </a:ln>
          </p:spPr>
        </p:pic>
        <p:cxnSp>
          <p:nvCxnSpPr>
            <p:cNvPr id="31" name="Straight Arrow Connector 30"/>
            <p:cNvCxnSpPr>
              <a:stCxn id="35" idx="0"/>
              <a:endCxn id="30" idx="4"/>
            </p:cNvCxnSpPr>
            <p:nvPr/>
          </p:nvCxnSpPr>
          <p:spPr bwMode="auto">
            <a:xfrm rot="16200000" flipV="1">
              <a:off x="4638693" y="2415833"/>
              <a:ext cx="488266" cy="25400"/>
            </a:xfrm>
            <a:prstGeom prst="straightConnector1">
              <a:avLst/>
            </a:prstGeom>
            <a:noFill/>
            <a:ln w="25400" cap="flat" cmpd="sng" algn="ctr">
              <a:solidFill>
                <a:schemeClr val="tx1"/>
              </a:solidFill>
              <a:prstDash val="solid"/>
              <a:round/>
              <a:headEnd type="none" w="med" len="med"/>
              <a:tailEnd type="arrow"/>
            </a:ln>
            <a:effectLst/>
          </p:spPr>
        </p:cxnSp>
        <p:sp>
          <p:nvSpPr>
            <p:cNvPr id="32" name="TextBox 31"/>
            <p:cNvSpPr txBox="1"/>
            <p:nvPr/>
          </p:nvSpPr>
          <p:spPr>
            <a:xfrm>
              <a:off x="4665696" y="2368322"/>
              <a:ext cx="413074" cy="215444"/>
            </a:xfrm>
            <a:prstGeom prst="rect">
              <a:avLst/>
            </a:prstGeom>
            <a:solidFill>
              <a:schemeClr val="bg1"/>
            </a:solidFill>
          </p:spPr>
          <p:txBody>
            <a:bodyPr wrap="none" lIns="0" tIns="0" rIns="0" bIns="0" rtlCol="0">
              <a:spAutoFit/>
            </a:bodyPr>
            <a:lstStyle/>
            <a:p>
              <a:r>
                <a:rPr lang="en-US" sz="1400" dirty="0" smtClean="0"/>
                <a:t>made</a:t>
              </a:r>
              <a:endParaRPr lang="en-US" sz="1400" dirty="0"/>
            </a:p>
          </p:txBody>
        </p:sp>
        <p:sp>
          <p:nvSpPr>
            <p:cNvPr id="35" name="Oval 16"/>
            <p:cNvSpPr>
              <a:spLocks noChangeArrowheads="1"/>
            </p:cNvSpPr>
            <p:nvPr/>
          </p:nvSpPr>
          <p:spPr bwMode="auto">
            <a:xfrm>
              <a:off x="3803326" y="2672666"/>
              <a:ext cx="2184400" cy="457200"/>
            </a:xfrm>
            <a:prstGeom prst="ellipse">
              <a:avLst/>
            </a:prstGeom>
            <a:solidFill>
              <a:srgbClr val="E0AEA2"/>
            </a:solidFill>
            <a:ln w="9525">
              <a:noFill/>
              <a:round/>
              <a:headEnd/>
              <a:tailEnd/>
            </a:ln>
          </p:spPr>
          <p:txBody>
            <a:bodyPr lIns="0" tIns="46800" rIns="0">
              <a:prstTxWarp prst="textNoShape">
                <a:avLst/>
              </a:prstTxWarp>
            </a:bodyPr>
            <a:lstStyle/>
            <a:p>
              <a:r>
                <a:rPr lang="en-US" sz="1400" dirty="0" err="1" smtClean="0">
                  <a:solidFill>
                    <a:srgbClr val="000000"/>
                  </a:solidFill>
                </a:rPr>
                <a:t>dblp#Stefan_Decker</a:t>
              </a:r>
              <a:endParaRPr lang="en-US" sz="1400" dirty="0"/>
            </a:p>
          </p:txBody>
        </p:sp>
        <p:sp>
          <p:nvSpPr>
            <p:cNvPr id="45" name="Oval 16"/>
            <p:cNvSpPr>
              <a:spLocks noChangeArrowheads="1"/>
            </p:cNvSpPr>
            <p:nvPr/>
          </p:nvSpPr>
          <p:spPr bwMode="auto">
            <a:xfrm>
              <a:off x="3803326" y="3530600"/>
              <a:ext cx="2184400" cy="457200"/>
            </a:xfrm>
            <a:prstGeom prst="ellipse">
              <a:avLst/>
            </a:prstGeom>
            <a:solidFill>
              <a:srgbClr val="E0AEA2"/>
            </a:solidFill>
            <a:ln w="9525">
              <a:noFill/>
              <a:round/>
              <a:headEnd/>
              <a:tailEnd/>
            </a:ln>
          </p:spPr>
          <p:txBody>
            <a:bodyPr lIns="0" tIns="46800" rIns="0">
              <a:prstTxWarp prst="textNoShape">
                <a:avLst/>
              </a:prstTxWarp>
            </a:bodyPr>
            <a:lstStyle/>
            <a:p>
              <a:r>
                <a:rPr lang="en-US" sz="1400" dirty="0" smtClean="0">
                  <a:solidFill>
                    <a:srgbClr val="000000"/>
                  </a:solidFill>
                </a:rPr>
                <a:t>dblp#Deck+2005</a:t>
              </a:r>
              <a:endParaRPr lang="en-US" sz="1400" dirty="0"/>
            </a:p>
          </p:txBody>
        </p:sp>
        <p:cxnSp>
          <p:nvCxnSpPr>
            <p:cNvPr id="46" name="Straight Arrow Connector 45"/>
            <p:cNvCxnSpPr>
              <a:stCxn id="35" idx="4"/>
              <a:endCxn id="45" idx="0"/>
            </p:cNvCxnSpPr>
            <p:nvPr/>
          </p:nvCxnSpPr>
          <p:spPr bwMode="auto">
            <a:xfrm rot="5400000">
              <a:off x="4695159" y="3330233"/>
              <a:ext cx="400734" cy="1588"/>
            </a:xfrm>
            <a:prstGeom prst="straightConnector1">
              <a:avLst/>
            </a:prstGeom>
            <a:noFill/>
            <a:ln w="25400" cap="flat" cmpd="sng" algn="ctr">
              <a:solidFill>
                <a:schemeClr val="tx1"/>
              </a:solidFill>
              <a:prstDash val="solid"/>
              <a:round/>
              <a:headEnd type="none" w="med" len="med"/>
              <a:tailEnd type="arrow"/>
            </a:ln>
            <a:effectLst/>
          </p:spPr>
        </p:cxnSp>
        <p:cxnSp>
          <p:nvCxnSpPr>
            <p:cNvPr id="49" name="Straight Arrow Connector 48"/>
            <p:cNvCxnSpPr>
              <a:stCxn id="30" idx="6"/>
              <a:endCxn id="53" idx="1"/>
            </p:cNvCxnSpPr>
            <p:nvPr/>
          </p:nvCxnSpPr>
          <p:spPr bwMode="auto">
            <a:xfrm flipV="1">
              <a:off x="6051226" y="1917472"/>
              <a:ext cx="982907" cy="38328"/>
            </a:xfrm>
            <a:prstGeom prst="straightConnector1">
              <a:avLst/>
            </a:prstGeom>
            <a:noFill/>
            <a:ln w="25400" cap="flat" cmpd="sng" algn="ctr">
              <a:solidFill>
                <a:schemeClr val="tx1"/>
              </a:solidFill>
              <a:prstDash val="solid"/>
              <a:round/>
              <a:headEnd type="none" w="med" len="med"/>
              <a:tailEnd type="arrow"/>
            </a:ln>
            <a:effectLst/>
          </p:spPr>
        </p:cxnSp>
        <p:sp>
          <p:nvSpPr>
            <p:cNvPr id="52" name="TextBox 51"/>
            <p:cNvSpPr txBox="1"/>
            <p:nvPr/>
          </p:nvSpPr>
          <p:spPr>
            <a:xfrm>
              <a:off x="6374007" y="1828572"/>
              <a:ext cx="294953" cy="215444"/>
            </a:xfrm>
            <a:prstGeom prst="rect">
              <a:avLst/>
            </a:prstGeom>
            <a:solidFill>
              <a:schemeClr val="bg1"/>
            </a:solidFill>
          </p:spPr>
          <p:txBody>
            <a:bodyPr wrap="none" lIns="0" tIns="0" rIns="0" bIns="0" rtlCol="0">
              <a:spAutoFit/>
            </a:bodyPr>
            <a:lstStyle/>
            <a:p>
              <a:r>
                <a:rPr lang="en-US" sz="1400" dirty="0" smtClean="0"/>
                <a:t>title</a:t>
              </a:r>
              <a:endParaRPr lang="en-US" sz="1400" dirty="0"/>
            </a:p>
          </p:txBody>
        </p:sp>
        <p:sp>
          <p:nvSpPr>
            <p:cNvPr id="53" name="Rectangle 52"/>
            <p:cNvSpPr/>
            <p:nvPr/>
          </p:nvSpPr>
          <p:spPr>
            <a:xfrm>
              <a:off x="7034133" y="1651000"/>
              <a:ext cx="1995567" cy="532944"/>
            </a:xfrm>
            <a:prstGeom prst="rect">
              <a:avLst/>
            </a:prstGeom>
            <a:noFill/>
          </p:spPr>
          <p:style>
            <a:lnRef idx="1">
              <a:schemeClr val="accent1"/>
            </a:lnRef>
            <a:fillRef idx="3">
              <a:schemeClr val="accent1"/>
            </a:fillRef>
            <a:effectRef idx="2">
              <a:schemeClr val="accent1"/>
            </a:effectRef>
            <a:fontRef idx="minor">
              <a:schemeClr val="lt1"/>
            </a:fontRef>
          </p:style>
          <p:txBody>
            <a:bodyPr lIns="36000" rIns="0" rtlCol="0" anchor="ctr"/>
            <a:lstStyle/>
            <a:p>
              <a:r>
                <a:rPr lang="en-US" sz="1200" b="1" dirty="0" smtClean="0">
                  <a:solidFill>
                    <a:schemeClr val="tx1"/>
                  </a:solidFill>
                  <a:latin typeface="Times"/>
                  <a:cs typeface="Times"/>
                </a:rPr>
                <a:t>Improving the Recall of Live </a:t>
              </a:r>
              <a:r>
                <a:rPr lang="en-US" sz="1200" b="1" dirty="0" err="1" smtClean="0">
                  <a:solidFill>
                    <a:schemeClr val="tx1"/>
                  </a:solidFill>
                  <a:latin typeface="Times"/>
                  <a:cs typeface="Times"/>
                </a:rPr>
                <a:t>LinkedData</a:t>
              </a:r>
              <a:r>
                <a:rPr lang="en-US" sz="1200" b="1" dirty="0" smtClean="0">
                  <a:solidFill>
                    <a:schemeClr val="tx1"/>
                  </a:solidFill>
                  <a:latin typeface="Times"/>
                  <a:cs typeface="Times"/>
                </a:rPr>
                <a:t> Querying…</a:t>
              </a:r>
              <a:endParaRPr lang="en-US" sz="1200" b="1" dirty="0">
                <a:solidFill>
                  <a:schemeClr val="tx1"/>
                </a:solidFill>
                <a:latin typeface="Times"/>
                <a:cs typeface="Times"/>
              </a:endParaRPr>
            </a:p>
          </p:txBody>
        </p:sp>
        <p:sp>
          <p:nvSpPr>
            <p:cNvPr id="55" name="TextBox 54"/>
            <p:cNvSpPr txBox="1"/>
            <p:nvPr/>
          </p:nvSpPr>
          <p:spPr>
            <a:xfrm>
              <a:off x="4692326" y="3149163"/>
              <a:ext cx="413074" cy="215444"/>
            </a:xfrm>
            <a:prstGeom prst="rect">
              <a:avLst/>
            </a:prstGeom>
            <a:solidFill>
              <a:schemeClr val="bg1"/>
            </a:solidFill>
          </p:spPr>
          <p:txBody>
            <a:bodyPr wrap="none" lIns="0" tIns="0" rIns="0" bIns="0" rtlCol="0">
              <a:spAutoFit/>
            </a:bodyPr>
            <a:lstStyle/>
            <a:p>
              <a:r>
                <a:rPr lang="en-US" sz="1400" dirty="0" smtClean="0"/>
                <a:t>made</a:t>
              </a:r>
              <a:endParaRPr lang="en-US" sz="1400" dirty="0"/>
            </a:p>
          </p:txBody>
        </p:sp>
        <p:sp>
          <p:nvSpPr>
            <p:cNvPr id="56" name="Oval 16"/>
            <p:cNvSpPr>
              <a:spLocks noChangeArrowheads="1"/>
            </p:cNvSpPr>
            <p:nvPr/>
          </p:nvSpPr>
          <p:spPr bwMode="auto">
            <a:xfrm>
              <a:off x="3661121" y="4420056"/>
              <a:ext cx="2479799" cy="457200"/>
            </a:xfrm>
            <a:prstGeom prst="ellipse">
              <a:avLst/>
            </a:prstGeom>
            <a:solidFill>
              <a:srgbClr val="E0AEA2"/>
            </a:solidFill>
            <a:ln w="9525">
              <a:noFill/>
              <a:round/>
              <a:headEnd/>
              <a:tailEnd/>
            </a:ln>
          </p:spPr>
          <p:txBody>
            <a:bodyPr lIns="0" tIns="46800" rIns="0">
              <a:prstTxWarp prst="textNoShape">
                <a:avLst/>
              </a:prstTxWarp>
            </a:bodyPr>
            <a:lstStyle/>
            <a:p>
              <a:r>
                <a:rPr lang="en-US" sz="1400" dirty="0" err="1" smtClean="0">
                  <a:solidFill>
                    <a:srgbClr val="000000"/>
                  </a:solidFill>
                </a:rPr>
                <a:t>dblp#Gustaf_Neumann</a:t>
              </a:r>
              <a:endParaRPr lang="en-US" sz="1400" dirty="0"/>
            </a:p>
          </p:txBody>
        </p:sp>
        <p:cxnSp>
          <p:nvCxnSpPr>
            <p:cNvPr id="57" name="Straight Arrow Connector 56"/>
            <p:cNvCxnSpPr>
              <a:stCxn id="56" idx="0"/>
              <a:endCxn id="45" idx="4"/>
            </p:cNvCxnSpPr>
            <p:nvPr/>
          </p:nvCxnSpPr>
          <p:spPr bwMode="auto">
            <a:xfrm rot="16200000" flipV="1">
              <a:off x="4682146" y="4201180"/>
              <a:ext cx="432256" cy="5495"/>
            </a:xfrm>
            <a:prstGeom prst="straightConnector1">
              <a:avLst/>
            </a:prstGeom>
            <a:noFill/>
            <a:ln w="25400" cap="flat" cmpd="sng" algn="ctr">
              <a:solidFill>
                <a:schemeClr val="tx1"/>
              </a:solidFill>
              <a:prstDash val="solid"/>
              <a:round/>
              <a:headEnd type="none" w="med" len="med"/>
              <a:tailEnd type="arrow"/>
            </a:ln>
            <a:effectLst/>
          </p:spPr>
        </p:cxnSp>
        <p:sp>
          <p:nvSpPr>
            <p:cNvPr id="60" name="TextBox 59"/>
            <p:cNvSpPr txBox="1"/>
            <p:nvPr/>
          </p:nvSpPr>
          <p:spPr>
            <a:xfrm>
              <a:off x="4717726" y="4108680"/>
              <a:ext cx="413074" cy="215444"/>
            </a:xfrm>
            <a:prstGeom prst="rect">
              <a:avLst/>
            </a:prstGeom>
            <a:solidFill>
              <a:schemeClr val="bg1"/>
            </a:solidFill>
          </p:spPr>
          <p:txBody>
            <a:bodyPr wrap="none" lIns="0" tIns="0" rIns="0" bIns="0" rtlCol="0">
              <a:spAutoFit/>
            </a:bodyPr>
            <a:lstStyle/>
            <a:p>
              <a:r>
                <a:rPr lang="en-US" sz="1400" dirty="0" smtClean="0"/>
                <a:t>made</a:t>
              </a:r>
              <a:endParaRPr lang="en-US" sz="1400" dirty="0"/>
            </a:p>
          </p:txBody>
        </p:sp>
        <p:sp>
          <p:nvSpPr>
            <p:cNvPr id="79" name="Rectangle 78"/>
            <p:cNvSpPr/>
            <p:nvPr/>
          </p:nvSpPr>
          <p:spPr>
            <a:xfrm>
              <a:off x="6851069" y="3417094"/>
              <a:ext cx="1995567" cy="532944"/>
            </a:xfrm>
            <a:prstGeom prst="rect">
              <a:avLst/>
            </a:prstGeom>
            <a:noFill/>
          </p:spPr>
          <p:style>
            <a:lnRef idx="1">
              <a:schemeClr val="accent1"/>
            </a:lnRef>
            <a:fillRef idx="3">
              <a:schemeClr val="accent1"/>
            </a:fillRef>
            <a:effectRef idx="2">
              <a:schemeClr val="accent1"/>
            </a:effectRef>
            <a:fontRef idx="minor">
              <a:schemeClr val="lt1"/>
            </a:fontRef>
          </p:style>
          <p:txBody>
            <a:bodyPr lIns="36000" rIns="0" rtlCol="0" anchor="ctr"/>
            <a:lstStyle/>
            <a:p>
              <a:r>
                <a:rPr lang="en-US" sz="1200" b="1" dirty="0" smtClean="0">
                  <a:solidFill>
                    <a:schemeClr val="tx1"/>
                  </a:solidFill>
                  <a:latin typeface="Times"/>
                  <a:cs typeface="Times"/>
                </a:rPr>
                <a:t>TRIPLE - an RDF Rule Language with Context …</a:t>
              </a:r>
              <a:endParaRPr lang="en-US" sz="1200" b="1" dirty="0">
                <a:solidFill>
                  <a:schemeClr val="tx1"/>
                </a:solidFill>
                <a:latin typeface="Times"/>
                <a:cs typeface="Times"/>
              </a:endParaRPr>
            </a:p>
          </p:txBody>
        </p:sp>
        <p:cxnSp>
          <p:nvCxnSpPr>
            <p:cNvPr id="80" name="Straight Arrow Connector 79"/>
            <p:cNvCxnSpPr>
              <a:stCxn id="45" idx="6"/>
            </p:cNvCxnSpPr>
            <p:nvPr/>
          </p:nvCxnSpPr>
          <p:spPr bwMode="auto">
            <a:xfrm flipV="1">
              <a:off x="5987726" y="3683566"/>
              <a:ext cx="863343" cy="75634"/>
            </a:xfrm>
            <a:prstGeom prst="straightConnector1">
              <a:avLst/>
            </a:prstGeom>
            <a:noFill/>
            <a:ln w="25400" cap="flat" cmpd="sng" algn="ctr">
              <a:solidFill>
                <a:schemeClr val="tx1"/>
              </a:solidFill>
              <a:prstDash val="solid"/>
              <a:round/>
              <a:headEnd type="none" w="med" len="med"/>
              <a:tailEnd type="arrow"/>
            </a:ln>
            <a:effectLst/>
          </p:spPr>
        </p:cxnSp>
        <p:sp>
          <p:nvSpPr>
            <p:cNvPr id="81" name="TextBox 80"/>
            <p:cNvSpPr txBox="1"/>
            <p:nvPr/>
          </p:nvSpPr>
          <p:spPr>
            <a:xfrm>
              <a:off x="6255220" y="3594894"/>
              <a:ext cx="294953" cy="215444"/>
            </a:xfrm>
            <a:prstGeom prst="rect">
              <a:avLst/>
            </a:prstGeom>
            <a:solidFill>
              <a:schemeClr val="bg1"/>
            </a:solidFill>
          </p:spPr>
          <p:txBody>
            <a:bodyPr wrap="square" lIns="0" tIns="0" rIns="0" bIns="0" rtlCol="0">
              <a:spAutoFit/>
            </a:bodyPr>
            <a:lstStyle/>
            <a:p>
              <a:r>
                <a:rPr lang="en-US" sz="1400" dirty="0" smtClean="0"/>
                <a:t>title</a:t>
              </a:r>
              <a:endParaRPr lang="en-US" sz="1400" dirty="0"/>
            </a:p>
          </p:txBody>
        </p:sp>
        <p:sp>
          <p:nvSpPr>
            <p:cNvPr id="50" name="Rectangle 49"/>
            <p:cNvSpPr/>
            <p:nvPr/>
          </p:nvSpPr>
          <p:spPr>
            <a:xfrm>
              <a:off x="3330921" y="1056033"/>
              <a:ext cx="5813079" cy="4233745"/>
            </a:xfrm>
            <a:prstGeom prst="rect">
              <a:avLst/>
            </a:prstGeom>
            <a:noFill/>
            <a:ln w="28575" cmpd="sng">
              <a:solidFill>
                <a:schemeClr val="accent1">
                  <a:shade val="95000"/>
                  <a:satMod val="105000"/>
                  <a:alpha val="38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0" name="Straight Arrow Connector 89"/>
            <p:cNvCxnSpPr/>
            <p:nvPr/>
          </p:nvCxnSpPr>
          <p:spPr bwMode="auto">
            <a:xfrm flipV="1">
              <a:off x="5968954" y="2882672"/>
              <a:ext cx="982907" cy="38328"/>
            </a:xfrm>
            <a:prstGeom prst="straightConnector1">
              <a:avLst/>
            </a:prstGeom>
            <a:noFill/>
            <a:ln w="25400" cap="flat" cmpd="sng" algn="ctr">
              <a:solidFill>
                <a:schemeClr val="tx1"/>
              </a:solidFill>
              <a:prstDash val="solid"/>
              <a:round/>
              <a:headEnd type="none" w="med" len="med"/>
              <a:tailEnd type="arrow"/>
            </a:ln>
            <a:effectLst/>
          </p:spPr>
        </p:cxnSp>
        <p:cxnSp>
          <p:nvCxnSpPr>
            <p:cNvPr id="93" name="Straight Arrow Connector 92"/>
            <p:cNvCxnSpPr/>
            <p:nvPr/>
          </p:nvCxnSpPr>
          <p:spPr bwMode="auto">
            <a:xfrm flipV="1">
              <a:off x="6118501" y="4560323"/>
              <a:ext cx="863343" cy="75634"/>
            </a:xfrm>
            <a:prstGeom prst="straightConnector1">
              <a:avLst/>
            </a:prstGeom>
            <a:noFill/>
            <a:ln w="25400" cap="flat" cmpd="sng" algn="ctr">
              <a:solidFill>
                <a:schemeClr val="tx1"/>
              </a:solidFill>
              <a:prstDash val="solid"/>
              <a:round/>
              <a:headEnd type="none" w="med" len="med"/>
              <a:tailEnd type="arrow"/>
            </a:ln>
            <a:effectLst/>
          </p:spPr>
        </p:cxnSp>
        <p:sp>
          <p:nvSpPr>
            <p:cNvPr id="95" name="TextBox 94"/>
            <p:cNvSpPr txBox="1"/>
            <p:nvPr/>
          </p:nvSpPr>
          <p:spPr>
            <a:xfrm>
              <a:off x="6226530" y="2756356"/>
              <a:ext cx="442430" cy="215444"/>
            </a:xfrm>
            <a:prstGeom prst="rect">
              <a:avLst/>
            </a:prstGeom>
            <a:solidFill>
              <a:schemeClr val="bg1"/>
            </a:solidFill>
          </p:spPr>
          <p:txBody>
            <a:bodyPr wrap="square" lIns="0" tIns="0" rIns="0" bIns="0" rtlCol="0">
              <a:spAutoFit/>
            </a:bodyPr>
            <a:lstStyle/>
            <a:p>
              <a:r>
                <a:rPr lang="en-US" sz="1400" dirty="0" smtClean="0"/>
                <a:t>name</a:t>
              </a:r>
              <a:endParaRPr lang="en-US" sz="1400" dirty="0"/>
            </a:p>
          </p:txBody>
        </p:sp>
        <p:sp>
          <p:nvSpPr>
            <p:cNvPr id="96" name="TextBox 95"/>
            <p:cNvSpPr txBox="1"/>
            <p:nvPr/>
          </p:nvSpPr>
          <p:spPr>
            <a:xfrm>
              <a:off x="6969144" y="2743428"/>
              <a:ext cx="1417920" cy="215444"/>
            </a:xfrm>
            <a:prstGeom prst="rect">
              <a:avLst/>
            </a:prstGeom>
            <a:solidFill>
              <a:schemeClr val="bg1"/>
            </a:solidFill>
          </p:spPr>
          <p:txBody>
            <a:bodyPr wrap="square" lIns="0" tIns="0" rIns="0" bIns="0" rtlCol="0">
              <a:spAutoFit/>
            </a:bodyPr>
            <a:lstStyle/>
            <a:p>
              <a:r>
                <a:rPr lang="en-US" sz="1400" dirty="0" smtClean="0"/>
                <a:t>Stefan Decker</a:t>
              </a:r>
              <a:endParaRPr lang="en-US" sz="1400" dirty="0"/>
            </a:p>
          </p:txBody>
        </p:sp>
        <p:sp>
          <p:nvSpPr>
            <p:cNvPr id="97" name="TextBox 96"/>
            <p:cNvSpPr txBox="1"/>
            <p:nvPr/>
          </p:nvSpPr>
          <p:spPr>
            <a:xfrm>
              <a:off x="6994544" y="4427201"/>
              <a:ext cx="1417920" cy="215444"/>
            </a:xfrm>
            <a:prstGeom prst="rect">
              <a:avLst/>
            </a:prstGeom>
            <a:solidFill>
              <a:schemeClr val="bg1"/>
            </a:solidFill>
          </p:spPr>
          <p:txBody>
            <a:bodyPr wrap="square" lIns="0" tIns="0" rIns="0" bIns="0" rtlCol="0">
              <a:spAutoFit/>
            </a:bodyPr>
            <a:lstStyle/>
            <a:p>
              <a:r>
                <a:rPr lang="en-US" sz="1400" dirty="0" err="1" smtClean="0"/>
                <a:t>Gustaf</a:t>
              </a:r>
              <a:r>
                <a:rPr lang="en-US" sz="1400" dirty="0" smtClean="0"/>
                <a:t> Neumann</a:t>
              </a:r>
              <a:endParaRPr lang="en-US" sz="1400" dirty="0"/>
            </a:p>
          </p:txBody>
        </p:sp>
        <p:sp>
          <p:nvSpPr>
            <p:cNvPr id="98" name="TextBox 97"/>
            <p:cNvSpPr txBox="1"/>
            <p:nvPr/>
          </p:nvSpPr>
          <p:spPr>
            <a:xfrm>
              <a:off x="6306020" y="4458156"/>
              <a:ext cx="442430" cy="215444"/>
            </a:xfrm>
            <a:prstGeom prst="rect">
              <a:avLst/>
            </a:prstGeom>
            <a:solidFill>
              <a:schemeClr val="bg1"/>
            </a:solidFill>
          </p:spPr>
          <p:txBody>
            <a:bodyPr wrap="square" lIns="0" tIns="0" rIns="0" bIns="0" rtlCol="0">
              <a:spAutoFit/>
            </a:bodyPr>
            <a:lstStyle/>
            <a:p>
              <a:r>
                <a:rPr lang="en-US" sz="1400" dirty="0" smtClean="0"/>
                <a:t>name</a:t>
              </a:r>
              <a:endParaRPr lang="en-US" sz="1400" dirty="0"/>
            </a:p>
          </p:txBody>
        </p:sp>
      </p:grpSp>
      <p:grpSp>
        <p:nvGrpSpPr>
          <p:cNvPr id="99" name="Group 98"/>
          <p:cNvGrpSpPr/>
          <p:nvPr/>
        </p:nvGrpSpPr>
        <p:grpSpPr>
          <a:xfrm>
            <a:off x="1282700" y="2921000"/>
            <a:ext cx="2381477" cy="3473678"/>
            <a:chOff x="1282700" y="2921000"/>
            <a:chExt cx="2381477" cy="3473678"/>
          </a:xfrm>
        </p:grpSpPr>
        <p:sp>
          <p:nvSpPr>
            <p:cNvPr id="69" name="Bent Arrow 68"/>
            <p:cNvSpPr/>
            <p:nvPr/>
          </p:nvSpPr>
          <p:spPr bwMode="auto">
            <a:xfrm rot="5400000" flipV="1">
              <a:off x="2638730" y="3963667"/>
              <a:ext cx="665908" cy="678671"/>
            </a:xfrm>
            <a:prstGeom prst="bentArrow">
              <a:avLst>
                <a:gd name="adj1" fmla="val 21367"/>
                <a:gd name="adj2" fmla="val 25000"/>
                <a:gd name="adj3" fmla="val 25000"/>
                <a:gd name="adj4" fmla="val 43750"/>
              </a:avLst>
            </a:prstGeom>
            <a:solidFill>
              <a:schemeClr val="bg1"/>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Lucida Sans" pitchFamily="34" charset="0"/>
              </a:endParaRPr>
            </a:p>
          </p:txBody>
        </p:sp>
        <p:sp>
          <p:nvSpPr>
            <p:cNvPr id="83" name="Down Arrow 82"/>
            <p:cNvSpPr/>
            <p:nvPr/>
          </p:nvSpPr>
          <p:spPr>
            <a:xfrm flipH="1">
              <a:off x="1282700" y="2921000"/>
              <a:ext cx="355600" cy="1664384"/>
            </a:xfrm>
            <a:prstGeom prst="downArrow">
              <a:avLst>
                <a:gd name="adj1" fmla="val 34568"/>
                <a:gd name="adj2" fmla="val 46914"/>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sp>
        <p:sp>
          <p:nvSpPr>
            <p:cNvPr id="84" name="Down Arrow 83"/>
            <p:cNvSpPr/>
            <p:nvPr/>
          </p:nvSpPr>
          <p:spPr>
            <a:xfrm rot="5400000" flipH="1">
              <a:off x="3254431" y="5984932"/>
              <a:ext cx="355600" cy="463892"/>
            </a:xfrm>
            <a:prstGeom prst="downArrow">
              <a:avLst>
                <a:gd name="adj1" fmla="val 34568"/>
                <a:gd name="adj2" fmla="val 46914"/>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sp>
      </p:grpSp>
      <p:sp>
        <p:nvSpPr>
          <p:cNvPr id="30" name="Oval 16"/>
          <p:cNvSpPr>
            <a:spLocks noChangeArrowheads="1"/>
          </p:cNvSpPr>
          <p:nvPr/>
        </p:nvSpPr>
        <p:spPr bwMode="auto">
          <a:xfrm>
            <a:off x="3689026" y="1727200"/>
            <a:ext cx="2362200" cy="457200"/>
          </a:xfrm>
          <a:prstGeom prst="ellipse">
            <a:avLst/>
          </a:prstGeom>
          <a:solidFill>
            <a:srgbClr val="E0AEA2"/>
          </a:solidFill>
          <a:ln w="9525">
            <a:noFill/>
            <a:round/>
            <a:headEnd/>
            <a:tailEnd/>
          </a:ln>
        </p:spPr>
        <p:txBody>
          <a:bodyPr lIns="0" tIns="46800" rIns="0">
            <a:prstTxWarp prst="textNoShape">
              <a:avLst/>
            </a:prstTxWarp>
          </a:bodyPr>
          <a:lstStyle/>
          <a:p>
            <a:r>
              <a:rPr lang="en-US" sz="1400" dirty="0" smtClean="0">
                <a:solidFill>
                  <a:srgbClr val="000000"/>
                </a:solidFill>
              </a:rPr>
              <a:t>dblp#UmbrichHPD12</a:t>
            </a:r>
            <a:endParaRPr lang="en-US" sz="1400" dirty="0" smtClean="0"/>
          </a:p>
        </p:txBody>
      </p:sp>
    </p:spTree>
    <p:extLst>
      <p:ext uri="{BB962C8B-B14F-4D97-AF65-F5344CB8AC3E}">
        <p14:creationId xmlns:p14="http://schemas.microsoft.com/office/powerpoint/2010/main" val="85709702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9" name="Straight Arrow Connector 188"/>
          <p:cNvCxnSpPr>
            <a:stCxn id="186" idx="6"/>
            <a:endCxn id="187" idx="2"/>
          </p:cNvCxnSpPr>
          <p:nvPr/>
        </p:nvCxnSpPr>
        <p:spPr bwMode="auto">
          <a:xfrm>
            <a:off x="7002497" y="3497663"/>
            <a:ext cx="646279" cy="16950"/>
          </a:xfrm>
          <a:prstGeom prst="straightConnector1">
            <a:avLst/>
          </a:prstGeom>
          <a:noFill/>
          <a:ln w="25400" cap="flat" cmpd="sng" algn="ctr">
            <a:solidFill>
              <a:srgbClr val="4F81BD"/>
            </a:solidFill>
            <a:prstDash val="solid"/>
            <a:round/>
            <a:headEnd type="none" w="med" len="med"/>
            <a:tailEnd type="arrow"/>
          </a:ln>
          <a:effectLst/>
        </p:spPr>
      </p:cxnSp>
      <p:sp>
        <p:nvSpPr>
          <p:cNvPr id="4" name="Slide Number Placeholder 3"/>
          <p:cNvSpPr>
            <a:spLocks noGrp="1"/>
          </p:cNvSpPr>
          <p:nvPr>
            <p:ph type="sldNum" sz="quarter" idx="12"/>
          </p:nvPr>
        </p:nvSpPr>
        <p:spPr/>
        <p:txBody>
          <a:bodyPr/>
          <a:lstStyle/>
          <a:p>
            <a:fld id="{26439136-F6C2-F248-9BA6-94172D654A31}" type="slidenum">
              <a:rPr lang="en-US" smtClean="0"/>
              <a:pPr/>
              <a:t>18</a:t>
            </a:fld>
            <a:endParaRPr lang="en-US" dirty="0"/>
          </a:p>
        </p:txBody>
      </p:sp>
      <p:sp>
        <p:nvSpPr>
          <p:cNvPr id="68" name="Can 67"/>
          <p:cNvSpPr/>
          <p:nvPr/>
        </p:nvSpPr>
        <p:spPr bwMode="auto">
          <a:xfrm>
            <a:off x="0" y="4437112"/>
            <a:ext cx="3430895" cy="2632828"/>
          </a:xfrm>
          <a:prstGeom prst="can">
            <a:avLst>
              <a:gd name="adj" fmla="val 13462"/>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108000" tIns="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rgbClr val="000000"/>
                </a:solidFill>
                <a:latin typeface="Lucida Sans" pitchFamily="34" charset="0"/>
              </a:rPr>
              <a:t>RDF Store</a:t>
            </a:r>
          </a:p>
          <a:p>
            <a:pPr marL="0" marR="0" indent="0" algn="ctr" defTabSz="914400" rtl="0" eaLnBrk="0" fontAlgn="base" latinLnBrk="0" hangingPunct="0">
              <a:lnSpc>
                <a:spcPct val="100000"/>
              </a:lnSpc>
              <a:spcBef>
                <a:spcPct val="0"/>
              </a:spcBef>
              <a:spcAft>
                <a:spcPct val="0"/>
              </a:spcAft>
              <a:buClrTx/>
              <a:buSzTx/>
              <a:buFontTx/>
              <a:buNone/>
              <a:tabLst/>
            </a:pPr>
            <a:endParaRPr lang="en-US" sz="1400" dirty="0" smtClean="0">
              <a:solidFill>
                <a:srgbClr val="000000"/>
              </a:solidFill>
              <a:latin typeface="Lucida Sans"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400" dirty="0" smtClean="0">
              <a:solidFill>
                <a:srgbClr val="000000"/>
              </a:solidFill>
              <a:latin typeface="Lucida Sans"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400" dirty="0" smtClean="0">
              <a:solidFill>
                <a:srgbClr val="000000"/>
              </a:solidFill>
              <a:latin typeface="Lucida Sans"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400" dirty="0" smtClean="0">
              <a:solidFill>
                <a:srgbClr val="000000"/>
              </a:solidFill>
              <a:latin typeface="Lucida Sans"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400" dirty="0" smtClean="0">
              <a:solidFill>
                <a:srgbClr val="000000"/>
              </a:solidFill>
              <a:latin typeface="Lucida Sans"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400" dirty="0" smtClean="0">
              <a:solidFill>
                <a:srgbClr val="000000"/>
              </a:solidFill>
              <a:latin typeface="Lucida Sans"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400" dirty="0" smtClean="0">
              <a:solidFill>
                <a:srgbClr val="000000"/>
              </a:solidFill>
              <a:latin typeface="Lucida Sans"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400" dirty="0" smtClean="0">
              <a:solidFill>
                <a:srgbClr val="000000"/>
              </a:solidFill>
              <a:latin typeface="Lucida Sans"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400" dirty="0" smtClean="0">
              <a:solidFill>
                <a:srgbClr val="000000"/>
              </a:solidFill>
              <a:latin typeface="Lucida Sans"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400" dirty="0" smtClean="0">
              <a:solidFill>
                <a:srgbClr val="000000"/>
              </a:solidFill>
              <a:latin typeface="Lucida Sans"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1400" dirty="0" smtClean="0">
              <a:solidFill>
                <a:srgbClr val="000000"/>
              </a:solidFill>
              <a:latin typeface="Lucida Sans" pitchFamily="34" charset="0"/>
            </a:endParaRPr>
          </a:p>
        </p:txBody>
      </p:sp>
      <p:graphicFrame>
        <p:nvGraphicFramePr>
          <p:cNvPr id="89" name="Table 88"/>
          <p:cNvGraphicFramePr>
            <a:graphicFrameLocks noGrp="1"/>
          </p:cNvGraphicFramePr>
          <p:nvPr>
            <p:extLst>
              <p:ext uri="{D42A27DB-BD31-4B8C-83A1-F6EECF244321}">
                <p14:modId xmlns:p14="http://schemas.microsoft.com/office/powerpoint/2010/main" val="729969649"/>
              </p:ext>
            </p:extLst>
          </p:nvPr>
        </p:nvGraphicFramePr>
        <p:xfrm>
          <a:off x="50799" y="4978856"/>
          <a:ext cx="3194259" cy="1615440"/>
        </p:xfrm>
        <a:graphic>
          <a:graphicData uri="http://schemas.openxmlformats.org/drawingml/2006/table">
            <a:tbl>
              <a:tblPr firstRow="1" bandRow="1"/>
              <a:tblGrid>
                <a:gridCol w="1117601"/>
                <a:gridCol w="955328"/>
                <a:gridCol w="1121330"/>
              </a:tblGrid>
              <a:tr h="179070">
                <a:tc>
                  <a:txBody>
                    <a:bodyPr/>
                    <a:lstStyle>
                      <a:defPPr>
                        <a:defRPr lang="en-US"/>
                      </a:defPPr>
                      <a:lvl1pPr marL="0" algn="l" defTabSz="457200" rtl="0" eaLnBrk="1" latinLnBrk="0" hangingPunct="1">
                        <a:defRPr sz="1800" b="1" kern="1200">
                          <a:solidFill>
                            <a:schemeClr val="lt1"/>
                          </a:solidFill>
                          <a:latin typeface="Lucida Sans"/>
                        </a:defRPr>
                      </a:lvl1pPr>
                      <a:lvl2pPr marL="457200" algn="l" defTabSz="457200" rtl="0" eaLnBrk="1" latinLnBrk="0" hangingPunct="1">
                        <a:defRPr sz="1800" b="1" kern="1200">
                          <a:solidFill>
                            <a:schemeClr val="lt1"/>
                          </a:solidFill>
                          <a:latin typeface="Lucida Sans"/>
                        </a:defRPr>
                      </a:lvl2pPr>
                      <a:lvl3pPr marL="914400" algn="l" defTabSz="457200" rtl="0" eaLnBrk="1" latinLnBrk="0" hangingPunct="1">
                        <a:defRPr sz="1800" b="1" kern="1200">
                          <a:solidFill>
                            <a:schemeClr val="lt1"/>
                          </a:solidFill>
                          <a:latin typeface="Lucida Sans"/>
                        </a:defRPr>
                      </a:lvl3pPr>
                      <a:lvl4pPr marL="1371600" algn="l" defTabSz="457200" rtl="0" eaLnBrk="1" latinLnBrk="0" hangingPunct="1">
                        <a:defRPr sz="1800" b="1" kern="1200">
                          <a:solidFill>
                            <a:schemeClr val="lt1"/>
                          </a:solidFill>
                          <a:latin typeface="Lucida Sans"/>
                        </a:defRPr>
                      </a:lvl4pPr>
                      <a:lvl5pPr marL="1828800" algn="l" defTabSz="457200" rtl="0" eaLnBrk="1" latinLnBrk="0" hangingPunct="1">
                        <a:defRPr sz="1800" b="1" kern="1200">
                          <a:solidFill>
                            <a:schemeClr val="lt1"/>
                          </a:solidFill>
                          <a:latin typeface="Lucida Sans"/>
                        </a:defRPr>
                      </a:lvl5pPr>
                      <a:lvl6pPr marL="2286000" algn="l" defTabSz="457200" rtl="0" eaLnBrk="1" latinLnBrk="0" hangingPunct="1">
                        <a:defRPr sz="1800" b="1" kern="1200">
                          <a:solidFill>
                            <a:schemeClr val="lt1"/>
                          </a:solidFill>
                          <a:latin typeface="Lucida Sans"/>
                        </a:defRPr>
                      </a:lvl6pPr>
                      <a:lvl7pPr marL="2743200" algn="l" defTabSz="457200" rtl="0" eaLnBrk="1" latinLnBrk="0" hangingPunct="1">
                        <a:defRPr sz="1800" b="1" kern="1200">
                          <a:solidFill>
                            <a:schemeClr val="lt1"/>
                          </a:solidFill>
                          <a:latin typeface="Lucida Sans"/>
                        </a:defRPr>
                      </a:lvl7pPr>
                      <a:lvl8pPr marL="3200400" algn="l" defTabSz="457200" rtl="0" eaLnBrk="1" latinLnBrk="0" hangingPunct="1">
                        <a:defRPr sz="1800" b="1" kern="1200">
                          <a:solidFill>
                            <a:schemeClr val="lt1"/>
                          </a:solidFill>
                          <a:latin typeface="Lucida Sans"/>
                        </a:defRPr>
                      </a:lvl8pPr>
                      <a:lvl9pPr marL="3657600" algn="l" defTabSz="457200" rtl="0" eaLnBrk="1" latinLnBrk="0" hangingPunct="1">
                        <a:defRPr sz="1800" b="1" kern="1200">
                          <a:solidFill>
                            <a:schemeClr val="lt1"/>
                          </a:solidFill>
                          <a:latin typeface="Lucida Sans"/>
                        </a:defRPr>
                      </a:lvl9pPr>
                    </a:lstStyle>
                    <a:p>
                      <a:r>
                        <a:rPr lang="en-US" sz="1000" dirty="0" smtClean="0">
                          <a:solidFill>
                            <a:schemeClr val="tx1"/>
                          </a:solidFill>
                        </a:rPr>
                        <a:t>Subject</a:t>
                      </a:r>
                      <a:endParaRPr lang="en-US" sz="10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defPPr>
                        <a:defRPr lang="en-US"/>
                      </a:defPPr>
                      <a:lvl1pPr marL="0" algn="l" defTabSz="457200" rtl="0" eaLnBrk="1" latinLnBrk="0" hangingPunct="1">
                        <a:defRPr sz="1800" b="1" kern="1200">
                          <a:solidFill>
                            <a:schemeClr val="lt1"/>
                          </a:solidFill>
                          <a:latin typeface="Lucida Sans"/>
                        </a:defRPr>
                      </a:lvl1pPr>
                      <a:lvl2pPr marL="457200" algn="l" defTabSz="457200" rtl="0" eaLnBrk="1" latinLnBrk="0" hangingPunct="1">
                        <a:defRPr sz="1800" b="1" kern="1200">
                          <a:solidFill>
                            <a:schemeClr val="lt1"/>
                          </a:solidFill>
                          <a:latin typeface="Lucida Sans"/>
                        </a:defRPr>
                      </a:lvl2pPr>
                      <a:lvl3pPr marL="914400" algn="l" defTabSz="457200" rtl="0" eaLnBrk="1" latinLnBrk="0" hangingPunct="1">
                        <a:defRPr sz="1800" b="1" kern="1200">
                          <a:solidFill>
                            <a:schemeClr val="lt1"/>
                          </a:solidFill>
                          <a:latin typeface="Lucida Sans"/>
                        </a:defRPr>
                      </a:lvl3pPr>
                      <a:lvl4pPr marL="1371600" algn="l" defTabSz="457200" rtl="0" eaLnBrk="1" latinLnBrk="0" hangingPunct="1">
                        <a:defRPr sz="1800" b="1" kern="1200">
                          <a:solidFill>
                            <a:schemeClr val="lt1"/>
                          </a:solidFill>
                          <a:latin typeface="Lucida Sans"/>
                        </a:defRPr>
                      </a:lvl4pPr>
                      <a:lvl5pPr marL="1828800" algn="l" defTabSz="457200" rtl="0" eaLnBrk="1" latinLnBrk="0" hangingPunct="1">
                        <a:defRPr sz="1800" b="1" kern="1200">
                          <a:solidFill>
                            <a:schemeClr val="lt1"/>
                          </a:solidFill>
                          <a:latin typeface="Lucida Sans"/>
                        </a:defRPr>
                      </a:lvl5pPr>
                      <a:lvl6pPr marL="2286000" algn="l" defTabSz="457200" rtl="0" eaLnBrk="1" latinLnBrk="0" hangingPunct="1">
                        <a:defRPr sz="1800" b="1" kern="1200">
                          <a:solidFill>
                            <a:schemeClr val="lt1"/>
                          </a:solidFill>
                          <a:latin typeface="Lucida Sans"/>
                        </a:defRPr>
                      </a:lvl6pPr>
                      <a:lvl7pPr marL="2743200" algn="l" defTabSz="457200" rtl="0" eaLnBrk="1" latinLnBrk="0" hangingPunct="1">
                        <a:defRPr sz="1800" b="1" kern="1200">
                          <a:solidFill>
                            <a:schemeClr val="lt1"/>
                          </a:solidFill>
                          <a:latin typeface="Lucida Sans"/>
                        </a:defRPr>
                      </a:lvl7pPr>
                      <a:lvl8pPr marL="3200400" algn="l" defTabSz="457200" rtl="0" eaLnBrk="1" latinLnBrk="0" hangingPunct="1">
                        <a:defRPr sz="1800" b="1" kern="1200">
                          <a:solidFill>
                            <a:schemeClr val="lt1"/>
                          </a:solidFill>
                          <a:latin typeface="Lucida Sans"/>
                        </a:defRPr>
                      </a:lvl8pPr>
                      <a:lvl9pPr marL="3657600" algn="l" defTabSz="457200" rtl="0" eaLnBrk="1" latinLnBrk="0" hangingPunct="1">
                        <a:defRPr sz="1800" b="1" kern="1200">
                          <a:solidFill>
                            <a:schemeClr val="lt1"/>
                          </a:solidFill>
                          <a:latin typeface="Lucida Sans"/>
                        </a:defRPr>
                      </a:lvl9pPr>
                    </a:lstStyle>
                    <a:p>
                      <a:r>
                        <a:rPr lang="en-US" sz="1000" dirty="0" smtClean="0">
                          <a:solidFill>
                            <a:schemeClr val="tx1"/>
                          </a:solidFill>
                        </a:rPr>
                        <a:t>Predicate</a:t>
                      </a:r>
                      <a:endParaRPr lang="en-US" sz="10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defPPr>
                        <a:defRPr lang="en-US"/>
                      </a:defPPr>
                      <a:lvl1pPr marL="0" algn="l" defTabSz="457200" rtl="0" eaLnBrk="1" latinLnBrk="0" hangingPunct="1">
                        <a:defRPr sz="1800" b="1" kern="1200">
                          <a:solidFill>
                            <a:schemeClr val="lt1"/>
                          </a:solidFill>
                          <a:latin typeface="Lucida Sans"/>
                        </a:defRPr>
                      </a:lvl1pPr>
                      <a:lvl2pPr marL="457200" algn="l" defTabSz="457200" rtl="0" eaLnBrk="1" latinLnBrk="0" hangingPunct="1">
                        <a:defRPr sz="1800" b="1" kern="1200">
                          <a:solidFill>
                            <a:schemeClr val="lt1"/>
                          </a:solidFill>
                          <a:latin typeface="Lucida Sans"/>
                        </a:defRPr>
                      </a:lvl2pPr>
                      <a:lvl3pPr marL="914400" algn="l" defTabSz="457200" rtl="0" eaLnBrk="1" latinLnBrk="0" hangingPunct="1">
                        <a:defRPr sz="1800" b="1" kern="1200">
                          <a:solidFill>
                            <a:schemeClr val="lt1"/>
                          </a:solidFill>
                          <a:latin typeface="Lucida Sans"/>
                        </a:defRPr>
                      </a:lvl3pPr>
                      <a:lvl4pPr marL="1371600" algn="l" defTabSz="457200" rtl="0" eaLnBrk="1" latinLnBrk="0" hangingPunct="1">
                        <a:defRPr sz="1800" b="1" kern="1200">
                          <a:solidFill>
                            <a:schemeClr val="lt1"/>
                          </a:solidFill>
                          <a:latin typeface="Lucida Sans"/>
                        </a:defRPr>
                      </a:lvl4pPr>
                      <a:lvl5pPr marL="1828800" algn="l" defTabSz="457200" rtl="0" eaLnBrk="1" latinLnBrk="0" hangingPunct="1">
                        <a:defRPr sz="1800" b="1" kern="1200">
                          <a:solidFill>
                            <a:schemeClr val="lt1"/>
                          </a:solidFill>
                          <a:latin typeface="Lucida Sans"/>
                        </a:defRPr>
                      </a:lvl5pPr>
                      <a:lvl6pPr marL="2286000" algn="l" defTabSz="457200" rtl="0" eaLnBrk="1" latinLnBrk="0" hangingPunct="1">
                        <a:defRPr sz="1800" b="1" kern="1200">
                          <a:solidFill>
                            <a:schemeClr val="lt1"/>
                          </a:solidFill>
                          <a:latin typeface="Lucida Sans"/>
                        </a:defRPr>
                      </a:lvl6pPr>
                      <a:lvl7pPr marL="2743200" algn="l" defTabSz="457200" rtl="0" eaLnBrk="1" latinLnBrk="0" hangingPunct="1">
                        <a:defRPr sz="1800" b="1" kern="1200">
                          <a:solidFill>
                            <a:schemeClr val="lt1"/>
                          </a:solidFill>
                          <a:latin typeface="Lucida Sans"/>
                        </a:defRPr>
                      </a:lvl7pPr>
                      <a:lvl8pPr marL="3200400" algn="l" defTabSz="457200" rtl="0" eaLnBrk="1" latinLnBrk="0" hangingPunct="1">
                        <a:defRPr sz="1800" b="1" kern="1200">
                          <a:solidFill>
                            <a:schemeClr val="lt1"/>
                          </a:solidFill>
                          <a:latin typeface="Lucida Sans"/>
                        </a:defRPr>
                      </a:lvl8pPr>
                      <a:lvl9pPr marL="3657600" algn="l" defTabSz="457200" rtl="0" eaLnBrk="1" latinLnBrk="0" hangingPunct="1">
                        <a:defRPr sz="1800" b="1" kern="1200">
                          <a:solidFill>
                            <a:schemeClr val="lt1"/>
                          </a:solidFill>
                          <a:latin typeface="Lucida Sans"/>
                        </a:defRPr>
                      </a:lvl9pPr>
                    </a:lstStyle>
                    <a:p>
                      <a:r>
                        <a:rPr lang="en-US" sz="1000" dirty="0" smtClean="0">
                          <a:solidFill>
                            <a:schemeClr val="tx1"/>
                          </a:solidFill>
                        </a:rPr>
                        <a:t>Object</a:t>
                      </a:r>
                      <a:endParaRPr lang="en-US" sz="10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179070">
                <a:tc>
                  <a:txBody>
                    <a:bodyPr/>
                    <a:lstStyle>
                      <a:defPPr>
                        <a:defRPr lang="en-US"/>
                      </a:defPPr>
                      <a:lvl1pPr marL="0" algn="l" defTabSz="457200" rtl="0" eaLnBrk="1" latinLnBrk="0" hangingPunct="1">
                        <a:defRPr sz="1800" kern="1200">
                          <a:solidFill>
                            <a:schemeClr val="dk1"/>
                          </a:solidFill>
                          <a:latin typeface="Lucida Sans"/>
                        </a:defRPr>
                      </a:lvl1pPr>
                      <a:lvl2pPr marL="457200" algn="l" defTabSz="457200" rtl="0" eaLnBrk="1" latinLnBrk="0" hangingPunct="1">
                        <a:defRPr sz="1800" kern="1200">
                          <a:solidFill>
                            <a:schemeClr val="dk1"/>
                          </a:solidFill>
                          <a:latin typeface="Lucida Sans"/>
                        </a:defRPr>
                      </a:lvl2pPr>
                      <a:lvl3pPr marL="914400" algn="l" defTabSz="457200" rtl="0" eaLnBrk="1" latinLnBrk="0" hangingPunct="1">
                        <a:defRPr sz="1800" kern="1200">
                          <a:solidFill>
                            <a:schemeClr val="dk1"/>
                          </a:solidFill>
                          <a:latin typeface="Lucida Sans"/>
                        </a:defRPr>
                      </a:lvl3pPr>
                      <a:lvl4pPr marL="1371600" algn="l" defTabSz="457200" rtl="0" eaLnBrk="1" latinLnBrk="0" hangingPunct="1">
                        <a:defRPr sz="1800" kern="1200">
                          <a:solidFill>
                            <a:schemeClr val="dk1"/>
                          </a:solidFill>
                          <a:latin typeface="Lucida Sans"/>
                        </a:defRPr>
                      </a:lvl4pPr>
                      <a:lvl5pPr marL="1828800" algn="l" defTabSz="457200" rtl="0" eaLnBrk="1" latinLnBrk="0" hangingPunct="1">
                        <a:defRPr sz="1800" kern="1200">
                          <a:solidFill>
                            <a:schemeClr val="dk1"/>
                          </a:solidFill>
                          <a:latin typeface="Lucida Sans"/>
                        </a:defRPr>
                      </a:lvl5pPr>
                      <a:lvl6pPr marL="2286000" algn="l" defTabSz="457200" rtl="0" eaLnBrk="1" latinLnBrk="0" hangingPunct="1">
                        <a:defRPr sz="1800" kern="1200">
                          <a:solidFill>
                            <a:schemeClr val="dk1"/>
                          </a:solidFill>
                          <a:latin typeface="Lucida Sans"/>
                        </a:defRPr>
                      </a:lvl6pPr>
                      <a:lvl7pPr marL="2743200" algn="l" defTabSz="457200" rtl="0" eaLnBrk="1" latinLnBrk="0" hangingPunct="1">
                        <a:defRPr sz="1800" kern="1200">
                          <a:solidFill>
                            <a:schemeClr val="dk1"/>
                          </a:solidFill>
                          <a:latin typeface="Lucida Sans"/>
                        </a:defRPr>
                      </a:lvl7pPr>
                      <a:lvl8pPr marL="3200400" algn="l" defTabSz="457200" rtl="0" eaLnBrk="1" latinLnBrk="0" hangingPunct="1">
                        <a:defRPr sz="1800" kern="1200">
                          <a:solidFill>
                            <a:schemeClr val="dk1"/>
                          </a:solidFill>
                          <a:latin typeface="Lucida Sans"/>
                        </a:defRPr>
                      </a:lvl8pPr>
                      <a:lvl9pPr marL="3657600" algn="l" defTabSz="457200" rtl="0" eaLnBrk="1" latinLnBrk="0" hangingPunct="1">
                        <a:defRPr sz="1800" kern="1200">
                          <a:solidFill>
                            <a:schemeClr val="dk1"/>
                          </a:solidFill>
                          <a:latin typeface="Lucida Sans"/>
                        </a:defRPr>
                      </a:lvl9pPr>
                    </a:lstStyle>
                    <a:p>
                      <a:r>
                        <a:rPr lang="en-US" sz="1000" dirty="0" err="1" smtClean="0">
                          <a:solidFill>
                            <a:srgbClr val="000000"/>
                          </a:solidFill>
                        </a:rPr>
                        <a:t>polleres#me</a:t>
                      </a:r>
                      <a:endParaRPr lang="en-US" sz="1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defPPr>
                        <a:defRPr lang="en-US"/>
                      </a:defPPr>
                      <a:lvl1pPr marL="0" algn="l" defTabSz="457200" rtl="0" eaLnBrk="1" latinLnBrk="0" hangingPunct="1">
                        <a:defRPr sz="1800" kern="1200">
                          <a:solidFill>
                            <a:schemeClr val="dk1"/>
                          </a:solidFill>
                          <a:latin typeface="Lucida Sans"/>
                        </a:defRPr>
                      </a:lvl1pPr>
                      <a:lvl2pPr marL="457200" algn="l" defTabSz="457200" rtl="0" eaLnBrk="1" latinLnBrk="0" hangingPunct="1">
                        <a:defRPr sz="1800" kern="1200">
                          <a:solidFill>
                            <a:schemeClr val="dk1"/>
                          </a:solidFill>
                          <a:latin typeface="Lucida Sans"/>
                        </a:defRPr>
                      </a:lvl2pPr>
                      <a:lvl3pPr marL="914400" algn="l" defTabSz="457200" rtl="0" eaLnBrk="1" latinLnBrk="0" hangingPunct="1">
                        <a:defRPr sz="1800" kern="1200">
                          <a:solidFill>
                            <a:schemeClr val="dk1"/>
                          </a:solidFill>
                          <a:latin typeface="Lucida Sans"/>
                        </a:defRPr>
                      </a:lvl3pPr>
                      <a:lvl4pPr marL="1371600" algn="l" defTabSz="457200" rtl="0" eaLnBrk="1" latinLnBrk="0" hangingPunct="1">
                        <a:defRPr sz="1800" kern="1200">
                          <a:solidFill>
                            <a:schemeClr val="dk1"/>
                          </a:solidFill>
                          <a:latin typeface="Lucida Sans"/>
                        </a:defRPr>
                      </a:lvl4pPr>
                      <a:lvl5pPr marL="1828800" algn="l" defTabSz="457200" rtl="0" eaLnBrk="1" latinLnBrk="0" hangingPunct="1">
                        <a:defRPr sz="1800" kern="1200">
                          <a:solidFill>
                            <a:schemeClr val="dk1"/>
                          </a:solidFill>
                          <a:latin typeface="Lucida Sans"/>
                        </a:defRPr>
                      </a:lvl5pPr>
                      <a:lvl6pPr marL="2286000" algn="l" defTabSz="457200" rtl="0" eaLnBrk="1" latinLnBrk="0" hangingPunct="1">
                        <a:defRPr sz="1800" kern="1200">
                          <a:solidFill>
                            <a:schemeClr val="dk1"/>
                          </a:solidFill>
                          <a:latin typeface="Lucida Sans"/>
                        </a:defRPr>
                      </a:lvl6pPr>
                      <a:lvl7pPr marL="2743200" algn="l" defTabSz="457200" rtl="0" eaLnBrk="1" latinLnBrk="0" hangingPunct="1">
                        <a:defRPr sz="1800" kern="1200">
                          <a:solidFill>
                            <a:schemeClr val="dk1"/>
                          </a:solidFill>
                          <a:latin typeface="Lucida Sans"/>
                        </a:defRPr>
                      </a:lvl7pPr>
                      <a:lvl8pPr marL="3200400" algn="l" defTabSz="457200" rtl="0" eaLnBrk="1" latinLnBrk="0" hangingPunct="1">
                        <a:defRPr sz="1800" kern="1200">
                          <a:solidFill>
                            <a:schemeClr val="dk1"/>
                          </a:solidFill>
                          <a:latin typeface="Lucida Sans"/>
                        </a:defRPr>
                      </a:lvl8pPr>
                      <a:lvl9pPr marL="3657600" algn="l" defTabSz="457200" rtl="0" eaLnBrk="1" latinLnBrk="0" hangingPunct="1">
                        <a:defRPr sz="1800" kern="1200">
                          <a:solidFill>
                            <a:schemeClr val="dk1"/>
                          </a:solidFill>
                          <a:latin typeface="Lucida Sans"/>
                        </a:defRPr>
                      </a:lvl9pPr>
                    </a:lstStyle>
                    <a:p>
                      <a:r>
                        <a:rPr lang="en-US" sz="1000" dirty="0" err="1" smtClean="0"/>
                        <a:t>foaf:made</a:t>
                      </a:r>
                      <a:endParaRPr lang="en-US" sz="1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c>
                  <a:txBody>
                    <a:bodyPr/>
                    <a:lstStyle>
                      <a:defPPr>
                        <a:defRPr lang="en-US"/>
                      </a:defPPr>
                      <a:lvl1pPr marL="0" algn="l" defTabSz="457200" rtl="0" eaLnBrk="1" latinLnBrk="0" hangingPunct="1">
                        <a:defRPr sz="1800" kern="1200">
                          <a:solidFill>
                            <a:schemeClr val="dk1"/>
                          </a:solidFill>
                          <a:latin typeface="Lucida Sans"/>
                        </a:defRPr>
                      </a:lvl1pPr>
                      <a:lvl2pPr marL="457200" algn="l" defTabSz="457200" rtl="0" eaLnBrk="1" latinLnBrk="0" hangingPunct="1">
                        <a:defRPr sz="1800" kern="1200">
                          <a:solidFill>
                            <a:schemeClr val="dk1"/>
                          </a:solidFill>
                          <a:latin typeface="Lucida Sans"/>
                        </a:defRPr>
                      </a:lvl2pPr>
                      <a:lvl3pPr marL="914400" algn="l" defTabSz="457200" rtl="0" eaLnBrk="1" latinLnBrk="0" hangingPunct="1">
                        <a:defRPr sz="1800" kern="1200">
                          <a:solidFill>
                            <a:schemeClr val="dk1"/>
                          </a:solidFill>
                          <a:latin typeface="Lucida Sans"/>
                        </a:defRPr>
                      </a:lvl3pPr>
                      <a:lvl4pPr marL="1371600" algn="l" defTabSz="457200" rtl="0" eaLnBrk="1" latinLnBrk="0" hangingPunct="1">
                        <a:defRPr sz="1800" kern="1200">
                          <a:solidFill>
                            <a:schemeClr val="dk1"/>
                          </a:solidFill>
                          <a:latin typeface="Lucida Sans"/>
                        </a:defRPr>
                      </a:lvl4pPr>
                      <a:lvl5pPr marL="1828800" algn="l" defTabSz="457200" rtl="0" eaLnBrk="1" latinLnBrk="0" hangingPunct="1">
                        <a:defRPr sz="1800" kern="1200">
                          <a:solidFill>
                            <a:schemeClr val="dk1"/>
                          </a:solidFill>
                          <a:latin typeface="Lucida Sans"/>
                        </a:defRPr>
                      </a:lvl5pPr>
                      <a:lvl6pPr marL="2286000" algn="l" defTabSz="457200" rtl="0" eaLnBrk="1" latinLnBrk="0" hangingPunct="1">
                        <a:defRPr sz="1800" kern="1200">
                          <a:solidFill>
                            <a:schemeClr val="dk1"/>
                          </a:solidFill>
                          <a:latin typeface="Lucida Sans"/>
                        </a:defRPr>
                      </a:lvl6pPr>
                      <a:lvl7pPr marL="2743200" algn="l" defTabSz="457200" rtl="0" eaLnBrk="1" latinLnBrk="0" hangingPunct="1">
                        <a:defRPr sz="1800" kern="1200">
                          <a:solidFill>
                            <a:schemeClr val="dk1"/>
                          </a:solidFill>
                          <a:latin typeface="Lucida Sans"/>
                        </a:defRPr>
                      </a:lvl7pPr>
                      <a:lvl8pPr marL="3200400" algn="l" defTabSz="457200" rtl="0" eaLnBrk="1" latinLnBrk="0" hangingPunct="1">
                        <a:defRPr sz="1800" kern="1200">
                          <a:solidFill>
                            <a:schemeClr val="dk1"/>
                          </a:solidFill>
                          <a:latin typeface="Lucida Sans"/>
                        </a:defRPr>
                      </a:lvl8pPr>
                      <a:lvl9pPr marL="3657600" algn="l" defTabSz="457200" rtl="0" eaLnBrk="1" latinLnBrk="0" hangingPunct="1">
                        <a:defRPr sz="1800" kern="1200">
                          <a:solidFill>
                            <a:schemeClr val="dk1"/>
                          </a:solidFill>
                          <a:latin typeface="Lucida Sans"/>
                        </a:defRPr>
                      </a:lvl9pPr>
                    </a:lstStyle>
                    <a:p>
                      <a:r>
                        <a:rPr lang="en-US" sz="1000" dirty="0" smtClean="0">
                          <a:solidFill>
                            <a:srgbClr val="000000"/>
                          </a:solidFill>
                        </a:rPr>
                        <a:t>Umb+2012</a:t>
                      </a:r>
                      <a:endParaRPr lang="en-US" sz="1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tr>
              <a:tr h="179070">
                <a:tc>
                  <a:txBody>
                    <a:bodyPr/>
                    <a:lstStyle>
                      <a:defPPr>
                        <a:defRPr lang="en-US"/>
                      </a:defPPr>
                      <a:lvl1pPr marL="0" algn="l" defTabSz="457200" rtl="0" eaLnBrk="1" latinLnBrk="0" hangingPunct="1">
                        <a:defRPr sz="1800" kern="1200">
                          <a:solidFill>
                            <a:schemeClr val="dk1"/>
                          </a:solidFill>
                          <a:latin typeface="Lucida Sans"/>
                        </a:defRPr>
                      </a:lvl1pPr>
                      <a:lvl2pPr marL="457200" algn="l" defTabSz="457200" rtl="0" eaLnBrk="1" latinLnBrk="0" hangingPunct="1">
                        <a:defRPr sz="1800" kern="1200">
                          <a:solidFill>
                            <a:schemeClr val="dk1"/>
                          </a:solidFill>
                          <a:latin typeface="Lucida Sans"/>
                        </a:defRPr>
                      </a:lvl2pPr>
                      <a:lvl3pPr marL="914400" algn="l" defTabSz="457200" rtl="0" eaLnBrk="1" latinLnBrk="0" hangingPunct="1">
                        <a:defRPr sz="1800" kern="1200">
                          <a:solidFill>
                            <a:schemeClr val="dk1"/>
                          </a:solidFill>
                          <a:latin typeface="Lucida Sans"/>
                        </a:defRPr>
                      </a:lvl3pPr>
                      <a:lvl4pPr marL="1371600" algn="l" defTabSz="457200" rtl="0" eaLnBrk="1" latinLnBrk="0" hangingPunct="1">
                        <a:defRPr sz="1800" kern="1200">
                          <a:solidFill>
                            <a:schemeClr val="dk1"/>
                          </a:solidFill>
                          <a:latin typeface="Lucida Sans"/>
                        </a:defRPr>
                      </a:lvl4pPr>
                      <a:lvl5pPr marL="1828800" algn="l" defTabSz="457200" rtl="0" eaLnBrk="1" latinLnBrk="0" hangingPunct="1">
                        <a:defRPr sz="1800" kern="1200">
                          <a:solidFill>
                            <a:schemeClr val="dk1"/>
                          </a:solidFill>
                          <a:latin typeface="Lucida Sans"/>
                        </a:defRPr>
                      </a:lvl5pPr>
                      <a:lvl6pPr marL="2286000" algn="l" defTabSz="457200" rtl="0" eaLnBrk="1" latinLnBrk="0" hangingPunct="1">
                        <a:defRPr sz="1800" kern="1200">
                          <a:solidFill>
                            <a:schemeClr val="dk1"/>
                          </a:solidFill>
                          <a:latin typeface="Lucida Sans"/>
                        </a:defRPr>
                      </a:lvl6pPr>
                      <a:lvl7pPr marL="2743200" algn="l" defTabSz="457200" rtl="0" eaLnBrk="1" latinLnBrk="0" hangingPunct="1">
                        <a:defRPr sz="1800" kern="1200">
                          <a:solidFill>
                            <a:schemeClr val="dk1"/>
                          </a:solidFill>
                          <a:latin typeface="Lucida Sans"/>
                        </a:defRPr>
                      </a:lvl7pPr>
                      <a:lvl8pPr marL="3200400" algn="l" defTabSz="457200" rtl="0" eaLnBrk="1" latinLnBrk="0" hangingPunct="1">
                        <a:defRPr sz="1800" kern="1200">
                          <a:solidFill>
                            <a:schemeClr val="dk1"/>
                          </a:solidFill>
                          <a:latin typeface="Lucida Sans"/>
                        </a:defRPr>
                      </a:lvl8pPr>
                      <a:lvl9pPr marL="3657600" algn="l" defTabSz="457200" rtl="0" eaLnBrk="1" latinLnBrk="0" hangingPunct="1">
                        <a:defRPr sz="1800" kern="1200">
                          <a:solidFill>
                            <a:schemeClr val="dk1"/>
                          </a:solidFill>
                          <a:latin typeface="Lucida Sans"/>
                        </a:defRPr>
                      </a:lvl9pPr>
                    </a:lstStyle>
                    <a:p>
                      <a:r>
                        <a:rPr lang="en-US" sz="1000" dirty="0" smtClean="0">
                          <a:solidFill>
                            <a:srgbClr val="000000"/>
                          </a:solidFill>
                        </a:rPr>
                        <a:t>Umb+2012</a:t>
                      </a:r>
                      <a:endParaRPr lang="en-US" sz="1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defPPr>
                        <a:defRPr lang="en-US"/>
                      </a:defPPr>
                      <a:lvl1pPr marL="0" algn="l" defTabSz="457200" rtl="0" eaLnBrk="1" latinLnBrk="0" hangingPunct="1">
                        <a:defRPr sz="1800" kern="1200">
                          <a:solidFill>
                            <a:schemeClr val="dk1"/>
                          </a:solidFill>
                          <a:latin typeface="Lucida Sans"/>
                        </a:defRPr>
                      </a:lvl1pPr>
                      <a:lvl2pPr marL="457200" algn="l" defTabSz="457200" rtl="0" eaLnBrk="1" latinLnBrk="0" hangingPunct="1">
                        <a:defRPr sz="1800" kern="1200">
                          <a:solidFill>
                            <a:schemeClr val="dk1"/>
                          </a:solidFill>
                          <a:latin typeface="Lucida Sans"/>
                        </a:defRPr>
                      </a:lvl2pPr>
                      <a:lvl3pPr marL="914400" algn="l" defTabSz="457200" rtl="0" eaLnBrk="1" latinLnBrk="0" hangingPunct="1">
                        <a:defRPr sz="1800" kern="1200">
                          <a:solidFill>
                            <a:schemeClr val="dk1"/>
                          </a:solidFill>
                          <a:latin typeface="Lucida Sans"/>
                        </a:defRPr>
                      </a:lvl3pPr>
                      <a:lvl4pPr marL="1371600" algn="l" defTabSz="457200" rtl="0" eaLnBrk="1" latinLnBrk="0" hangingPunct="1">
                        <a:defRPr sz="1800" kern="1200">
                          <a:solidFill>
                            <a:schemeClr val="dk1"/>
                          </a:solidFill>
                          <a:latin typeface="Lucida Sans"/>
                        </a:defRPr>
                      </a:lvl4pPr>
                      <a:lvl5pPr marL="1828800" algn="l" defTabSz="457200" rtl="0" eaLnBrk="1" latinLnBrk="0" hangingPunct="1">
                        <a:defRPr sz="1800" kern="1200">
                          <a:solidFill>
                            <a:schemeClr val="dk1"/>
                          </a:solidFill>
                          <a:latin typeface="Lucida Sans"/>
                        </a:defRPr>
                      </a:lvl5pPr>
                      <a:lvl6pPr marL="2286000" algn="l" defTabSz="457200" rtl="0" eaLnBrk="1" latinLnBrk="0" hangingPunct="1">
                        <a:defRPr sz="1800" kern="1200">
                          <a:solidFill>
                            <a:schemeClr val="dk1"/>
                          </a:solidFill>
                          <a:latin typeface="Lucida Sans"/>
                        </a:defRPr>
                      </a:lvl6pPr>
                      <a:lvl7pPr marL="2743200" algn="l" defTabSz="457200" rtl="0" eaLnBrk="1" latinLnBrk="0" hangingPunct="1">
                        <a:defRPr sz="1800" kern="1200">
                          <a:solidFill>
                            <a:schemeClr val="dk1"/>
                          </a:solidFill>
                          <a:latin typeface="Lucida Sans"/>
                        </a:defRPr>
                      </a:lvl7pPr>
                      <a:lvl8pPr marL="3200400" algn="l" defTabSz="457200" rtl="0" eaLnBrk="1" latinLnBrk="0" hangingPunct="1">
                        <a:defRPr sz="1800" kern="1200">
                          <a:solidFill>
                            <a:schemeClr val="dk1"/>
                          </a:solidFill>
                          <a:latin typeface="Lucida Sans"/>
                        </a:defRPr>
                      </a:lvl8pPr>
                      <a:lvl9pPr marL="3657600" algn="l" defTabSz="457200" rtl="0" eaLnBrk="1" latinLnBrk="0" hangingPunct="1">
                        <a:defRPr sz="1800" kern="1200">
                          <a:solidFill>
                            <a:schemeClr val="dk1"/>
                          </a:solidFill>
                          <a:latin typeface="Lucida Sans"/>
                        </a:defRPr>
                      </a:lvl9pPr>
                    </a:lstStyle>
                    <a:p>
                      <a:r>
                        <a:rPr lang="en-US" sz="1000" dirty="0" err="1" smtClean="0"/>
                        <a:t>dc:title</a:t>
                      </a:r>
                      <a:endParaRPr lang="en-US" sz="1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defPPr>
                        <a:defRPr lang="en-US"/>
                      </a:defPPr>
                      <a:lvl1pPr marL="0" algn="l" defTabSz="457200" rtl="0" eaLnBrk="1" latinLnBrk="0" hangingPunct="1">
                        <a:defRPr sz="1800" kern="1200">
                          <a:solidFill>
                            <a:schemeClr val="dk1"/>
                          </a:solidFill>
                          <a:latin typeface="Lucida Sans"/>
                        </a:defRPr>
                      </a:lvl1pPr>
                      <a:lvl2pPr marL="457200" algn="l" defTabSz="457200" rtl="0" eaLnBrk="1" latinLnBrk="0" hangingPunct="1">
                        <a:defRPr sz="1800" kern="1200">
                          <a:solidFill>
                            <a:schemeClr val="dk1"/>
                          </a:solidFill>
                          <a:latin typeface="Lucida Sans"/>
                        </a:defRPr>
                      </a:lvl2pPr>
                      <a:lvl3pPr marL="914400" algn="l" defTabSz="457200" rtl="0" eaLnBrk="1" latinLnBrk="0" hangingPunct="1">
                        <a:defRPr sz="1800" kern="1200">
                          <a:solidFill>
                            <a:schemeClr val="dk1"/>
                          </a:solidFill>
                          <a:latin typeface="Lucida Sans"/>
                        </a:defRPr>
                      </a:lvl3pPr>
                      <a:lvl4pPr marL="1371600" algn="l" defTabSz="457200" rtl="0" eaLnBrk="1" latinLnBrk="0" hangingPunct="1">
                        <a:defRPr sz="1800" kern="1200">
                          <a:solidFill>
                            <a:schemeClr val="dk1"/>
                          </a:solidFill>
                          <a:latin typeface="Lucida Sans"/>
                        </a:defRPr>
                      </a:lvl4pPr>
                      <a:lvl5pPr marL="1828800" algn="l" defTabSz="457200" rtl="0" eaLnBrk="1" latinLnBrk="0" hangingPunct="1">
                        <a:defRPr sz="1800" kern="1200">
                          <a:solidFill>
                            <a:schemeClr val="dk1"/>
                          </a:solidFill>
                          <a:latin typeface="Lucida Sans"/>
                        </a:defRPr>
                      </a:lvl5pPr>
                      <a:lvl6pPr marL="2286000" algn="l" defTabSz="457200" rtl="0" eaLnBrk="1" latinLnBrk="0" hangingPunct="1">
                        <a:defRPr sz="1800" kern="1200">
                          <a:solidFill>
                            <a:schemeClr val="dk1"/>
                          </a:solidFill>
                          <a:latin typeface="Lucida Sans"/>
                        </a:defRPr>
                      </a:lvl6pPr>
                      <a:lvl7pPr marL="2743200" algn="l" defTabSz="457200" rtl="0" eaLnBrk="1" latinLnBrk="0" hangingPunct="1">
                        <a:defRPr sz="1800" kern="1200">
                          <a:solidFill>
                            <a:schemeClr val="dk1"/>
                          </a:solidFill>
                          <a:latin typeface="Lucida Sans"/>
                        </a:defRPr>
                      </a:lvl7pPr>
                      <a:lvl8pPr marL="3200400" algn="l" defTabSz="457200" rtl="0" eaLnBrk="1" latinLnBrk="0" hangingPunct="1">
                        <a:defRPr sz="1800" kern="1200">
                          <a:solidFill>
                            <a:schemeClr val="dk1"/>
                          </a:solidFill>
                          <a:latin typeface="Lucida Sans"/>
                        </a:defRPr>
                      </a:lvl8pPr>
                      <a:lvl9pPr marL="3657600" algn="l" defTabSz="457200" rtl="0" eaLnBrk="1" latinLnBrk="0" hangingPunct="1">
                        <a:defRPr sz="1800" kern="1200">
                          <a:solidFill>
                            <a:schemeClr val="dk1"/>
                          </a:solidFill>
                          <a:latin typeface="Lucida Sans"/>
                        </a:defRPr>
                      </a:lvl9pPr>
                    </a:lstStyle>
                    <a:p>
                      <a:r>
                        <a:rPr lang="en-US" sz="1000" dirty="0" smtClean="0"/>
                        <a:t>“Improving…”</a:t>
                      </a:r>
                      <a:endParaRPr lang="en-US" sz="1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r>
              <a:tr h="179070">
                <a:tc>
                  <a:txBody>
                    <a:bodyPr/>
                    <a:lstStyle>
                      <a:defPPr>
                        <a:defRPr lang="en-US"/>
                      </a:defPPr>
                      <a:lvl1pPr marL="0" algn="l" defTabSz="457200" rtl="0" eaLnBrk="1" latinLnBrk="0" hangingPunct="1">
                        <a:defRPr sz="1800" kern="1200">
                          <a:solidFill>
                            <a:schemeClr val="dk1"/>
                          </a:solidFill>
                          <a:latin typeface="Lucida Sans"/>
                        </a:defRPr>
                      </a:lvl1pPr>
                      <a:lvl2pPr marL="457200" algn="l" defTabSz="457200" rtl="0" eaLnBrk="1" latinLnBrk="0" hangingPunct="1">
                        <a:defRPr sz="1800" kern="1200">
                          <a:solidFill>
                            <a:schemeClr val="dk1"/>
                          </a:solidFill>
                          <a:latin typeface="Lucida Sans"/>
                        </a:defRPr>
                      </a:lvl2pPr>
                      <a:lvl3pPr marL="914400" algn="l" defTabSz="457200" rtl="0" eaLnBrk="1" latinLnBrk="0" hangingPunct="1">
                        <a:defRPr sz="1800" kern="1200">
                          <a:solidFill>
                            <a:schemeClr val="dk1"/>
                          </a:solidFill>
                          <a:latin typeface="Lucida Sans"/>
                        </a:defRPr>
                      </a:lvl3pPr>
                      <a:lvl4pPr marL="1371600" algn="l" defTabSz="457200" rtl="0" eaLnBrk="1" latinLnBrk="0" hangingPunct="1">
                        <a:defRPr sz="1800" kern="1200">
                          <a:solidFill>
                            <a:schemeClr val="dk1"/>
                          </a:solidFill>
                          <a:latin typeface="Lucida Sans"/>
                        </a:defRPr>
                      </a:lvl4pPr>
                      <a:lvl5pPr marL="1828800" algn="l" defTabSz="457200" rtl="0" eaLnBrk="1" latinLnBrk="0" hangingPunct="1">
                        <a:defRPr sz="1800" kern="1200">
                          <a:solidFill>
                            <a:schemeClr val="dk1"/>
                          </a:solidFill>
                          <a:latin typeface="Lucida Sans"/>
                        </a:defRPr>
                      </a:lvl5pPr>
                      <a:lvl6pPr marL="2286000" algn="l" defTabSz="457200" rtl="0" eaLnBrk="1" latinLnBrk="0" hangingPunct="1">
                        <a:defRPr sz="1800" kern="1200">
                          <a:solidFill>
                            <a:schemeClr val="dk1"/>
                          </a:solidFill>
                          <a:latin typeface="Lucida Sans"/>
                        </a:defRPr>
                      </a:lvl6pPr>
                      <a:lvl7pPr marL="2743200" algn="l" defTabSz="457200" rtl="0" eaLnBrk="1" latinLnBrk="0" hangingPunct="1">
                        <a:defRPr sz="1800" kern="1200">
                          <a:solidFill>
                            <a:schemeClr val="dk1"/>
                          </a:solidFill>
                          <a:latin typeface="Lucida Sans"/>
                        </a:defRPr>
                      </a:lvl7pPr>
                      <a:lvl8pPr marL="3200400" algn="l" defTabSz="457200" rtl="0" eaLnBrk="1" latinLnBrk="0" hangingPunct="1">
                        <a:defRPr sz="1800" kern="1200">
                          <a:solidFill>
                            <a:schemeClr val="dk1"/>
                          </a:solidFill>
                          <a:latin typeface="Lucida Sans"/>
                        </a:defRPr>
                      </a:lvl8pPr>
                      <a:lvl9pPr marL="3657600" algn="l" defTabSz="457200" rtl="0" eaLnBrk="1" latinLnBrk="0" hangingPunct="1">
                        <a:defRPr sz="1800" kern="1200">
                          <a:solidFill>
                            <a:schemeClr val="dk1"/>
                          </a:solidFill>
                          <a:latin typeface="Lucida Sans"/>
                        </a:defRPr>
                      </a:lvl9pPr>
                    </a:lstStyle>
                    <a:p>
                      <a:r>
                        <a:rPr lang="en-US" sz="1000" dirty="0" err="1" smtClean="0">
                          <a:solidFill>
                            <a:srgbClr val="000000"/>
                          </a:solidFill>
                        </a:rPr>
                        <a:t>Stefan_Decker</a:t>
                      </a:r>
                      <a:endParaRPr lang="en-US" sz="1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defPPr>
                        <a:defRPr lang="en-US"/>
                      </a:defPPr>
                      <a:lvl1pPr marL="0" algn="l" defTabSz="457200" rtl="0" eaLnBrk="1" latinLnBrk="0" hangingPunct="1">
                        <a:defRPr sz="1800" kern="1200">
                          <a:solidFill>
                            <a:schemeClr val="dk1"/>
                          </a:solidFill>
                          <a:latin typeface="Lucida Sans"/>
                        </a:defRPr>
                      </a:lvl1pPr>
                      <a:lvl2pPr marL="457200" algn="l" defTabSz="457200" rtl="0" eaLnBrk="1" latinLnBrk="0" hangingPunct="1">
                        <a:defRPr sz="1800" kern="1200">
                          <a:solidFill>
                            <a:schemeClr val="dk1"/>
                          </a:solidFill>
                          <a:latin typeface="Lucida Sans"/>
                        </a:defRPr>
                      </a:lvl2pPr>
                      <a:lvl3pPr marL="914400" algn="l" defTabSz="457200" rtl="0" eaLnBrk="1" latinLnBrk="0" hangingPunct="1">
                        <a:defRPr sz="1800" kern="1200">
                          <a:solidFill>
                            <a:schemeClr val="dk1"/>
                          </a:solidFill>
                          <a:latin typeface="Lucida Sans"/>
                        </a:defRPr>
                      </a:lvl3pPr>
                      <a:lvl4pPr marL="1371600" algn="l" defTabSz="457200" rtl="0" eaLnBrk="1" latinLnBrk="0" hangingPunct="1">
                        <a:defRPr sz="1800" kern="1200">
                          <a:solidFill>
                            <a:schemeClr val="dk1"/>
                          </a:solidFill>
                          <a:latin typeface="Lucida Sans"/>
                        </a:defRPr>
                      </a:lvl4pPr>
                      <a:lvl5pPr marL="1828800" algn="l" defTabSz="457200" rtl="0" eaLnBrk="1" latinLnBrk="0" hangingPunct="1">
                        <a:defRPr sz="1800" kern="1200">
                          <a:solidFill>
                            <a:schemeClr val="dk1"/>
                          </a:solidFill>
                          <a:latin typeface="Lucida Sans"/>
                        </a:defRPr>
                      </a:lvl5pPr>
                      <a:lvl6pPr marL="2286000" algn="l" defTabSz="457200" rtl="0" eaLnBrk="1" latinLnBrk="0" hangingPunct="1">
                        <a:defRPr sz="1800" kern="1200">
                          <a:solidFill>
                            <a:schemeClr val="dk1"/>
                          </a:solidFill>
                          <a:latin typeface="Lucida Sans"/>
                        </a:defRPr>
                      </a:lvl6pPr>
                      <a:lvl7pPr marL="2743200" algn="l" defTabSz="457200" rtl="0" eaLnBrk="1" latinLnBrk="0" hangingPunct="1">
                        <a:defRPr sz="1800" kern="1200">
                          <a:solidFill>
                            <a:schemeClr val="dk1"/>
                          </a:solidFill>
                          <a:latin typeface="Lucida Sans"/>
                        </a:defRPr>
                      </a:lvl7pPr>
                      <a:lvl8pPr marL="3200400" algn="l" defTabSz="457200" rtl="0" eaLnBrk="1" latinLnBrk="0" hangingPunct="1">
                        <a:defRPr sz="1800" kern="1200">
                          <a:solidFill>
                            <a:schemeClr val="dk1"/>
                          </a:solidFill>
                          <a:latin typeface="Lucida Sans"/>
                        </a:defRPr>
                      </a:lvl8pPr>
                      <a:lvl9pPr marL="3657600" algn="l" defTabSz="457200" rtl="0" eaLnBrk="1" latinLnBrk="0" hangingPunct="1">
                        <a:defRPr sz="1800" kern="1200">
                          <a:solidFill>
                            <a:schemeClr val="dk1"/>
                          </a:solidFill>
                          <a:latin typeface="Lucida Sans"/>
                        </a:defRPr>
                      </a:lvl9pPr>
                    </a:lstStyle>
                    <a:p>
                      <a:r>
                        <a:rPr lang="en-US" sz="1000" dirty="0" err="1" smtClean="0"/>
                        <a:t>foaf:name</a:t>
                      </a:r>
                      <a:endParaRPr lang="en-US" sz="1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defPPr>
                        <a:defRPr lang="en-US"/>
                      </a:defPPr>
                      <a:lvl1pPr marL="0" algn="l" defTabSz="457200" rtl="0" eaLnBrk="1" latinLnBrk="0" hangingPunct="1">
                        <a:defRPr sz="1800" kern="1200">
                          <a:solidFill>
                            <a:schemeClr val="dk1"/>
                          </a:solidFill>
                          <a:latin typeface="Lucida Sans"/>
                        </a:defRPr>
                      </a:lvl1pPr>
                      <a:lvl2pPr marL="457200" algn="l" defTabSz="457200" rtl="0" eaLnBrk="1" latinLnBrk="0" hangingPunct="1">
                        <a:defRPr sz="1800" kern="1200">
                          <a:solidFill>
                            <a:schemeClr val="dk1"/>
                          </a:solidFill>
                          <a:latin typeface="Lucida Sans"/>
                        </a:defRPr>
                      </a:lvl2pPr>
                      <a:lvl3pPr marL="914400" algn="l" defTabSz="457200" rtl="0" eaLnBrk="1" latinLnBrk="0" hangingPunct="1">
                        <a:defRPr sz="1800" kern="1200">
                          <a:solidFill>
                            <a:schemeClr val="dk1"/>
                          </a:solidFill>
                          <a:latin typeface="Lucida Sans"/>
                        </a:defRPr>
                      </a:lvl3pPr>
                      <a:lvl4pPr marL="1371600" algn="l" defTabSz="457200" rtl="0" eaLnBrk="1" latinLnBrk="0" hangingPunct="1">
                        <a:defRPr sz="1800" kern="1200">
                          <a:solidFill>
                            <a:schemeClr val="dk1"/>
                          </a:solidFill>
                          <a:latin typeface="Lucida Sans"/>
                        </a:defRPr>
                      </a:lvl4pPr>
                      <a:lvl5pPr marL="1828800" algn="l" defTabSz="457200" rtl="0" eaLnBrk="1" latinLnBrk="0" hangingPunct="1">
                        <a:defRPr sz="1800" kern="1200">
                          <a:solidFill>
                            <a:schemeClr val="dk1"/>
                          </a:solidFill>
                          <a:latin typeface="Lucida Sans"/>
                        </a:defRPr>
                      </a:lvl5pPr>
                      <a:lvl6pPr marL="2286000" algn="l" defTabSz="457200" rtl="0" eaLnBrk="1" latinLnBrk="0" hangingPunct="1">
                        <a:defRPr sz="1800" kern="1200">
                          <a:solidFill>
                            <a:schemeClr val="dk1"/>
                          </a:solidFill>
                          <a:latin typeface="Lucida Sans"/>
                        </a:defRPr>
                      </a:lvl6pPr>
                      <a:lvl7pPr marL="2743200" algn="l" defTabSz="457200" rtl="0" eaLnBrk="1" latinLnBrk="0" hangingPunct="1">
                        <a:defRPr sz="1800" kern="1200">
                          <a:solidFill>
                            <a:schemeClr val="dk1"/>
                          </a:solidFill>
                          <a:latin typeface="Lucida Sans"/>
                        </a:defRPr>
                      </a:lvl7pPr>
                      <a:lvl8pPr marL="3200400" algn="l" defTabSz="457200" rtl="0" eaLnBrk="1" latinLnBrk="0" hangingPunct="1">
                        <a:defRPr sz="1800" kern="1200">
                          <a:solidFill>
                            <a:schemeClr val="dk1"/>
                          </a:solidFill>
                          <a:latin typeface="Lucida Sans"/>
                        </a:defRPr>
                      </a:lvl8pPr>
                      <a:lvl9pPr marL="3657600" algn="l" defTabSz="457200" rtl="0" eaLnBrk="1" latinLnBrk="0" hangingPunct="1">
                        <a:defRPr sz="1800" kern="1200">
                          <a:solidFill>
                            <a:schemeClr val="dk1"/>
                          </a:solidFill>
                          <a:latin typeface="Lucida San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“Stefan Decker”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r>
              <a:tr h="179070">
                <a:tc>
                  <a:txBody>
                    <a:bodyPr/>
                    <a:lstStyle/>
                    <a:p>
                      <a:r>
                        <a:rPr lang="en-US" sz="1000" dirty="0" smtClean="0">
                          <a:latin typeface="Lucida Sans"/>
                          <a:cs typeface="Lucida Sans"/>
                        </a:rPr>
                        <a:t>…</a:t>
                      </a:r>
                      <a:endParaRPr lang="en-US" sz="1000" dirty="0">
                        <a:latin typeface="Lucida Sans"/>
                        <a:cs typeface="Lucida San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endParaRPr lang="en-US" sz="1000" dirty="0">
                        <a:latin typeface="Lucida Sans"/>
                        <a:cs typeface="Lucida San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latin typeface="Lucida Sans"/>
                        <a:cs typeface="Lucida San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r>
              <a:tr h="179070">
                <a:tc>
                  <a:txBody>
                    <a:bodyPr/>
                    <a:lstStyle/>
                    <a:p>
                      <a:r>
                        <a:rPr lang="en-US" sz="1000" dirty="0" err="1" smtClean="0">
                          <a:latin typeface="Lucida Sans"/>
                          <a:cs typeface="Lucida Sans"/>
                        </a:rPr>
                        <a:t>neumann#me</a:t>
                      </a:r>
                      <a:endParaRPr lang="en-US" sz="1000" dirty="0">
                        <a:latin typeface="Lucida Sans"/>
                        <a:cs typeface="Lucida San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r>
                        <a:rPr lang="en-US" sz="1000" dirty="0" err="1" smtClean="0">
                          <a:latin typeface="Lucida Sans"/>
                          <a:cs typeface="Lucida Sans"/>
                        </a:rPr>
                        <a:t>foaf:mg</a:t>
                      </a:r>
                      <a:endParaRPr lang="en-US" sz="1000" dirty="0">
                        <a:latin typeface="Lucida Sans"/>
                        <a:cs typeface="Lucida San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err="1" smtClean="0">
                          <a:latin typeface="Lucida Sans"/>
                          <a:cs typeface="Lucida Sans"/>
                        </a:rPr>
                        <a:t>neumann.jpg</a:t>
                      </a:r>
                      <a:endParaRPr lang="en-US" sz="1000" dirty="0" smtClean="0">
                        <a:latin typeface="Lucida Sans"/>
                        <a:cs typeface="Lucida San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tr>
            </a:tbl>
          </a:graphicData>
        </a:graphic>
      </p:graphicFrame>
      <p:sp>
        <p:nvSpPr>
          <p:cNvPr id="54" name="Rectangle 53"/>
          <p:cNvSpPr/>
          <p:nvPr/>
        </p:nvSpPr>
        <p:spPr bwMode="auto">
          <a:xfrm>
            <a:off x="395536" y="548680"/>
            <a:ext cx="1125724" cy="347000"/>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i="0" u="none" strike="noStrike" cap="none" normalizeH="0" baseline="0" dirty="0" smtClean="0">
                <a:ln>
                  <a:noFill/>
                </a:ln>
                <a:solidFill>
                  <a:schemeClr val="bg1"/>
                </a:solidFill>
                <a:effectLst/>
                <a:latin typeface="Lucida Sans" pitchFamily="34" charset="0"/>
              </a:rPr>
              <a:t>SPARQL</a:t>
            </a:r>
          </a:p>
        </p:txBody>
      </p:sp>
      <p:sp>
        <p:nvSpPr>
          <p:cNvPr id="58" name="Rectangle 57"/>
          <p:cNvSpPr/>
          <p:nvPr/>
        </p:nvSpPr>
        <p:spPr>
          <a:xfrm>
            <a:off x="1403648" y="508610"/>
            <a:ext cx="7256156" cy="400110"/>
          </a:xfrm>
          <a:prstGeom prst="rect">
            <a:avLst/>
          </a:prstGeom>
        </p:spPr>
        <p:txBody>
          <a:bodyPr wrap="square">
            <a:spAutoFit/>
          </a:bodyPr>
          <a:lstStyle/>
          <a:p>
            <a:r>
              <a:rPr lang="en-US" sz="2000" i="1" kern="0" dirty="0" smtClean="0">
                <a:solidFill>
                  <a:srgbClr val="FFFFFF"/>
                </a:solidFill>
                <a:latin typeface="Lucida Sans"/>
              </a:rPr>
              <a:t> provides a </a:t>
            </a:r>
            <a:r>
              <a:rPr lang="en-US" sz="2000" b="1" i="1" kern="0" dirty="0" smtClean="0">
                <a:solidFill>
                  <a:srgbClr val="FFFFFF"/>
                </a:solidFill>
                <a:latin typeface="Lucida Sans"/>
              </a:rPr>
              <a:t>standard </a:t>
            </a:r>
            <a:r>
              <a:rPr lang="en-US" sz="2000" i="1" kern="0" dirty="0" smtClean="0">
                <a:solidFill>
                  <a:srgbClr val="FFFFFF"/>
                </a:solidFill>
                <a:latin typeface="Lucida Sans"/>
              </a:rPr>
              <a:t>query language</a:t>
            </a:r>
            <a:endParaRPr lang="en-US" sz="2000" dirty="0">
              <a:solidFill>
                <a:srgbClr val="FFFFFF"/>
              </a:solidFill>
            </a:endParaRPr>
          </a:p>
        </p:txBody>
      </p:sp>
      <p:sp>
        <p:nvSpPr>
          <p:cNvPr id="59" name="Rectangle 58"/>
          <p:cNvSpPr/>
          <p:nvPr/>
        </p:nvSpPr>
        <p:spPr>
          <a:xfrm>
            <a:off x="3689026" y="4023717"/>
            <a:ext cx="5447946" cy="2308324"/>
          </a:xfrm>
          <a:prstGeom prst="rect">
            <a:avLst/>
          </a:prstGeom>
          <a:solidFill>
            <a:schemeClr val="accent1">
              <a:lumMod val="20000"/>
              <a:lumOff val="80000"/>
            </a:schemeClr>
          </a:solidFill>
        </p:spPr>
        <p:txBody>
          <a:bodyPr wrap="square">
            <a:spAutoFit/>
          </a:bodyPr>
          <a:lstStyle/>
          <a:p>
            <a:pPr lvl="1">
              <a:buNone/>
            </a:pPr>
            <a:r>
              <a:rPr lang="en-US" sz="1600" dirty="0" smtClean="0">
                <a:latin typeface="Courier"/>
                <a:cs typeface="Courier"/>
              </a:rPr>
              <a:t>SELECT ?H ?I WHERE </a:t>
            </a:r>
          </a:p>
          <a:p>
            <a:pPr lvl="1">
              <a:buNone/>
            </a:pPr>
            <a:r>
              <a:rPr lang="en-US" sz="1600" dirty="0" smtClean="0">
                <a:latin typeface="Courier"/>
                <a:cs typeface="Courier"/>
              </a:rPr>
              <a:t>{ </a:t>
            </a:r>
            <a:r>
              <a:rPr lang="en-US" sz="1600" dirty="0" err="1" smtClean="0">
                <a:latin typeface="Courier"/>
                <a:cs typeface="Courier"/>
              </a:rPr>
              <a:t>polleres#me</a:t>
            </a:r>
            <a:r>
              <a:rPr lang="en-US" sz="1600" dirty="0" smtClean="0">
                <a:latin typeface="Courier"/>
                <a:cs typeface="Courier"/>
              </a:rPr>
              <a:t> </a:t>
            </a:r>
            <a:r>
              <a:rPr lang="en-US" sz="1600" dirty="0" err="1" smtClean="0">
                <a:latin typeface="Courier"/>
                <a:cs typeface="Courier"/>
              </a:rPr>
              <a:t>foaf:made</a:t>
            </a:r>
            <a:r>
              <a:rPr lang="en-US" sz="1600" dirty="0" smtClean="0">
                <a:latin typeface="Courier"/>
                <a:cs typeface="Courier"/>
              </a:rPr>
              <a:t> ?Doc1 .</a:t>
            </a:r>
          </a:p>
          <a:p>
            <a:pPr lvl="1">
              <a:buNone/>
            </a:pPr>
            <a:r>
              <a:rPr lang="en-US" sz="1600" dirty="0" smtClean="0">
                <a:latin typeface="Courier"/>
                <a:cs typeface="Courier"/>
              </a:rPr>
              <a:t>  ?CoAuth1 </a:t>
            </a:r>
            <a:r>
              <a:rPr lang="en-US" sz="1600" dirty="0" err="1" smtClean="0">
                <a:latin typeface="Courier"/>
                <a:cs typeface="Courier"/>
              </a:rPr>
              <a:t>foaf:made</a:t>
            </a:r>
            <a:r>
              <a:rPr lang="en-US" sz="1600" dirty="0" smtClean="0">
                <a:latin typeface="Courier"/>
                <a:cs typeface="Courier"/>
              </a:rPr>
              <a:t> ?Doc1 .</a:t>
            </a:r>
          </a:p>
          <a:p>
            <a:pPr lvl="1">
              <a:buNone/>
            </a:pPr>
            <a:r>
              <a:rPr lang="en-US" sz="1600" dirty="0" smtClean="0">
                <a:latin typeface="Courier"/>
                <a:cs typeface="Courier"/>
              </a:rPr>
              <a:t>  ?CoAuth1 </a:t>
            </a:r>
            <a:r>
              <a:rPr lang="en-US" sz="1600" dirty="0" err="1" smtClean="0">
                <a:latin typeface="Courier"/>
                <a:cs typeface="Courier"/>
              </a:rPr>
              <a:t>foaf:made</a:t>
            </a:r>
            <a:r>
              <a:rPr lang="en-US" sz="1600" dirty="0" smtClean="0">
                <a:latin typeface="Courier"/>
                <a:cs typeface="Courier"/>
              </a:rPr>
              <a:t> ?Doc2 . </a:t>
            </a:r>
          </a:p>
          <a:p>
            <a:pPr lvl="1">
              <a:buNone/>
            </a:pPr>
            <a:r>
              <a:rPr lang="en-US" sz="1600" dirty="0" smtClean="0">
                <a:latin typeface="Courier"/>
                <a:cs typeface="Courier"/>
              </a:rPr>
              <a:t>  ?CoAuth2 </a:t>
            </a:r>
            <a:r>
              <a:rPr lang="en-US" sz="1600" dirty="0" err="1" smtClean="0">
                <a:latin typeface="Courier"/>
                <a:cs typeface="Courier"/>
              </a:rPr>
              <a:t>foaf:made</a:t>
            </a:r>
            <a:r>
              <a:rPr lang="en-US" sz="1600" dirty="0" smtClean="0">
                <a:latin typeface="Courier"/>
                <a:cs typeface="Courier"/>
              </a:rPr>
              <a:t> ?Doc2 .   </a:t>
            </a:r>
          </a:p>
          <a:p>
            <a:pPr lvl="1">
              <a:buNone/>
            </a:pPr>
            <a:r>
              <a:rPr lang="en-US" sz="1600" dirty="0" smtClean="0">
                <a:latin typeface="Courier"/>
                <a:cs typeface="Courier"/>
              </a:rPr>
              <a:t>  ?CoAuth2 </a:t>
            </a:r>
            <a:r>
              <a:rPr lang="en-US" sz="1600" dirty="0" err="1" smtClean="0">
                <a:latin typeface="Courier"/>
                <a:cs typeface="Courier"/>
              </a:rPr>
              <a:t>foaf:homepage</a:t>
            </a:r>
            <a:r>
              <a:rPr lang="en-US" sz="1600" dirty="0" smtClean="0">
                <a:latin typeface="Courier"/>
                <a:cs typeface="Courier"/>
              </a:rPr>
              <a:t> ?H .</a:t>
            </a:r>
          </a:p>
          <a:p>
            <a:pPr lvl="1">
              <a:buNone/>
            </a:pPr>
            <a:r>
              <a:rPr lang="en-US" sz="1600" dirty="0" smtClean="0">
                <a:latin typeface="Courier"/>
                <a:cs typeface="Courier"/>
              </a:rPr>
              <a:t>  ?H </a:t>
            </a:r>
            <a:r>
              <a:rPr lang="en-US" sz="1600" dirty="0" err="1" smtClean="0">
                <a:latin typeface="Courier"/>
                <a:cs typeface="Courier"/>
              </a:rPr>
              <a:t>foaf:img</a:t>
            </a:r>
            <a:r>
              <a:rPr lang="en-US" sz="1600" dirty="0" smtClean="0">
                <a:latin typeface="Courier"/>
                <a:cs typeface="Courier"/>
              </a:rPr>
              <a:t> ?I .</a:t>
            </a:r>
          </a:p>
          <a:p>
            <a:pPr lvl="1">
              <a:buNone/>
            </a:pPr>
            <a:r>
              <a:rPr lang="en-US" sz="1600" dirty="0" smtClean="0">
                <a:latin typeface="Courier"/>
                <a:cs typeface="Courier"/>
              </a:rPr>
              <a:t>  FILTER( </a:t>
            </a:r>
            <a:r>
              <a:rPr lang="en-US" sz="1600" dirty="0" err="1" smtClean="0">
                <a:latin typeface="Courier"/>
                <a:cs typeface="Courier"/>
              </a:rPr>
              <a:t>contains(str(?H</a:t>
            </a:r>
            <a:r>
              <a:rPr lang="en-US" sz="1600" dirty="0" smtClean="0">
                <a:latin typeface="Courier"/>
                <a:cs typeface="Courier"/>
              </a:rPr>
              <a:t>), “</a:t>
            </a:r>
            <a:r>
              <a:rPr lang="en-US" sz="1600" dirty="0" err="1" smtClean="0">
                <a:latin typeface="Courier"/>
                <a:cs typeface="Courier"/>
              </a:rPr>
              <a:t>wuwien</a:t>
            </a:r>
            <a:r>
              <a:rPr lang="en-US" sz="1600" dirty="0" smtClean="0">
                <a:latin typeface="Courier"/>
                <a:cs typeface="Courier"/>
              </a:rPr>
              <a:t>”))</a:t>
            </a:r>
          </a:p>
          <a:p>
            <a:pPr lvl="1">
              <a:buNone/>
            </a:pPr>
            <a:r>
              <a:rPr lang="en-US" sz="1600" dirty="0" smtClean="0">
                <a:latin typeface="Courier"/>
                <a:cs typeface="Courier"/>
              </a:rPr>
              <a:t> } </a:t>
            </a:r>
            <a:endParaRPr lang="en-US" dirty="0"/>
          </a:p>
        </p:txBody>
      </p:sp>
      <p:sp>
        <p:nvSpPr>
          <p:cNvPr id="122" name="Oval 16"/>
          <p:cNvSpPr>
            <a:spLocks noChangeArrowheads="1"/>
          </p:cNvSpPr>
          <p:nvPr/>
        </p:nvSpPr>
        <p:spPr bwMode="auto">
          <a:xfrm>
            <a:off x="179512" y="1727200"/>
            <a:ext cx="2246188" cy="457200"/>
          </a:xfrm>
          <a:prstGeom prst="ellipse">
            <a:avLst/>
          </a:prstGeom>
          <a:solidFill>
            <a:srgbClr val="95B3D7"/>
          </a:solidFill>
          <a:ln w="9525">
            <a:noFill/>
            <a:round/>
            <a:headEnd/>
            <a:tailEnd/>
          </a:ln>
        </p:spPr>
        <p:txBody>
          <a:bodyPr lIns="0" rIns="0">
            <a:prstTxWarp prst="textNoShape">
              <a:avLst/>
            </a:prstTxWarp>
          </a:bodyPr>
          <a:lstStyle/>
          <a:p>
            <a:r>
              <a:rPr lang="en-US" sz="1400" dirty="0" err="1" smtClean="0">
                <a:solidFill>
                  <a:srgbClr val="000000"/>
                </a:solidFill>
              </a:rPr>
              <a:t>polleres.net#me</a:t>
            </a:r>
            <a:endParaRPr lang="en-US" sz="1400" dirty="0"/>
          </a:p>
        </p:txBody>
      </p:sp>
      <p:cxnSp>
        <p:nvCxnSpPr>
          <p:cNvPr id="123" name="Straight Arrow Connector 122"/>
          <p:cNvCxnSpPr>
            <a:stCxn id="122" idx="6"/>
            <a:endCxn id="125" idx="2"/>
          </p:cNvCxnSpPr>
          <p:nvPr/>
        </p:nvCxnSpPr>
        <p:spPr bwMode="auto">
          <a:xfrm flipV="1">
            <a:off x="2425700" y="1894024"/>
            <a:ext cx="1138188" cy="61776"/>
          </a:xfrm>
          <a:prstGeom prst="straightConnector1">
            <a:avLst/>
          </a:prstGeom>
          <a:noFill/>
          <a:ln w="25400" cap="flat" cmpd="sng" algn="ctr">
            <a:solidFill>
              <a:srgbClr val="4F81BD"/>
            </a:solidFill>
            <a:prstDash val="solid"/>
            <a:round/>
            <a:headEnd type="none" w="med" len="med"/>
            <a:tailEnd type="arrow"/>
          </a:ln>
          <a:effectLst/>
        </p:spPr>
      </p:cxnSp>
      <p:sp>
        <p:nvSpPr>
          <p:cNvPr id="124" name="TextBox 123"/>
          <p:cNvSpPr txBox="1"/>
          <p:nvPr/>
        </p:nvSpPr>
        <p:spPr>
          <a:xfrm>
            <a:off x="2819285" y="1786166"/>
            <a:ext cx="413074" cy="215444"/>
          </a:xfrm>
          <a:prstGeom prst="rect">
            <a:avLst/>
          </a:prstGeom>
          <a:solidFill>
            <a:schemeClr val="bg1"/>
          </a:solidFill>
        </p:spPr>
        <p:txBody>
          <a:bodyPr wrap="none" lIns="0" tIns="0" rIns="0" bIns="0" rtlCol="0">
            <a:spAutoFit/>
          </a:bodyPr>
          <a:lstStyle/>
          <a:p>
            <a:r>
              <a:rPr lang="en-US" sz="1400" dirty="0" smtClean="0"/>
              <a:t>made</a:t>
            </a:r>
            <a:endParaRPr lang="en-US" sz="1400" dirty="0"/>
          </a:p>
        </p:txBody>
      </p:sp>
      <p:sp>
        <p:nvSpPr>
          <p:cNvPr id="125" name="Oval 16"/>
          <p:cNvSpPr>
            <a:spLocks noChangeArrowheads="1"/>
          </p:cNvSpPr>
          <p:nvPr/>
        </p:nvSpPr>
        <p:spPr bwMode="auto">
          <a:xfrm>
            <a:off x="3563888" y="1727200"/>
            <a:ext cx="1296144" cy="333648"/>
          </a:xfrm>
          <a:prstGeom prst="ellipse">
            <a:avLst/>
          </a:prstGeom>
          <a:solidFill>
            <a:schemeClr val="bg1"/>
          </a:solidFill>
          <a:ln w="28575" cmpd="sng">
            <a:solidFill>
              <a:srgbClr val="4F81BD"/>
            </a:solidFill>
            <a:round/>
            <a:headEnd/>
            <a:tailEnd/>
          </a:ln>
        </p:spPr>
        <p:txBody>
          <a:bodyPr lIns="0" tIns="0" rIns="0">
            <a:prstTxWarp prst="textNoShape">
              <a:avLst/>
            </a:prstTxWarp>
          </a:bodyPr>
          <a:lstStyle/>
          <a:p>
            <a:r>
              <a:rPr lang="en-US" sz="1400" dirty="0" smtClean="0">
                <a:solidFill>
                  <a:srgbClr val="000000"/>
                </a:solidFill>
              </a:rPr>
              <a:t>    ?Doc1</a:t>
            </a:r>
            <a:endParaRPr lang="en-US" sz="1400" dirty="0"/>
          </a:p>
        </p:txBody>
      </p:sp>
      <p:cxnSp>
        <p:nvCxnSpPr>
          <p:cNvPr id="126" name="Straight Arrow Connector 125"/>
          <p:cNvCxnSpPr>
            <a:stCxn id="128" idx="2"/>
            <a:endCxn id="125" idx="6"/>
          </p:cNvCxnSpPr>
          <p:nvPr/>
        </p:nvCxnSpPr>
        <p:spPr bwMode="auto">
          <a:xfrm flipH="1">
            <a:off x="4860032" y="1843990"/>
            <a:ext cx="792088" cy="50034"/>
          </a:xfrm>
          <a:prstGeom prst="straightConnector1">
            <a:avLst/>
          </a:prstGeom>
          <a:noFill/>
          <a:ln w="25400" cap="flat" cmpd="sng" algn="ctr">
            <a:solidFill>
              <a:srgbClr val="4F81BD"/>
            </a:solidFill>
            <a:prstDash val="solid"/>
            <a:round/>
            <a:headEnd type="none" w="med" len="med"/>
            <a:tailEnd type="arrow"/>
          </a:ln>
          <a:effectLst/>
        </p:spPr>
      </p:cxnSp>
      <p:sp>
        <p:nvSpPr>
          <p:cNvPr id="127" name="TextBox 126"/>
          <p:cNvSpPr txBox="1"/>
          <p:nvPr/>
        </p:nvSpPr>
        <p:spPr>
          <a:xfrm>
            <a:off x="5012976" y="1740356"/>
            <a:ext cx="413074" cy="215444"/>
          </a:xfrm>
          <a:prstGeom prst="rect">
            <a:avLst/>
          </a:prstGeom>
          <a:solidFill>
            <a:schemeClr val="bg1"/>
          </a:solidFill>
        </p:spPr>
        <p:txBody>
          <a:bodyPr wrap="none" lIns="0" tIns="0" rIns="0" bIns="0" rtlCol="0">
            <a:spAutoFit/>
          </a:bodyPr>
          <a:lstStyle/>
          <a:p>
            <a:r>
              <a:rPr lang="en-US" sz="1400" dirty="0" smtClean="0"/>
              <a:t>made</a:t>
            </a:r>
            <a:endParaRPr lang="en-US" sz="1400" dirty="0"/>
          </a:p>
        </p:txBody>
      </p:sp>
      <p:sp>
        <p:nvSpPr>
          <p:cNvPr id="128" name="Oval 16"/>
          <p:cNvSpPr>
            <a:spLocks noChangeArrowheads="1"/>
          </p:cNvSpPr>
          <p:nvPr/>
        </p:nvSpPr>
        <p:spPr bwMode="auto">
          <a:xfrm>
            <a:off x="5652120" y="1700808"/>
            <a:ext cx="1292495" cy="286364"/>
          </a:xfrm>
          <a:prstGeom prst="ellipse">
            <a:avLst/>
          </a:prstGeom>
          <a:noFill/>
          <a:ln w="28575" cmpd="sng">
            <a:solidFill>
              <a:srgbClr val="4F81BD"/>
            </a:solidFill>
            <a:round/>
            <a:headEnd/>
            <a:tailEnd/>
          </a:ln>
        </p:spPr>
        <p:txBody>
          <a:bodyPr lIns="0" tIns="0" rIns="0">
            <a:prstTxWarp prst="textNoShape">
              <a:avLst/>
            </a:prstTxWarp>
          </a:bodyPr>
          <a:lstStyle/>
          <a:p>
            <a:r>
              <a:rPr lang="en-US" sz="1400" dirty="0" smtClean="0">
                <a:solidFill>
                  <a:srgbClr val="000000"/>
                </a:solidFill>
              </a:rPr>
              <a:t>?CoAuth1</a:t>
            </a:r>
            <a:endParaRPr lang="en-US" sz="1400" dirty="0"/>
          </a:p>
        </p:txBody>
      </p:sp>
      <p:sp>
        <p:nvSpPr>
          <p:cNvPr id="129" name="Oval 16"/>
          <p:cNvSpPr>
            <a:spLocks noChangeArrowheads="1"/>
          </p:cNvSpPr>
          <p:nvPr/>
        </p:nvSpPr>
        <p:spPr bwMode="auto">
          <a:xfrm>
            <a:off x="8028384" y="1772816"/>
            <a:ext cx="1008112" cy="360040"/>
          </a:xfrm>
          <a:prstGeom prst="ellipse">
            <a:avLst/>
          </a:prstGeom>
          <a:noFill/>
          <a:ln w="28575" cmpd="sng">
            <a:solidFill>
              <a:srgbClr val="4F81BD"/>
            </a:solidFill>
            <a:round/>
            <a:headEnd/>
            <a:tailEnd/>
          </a:ln>
        </p:spPr>
        <p:txBody>
          <a:bodyPr lIns="0" tIns="0" rIns="0">
            <a:prstTxWarp prst="textNoShape">
              <a:avLst/>
            </a:prstTxWarp>
          </a:bodyPr>
          <a:lstStyle/>
          <a:p>
            <a:r>
              <a:rPr lang="en-US" sz="1400" dirty="0" smtClean="0">
                <a:solidFill>
                  <a:srgbClr val="000000"/>
                </a:solidFill>
              </a:rPr>
              <a:t>?Doc2</a:t>
            </a:r>
            <a:endParaRPr lang="en-US" sz="1400" dirty="0"/>
          </a:p>
        </p:txBody>
      </p:sp>
      <p:cxnSp>
        <p:nvCxnSpPr>
          <p:cNvPr id="130" name="Straight Arrow Connector 129"/>
          <p:cNvCxnSpPr>
            <a:stCxn id="128" idx="6"/>
            <a:endCxn id="129" idx="2"/>
          </p:cNvCxnSpPr>
          <p:nvPr/>
        </p:nvCxnSpPr>
        <p:spPr bwMode="auto">
          <a:xfrm>
            <a:off x="6944615" y="1843990"/>
            <a:ext cx="1083769" cy="108846"/>
          </a:xfrm>
          <a:prstGeom prst="straightConnector1">
            <a:avLst/>
          </a:prstGeom>
          <a:noFill/>
          <a:ln w="25400" cap="flat" cmpd="sng" algn="ctr">
            <a:solidFill>
              <a:srgbClr val="4F81BD"/>
            </a:solidFill>
            <a:prstDash val="solid"/>
            <a:round/>
            <a:headEnd type="none" w="med" len="med"/>
            <a:tailEnd type="arrow"/>
          </a:ln>
          <a:effectLst/>
        </p:spPr>
      </p:cxnSp>
      <p:sp>
        <p:nvSpPr>
          <p:cNvPr id="132" name="TextBox 131"/>
          <p:cNvSpPr txBox="1"/>
          <p:nvPr/>
        </p:nvSpPr>
        <p:spPr>
          <a:xfrm>
            <a:off x="7092280" y="1772816"/>
            <a:ext cx="413074" cy="215444"/>
          </a:xfrm>
          <a:prstGeom prst="rect">
            <a:avLst/>
          </a:prstGeom>
          <a:solidFill>
            <a:schemeClr val="bg1"/>
          </a:solidFill>
        </p:spPr>
        <p:txBody>
          <a:bodyPr wrap="none" lIns="0" tIns="0" rIns="0" bIns="0" rtlCol="0">
            <a:spAutoFit/>
          </a:bodyPr>
          <a:lstStyle/>
          <a:p>
            <a:r>
              <a:rPr lang="en-US" sz="1400" dirty="0" smtClean="0"/>
              <a:t>made</a:t>
            </a:r>
            <a:endParaRPr lang="en-US" sz="1400" dirty="0"/>
          </a:p>
        </p:txBody>
      </p:sp>
      <p:cxnSp>
        <p:nvCxnSpPr>
          <p:cNvPr id="136" name="Straight Arrow Connector 135"/>
          <p:cNvCxnSpPr>
            <a:stCxn id="184" idx="4"/>
          </p:cNvCxnSpPr>
          <p:nvPr/>
        </p:nvCxnSpPr>
        <p:spPr bwMode="auto">
          <a:xfrm>
            <a:off x="5940152" y="2792030"/>
            <a:ext cx="728810" cy="544783"/>
          </a:xfrm>
          <a:prstGeom prst="straightConnector1">
            <a:avLst/>
          </a:prstGeom>
          <a:noFill/>
          <a:ln w="25400" cap="flat" cmpd="sng" algn="ctr">
            <a:solidFill>
              <a:srgbClr val="4F81BD"/>
            </a:solidFill>
            <a:prstDash val="solid"/>
            <a:round/>
            <a:headEnd type="none" w="med" len="med"/>
            <a:tailEnd type="arrow"/>
          </a:ln>
          <a:effectLst/>
        </p:spPr>
      </p:cxnSp>
      <p:sp>
        <p:nvSpPr>
          <p:cNvPr id="137" name="TextBox 136"/>
          <p:cNvSpPr txBox="1"/>
          <p:nvPr/>
        </p:nvSpPr>
        <p:spPr>
          <a:xfrm>
            <a:off x="6012160" y="2996952"/>
            <a:ext cx="774426" cy="215444"/>
          </a:xfrm>
          <a:prstGeom prst="rect">
            <a:avLst/>
          </a:prstGeom>
          <a:solidFill>
            <a:schemeClr val="bg1"/>
          </a:solidFill>
        </p:spPr>
        <p:txBody>
          <a:bodyPr wrap="none" lIns="0" tIns="0" rIns="0" bIns="0" rtlCol="0">
            <a:spAutoFit/>
          </a:bodyPr>
          <a:lstStyle/>
          <a:p>
            <a:r>
              <a:rPr lang="en-US" sz="1400" dirty="0" smtClean="0"/>
              <a:t>homepage</a:t>
            </a:r>
            <a:endParaRPr lang="en-US" sz="1400" dirty="0"/>
          </a:p>
        </p:txBody>
      </p:sp>
      <p:cxnSp>
        <p:nvCxnSpPr>
          <p:cNvPr id="139" name="Straight Arrow Connector 138"/>
          <p:cNvCxnSpPr>
            <a:stCxn id="184" idx="6"/>
            <a:endCxn id="129" idx="3"/>
          </p:cNvCxnSpPr>
          <p:nvPr/>
        </p:nvCxnSpPr>
        <p:spPr bwMode="auto">
          <a:xfrm flipV="1">
            <a:off x="6588224" y="2080129"/>
            <a:ext cx="1587795" cy="562334"/>
          </a:xfrm>
          <a:prstGeom prst="straightConnector1">
            <a:avLst/>
          </a:prstGeom>
          <a:noFill/>
          <a:ln w="25400" cap="flat" cmpd="sng" algn="ctr">
            <a:solidFill>
              <a:srgbClr val="4F81BD"/>
            </a:solidFill>
            <a:prstDash val="solid"/>
            <a:round/>
            <a:headEnd type="none" w="med" len="med"/>
            <a:tailEnd type="arrow"/>
          </a:ln>
          <a:effectLst/>
        </p:spPr>
      </p:cxnSp>
      <p:sp>
        <p:nvSpPr>
          <p:cNvPr id="183" name="TextBox 182"/>
          <p:cNvSpPr txBox="1"/>
          <p:nvPr/>
        </p:nvSpPr>
        <p:spPr>
          <a:xfrm>
            <a:off x="7020272" y="2348880"/>
            <a:ext cx="413074" cy="215444"/>
          </a:xfrm>
          <a:prstGeom prst="rect">
            <a:avLst/>
          </a:prstGeom>
          <a:solidFill>
            <a:schemeClr val="bg1"/>
          </a:solidFill>
        </p:spPr>
        <p:txBody>
          <a:bodyPr wrap="none" lIns="0" tIns="0" rIns="0" bIns="0" rtlCol="0">
            <a:spAutoFit/>
          </a:bodyPr>
          <a:lstStyle/>
          <a:p>
            <a:r>
              <a:rPr lang="en-US" sz="1400" dirty="0" smtClean="0"/>
              <a:t>made</a:t>
            </a:r>
            <a:endParaRPr lang="en-US" sz="1400" dirty="0"/>
          </a:p>
        </p:txBody>
      </p:sp>
      <p:sp>
        <p:nvSpPr>
          <p:cNvPr id="184" name="Oval 16"/>
          <p:cNvSpPr>
            <a:spLocks noChangeArrowheads="1"/>
          </p:cNvSpPr>
          <p:nvPr/>
        </p:nvSpPr>
        <p:spPr bwMode="auto">
          <a:xfrm>
            <a:off x="5292080" y="2492896"/>
            <a:ext cx="1296144" cy="299134"/>
          </a:xfrm>
          <a:prstGeom prst="ellipse">
            <a:avLst/>
          </a:prstGeom>
          <a:noFill/>
          <a:ln w="28575" cmpd="sng">
            <a:solidFill>
              <a:srgbClr val="4F81BD"/>
            </a:solidFill>
            <a:round/>
            <a:headEnd/>
            <a:tailEnd/>
          </a:ln>
        </p:spPr>
        <p:txBody>
          <a:bodyPr lIns="0" tIns="0" rIns="0">
            <a:prstTxWarp prst="textNoShape">
              <a:avLst/>
            </a:prstTxWarp>
          </a:bodyPr>
          <a:lstStyle/>
          <a:p>
            <a:r>
              <a:rPr lang="en-US" sz="1400" dirty="0" smtClean="0">
                <a:solidFill>
                  <a:srgbClr val="000000"/>
                </a:solidFill>
              </a:rPr>
              <a:t>?CoAuth2</a:t>
            </a:r>
            <a:endParaRPr lang="en-US" sz="1400" dirty="0"/>
          </a:p>
        </p:txBody>
      </p:sp>
      <p:sp>
        <p:nvSpPr>
          <p:cNvPr id="186" name="Oval 16"/>
          <p:cNvSpPr>
            <a:spLocks noChangeArrowheads="1"/>
          </p:cNvSpPr>
          <p:nvPr/>
        </p:nvSpPr>
        <p:spPr bwMode="auto">
          <a:xfrm>
            <a:off x="6550172" y="3359379"/>
            <a:ext cx="452325" cy="276567"/>
          </a:xfrm>
          <a:prstGeom prst="ellipse">
            <a:avLst/>
          </a:prstGeom>
          <a:noFill/>
          <a:ln w="28575" cmpd="sng">
            <a:solidFill>
              <a:srgbClr val="4F81BD"/>
            </a:solidFill>
            <a:round/>
            <a:headEnd/>
            <a:tailEnd/>
          </a:ln>
        </p:spPr>
        <p:txBody>
          <a:bodyPr lIns="0" tIns="0" rIns="0">
            <a:prstTxWarp prst="textNoShape">
              <a:avLst/>
            </a:prstTxWarp>
          </a:bodyPr>
          <a:lstStyle/>
          <a:p>
            <a:r>
              <a:rPr lang="en-US" sz="1400" dirty="0" smtClean="0">
                <a:solidFill>
                  <a:srgbClr val="000000"/>
                </a:solidFill>
              </a:rPr>
              <a:t> ?H</a:t>
            </a:r>
            <a:endParaRPr lang="en-US" sz="1400" dirty="0"/>
          </a:p>
        </p:txBody>
      </p:sp>
      <p:sp>
        <p:nvSpPr>
          <p:cNvPr id="187" name="Oval 16"/>
          <p:cNvSpPr>
            <a:spLocks noChangeArrowheads="1"/>
          </p:cNvSpPr>
          <p:nvPr/>
        </p:nvSpPr>
        <p:spPr bwMode="auto">
          <a:xfrm>
            <a:off x="7648776" y="3365046"/>
            <a:ext cx="412413" cy="299134"/>
          </a:xfrm>
          <a:prstGeom prst="ellipse">
            <a:avLst/>
          </a:prstGeom>
          <a:noFill/>
          <a:ln w="28575" cmpd="sng">
            <a:solidFill>
              <a:srgbClr val="4F81BD"/>
            </a:solidFill>
            <a:round/>
            <a:headEnd/>
            <a:tailEnd/>
          </a:ln>
        </p:spPr>
        <p:txBody>
          <a:bodyPr lIns="0" tIns="0" rIns="0">
            <a:prstTxWarp prst="textNoShape">
              <a:avLst/>
            </a:prstTxWarp>
          </a:bodyPr>
          <a:lstStyle/>
          <a:p>
            <a:r>
              <a:rPr lang="en-US" sz="1400" dirty="0" smtClean="0">
                <a:solidFill>
                  <a:srgbClr val="000000"/>
                </a:solidFill>
              </a:rPr>
              <a:t> ?I</a:t>
            </a:r>
            <a:endParaRPr lang="en-US" sz="1400" dirty="0"/>
          </a:p>
        </p:txBody>
      </p:sp>
      <p:sp>
        <p:nvSpPr>
          <p:cNvPr id="188" name="TextBox 187"/>
          <p:cNvSpPr txBox="1"/>
          <p:nvPr/>
        </p:nvSpPr>
        <p:spPr>
          <a:xfrm>
            <a:off x="7091398" y="3359380"/>
            <a:ext cx="269129" cy="215444"/>
          </a:xfrm>
          <a:prstGeom prst="rect">
            <a:avLst/>
          </a:prstGeom>
          <a:solidFill>
            <a:schemeClr val="bg1"/>
          </a:solidFill>
        </p:spPr>
        <p:txBody>
          <a:bodyPr wrap="none" lIns="0" tIns="0" rIns="0" bIns="0" rtlCol="0">
            <a:spAutoFit/>
          </a:bodyPr>
          <a:lstStyle/>
          <a:p>
            <a:r>
              <a:rPr lang="en-US" sz="1400" dirty="0" err="1" smtClean="0"/>
              <a:t>img</a:t>
            </a:r>
            <a:endParaRPr lang="en-US" sz="1400" dirty="0"/>
          </a:p>
        </p:txBody>
      </p:sp>
      <p:sp>
        <p:nvSpPr>
          <p:cNvPr id="198" name="Rectangle 197"/>
          <p:cNvSpPr/>
          <p:nvPr/>
        </p:nvSpPr>
        <p:spPr bwMode="auto">
          <a:xfrm>
            <a:off x="3689026" y="6530052"/>
            <a:ext cx="922642" cy="289848"/>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chemeClr val="bg1"/>
                </a:solidFill>
                <a:effectLst/>
                <a:latin typeface="Lucida Sans" pitchFamily="34" charset="0"/>
              </a:rPr>
              <a:t>SPARQL</a:t>
            </a:r>
          </a:p>
        </p:txBody>
      </p:sp>
      <p:sp>
        <p:nvSpPr>
          <p:cNvPr id="199" name="Rectangle 198"/>
          <p:cNvSpPr/>
          <p:nvPr/>
        </p:nvSpPr>
        <p:spPr>
          <a:xfrm>
            <a:off x="4586475" y="6488668"/>
            <a:ext cx="4323950" cy="369332"/>
          </a:xfrm>
          <a:prstGeom prst="rect">
            <a:avLst/>
          </a:prstGeom>
        </p:spPr>
        <p:txBody>
          <a:bodyPr wrap="square">
            <a:spAutoFit/>
          </a:bodyPr>
          <a:lstStyle/>
          <a:p>
            <a:r>
              <a:rPr lang="en-US" i="1" kern="0" dirty="0" smtClean="0">
                <a:solidFill>
                  <a:srgbClr val="000000"/>
                </a:solidFill>
                <a:latin typeface="Lucida Sans"/>
              </a:rPr>
              <a:t>= SQL look-and–feel for Linked Data</a:t>
            </a:r>
            <a:endParaRPr lang="en-US" dirty="0"/>
          </a:p>
        </p:txBody>
      </p:sp>
      <p:sp>
        <p:nvSpPr>
          <p:cNvPr id="200" name="TextBox 199"/>
          <p:cNvSpPr txBox="1"/>
          <p:nvPr/>
        </p:nvSpPr>
        <p:spPr>
          <a:xfrm>
            <a:off x="558800" y="1276108"/>
            <a:ext cx="887545" cy="369332"/>
          </a:xfrm>
          <a:prstGeom prst="rect">
            <a:avLst/>
          </a:prstGeom>
          <a:noFill/>
        </p:spPr>
        <p:txBody>
          <a:bodyPr wrap="none" rtlCol="0">
            <a:spAutoFit/>
          </a:bodyPr>
          <a:lstStyle/>
          <a:p>
            <a:r>
              <a:rPr lang="en-US" b="1" i="1" dirty="0" smtClean="0">
                <a:solidFill>
                  <a:srgbClr val="4F81BD"/>
                </a:solidFill>
              </a:rPr>
              <a:t>Query:</a:t>
            </a:r>
            <a:endParaRPr lang="en-US" b="1" i="1" dirty="0">
              <a:solidFill>
                <a:srgbClr val="4F81BD"/>
              </a:solidFill>
            </a:endParaRPr>
          </a:p>
        </p:txBody>
      </p:sp>
    </p:spTree>
    <p:extLst>
      <p:ext uri="{BB962C8B-B14F-4D97-AF65-F5344CB8AC3E}">
        <p14:creationId xmlns:p14="http://schemas.microsoft.com/office/powerpoint/2010/main" val="200557916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910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itle 1"/>
          <p:cNvSpPr>
            <a:spLocks noGrp="1"/>
          </p:cNvSpPr>
          <p:nvPr>
            <p:ph type="title"/>
          </p:nvPr>
        </p:nvSpPr>
        <p:spPr>
          <a:xfrm>
            <a:off x="609600" y="228600"/>
            <a:ext cx="6858000" cy="990600"/>
          </a:xfrm>
        </p:spPr>
        <p:txBody>
          <a:bodyPr/>
          <a:lstStyle/>
          <a:p>
            <a:r>
              <a:rPr lang="en-US" dirty="0" smtClean="0">
                <a:latin typeface="Tw Cen MT" charset="0"/>
                <a:ea typeface="ＭＳ Ｐゴシック" charset="0"/>
              </a:rPr>
              <a:t>Linked Data </a:t>
            </a:r>
            <a:r>
              <a:rPr lang="en-US" dirty="0">
                <a:latin typeface="Tw Cen MT" charset="0"/>
                <a:ea typeface="ＭＳ Ｐゴシック" charset="0"/>
              </a:rPr>
              <a:t>is moving from academia </a:t>
            </a:r>
            <a:br>
              <a:rPr lang="en-US" dirty="0">
                <a:latin typeface="Tw Cen MT" charset="0"/>
                <a:ea typeface="ＭＳ Ｐゴシック" charset="0"/>
              </a:rPr>
            </a:br>
            <a:r>
              <a:rPr lang="en-US" dirty="0">
                <a:latin typeface="Tw Cen MT" charset="0"/>
                <a:ea typeface="ＭＳ Ｐゴシック" charset="0"/>
              </a:rPr>
              <a:t>to industry</a:t>
            </a:r>
          </a:p>
        </p:txBody>
      </p:sp>
      <p:pic>
        <p:nvPicPr>
          <p:cNvPr id="4608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209800"/>
            <a:ext cx="2514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368550"/>
            <a:ext cx="27432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581525"/>
            <a:ext cx="1763713"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 y="3476625"/>
            <a:ext cx="25146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3435350"/>
            <a:ext cx="548640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87400" y="4795838"/>
            <a:ext cx="21082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57849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Outline</a:t>
            </a:r>
            <a:endParaRPr lang="de-DE" dirty="0"/>
          </a:p>
        </p:txBody>
      </p:sp>
      <p:sp>
        <p:nvSpPr>
          <p:cNvPr id="3" name="Inhaltsplatzhalter 2"/>
          <p:cNvSpPr>
            <a:spLocks noGrp="1"/>
          </p:cNvSpPr>
          <p:nvPr>
            <p:ph sz="quarter" idx="10"/>
          </p:nvPr>
        </p:nvSpPr>
        <p:spPr/>
        <p:txBody>
          <a:bodyPr>
            <a:normAutofit/>
          </a:bodyPr>
          <a:lstStyle/>
          <a:p>
            <a:pPr marL="457200" indent="-457200">
              <a:buFont typeface="+mj-lt"/>
              <a:buAutoNum type="arabicPeriod"/>
            </a:pPr>
            <a:r>
              <a:rPr lang="de-DE" dirty="0" err="1"/>
              <a:t>What</a:t>
            </a:r>
            <a:r>
              <a:rPr lang="de-DE" dirty="0"/>
              <a:t> </a:t>
            </a:r>
            <a:r>
              <a:rPr lang="de-DE" dirty="0" err="1"/>
              <a:t>is</a:t>
            </a:r>
            <a:r>
              <a:rPr lang="de-DE" dirty="0"/>
              <a:t> Open Data?</a:t>
            </a:r>
          </a:p>
          <a:p>
            <a:pPr marL="457200" indent="-457200">
              <a:buFont typeface="+mj-lt"/>
              <a:buAutoNum type="arabicPeriod"/>
            </a:pPr>
            <a:r>
              <a:rPr lang="de-DE" dirty="0" err="1"/>
              <a:t>What</a:t>
            </a:r>
            <a:r>
              <a:rPr lang="de-DE" dirty="0"/>
              <a:t> </a:t>
            </a:r>
            <a:r>
              <a:rPr lang="de-DE" dirty="0" err="1"/>
              <a:t>is</a:t>
            </a:r>
            <a:r>
              <a:rPr lang="de-DE" dirty="0"/>
              <a:t> </a:t>
            </a:r>
            <a:r>
              <a:rPr lang="de-DE" dirty="0" err="1"/>
              <a:t>Linked</a:t>
            </a:r>
            <a:r>
              <a:rPr lang="de-DE" dirty="0"/>
              <a:t> </a:t>
            </a:r>
            <a:r>
              <a:rPr lang="de-DE" dirty="0" smtClean="0"/>
              <a:t>(Open) </a:t>
            </a:r>
            <a:r>
              <a:rPr lang="de-DE" dirty="0"/>
              <a:t>Data?</a:t>
            </a:r>
          </a:p>
          <a:p>
            <a:pPr marL="457200" indent="-457200">
              <a:buFont typeface="+mj-lt"/>
              <a:buAutoNum type="arabicPeriod"/>
            </a:pPr>
            <a:r>
              <a:rPr lang="de-DE" dirty="0" err="1"/>
              <a:t>Why</a:t>
            </a:r>
            <a:r>
              <a:rPr lang="de-DE" dirty="0"/>
              <a:t> </a:t>
            </a:r>
            <a:r>
              <a:rPr lang="de-DE" dirty="0" err="1"/>
              <a:t>does</a:t>
            </a:r>
            <a:r>
              <a:rPr lang="de-DE" dirty="0"/>
              <a:t> </a:t>
            </a:r>
            <a:r>
              <a:rPr lang="de-DE" dirty="0" err="1"/>
              <a:t>it</a:t>
            </a:r>
            <a:r>
              <a:rPr lang="de-DE" dirty="0"/>
              <a:t> matter </a:t>
            </a:r>
            <a:r>
              <a:rPr lang="de-DE" dirty="0" err="1"/>
              <a:t>for</a:t>
            </a:r>
            <a:r>
              <a:rPr lang="de-DE" dirty="0"/>
              <a:t> </a:t>
            </a:r>
            <a:r>
              <a:rPr lang="de-DE" dirty="0" err="1"/>
              <a:t>IoT</a:t>
            </a:r>
            <a:r>
              <a:rPr lang="de-DE" dirty="0"/>
              <a:t>?</a:t>
            </a:r>
          </a:p>
          <a:p>
            <a:pPr marL="457200" indent="-457200">
              <a:buFont typeface="+mj-lt"/>
              <a:buAutoNum type="arabicPeriod"/>
            </a:pPr>
            <a:r>
              <a:rPr lang="de-DE" dirty="0" err="1"/>
              <a:t>Some</a:t>
            </a:r>
            <a:r>
              <a:rPr lang="de-DE" dirty="0"/>
              <a:t> </a:t>
            </a:r>
            <a:r>
              <a:rPr lang="de-DE" dirty="0" err="1"/>
              <a:t>examples</a:t>
            </a:r>
            <a:r>
              <a:rPr lang="de-DE" dirty="0"/>
              <a:t>…</a:t>
            </a:r>
          </a:p>
          <a:p>
            <a:pPr marL="457200" indent="-457200">
              <a:buFont typeface="+mj-lt"/>
              <a:buAutoNum type="arabicPeriod"/>
            </a:pPr>
            <a:r>
              <a:rPr lang="de-DE" dirty="0" err="1"/>
              <a:t>Some</a:t>
            </a:r>
            <a:r>
              <a:rPr lang="de-DE" dirty="0"/>
              <a:t> </a:t>
            </a:r>
            <a:r>
              <a:rPr lang="de-DE" dirty="0" err="1"/>
              <a:t>projects</a:t>
            </a:r>
            <a:r>
              <a:rPr lang="de-DE" dirty="0"/>
              <a:t>…</a:t>
            </a:r>
          </a:p>
          <a:p>
            <a:pPr marL="457200" indent="-457200">
              <a:buFont typeface="+mj-lt"/>
              <a:buAutoNum type="arabicPeriod"/>
            </a:pPr>
            <a:r>
              <a:rPr lang="de-DE" dirty="0" err="1"/>
              <a:t>OpenData@WU</a:t>
            </a:r>
            <a:r>
              <a:rPr lang="de-DE" dirty="0"/>
              <a:t>? </a:t>
            </a:r>
            <a:r>
              <a:rPr lang="de-DE" dirty="0" err="1"/>
              <a:t>Anybody</a:t>
            </a:r>
            <a:r>
              <a:rPr lang="de-DE" dirty="0"/>
              <a:t> </a:t>
            </a:r>
            <a:r>
              <a:rPr lang="de-DE" dirty="0" err="1"/>
              <a:t>interested</a:t>
            </a:r>
            <a:r>
              <a:rPr lang="de-DE" dirty="0"/>
              <a:t>?</a:t>
            </a:r>
            <a:r>
              <a:rPr lang="de-DE" dirty="0" smtClean="0"/>
              <a:t>..</a:t>
            </a:r>
            <a:endParaRPr lang="de-DE" dirty="0"/>
          </a:p>
        </p:txBody>
      </p:sp>
    </p:spTree>
    <p:extLst>
      <p:ext uri="{BB962C8B-B14F-4D97-AF65-F5344CB8AC3E}">
        <p14:creationId xmlns:p14="http://schemas.microsoft.com/office/powerpoint/2010/main" val="18629744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609600" y="228600"/>
            <a:ext cx="6858000" cy="990600"/>
          </a:xfrm>
        </p:spPr>
        <p:txBody>
          <a:bodyPr/>
          <a:lstStyle/>
          <a:p>
            <a:r>
              <a:rPr lang="en-US">
                <a:latin typeface="Tw Cen MT" charset="0"/>
                <a:ea typeface="ＭＳ Ｐゴシック" charset="0"/>
              </a:rPr>
              <a:t>In the last few years, we have seen many successes …</a:t>
            </a:r>
          </a:p>
        </p:txBody>
      </p:sp>
      <p:pic>
        <p:nvPicPr>
          <p:cNvPr id="47107"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029200"/>
            <a:ext cx="14478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ounded Rectangle 16"/>
          <p:cNvSpPr>
            <a:spLocks noChangeArrowheads="1"/>
          </p:cNvSpPr>
          <p:nvPr/>
        </p:nvSpPr>
        <p:spPr bwMode="auto">
          <a:xfrm>
            <a:off x="2971800" y="5621338"/>
            <a:ext cx="4724400" cy="627062"/>
          </a:xfrm>
          <a:prstGeom prst="roundRect">
            <a:avLst>
              <a:gd name="adj" fmla="val 16667"/>
            </a:avLst>
          </a:prstGeom>
          <a:solidFill>
            <a:schemeClr val="bg1"/>
          </a:solidFill>
          <a:ln w="25400">
            <a:solidFill>
              <a:srgbClr val="D9D9D9"/>
            </a:solidFill>
            <a:round/>
            <a:headEnd/>
            <a:tailEnd/>
          </a:ln>
          <a:effectLst>
            <a:outerShdw dist="38100" dir="2700000" algn="tl" rotWithShape="0">
              <a:srgbClr val="808080">
                <a:alpha val="39999"/>
              </a:srgbClr>
            </a:outerShdw>
          </a:effectLst>
        </p:spPr>
        <p:txBody>
          <a:bodyPr anchor="ctr"/>
          <a:lstStyle/>
          <a:p>
            <a:pPr algn="ctr">
              <a:defRPr/>
            </a:pPr>
            <a:endParaRPr lang="en-US" sz="2000" dirty="0">
              <a:solidFill>
                <a:schemeClr val="accent1">
                  <a:lumMod val="75000"/>
                </a:schemeClr>
              </a:solidFill>
              <a:latin typeface="Times New Roman"/>
              <a:ea typeface="+mn-ea"/>
              <a:cs typeface="Times New Roman"/>
            </a:endParaRPr>
          </a:p>
        </p:txBody>
      </p:sp>
      <p:pic>
        <p:nvPicPr>
          <p:cNvPr id="4710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400300"/>
            <a:ext cx="1676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5686425"/>
            <a:ext cx="441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extBox 20"/>
          <p:cNvSpPr txBox="1">
            <a:spLocks noChangeArrowheads="1"/>
          </p:cNvSpPr>
          <p:nvPr/>
        </p:nvSpPr>
        <p:spPr bwMode="auto">
          <a:xfrm>
            <a:off x="4876800" y="5024438"/>
            <a:ext cx="2819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solidFill>
                  <a:srgbClr val="7F7F7F"/>
                </a:solidFill>
                <a:latin typeface="Georgia" charset="0"/>
              </a:rPr>
              <a:t>Knowledge Graph</a:t>
            </a:r>
          </a:p>
        </p:txBody>
      </p:sp>
      <p:pic>
        <p:nvPicPr>
          <p:cNvPr id="47112"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108200"/>
            <a:ext cx="3630613"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3962400" y="4033838"/>
            <a:ext cx="1371600" cy="461962"/>
          </a:xfrm>
          <a:prstGeom prst="rect">
            <a:avLst/>
          </a:prstGeom>
          <a:noFill/>
        </p:spPr>
        <p:txBody>
          <a:bodyPr>
            <a:spAutoFit/>
          </a:bodyPr>
          <a:lstStyle/>
          <a:p>
            <a:pPr>
              <a:defRPr/>
            </a:pPr>
            <a:r>
              <a:rPr lang="en-US" sz="2400" dirty="0">
                <a:solidFill>
                  <a:schemeClr val="tx1">
                    <a:lumMod val="50000"/>
                    <a:lumOff val="50000"/>
                  </a:schemeClr>
                </a:solidFill>
                <a:latin typeface="Georgia"/>
                <a:cs typeface="Georgia"/>
              </a:rPr>
              <a:t>Watson</a:t>
            </a:r>
          </a:p>
        </p:txBody>
      </p:sp>
      <p:sp>
        <p:nvSpPr>
          <p:cNvPr id="47114" name="TextBox 23"/>
          <p:cNvSpPr txBox="1">
            <a:spLocks noChangeArrowheads="1"/>
          </p:cNvSpPr>
          <p:nvPr/>
        </p:nvSpPr>
        <p:spPr bwMode="auto">
          <a:xfrm>
            <a:off x="7315200" y="2781300"/>
            <a:ext cx="152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solidFill>
                  <a:srgbClr val="7F7F7F"/>
                </a:solidFill>
                <a:latin typeface="Georgia" charset="0"/>
              </a:rPr>
              <a:t>Apple </a:t>
            </a:r>
          </a:p>
          <a:p>
            <a:pPr eaLnBrk="1" hangingPunct="1"/>
            <a:r>
              <a:rPr lang="en-US" sz="2400">
                <a:solidFill>
                  <a:srgbClr val="7F7F7F"/>
                </a:solidFill>
                <a:latin typeface="Georgia" charset="0"/>
              </a:rPr>
              <a:t>Siri</a:t>
            </a:r>
          </a:p>
        </p:txBody>
      </p:sp>
      <p:pic>
        <p:nvPicPr>
          <p:cNvPr id="47115" name="Picture 2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2833688"/>
            <a:ext cx="9144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Picture 2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4110038"/>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0971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09600" y="228600"/>
            <a:ext cx="6858000" cy="990600"/>
          </a:xfrm>
        </p:spPr>
        <p:txBody>
          <a:bodyPr/>
          <a:lstStyle/>
          <a:p>
            <a:r>
              <a:rPr lang="en-US">
                <a:latin typeface="Tw Cen MT" charset="0"/>
                <a:ea typeface="ＭＳ Ｐゴシック" charset="0"/>
              </a:rPr>
              <a:t>Google Knowledge Graph</a:t>
            </a:r>
          </a:p>
        </p:txBody>
      </p:sp>
      <p:pic>
        <p:nvPicPr>
          <p:cNvPr id="48131"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90675"/>
            <a:ext cx="914400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69707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5-Star Schema </a:t>
            </a:r>
            <a:r>
              <a:rPr lang="de-DE" dirty="0" err="1" smtClean="0"/>
              <a:t>for</a:t>
            </a:r>
            <a:r>
              <a:rPr lang="de-DE" dirty="0" smtClean="0"/>
              <a:t> Open Data:</a:t>
            </a:r>
            <a:endParaRPr lang="de-DE" dirty="0"/>
          </a:p>
        </p:txBody>
      </p:sp>
      <p:sp>
        <p:nvSpPr>
          <p:cNvPr id="3" name="Inhaltsplatzhalter 2"/>
          <p:cNvSpPr>
            <a:spLocks noGrp="1"/>
          </p:cNvSpPr>
          <p:nvPr>
            <p:ph idx="1"/>
          </p:nvPr>
        </p:nvSpPr>
        <p:spPr>
          <a:xfrm>
            <a:off x="10368" y="1700808"/>
            <a:ext cx="9133632" cy="4387988"/>
          </a:xfrm>
        </p:spPr>
        <p:txBody>
          <a:bodyPr/>
          <a:lstStyle/>
          <a:p>
            <a:r>
              <a:rPr lang="de-DE" dirty="0" err="1" smtClean="0"/>
              <a:t>Full</a:t>
            </a:r>
            <a:r>
              <a:rPr lang="de-DE" dirty="0" smtClean="0"/>
              <a:t> </a:t>
            </a:r>
            <a:r>
              <a:rPr lang="de-DE" dirty="0" err="1" smtClean="0"/>
              <a:t>Linked</a:t>
            </a:r>
            <a:r>
              <a:rPr lang="de-DE" dirty="0" smtClean="0"/>
              <a:t> Data </a:t>
            </a:r>
            <a:r>
              <a:rPr lang="de-DE" dirty="0" err="1" smtClean="0"/>
              <a:t>might</a:t>
            </a:r>
            <a:r>
              <a:rPr lang="de-DE" dirty="0" smtClean="0"/>
              <a:t> </a:t>
            </a:r>
            <a:r>
              <a:rPr lang="de-DE" dirty="0" err="1" smtClean="0"/>
              <a:t>be</a:t>
            </a:r>
            <a:r>
              <a:rPr lang="de-DE" dirty="0" smtClean="0"/>
              <a:t> </a:t>
            </a:r>
            <a:r>
              <a:rPr lang="de-DE" dirty="0" err="1" smtClean="0"/>
              <a:t>asked</a:t>
            </a:r>
            <a:r>
              <a:rPr lang="de-DE" dirty="0" smtClean="0"/>
              <a:t> „</a:t>
            </a:r>
            <a:r>
              <a:rPr lang="de-DE" dirty="0" err="1" smtClean="0"/>
              <a:t>too</a:t>
            </a:r>
            <a:r>
              <a:rPr lang="de-DE" dirty="0" smtClean="0"/>
              <a:t> </a:t>
            </a:r>
            <a:r>
              <a:rPr lang="de-DE" dirty="0" err="1" smtClean="0"/>
              <a:t>much</a:t>
            </a:r>
            <a:r>
              <a:rPr lang="de-DE" dirty="0" smtClean="0"/>
              <a:t>“ </a:t>
            </a:r>
            <a:r>
              <a:rPr lang="de-DE" dirty="0" err="1" smtClean="0"/>
              <a:t>by</a:t>
            </a:r>
            <a:r>
              <a:rPr lang="de-DE" dirty="0" smtClean="0"/>
              <a:t> </a:t>
            </a:r>
            <a:r>
              <a:rPr lang="de-DE" dirty="0" err="1" smtClean="0"/>
              <a:t>data</a:t>
            </a:r>
            <a:r>
              <a:rPr lang="de-DE" dirty="0" smtClean="0"/>
              <a:t> </a:t>
            </a:r>
            <a:r>
              <a:rPr lang="de-DE" dirty="0" err="1" smtClean="0"/>
              <a:t>providers</a:t>
            </a:r>
            <a:r>
              <a:rPr lang="de-DE" dirty="0" smtClean="0"/>
              <a:t>... </a:t>
            </a:r>
          </a:p>
          <a:p>
            <a:endParaRPr lang="de-DE" dirty="0"/>
          </a:p>
        </p:txBody>
      </p:sp>
      <p:pic>
        <p:nvPicPr>
          <p:cNvPr id="5" name="Bild 4"/>
          <p:cNvPicPr>
            <a:picLocks noChangeAspect="1"/>
          </p:cNvPicPr>
          <p:nvPr/>
        </p:nvPicPr>
        <p:blipFill>
          <a:blip r:embed="rId2"/>
          <a:stretch>
            <a:fillRect/>
          </a:stretch>
        </p:blipFill>
        <p:spPr>
          <a:xfrm>
            <a:off x="0" y="2708920"/>
            <a:ext cx="2077864" cy="2077864"/>
          </a:xfrm>
          <a:prstGeom prst="rect">
            <a:avLst/>
          </a:prstGeom>
        </p:spPr>
      </p:pic>
      <p:sp>
        <p:nvSpPr>
          <p:cNvPr id="6" name="Content Placeholder 2"/>
          <p:cNvSpPr txBox="1">
            <a:spLocks/>
          </p:cNvSpPr>
          <p:nvPr/>
        </p:nvSpPr>
        <p:spPr>
          <a:xfrm>
            <a:off x="1380073" y="2475196"/>
            <a:ext cx="7740594" cy="4387988"/>
          </a:xfrm>
          <a:prstGeom prst="rect">
            <a:avLst/>
          </a:prstGeom>
        </p:spPr>
        <p:txBody>
          <a:bodyPr vert="horz" lIns="0" tIns="45720" rIns="0" bIns="45720" rtlCol="0">
            <a:normAutofit/>
          </a:bodyPr>
          <a:lstStyle>
            <a:lvl1pPr marL="265113" indent="-265113" algn="l" defTabSz="914400" rtl="0" eaLnBrk="1" latinLnBrk="0" hangingPunct="1">
              <a:lnSpc>
                <a:spcPct val="100000"/>
              </a:lnSpc>
              <a:spcBef>
                <a:spcPts val="0"/>
              </a:spcBef>
              <a:spcAft>
                <a:spcPts val="600"/>
              </a:spcAft>
              <a:buClr>
                <a:schemeClr val="accent3"/>
              </a:buClr>
              <a:buFont typeface="Wingdings" pitchFamily="2" charset="2"/>
              <a:buChar char="§"/>
              <a:defRPr sz="2400" kern="1200">
                <a:solidFill>
                  <a:schemeClr val="tx1"/>
                </a:solidFill>
                <a:latin typeface="+mn-lt"/>
                <a:ea typeface="+mn-ea"/>
                <a:cs typeface="+mn-cs"/>
              </a:defRPr>
            </a:lvl1pPr>
            <a:lvl2pPr marL="541338" indent="-285750" algn="l" defTabSz="914400" rtl="0" eaLnBrk="1" latinLnBrk="0" hangingPunct="1">
              <a:lnSpc>
                <a:spcPct val="100000"/>
              </a:lnSpc>
              <a:spcBef>
                <a:spcPts val="0"/>
              </a:spcBef>
              <a:spcAft>
                <a:spcPts val="600"/>
              </a:spcAft>
              <a:buClr>
                <a:schemeClr val="tx2"/>
              </a:buClr>
              <a:buSzPct val="100000"/>
              <a:buFont typeface="Wingdings" pitchFamily="2" charset="2"/>
              <a:buChar char="§"/>
              <a:defRPr sz="2000" kern="1200">
                <a:solidFill>
                  <a:schemeClr val="tx1"/>
                </a:solidFill>
                <a:latin typeface="+mn-lt"/>
                <a:ea typeface="+mn-ea"/>
                <a:cs typeface="+mn-cs"/>
              </a:defRPr>
            </a:lvl2pPr>
            <a:lvl3pPr marL="804863" indent="-274638" algn="l" defTabSz="914400" rtl="0" eaLnBrk="1" latinLnBrk="0" hangingPunct="1">
              <a:lnSpc>
                <a:spcPct val="100000"/>
              </a:lnSpc>
              <a:spcBef>
                <a:spcPts val="0"/>
              </a:spcBef>
              <a:spcAft>
                <a:spcPts val="600"/>
              </a:spcAft>
              <a:buClr>
                <a:schemeClr val="accent4"/>
              </a:buClr>
              <a:buFont typeface="Wingdings" pitchFamily="2" charset="2"/>
              <a:buChar char="§"/>
              <a:defRPr sz="1800" kern="1200">
                <a:solidFill>
                  <a:schemeClr val="tx1"/>
                </a:solidFill>
                <a:latin typeface="+mn-lt"/>
                <a:ea typeface="+mn-ea"/>
                <a:cs typeface="+mn-cs"/>
              </a:defRPr>
            </a:lvl3pPr>
            <a:lvl4pPr marL="1079500" indent="-274638" algn="l" defTabSz="914400" rtl="0" eaLnBrk="1" latinLnBrk="0" hangingPunct="1">
              <a:lnSpc>
                <a:spcPct val="100000"/>
              </a:lnSpc>
              <a:spcBef>
                <a:spcPts val="0"/>
              </a:spcBef>
              <a:spcAft>
                <a:spcPts val="600"/>
              </a:spcAft>
              <a:buClr>
                <a:schemeClr val="accent5"/>
              </a:buClr>
              <a:buFont typeface="Wingdings" pitchFamily="2" charset="2"/>
              <a:buChar char="§"/>
              <a:defRPr sz="1800" kern="1200">
                <a:solidFill>
                  <a:schemeClr val="tx1"/>
                </a:solidFill>
                <a:latin typeface="+mn-lt"/>
                <a:ea typeface="+mn-ea"/>
                <a:cs typeface="+mn-cs"/>
              </a:defRPr>
            </a:lvl4pPr>
            <a:lvl5pPr marL="1344613" indent="-265113" algn="l" defTabSz="914400" rtl="0" eaLnBrk="1" latinLnBrk="0" hangingPunct="1">
              <a:lnSpc>
                <a:spcPct val="100000"/>
              </a:lnSpc>
              <a:spcBef>
                <a:spcPts val="0"/>
              </a:spcBef>
              <a:spcAft>
                <a:spcPts val="600"/>
              </a:spcAft>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93875" indent="-1793875">
              <a:spcAft>
                <a:spcPts val="1200"/>
              </a:spcAft>
              <a:buFont typeface="Wingdings" pitchFamily="2" charset="2"/>
              <a:buNone/>
              <a:tabLst>
                <a:tab pos="1527175" algn="r"/>
                <a:tab pos="1793875" algn="l"/>
              </a:tabLst>
            </a:pPr>
            <a:r>
              <a:rPr lang="en-US" sz="2200" dirty="0" smtClean="0"/>
              <a:t>	</a:t>
            </a:r>
            <a:r>
              <a:rPr lang="en-US" sz="4000" dirty="0" smtClean="0">
                <a:solidFill>
                  <a:srgbClr val="B9A525"/>
                </a:solidFill>
              </a:rPr>
              <a:t>★</a:t>
            </a:r>
            <a:r>
              <a:rPr lang="en-US" dirty="0" smtClean="0"/>
              <a:t>	</a:t>
            </a:r>
            <a:r>
              <a:rPr lang="en-US" sz="2000" dirty="0" smtClean="0"/>
              <a:t>Make data/documents available on the Web </a:t>
            </a:r>
          </a:p>
          <a:p>
            <a:pPr marL="1793875" indent="-1793875">
              <a:spcAft>
                <a:spcPts val="1200"/>
              </a:spcAft>
              <a:buFont typeface="Wingdings" pitchFamily="2" charset="2"/>
              <a:buNone/>
              <a:tabLst>
                <a:tab pos="1527175" algn="r"/>
                <a:tab pos="1793875" algn="l"/>
              </a:tabLst>
            </a:pPr>
            <a:r>
              <a:rPr lang="en-US" dirty="0" smtClean="0"/>
              <a:t>	</a:t>
            </a:r>
            <a:r>
              <a:rPr lang="en-US" dirty="0" smtClean="0">
                <a:solidFill>
                  <a:srgbClr val="B9A525"/>
                </a:solidFill>
              </a:rPr>
              <a:t>★★</a:t>
            </a:r>
            <a:r>
              <a:rPr lang="en-US" dirty="0" smtClean="0"/>
              <a:t>	Make it available as structured data</a:t>
            </a:r>
            <a:r>
              <a:rPr lang="en-US" sz="1600" dirty="0" smtClean="0"/>
              <a:t/>
            </a:r>
            <a:br>
              <a:rPr lang="en-US" sz="1600" dirty="0" smtClean="0"/>
            </a:br>
            <a:r>
              <a:rPr lang="en-US" sz="1600" i="1" dirty="0" smtClean="0"/>
              <a:t>(e.g., an Excel sheet instead of image scan of a table) </a:t>
            </a:r>
            <a:endParaRPr lang="en-US" sz="1600" dirty="0" smtClean="0"/>
          </a:p>
          <a:p>
            <a:pPr marL="1793875" indent="-1793875">
              <a:spcAft>
                <a:spcPts val="1200"/>
              </a:spcAft>
              <a:buFont typeface="Wingdings" pitchFamily="2" charset="2"/>
              <a:buNone/>
              <a:tabLst>
                <a:tab pos="1527175" algn="r"/>
                <a:tab pos="1793875" algn="l"/>
              </a:tabLst>
            </a:pPr>
            <a:r>
              <a:rPr lang="en-US" dirty="0" smtClean="0"/>
              <a:t>	</a:t>
            </a:r>
            <a:r>
              <a:rPr lang="en-US" dirty="0" smtClean="0">
                <a:solidFill>
                  <a:srgbClr val="B9A525"/>
                </a:solidFill>
              </a:rPr>
              <a:t>★★★</a:t>
            </a:r>
            <a:r>
              <a:rPr lang="en-US" dirty="0" smtClean="0"/>
              <a:t>	Use a non-proprietary format</a:t>
            </a:r>
            <a:br>
              <a:rPr lang="en-US" dirty="0" smtClean="0"/>
            </a:br>
            <a:r>
              <a:rPr lang="en-US" sz="1600" i="1" dirty="0" smtClean="0"/>
              <a:t>(e.g., a CSV file instead of an Excel sheet) </a:t>
            </a:r>
            <a:endParaRPr lang="en-US" sz="1600" dirty="0" smtClean="0"/>
          </a:p>
          <a:p>
            <a:pPr marL="1793875" indent="-1793875">
              <a:spcAft>
                <a:spcPts val="1200"/>
              </a:spcAft>
              <a:buFont typeface="Wingdings" pitchFamily="2" charset="2"/>
              <a:buNone/>
              <a:tabLst>
                <a:tab pos="1527175" algn="r"/>
                <a:tab pos="1793875" algn="l"/>
              </a:tabLst>
            </a:pPr>
            <a:r>
              <a:rPr lang="en-US" dirty="0" smtClean="0"/>
              <a:t>	</a:t>
            </a:r>
            <a:r>
              <a:rPr lang="en-US" dirty="0" smtClean="0">
                <a:solidFill>
                  <a:srgbClr val="B9A525"/>
                </a:solidFill>
              </a:rPr>
              <a:t>★★★★</a:t>
            </a:r>
            <a:r>
              <a:rPr lang="en-US" dirty="0" smtClean="0"/>
              <a:t>	Use linked data format</a:t>
            </a:r>
            <a:br>
              <a:rPr lang="en-US" dirty="0" smtClean="0"/>
            </a:br>
            <a:r>
              <a:rPr lang="en-US" sz="1600" i="1" dirty="0" smtClean="0"/>
              <a:t>(i.e., URIs to identify things, and RDF to represent data)</a:t>
            </a:r>
          </a:p>
          <a:p>
            <a:pPr marL="1793875" indent="-1793875">
              <a:spcAft>
                <a:spcPts val="1200"/>
              </a:spcAft>
              <a:buFont typeface="Wingdings" pitchFamily="2" charset="2"/>
              <a:buNone/>
              <a:tabLst>
                <a:tab pos="1527175" algn="r"/>
                <a:tab pos="1793875" algn="l"/>
              </a:tabLst>
            </a:pPr>
            <a:r>
              <a:rPr lang="en-US" sz="2200" dirty="0" smtClean="0"/>
              <a:t>	</a:t>
            </a:r>
            <a:r>
              <a:rPr lang="en-US" dirty="0" smtClean="0">
                <a:solidFill>
                  <a:srgbClr val="B9A525"/>
                </a:solidFill>
              </a:rPr>
              <a:t>★★★★★</a:t>
            </a:r>
            <a:r>
              <a:rPr lang="en-US" dirty="0" smtClean="0"/>
              <a:t>	Link your data to other people’s data to provide context</a:t>
            </a:r>
            <a:endParaRPr lang="en-US" dirty="0"/>
          </a:p>
        </p:txBody>
      </p:sp>
      <p:sp>
        <p:nvSpPr>
          <p:cNvPr id="7" name="Rectangle 6"/>
          <p:cNvSpPr/>
          <p:nvPr/>
        </p:nvSpPr>
        <p:spPr>
          <a:xfrm>
            <a:off x="256208" y="6506180"/>
            <a:ext cx="8915400" cy="523220"/>
          </a:xfrm>
          <a:prstGeom prst="rect">
            <a:avLst/>
          </a:prstGeom>
        </p:spPr>
        <p:txBody>
          <a:bodyPr wrap="square">
            <a:spAutoFit/>
          </a:bodyPr>
          <a:lstStyle/>
          <a:p>
            <a:r>
              <a:rPr lang="en-US" sz="1400" dirty="0" smtClean="0">
                <a:solidFill>
                  <a:srgbClr val="000000"/>
                </a:solidFill>
              </a:rPr>
              <a:t>Source: </a:t>
            </a:r>
            <a:r>
              <a:rPr lang="en-US" sz="1400" dirty="0" smtClean="0">
                <a:hlinkClick r:id="rId3"/>
              </a:rPr>
              <a:t>http://inkdroid.org/journal/2010/06/04/the-5-stars-of-open-linked-data/</a:t>
            </a:r>
            <a:endParaRPr lang="en-US" sz="1400" dirty="0" smtClean="0"/>
          </a:p>
          <a:p>
            <a:endParaRPr lang="en-US" sz="1400" dirty="0" smtClean="0"/>
          </a:p>
        </p:txBody>
      </p:sp>
    </p:spTree>
    <p:extLst>
      <p:ext uri="{BB962C8B-B14F-4D97-AF65-F5344CB8AC3E}">
        <p14:creationId xmlns:p14="http://schemas.microsoft.com/office/powerpoint/2010/main" val="331559001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40" y="188640"/>
            <a:ext cx="8229600" cy="991049"/>
          </a:xfrm>
        </p:spPr>
        <p:txBody>
          <a:bodyPr>
            <a:normAutofit/>
          </a:bodyPr>
          <a:lstStyle/>
          <a:p>
            <a:pPr algn="l"/>
            <a:r>
              <a:rPr lang="en-US" sz="3200" dirty="0" smtClean="0"/>
              <a:t>Open Data Trends &amp; Future</a:t>
            </a:r>
            <a:endParaRPr lang="en-US" sz="3200" dirty="0"/>
          </a:p>
        </p:txBody>
      </p:sp>
      <p:sp>
        <p:nvSpPr>
          <p:cNvPr id="3" name="Content Placeholder 2"/>
          <p:cNvSpPr>
            <a:spLocks noGrp="1"/>
          </p:cNvSpPr>
          <p:nvPr>
            <p:ph idx="1"/>
          </p:nvPr>
        </p:nvSpPr>
        <p:spPr>
          <a:xfrm>
            <a:off x="0" y="5373216"/>
            <a:ext cx="9144000" cy="1681161"/>
          </a:xfrm>
        </p:spPr>
        <p:txBody>
          <a:bodyPr>
            <a:normAutofit fontScale="70000" lnSpcReduction="20000"/>
          </a:bodyPr>
          <a:lstStyle/>
          <a:p>
            <a:r>
              <a:rPr lang="en-US" sz="2000" dirty="0" smtClean="0"/>
              <a:t>Open Data: Typically very  liberal licenses (variants of CC), but still mixed</a:t>
            </a:r>
          </a:p>
          <a:p>
            <a:r>
              <a:rPr lang="en-US" sz="2000" dirty="0" smtClean="0"/>
              <a:t>Many formats, varying quality, harmonization starting</a:t>
            </a:r>
          </a:p>
          <a:p>
            <a:r>
              <a:rPr lang="en-US" sz="2000" dirty="0" smtClean="0"/>
              <a:t>Mostly by online communities or public bodies (cities, communities, governments, UN,…)</a:t>
            </a:r>
          </a:p>
          <a:p>
            <a:pPr lvl="1"/>
            <a:r>
              <a:rPr lang="en-US" sz="1600" dirty="0" smtClean="0"/>
              <a:t>Currently focused  mostly in </a:t>
            </a:r>
            <a:r>
              <a:rPr lang="en-US" sz="1600" dirty="0" err="1" smtClean="0"/>
              <a:t>SMEs</a:t>
            </a:r>
            <a:r>
              <a:rPr lang="en-US" sz="1600" dirty="0" smtClean="0"/>
              <a:t> to take  advantage of that data</a:t>
            </a:r>
          </a:p>
          <a:p>
            <a:r>
              <a:rPr lang="en-US" sz="2000" dirty="0" smtClean="0"/>
              <a:t>vs. Publicly available data: e.g. NYT is public but not free/not license free</a:t>
            </a:r>
          </a:p>
          <a:p>
            <a:r>
              <a:rPr lang="en-US" sz="2000" dirty="0" smtClean="0"/>
              <a:t>vs. Enterprise (Linked) Data</a:t>
            </a:r>
            <a:endParaRPr lang="en-US" sz="2000" dirty="0"/>
          </a:p>
        </p:txBody>
      </p:sp>
      <p:pic>
        <p:nvPicPr>
          <p:cNvPr id="5" name="Picture 4"/>
          <p:cNvPicPr>
            <a:picLocks noChangeAspect="1" noChangeArrowheads="1"/>
          </p:cNvPicPr>
          <p:nvPr/>
        </p:nvPicPr>
        <p:blipFill>
          <a:blip r:embed="rId2" cstate="print"/>
          <a:srcRect/>
          <a:stretch>
            <a:fillRect/>
          </a:stretch>
        </p:blipFill>
        <p:spPr bwMode="auto">
          <a:xfrm>
            <a:off x="0" y="2152576"/>
            <a:ext cx="2926196" cy="2060576"/>
          </a:xfrm>
          <a:prstGeom prst="rect">
            <a:avLst/>
          </a:prstGeom>
          <a:noFill/>
        </p:spPr>
      </p:pic>
      <p:pic>
        <p:nvPicPr>
          <p:cNvPr id="6" name="Picture 5"/>
          <p:cNvPicPr>
            <a:picLocks noChangeAspect="1" noChangeArrowheads="1"/>
          </p:cNvPicPr>
          <p:nvPr/>
        </p:nvPicPr>
        <p:blipFill>
          <a:blip r:embed="rId3" cstate="print"/>
          <a:srcRect/>
          <a:stretch>
            <a:fillRect/>
          </a:stretch>
        </p:blipFill>
        <p:spPr bwMode="auto">
          <a:xfrm>
            <a:off x="2344191" y="2152576"/>
            <a:ext cx="2418220" cy="2060576"/>
          </a:xfrm>
          <a:prstGeom prst="rect">
            <a:avLst/>
          </a:prstGeom>
          <a:noFill/>
          <a:ln w="9525" algn="ctr">
            <a:noFill/>
            <a:miter lim="800000"/>
            <a:headEnd/>
            <a:tailEnd/>
          </a:ln>
          <a:effectLst/>
        </p:spPr>
      </p:pic>
      <p:pic>
        <p:nvPicPr>
          <p:cNvPr id="7" name="Picture 6"/>
          <p:cNvPicPr>
            <a:picLocks noChangeAspect="1" noChangeArrowheads="1"/>
          </p:cNvPicPr>
          <p:nvPr/>
        </p:nvPicPr>
        <p:blipFill>
          <a:blip r:embed="rId4" cstate="print"/>
          <a:srcRect/>
          <a:stretch>
            <a:fillRect/>
          </a:stretch>
        </p:blipFill>
        <p:spPr bwMode="auto">
          <a:xfrm>
            <a:off x="4256558" y="2295596"/>
            <a:ext cx="2653352" cy="2038137"/>
          </a:xfrm>
          <a:prstGeom prst="rect">
            <a:avLst/>
          </a:prstGeom>
          <a:noFill/>
          <a:ln w="9525" algn="ctr">
            <a:noFill/>
            <a:miter lim="800000"/>
            <a:headEnd/>
            <a:tailEnd/>
          </a:ln>
          <a:effectLst/>
        </p:spPr>
      </p:pic>
      <p:pic>
        <p:nvPicPr>
          <p:cNvPr id="8" name="Picture 5"/>
          <p:cNvPicPr>
            <a:picLocks noChangeAspect="1" noChangeArrowheads="1"/>
          </p:cNvPicPr>
          <p:nvPr/>
        </p:nvPicPr>
        <p:blipFill>
          <a:blip r:embed="rId5" cstate="print"/>
          <a:srcRect/>
          <a:stretch>
            <a:fillRect/>
          </a:stretch>
        </p:blipFill>
        <p:spPr bwMode="auto">
          <a:xfrm>
            <a:off x="6040434" y="3429000"/>
            <a:ext cx="3103566" cy="1999172"/>
          </a:xfrm>
          <a:prstGeom prst="rect">
            <a:avLst/>
          </a:prstGeom>
          <a:noFill/>
          <a:ln w="9525" algn="ctr">
            <a:noFill/>
            <a:miter lim="800000"/>
            <a:headEnd/>
            <a:tailEnd/>
          </a:ln>
        </p:spPr>
      </p:pic>
      <p:pic>
        <p:nvPicPr>
          <p:cNvPr id="12" name="Picture 5" descr="031910_2100_inspirepart1"/>
          <p:cNvPicPr>
            <a:picLocks noChangeAspect="1" noChangeArrowheads="1"/>
          </p:cNvPicPr>
          <p:nvPr/>
        </p:nvPicPr>
        <p:blipFill>
          <a:blip r:embed="rId6" cstate="print"/>
          <a:srcRect/>
          <a:stretch>
            <a:fillRect/>
          </a:stretch>
        </p:blipFill>
        <p:spPr bwMode="auto">
          <a:xfrm>
            <a:off x="686736" y="4126912"/>
            <a:ext cx="762000" cy="754062"/>
          </a:xfrm>
          <a:prstGeom prst="rect">
            <a:avLst/>
          </a:prstGeom>
          <a:noFill/>
          <a:ln w="9525">
            <a:noFill/>
            <a:miter lim="800000"/>
            <a:headEnd/>
            <a:tailEnd/>
          </a:ln>
        </p:spPr>
      </p:pic>
      <p:pic>
        <p:nvPicPr>
          <p:cNvPr id="13" name="Picture 6"/>
          <p:cNvPicPr>
            <a:picLocks noChangeAspect="1" noChangeArrowheads="1"/>
          </p:cNvPicPr>
          <p:nvPr/>
        </p:nvPicPr>
        <p:blipFill>
          <a:blip r:embed="rId7" cstate="print"/>
          <a:srcRect/>
          <a:stretch>
            <a:fillRect/>
          </a:stretch>
        </p:blipFill>
        <p:spPr bwMode="auto">
          <a:xfrm>
            <a:off x="4691790" y="4340147"/>
            <a:ext cx="891444" cy="524136"/>
          </a:xfrm>
          <a:prstGeom prst="rect">
            <a:avLst/>
          </a:prstGeom>
          <a:noFill/>
          <a:ln w="9525" algn="ctr">
            <a:noFill/>
            <a:miter lim="800000"/>
            <a:headEnd/>
            <a:tailEnd/>
          </a:ln>
        </p:spPr>
      </p:pic>
      <p:pic>
        <p:nvPicPr>
          <p:cNvPr id="14" name="Picture 7"/>
          <p:cNvPicPr>
            <a:picLocks noChangeAspect="1" noChangeArrowheads="1"/>
          </p:cNvPicPr>
          <p:nvPr/>
        </p:nvPicPr>
        <p:blipFill>
          <a:blip r:embed="rId8" cstate="print"/>
          <a:srcRect b="27278"/>
          <a:stretch>
            <a:fillRect/>
          </a:stretch>
        </p:blipFill>
        <p:spPr bwMode="auto">
          <a:xfrm>
            <a:off x="2411760" y="1713026"/>
            <a:ext cx="1440160" cy="428005"/>
          </a:xfrm>
          <a:prstGeom prst="rect">
            <a:avLst/>
          </a:prstGeom>
          <a:noFill/>
          <a:ln w="9525" algn="ctr">
            <a:noFill/>
            <a:miter lim="800000"/>
            <a:headEnd/>
            <a:tailEnd/>
          </a:ln>
        </p:spPr>
      </p:pic>
      <p:pic>
        <p:nvPicPr>
          <p:cNvPr id="15" name="Picture 8"/>
          <p:cNvPicPr>
            <a:picLocks noChangeAspect="1" noChangeArrowheads="1"/>
          </p:cNvPicPr>
          <p:nvPr/>
        </p:nvPicPr>
        <p:blipFill>
          <a:blip r:embed="rId9" cstate="print"/>
          <a:srcRect/>
          <a:stretch>
            <a:fillRect/>
          </a:stretch>
        </p:blipFill>
        <p:spPr bwMode="auto">
          <a:xfrm>
            <a:off x="237895" y="1713027"/>
            <a:ext cx="1210842" cy="442524"/>
          </a:xfrm>
          <a:prstGeom prst="rect">
            <a:avLst/>
          </a:prstGeom>
          <a:noFill/>
          <a:ln w="9525">
            <a:noFill/>
            <a:miter lim="800000"/>
            <a:headEnd/>
            <a:tailEnd/>
          </a:ln>
        </p:spPr>
      </p:pic>
      <p:sp>
        <p:nvSpPr>
          <p:cNvPr id="11" name="Rectangle 8"/>
          <p:cNvSpPr>
            <a:spLocks noChangeArrowheads="1"/>
          </p:cNvSpPr>
          <p:nvPr/>
        </p:nvSpPr>
        <p:spPr bwMode="auto">
          <a:xfrm>
            <a:off x="237894" y="4788421"/>
            <a:ext cx="2699847" cy="276999"/>
          </a:xfrm>
          <a:prstGeom prst="rect">
            <a:avLst/>
          </a:prstGeom>
          <a:noFill/>
          <a:ln w="9525">
            <a:noFill/>
            <a:miter lim="800000"/>
            <a:headEnd/>
            <a:tailEnd/>
          </a:ln>
          <a:effectLst/>
        </p:spPr>
        <p:txBody>
          <a:bodyPr wrap="square">
            <a:spAutoFit/>
          </a:bodyPr>
          <a:lstStyle/>
          <a:p>
            <a:pPr>
              <a:spcBef>
                <a:spcPct val="0"/>
              </a:spcBef>
              <a:buClrTx/>
              <a:buFontTx/>
              <a:buNone/>
            </a:pPr>
            <a:r>
              <a:rPr lang="en-US" sz="1200" b="1" dirty="0">
                <a:cs typeface="Arial" charset="0"/>
              </a:rPr>
              <a:t>DIRECTIVE 2007/2/EC INSPIRE</a:t>
            </a:r>
          </a:p>
        </p:txBody>
      </p:sp>
      <p:pic>
        <p:nvPicPr>
          <p:cNvPr id="18" name="Picture 17" descr="Screen Shot 2013-01-26 at 22.27.54.png"/>
          <p:cNvPicPr>
            <a:picLocks noChangeAspect="1"/>
          </p:cNvPicPr>
          <p:nvPr/>
        </p:nvPicPr>
        <p:blipFill>
          <a:blip r:embed="rId10"/>
          <a:stretch>
            <a:fillRect/>
          </a:stretch>
        </p:blipFill>
        <p:spPr>
          <a:xfrm>
            <a:off x="1448736" y="4196943"/>
            <a:ext cx="2633518" cy="684031"/>
          </a:xfrm>
          <a:prstGeom prst="rect">
            <a:avLst/>
          </a:prstGeom>
        </p:spPr>
      </p:pic>
      <p:pic>
        <p:nvPicPr>
          <p:cNvPr id="19" name="Picture 18" descr="Screen Shot 2013-01-26 at 22.29.49.png"/>
          <p:cNvPicPr>
            <a:picLocks noChangeAspect="1"/>
          </p:cNvPicPr>
          <p:nvPr/>
        </p:nvPicPr>
        <p:blipFill>
          <a:blip r:embed="rId11"/>
          <a:stretch>
            <a:fillRect/>
          </a:stretch>
        </p:blipFill>
        <p:spPr>
          <a:xfrm>
            <a:off x="5997700" y="1700808"/>
            <a:ext cx="3130689" cy="1747851"/>
          </a:xfrm>
          <a:prstGeom prst="rect">
            <a:avLst/>
          </a:prstGeom>
        </p:spPr>
      </p:pic>
    </p:spTree>
    <p:extLst>
      <p:ext uri="{BB962C8B-B14F-4D97-AF65-F5344CB8AC3E}">
        <p14:creationId xmlns:p14="http://schemas.microsoft.com/office/powerpoint/2010/main" val="169357385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Open Data – Status:</a:t>
            </a:r>
            <a:endParaRPr lang="de-DE" dirty="0"/>
          </a:p>
        </p:txBody>
      </p:sp>
      <p:pic>
        <p:nvPicPr>
          <p:cNvPr id="6" name="Inhaltsplatzhalter 5" descr="Screen Shot 2013-12-18 at 10.55.48 PM.png"/>
          <p:cNvPicPr>
            <a:picLocks noGrp="1" noChangeAspect="1"/>
          </p:cNvPicPr>
          <p:nvPr>
            <p:ph idx="1"/>
          </p:nvPr>
        </p:nvPicPr>
        <p:blipFill>
          <a:blip r:embed="rId2">
            <a:extLst>
              <a:ext uri="{28A0092B-C50C-407E-A947-70E740481C1C}">
                <a14:useLocalDpi xmlns:a14="http://schemas.microsoft.com/office/drawing/2010/main" val="0"/>
              </a:ext>
            </a:extLst>
          </a:blip>
          <a:srcRect t="565" b="565"/>
          <a:stretch>
            <a:fillRect/>
          </a:stretch>
        </p:blipFill>
        <p:spPr>
          <a:xfrm>
            <a:off x="4131736" y="4005065"/>
            <a:ext cx="5012263" cy="2841352"/>
          </a:xfrm>
        </p:spPr>
      </p:pic>
      <p:sp>
        <p:nvSpPr>
          <p:cNvPr id="8" name="Inhaltsplatzhalter 2"/>
          <p:cNvSpPr txBox="1">
            <a:spLocks/>
          </p:cNvSpPr>
          <p:nvPr/>
        </p:nvSpPr>
        <p:spPr>
          <a:xfrm>
            <a:off x="15776" y="1700808"/>
            <a:ext cx="5708352" cy="3235860"/>
          </a:xfrm>
          <a:prstGeom prst="rect">
            <a:avLst/>
          </a:prstGeom>
        </p:spPr>
        <p:txBody>
          <a:bodyPr vert="horz" lIns="0" tIns="45720" rIns="0" bIns="45720" rtlCol="0">
            <a:normAutofit/>
          </a:bodyPr>
          <a:lstStyle>
            <a:lvl1pPr marL="265113" indent="-265113" algn="l" defTabSz="914400" rtl="0" eaLnBrk="1" latinLnBrk="0" hangingPunct="1">
              <a:lnSpc>
                <a:spcPct val="100000"/>
              </a:lnSpc>
              <a:spcBef>
                <a:spcPts val="0"/>
              </a:spcBef>
              <a:spcAft>
                <a:spcPts val="600"/>
              </a:spcAft>
              <a:buClr>
                <a:schemeClr val="accent3"/>
              </a:buClr>
              <a:buFont typeface="Wingdings" pitchFamily="2" charset="2"/>
              <a:buChar char="§"/>
              <a:defRPr sz="2400" kern="1200">
                <a:solidFill>
                  <a:schemeClr val="tx1"/>
                </a:solidFill>
                <a:latin typeface="+mn-lt"/>
                <a:ea typeface="+mn-ea"/>
                <a:cs typeface="+mn-cs"/>
              </a:defRPr>
            </a:lvl1pPr>
            <a:lvl2pPr marL="541338" indent="-285750" algn="l" defTabSz="914400" rtl="0" eaLnBrk="1" latinLnBrk="0" hangingPunct="1">
              <a:lnSpc>
                <a:spcPct val="100000"/>
              </a:lnSpc>
              <a:spcBef>
                <a:spcPts val="0"/>
              </a:spcBef>
              <a:spcAft>
                <a:spcPts val="600"/>
              </a:spcAft>
              <a:buClr>
                <a:schemeClr val="tx2"/>
              </a:buClr>
              <a:buSzPct val="100000"/>
              <a:buFont typeface="Wingdings" pitchFamily="2" charset="2"/>
              <a:buChar char="§"/>
              <a:defRPr sz="2000" kern="1200">
                <a:solidFill>
                  <a:schemeClr val="tx1"/>
                </a:solidFill>
                <a:latin typeface="+mn-lt"/>
                <a:ea typeface="+mn-ea"/>
                <a:cs typeface="+mn-cs"/>
              </a:defRPr>
            </a:lvl2pPr>
            <a:lvl3pPr marL="804863" indent="-274638" algn="l" defTabSz="914400" rtl="0" eaLnBrk="1" latinLnBrk="0" hangingPunct="1">
              <a:lnSpc>
                <a:spcPct val="100000"/>
              </a:lnSpc>
              <a:spcBef>
                <a:spcPts val="0"/>
              </a:spcBef>
              <a:spcAft>
                <a:spcPts val="600"/>
              </a:spcAft>
              <a:buClr>
                <a:schemeClr val="accent4"/>
              </a:buClr>
              <a:buFont typeface="Wingdings" pitchFamily="2" charset="2"/>
              <a:buChar char="§"/>
              <a:defRPr sz="1800" kern="1200">
                <a:solidFill>
                  <a:schemeClr val="tx1"/>
                </a:solidFill>
                <a:latin typeface="+mn-lt"/>
                <a:ea typeface="+mn-ea"/>
                <a:cs typeface="+mn-cs"/>
              </a:defRPr>
            </a:lvl3pPr>
            <a:lvl4pPr marL="1079500" indent="-274638" algn="l" defTabSz="914400" rtl="0" eaLnBrk="1" latinLnBrk="0" hangingPunct="1">
              <a:lnSpc>
                <a:spcPct val="100000"/>
              </a:lnSpc>
              <a:spcBef>
                <a:spcPts val="0"/>
              </a:spcBef>
              <a:spcAft>
                <a:spcPts val="600"/>
              </a:spcAft>
              <a:buClr>
                <a:schemeClr val="accent5"/>
              </a:buClr>
              <a:buFont typeface="Wingdings" pitchFamily="2" charset="2"/>
              <a:buChar char="§"/>
              <a:defRPr sz="1800" kern="1200">
                <a:solidFill>
                  <a:schemeClr val="tx1"/>
                </a:solidFill>
                <a:latin typeface="+mn-lt"/>
                <a:ea typeface="+mn-ea"/>
                <a:cs typeface="+mn-cs"/>
              </a:defRPr>
            </a:lvl4pPr>
            <a:lvl5pPr marL="1344613" indent="-265113" algn="l" defTabSz="914400" rtl="0" eaLnBrk="1" latinLnBrk="0" hangingPunct="1">
              <a:lnSpc>
                <a:spcPct val="100000"/>
              </a:lnSpc>
              <a:spcBef>
                <a:spcPts val="0"/>
              </a:spcBef>
              <a:spcAft>
                <a:spcPts val="600"/>
              </a:spcAft>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dirty="0" err="1" smtClean="0"/>
              <a:t>Mostly</a:t>
            </a:r>
            <a:r>
              <a:rPr lang="de-DE" dirty="0" smtClean="0"/>
              <a:t> 3-star Open Data...</a:t>
            </a:r>
          </a:p>
          <a:p>
            <a:r>
              <a:rPr lang="de-DE" dirty="0" smtClean="0"/>
              <a:t>... RDF </a:t>
            </a:r>
            <a:r>
              <a:rPr lang="de-DE" dirty="0" err="1" smtClean="0"/>
              <a:t>and</a:t>
            </a:r>
            <a:r>
              <a:rPr lang="de-DE" dirty="0" smtClean="0"/>
              <a:t> </a:t>
            </a:r>
            <a:r>
              <a:rPr lang="de-DE" dirty="0" err="1" smtClean="0"/>
              <a:t>Linked</a:t>
            </a:r>
            <a:r>
              <a:rPr lang="de-DE" dirty="0" smtClean="0"/>
              <a:t> Data </a:t>
            </a:r>
            <a:r>
              <a:rPr lang="de-DE" dirty="0" err="1" smtClean="0"/>
              <a:t>are</a:t>
            </a:r>
            <a:r>
              <a:rPr lang="de-DE" dirty="0" smtClean="0"/>
              <a:t> </a:t>
            </a:r>
            <a:r>
              <a:rPr lang="de-DE" dirty="0" err="1" smtClean="0"/>
              <a:t>starting</a:t>
            </a:r>
            <a:r>
              <a:rPr lang="de-DE" dirty="0" smtClean="0"/>
              <a:t> </a:t>
            </a:r>
            <a:r>
              <a:rPr lang="de-DE" dirty="0" err="1" smtClean="0"/>
              <a:t>to</a:t>
            </a:r>
            <a:r>
              <a:rPr lang="de-DE" dirty="0" smtClean="0"/>
              <a:t> </a:t>
            </a:r>
            <a:r>
              <a:rPr lang="de-DE" dirty="0" err="1" smtClean="0"/>
              <a:t>be</a:t>
            </a:r>
            <a:r>
              <a:rPr lang="de-DE" dirty="0" smtClean="0"/>
              <a:t> </a:t>
            </a:r>
            <a:r>
              <a:rPr lang="de-DE" dirty="0" err="1" smtClean="0"/>
              <a:t>adopted</a:t>
            </a:r>
            <a:r>
              <a:rPr lang="de-DE" dirty="0" smtClean="0"/>
              <a:t> </a:t>
            </a:r>
            <a:r>
              <a:rPr lang="de-DE" dirty="0" err="1" smtClean="0"/>
              <a:t>by</a:t>
            </a:r>
            <a:r>
              <a:rPr lang="de-DE" dirty="0" smtClean="0"/>
              <a:t> Open </a:t>
            </a:r>
            <a:r>
              <a:rPr lang="de-DE" dirty="0" err="1" smtClean="0"/>
              <a:t>Government</a:t>
            </a:r>
            <a:r>
              <a:rPr lang="de-DE" dirty="0" smtClean="0"/>
              <a:t> Data.</a:t>
            </a:r>
          </a:p>
          <a:p>
            <a:r>
              <a:rPr lang="de-DE" dirty="0" err="1"/>
              <a:t>S</a:t>
            </a:r>
            <a:r>
              <a:rPr lang="de-DE" dirty="0" err="1" smtClean="0"/>
              <a:t>ome</a:t>
            </a:r>
            <a:r>
              <a:rPr lang="de-DE" dirty="0" smtClean="0"/>
              <a:t> </a:t>
            </a:r>
            <a:r>
              <a:rPr lang="de-DE" dirty="0" err="1" smtClean="0"/>
              <a:t>exceptions</a:t>
            </a:r>
            <a:r>
              <a:rPr lang="de-DE" dirty="0" smtClean="0"/>
              <a:t>: US, UK, </a:t>
            </a:r>
            <a:r>
              <a:rPr lang="de-DE" b="1" dirty="0" smtClean="0"/>
              <a:t>EU</a:t>
            </a:r>
          </a:p>
          <a:p>
            <a:endParaRPr lang="de-DE" b="1" dirty="0" smtClean="0"/>
          </a:p>
          <a:p>
            <a:endParaRPr lang="de-DE" dirty="0"/>
          </a:p>
        </p:txBody>
      </p:sp>
      <p:pic>
        <p:nvPicPr>
          <p:cNvPr id="9" name="Picture 18" descr="Screen Shot 2013-01-26 at 22.29.49.png"/>
          <p:cNvPicPr>
            <a:picLocks noChangeAspect="1"/>
          </p:cNvPicPr>
          <p:nvPr/>
        </p:nvPicPr>
        <p:blipFill>
          <a:blip r:embed="rId3"/>
          <a:stretch>
            <a:fillRect/>
          </a:stretch>
        </p:blipFill>
        <p:spPr>
          <a:xfrm>
            <a:off x="5724128" y="1988840"/>
            <a:ext cx="3130689" cy="1747851"/>
          </a:xfrm>
          <a:prstGeom prst="rect">
            <a:avLst/>
          </a:prstGeom>
        </p:spPr>
      </p:pic>
    </p:spTree>
    <p:extLst>
      <p:ext uri="{BB962C8B-B14F-4D97-AF65-F5344CB8AC3E}">
        <p14:creationId xmlns:p14="http://schemas.microsoft.com/office/powerpoint/2010/main" val="238396114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EU </a:t>
            </a:r>
            <a:r>
              <a:rPr lang="de-DE" dirty="0" err="1" smtClean="0"/>
              <a:t>is</a:t>
            </a:r>
            <a:r>
              <a:rPr lang="de-DE" dirty="0" smtClean="0"/>
              <a:t> </a:t>
            </a:r>
            <a:r>
              <a:rPr lang="de-DE" dirty="0" err="1" smtClean="0"/>
              <a:t>pushing</a:t>
            </a:r>
            <a:r>
              <a:rPr lang="de-DE" dirty="0" smtClean="0"/>
              <a:t> </a:t>
            </a:r>
            <a:r>
              <a:rPr lang="de-DE" dirty="0" err="1" smtClean="0"/>
              <a:t>Linked</a:t>
            </a:r>
            <a:r>
              <a:rPr lang="de-DE" dirty="0" smtClean="0"/>
              <a:t> Data Standards</a:t>
            </a:r>
            <a:endParaRPr lang="de-DE" dirty="0"/>
          </a:p>
        </p:txBody>
      </p:sp>
      <p:pic>
        <p:nvPicPr>
          <p:cNvPr id="4" name="Bild 3" descr="Screen Shot 2013-12-18 at 11.53.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268760"/>
            <a:ext cx="8424936" cy="6268217"/>
          </a:xfrm>
          <a:prstGeom prst="rect">
            <a:avLst/>
          </a:prstGeom>
        </p:spPr>
      </p:pic>
    </p:spTree>
    <p:extLst>
      <p:ext uri="{BB962C8B-B14F-4D97-AF65-F5344CB8AC3E}">
        <p14:creationId xmlns:p14="http://schemas.microsoft.com/office/powerpoint/2010/main" val="399253966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2019" y="430318"/>
            <a:ext cx="6846285" cy="1143000"/>
          </a:xfrm>
        </p:spPr>
        <p:txBody>
          <a:bodyPr/>
          <a:lstStyle/>
          <a:p>
            <a:r>
              <a:rPr lang="de-DE" dirty="0" smtClean="0"/>
              <a:t>Open </a:t>
            </a:r>
            <a:r>
              <a:rPr lang="de-DE" dirty="0" err="1" smtClean="0"/>
              <a:t>Government</a:t>
            </a:r>
            <a:r>
              <a:rPr lang="de-DE" dirty="0" smtClean="0"/>
              <a:t> Data Austria:</a:t>
            </a:r>
            <a:endParaRPr lang="de-DE" dirty="0"/>
          </a:p>
        </p:txBody>
      </p:sp>
      <p:sp>
        <p:nvSpPr>
          <p:cNvPr id="3" name="Inhaltsplatzhalter 2"/>
          <p:cNvSpPr>
            <a:spLocks noGrp="1"/>
          </p:cNvSpPr>
          <p:nvPr>
            <p:ph idx="1"/>
          </p:nvPr>
        </p:nvSpPr>
        <p:spPr>
          <a:xfrm>
            <a:off x="-21704" y="1772816"/>
            <a:ext cx="7740594" cy="4387988"/>
          </a:xfrm>
        </p:spPr>
        <p:txBody>
          <a:bodyPr>
            <a:normAutofit/>
          </a:bodyPr>
          <a:lstStyle/>
          <a:p>
            <a:r>
              <a:rPr lang="de-DE" sz="2000" dirty="0" err="1" smtClean="0"/>
              <a:t>Mostly</a:t>
            </a:r>
            <a:r>
              <a:rPr lang="de-DE" sz="2000" dirty="0" smtClean="0"/>
              <a:t> 3-star</a:t>
            </a:r>
          </a:p>
          <a:p>
            <a:pPr lvl="1"/>
            <a:r>
              <a:rPr lang="de-DE" sz="1800" dirty="0" err="1" smtClean="0"/>
              <a:t>Various</a:t>
            </a:r>
            <a:r>
              <a:rPr lang="de-DE" sz="1800" dirty="0" smtClean="0"/>
              <a:t> </a:t>
            </a:r>
            <a:r>
              <a:rPr lang="de-DE" sz="1800" dirty="0" err="1" smtClean="0"/>
              <a:t>interesting</a:t>
            </a:r>
            <a:r>
              <a:rPr lang="de-DE" sz="1800" dirty="0" smtClean="0"/>
              <a:t> </a:t>
            </a:r>
            <a:r>
              <a:rPr lang="de-DE" sz="1800" dirty="0" err="1" smtClean="0"/>
              <a:t>aspects</a:t>
            </a:r>
            <a:endParaRPr lang="de-DE" sz="1800" dirty="0" smtClean="0"/>
          </a:p>
          <a:p>
            <a:pPr lvl="1"/>
            <a:r>
              <a:rPr lang="de-DE" sz="1800" dirty="0"/>
              <a:t>Standard meta-</a:t>
            </a:r>
            <a:r>
              <a:rPr lang="de-DE" sz="1800" dirty="0" err="1"/>
              <a:t>data</a:t>
            </a:r>
            <a:r>
              <a:rPr lang="de-DE" sz="1800" dirty="0"/>
              <a:t> </a:t>
            </a:r>
            <a:r>
              <a:rPr lang="de-DE" sz="1800" dirty="0" err="1"/>
              <a:t>catalog</a:t>
            </a:r>
            <a:endParaRPr lang="de-DE" sz="1800" dirty="0"/>
          </a:p>
          <a:p>
            <a:pPr lvl="1"/>
            <a:r>
              <a:rPr lang="de-DE" sz="1800" dirty="0" smtClean="0"/>
              <a:t>„</a:t>
            </a:r>
            <a:r>
              <a:rPr lang="de-DE" sz="1800" dirty="0" err="1" smtClean="0"/>
              <a:t>grass-roots</a:t>
            </a:r>
            <a:r>
              <a:rPr lang="de-DE" sz="1800" dirty="0" smtClean="0"/>
              <a:t> </a:t>
            </a:r>
            <a:r>
              <a:rPr lang="de-DE" sz="1800" dirty="0" err="1" smtClean="0"/>
              <a:t>effort</a:t>
            </a:r>
            <a:r>
              <a:rPr lang="de-DE" sz="1800" dirty="0" smtClean="0"/>
              <a:t> </a:t>
            </a:r>
            <a:r>
              <a:rPr lang="de-DE" sz="1800" dirty="0" err="1" smtClean="0"/>
              <a:t>by</a:t>
            </a:r>
            <a:r>
              <a:rPr lang="de-DE" sz="1800" dirty="0" smtClean="0"/>
              <a:t> </a:t>
            </a:r>
            <a:r>
              <a:rPr lang="de-DE" sz="1800" dirty="0" err="1" smtClean="0"/>
              <a:t>various</a:t>
            </a:r>
            <a:r>
              <a:rPr lang="de-DE" sz="1800" dirty="0" smtClean="0"/>
              <a:t> </a:t>
            </a:r>
          </a:p>
          <a:p>
            <a:pPr marL="255588" lvl="1" indent="0">
              <a:buNone/>
            </a:pPr>
            <a:r>
              <a:rPr lang="de-DE" sz="1800" dirty="0" smtClean="0"/>
              <a:t>   </a:t>
            </a:r>
            <a:r>
              <a:rPr lang="de-DE" sz="1800" dirty="0" err="1" smtClean="0"/>
              <a:t>public</a:t>
            </a:r>
            <a:r>
              <a:rPr lang="de-DE" sz="1800" dirty="0" smtClean="0"/>
              <a:t> </a:t>
            </a:r>
            <a:r>
              <a:rPr lang="de-DE" sz="1800" dirty="0" err="1" smtClean="0"/>
              <a:t>bodies</a:t>
            </a:r>
            <a:r>
              <a:rPr lang="de-DE" sz="1800" dirty="0" smtClean="0"/>
              <a:t> (</a:t>
            </a:r>
            <a:r>
              <a:rPr lang="de-DE" sz="1800" dirty="0" err="1" smtClean="0"/>
              <a:t>as</a:t>
            </a:r>
            <a:r>
              <a:rPr lang="de-DE" sz="1800" dirty="0" smtClean="0"/>
              <a:t> </a:t>
            </a:r>
            <a:r>
              <a:rPr lang="de-DE" sz="1800" dirty="0" err="1" smtClean="0"/>
              <a:t>opposed</a:t>
            </a:r>
            <a:r>
              <a:rPr lang="de-DE" sz="1800" dirty="0" smtClean="0"/>
              <a:t> </a:t>
            </a:r>
            <a:r>
              <a:rPr lang="de-DE" sz="1800" dirty="0" err="1" smtClean="0"/>
              <a:t>to</a:t>
            </a:r>
            <a:r>
              <a:rPr lang="de-DE" sz="1800" dirty="0" smtClean="0"/>
              <a:t> e.g. UK)</a:t>
            </a:r>
          </a:p>
          <a:p>
            <a:pPr lvl="1"/>
            <a:r>
              <a:rPr lang="de-DE" sz="1800" dirty="0" smtClean="0"/>
              <a:t>Parallel (non-</a:t>
            </a:r>
            <a:r>
              <a:rPr lang="de-DE" sz="1800" dirty="0" err="1" smtClean="0"/>
              <a:t>government</a:t>
            </a:r>
            <a:r>
              <a:rPr lang="de-DE" sz="1800" dirty="0" smtClean="0"/>
              <a:t>) </a:t>
            </a:r>
          </a:p>
          <a:p>
            <a:pPr marL="255588" lvl="1" indent="0">
              <a:buNone/>
            </a:pPr>
            <a:r>
              <a:rPr lang="de-DE" sz="1800" dirty="0" smtClean="0"/>
              <a:t>    Open </a:t>
            </a:r>
            <a:r>
              <a:rPr lang="de-DE" sz="1800" dirty="0" err="1" smtClean="0"/>
              <a:t>data</a:t>
            </a:r>
            <a:r>
              <a:rPr lang="de-DE" sz="1800" dirty="0" smtClean="0"/>
              <a:t> </a:t>
            </a:r>
            <a:r>
              <a:rPr lang="de-DE" sz="1800" dirty="0" err="1" smtClean="0"/>
              <a:t>Platform</a:t>
            </a:r>
            <a:r>
              <a:rPr lang="de-DE" sz="1800" dirty="0" smtClean="0"/>
              <a:t> </a:t>
            </a:r>
            <a:r>
              <a:rPr lang="de-DE" sz="1800" dirty="0" err="1" smtClean="0"/>
              <a:t>underway</a:t>
            </a:r>
            <a:endParaRPr lang="de-DE" sz="1800" dirty="0" smtClean="0"/>
          </a:p>
          <a:p>
            <a:pPr lvl="1"/>
            <a:r>
              <a:rPr lang="de-DE" sz="1800" dirty="0" smtClean="0"/>
              <a:t>Unique </a:t>
            </a:r>
            <a:r>
              <a:rPr lang="de-DE" sz="1800" dirty="0" err="1" smtClean="0"/>
              <a:t>license</a:t>
            </a:r>
            <a:endParaRPr lang="de-DE" sz="1800" dirty="0"/>
          </a:p>
          <a:p>
            <a:pPr lvl="1"/>
            <a:r>
              <a:rPr lang="de-DE" sz="1800" dirty="0"/>
              <a:t>C</a:t>
            </a:r>
            <a:r>
              <a:rPr lang="de-DE" sz="1800" dirty="0" smtClean="0"/>
              <a:t>ommunity </a:t>
            </a:r>
            <a:r>
              <a:rPr lang="de-DE" sz="1800" dirty="0" err="1" smtClean="0"/>
              <a:t>meetings</a:t>
            </a:r>
            <a:r>
              <a:rPr lang="de-DE" sz="1800" dirty="0" smtClean="0"/>
              <a:t> („</a:t>
            </a:r>
            <a:r>
              <a:rPr lang="de-DE" sz="1800" dirty="0" err="1" smtClean="0"/>
              <a:t>BarCamps</a:t>
            </a:r>
            <a:r>
              <a:rPr lang="de-DE" sz="1800" dirty="0" smtClean="0"/>
              <a:t>“)</a:t>
            </a:r>
          </a:p>
          <a:p>
            <a:pPr lvl="2"/>
            <a:r>
              <a:rPr lang="de-DE" sz="1600" dirty="0" smtClean="0"/>
              <a:t>E.g. </a:t>
            </a:r>
            <a:r>
              <a:rPr lang="de-DE" sz="1600" dirty="0" err="1" smtClean="0"/>
              <a:t>transformation</a:t>
            </a:r>
            <a:r>
              <a:rPr lang="de-DE" sz="1600" dirty="0" smtClean="0"/>
              <a:t> </a:t>
            </a:r>
            <a:r>
              <a:rPr lang="de-DE" sz="1600" dirty="0" err="1" smtClean="0"/>
              <a:t>to</a:t>
            </a:r>
            <a:r>
              <a:rPr lang="de-DE" sz="1600" dirty="0" smtClean="0"/>
              <a:t> 4/5-star </a:t>
            </a:r>
            <a:r>
              <a:rPr lang="de-DE" sz="1600" dirty="0" err="1" smtClean="0"/>
              <a:t>discussed</a:t>
            </a:r>
            <a:endParaRPr lang="de-DE" sz="1600" dirty="0" smtClean="0"/>
          </a:p>
        </p:txBody>
      </p:sp>
      <p:pic>
        <p:nvPicPr>
          <p:cNvPr id="5" name="Bild 4" descr="Screen Shot 2013-12-19 at 12.01.5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1772816"/>
            <a:ext cx="5519602" cy="4533209"/>
          </a:xfrm>
          <a:prstGeom prst="rect">
            <a:avLst/>
          </a:prstGeom>
        </p:spPr>
      </p:pic>
    </p:spTree>
    <p:extLst>
      <p:ext uri="{BB962C8B-B14F-4D97-AF65-F5344CB8AC3E}">
        <p14:creationId xmlns:p14="http://schemas.microsoft.com/office/powerpoint/2010/main" val="13995361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Recent</a:t>
            </a:r>
            <a:r>
              <a:rPr lang="de-DE" dirty="0" smtClean="0"/>
              <a:t> </a:t>
            </a:r>
            <a:r>
              <a:rPr lang="de-DE" dirty="0" err="1" smtClean="0"/>
              <a:t>Activities</a:t>
            </a:r>
            <a:r>
              <a:rPr lang="de-DE" dirty="0" smtClean="0"/>
              <a:t> in W3C</a:t>
            </a:r>
            <a:endParaRPr lang="de-DE" dirty="0"/>
          </a:p>
        </p:txBody>
      </p:sp>
      <p:sp>
        <p:nvSpPr>
          <p:cNvPr id="3" name="Inhaltsplatzhalter 2"/>
          <p:cNvSpPr>
            <a:spLocks noGrp="1"/>
          </p:cNvSpPr>
          <p:nvPr>
            <p:ph idx="1"/>
          </p:nvPr>
        </p:nvSpPr>
        <p:spPr>
          <a:xfrm>
            <a:off x="10840" y="1844824"/>
            <a:ext cx="7740594" cy="4387988"/>
          </a:xfrm>
        </p:spPr>
        <p:txBody>
          <a:bodyPr/>
          <a:lstStyle/>
          <a:p>
            <a:r>
              <a:rPr lang="de-DE" dirty="0" smtClean="0"/>
              <a:t>W3C Data </a:t>
            </a:r>
            <a:r>
              <a:rPr lang="de-DE" dirty="0" err="1" smtClean="0"/>
              <a:t>Activity</a:t>
            </a:r>
            <a:r>
              <a:rPr lang="de-DE" dirty="0" smtClean="0"/>
              <a:t> </a:t>
            </a:r>
            <a:r>
              <a:rPr lang="de-DE" dirty="0" err="1" smtClean="0"/>
              <a:t>launched</a:t>
            </a:r>
            <a:r>
              <a:rPr lang="de-DE" dirty="0" smtClean="0"/>
              <a:t> (</a:t>
            </a:r>
            <a:r>
              <a:rPr lang="de-DE" dirty="0" err="1" smtClean="0"/>
              <a:t>December</a:t>
            </a:r>
            <a:r>
              <a:rPr lang="de-DE" dirty="0" smtClean="0"/>
              <a:t> 2013!!!)</a:t>
            </a:r>
          </a:p>
          <a:p>
            <a:pPr lvl="1"/>
            <a:r>
              <a:rPr lang="de-DE" dirty="0" smtClean="0"/>
              <a:t>Data on </a:t>
            </a:r>
            <a:r>
              <a:rPr lang="de-DE" dirty="0" err="1" smtClean="0"/>
              <a:t>the</a:t>
            </a:r>
            <a:r>
              <a:rPr lang="de-DE" dirty="0" smtClean="0"/>
              <a:t> Web Best Practices Group</a:t>
            </a:r>
          </a:p>
          <a:p>
            <a:pPr lvl="1"/>
            <a:r>
              <a:rPr lang="de-DE" dirty="0" smtClean="0"/>
              <a:t>CSV on </a:t>
            </a:r>
            <a:r>
              <a:rPr lang="de-DE" dirty="0" err="1" smtClean="0"/>
              <a:t>the</a:t>
            </a:r>
            <a:r>
              <a:rPr lang="de-DE" dirty="0" smtClean="0"/>
              <a:t> Web Group</a:t>
            </a:r>
          </a:p>
          <a:p>
            <a:pPr lvl="1"/>
            <a:r>
              <a:rPr lang="de-DE" dirty="0" err="1" smtClean="0"/>
              <a:t>Provenance</a:t>
            </a:r>
            <a:r>
              <a:rPr lang="de-DE" dirty="0" smtClean="0"/>
              <a:t> WG (PROV)</a:t>
            </a:r>
          </a:p>
          <a:p>
            <a:pPr lvl="1"/>
            <a:r>
              <a:rPr lang="de-DE" dirty="0" err="1" smtClean="0"/>
              <a:t>Government</a:t>
            </a:r>
            <a:r>
              <a:rPr lang="de-DE" dirty="0" smtClean="0"/>
              <a:t> </a:t>
            </a:r>
            <a:r>
              <a:rPr lang="de-DE" dirty="0" err="1" smtClean="0"/>
              <a:t>Linked</a:t>
            </a:r>
            <a:r>
              <a:rPr lang="de-DE" dirty="0" smtClean="0"/>
              <a:t> Data </a:t>
            </a:r>
          </a:p>
          <a:p>
            <a:pPr marL="255588" lvl="1" indent="0">
              <a:buNone/>
            </a:pPr>
            <a:r>
              <a:rPr lang="de-DE" dirty="0" smtClean="0"/>
              <a:t>   Group</a:t>
            </a:r>
          </a:p>
          <a:p>
            <a:pPr lvl="1"/>
            <a:r>
              <a:rPr lang="de-DE" dirty="0" smtClean="0"/>
              <a:t>etc. ...</a:t>
            </a:r>
            <a:endParaRPr lang="de-DE" dirty="0"/>
          </a:p>
        </p:txBody>
      </p:sp>
      <p:pic>
        <p:nvPicPr>
          <p:cNvPr id="4" name="Bild 3" descr="Screen Shot 2013-12-18 at 11.59.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2420888"/>
            <a:ext cx="9144000" cy="6803206"/>
          </a:xfrm>
          <a:prstGeom prst="rect">
            <a:avLst/>
          </a:prstGeom>
        </p:spPr>
      </p:pic>
    </p:spTree>
    <p:extLst>
      <p:ext uri="{BB962C8B-B14F-4D97-AF65-F5344CB8AC3E}">
        <p14:creationId xmlns:p14="http://schemas.microsoft.com/office/powerpoint/2010/main" val="27076168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Moment... This </a:t>
            </a:r>
            <a:r>
              <a:rPr lang="de-DE" smtClean="0"/>
              <a:t>lecture</a:t>
            </a:r>
            <a:r>
              <a:rPr lang="de-DE" dirty="0" smtClean="0"/>
              <a:t> </a:t>
            </a:r>
            <a:r>
              <a:rPr lang="de-DE" dirty="0" smtClean="0"/>
              <a:t>was </a:t>
            </a:r>
            <a:r>
              <a:rPr lang="de-DE" dirty="0" err="1" smtClean="0"/>
              <a:t>about</a:t>
            </a:r>
            <a:r>
              <a:rPr lang="de-DE" dirty="0" smtClean="0"/>
              <a:t> </a:t>
            </a:r>
            <a:r>
              <a:rPr lang="de-DE" dirty="0" err="1" smtClean="0"/>
              <a:t>IoT</a:t>
            </a:r>
            <a:r>
              <a:rPr lang="de-DE" dirty="0" smtClean="0"/>
              <a:t>, </a:t>
            </a:r>
            <a:r>
              <a:rPr lang="de-DE" dirty="0" err="1" smtClean="0"/>
              <a:t>wasn‘t</a:t>
            </a:r>
            <a:r>
              <a:rPr lang="de-DE" dirty="0" smtClean="0"/>
              <a:t> </a:t>
            </a:r>
            <a:r>
              <a:rPr lang="de-DE" dirty="0" err="1" smtClean="0"/>
              <a:t>it</a:t>
            </a:r>
            <a:r>
              <a:rPr lang="de-DE" dirty="0" smtClean="0"/>
              <a:t>?</a:t>
            </a:r>
            <a:endParaRPr lang="de-DE" dirty="0"/>
          </a:p>
        </p:txBody>
      </p:sp>
      <p:pic>
        <p:nvPicPr>
          <p:cNvPr id="4" name="Bild 3"/>
          <p:cNvPicPr>
            <a:picLocks noChangeAspect="1"/>
          </p:cNvPicPr>
          <p:nvPr/>
        </p:nvPicPr>
        <p:blipFill>
          <a:blip r:embed="rId2"/>
          <a:stretch>
            <a:fillRect/>
          </a:stretch>
        </p:blipFill>
        <p:spPr>
          <a:xfrm>
            <a:off x="251520" y="1844824"/>
            <a:ext cx="5453112" cy="4089834"/>
          </a:xfrm>
          <a:prstGeom prst="rect">
            <a:avLst/>
          </a:prstGeom>
        </p:spPr>
      </p:pic>
      <p:sp>
        <p:nvSpPr>
          <p:cNvPr id="5" name="Inhaltsplatzhalter 2"/>
          <p:cNvSpPr>
            <a:spLocks noGrp="1"/>
          </p:cNvSpPr>
          <p:nvPr>
            <p:ph idx="1"/>
          </p:nvPr>
        </p:nvSpPr>
        <p:spPr>
          <a:xfrm>
            <a:off x="4644008" y="5301208"/>
            <a:ext cx="4253997" cy="581630"/>
          </a:xfrm>
        </p:spPr>
        <p:txBody>
          <a:bodyPr/>
          <a:lstStyle/>
          <a:p>
            <a:r>
              <a:rPr lang="de-DE" dirty="0" err="1" smtClean="0"/>
              <a:t>Why</a:t>
            </a:r>
            <a:r>
              <a:rPr lang="de-DE" dirty="0" smtClean="0"/>
              <a:t> </a:t>
            </a:r>
            <a:r>
              <a:rPr lang="de-DE" dirty="0" err="1" smtClean="0"/>
              <a:t>should</a:t>
            </a:r>
            <a:r>
              <a:rPr lang="de-DE" dirty="0" smtClean="0"/>
              <a:t> </a:t>
            </a:r>
            <a:r>
              <a:rPr lang="de-DE" dirty="0" err="1" smtClean="0"/>
              <a:t>you</a:t>
            </a:r>
            <a:r>
              <a:rPr lang="de-DE" dirty="0" smtClean="0"/>
              <a:t> </a:t>
            </a:r>
            <a:r>
              <a:rPr lang="de-DE" dirty="0" err="1" smtClean="0"/>
              <a:t>care</a:t>
            </a:r>
            <a:r>
              <a:rPr lang="de-DE" dirty="0" smtClean="0"/>
              <a:t>?</a:t>
            </a:r>
            <a:endParaRPr lang="de-DE" dirty="0"/>
          </a:p>
        </p:txBody>
      </p:sp>
    </p:spTree>
    <p:extLst>
      <p:ext uri="{BB962C8B-B14F-4D97-AF65-F5344CB8AC3E}">
        <p14:creationId xmlns:p14="http://schemas.microsoft.com/office/powerpoint/2010/main" val="25871807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Linked</a:t>
            </a:r>
            <a:r>
              <a:rPr lang="de-DE" dirty="0" smtClean="0"/>
              <a:t> Open Data </a:t>
            </a:r>
            <a:r>
              <a:rPr lang="de-DE" dirty="0" err="1" smtClean="0"/>
              <a:t>for</a:t>
            </a:r>
            <a:r>
              <a:rPr lang="de-DE" dirty="0" smtClean="0"/>
              <a:t> </a:t>
            </a:r>
            <a:r>
              <a:rPr lang="de-DE" dirty="0" err="1" smtClean="0"/>
              <a:t>IoT</a:t>
            </a:r>
            <a:r>
              <a:rPr lang="de-DE" dirty="0" smtClean="0"/>
              <a:t>?</a:t>
            </a:r>
            <a:endParaRPr lang="de-DE" dirty="0"/>
          </a:p>
        </p:txBody>
      </p:sp>
      <p:sp>
        <p:nvSpPr>
          <p:cNvPr id="4" name="Inhaltsplatzhalter 3"/>
          <p:cNvSpPr>
            <a:spLocks noGrp="1"/>
          </p:cNvSpPr>
          <p:nvPr>
            <p:ph idx="1"/>
          </p:nvPr>
        </p:nvSpPr>
        <p:spPr>
          <a:xfrm>
            <a:off x="3779912" y="1916832"/>
            <a:ext cx="5040560" cy="4387988"/>
          </a:xfrm>
        </p:spPr>
        <p:txBody>
          <a:bodyPr/>
          <a:lstStyle/>
          <a:p>
            <a:pPr marL="457200" indent="-457200">
              <a:buAutoNum type="alphaLcParenR"/>
            </a:pPr>
            <a:r>
              <a:rPr lang="de-DE" dirty="0" smtClean="0"/>
              <a:t>A </a:t>
            </a:r>
            <a:r>
              <a:rPr lang="de-DE" dirty="0" err="1" smtClean="0"/>
              <a:t>lot</a:t>
            </a:r>
            <a:r>
              <a:rPr lang="de-DE" dirty="0" smtClean="0"/>
              <a:t> </a:t>
            </a:r>
            <a:r>
              <a:rPr lang="de-DE" dirty="0" err="1" smtClean="0"/>
              <a:t>of</a:t>
            </a:r>
            <a:r>
              <a:rPr lang="de-DE" dirty="0" smtClean="0"/>
              <a:t> </a:t>
            </a:r>
            <a:r>
              <a:rPr lang="de-DE" dirty="0" err="1" smtClean="0"/>
              <a:t>this</a:t>
            </a:r>
            <a:r>
              <a:rPr lang="de-DE" dirty="0" smtClean="0"/>
              <a:t> </a:t>
            </a:r>
            <a:r>
              <a:rPr lang="de-DE" dirty="0" err="1" smtClean="0"/>
              <a:t>data</a:t>
            </a:r>
            <a:r>
              <a:rPr lang="de-DE" dirty="0" smtClean="0"/>
              <a:t> </a:t>
            </a:r>
            <a:r>
              <a:rPr lang="de-DE" dirty="0" err="1" smtClean="0"/>
              <a:t>is</a:t>
            </a:r>
            <a:r>
              <a:rPr lang="de-DE" dirty="0" smtClean="0"/>
              <a:t> </a:t>
            </a:r>
            <a:r>
              <a:rPr lang="de-DE" dirty="0" err="1" smtClean="0"/>
              <a:t>actually</a:t>
            </a:r>
            <a:r>
              <a:rPr lang="de-DE" dirty="0" smtClean="0"/>
              <a:t> </a:t>
            </a:r>
            <a:r>
              <a:rPr lang="de-DE" dirty="0" err="1" smtClean="0"/>
              <a:t>sensor</a:t>
            </a:r>
            <a:r>
              <a:rPr lang="de-DE" dirty="0" smtClean="0"/>
              <a:t> </a:t>
            </a:r>
            <a:r>
              <a:rPr lang="de-DE" dirty="0" err="1" smtClean="0"/>
              <a:t>data</a:t>
            </a:r>
            <a:endParaRPr lang="de-DE" dirty="0" smtClean="0"/>
          </a:p>
          <a:p>
            <a:pPr marL="457200" indent="-457200">
              <a:buAutoNum type="alphaLcParenR"/>
            </a:pPr>
            <a:endParaRPr lang="de-DE" dirty="0"/>
          </a:p>
          <a:p>
            <a:pPr marL="457200" indent="-457200">
              <a:buAutoNum type="alphaLcParenR"/>
            </a:pPr>
            <a:r>
              <a:rPr lang="de-DE" dirty="0" smtClean="0"/>
              <a:t>Sensor </a:t>
            </a:r>
            <a:r>
              <a:rPr lang="de-DE" dirty="0" err="1" smtClean="0"/>
              <a:t>data</a:t>
            </a:r>
            <a:r>
              <a:rPr lang="de-DE" dirty="0" smtClean="0"/>
              <a:t> </a:t>
            </a:r>
            <a:r>
              <a:rPr lang="de-DE" dirty="0" err="1" smtClean="0"/>
              <a:t>can</a:t>
            </a:r>
            <a:r>
              <a:rPr lang="de-DE" dirty="0" smtClean="0"/>
              <a:t> </a:t>
            </a:r>
            <a:r>
              <a:rPr lang="de-DE" dirty="0" err="1" smtClean="0"/>
              <a:t>be</a:t>
            </a:r>
            <a:r>
              <a:rPr lang="de-DE" dirty="0" smtClean="0"/>
              <a:t> </a:t>
            </a:r>
            <a:r>
              <a:rPr lang="de-DE" dirty="0" err="1" smtClean="0"/>
              <a:t>fruitfully</a:t>
            </a:r>
            <a:r>
              <a:rPr lang="de-DE" dirty="0" smtClean="0"/>
              <a:t> </a:t>
            </a:r>
            <a:r>
              <a:rPr lang="de-DE" dirty="0" err="1" smtClean="0"/>
              <a:t>combined</a:t>
            </a:r>
            <a:r>
              <a:rPr lang="de-DE" dirty="0" smtClean="0"/>
              <a:t> </a:t>
            </a:r>
            <a:r>
              <a:rPr lang="de-DE" dirty="0" err="1" smtClean="0"/>
              <a:t>with</a:t>
            </a:r>
            <a:r>
              <a:rPr lang="de-DE" dirty="0" smtClean="0"/>
              <a:t> Open Data!</a:t>
            </a:r>
          </a:p>
          <a:p>
            <a:pPr marL="457200" indent="-457200">
              <a:buAutoNum type="alphaLcParenR"/>
            </a:pPr>
            <a:endParaRPr lang="de-DE" dirty="0"/>
          </a:p>
          <a:p>
            <a:pPr marL="0" indent="0">
              <a:buNone/>
            </a:pPr>
            <a:endParaRPr lang="de-DE" dirty="0" smtClean="0"/>
          </a:p>
          <a:p>
            <a:pPr marL="457200" indent="-457200">
              <a:buAutoNum type="alphaLcParenR"/>
            </a:pPr>
            <a:endParaRPr lang="de-DE" dirty="0"/>
          </a:p>
          <a:p>
            <a:pPr marL="457200" indent="-457200">
              <a:buAutoNum type="alphaLcParenR"/>
            </a:pPr>
            <a:endParaRPr lang="de-DE" dirty="0" smtClean="0"/>
          </a:p>
          <a:p>
            <a:pPr marL="457200" indent="-457200">
              <a:buAutoNum type="alphaLcParenR"/>
            </a:pPr>
            <a:endParaRPr lang="de-DE" dirty="0"/>
          </a:p>
        </p:txBody>
      </p:sp>
      <p:pic>
        <p:nvPicPr>
          <p:cNvPr id="5" name="Inhaltsplatzhalter 3"/>
          <p:cNvPicPr>
            <a:picLocks noChangeAspect="1"/>
          </p:cNvPicPr>
          <p:nvPr/>
        </p:nvPicPr>
        <p:blipFill>
          <a:blip r:embed="rId2"/>
          <a:srcRect l="-42252" r="-42252"/>
          <a:stretch>
            <a:fillRect/>
          </a:stretch>
        </p:blipFill>
        <p:spPr>
          <a:xfrm>
            <a:off x="-1116632" y="1916832"/>
            <a:ext cx="6113293" cy="3456384"/>
          </a:xfrm>
          <a:prstGeom prst="rect">
            <a:avLst/>
          </a:prstGeom>
        </p:spPr>
      </p:pic>
    </p:spTree>
    <p:extLst>
      <p:ext uri="{BB962C8B-B14F-4D97-AF65-F5344CB8AC3E}">
        <p14:creationId xmlns:p14="http://schemas.microsoft.com/office/powerpoint/2010/main" val="225859055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What</a:t>
            </a:r>
            <a:r>
              <a:rPr lang="de-DE" dirty="0" smtClean="0"/>
              <a:t> </a:t>
            </a:r>
            <a:r>
              <a:rPr lang="de-DE" dirty="0" err="1" smtClean="0"/>
              <a:t>is</a:t>
            </a:r>
            <a:r>
              <a:rPr lang="de-DE" dirty="0" smtClean="0"/>
              <a:t> Open Data?</a:t>
            </a:r>
            <a:endParaRPr lang="de-DE" dirty="0"/>
          </a:p>
        </p:txBody>
      </p:sp>
      <p:sp>
        <p:nvSpPr>
          <p:cNvPr id="3" name="Inhaltsplatzhalter 2"/>
          <p:cNvSpPr>
            <a:spLocks noGrp="1"/>
          </p:cNvSpPr>
          <p:nvPr>
            <p:ph sz="quarter" idx="10"/>
          </p:nvPr>
        </p:nvSpPr>
        <p:spPr/>
        <p:txBody>
          <a:bodyPr>
            <a:normAutofit fontScale="85000" lnSpcReduction="20000"/>
          </a:bodyPr>
          <a:lstStyle/>
          <a:p>
            <a:r>
              <a:rPr lang="de-DE" b="1" dirty="0" err="1"/>
              <a:t>Availability</a:t>
            </a:r>
            <a:r>
              <a:rPr lang="de-DE" b="1" dirty="0"/>
              <a:t> </a:t>
            </a:r>
            <a:r>
              <a:rPr lang="de-DE" b="1" dirty="0" err="1"/>
              <a:t>and</a:t>
            </a:r>
            <a:r>
              <a:rPr lang="de-DE" b="1" dirty="0"/>
              <a:t> Access</a:t>
            </a:r>
            <a:r>
              <a:rPr lang="de-DE" dirty="0"/>
              <a:t>: </a:t>
            </a:r>
            <a:r>
              <a:rPr lang="de-DE" dirty="0" err="1"/>
              <a:t>the</a:t>
            </a:r>
            <a:r>
              <a:rPr lang="de-DE" dirty="0"/>
              <a:t> </a:t>
            </a:r>
            <a:r>
              <a:rPr lang="de-DE" dirty="0" err="1"/>
              <a:t>data</a:t>
            </a:r>
            <a:r>
              <a:rPr lang="de-DE" dirty="0"/>
              <a:t> must </a:t>
            </a:r>
            <a:r>
              <a:rPr lang="de-DE" dirty="0" err="1"/>
              <a:t>be</a:t>
            </a:r>
            <a:r>
              <a:rPr lang="de-DE" dirty="0"/>
              <a:t> </a:t>
            </a:r>
            <a:r>
              <a:rPr lang="de-DE" dirty="0" err="1"/>
              <a:t>available</a:t>
            </a:r>
            <a:r>
              <a:rPr lang="de-DE" dirty="0"/>
              <a:t> </a:t>
            </a:r>
            <a:r>
              <a:rPr lang="de-DE" dirty="0" err="1"/>
              <a:t>as</a:t>
            </a:r>
            <a:r>
              <a:rPr lang="de-DE" dirty="0"/>
              <a:t> a </a:t>
            </a:r>
            <a:r>
              <a:rPr lang="de-DE" dirty="0" err="1"/>
              <a:t>whole</a:t>
            </a:r>
            <a:r>
              <a:rPr lang="de-DE" dirty="0"/>
              <a:t> </a:t>
            </a:r>
            <a:r>
              <a:rPr lang="de-DE" dirty="0" err="1"/>
              <a:t>and</a:t>
            </a:r>
            <a:r>
              <a:rPr lang="de-DE" dirty="0"/>
              <a:t> </a:t>
            </a:r>
            <a:r>
              <a:rPr lang="de-DE" dirty="0" err="1"/>
              <a:t>at</a:t>
            </a:r>
            <a:r>
              <a:rPr lang="de-DE" dirty="0"/>
              <a:t> </a:t>
            </a:r>
            <a:r>
              <a:rPr lang="de-DE" dirty="0" err="1"/>
              <a:t>no</a:t>
            </a:r>
            <a:r>
              <a:rPr lang="de-DE" dirty="0"/>
              <a:t> </a:t>
            </a:r>
            <a:r>
              <a:rPr lang="de-DE" dirty="0" err="1"/>
              <a:t>more</a:t>
            </a:r>
            <a:r>
              <a:rPr lang="de-DE" dirty="0"/>
              <a:t> </a:t>
            </a:r>
            <a:r>
              <a:rPr lang="de-DE" dirty="0" err="1"/>
              <a:t>than</a:t>
            </a:r>
            <a:r>
              <a:rPr lang="de-DE" dirty="0"/>
              <a:t> a </a:t>
            </a:r>
            <a:r>
              <a:rPr lang="de-DE" dirty="0" err="1"/>
              <a:t>reasonable</a:t>
            </a:r>
            <a:r>
              <a:rPr lang="de-DE" dirty="0"/>
              <a:t> </a:t>
            </a:r>
            <a:r>
              <a:rPr lang="de-DE" dirty="0" err="1"/>
              <a:t>reproduction</a:t>
            </a:r>
            <a:r>
              <a:rPr lang="de-DE" dirty="0"/>
              <a:t> </a:t>
            </a:r>
            <a:r>
              <a:rPr lang="de-DE" dirty="0" err="1"/>
              <a:t>cost</a:t>
            </a:r>
            <a:r>
              <a:rPr lang="de-DE" dirty="0"/>
              <a:t>, </a:t>
            </a:r>
            <a:r>
              <a:rPr lang="de-DE" dirty="0" err="1"/>
              <a:t>preferably</a:t>
            </a:r>
            <a:r>
              <a:rPr lang="de-DE" dirty="0"/>
              <a:t> </a:t>
            </a:r>
            <a:r>
              <a:rPr lang="de-DE" dirty="0" err="1"/>
              <a:t>by</a:t>
            </a:r>
            <a:r>
              <a:rPr lang="de-DE" dirty="0"/>
              <a:t> </a:t>
            </a:r>
            <a:r>
              <a:rPr lang="de-DE" dirty="0" err="1"/>
              <a:t>downloading</a:t>
            </a:r>
            <a:r>
              <a:rPr lang="de-DE" dirty="0"/>
              <a:t> </a:t>
            </a:r>
            <a:r>
              <a:rPr lang="de-DE" dirty="0" err="1"/>
              <a:t>over</a:t>
            </a:r>
            <a:r>
              <a:rPr lang="de-DE" dirty="0"/>
              <a:t> </a:t>
            </a:r>
            <a:r>
              <a:rPr lang="de-DE" dirty="0" err="1"/>
              <a:t>the</a:t>
            </a:r>
            <a:r>
              <a:rPr lang="de-DE" dirty="0"/>
              <a:t> </a:t>
            </a:r>
            <a:r>
              <a:rPr lang="de-DE" dirty="0" err="1"/>
              <a:t>internet</a:t>
            </a:r>
            <a:r>
              <a:rPr lang="de-DE" dirty="0"/>
              <a:t>. The </a:t>
            </a:r>
            <a:r>
              <a:rPr lang="de-DE" dirty="0" err="1"/>
              <a:t>data</a:t>
            </a:r>
            <a:r>
              <a:rPr lang="de-DE" dirty="0"/>
              <a:t> must also </a:t>
            </a:r>
            <a:r>
              <a:rPr lang="de-DE" dirty="0" err="1"/>
              <a:t>be</a:t>
            </a:r>
            <a:r>
              <a:rPr lang="de-DE" dirty="0"/>
              <a:t> </a:t>
            </a:r>
            <a:r>
              <a:rPr lang="de-DE" dirty="0" err="1"/>
              <a:t>available</a:t>
            </a:r>
            <a:r>
              <a:rPr lang="de-DE" dirty="0"/>
              <a:t> in a </a:t>
            </a:r>
            <a:r>
              <a:rPr lang="de-DE" dirty="0" err="1"/>
              <a:t>convenient</a:t>
            </a:r>
            <a:r>
              <a:rPr lang="de-DE" dirty="0"/>
              <a:t> </a:t>
            </a:r>
            <a:r>
              <a:rPr lang="de-DE" dirty="0" err="1"/>
              <a:t>and</a:t>
            </a:r>
            <a:r>
              <a:rPr lang="de-DE" dirty="0"/>
              <a:t> </a:t>
            </a:r>
            <a:r>
              <a:rPr lang="de-DE" dirty="0" err="1"/>
              <a:t>modifiable</a:t>
            </a:r>
            <a:r>
              <a:rPr lang="de-DE" dirty="0"/>
              <a:t> form.</a:t>
            </a:r>
          </a:p>
          <a:p>
            <a:r>
              <a:rPr lang="de-DE" b="1" dirty="0"/>
              <a:t>Reuse </a:t>
            </a:r>
            <a:r>
              <a:rPr lang="de-DE" b="1" dirty="0" err="1"/>
              <a:t>and</a:t>
            </a:r>
            <a:r>
              <a:rPr lang="de-DE" b="1" dirty="0"/>
              <a:t> Redistribution</a:t>
            </a:r>
            <a:r>
              <a:rPr lang="de-DE" dirty="0"/>
              <a:t>: </a:t>
            </a:r>
            <a:r>
              <a:rPr lang="de-DE" dirty="0" err="1"/>
              <a:t>the</a:t>
            </a:r>
            <a:r>
              <a:rPr lang="de-DE" dirty="0"/>
              <a:t> </a:t>
            </a:r>
            <a:r>
              <a:rPr lang="de-DE" dirty="0" err="1"/>
              <a:t>data</a:t>
            </a:r>
            <a:r>
              <a:rPr lang="de-DE" dirty="0"/>
              <a:t> must </a:t>
            </a:r>
            <a:r>
              <a:rPr lang="de-DE" dirty="0" err="1"/>
              <a:t>be</a:t>
            </a:r>
            <a:r>
              <a:rPr lang="de-DE" dirty="0"/>
              <a:t> </a:t>
            </a:r>
            <a:r>
              <a:rPr lang="de-DE" dirty="0" err="1"/>
              <a:t>provided</a:t>
            </a:r>
            <a:r>
              <a:rPr lang="de-DE" dirty="0"/>
              <a:t> </a:t>
            </a:r>
            <a:r>
              <a:rPr lang="de-DE" dirty="0" err="1"/>
              <a:t>under</a:t>
            </a:r>
            <a:r>
              <a:rPr lang="de-DE" dirty="0"/>
              <a:t> </a:t>
            </a:r>
            <a:r>
              <a:rPr lang="de-DE" dirty="0" err="1"/>
              <a:t>terms</a:t>
            </a:r>
            <a:r>
              <a:rPr lang="de-DE" dirty="0"/>
              <a:t> </a:t>
            </a:r>
            <a:r>
              <a:rPr lang="de-DE" dirty="0" err="1"/>
              <a:t>that</a:t>
            </a:r>
            <a:r>
              <a:rPr lang="de-DE" dirty="0"/>
              <a:t> </a:t>
            </a:r>
            <a:r>
              <a:rPr lang="de-DE" dirty="0" err="1"/>
              <a:t>permit</a:t>
            </a:r>
            <a:r>
              <a:rPr lang="de-DE" dirty="0"/>
              <a:t> </a:t>
            </a:r>
            <a:r>
              <a:rPr lang="de-DE" dirty="0" err="1"/>
              <a:t>reuse</a:t>
            </a:r>
            <a:r>
              <a:rPr lang="de-DE" dirty="0"/>
              <a:t> </a:t>
            </a:r>
            <a:r>
              <a:rPr lang="de-DE" dirty="0" err="1"/>
              <a:t>and</a:t>
            </a:r>
            <a:r>
              <a:rPr lang="de-DE" dirty="0"/>
              <a:t> </a:t>
            </a:r>
            <a:r>
              <a:rPr lang="de-DE" dirty="0" err="1"/>
              <a:t>redistribution</a:t>
            </a:r>
            <a:r>
              <a:rPr lang="de-DE" dirty="0"/>
              <a:t> </a:t>
            </a:r>
            <a:r>
              <a:rPr lang="de-DE" dirty="0" err="1"/>
              <a:t>including</a:t>
            </a:r>
            <a:r>
              <a:rPr lang="de-DE" dirty="0"/>
              <a:t> </a:t>
            </a:r>
            <a:r>
              <a:rPr lang="de-DE" dirty="0" err="1"/>
              <a:t>the</a:t>
            </a:r>
            <a:r>
              <a:rPr lang="de-DE" dirty="0"/>
              <a:t> </a:t>
            </a:r>
            <a:r>
              <a:rPr lang="de-DE" dirty="0" err="1"/>
              <a:t>intermixing</a:t>
            </a:r>
            <a:r>
              <a:rPr lang="de-DE" dirty="0"/>
              <a:t> </a:t>
            </a:r>
            <a:r>
              <a:rPr lang="de-DE" dirty="0" err="1"/>
              <a:t>with</a:t>
            </a:r>
            <a:r>
              <a:rPr lang="de-DE" dirty="0"/>
              <a:t> </a:t>
            </a:r>
            <a:r>
              <a:rPr lang="de-DE" dirty="0" err="1"/>
              <a:t>other</a:t>
            </a:r>
            <a:r>
              <a:rPr lang="de-DE" dirty="0"/>
              <a:t> </a:t>
            </a:r>
            <a:r>
              <a:rPr lang="de-DE" dirty="0" err="1"/>
              <a:t>datasets</a:t>
            </a:r>
            <a:r>
              <a:rPr lang="de-DE" dirty="0"/>
              <a:t>. The </a:t>
            </a:r>
            <a:r>
              <a:rPr lang="de-DE" dirty="0" err="1"/>
              <a:t>data</a:t>
            </a:r>
            <a:r>
              <a:rPr lang="de-DE" dirty="0"/>
              <a:t> must </a:t>
            </a:r>
            <a:r>
              <a:rPr lang="de-DE" dirty="0" err="1"/>
              <a:t>be</a:t>
            </a:r>
            <a:r>
              <a:rPr lang="de-DE" dirty="0"/>
              <a:t> </a:t>
            </a:r>
            <a:r>
              <a:rPr lang="de-DE" dirty="0">
                <a:hlinkClick r:id="rId2"/>
              </a:rPr>
              <a:t>machine-readable</a:t>
            </a:r>
            <a:r>
              <a:rPr lang="de-DE" dirty="0"/>
              <a:t>.</a:t>
            </a:r>
          </a:p>
          <a:p>
            <a:r>
              <a:rPr lang="de-DE" b="1" dirty="0"/>
              <a:t>Universal </a:t>
            </a:r>
            <a:r>
              <a:rPr lang="de-DE" b="1" dirty="0" err="1"/>
              <a:t>Participation</a:t>
            </a:r>
            <a:r>
              <a:rPr lang="de-DE" dirty="0"/>
              <a:t>: </a:t>
            </a:r>
            <a:r>
              <a:rPr lang="de-DE" dirty="0" err="1"/>
              <a:t>everyone</a:t>
            </a:r>
            <a:r>
              <a:rPr lang="de-DE" dirty="0"/>
              <a:t> must </a:t>
            </a:r>
            <a:r>
              <a:rPr lang="de-DE" dirty="0" err="1"/>
              <a:t>be</a:t>
            </a:r>
            <a:r>
              <a:rPr lang="de-DE" dirty="0"/>
              <a:t> </a:t>
            </a:r>
            <a:r>
              <a:rPr lang="de-DE" dirty="0" err="1"/>
              <a:t>able</a:t>
            </a:r>
            <a:r>
              <a:rPr lang="de-DE" dirty="0"/>
              <a:t> </a:t>
            </a:r>
            <a:r>
              <a:rPr lang="de-DE" dirty="0" err="1"/>
              <a:t>to</a:t>
            </a:r>
            <a:r>
              <a:rPr lang="de-DE" dirty="0"/>
              <a:t> </a:t>
            </a:r>
            <a:r>
              <a:rPr lang="de-DE" dirty="0" err="1"/>
              <a:t>use</a:t>
            </a:r>
            <a:r>
              <a:rPr lang="de-DE" dirty="0"/>
              <a:t>, </a:t>
            </a:r>
            <a:r>
              <a:rPr lang="de-DE" dirty="0" err="1"/>
              <a:t>reuse</a:t>
            </a:r>
            <a:r>
              <a:rPr lang="de-DE" dirty="0"/>
              <a:t> </a:t>
            </a:r>
            <a:r>
              <a:rPr lang="de-DE" dirty="0" err="1"/>
              <a:t>and</a:t>
            </a:r>
            <a:r>
              <a:rPr lang="de-DE" dirty="0"/>
              <a:t> </a:t>
            </a:r>
            <a:r>
              <a:rPr lang="de-DE" dirty="0" err="1"/>
              <a:t>redistribute</a:t>
            </a:r>
            <a:r>
              <a:rPr lang="de-DE" dirty="0"/>
              <a:t> – </a:t>
            </a:r>
            <a:r>
              <a:rPr lang="de-DE" dirty="0" err="1"/>
              <a:t>there</a:t>
            </a:r>
            <a:r>
              <a:rPr lang="de-DE" dirty="0"/>
              <a:t> </a:t>
            </a:r>
            <a:r>
              <a:rPr lang="de-DE" dirty="0" err="1"/>
              <a:t>should</a:t>
            </a:r>
            <a:r>
              <a:rPr lang="de-DE" dirty="0"/>
              <a:t> </a:t>
            </a:r>
            <a:r>
              <a:rPr lang="de-DE" dirty="0" err="1"/>
              <a:t>be</a:t>
            </a:r>
            <a:r>
              <a:rPr lang="de-DE" dirty="0"/>
              <a:t> </a:t>
            </a:r>
            <a:r>
              <a:rPr lang="de-DE" dirty="0" err="1"/>
              <a:t>no</a:t>
            </a:r>
            <a:r>
              <a:rPr lang="de-DE" dirty="0"/>
              <a:t> </a:t>
            </a:r>
            <a:r>
              <a:rPr lang="de-DE" dirty="0" err="1"/>
              <a:t>discrimination</a:t>
            </a:r>
            <a:r>
              <a:rPr lang="de-DE" dirty="0"/>
              <a:t> </a:t>
            </a:r>
            <a:r>
              <a:rPr lang="de-DE" dirty="0" err="1"/>
              <a:t>against</a:t>
            </a:r>
            <a:r>
              <a:rPr lang="de-DE" dirty="0"/>
              <a:t> </a:t>
            </a:r>
            <a:r>
              <a:rPr lang="de-DE" dirty="0" err="1"/>
              <a:t>fields</a:t>
            </a:r>
            <a:r>
              <a:rPr lang="de-DE" dirty="0"/>
              <a:t> </a:t>
            </a:r>
            <a:r>
              <a:rPr lang="de-DE" dirty="0" err="1"/>
              <a:t>of</a:t>
            </a:r>
            <a:r>
              <a:rPr lang="de-DE" dirty="0"/>
              <a:t> </a:t>
            </a:r>
            <a:r>
              <a:rPr lang="de-DE" dirty="0" err="1"/>
              <a:t>endeavour</a:t>
            </a:r>
            <a:r>
              <a:rPr lang="de-DE" dirty="0"/>
              <a:t> </a:t>
            </a:r>
            <a:r>
              <a:rPr lang="de-DE" dirty="0" err="1"/>
              <a:t>or</a:t>
            </a:r>
            <a:r>
              <a:rPr lang="de-DE" dirty="0"/>
              <a:t> </a:t>
            </a:r>
            <a:r>
              <a:rPr lang="de-DE" dirty="0" err="1"/>
              <a:t>against</a:t>
            </a:r>
            <a:r>
              <a:rPr lang="de-DE" dirty="0"/>
              <a:t> </a:t>
            </a:r>
            <a:r>
              <a:rPr lang="de-DE" dirty="0" err="1"/>
              <a:t>persons</a:t>
            </a:r>
            <a:r>
              <a:rPr lang="de-DE" dirty="0"/>
              <a:t> </a:t>
            </a:r>
            <a:r>
              <a:rPr lang="de-DE" dirty="0" err="1"/>
              <a:t>or</a:t>
            </a:r>
            <a:r>
              <a:rPr lang="de-DE" dirty="0"/>
              <a:t> </a:t>
            </a:r>
            <a:r>
              <a:rPr lang="de-DE" dirty="0" err="1"/>
              <a:t>groups</a:t>
            </a:r>
            <a:r>
              <a:rPr lang="de-DE" dirty="0"/>
              <a:t>. </a:t>
            </a:r>
            <a:r>
              <a:rPr lang="de-DE" dirty="0" err="1"/>
              <a:t>For</a:t>
            </a:r>
            <a:r>
              <a:rPr lang="de-DE" dirty="0"/>
              <a:t> </a:t>
            </a:r>
            <a:r>
              <a:rPr lang="de-DE" dirty="0" err="1"/>
              <a:t>example</a:t>
            </a:r>
            <a:r>
              <a:rPr lang="de-DE" dirty="0"/>
              <a:t>, ‘non-commercial’ </a:t>
            </a:r>
            <a:r>
              <a:rPr lang="de-DE" dirty="0" err="1"/>
              <a:t>restrictions</a:t>
            </a:r>
            <a:r>
              <a:rPr lang="de-DE" dirty="0"/>
              <a:t> </a:t>
            </a:r>
            <a:r>
              <a:rPr lang="de-DE" dirty="0" err="1"/>
              <a:t>that</a:t>
            </a:r>
            <a:r>
              <a:rPr lang="de-DE" dirty="0"/>
              <a:t> </a:t>
            </a:r>
            <a:r>
              <a:rPr lang="de-DE" dirty="0" err="1"/>
              <a:t>would</a:t>
            </a:r>
            <a:r>
              <a:rPr lang="de-DE" dirty="0"/>
              <a:t> </a:t>
            </a:r>
            <a:r>
              <a:rPr lang="de-DE" dirty="0" err="1"/>
              <a:t>prevent</a:t>
            </a:r>
            <a:r>
              <a:rPr lang="de-DE" dirty="0"/>
              <a:t> ‘</a:t>
            </a:r>
            <a:r>
              <a:rPr lang="de-DE" dirty="0" err="1"/>
              <a:t>commercial</a:t>
            </a:r>
            <a:r>
              <a:rPr lang="de-DE" dirty="0"/>
              <a:t>’ </a:t>
            </a:r>
            <a:r>
              <a:rPr lang="de-DE" dirty="0" err="1"/>
              <a:t>use</a:t>
            </a:r>
            <a:r>
              <a:rPr lang="de-DE" dirty="0"/>
              <a:t>, </a:t>
            </a:r>
            <a:r>
              <a:rPr lang="de-DE" dirty="0" err="1"/>
              <a:t>or</a:t>
            </a:r>
            <a:r>
              <a:rPr lang="de-DE" dirty="0"/>
              <a:t> </a:t>
            </a:r>
            <a:r>
              <a:rPr lang="de-DE" dirty="0" err="1"/>
              <a:t>restrictions</a:t>
            </a:r>
            <a:r>
              <a:rPr lang="de-DE" dirty="0"/>
              <a:t> </a:t>
            </a:r>
            <a:r>
              <a:rPr lang="de-DE" dirty="0" err="1"/>
              <a:t>of</a:t>
            </a:r>
            <a:r>
              <a:rPr lang="de-DE" dirty="0"/>
              <a:t> </a:t>
            </a:r>
            <a:r>
              <a:rPr lang="de-DE" dirty="0" err="1"/>
              <a:t>use</a:t>
            </a:r>
            <a:r>
              <a:rPr lang="de-DE" dirty="0"/>
              <a:t> </a:t>
            </a:r>
            <a:r>
              <a:rPr lang="de-DE" dirty="0" err="1"/>
              <a:t>for</a:t>
            </a:r>
            <a:r>
              <a:rPr lang="de-DE" dirty="0"/>
              <a:t> </a:t>
            </a:r>
            <a:r>
              <a:rPr lang="de-DE" dirty="0" err="1"/>
              <a:t>certain</a:t>
            </a:r>
            <a:r>
              <a:rPr lang="de-DE" dirty="0"/>
              <a:t> </a:t>
            </a:r>
            <a:r>
              <a:rPr lang="de-DE" dirty="0" err="1"/>
              <a:t>purposes</a:t>
            </a:r>
            <a:r>
              <a:rPr lang="de-DE" dirty="0"/>
              <a:t> (e.g. </a:t>
            </a:r>
            <a:r>
              <a:rPr lang="de-DE" dirty="0" err="1"/>
              <a:t>only</a:t>
            </a:r>
            <a:r>
              <a:rPr lang="de-DE" dirty="0"/>
              <a:t> in </a:t>
            </a:r>
            <a:r>
              <a:rPr lang="de-DE" dirty="0" err="1"/>
              <a:t>education</a:t>
            </a:r>
            <a:r>
              <a:rPr lang="de-DE" dirty="0"/>
              <a:t>), </a:t>
            </a:r>
            <a:r>
              <a:rPr lang="de-DE" dirty="0" err="1"/>
              <a:t>are</a:t>
            </a:r>
            <a:r>
              <a:rPr lang="de-DE" dirty="0"/>
              <a:t> not </a:t>
            </a:r>
            <a:r>
              <a:rPr lang="de-DE" dirty="0" err="1"/>
              <a:t>allowed</a:t>
            </a:r>
            <a:r>
              <a:rPr lang="de-DE" dirty="0"/>
              <a:t>.</a:t>
            </a:r>
          </a:p>
          <a:p>
            <a:endParaRPr lang="de-DE" dirty="0" smtClean="0"/>
          </a:p>
          <a:p>
            <a:r>
              <a:rPr lang="de-DE" dirty="0" smtClean="0"/>
              <a:t> </a:t>
            </a:r>
            <a:r>
              <a:rPr lang="de-DE" dirty="0"/>
              <a:t>See </a:t>
            </a:r>
            <a:r>
              <a:rPr lang="de-DE" dirty="0" err="1"/>
              <a:t>more</a:t>
            </a:r>
            <a:r>
              <a:rPr lang="de-DE" dirty="0"/>
              <a:t> </a:t>
            </a:r>
            <a:r>
              <a:rPr lang="de-DE" dirty="0" err="1"/>
              <a:t>at</a:t>
            </a:r>
            <a:r>
              <a:rPr lang="de-DE" dirty="0"/>
              <a:t>: </a:t>
            </a:r>
            <a:r>
              <a:rPr lang="de-DE" dirty="0">
                <a:hlinkClick r:id="rId3"/>
              </a:rPr>
              <a:t>http://opendefinition.org/okd</a:t>
            </a:r>
            <a:r>
              <a:rPr lang="de-DE" dirty="0" smtClean="0">
                <a:hlinkClick r:id="rId3"/>
              </a:rPr>
              <a:t>/</a:t>
            </a:r>
            <a:r>
              <a:rPr lang="de-DE" dirty="0" smtClean="0"/>
              <a:t> </a:t>
            </a:r>
            <a:endParaRPr lang="de-DE" dirty="0"/>
          </a:p>
          <a:p>
            <a:endParaRPr lang="de-DE" dirty="0"/>
          </a:p>
        </p:txBody>
      </p:sp>
      <p:pic>
        <p:nvPicPr>
          <p:cNvPr id="4" name="Bild 3"/>
          <p:cNvPicPr>
            <a:picLocks noChangeAspect="1"/>
          </p:cNvPicPr>
          <p:nvPr/>
        </p:nvPicPr>
        <p:blipFill>
          <a:blip r:embed="rId4"/>
          <a:stretch>
            <a:fillRect/>
          </a:stretch>
        </p:blipFill>
        <p:spPr>
          <a:xfrm>
            <a:off x="6516216" y="6317940"/>
            <a:ext cx="504056" cy="540060"/>
          </a:xfrm>
          <a:prstGeom prst="rect">
            <a:avLst/>
          </a:prstGeom>
        </p:spPr>
      </p:pic>
      <p:sp>
        <p:nvSpPr>
          <p:cNvPr id="5" name="Textfeld 4"/>
          <p:cNvSpPr txBox="1"/>
          <p:nvPr/>
        </p:nvSpPr>
        <p:spPr>
          <a:xfrm>
            <a:off x="7020272" y="6334780"/>
            <a:ext cx="2304256" cy="523220"/>
          </a:xfrm>
          <a:prstGeom prst="rect">
            <a:avLst/>
          </a:prstGeom>
          <a:noFill/>
        </p:spPr>
        <p:txBody>
          <a:bodyPr wrap="square" rtlCol="0">
            <a:spAutoFit/>
          </a:bodyPr>
          <a:lstStyle/>
          <a:p>
            <a:r>
              <a:rPr lang="de-DE" sz="1400" dirty="0" smtClean="0"/>
              <a:t>Open </a:t>
            </a:r>
            <a:r>
              <a:rPr lang="de-DE" sz="1400" dirty="0" err="1" smtClean="0"/>
              <a:t>Knowledge</a:t>
            </a:r>
            <a:r>
              <a:rPr lang="de-DE" sz="1400" dirty="0" smtClean="0"/>
              <a:t> </a:t>
            </a:r>
            <a:r>
              <a:rPr lang="de-DE" sz="1400" dirty="0" err="1"/>
              <a:t>F</a:t>
            </a:r>
            <a:r>
              <a:rPr lang="de-DE" sz="1400" dirty="0" err="1" smtClean="0"/>
              <a:t>oundation</a:t>
            </a:r>
            <a:endParaRPr lang="de-DE" sz="1400" dirty="0"/>
          </a:p>
        </p:txBody>
      </p:sp>
    </p:spTree>
    <p:extLst>
      <p:ext uri="{BB962C8B-B14F-4D97-AF65-F5344CB8AC3E}">
        <p14:creationId xmlns:p14="http://schemas.microsoft.com/office/powerpoint/2010/main" val="40725831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 </a:t>
            </a:r>
            <a:r>
              <a:rPr lang="de-DE" dirty="0" err="1" smtClean="0"/>
              <a:t>Example</a:t>
            </a:r>
            <a:r>
              <a:rPr lang="de-DE" dirty="0" smtClean="0"/>
              <a:t>: Do I </a:t>
            </a:r>
            <a:r>
              <a:rPr lang="de-DE" dirty="0" err="1" smtClean="0"/>
              <a:t>need</a:t>
            </a:r>
            <a:r>
              <a:rPr lang="de-DE" dirty="0" smtClean="0"/>
              <a:t> a </a:t>
            </a:r>
            <a:r>
              <a:rPr lang="de-DE" dirty="0" err="1" smtClean="0"/>
              <a:t>temperature</a:t>
            </a:r>
            <a:r>
              <a:rPr lang="de-DE" dirty="0" smtClean="0"/>
              <a:t> </a:t>
            </a:r>
            <a:r>
              <a:rPr lang="de-DE" dirty="0" err="1" smtClean="0"/>
              <a:t>weather</a:t>
            </a:r>
            <a:r>
              <a:rPr lang="de-DE" dirty="0" smtClean="0"/>
              <a:t> </a:t>
            </a:r>
            <a:r>
              <a:rPr lang="de-DE" dirty="0" err="1" smtClean="0"/>
              <a:t>sensor</a:t>
            </a:r>
            <a:r>
              <a:rPr lang="de-DE" dirty="0" smtClean="0"/>
              <a:t>?</a:t>
            </a:r>
            <a:endParaRPr lang="de-DE" dirty="0"/>
          </a:p>
        </p:txBody>
      </p:sp>
      <p:sp>
        <p:nvSpPr>
          <p:cNvPr id="3" name="Inhaltsplatzhalter 2"/>
          <p:cNvSpPr>
            <a:spLocks noGrp="1"/>
          </p:cNvSpPr>
          <p:nvPr>
            <p:ph idx="1"/>
          </p:nvPr>
        </p:nvSpPr>
        <p:spPr>
          <a:xfrm>
            <a:off x="179512" y="1700808"/>
            <a:ext cx="8136904" cy="4896544"/>
          </a:xfrm>
        </p:spPr>
        <p:txBody>
          <a:bodyPr>
            <a:normAutofit fontScale="70000" lnSpcReduction="20000"/>
          </a:bodyPr>
          <a:lstStyle/>
          <a:p>
            <a:r>
              <a:rPr lang="de-DE" dirty="0" smtClean="0"/>
              <a:t>Open Data alternatives:</a:t>
            </a:r>
          </a:p>
          <a:p>
            <a:pPr lvl="1"/>
            <a:r>
              <a:rPr lang="de-DE" dirty="0" smtClean="0"/>
              <a:t>ZAMG </a:t>
            </a:r>
            <a:r>
              <a:rPr lang="de-DE" dirty="0" err="1" smtClean="0"/>
              <a:t>data</a:t>
            </a:r>
            <a:r>
              <a:rPr lang="de-DE" dirty="0" smtClean="0"/>
              <a:t> on </a:t>
            </a:r>
            <a:r>
              <a:rPr lang="de-DE" dirty="0" err="1" smtClean="0"/>
              <a:t>data.gv.at</a:t>
            </a:r>
            <a:r>
              <a:rPr lang="de-DE" dirty="0" smtClean="0"/>
              <a:t>:</a:t>
            </a:r>
          </a:p>
          <a:p>
            <a:pPr lvl="2"/>
            <a:r>
              <a:rPr lang="de-DE" dirty="0"/>
              <a:t>http://</a:t>
            </a:r>
            <a:r>
              <a:rPr lang="de-DE" dirty="0" err="1"/>
              <a:t>www.zamg.ac.at</a:t>
            </a:r>
            <a:r>
              <a:rPr lang="de-DE" dirty="0"/>
              <a:t>/</a:t>
            </a:r>
            <a:r>
              <a:rPr lang="de-DE" dirty="0" err="1"/>
              <a:t>ogd</a:t>
            </a:r>
            <a:r>
              <a:rPr lang="de-DE" dirty="0"/>
              <a:t>/</a:t>
            </a:r>
            <a:endParaRPr lang="de-DE" dirty="0" smtClean="0"/>
          </a:p>
          <a:p>
            <a:pPr lvl="1"/>
            <a:r>
              <a:rPr lang="de-DE" dirty="0" err="1" smtClean="0"/>
              <a:t>Get</a:t>
            </a:r>
            <a:r>
              <a:rPr lang="de-DE" dirty="0" smtClean="0"/>
              <a:t> </a:t>
            </a:r>
            <a:r>
              <a:rPr lang="de-DE" dirty="0" err="1" smtClean="0"/>
              <a:t>it</a:t>
            </a:r>
            <a:r>
              <a:rPr lang="de-DE" dirty="0" smtClean="0"/>
              <a:t> </a:t>
            </a:r>
            <a:r>
              <a:rPr lang="de-DE" dirty="0" err="1" smtClean="0"/>
              <a:t>using</a:t>
            </a:r>
            <a:r>
              <a:rPr lang="de-DE" dirty="0" smtClean="0"/>
              <a:t> e.g. </a:t>
            </a:r>
            <a:r>
              <a:rPr lang="de-DE" dirty="0" err="1" smtClean="0"/>
              <a:t>curl</a:t>
            </a:r>
            <a:r>
              <a:rPr lang="de-DE" dirty="0" smtClean="0"/>
              <a:t>:</a:t>
            </a:r>
          </a:p>
          <a:p>
            <a:pPr marL="530225" lvl="2" indent="0">
              <a:buNone/>
            </a:pPr>
            <a:r>
              <a:rPr lang="de-DE" dirty="0"/>
              <a:t>	</a:t>
            </a:r>
            <a:r>
              <a:rPr lang="de-DE" dirty="0" err="1" smtClean="0">
                <a:latin typeface="Courier New"/>
                <a:cs typeface="Courier New"/>
              </a:rPr>
              <a:t>curl</a:t>
            </a:r>
            <a:r>
              <a:rPr lang="de-DE" dirty="0" smtClean="0">
                <a:latin typeface="Courier New"/>
                <a:cs typeface="Courier New"/>
              </a:rPr>
              <a:t> </a:t>
            </a:r>
            <a:r>
              <a:rPr lang="de-DE" dirty="0">
                <a:latin typeface="Courier New"/>
                <a:cs typeface="Courier New"/>
              </a:rPr>
              <a:t>--</a:t>
            </a:r>
            <a:r>
              <a:rPr lang="de-DE" dirty="0" err="1">
                <a:latin typeface="Courier New"/>
                <a:cs typeface="Courier New"/>
              </a:rPr>
              <a:t>silent</a:t>
            </a:r>
            <a:r>
              <a:rPr lang="de-DE" dirty="0">
                <a:latin typeface="Courier New"/>
                <a:cs typeface="Courier New"/>
              </a:rPr>
              <a:t> </a:t>
            </a:r>
            <a:r>
              <a:rPr lang="de-DE" dirty="0">
                <a:latin typeface="Courier New"/>
                <a:cs typeface="Courier New"/>
                <a:hlinkClick r:id="rId2"/>
              </a:rPr>
              <a:t>http://www.zamg.ac.at/ogd</a:t>
            </a:r>
            <a:r>
              <a:rPr lang="de-DE" dirty="0" smtClean="0">
                <a:latin typeface="Courier New"/>
                <a:cs typeface="Courier New"/>
                <a:hlinkClick r:id="rId2"/>
              </a:rPr>
              <a:t>/</a:t>
            </a:r>
            <a:r>
              <a:rPr lang="de-DE" dirty="0" smtClean="0">
                <a:latin typeface="Courier New"/>
                <a:cs typeface="Courier New"/>
              </a:rPr>
              <a:t>  </a:t>
            </a:r>
            <a:r>
              <a:rPr lang="de-DE" dirty="0" smtClean="0">
                <a:latin typeface="Verdana"/>
                <a:cs typeface="Verdana"/>
                <a:sym typeface="Wingdings"/>
              </a:rPr>
              <a:t> CSV</a:t>
            </a:r>
          </a:p>
          <a:p>
            <a:pPr marL="530225" lvl="2" indent="0">
              <a:buNone/>
            </a:pPr>
            <a:r>
              <a:rPr lang="de-DE" dirty="0" smtClean="0">
                <a:latin typeface="Courier New"/>
                <a:cs typeface="Courier New"/>
              </a:rPr>
              <a:t>   </a:t>
            </a:r>
            <a:endParaRPr lang="de-DE" dirty="0">
              <a:latin typeface="Courier New"/>
              <a:cs typeface="Courier New"/>
            </a:endParaRPr>
          </a:p>
          <a:p>
            <a:r>
              <a:rPr lang="de-DE" dirty="0" smtClean="0"/>
              <a:t>BTW, </a:t>
            </a:r>
            <a:r>
              <a:rPr lang="de-DE" dirty="0" err="1" smtClean="0"/>
              <a:t>there‘s</a:t>
            </a:r>
            <a:r>
              <a:rPr lang="de-DE" dirty="0" smtClean="0"/>
              <a:t> a </a:t>
            </a:r>
            <a:r>
              <a:rPr lang="de-DE" dirty="0" err="1" smtClean="0"/>
              <a:t>lot</a:t>
            </a:r>
            <a:r>
              <a:rPr lang="de-DE" dirty="0" smtClean="0"/>
              <a:t> </a:t>
            </a:r>
            <a:r>
              <a:rPr lang="de-DE" dirty="0" err="1" smtClean="0"/>
              <a:t>of</a:t>
            </a:r>
            <a:r>
              <a:rPr lang="de-DE" dirty="0" smtClean="0"/>
              <a:t> Web </a:t>
            </a:r>
            <a:r>
              <a:rPr lang="de-DE" dirty="0" err="1" smtClean="0"/>
              <a:t>data</a:t>
            </a:r>
            <a:r>
              <a:rPr lang="de-DE" dirty="0" smtClean="0"/>
              <a:t> APIs </a:t>
            </a:r>
            <a:r>
              <a:rPr lang="de-DE" dirty="0" err="1" smtClean="0"/>
              <a:t>that</a:t>
            </a:r>
            <a:r>
              <a:rPr lang="de-DE" dirty="0" smtClean="0"/>
              <a:t> </a:t>
            </a:r>
            <a:r>
              <a:rPr lang="de-DE" dirty="0" err="1" smtClean="0"/>
              <a:t>are</a:t>
            </a:r>
            <a:r>
              <a:rPr lang="de-DE" dirty="0" smtClean="0"/>
              <a:t> not Open Data </a:t>
            </a:r>
            <a:r>
              <a:rPr lang="de-DE" dirty="0" err="1" smtClean="0"/>
              <a:t>strictly</a:t>
            </a:r>
            <a:r>
              <a:rPr lang="de-DE" dirty="0" smtClean="0"/>
              <a:t> </a:t>
            </a:r>
            <a:r>
              <a:rPr lang="de-DE" dirty="0" err="1" smtClean="0"/>
              <a:t>speaking</a:t>
            </a:r>
            <a:r>
              <a:rPr lang="de-DE" dirty="0" smtClean="0"/>
              <a:t> </a:t>
            </a:r>
            <a:r>
              <a:rPr lang="de-DE" dirty="0" err="1" smtClean="0"/>
              <a:t>you</a:t>
            </a:r>
            <a:r>
              <a:rPr lang="de-DE" dirty="0" smtClean="0"/>
              <a:t> </a:t>
            </a:r>
            <a:r>
              <a:rPr lang="de-DE" dirty="0" err="1" smtClean="0"/>
              <a:t>could</a:t>
            </a:r>
            <a:r>
              <a:rPr lang="de-DE" dirty="0" smtClean="0"/>
              <a:t> </a:t>
            </a:r>
            <a:r>
              <a:rPr lang="de-DE" dirty="0" err="1" smtClean="0"/>
              <a:t>use</a:t>
            </a:r>
            <a:r>
              <a:rPr lang="de-DE" dirty="0" smtClean="0"/>
              <a:t>:</a:t>
            </a:r>
          </a:p>
          <a:p>
            <a:pPr lvl="1"/>
            <a:r>
              <a:rPr lang="de-DE" dirty="0">
                <a:hlinkClick r:id="rId3"/>
              </a:rPr>
              <a:t>https://developer.yahoo.com/weather</a:t>
            </a:r>
            <a:r>
              <a:rPr lang="de-DE" dirty="0" smtClean="0">
                <a:hlinkClick r:id="rId3"/>
              </a:rPr>
              <a:t>/</a:t>
            </a:r>
            <a:endParaRPr lang="de-DE" dirty="0"/>
          </a:p>
          <a:p>
            <a:pPr lvl="1"/>
            <a:r>
              <a:rPr lang="de-DE" dirty="0" smtClean="0"/>
              <a:t>Find APIs </a:t>
            </a:r>
            <a:r>
              <a:rPr lang="de-DE" dirty="0" err="1" smtClean="0"/>
              <a:t>and</a:t>
            </a:r>
            <a:r>
              <a:rPr lang="de-DE" dirty="0" smtClean="0"/>
              <a:t> </a:t>
            </a:r>
            <a:r>
              <a:rPr lang="de-DE" dirty="0" err="1" smtClean="0"/>
              <a:t>mashups</a:t>
            </a:r>
            <a:r>
              <a:rPr lang="de-DE" dirty="0" smtClean="0"/>
              <a:t>:</a:t>
            </a:r>
            <a:endParaRPr lang="de-DE" dirty="0" smtClean="0">
              <a:hlinkClick r:id="rId4"/>
            </a:endParaRPr>
          </a:p>
          <a:p>
            <a:pPr lvl="2"/>
            <a:r>
              <a:rPr lang="de-DE" dirty="0" smtClean="0">
                <a:hlinkClick r:id="rId4"/>
              </a:rPr>
              <a:t>http</a:t>
            </a:r>
            <a:r>
              <a:rPr lang="de-DE" dirty="0">
                <a:hlinkClick r:id="rId4"/>
              </a:rPr>
              <a:t>://www.programmableweb.com</a:t>
            </a:r>
            <a:r>
              <a:rPr lang="de-DE" dirty="0" smtClean="0">
                <a:hlinkClick r:id="rId4"/>
              </a:rPr>
              <a:t>/</a:t>
            </a:r>
            <a:endParaRPr lang="de-DE" dirty="0"/>
          </a:p>
          <a:p>
            <a:pPr lvl="2"/>
            <a:r>
              <a:rPr lang="de-DE" dirty="0" smtClean="0"/>
              <a:t>E.g. Vienna </a:t>
            </a:r>
            <a:r>
              <a:rPr lang="de-DE" dirty="0" err="1" smtClean="0"/>
              <a:t>weather</a:t>
            </a:r>
            <a:r>
              <a:rPr lang="de-DE" dirty="0" smtClean="0"/>
              <a:t>:</a:t>
            </a:r>
          </a:p>
          <a:p>
            <a:pPr lvl="3"/>
            <a:r>
              <a:rPr lang="de-DE" dirty="0">
                <a:hlinkClick r:id="rId5"/>
              </a:rPr>
              <a:t>http://weather.yahooapis.com/forecastrss?w=</a:t>
            </a:r>
            <a:r>
              <a:rPr lang="de-DE" dirty="0" smtClean="0">
                <a:hlinkClick r:id="rId5"/>
              </a:rPr>
              <a:t>551801&amp;u=c</a:t>
            </a:r>
            <a:endParaRPr lang="de-DE" dirty="0" smtClean="0"/>
          </a:p>
          <a:p>
            <a:pPr lvl="1"/>
            <a:r>
              <a:rPr lang="de-DE" dirty="0" err="1" smtClean="0"/>
              <a:t>Get</a:t>
            </a:r>
            <a:r>
              <a:rPr lang="de-DE" dirty="0" smtClean="0"/>
              <a:t> </a:t>
            </a:r>
            <a:r>
              <a:rPr lang="de-DE" dirty="0" err="1" smtClean="0"/>
              <a:t>Temperature</a:t>
            </a:r>
            <a:r>
              <a:rPr lang="de-DE" dirty="0" smtClean="0"/>
              <a:t> </a:t>
            </a:r>
            <a:r>
              <a:rPr lang="de-DE" dirty="0" err="1" smtClean="0"/>
              <a:t>from</a:t>
            </a:r>
            <a:r>
              <a:rPr lang="de-DE" dirty="0" smtClean="0"/>
              <a:t> Yahoo </a:t>
            </a:r>
            <a:r>
              <a:rPr lang="de-DE" dirty="0" err="1" smtClean="0"/>
              <a:t>weather</a:t>
            </a:r>
            <a:r>
              <a:rPr lang="de-DE" dirty="0" smtClean="0"/>
              <a:t> </a:t>
            </a:r>
            <a:r>
              <a:rPr lang="de-DE" dirty="0" err="1" smtClean="0"/>
              <a:t>for</a:t>
            </a:r>
            <a:r>
              <a:rPr lang="de-DE" dirty="0" smtClean="0"/>
              <a:t> Vienna (Linux: </a:t>
            </a:r>
            <a:r>
              <a:rPr lang="de-DE" dirty="0" err="1" smtClean="0"/>
              <a:t>extract</a:t>
            </a:r>
            <a:r>
              <a:rPr lang="de-DE" dirty="0" smtClean="0"/>
              <a:t> </a:t>
            </a:r>
            <a:r>
              <a:rPr lang="de-DE" dirty="0" err="1" smtClean="0"/>
              <a:t>temperature</a:t>
            </a:r>
            <a:r>
              <a:rPr lang="de-DE" dirty="0" smtClean="0"/>
              <a:t> </a:t>
            </a:r>
            <a:r>
              <a:rPr lang="de-DE" dirty="0" err="1" smtClean="0"/>
              <a:t>from</a:t>
            </a:r>
            <a:r>
              <a:rPr lang="de-DE" dirty="0" smtClean="0"/>
              <a:t>  RSS </a:t>
            </a:r>
            <a:r>
              <a:rPr lang="de-DE" dirty="0" err="1" smtClean="0"/>
              <a:t>using</a:t>
            </a:r>
            <a:r>
              <a:rPr lang="de-DE" dirty="0" smtClean="0"/>
              <a:t> XSLT):</a:t>
            </a:r>
          </a:p>
          <a:p>
            <a:pPr marL="530225" lvl="2" indent="0">
              <a:buNone/>
            </a:pPr>
            <a:r>
              <a:rPr lang="de-DE" dirty="0">
                <a:latin typeface="Courier New"/>
                <a:cs typeface="Courier New"/>
              </a:rPr>
              <a:t> </a:t>
            </a:r>
            <a:r>
              <a:rPr lang="de-DE" dirty="0" err="1">
                <a:latin typeface="Courier New"/>
                <a:cs typeface="Courier New"/>
              </a:rPr>
              <a:t>curl</a:t>
            </a:r>
            <a:r>
              <a:rPr lang="de-DE" dirty="0">
                <a:latin typeface="Courier New"/>
                <a:cs typeface="Courier New"/>
              </a:rPr>
              <a:t> --</a:t>
            </a:r>
            <a:r>
              <a:rPr lang="de-DE" dirty="0" err="1">
                <a:latin typeface="Courier New"/>
                <a:cs typeface="Courier New"/>
              </a:rPr>
              <a:t>silent</a:t>
            </a:r>
            <a:r>
              <a:rPr lang="de-DE" dirty="0">
                <a:latin typeface="Courier New"/>
                <a:cs typeface="Courier New"/>
              </a:rPr>
              <a:t>  "http://</a:t>
            </a:r>
            <a:r>
              <a:rPr lang="de-DE" dirty="0" err="1">
                <a:latin typeface="Courier New"/>
                <a:cs typeface="Courier New"/>
              </a:rPr>
              <a:t>weather.yahooapis.com</a:t>
            </a:r>
            <a:r>
              <a:rPr lang="de-DE" dirty="0">
                <a:latin typeface="Courier New"/>
                <a:cs typeface="Courier New"/>
              </a:rPr>
              <a:t>/</a:t>
            </a:r>
            <a:r>
              <a:rPr lang="de-DE" dirty="0" err="1">
                <a:latin typeface="Courier New"/>
                <a:cs typeface="Courier New"/>
              </a:rPr>
              <a:t>forecastrss?w</a:t>
            </a:r>
            <a:r>
              <a:rPr lang="de-DE" dirty="0">
                <a:latin typeface="Courier New"/>
                <a:cs typeface="Courier New"/>
              </a:rPr>
              <a:t>=551801&amp;u=c" |</a:t>
            </a:r>
            <a:r>
              <a:rPr lang="de-DE" dirty="0" err="1">
                <a:latin typeface="Courier New"/>
                <a:cs typeface="Courier New"/>
              </a:rPr>
              <a:t>xsltproc</a:t>
            </a:r>
            <a:r>
              <a:rPr lang="de-DE" dirty="0">
                <a:latin typeface="Courier New"/>
                <a:cs typeface="Courier New"/>
              </a:rPr>
              <a:t> http://</a:t>
            </a:r>
            <a:r>
              <a:rPr lang="de-DE" dirty="0" err="1">
                <a:latin typeface="Courier New"/>
                <a:cs typeface="Courier New"/>
              </a:rPr>
              <a:t>www.polleres.net</a:t>
            </a:r>
            <a:r>
              <a:rPr lang="de-DE" dirty="0">
                <a:latin typeface="Courier New"/>
                <a:cs typeface="Courier New"/>
              </a:rPr>
              <a:t>/rssYahooWeather2Temp.xslt -</a:t>
            </a:r>
          </a:p>
          <a:p>
            <a:pPr lvl="1"/>
            <a:r>
              <a:rPr lang="de-DE" dirty="0" err="1" smtClean="0"/>
              <a:t>However</a:t>
            </a:r>
            <a:r>
              <a:rPr lang="de-DE" dirty="0"/>
              <a:t>, </a:t>
            </a:r>
            <a:r>
              <a:rPr lang="de-DE" dirty="0" err="1"/>
              <a:t>take</a:t>
            </a:r>
            <a:r>
              <a:rPr lang="de-DE" dirty="0"/>
              <a:t> </a:t>
            </a:r>
            <a:r>
              <a:rPr lang="de-DE" dirty="0" err="1"/>
              <a:t>care</a:t>
            </a:r>
            <a:r>
              <a:rPr lang="de-DE" dirty="0"/>
              <a:t> </a:t>
            </a:r>
            <a:r>
              <a:rPr lang="de-DE" dirty="0" err="1"/>
              <a:t>of</a:t>
            </a:r>
            <a:r>
              <a:rPr lang="de-DE" dirty="0"/>
              <a:t> </a:t>
            </a:r>
            <a:r>
              <a:rPr lang="de-DE" dirty="0" err="1"/>
              <a:t>terms</a:t>
            </a:r>
            <a:r>
              <a:rPr lang="de-DE" dirty="0"/>
              <a:t> </a:t>
            </a:r>
            <a:r>
              <a:rPr lang="de-DE" dirty="0" err="1"/>
              <a:t>of</a:t>
            </a:r>
            <a:r>
              <a:rPr lang="de-DE" dirty="0"/>
              <a:t> </a:t>
            </a:r>
            <a:r>
              <a:rPr lang="de-DE" dirty="0" err="1"/>
              <a:t>use</a:t>
            </a:r>
            <a:r>
              <a:rPr lang="de-DE" dirty="0"/>
              <a:t>, </a:t>
            </a:r>
            <a:r>
              <a:rPr lang="de-DE" dirty="0" err="1"/>
              <a:t>licenses</a:t>
            </a:r>
            <a:r>
              <a:rPr lang="de-DE" dirty="0"/>
              <a:t>, etc</a:t>
            </a:r>
            <a:r>
              <a:rPr lang="de-DE" dirty="0" smtClean="0"/>
              <a:t>., e.g. </a:t>
            </a:r>
            <a:r>
              <a:rPr lang="de-DE" dirty="0" err="1" smtClean="0"/>
              <a:t>if</a:t>
            </a:r>
            <a:r>
              <a:rPr lang="de-DE" dirty="0" smtClean="0"/>
              <a:t> </a:t>
            </a:r>
            <a:r>
              <a:rPr lang="de-DE" dirty="0" err="1" smtClean="0"/>
              <a:t>you</a:t>
            </a:r>
            <a:r>
              <a:rPr lang="de-DE" dirty="0" smtClean="0"/>
              <a:t> </a:t>
            </a:r>
            <a:r>
              <a:rPr lang="de-DE" dirty="0" err="1" smtClean="0"/>
              <a:t>want</a:t>
            </a:r>
            <a:r>
              <a:rPr lang="de-DE" dirty="0" smtClean="0"/>
              <a:t> </a:t>
            </a:r>
            <a:r>
              <a:rPr lang="de-DE" dirty="0" err="1" smtClean="0"/>
              <a:t>to</a:t>
            </a:r>
            <a:r>
              <a:rPr lang="de-DE" dirty="0" smtClean="0"/>
              <a:t> </a:t>
            </a:r>
            <a:r>
              <a:rPr lang="de-DE" dirty="0" err="1" smtClean="0"/>
              <a:t>use</a:t>
            </a:r>
            <a:r>
              <a:rPr lang="de-DE" dirty="0" smtClean="0"/>
              <a:t> </a:t>
            </a:r>
            <a:r>
              <a:rPr lang="de-DE" dirty="0" err="1" smtClean="0"/>
              <a:t>the</a:t>
            </a:r>
            <a:r>
              <a:rPr lang="de-DE" dirty="0" smtClean="0"/>
              <a:t> YAHOO API </a:t>
            </a:r>
            <a:r>
              <a:rPr lang="de-DE" dirty="0" err="1" smtClean="0"/>
              <a:t>for</a:t>
            </a:r>
            <a:r>
              <a:rPr lang="de-DE" dirty="0" smtClean="0"/>
              <a:t> </a:t>
            </a:r>
            <a:r>
              <a:rPr lang="de-DE" dirty="0" err="1" smtClean="0"/>
              <a:t>finding</a:t>
            </a:r>
            <a:r>
              <a:rPr lang="de-DE" dirty="0" smtClean="0"/>
              <a:t> </a:t>
            </a:r>
            <a:r>
              <a:rPr lang="de-DE" dirty="0" err="1" smtClean="0"/>
              <a:t>the</a:t>
            </a:r>
            <a:r>
              <a:rPr lang="de-DE" dirty="0"/>
              <a:t> </a:t>
            </a:r>
            <a:r>
              <a:rPr lang="de-DE" dirty="0" smtClean="0"/>
              <a:t>WOEID </a:t>
            </a:r>
            <a:r>
              <a:rPr lang="de-DE" dirty="0" err="1" smtClean="0"/>
              <a:t>for</a:t>
            </a:r>
            <a:r>
              <a:rPr lang="de-DE" dirty="0" smtClean="0"/>
              <a:t> a </a:t>
            </a:r>
            <a:r>
              <a:rPr lang="de-DE" dirty="0" err="1" smtClean="0"/>
              <a:t>certain</a:t>
            </a:r>
            <a:r>
              <a:rPr lang="de-DE" dirty="0" smtClean="0"/>
              <a:t> </a:t>
            </a:r>
            <a:r>
              <a:rPr lang="de-DE" dirty="0" err="1" smtClean="0"/>
              <a:t>long</a:t>
            </a:r>
            <a:r>
              <a:rPr lang="de-DE" dirty="0" smtClean="0"/>
              <a:t>/</a:t>
            </a:r>
            <a:r>
              <a:rPr lang="de-DE" dirty="0" err="1" smtClean="0"/>
              <a:t>lat</a:t>
            </a:r>
            <a:r>
              <a:rPr lang="de-DE" dirty="0" smtClean="0"/>
              <a:t>, </a:t>
            </a:r>
            <a:r>
              <a:rPr lang="de-DE" dirty="0" err="1" smtClean="0"/>
              <a:t>you</a:t>
            </a:r>
            <a:r>
              <a:rPr lang="de-DE" dirty="0" smtClean="0"/>
              <a:t> </a:t>
            </a:r>
            <a:r>
              <a:rPr lang="de-DE" dirty="0" err="1" smtClean="0"/>
              <a:t>can</a:t>
            </a:r>
            <a:r>
              <a:rPr lang="de-DE" dirty="0" smtClean="0"/>
              <a:t> </a:t>
            </a:r>
            <a:r>
              <a:rPr lang="de-DE" dirty="0" err="1" smtClean="0"/>
              <a:t>use</a:t>
            </a:r>
            <a:r>
              <a:rPr lang="de-DE" dirty="0" smtClean="0"/>
              <a:t> </a:t>
            </a:r>
            <a:r>
              <a:rPr lang="de-DE" dirty="0">
                <a:hlinkClick r:id="rId6"/>
              </a:rPr>
              <a:t>https://developer.yahoo.com/boss/geo</a:t>
            </a:r>
            <a:r>
              <a:rPr lang="de-DE" dirty="0" smtClean="0">
                <a:hlinkClick r:id="rId6"/>
              </a:rPr>
              <a:t>/</a:t>
            </a:r>
            <a:r>
              <a:rPr lang="de-DE" dirty="0" smtClean="0"/>
              <a:t> </a:t>
            </a:r>
            <a:r>
              <a:rPr lang="de-DE" dirty="0" err="1" smtClean="0"/>
              <a:t>where</a:t>
            </a:r>
            <a:r>
              <a:rPr lang="de-DE" dirty="0" smtClean="0"/>
              <a:t> </a:t>
            </a:r>
            <a:r>
              <a:rPr lang="de-DE" dirty="0" err="1" smtClean="0"/>
              <a:t>you</a:t>
            </a:r>
            <a:r>
              <a:rPr lang="de-DE" dirty="0" smtClean="0"/>
              <a:t> </a:t>
            </a:r>
            <a:r>
              <a:rPr lang="de-DE" dirty="0" err="1" smtClean="0"/>
              <a:t>need</a:t>
            </a:r>
            <a:r>
              <a:rPr lang="de-DE" dirty="0" smtClean="0"/>
              <a:t> </a:t>
            </a:r>
            <a:r>
              <a:rPr lang="de-DE" dirty="0" err="1" smtClean="0"/>
              <a:t>to</a:t>
            </a:r>
            <a:r>
              <a:rPr lang="de-DE" dirty="0" smtClean="0"/>
              <a:t> </a:t>
            </a:r>
            <a:r>
              <a:rPr lang="de-DE" dirty="0" err="1" smtClean="0"/>
              <a:t>sign</a:t>
            </a:r>
            <a:r>
              <a:rPr lang="de-DE" dirty="0" smtClean="0"/>
              <a:t> </a:t>
            </a:r>
            <a:r>
              <a:rPr lang="de-DE" dirty="0" err="1" smtClean="0"/>
              <a:t>up</a:t>
            </a:r>
            <a:r>
              <a:rPr lang="de-DE" dirty="0" smtClean="0"/>
              <a:t> </a:t>
            </a:r>
            <a:r>
              <a:rPr lang="de-DE" dirty="0" err="1" smtClean="0"/>
              <a:t>for</a:t>
            </a:r>
            <a:r>
              <a:rPr lang="de-DE" dirty="0" smtClean="0"/>
              <a:t> an API </a:t>
            </a:r>
            <a:r>
              <a:rPr lang="de-DE" dirty="0" err="1" smtClean="0"/>
              <a:t>key</a:t>
            </a:r>
            <a:r>
              <a:rPr lang="de-DE" dirty="0" smtClean="0"/>
              <a:t>...</a:t>
            </a:r>
            <a:endParaRPr lang="de-DE" dirty="0">
              <a:latin typeface="Courier New"/>
              <a:cs typeface="Courier New"/>
            </a:endParaRPr>
          </a:p>
          <a:p>
            <a:pPr lvl="1"/>
            <a:endParaRPr lang="de-DE" dirty="0" smtClean="0">
              <a:latin typeface="Courier New"/>
              <a:cs typeface="Courier New"/>
            </a:endParaRPr>
          </a:p>
        </p:txBody>
      </p:sp>
    </p:spTree>
    <p:extLst>
      <p:ext uri="{BB962C8B-B14F-4D97-AF65-F5344CB8AC3E}">
        <p14:creationId xmlns:p14="http://schemas.microsoft.com/office/powerpoint/2010/main" val="376086633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b) </a:t>
            </a:r>
            <a:r>
              <a:rPr lang="de-DE" dirty="0" err="1" smtClean="0"/>
              <a:t>Example</a:t>
            </a:r>
            <a:r>
              <a:rPr lang="de-DE" dirty="0" smtClean="0"/>
              <a:t>: </a:t>
            </a:r>
            <a:r>
              <a:rPr lang="de-DE" dirty="0" err="1" smtClean="0"/>
              <a:t>Get</a:t>
            </a:r>
            <a:r>
              <a:rPr lang="de-DE" dirty="0" smtClean="0"/>
              <a:t> </a:t>
            </a:r>
            <a:r>
              <a:rPr lang="de-DE" dirty="0" err="1" smtClean="0"/>
              <a:t>PoIs</a:t>
            </a:r>
            <a:r>
              <a:rPr lang="de-DE" dirty="0" smtClean="0"/>
              <a:t> </a:t>
            </a:r>
            <a:r>
              <a:rPr lang="de-DE" dirty="0" err="1" smtClean="0"/>
              <a:t>from</a:t>
            </a:r>
            <a:r>
              <a:rPr lang="de-DE" dirty="0" smtClean="0"/>
              <a:t> Open Data </a:t>
            </a:r>
            <a:r>
              <a:rPr lang="de-DE" dirty="0" err="1" smtClean="0"/>
              <a:t>around</a:t>
            </a:r>
            <a:r>
              <a:rPr lang="de-DE" dirty="0" smtClean="0"/>
              <a:t> </a:t>
            </a:r>
            <a:r>
              <a:rPr lang="de-DE" dirty="0" err="1" smtClean="0"/>
              <a:t>your</a:t>
            </a:r>
            <a:r>
              <a:rPr lang="de-DE" dirty="0" smtClean="0"/>
              <a:t> </a:t>
            </a:r>
            <a:r>
              <a:rPr lang="de-DE" dirty="0" err="1" smtClean="0"/>
              <a:t>current</a:t>
            </a:r>
            <a:r>
              <a:rPr lang="de-DE" dirty="0" smtClean="0"/>
              <a:t> </a:t>
            </a:r>
            <a:r>
              <a:rPr lang="de-DE" dirty="0" err="1" smtClean="0"/>
              <a:t>location</a:t>
            </a:r>
            <a:r>
              <a:rPr lang="de-DE" dirty="0" smtClean="0"/>
              <a:t> </a:t>
            </a:r>
            <a:r>
              <a:rPr lang="de-DE" dirty="0" err="1" smtClean="0"/>
              <a:t>from</a:t>
            </a:r>
            <a:r>
              <a:rPr lang="de-DE" dirty="0" smtClean="0"/>
              <a:t> Wikipedia...</a:t>
            </a:r>
            <a:endParaRPr lang="de-DE" dirty="0"/>
          </a:p>
        </p:txBody>
      </p:sp>
      <p:sp>
        <p:nvSpPr>
          <p:cNvPr id="3" name="Inhaltsplatzhalter 2"/>
          <p:cNvSpPr>
            <a:spLocks noGrp="1"/>
          </p:cNvSpPr>
          <p:nvPr>
            <p:ph idx="1"/>
          </p:nvPr>
        </p:nvSpPr>
        <p:spPr/>
        <p:txBody>
          <a:bodyPr/>
          <a:lstStyle/>
          <a:p>
            <a:r>
              <a:rPr lang="de-DE" dirty="0" err="1" smtClean="0"/>
              <a:t>Assume</a:t>
            </a:r>
            <a:r>
              <a:rPr lang="de-DE" dirty="0" smtClean="0"/>
              <a:t> </a:t>
            </a:r>
            <a:r>
              <a:rPr lang="de-DE" dirty="0" err="1" smtClean="0"/>
              <a:t>you</a:t>
            </a:r>
            <a:r>
              <a:rPr lang="de-DE" dirty="0" smtClean="0"/>
              <a:t> </a:t>
            </a:r>
            <a:r>
              <a:rPr lang="de-DE" dirty="0" err="1" smtClean="0"/>
              <a:t>have</a:t>
            </a:r>
            <a:r>
              <a:rPr lang="de-DE" dirty="0" smtClean="0"/>
              <a:t> a GPS </a:t>
            </a:r>
            <a:r>
              <a:rPr lang="de-DE" dirty="0" err="1" smtClean="0"/>
              <a:t>sensor</a:t>
            </a:r>
            <a:r>
              <a:rPr lang="de-DE" dirty="0" smtClean="0"/>
              <a:t>... Tell </a:t>
            </a:r>
            <a:r>
              <a:rPr lang="de-DE" dirty="0" err="1" smtClean="0"/>
              <a:t>me</a:t>
            </a:r>
            <a:r>
              <a:rPr lang="de-DE" dirty="0" smtClean="0"/>
              <a:t> </a:t>
            </a:r>
            <a:r>
              <a:rPr lang="de-DE" dirty="0" err="1" smtClean="0"/>
              <a:t>interesting</a:t>
            </a:r>
            <a:r>
              <a:rPr lang="de-DE" dirty="0" smtClean="0"/>
              <a:t> </a:t>
            </a:r>
            <a:r>
              <a:rPr lang="de-DE" dirty="0" err="1" smtClean="0"/>
              <a:t>points</a:t>
            </a:r>
            <a:r>
              <a:rPr lang="de-DE" dirty="0" smtClean="0"/>
              <a:t> </a:t>
            </a:r>
            <a:r>
              <a:rPr lang="de-DE" dirty="0" err="1" smtClean="0"/>
              <a:t>of</a:t>
            </a:r>
            <a:r>
              <a:rPr lang="de-DE" dirty="0" smtClean="0"/>
              <a:t> </a:t>
            </a:r>
            <a:r>
              <a:rPr lang="de-DE" dirty="0" err="1" smtClean="0"/>
              <a:t>interest</a:t>
            </a:r>
            <a:r>
              <a:rPr lang="de-DE" dirty="0" smtClean="0"/>
              <a:t> </a:t>
            </a:r>
            <a:r>
              <a:rPr lang="de-DE" dirty="0" err="1" smtClean="0"/>
              <a:t>around</a:t>
            </a:r>
            <a:r>
              <a:rPr lang="de-DE" dirty="0" smtClean="0"/>
              <a:t> </a:t>
            </a:r>
            <a:r>
              <a:rPr lang="de-DE" dirty="0" err="1" smtClean="0"/>
              <a:t>me</a:t>
            </a:r>
            <a:r>
              <a:rPr lang="de-DE" dirty="0" smtClean="0"/>
              <a:t> </a:t>
            </a:r>
            <a:r>
              <a:rPr lang="de-DE" dirty="0" err="1" smtClean="0"/>
              <a:t>from</a:t>
            </a:r>
            <a:r>
              <a:rPr lang="de-DE" dirty="0" smtClean="0"/>
              <a:t> Wikipedia:</a:t>
            </a:r>
          </a:p>
          <a:p>
            <a:endParaRPr lang="de-DE" dirty="0"/>
          </a:p>
          <a:p>
            <a:r>
              <a:rPr lang="de-DE" dirty="0" err="1" smtClean="0"/>
              <a:t>Example</a:t>
            </a:r>
            <a:r>
              <a:rPr lang="de-DE" dirty="0" smtClean="0"/>
              <a:t> SPARQL </a:t>
            </a:r>
            <a:r>
              <a:rPr lang="de-DE" dirty="0" err="1" smtClean="0"/>
              <a:t>query</a:t>
            </a:r>
            <a:r>
              <a:rPr lang="de-DE" dirty="0" smtClean="0"/>
              <a:t> </a:t>
            </a:r>
            <a:r>
              <a:rPr lang="de-DE" dirty="0" err="1" smtClean="0"/>
              <a:t>for</a:t>
            </a:r>
            <a:r>
              <a:rPr lang="de-DE" dirty="0" smtClean="0"/>
              <a:t> </a:t>
            </a:r>
            <a:r>
              <a:rPr lang="de-DE" dirty="0" err="1" smtClean="0"/>
              <a:t>dbpedia</a:t>
            </a:r>
            <a:r>
              <a:rPr lang="de-DE" dirty="0" smtClean="0"/>
              <a:t>: </a:t>
            </a:r>
            <a:r>
              <a:rPr lang="de-DE" dirty="0" smtClean="0">
                <a:hlinkClick r:id="rId2" action="ppaction://hlinkfile"/>
              </a:rPr>
              <a:t>Link</a:t>
            </a:r>
            <a:endParaRPr lang="de-DE" dirty="0" smtClean="0"/>
          </a:p>
          <a:p>
            <a:endParaRPr lang="de-DE" dirty="0"/>
          </a:p>
          <a:p>
            <a:endParaRPr lang="de-DE" dirty="0"/>
          </a:p>
        </p:txBody>
      </p:sp>
      <p:pic>
        <p:nvPicPr>
          <p:cNvPr id="4" name="Bild 3" descr="Screen Shot 2014-04-07 at 22.34.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3717032"/>
            <a:ext cx="6242687" cy="5963727"/>
          </a:xfrm>
          <a:prstGeom prst="rect">
            <a:avLst/>
          </a:prstGeom>
        </p:spPr>
      </p:pic>
    </p:spTree>
    <p:extLst>
      <p:ext uri="{BB962C8B-B14F-4D97-AF65-F5344CB8AC3E}">
        <p14:creationId xmlns:p14="http://schemas.microsoft.com/office/powerpoint/2010/main" val="35039113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62018" y="1839258"/>
            <a:ext cx="8502469" cy="4387988"/>
          </a:xfrm>
        </p:spPr>
        <p:txBody>
          <a:bodyPr>
            <a:normAutofit fontScale="62500" lnSpcReduction="20000"/>
          </a:bodyPr>
          <a:lstStyle/>
          <a:p>
            <a:r>
              <a:rPr lang="de-DE" dirty="0" err="1" smtClean="0"/>
              <a:t>Again</a:t>
            </a:r>
            <a:r>
              <a:rPr lang="de-DE" dirty="0" smtClean="0"/>
              <a:t>, </a:t>
            </a:r>
            <a:r>
              <a:rPr lang="de-DE" dirty="0" err="1" smtClean="0"/>
              <a:t>can</a:t>
            </a:r>
            <a:r>
              <a:rPr lang="de-DE" dirty="0" smtClean="0"/>
              <a:t> </a:t>
            </a:r>
            <a:r>
              <a:rPr lang="de-DE" dirty="0" err="1" smtClean="0"/>
              <a:t>be</a:t>
            </a:r>
            <a:r>
              <a:rPr lang="de-DE" dirty="0" smtClean="0"/>
              <a:t> </a:t>
            </a:r>
            <a:r>
              <a:rPr lang="de-DE" dirty="0" err="1" smtClean="0"/>
              <a:t>done</a:t>
            </a:r>
            <a:r>
              <a:rPr lang="de-DE" dirty="0" smtClean="0"/>
              <a:t> form </a:t>
            </a:r>
            <a:r>
              <a:rPr lang="de-DE" dirty="0" err="1" smtClean="0"/>
              <a:t>the</a:t>
            </a:r>
            <a:r>
              <a:rPr lang="de-DE" dirty="0" smtClean="0"/>
              <a:t> </a:t>
            </a:r>
            <a:r>
              <a:rPr lang="de-DE" dirty="0" err="1" smtClean="0"/>
              <a:t>commandline</a:t>
            </a:r>
            <a:r>
              <a:rPr lang="de-DE" dirty="0" smtClean="0"/>
              <a:t> </a:t>
            </a:r>
            <a:r>
              <a:rPr lang="de-DE" dirty="0" err="1" smtClean="0"/>
              <a:t>conveniently</a:t>
            </a:r>
            <a:r>
              <a:rPr lang="de-DE" dirty="0" smtClean="0"/>
              <a:t>:</a:t>
            </a:r>
          </a:p>
          <a:p>
            <a:endParaRPr lang="de-DE" dirty="0"/>
          </a:p>
          <a:p>
            <a:r>
              <a:rPr lang="de-DE" dirty="0" err="1">
                <a:latin typeface="Courier New"/>
                <a:cs typeface="Courier New"/>
              </a:rPr>
              <a:t>curl</a:t>
            </a:r>
            <a:r>
              <a:rPr lang="de-DE" dirty="0">
                <a:latin typeface="Courier New"/>
                <a:cs typeface="Courier New"/>
              </a:rPr>
              <a:t> -H '</a:t>
            </a:r>
            <a:r>
              <a:rPr lang="de-DE" dirty="0" err="1">
                <a:latin typeface="Courier New"/>
                <a:cs typeface="Courier New"/>
              </a:rPr>
              <a:t>Accept</a:t>
            </a:r>
            <a:r>
              <a:rPr lang="de-DE" dirty="0">
                <a:latin typeface="Courier New"/>
                <a:cs typeface="Courier New"/>
              </a:rPr>
              <a:t>: </a:t>
            </a:r>
            <a:r>
              <a:rPr lang="de-DE" dirty="0" err="1">
                <a:latin typeface="Courier New"/>
                <a:cs typeface="Courier New"/>
              </a:rPr>
              <a:t>text</a:t>
            </a:r>
            <a:r>
              <a:rPr lang="de-DE" dirty="0">
                <a:latin typeface="Courier New"/>
                <a:cs typeface="Courier New"/>
              </a:rPr>
              <a:t>/</a:t>
            </a:r>
            <a:r>
              <a:rPr lang="de-DE" dirty="0" err="1">
                <a:latin typeface="Courier New"/>
                <a:cs typeface="Courier New"/>
              </a:rPr>
              <a:t>csv</a:t>
            </a:r>
            <a:r>
              <a:rPr lang="de-DE" dirty="0">
                <a:latin typeface="Courier New"/>
                <a:cs typeface="Courier New"/>
              </a:rPr>
              <a:t>' --</a:t>
            </a:r>
            <a:r>
              <a:rPr lang="de-DE" dirty="0" err="1">
                <a:latin typeface="Courier New"/>
                <a:cs typeface="Courier New"/>
              </a:rPr>
              <a:t>data-urlencode</a:t>
            </a:r>
            <a:r>
              <a:rPr lang="de-DE" dirty="0">
                <a:latin typeface="Courier New"/>
                <a:cs typeface="Courier New"/>
              </a:rPr>
              <a:t> "</a:t>
            </a:r>
            <a:r>
              <a:rPr lang="de-DE" dirty="0" err="1">
                <a:latin typeface="Courier New"/>
                <a:cs typeface="Courier New"/>
              </a:rPr>
              <a:t>query</a:t>
            </a:r>
            <a:r>
              <a:rPr lang="de-DE" dirty="0">
                <a:latin typeface="Courier New"/>
                <a:cs typeface="Courier New"/>
              </a:rPr>
              <a:t>=PREFIX : &lt;http://</a:t>
            </a:r>
            <a:r>
              <a:rPr lang="de-DE" dirty="0" err="1">
                <a:latin typeface="Courier New"/>
                <a:cs typeface="Courier New"/>
              </a:rPr>
              <a:t>dbpedia.org</a:t>
            </a:r>
            <a:r>
              <a:rPr lang="de-DE" dirty="0">
                <a:latin typeface="Courier New"/>
                <a:cs typeface="Courier New"/>
              </a:rPr>
              <a:t>/</a:t>
            </a:r>
            <a:r>
              <a:rPr lang="de-DE" dirty="0" err="1">
                <a:latin typeface="Courier New"/>
                <a:cs typeface="Courier New"/>
              </a:rPr>
              <a:t>resource</a:t>
            </a:r>
            <a:r>
              <a:rPr lang="de-DE" dirty="0">
                <a:latin typeface="Courier New"/>
                <a:cs typeface="Courier New"/>
              </a:rPr>
              <a:t>/&gt;</a:t>
            </a:r>
          </a:p>
          <a:p>
            <a:pPr marL="0" indent="0">
              <a:buNone/>
            </a:pPr>
            <a:r>
              <a:rPr lang="de-DE" dirty="0">
                <a:latin typeface="Courier New"/>
                <a:cs typeface="Courier New"/>
              </a:rPr>
              <a:t>SELECT DISTINCT ?X WHERE {</a:t>
            </a:r>
          </a:p>
          <a:p>
            <a:pPr marL="0" indent="0">
              <a:buNone/>
            </a:pPr>
            <a:r>
              <a:rPr lang="de-DE" dirty="0">
                <a:latin typeface="Courier New"/>
                <a:cs typeface="Courier New"/>
              </a:rPr>
              <a:t>:</a:t>
            </a:r>
            <a:r>
              <a:rPr lang="de-DE" dirty="0" err="1">
                <a:latin typeface="Courier New"/>
                <a:cs typeface="Courier New"/>
              </a:rPr>
              <a:t>Vienna_University_of_Economics_and_Business</a:t>
            </a:r>
            <a:r>
              <a:rPr lang="de-DE" dirty="0">
                <a:latin typeface="Courier New"/>
                <a:cs typeface="Courier New"/>
              </a:rPr>
              <a:t> </a:t>
            </a:r>
          </a:p>
          <a:p>
            <a:pPr marL="0" indent="0">
              <a:buNone/>
            </a:pPr>
            <a:r>
              <a:rPr lang="de-DE" dirty="0">
                <a:latin typeface="Courier New"/>
                <a:cs typeface="Courier New"/>
              </a:rPr>
              <a:t> &lt;http://www.w3.org/2003/01/</a:t>
            </a:r>
            <a:r>
              <a:rPr lang="de-DE" dirty="0" err="1">
                <a:latin typeface="Courier New"/>
                <a:cs typeface="Courier New"/>
              </a:rPr>
              <a:t>geo</a:t>
            </a:r>
            <a:r>
              <a:rPr lang="de-DE" dirty="0">
                <a:latin typeface="Courier New"/>
                <a:cs typeface="Courier New"/>
              </a:rPr>
              <a:t>/wgs84_pos#lat&gt; ?</a:t>
            </a:r>
            <a:r>
              <a:rPr lang="de-DE" dirty="0" err="1">
                <a:latin typeface="Courier New"/>
                <a:cs typeface="Courier New"/>
              </a:rPr>
              <a:t>Lat</a:t>
            </a:r>
            <a:r>
              <a:rPr lang="de-DE" dirty="0">
                <a:latin typeface="Courier New"/>
                <a:cs typeface="Courier New"/>
              </a:rPr>
              <a:t> ; </a:t>
            </a:r>
          </a:p>
          <a:p>
            <a:pPr marL="0" indent="0">
              <a:buNone/>
            </a:pPr>
            <a:r>
              <a:rPr lang="de-DE" dirty="0">
                <a:latin typeface="Courier New"/>
                <a:cs typeface="Courier New"/>
              </a:rPr>
              <a:t> &lt;http://www.w3.org/2003/01/</a:t>
            </a:r>
            <a:r>
              <a:rPr lang="de-DE" dirty="0" err="1">
                <a:latin typeface="Courier New"/>
                <a:cs typeface="Courier New"/>
              </a:rPr>
              <a:t>geo</a:t>
            </a:r>
            <a:r>
              <a:rPr lang="de-DE" dirty="0">
                <a:latin typeface="Courier New"/>
                <a:cs typeface="Courier New"/>
              </a:rPr>
              <a:t>/wgs84_pos#long&gt; ?Long .</a:t>
            </a:r>
          </a:p>
          <a:p>
            <a:pPr marL="0" indent="0">
              <a:buNone/>
            </a:pPr>
            <a:r>
              <a:rPr lang="de-DE" dirty="0">
                <a:latin typeface="Courier New"/>
                <a:cs typeface="Courier New"/>
              </a:rPr>
              <a:t>  ?X &lt;http://www.w3.org/2003/01/</a:t>
            </a:r>
            <a:r>
              <a:rPr lang="de-DE" dirty="0" err="1">
                <a:latin typeface="Courier New"/>
                <a:cs typeface="Courier New"/>
              </a:rPr>
              <a:t>geo</a:t>
            </a:r>
            <a:r>
              <a:rPr lang="de-DE" dirty="0">
                <a:latin typeface="Courier New"/>
                <a:cs typeface="Courier New"/>
              </a:rPr>
              <a:t>/wgs84_pos#lat&gt; ?Lat1 ; </a:t>
            </a:r>
          </a:p>
          <a:p>
            <a:pPr marL="0" indent="0">
              <a:buNone/>
            </a:pPr>
            <a:r>
              <a:rPr lang="de-DE" dirty="0">
                <a:latin typeface="Courier New"/>
                <a:cs typeface="Courier New"/>
              </a:rPr>
              <a:t>  &lt;http://www.w3.org/2003/01/</a:t>
            </a:r>
            <a:r>
              <a:rPr lang="de-DE" dirty="0" err="1">
                <a:latin typeface="Courier New"/>
                <a:cs typeface="Courier New"/>
              </a:rPr>
              <a:t>geo</a:t>
            </a:r>
            <a:r>
              <a:rPr lang="de-DE" dirty="0">
                <a:latin typeface="Courier New"/>
                <a:cs typeface="Courier New"/>
              </a:rPr>
              <a:t>/wgs84_pos#long&gt; ?Long1 .</a:t>
            </a:r>
          </a:p>
          <a:p>
            <a:pPr marL="0" indent="0">
              <a:buNone/>
            </a:pPr>
            <a:endParaRPr lang="de-DE" dirty="0">
              <a:latin typeface="Courier New"/>
              <a:cs typeface="Courier New"/>
            </a:endParaRPr>
          </a:p>
          <a:p>
            <a:pPr marL="0" indent="0">
              <a:buNone/>
            </a:pPr>
            <a:r>
              <a:rPr lang="de-DE" dirty="0">
                <a:latin typeface="Courier New"/>
                <a:cs typeface="Courier New"/>
              </a:rPr>
              <a:t>  BIND (0.01 AS ?</a:t>
            </a:r>
            <a:r>
              <a:rPr lang="de-DE" dirty="0" err="1">
                <a:latin typeface="Courier New"/>
                <a:cs typeface="Courier New"/>
              </a:rPr>
              <a:t>Threshold</a:t>
            </a:r>
            <a:r>
              <a:rPr lang="de-DE" dirty="0">
                <a:latin typeface="Courier New"/>
                <a:cs typeface="Courier New"/>
              </a:rPr>
              <a:t> )</a:t>
            </a:r>
          </a:p>
          <a:p>
            <a:pPr marL="0" indent="0">
              <a:buNone/>
            </a:pPr>
            <a:r>
              <a:rPr lang="de-DE" dirty="0">
                <a:latin typeface="Courier New"/>
                <a:cs typeface="Courier New"/>
              </a:rPr>
              <a:t>  FILTER ( (?</a:t>
            </a:r>
            <a:r>
              <a:rPr lang="de-DE" dirty="0" err="1">
                <a:latin typeface="Courier New"/>
                <a:cs typeface="Courier New"/>
              </a:rPr>
              <a:t>Lat</a:t>
            </a:r>
            <a:r>
              <a:rPr lang="de-DE" dirty="0">
                <a:latin typeface="Courier New"/>
                <a:cs typeface="Courier New"/>
              </a:rPr>
              <a:t> - ?Lat1) &lt; ?</a:t>
            </a:r>
            <a:r>
              <a:rPr lang="de-DE" dirty="0" err="1">
                <a:latin typeface="Courier New"/>
                <a:cs typeface="Courier New"/>
              </a:rPr>
              <a:t>Threshold</a:t>
            </a:r>
            <a:r>
              <a:rPr lang="de-DE" dirty="0">
                <a:latin typeface="Courier New"/>
                <a:cs typeface="Courier New"/>
              </a:rPr>
              <a:t>  &amp;&amp; (?Lat1 - ?</a:t>
            </a:r>
            <a:r>
              <a:rPr lang="de-DE" dirty="0" err="1">
                <a:latin typeface="Courier New"/>
                <a:cs typeface="Courier New"/>
              </a:rPr>
              <a:t>Lat</a:t>
            </a:r>
            <a:r>
              <a:rPr lang="de-DE" dirty="0">
                <a:latin typeface="Courier New"/>
                <a:cs typeface="Courier New"/>
              </a:rPr>
              <a:t>) &lt; ?</a:t>
            </a:r>
            <a:r>
              <a:rPr lang="de-DE" dirty="0" err="1">
                <a:latin typeface="Courier New"/>
                <a:cs typeface="Courier New"/>
              </a:rPr>
              <a:t>Threshold</a:t>
            </a:r>
            <a:r>
              <a:rPr lang="de-DE" dirty="0">
                <a:latin typeface="Courier New"/>
                <a:cs typeface="Courier New"/>
              </a:rPr>
              <a:t>  </a:t>
            </a:r>
          </a:p>
          <a:p>
            <a:pPr marL="0" indent="0">
              <a:buNone/>
            </a:pPr>
            <a:r>
              <a:rPr lang="de-DE" dirty="0">
                <a:latin typeface="Courier New"/>
                <a:cs typeface="Courier New"/>
              </a:rPr>
              <a:t>              &amp;&amp; (?Long - ?Long1) &lt; ?</a:t>
            </a:r>
            <a:r>
              <a:rPr lang="de-DE" dirty="0" err="1">
                <a:latin typeface="Courier New"/>
                <a:cs typeface="Courier New"/>
              </a:rPr>
              <a:t>Threshold</a:t>
            </a:r>
            <a:r>
              <a:rPr lang="de-DE" dirty="0">
                <a:latin typeface="Courier New"/>
                <a:cs typeface="Courier New"/>
              </a:rPr>
              <a:t> &amp;&amp; (?Long1 - ?Long) &lt; ?</a:t>
            </a:r>
            <a:r>
              <a:rPr lang="de-DE" dirty="0" err="1">
                <a:latin typeface="Courier New"/>
                <a:cs typeface="Courier New"/>
              </a:rPr>
              <a:t>Threshold</a:t>
            </a:r>
            <a:r>
              <a:rPr lang="de-DE" dirty="0">
                <a:latin typeface="Courier New"/>
                <a:cs typeface="Courier New"/>
              </a:rPr>
              <a:t> )</a:t>
            </a:r>
          </a:p>
          <a:p>
            <a:pPr marL="0" indent="0">
              <a:buNone/>
            </a:pPr>
            <a:r>
              <a:rPr lang="de-DE" dirty="0">
                <a:latin typeface="Courier New"/>
                <a:cs typeface="Courier New"/>
              </a:rPr>
              <a:t>  } LIMIT 10" --</a:t>
            </a:r>
            <a:r>
              <a:rPr lang="de-DE" dirty="0" err="1">
                <a:latin typeface="Courier New"/>
                <a:cs typeface="Courier New"/>
              </a:rPr>
              <a:t>get</a:t>
            </a:r>
            <a:r>
              <a:rPr lang="de-DE" dirty="0">
                <a:latin typeface="Courier New"/>
                <a:cs typeface="Courier New"/>
              </a:rPr>
              <a:t> http://</a:t>
            </a:r>
            <a:r>
              <a:rPr lang="de-DE" dirty="0" err="1">
                <a:latin typeface="Courier New"/>
                <a:cs typeface="Courier New"/>
              </a:rPr>
              <a:t>live.dbpedia.org</a:t>
            </a:r>
            <a:r>
              <a:rPr lang="de-DE" dirty="0">
                <a:latin typeface="Courier New"/>
                <a:cs typeface="Courier New"/>
              </a:rPr>
              <a:t>/</a:t>
            </a:r>
            <a:r>
              <a:rPr lang="de-DE" dirty="0" err="1">
                <a:latin typeface="Courier New"/>
                <a:cs typeface="Courier New"/>
              </a:rPr>
              <a:t>sparql</a:t>
            </a:r>
            <a:endParaRPr lang="de-DE" dirty="0">
              <a:latin typeface="Courier New"/>
              <a:cs typeface="Courier New"/>
            </a:endParaRPr>
          </a:p>
        </p:txBody>
      </p:sp>
      <p:sp>
        <p:nvSpPr>
          <p:cNvPr id="4" name="Titel 1"/>
          <p:cNvSpPr>
            <a:spLocks noGrp="1"/>
          </p:cNvSpPr>
          <p:nvPr>
            <p:ph type="title"/>
          </p:nvPr>
        </p:nvSpPr>
        <p:spPr>
          <a:xfrm>
            <a:off x="462019" y="430318"/>
            <a:ext cx="6270227" cy="1143000"/>
          </a:xfrm>
        </p:spPr>
        <p:txBody>
          <a:bodyPr>
            <a:normAutofit fontScale="90000"/>
          </a:bodyPr>
          <a:lstStyle/>
          <a:p>
            <a:r>
              <a:rPr lang="de-DE" dirty="0" smtClean="0"/>
              <a:t>b) </a:t>
            </a:r>
            <a:r>
              <a:rPr lang="de-DE" dirty="0" err="1" smtClean="0"/>
              <a:t>Example</a:t>
            </a:r>
            <a:r>
              <a:rPr lang="de-DE" dirty="0" smtClean="0"/>
              <a:t>: </a:t>
            </a:r>
            <a:r>
              <a:rPr lang="de-DE" dirty="0" err="1" smtClean="0"/>
              <a:t>Get</a:t>
            </a:r>
            <a:r>
              <a:rPr lang="de-DE" dirty="0" smtClean="0"/>
              <a:t> </a:t>
            </a:r>
            <a:r>
              <a:rPr lang="de-DE" dirty="0" err="1" smtClean="0"/>
              <a:t>PoIs</a:t>
            </a:r>
            <a:r>
              <a:rPr lang="de-DE" dirty="0" smtClean="0"/>
              <a:t> </a:t>
            </a:r>
            <a:r>
              <a:rPr lang="de-DE" dirty="0" err="1" smtClean="0"/>
              <a:t>from</a:t>
            </a:r>
            <a:r>
              <a:rPr lang="de-DE" dirty="0" smtClean="0"/>
              <a:t> Open Data </a:t>
            </a:r>
            <a:r>
              <a:rPr lang="de-DE" dirty="0" err="1" smtClean="0"/>
              <a:t>around</a:t>
            </a:r>
            <a:r>
              <a:rPr lang="de-DE" dirty="0" smtClean="0"/>
              <a:t> </a:t>
            </a:r>
            <a:r>
              <a:rPr lang="de-DE" dirty="0" err="1" smtClean="0"/>
              <a:t>your</a:t>
            </a:r>
            <a:r>
              <a:rPr lang="de-DE" dirty="0" smtClean="0"/>
              <a:t> </a:t>
            </a:r>
            <a:r>
              <a:rPr lang="de-DE" dirty="0" err="1" smtClean="0"/>
              <a:t>current</a:t>
            </a:r>
            <a:r>
              <a:rPr lang="de-DE" dirty="0" smtClean="0"/>
              <a:t> </a:t>
            </a:r>
            <a:r>
              <a:rPr lang="de-DE" dirty="0" err="1" smtClean="0"/>
              <a:t>location</a:t>
            </a:r>
            <a:r>
              <a:rPr lang="de-DE" dirty="0" smtClean="0"/>
              <a:t> </a:t>
            </a:r>
            <a:r>
              <a:rPr lang="de-DE" dirty="0" err="1" smtClean="0"/>
              <a:t>from</a:t>
            </a:r>
            <a:r>
              <a:rPr lang="de-DE" dirty="0" smtClean="0"/>
              <a:t> Wikipedia...</a:t>
            </a:r>
            <a:endParaRPr lang="de-DE" dirty="0"/>
          </a:p>
        </p:txBody>
      </p:sp>
    </p:spTree>
    <p:extLst>
      <p:ext uri="{BB962C8B-B14F-4D97-AF65-F5344CB8AC3E}">
        <p14:creationId xmlns:p14="http://schemas.microsoft.com/office/powerpoint/2010/main" val="14602232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Potentially</a:t>
            </a:r>
            <a:r>
              <a:rPr lang="de-DE" dirty="0" smtClean="0"/>
              <a:t> </a:t>
            </a:r>
            <a:r>
              <a:rPr lang="de-DE" dirty="0" err="1"/>
              <a:t>i</a:t>
            </a:r>
            <a:r>
              <a:rPr lang="de-DE" dirty="0" err="1" smtClean="0"/>
              <a:t>nteresting</a:t>
            </a:r>
            <a:r>
              <a:rPr lang="de-DE" dirty="0" smtClean="0"/>
              <a:t> </a:t>
            </a:r>
            <a:r>
              <a:rPr lang="de-DE" dirty="0" err="1" smtClean="0"/>
              <a:t>Linked</a:t>
            </a:r>
            <a:r>
              <a:rPr lang="de-DE" dirty="0" smtClean="0"/>
              <a:t> Open Data </a:t>
            </a:r>
            <a:r>
              <a:rPr lang="de-DE" dirty="0" err="1" smtClean="0"/>
              <a:t>for</a:t>
            </a:r>
            <a:r>
              <a:rPr lang="de-DE" dirty="0" smtClean="0"/>
              <a:t> </a:t>
            </a:r>
            <a:r>
              <a:rPr lang="de-DE" dirty="0" err="1" smtClean="0"/>
              <a:t>you</a:t>
            </a:r>
            <a:r>
              <a:rPr lang="de-DE" dirty="0" smtClean="0"/>
              <a:t>:</a:t>
            </a:r>
            <a:endParaRPr lang="de-DE" dirty="0"/>
          </a:p>
        </p:txBody>
      </p:sp>
      <p:sp>
        <p:nvSpPr>
          <p:cNvPr id="3" name="Inhaltsplatzhalter 2"/>
          <p:cNvSpPr>
            <a:spLocks noGrp="1"/>
          </p:cNvSpPr>
          <p:nvPr>
            <p:ph idx="1"/>
          </p:nvPr>
        </p:nvSpPr>
        <p:spPr>
          <a:xfrm>
            <a:off x="462018" y="1839258"/>
            <a:ext cx="8358453" cy="4387988"/>
          </a:xfrm>
        </p:spPr>
        <p:txBody>
          <a:bodyPr/>
          <a:lstStyle/>
          <a:p>
            <a:r>
              <a:rPr lang="de-DE" dirty="0" smtClean="0">
                <a:hlinkClick r:id="rId2"/>
              </a:rPr>
              <a:t>http://data.gv.at</a:t>
            </a:r>
            <a:r>
              <a:rPr lang="de-DE" dirty="0"/>
              <a:t>, </a:t>
            </a:r>
            <a:r>
              <a:rPr lang="de-DE" dirty="0">
                <a:hlinkClick r:id="rId3"/>
              </a:rPr>
              <a:t>https://open.wien.at</a:t>
            </a:r>
            <a:r>
              <a:rPr lang="de-DE" dirty="0" smtClean="0">
                <a:hlinkClick r:id="rId3"/>
              </a:rPr>
              <a:t>/</a:t>
            </a:r>
            <a:r>
              <a:rPr lang="de-DE" dirty="0" smtClean="0"/>
              <a:t> </a:t>
            </a:r>
          </a:p>
          <a:p>
            <a:r>
              <a:rPr lang="de-DE" dirty="0" smtClean="0">
                <a:hlinkClick r:id="rId4"/>
              </a:rPr>
              <a:t>http://live.dbpedia.org/</a:t>
            </a:r>
            <a:endParaRPr lang="de-DE" dirty="0" smtClean="0"/>
          </a:p>
          <a:p>
            <a:r>
              <a:rPr lang="de-DE" dirty="0" smtClean="0">
                <a:hlinkClick r:id="rId5"/>
              </a:rPr>
              <a:t>http</a:t>
            </a:r>
            <a:r>
              <a:rPr lang="de-DE" dirty="0">
                <a:hlinkClick r:id="rId5"/>
              </a:rPr>
              <a:t>://eurostat.linked-statistics.org/</a:t>
            </a:r>
            <a:r>
              <a:rPr lang="de-DE" dirty="0" smtClean="0">
                <a:hlinkClick r:id="rId5"/>
              </a:rPr>
              <a:t>sparql</a:t>
            </a:r>
            <a:endParaRPr lang="de-DE" dirty="0"/>
          </a:p>
          <a:p>
            <a:r>
              <a:rPr lang="de-DE" dirty="0" smtClean="0"/>
              <a:t>...</a:t>
            </a:r>
          </a:p>
          <a:p>
            <a:endParaRPr lang="de-DE" dirty="0"/>
          </a:p>
          <a:p>
            <a:endParaRPr lang="de-DE" dirty="0" smtClean="0"/>
          </a:p>
          <a:p>
            <a:r>
              <a:rPr lang="de-DE" dirty="0" smtClean="0"/>
              <a:t>SPARQL: find </a:t>
            </a:r>
            <a:r>
              <a:rPr lang="de-DE" dirty="0" err="1" smtClean="0"/>
              <a:t>Tutorials</a:t>
            </a:r>
            <a:r>
              <a:rPr lang="de-DE" dirty="0" smtClean="0"/>
              <a:t> </a:t>
            </a:r>
            <a:r>
              <a:rPr lang="de-DE" dirty="0" err="1" smtClean="0"/>
              <a:t>and</a:t>
            </a:r>
            <a:r>
              <a:rPr lang="de-DE" dirty="0" smtClean="0"/>
              <a:t> </a:t>
            </a:r>
            <a:r>
              <a:rPr lang="de-DE" dirty="0" err="1" smtClean="0"/>
              <a:t>many</a:t>
            </a:r>
            <a:r>
              <a:rPr lang="de-DE" dirty="0" smtClean="0"/>
              <a:t> </a:t>
            </a:r>
            <a:r>
              <a:rPr lang="de-DE" dirty="0" err="1" smtClean="0"/>
              <a:t>examples</a:t>
            </a:r>
            <a:r>
              <a:rPr lang="de-DE" dirty="0" smtClean="0"/>
              <a:t> on </a:t>
            </a:r>
            <a:r>
              <a:rPr lang="de-DE" dirty="0" err="1" smtClean="0"/>
              <a:t>my</a:t>
            </a:r>
            <a:r>
              <a:rPr lang="de-DE" dirty="0" smtClean="0"/>
              <a:t> Web </a:t>
            </a:r>
            <a:r>
              <a:rPr lang="de-DE" dirty="0" err="1" smtClean="0"/>
              <a:t>page</a:t>
            </a:r>
            <a:r>
              <a:rPr lang="de-DE" dirty="0" smtClean="0"/>
              <a:t> (</a:t>
            </a:r>
            <a:r>
              <a:rPr lang="de-DE" dirty="0" smtClean="0">
                <a:hlinkClick r:id="rId6"/>
              </a:rPr>
              <a:t>http://polleres.net/presenations/</a:t>
            </a:r>
            <a:r>
              <a:rPr lang="de-DE" dirty="0" smtClean="0"/>
              <a:t> )</a:t>
            </a:r>
          </a:p>
          <a:p>
            <a:endParaRPr lang="de-DE" dirty="0" smtClean="0"/>
          </a:p>
          <a:p>
            <a:endParaRPr lang="de-DE" dirty="0"/>
          </a:p>
        </p:txBody>
      </p:sp>
    </p:spTree>
    <p:extLst>
      <p:ext uri="{BB962C8B-B14F-4D97-AF65-F5344CB8AC3E}">
        <p14:creationId xmlns:p14="http://schemas.microsoft.com/office/powerpoint/2010/main" val="46032711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Augmented</a:t>
            </a:r>
            <a:r>
              <a:rPr lang="de-DE" dirty="0" smtClean="0"/>
              <a:t> Reality </a:t>
            </a:r>
            <a:r>
              <a:rPr lang="de-DE" dirty="0" err="1" smtClean="0"/>
              <a:t>with</a:t>
            </a:r>
            <a:r>
              <a:rPr lang="de-DE" dirty="0" smtClean="0"/>
              <a:t> Web Data, </a:t>
            </a:r>
            <a:r>
              <a:rPr lang="de-DE" dirty="0" err="1" smtClean="0"/>
              <a:t>example</a:t>
            </a:r>
            <a:r>
              <a:rPr lang="de-DE" dirty="0" smtClean="0"/>
              <a:t> </a:t>
            </a:r>
            <a:r>
              <a:rPr lang="de-DE" dirty="0" err="1" smtClean="0"/>
              <a:t>daft.ie</a:t>
            </a:r>
            <a:r>
              <a:rPr lang="de-DE" dirty="0" smtClean="0"/>
              <a:t>:</a:t>
            </a:r>
            <a:endParaRPr lang="de-DE" dirty="0"/>
          </a:p>
        </p:txBody>
      </p:sp>
      <p:sp>
        <p:nvSpPr>
          <p:cNvPr id="3" name="Inhaltsplatzhalter 2"/>
          <p:cNvSpPr>
            <a:spLocks noGrp="1"/>
          </p:cNvSpPr>
          <p:nvPr>
            <p:ph idx="1"/>
          </p:nvPr>
        </p:nvSpPr>
        <p:spPr/>
        <p:txBody>
          <a:bodyPr/>
          <a:lstStyle/>
          <a:p>
            <a:r>
              <a:rPr lang="de-DE" dirty="0">
                <a:hlinkClick r:id="rId2"/>
              </a:rPr>
              <a:t>http://www.daft.ie/</a:t>
            </a:r>
            <a:r>
              <a:rPr lang="de-DE" dirty="0" smtClean="0">
                <a:hlinkClick r:id="rId2"/>
              </a:rPr>
              <a:t>layar</a:t>
            </a:r>
            <a:endParaRPr lang="de-DE" dirty="0" smtClean="0"/>
          </a:p>
          <a:p>
            <a:endParaRPr lang="de-DE" dirty="0"/>
          </a:p>
          <a:p>
            <a:endParaRPr lang="de-DE" dirty="0" smtClean="0"/>
          </a:p>
          <a:p>
            <a:r>
              <a:rPr lang="de-DE" dirty="0" err="1" smtClean="0"/>
              <a:t>Similar</a:t>
            </a:r>
            <a:r>
              <a:rPr lang="de-DE" dirty="0" smtClean="0"/>
              <a:t> </a:t>
            </a:r>
            <a:r>
              <a:rPr lang="de-DE" dirty="0" err="1" smtClean="0"/>
              <a:t>portal</a:t>
            </a:r>
            <a:r>
              <a:rPr lang="de-DE" dirty="0" smtClean="0"/>
              <a:t> in Austria:</a:t>
            </a:r>
          </a:p>
          <a:p>
            <a:pPr lvl="1"/>
            <a:r>
              <a:rPr lang="de-DE" dirty="0" err="1" smtClean="0"/>
              <a:t>Zoomsquare.at</a:t>
            </a:r>
            <a:r>
              <a:rPr lang="de-DE" dirty="0" smtClean="0"/>
              <a:t> (an „Open Data“</a:t>
            </a:r>
          </a:p>
          <a:p>
            <a:pPr marL="255588" lvl="1" indent="0">
              <a:buNone/>
            </a:pPr>
            <a:r>
              <a:rPr lang="de-DE" dirty="0" smtClean="0"/>
              <a:t>   </a:t>
            </a:r>
            <a:r>
              <a:rPr lang="de-DE" dirty="0" err="1" smtClean="0"/>
              <a:t>startup</a:t>
            </a:r>
            <a:r>
              <a:rPr lang="de-DE" dirty="0" smtClean="0"/>
              <a:t>)</a:t>
            </a:r>
            <a:endParaRPr lang="de-DE" dirty="0"/>
          </a:p>
        </p:txBody>
      </p:sp>
      <p:pic>
        <p:nvPicPr>
          <p:cNvPr id="4" name="Bild 3" descr="Screen Shot 2014-04-08 at 09.43.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2132856"/>
            <a:ext cx="2743882" cy="4185444"/>
          </a:xfrm>
          <a:prstGeom prst="rect">
            <a:avLst/>
          </a:prstGeom>
        </p:spPr>
      </p:pic>
    </p:spTree>
    <p:extLst>
      <p:ext uri="{BB962C8B-B14F-4D97-AF65-F5344CB8AC3E}">
        <p14:creationId xmlns:p14="http://schemas.microsoft.com/office/powerpoint/2010/main" val="22245059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Sensor </a:t>
            </a:r>
            <a:r>
              <a:rPr lang="de-DE" dirty="0" err="1" smtClean="0"/>
              <a:t>data</a:t>
            </a:r>
            <a:r>
              <a:rPr lang="de-DE" dirty="0" smtClean="0"/>
              <a:t> </a:t>
            </a:r>
            <a:r>
              <a:rPr lang="de-DE" dirty="0" err="1" smtClean="0"/>
              <a:t>as</a:t>
            </a:r>
            <a:r>
              <a:rPr lang="de-DE" dirty="0" smtClean="0"/>
              <a:t> </a:t>
            </a:r>
            <a:r>
              <a:rPr lang="de-DE" dirty="0" err="1" smtClean="0"/>
              <a:t>Linked</a:t>
            </a:r>
            <a:r>
              <a:rPr lang="de-DE" dirty="0" smtClean="0"/>
              <a:t> Data </a:t>
            </a:r>
            <a:r>
              <a:rPr lang="de-DE" dirty="0" err="1" smtClean="0"/>
              <a:t>examples</a:t>
            </a:r>
            <a:r>
              <a:rPr lang="de-DE" dirty="0" smtClean="0"/>
              <a:t>:</a:t>
            </a:r>
            <a:endParaRPr lang="de-DE" dirty="0"/>
          </a:p>
        </p:txBody>
      </p:sp>
      <p:sp>
        <p:nvSpPr>
          <p:cNvPr id="3" name="Inhaltsplatzhalter 2"/>
          <p:cNvSpPr>
            <a:spLocks noGrp="1"/>
          </p:cNvSpPr>
          <p:nvPr>
            <p:ph idx="1"/>
          </p:nvPr>
        </p:nvSpPr>
        <p:spPr/>
        <p:txBody>
          <a:bodyPr/>
          <a:lstStyle/>
          <a:p>
            <a:r>
              <a:rPr lang="de-DE" dirty="0" smtClean="0">
                <a:hlinkClick r:id="rId2"/>
              </a:rPr>
              <a:t>http://lsm.deri.ie/</a:t>
            </a:r>
            <a:r>
              <a:rPr lang="de-DE" dirty="0" smtClean="0"/>
              <a:t> </a:t>
            </a:r>
            <a:endParaRPr lang="de-DE" dirty="0"/>
          </a:p>
        </p:txBody>
      </p:sp>
    </p:spTree>
    <p:extLst>
      <p:ext uri="{BB962C8B-B14F-4D97-AF65-F5344CB8AC3E}">
        <p14:creationId xmlns:p14="http://schemas.microsoft.com/office/powerpoint/2010/main" val="2142254862"/>
      </p:ext>
    </p:extLst>
  </p:cSld>
  <p:clrMapOvr>
    <a:masterClrMapping/>
  </p:clrMapOvr>
  <p:transition xmlns:p14="http://schemas.microsoft.com/office/powerpoint/2010/mai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1850" y="44624"/>
            <a:ext cx="5349875" cy="708025"/>
          </a:xfrm>
        </p:spPr>
        <p:txBody>
          <a:bodyPr/>
          <a:lstStyle/>
          <a:p>
            <a:r>
              <a:rPr lang="en-IE" dirty="0" smtClean="0"/>
              <a:t>LSM: Live flights info</a:t>
            </a:r>
            <a:endParaRPr lang="en-US" dirty="0"/>
          </a:p>
        </p:txBody>
      </p:sp>
      <p:pic>
        <p:nvPicPr>
          <p:cNvPr id="4" name="Content Placeholder 3" descr="Flights.png"/>
          <p:cNvPicPr>
            <a:picLocks noGrp="1" noChangeAspect="1"/>
          </p:cNvPicPr>
          <p:nvPr>
            <p:ph idx="1"/>
          </p:nvPr>
        </p:nvPicPr>
        <p:blipFill>
          <a:blip r:embed="rId2" cstate="print"/>
          <a:stretch>
            <a:fillRect/>
          </a:stretch>
        </p:blipFill>
        <p:spPr>
          <a:xfrm>
            <a:off x="41656" y="1243266"/>
            <a:ext cx="9066848" cy="4489990"/>
          </a:xfrm>
        </p:spPr>
      </p:pic>
    </p:spTree>
    <p:extLst>
      <p:ext uri="{BB962C8B-B14F-4D97-AF65-F5344CB8AC3E}">
        <p14:creationId xmlns:p14="http://schemas.microsoft.com/office/powerpoint/2010/main" val="331612843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1850" y="44624"/>
            <a:ext cx="5349875" cy="708025"/>
          </a:xfrm>
        </p:spPr>
        <p:txBody>
          <a:bodyPr/>
          <a:lstStyle/>
          <a:p>
            <a:r>
              <a:rPr lang="en-IE" dirty="0" smtClean="0"/>
              <a:t>LSM: Live train info</a:t>
            </a:r>
            <a:endParaRPr lang="en-US" dirty="0"/>
          </a:p>
        </p:txBody>
      </p:sp>
      <p:pic>
        <p:nvPicPr>
          <p:cNvPr id="4" name="Content Placeholder 3" descr="Railway.png"/>
          <p:cNvPicPr>
            <a:picLocks noGrp="1" noChangeAspect="1"/>
          </p:cNvPicPr>
          <p:nvPr>
            <p:ph idx="1"/>
          </p:nvPr>
        </p:nvPicPr>
        <p:blipFill>
          <a:blip r:embed="rId2" cstate="print"/>
          <a:stretch>
            <a:fillRect/>
          </a:stretch>
        </p:blipFill>
        <p:spPr>
          <a:xfrm>
            <a:off x="-2462" y="1196752"/>
            <a:ext cx="9254982" cy="4619103"/>
          </a:xfrm>
        </p:spPr>
      </p:pic>
    </p:spTree>
    <p:extLst>
      <p:ext uri="{BB962C8B-B14F-4D97-AF65-F5344CB8AC3E}">
        <p14:creationId xmlns:p14="http://schemas.microsoft.com/office/powerpoint/2010/main" val="259797273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1850" y="44624"/>
            <a:ext cx="5349875" cy="708025"/>
          </a:xfrm>
        </p:spPr>
        <p:txBody>
          <a:bodyPr/>
          <a:lstStyle/>
          <a:p>
            <a:r>
              <a:rPr lang="en-IE" dirty="0" smtClean="0"/>
              <a:t>LSM: Live traffic info</a:t>
            </a:r>
            <a:endParaRPr lang="en-US" dirty="0"/>
          </a:p>
        </p:txBody>
      </p:sp>
      <p:pic>
        <p:nvPicPr>
          <p:cNvPr id="4" name="Content Placeholder 3" descr="Traffic.png"/>
          <p:cNvPicPr>
            <a:picLocks noGrp="1" noChangeAspect="1"/>
          </p:cNvPicPr>
          <p:nvPr>
            <p:ph idx="1"/>
          </p:nvPr>
        </p:nvPicPr>
        <p:blipFill>
          <a:blip r:embed="rId2" cstate="print"/>
          <a:stretch>
            <a:fillRect/>
          </a:stretch>
        </p:blipFill>
        <p:spPr>
          <a:xfrm>
            <a:off x="8454" y="1340768"/>
            <a:ext cx="9262726" cy="4536504"/>
          </a:xfrm>
        </p:spPr>
      </p:pic>
    </p:spTree>
    <p:extLst>
      <p:ext uri="{BB962C8B-B14F-4D97-AF65-F5344CB8AC3E}">
        <p14:creationId xmlns:p14="http://schemas.microsoft.com/office/powerpoint/2010/main" val="286421740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62406" y="1857365"/>
            <a:ext cx="8358066" cy="4378844"/>
          </a:xfrm>
        </p:spPr>
        <p:txBody>
          <a:bodyPr>
            <a:normAutofit fontScale="85000" lnSpcReduction="20000"/>
          </a:bodyPr>
          <a:lstStyle/>
          <a:p>
            <a:r>
              <a:rPr lang="de-DE" dirty="0" err="1" smtClean="0"/>
              <a:t>Excellent</a:t>
            </a:r>
            <a:r>
              <a:rPr lang="de-DE" dirty="0" smtClean="0"/>
              <a:t> </a:t>
            </a:r>
            <a:r>
              <a:rPr lang="de-DE" dirty="0" err="1" smtClean="0"/>
              <a:t>Examples</a:t>
            </a:r>
            <a:r>
              <a:rPr lang="de-DE" dirty="0" smtClean="0"/>
              <a:t> e.g. </a:t>
            </a:r>
            <a:r>
              <a:rPr lang="de-DE" dirty="0" err="1" smtClean="0"/>
              <a:t>by</a:t>
            </a:r>
            <a:r>
              <a:rPr lang="de-DE" dirty="0" smtClean="0"/>
              <a:t> </a:t>
            </a:r>
          </a:p>
          <a:p>
            <a:endParaRPr lang="de-DE" dirty="0"/>
          </a:p>
          <a:p>
            <a:r>
              <a:rPr lang="de-DE" dirty="0" err="1" smtClean="0"/>
              <a:t>Payam</a:t>
            </a:r>
            <a:r>
              <a:rPr lang="de-DE" dirty="0" smtClean="0"/>
              <a:t> </a:t>
            </a:r>
            <a:r>
              <a:rPr lang="de-DE" dirty="0" err="1" smtClean="0"/>
              <a:t>Barnaghi</a:t>
            </a:r>
            <a:r>
              <a:rPr lang="de-DE" dirty="0" smtClean="0"/>
              <a:t> (Univ. </a:t>
            </a:r>
            <a:r>
              <a:rPr lang="de-DE" dirty="0" err="1" smtClean="0"/>
              <a:t>surrey</a:t>
            </a:r>
            <a:r>
              <a:rPr lang="de-DE" dirty="0" smtClean="0"/>
              <a:t>, UK):</a:t>
            </a:r>
          </a:p>
          <a:p>
            <a:endParaRPr lang="de-DE" dirty="0"/>
          </a:p>
          <a:p>
            <a:pPr marL="0" indent="0">
              <a:buNone/>
            </a:pPr>
            <a:r>
              <a:rPr lang="de-DE" dirty="0">
                <a:hlinkClick r:id="rId2"/>
              </a:rPr>
              <a:t>http://www.slideshare.net/PayamBarnaghi/data-modeling-and-knowledge-engineering-for-the-internet-of-</a:t>
            </a:r>
            <a:r>
              <a:rPr lang="de-DE" dirty="0" smtClean="0">
                <a:hlinkClick r:id="rId2"/>
              </a:rPr>
              <a:t>things</a:t>
            </a:r>
            <a:r>
              <a:rPr lang="de-DE" dirty="0" smtClean="0"/>
              <a:t> </a:t>
            </a:r>
          </a:p>
          <a:p>
            <a:pPr marL="0" indent="0">
              <a:buNone/>
            </a:pPr>
            <a:endParaRPr lang="de-DE" dirty="0"/>
          </a:p>
          <a:p>
            <a:r>
              <a:rPr lang="de-DE" dirty="0" smtClean="0"/>
              <a:t>Manfred </a:t>
            </a:r>
            <a:r>
              <a:rPr lang="de-DE" dirty="0" err="1" smtClean="0"/>
              <a:t>Hauswirth</a:t>
            </a:r>
            <a:r>
              <a:rPr lang="de-DE" dirty="0" smtClean="0"/>
              <a:t> (NUI </a:t>
            </a:r>
            <a:r>
              <a:rPr lang="de-DE" dirty="0" err="1" smtClean="0"/>
              <a:t>Galway</a:t>
            </a:r>
            <a:r>
              <a:rPr lang="de-DE" dirty="0" smtClean="0"/>
              <a:t>, IE):</a:t>
            </a:r>
          </a:p>
          <a:p>
            <a:endParaRPr lang="de-DE" dirty="0" smtClean="0"/>
          </a:p>
          <a:p>
            <a:pPr marL="0" indent="0">
              <a:buNone/>
            </a:pPr>
            <a:r>
              <a:rPr lang="de-DE" dirty="0" smtClean="0">
                <a:hlinkClick r:id="rId3"/>
              </a:rPr>
              <a:t>http</a:t>
            </a:r>
            <a:r>
              <a:rPr lang="de-DE" dirty="0">
                <a:hlinkClick r:id="rId3"/>
              </a:rPr>
              <a:t>://videolectures.net/eswc2013_hauswirth_data</a:t>
            </a:r>
            <a:r>
              <a:rPr lang="de-DE" dirty="0" smtClean="0">
                <a:hlinkClick r:id="rId3"/>
              </a:rPr>
              <a:t>/</a:t>
            </a:r>
            <a:r>
              <a:rPr lang="de-DE" dirty="0" smtClean="0"/>
              <a:t> </a:t>
            </a:r>
          </a:p>
          <a:p>
            <a:endParaRPr lang="de-DE" dirty="0" smtClean="0"/>
          </a:p>
          <a:p>
            <a:r>
              <a:rPr lang="de-DE" dirty="0" err="1" smtClean="0"/>
              <a:t>Various</a:t>
            </a:r>
            <a:r>
              <a:rPr lang="de-DE" dirty="0" smtClean="0"/>
              <a:t> EU </a:t>
            </a:r>
            <a:r>
              <a:rPr lang="de-DE" dirty="0" err="1" smtClean="0"/>
              <a:t>projects</a:t>
            </a:r>
            <a:r>
              <a:rPr lang="de-DE" dirty="0" smtClean="0"/>
              <a:t> on </a:t>
            </a:r>
            <a:r>
              <a:rPr lang="de-DE" dirty="0" err="1" smtClean="0"/>
              <a:t>IoT</a:t>
            </a:r>
            <a:r>
              <a:rPr lang="de-DE" dirty="0" smtClean="0"/>
              <a:t> </a:t>
            </a:r>
            <a:r>
              <a:rPr lang="de-DE" dirty="0" err="1" smtClean="0"/>
              <a:t>and</a:t>
            </a:r>
            <a:r>
              <a:rPr lang="de-DE" dirty="0" smtClean="0"/>
              <a:t> </a:t>
            </a:r>
            <a:r>
              <a:rPr lang="de-DE" dirty="0" err="1" smtClean="0"/>
              <a:t>Linked</a:t>
            </a:r>
            <a:r>
              <a:rPr lang="de-DE" dirty="0" smtClean="0"/>
              <a:t> Data, e.g. </a:t>
            </a:r>
            <a:r>
              <a:rPr lang="de-DE" dirty="0" err="1" smtClean="0"/>
              <a:t>CityPulse</a:t>
            </a:r>
            <a:r>
              <a:rPr lang="de-DE" dirty="0" smtClean="0"/>
              <a:t> (Siemens)</a:t>
            </a:r>
          </a:p>
          <a:p>
            <a:endParaRPr lang="de-DE" dirty="0"/>
          </a:p>
        </p:txBody>
      </p:sp>
      <p:sp>
        <p:nvSpPr>
          <p:cNvPr id="3" name="Titel 2"/>
          <p:cNvSpPr>
            <a:spLocks noGrp="1"/>
          </p:cNvSpPr>
          <p:nvPr>
            <p:ph type="title"/>
          </p:nvPr>
        </p:nvSpPr>
        <p:spPr>
          <a:xfrm>
            <a:off x="395536" y="692696"/>
            <a:ext cx="5400005" cy="708025"/>
          </a:xfrm>
        </p:spPr>
        <p:txBody>
          <a:bodyPr>
            <a:normAutofit fontScale="90000"/>
          </a:bodyPr>
          <a:lstStyle/>
          <a:p>
            <a:r>
              <a:rPr lang="de-DE" dirty="0" err="1" smtClean="0"/>
              <a:t>Several</a:t>
            </a:r>
            <a:r>
              <a:rPr lang="de-DE" dirty="0" smtClean="0"/>
              <a:t> </a:t>
            </a:r>
            <a:r>
              <a:rPr lang="de-DE" dirty="0" err="1" smtClean="0"/>
              <a:t>IoT</a:t>
            </a:r>
            <a:r>
              <a:rPr lang="de-DE" dirty="0" smtClean="0"/>
              <a:t> </a:t>
            </a:r>
            <a:r>
              <a:rPr lang="de-DE" dirty="0" err="1" smtClean="0"/>
              <a:t>projects</a:t>
            </a:r>
            <a:r>
              <a:rPr lang="de-DE" dirty="0" smtClean="0"/>
              <a:t> </a:t>
            </a:r>
            <a:r>
              <a:rPr lang="de-DE" dirty="0" err="1" smtClean="0"/>
              <a:t>that</a:t>
            </a:r>
            <a:r>
              <a:rPr lang="de-DE" dirty="0" smtClean="0"/>
              <a:t> </a:t>
            </a:r>
            <a:r>
              <a:rPr lang="de-DE" dirty="0" err="1" smtClean="0"/>
              <a:t>use</a:t>
            </a:r>
            <a:r>
              <a:rPr lang="de-DE" dirty="0" smtClean="0"/>
              <a:t> </a:t>
            </a:r>
            <a:r>
              <a:rPr lang="de-DE" dirty="0" err="1" smtClean="0"/>
              <a:t>and</a:t>
            </a:r>
            <a:r>
              <a:rPr lang="de-DE" dirty="0" smtClean="0"/>
              <a:t> promote </a:t>
            </a:r>
            <a:r>
              <a:rPr lang="de-DE" dirty="0" err="1" smtClean="0"/>
              <a:t>Linked</a:t>
            </a:r>
            <a:r>
              <a:rPr lang="de-DE" dirty="0" smtClean="0"/>
              <a:t> Data:</a:t>
            </a:r>
            <a:endParaRPr lang="de-DE" dirty="0"/>
          </a:p>
        </p:txBody>
      </p:sp>
    </p:spTree>
    <p:extLst>
      <p:ext uri="{BB962C8B-B14F-4D97-AF65-F5344CB8AC3E}">
        <p14:creationId xmlns:p14="http://schemas.microsoft.com/office/powerpoint/2010/main" val="1036778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7"/>
          <p:cNvSpPr>
            <a:spLocks noGrp="1" noChangeArrowheads="1"/>
          </p:cNvSpPr>
          <p:nvPr>
            <p:ph type="title"/>
          </p:nvPr>
        </p:nvSpPr>
        <p:spPr>
          <a:xfrm>
            <a:off x="35496" y="820186"/>
            <a:ext cx="7920880" cy="880622"/>
          </a:xfrm>
        </p:spPr>
        <p:txBody>
          <a:bodyPr/>
          <a:lstStyle/>
          <a:p>
            <a:pPr eaLnBrk="1" hangingPunct="1"/>
            <a:r>
              <a:rPr lang="en-US" dirty="0" smtClean="0">
                <a:latin typeface="Arial" charset="0"/>
                <a:cs typeface="Arial" charset="0"/>
              </a:rPr>
              <a:t>Open Data Providers &amp; Motivations, examples:</a:t>
            </a:r>
            <a:endParaRPr lang="en-US" dirty="0">
              <a:latin typeface="Arial" charset="0"/>
              <a:cs typeface="Arial" charset="0"/>
            </a:endParaRPr>
          </a:p>
        </p:txBody>
      </p:sp>
      <p:sp>
        <p:nvSpPr>
          <p:cNvPr id="25602" name="Rectangle 3"/>
          <p:cNvSpPr>
            <a:spLocks noGrp="1" noChangeArrowheads="1"/>
          </p:cNvSpPr>
          <p:nvPr>
            <p:ph type="body" idx="1"/>
          </p:nvPr>
        </p:nvSpPr>
        <p:spPr>
          <a:xfrm>
            <a:off x="504254" y="1772816"/>
            <a:ext cx="8208963" cy="4681537"/>
          </a:xfrm>
        </p:spPr>
        <p:txBody>
          <a:bodyPr>
            <a:normAutofit/>
          </a:bodyPr>
          <a:lstStyle/>
          <a:p>
            <a:pPr marL="382588" lvl="1" indent="-381000" eaLnBrk="1" hangingPunct="1"/>
            <a:r>
              <a:rPr lang="en-US" sz="1600" dirty="0" smtClean="0">
                <a:latin typeface="Arial" charset="0"/>
              </a:rPr>
              <a:t>“Bottom-up”: UN, </a:t>
            </a:r>
            <a:r>
              <a:rPr lang="en-US" sz="1600" dirty="0" err="1" smtClean="0">
                <a:latin typeface="Arial" charset="0"/>
              </a:rPr>
              <a:t>Worldbank</a:t>
            </a:r>
            <a:r>
              <a:rPr lang="en-US" sz="1600" dirty="0" smtClean="0">
                <a:latin typeface="Arial" charset="0"/>
              </a:rPr>
              <a:t>, Wikipedia, Cities, Governments:</a:t>
            </a:r>
            <a:endParaRPr lang="en-US" sz="1600" dirty="0">
              <a:latin typeface="Arial" charset="0"/>
            </a:endParaRPr>
          </a:p>
          <a:p>
            <a:pPr marL="573088" lvl="2" indent="-381000" eaLnBrk="1" hangingPunct="1"/>
            <a:endParaRPr lang="en-US" sz="1600" dirty="0" smtClean="0">
              <a:latin typeface="Arial" charset="0"/>
            </a:endParaRPr>
          </a:p>
          <a:p>
            <a:pPr marL="573088" lvl="2" indent="-381000" eaLnBrk="1" hangingPunct="1"/>
            <a:endParaRPr lang="en-US" sz="1600" dirty="0">
              <a:latin typeface="Arial" charset="0"/>
            </a:endParaRPr>
          </a:p>
          <a:p>
            <a:pPr marL="192088" lvl="2" indent="0" eaLnBrk="1" hangingPunct="1">
              <a:buNone/>
            </a:pPr>
            <a:endParaRPr lang="en-US" sz="1600" dirty="0">
              <a:latin typeface="Arial" charset="0"/>
            </a:endParaRPr>
          </a:p>
          <a:p>
            <a:pPr marL="417513" lvl="2" indent="-381000"/>
            <a:r>
              <a:rPr lang="en-US" dirty="0" smtClean="0">
                <a:latin typeface="Arial" charset="0"/>
              </a:rPr>
              <a:t>“Top-down” e.g</a:t>
            </a:r>
            <a:r>
              <a:rPr lang="en-US" dirty="0">
                <a:latin typeface="Arial" charset="0"/>
              </a:rPr>
              <a:t>. EU INSPIRE directive, </a:t>
            </a:r>
            <a:r>
              <a:rPr lang="en-US" dirty="0" smtClean="0">
                <a:latin typeface="Arial" charset="0"/>
              </a:rPr>
              <a:t>PSI directive, E</a:t>
            </a:r>
            <a:r>
              <a:rPr lang="en-US" sz="1600" dirty="0" smtClean="0">
                <a:latin typeface="Arial" charset="0"/>
              </a:rPr>
              <a:t>urostat, EEA,…</a:t>
            </a:r>
          </a:p>
          <a:p>
            <a:pPr marL="417513" lvl="2" indent="-381000"/>
            <a:endParaRPr lang="en-US" sz="1600" dirty="0">
              <a:latin typeface="Arial" charset="0"/>
            </a:endParaRPr>
          </a:p>
          <a:p>
            <a:pPr marL="417513" lvl="2" indent="-381000"/>
            <a:endParaRPr lang="en-US" sz="1600" dirty="0" smtClean="0">
              <a:latin typeface="Arial" charset="0"/>
            </a:endParaRPr>
          </a:p>
          <a:p>
            <a:pPr marL="417513" lvl="2" indent="-381000"/>
            <a:endParaRPr lang="en-US" sz="1600" dirty="0">
              <a:latin typeface="Arial" charset="0"/>
            </a:endParaRPr>
          </a:p>
          <a:p>
            <a:pPr marL="417513" lvl="2" indent="-381000"/>
            <a:endParaRPr lang="en-US" sz="1600" dirty="0">
              <a:latin typeface="Arial" charset="0"/>
            </a:endParaRPr>
          </a:p>
        </p:txBody>
      </p:sp>
      <p:pic>
        <p:nvPicPr>
          <p:cNvPr id="25603" name="Picture 5" descr="031910_2100_inspirepar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3501008"/>
            <a:ext cx="762000"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2276872"/>
            <a:ext cx="792088" cy="465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p:cNvPicPr>
            <a:picLocks noChangeAspect="1" noChangeArrowheads="1"/>
          </p:cNvPicPr>
          <p:nvPr/>
        </p:nvPicPr>
        <p:blipFill>
          <a:blip r:embed="rId5">
            <a:extLst>
              <a:ext uri="{28A0092B-C50C-407E-A947-70E740481C1C}">
                <a14:useLocalDpi xmlns:a14="http://schemas.microsoft.com/office/drawing/2010/main" val="0"/>
              </a:ext>
            </a:extLst>
          </a:blip>
          <a:srcRect b="15588"/>
          <a:stretch>
            <a:fillRect/>
          </a:stretch>
        </p:blipFill>
        <p:spPr bwMode="auto">
          <a:xfrm>
            <a:off x="683568" y="2276872"/>
            <a:ext cx="118268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3728" y="2276872"/>
            <a:ext cx="11033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8" descr="Wien_at_Veranstaltungen_Ausstellungen_Vernissagen_R2_107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9992" y="2204864"/>
            <a:ext cx="792089"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6096" y="2348880"/>
            <a:ext cx="15240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6296" y="2348880"/>
            <a:ext cx="12969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26" descr="http://epp.eurostat.ec.europa.eu/portal/page/portal/PGP_ADM_IMAGES/PGE_IMAGES_TEMPLATES/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4008" y="3501008"/>
            <a:ext cx="3816865"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8" name="Slide Number Placeholder 4"/>
          <p:cNvSpPr>
            <a:spLocks noGrp="1"/>
          </p:cNvSpPr>
          <p:nvPr>
            <p:ph type="sldNum" sz="quarter" idx="4294967295"/>
          </p:nvPr>
        </p:nvSpPr>
        <p:spPr>
          <a:xfrm>
            <a:off x="8805862" y="6613922"/>
            <a:ext cx="374650" cy="2714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50000"/>
              </a:spcBef>
              <a:spcAft>
                <a:spcPct val="0"/>
              </a:spcAft>
              <a:defRPr sz="1200">
                <a:solidFill>
                  <a:schemeClr val="tx1"/>
                </a:solidFill>
                <a:latin typeface="Arial" charset="0"/>
                <a:ea typeface="ＭＳ Ｐゴシック" charset="0"/>
              </a:defRPr>
            </a:lvl6pPr>
            <a:lvl7pPr marL="2971800" indent="-228600" eaLnBrk="0" fontAlgn="base" hangingPunct="0">
              <a:spcBef>
                <a:spcPct val="50000"/>
              </a:spcBef>
              <a:spcAft>
                <a:spcPct val="0"/>
              </a:spcAft>
              <a:defRPr sz="1200">
                <a:solidFill>
                  <a:schemeClr val="tx1"/>
                </a:solidFill>
                <a:latin typeface="Arial" charset="0"/>
                <a:ea typeface="ＭＳ Ｐゴシック" charset="0"/>
              </a:defRPr>
            </a:lvl7pPr>
            <a:lvl8pPr marL="3429000" indent="-228600" eaLnBrk="0" fontAlgn="base" hangingPunct="0">
              <a:spcBef>
                <a:spcPct val="50000"/>
              </a:spcBef>
              <a:spcAft>
                <a:spcPct val="0"/>
              </a:spcAft>
              <a:defRPr sz="1200">
                <a:solidFill>
                  <a:schemeClr val="tx1"/>
                </a:solidFill>
                <a:latin typeface="Arial" charset="0"/>
                <a:ea typeface="ＭＳ Ｐゴシック" charset="0"/>
              </a:defRPr>
            </a:lvl8pPr>
            <a:lvl9pPr marL="3886200" indent="-228600" eaLnBrk="0" fontAlgn="base" hangingPunct="0">
              <a:spcBef>
                <a:spcPct val="50000"/>
              </a:spcBef>
              <a:spcAft>
                <a:spcPct val="0"/>
              </a:spcAft>
              <a:defRPr sz="1200">
                <a:solidFill>
                  <a:schemeClr val="tx1"/>
                </a:solidFill>
                <a:latin typeface="Arial" charset="0"/>
                <a:ea typeface="ＭＳ Ｐゴシック" charset="0"/>
              </a:defRPr>
            </a:lvl9pPr>
          </a:lstStyle>
          <a:p>
            <a:pPr eaLnBrk="1" hangingPunct="1"/>
            <a:fld id="{C3104AD9-2DEB-E640-8756-C50C8175233E}" type="slidenum">
              <a:rPr lang="de-DE"/>
              <a:pPr eaLnBrk="1" hangingPunct="1"/>
              <a:t>4</a:t>
            </a:fld>
            <a:endParaRPr lang="de-DE"/>
          </a:p>
        </p:txBody>
      </p:sp>
      <p:pic>
        <p:nvPicPr>
          <p:cNvPr id="1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36096" y="5733256"/>
            <a:ext cx="3592252" cy="11247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 name="Rectangle 5"/>
          <p:cNvSpPr>
            <a:spLocks noChangeArrowheads="1"/>
          </p:cNvSpPr>
          <p:nvPr/>
        </p:nvSpPr>
        <p:spPr bwMode="auto">
          <a:xfrm>
            <a:off x="4355976" y="5158933"/>
            <a:ext cx="5616624"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0"/>
              </a:spcBef>
            </a:pPr>
            <a:r>
              <a:rPr lang="en-US" sz="1600" b="1" dirty="0"/>
              <a:t>DIRECTIVE 2003/4/</a:t>
            </a:r>
            <a:r>
              <a:rPr lang="en-US" sz="1600" b="1" dirty="0" smtClean="0"/>
              <a:t>EC Public Access to Environmental Information</a:t>
            </a:r>
            <a:endParaRPr lang="en-US" sz="1600" b="1" dirty="0"/>
          </a:p>
        </p:txBody>
      </p:sp>
      <p:pic>
        <p:nvPicPr>
          <p:cNvPr id="22"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1560" y="4757737"/>
            <a:ext cx="3816350" cy="2100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3"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7097" y="6942137"/>
            <a:ext cx="4032250" cy="10556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 name="Rectangle 8"/>
          <p:cNvSpPr>
            <a:spLocks noChangeArrowheads="1"/>
          </p:cNvSpPr>
          <p:nvPr/>
        </p:nvSpPr>
        <p:spPr bwMode="auto">
          <a:xfrm>
            <a:off x="323528" y="4365104"/>
            <a:ext cx="390062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0"/>
              </a:spcBef>
            </a:pPr>
            <a:r>
              <a:rPr lang="en-US" sz="1600" b="1" dirty="0"/>
              <a:t>DIRECTIVE 2007/2/EC INSPIRE</a:t>
            </a:r>
          </a:p>
        </p:txBody>
      </p:sp>
      <p:sp>
        <p:nvSpPr>
          <p:cNvPr id="2" name="Rechteck 1"/>
          <p:cNvSpPr/>
          <p:nvPr/>
        </p:nvSpPr>
        <p:spPr>
          <a:xfrm>
            <a:off x="4788024" y="4653136"/>
            <a:ext cx="5184576" cy="338554"/>
          </a:xfrm>
          <a:prstGeom prst="rect">
            <a:avLst/>
          </a:prstGeom>
        </p:spPr>
        <p:txBody>
          <a:bodyPr wrap="square">
            <a:spAutoFit/>
          </a:bodyPr>
          <a:lstStyle/>
          <a:p>
            <a:r>
              <a:rPr lang="de-DE" sz="1600" b="1" dirty="0" err="1"/>
              <a:t>Directive</a:t>
            </a:r>
            <a:r>
              <a:rPr lang="de-DE" sz="1600" b="1" dirty="0"/>
              <a:t> 2003/98/</a:t>
            </a:r>
            <a:r>
              <a:rPr lang="de-DE" sz="1600" b="1" dirty="0" smtClean="0"/>
              <a:t>EC PSI </a:t>
            </a:r>
            <a:r>
              <a:rPr lang="de-DE" sz="1600" b="1" dirty="0" err="1" smtClean="0"/>
              <a:t>Directive</a:t>
            </a:r>
            <a:endParaRPr lang="de-DE" sz="1600" b="1" dirty="0"/>
          </a:p>
        </p:txBody>
      </p:sp>
    </p:spTree>
    <p:extLst>
      <p:ext uri="{BB962C8B-B14F-4D97-AF65-F5344CB8AC3E}">
        <p14:creationId xmlns:p14="http://schemas.microsoft.com/office/powerpoint/2010/main" val="30663792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79512" y="1857365"/>
            <a:ext cx="8784976" cy="4378844"/>
          </a:xfrm>
        </p:spPr>
        <p:txBody>
          <a:bodyPr>
            <a:normAutofit fontScale="70000" lnSpcReduction="20000"/>
          </a:bodyPr>
          <a:lstStyle/>
          <a:p>
            <a:r>
              <a:rPr lang="de-DE" dirty="0" smtClean="0"/>
              <a:t>W3C RDF Stream Processing (RSP) Community Group</a:t>
            </a:r>
          </a:p>
          <a:p>
            <a:endParaRPr lang="de-DE" dirty="0" smtClean="0"/>
          </a:p>
          <a:p>
            <a:pPr marL="0" indent="0">
              <a:buNone/>
            </a:pPr>
            <a:r>
              <a:rPr lang="de-DE" dirty="0">
                <a:hlinkClick r:id="rId2"/>
              </a:rPr>
              <a:t>http://www.w3.org/community/rsp</a:t>
            </a:r>
            <a:r>
              <a:rPr lang="de-DE" dirty="0" smtClean="0">
                <a:hlinkClick r:id="rId2"/>
              </a:rPr>
              <a:t>/</a:t>
            </a:r>
            <a:r>
              <a:rPr lang="de-DE" dirty="0" smtClean="0"/>
              <a:t> </a:t>
            </a:r>
            <a:endParaRPr lang="de-DE" dirty="0"/>
          </a:p>
          <a:p>
            <a:endParaRPr lang="de-DE" dirty="0"/>
          </a:p>
          <a:p>
            <a:r>
              <a:rPr lang="de-DE" dirty="0" smtClean="0"/>
              <a:t>W3C </a:t>
            </a:r>
            <a:r>
              <a:rPr lang="de-DE" dirty="0" err="1" smtClean="0"/>
              <a:t>Semantic</a:t>
            </a:r>
            <a:r>
              <a:rPr lang="de-DE" dirty="0" smtClean="0"/>
              <a:t> Sensor Network </a:t>
            </a:r>
            <a:r>
              <a:rPr lang="de-DE" dirty="0" err="1" smtClean="0"/>
              <a:t>Incubator</a:t>
            </a:r>
            <a:r>
              <a:rPr lang="de-DE" dirty="0" smtClean="0"/>
              <a:t> Group </a:t>
            </a:r>
          </a:p>
          <a:p>
            <a:pPr marL="0" indent="0">
              <a:buNone/>
            </a:pPr>
            <a:endParaRPr lang="de-DE" dirty="0" smtClean="0">
              <a:hlinkClick r:id="rId3"/>
            </a:endParaRPr>
          </a:p>
          <a:p>
            <a:pPr marL="0" indent="0">
              <a:buNone/>
            </a:pPr>
            <a:r>
              <a:rPr lang="de-DE" dirty="0" smtClean="0">
                <a:hlinkClick r:id="rId3"/>
              </a:rPr>
              <a:t>http</a:t>
            </a:r>
            <a:r>
              <a:rPr lang="de-DE" dirty="0">
                <a:hlinkClick r:id="rId3"/>
              </a:rPr>
              <a:t>://www.w3.org/2005/Incubator/ssn</a:t>
            </a:r>
            <a:r>
              <a:rPr lang="de-DE" dirty="0" smtClean="0">
                <a:hlinkClick r:id="rId3"/>
              </a:rPr>
              <a:t>/</a:t>
            </a:r>
            <a:r>
              <a:rPr lang="de-DE" dirty="0" smtClean="0"/>
              <a:t> </a:t>
            </a:r>
          </a:p>
          <a:p>
            <a:pPr marL="0" indent="0">
              <a:buNone/>
            </a:pPr>
            <a:endParaRPr lang="de-DE" dirty="0" smtClean="0"/>
          </a:p>
          <a:p>
            <a:r>
              <a:rPr lang="de-DE" dirty="0"/>
              <a:t>W3C </a:t>
            </a:r>
            <a:r>
              <a:rPr lang="de-DE" dirty="0" smtClean="0"/>
              <a:t>CSV on </a:t>
            </a:r>
            <a:r>
              <a:rPr lang="de-DE" dirty="0" err="1" smtClean="0"/>
              <a:t>the</a:t>
            </a:r>
            <a:r>
              <a:rPr lang="de-DE" dirty="0" smtClean="0"/>
              <a:t> Web Working </a:t>
            </a:r>
            <a:r>
              <a:rPr lang="de-DE" dirty="0" err="1" smtClean="0"/>
              <a:t>group</a:t>
            </a:r>
            <a:endParaRPr lang="de-DE" dirty="0" smtClean="0"/>
          </a:p>
          <a:p>
            <a:pPr marL="0" indent="0">
              <a:buNone/>
            </a:pPr>
            <a:endParaRPr lang="de-DE" dirty="0" smtClean="0">
              <a:hlinkClick r:id="rId4"/>
            </a:endParaRPr>
          </a:p>
          <a:p>
            <a:pPr marL="0" indent="0">
              <a:buNone/>
            </a:pPr>
            <a:r>
              <a:rPr lang="de-DE" dirty="0" smtClean="0">
                <a:hlinkClick r:id="rId4"/>
              </a:rPr>
              <a:t>http</a:t>
            </a:r>
            <a:r>
              <a:rPr lang="de-DE" dirty="0">
                <a:hlinkClick r:id="rId4"/>
              </a:rPr>
              <a:t>://www.w3.org/2013/</a:t>
            </a:r>
            <a:r>
              <a:rPr lang="de-DE" dirty="0" smtClean="0">
                <a:hlinkClick r:id="rId4"/>
              </a:rPr>
              <a:t>csvw</a:t>
            </a:r>
            <a:r>
              <a:rPr lang="de-DE" dirty="0" smtClean="0"/>
              <a:t> </a:t>
            </a:r>
          </a:p>
          <a:p>
            <a:endParaRPr lang="de-DE" dirty="0"/>
          </a:p>
          <a:p>
            <a:r>
              <a:rPr lang="de-DE" dirty="0"/>
              <a:t>W3C  Data on </a:t>
            </a:r>
            <a:r>
              <a:rPr lang="de-DE" dirty="0" err="1"/>
              <a:t>the</a:t>
            </a:r>
            <a:r>
              <a:rPr lang="de-DE" dirty="0"/>
              <a:t> Web Best Practices Working</a:t>
            </a:r>
          </a:p>
          <a:p>
            <a:endParaRPr lang="de-DE" dirty="0" smtClean="0"/>
          </a:p>
          <a:p>
            <a:pPr marL="0" indent="0">
              <a:buNone/>
            </a:pPr>
            <a:r>
              <a:rPr lang="de-DE" dirty="0">
                <a:hlinkClick r:id="rId5"/>
              </a:rPr>
              <a:t>http://www.w3.org/2013/dwbp</a:t>
            </a:r>
            <a:r>
              <a:rPr lang="de-DE" dirty="0" smtClean="0">
                <a:hlinkClick r:id="rId5"/>
              </a:rPr>
              <a:t>/</a:t>
            </a:r>
            <a:r>
              <a:rPr lang="de-DE" dirty="0" smtClean="0"/>
              <a:t> </a:t>
            </a:r>
          </a:p>
          <a:p>
            <a:endParaRPr lang="de-DE" dirty="0"/>
          </a:p>
        </p:txBody>
      </p:sp>
      <p:sp>
        <p:nvSpPr>
          <p:cNvPr id="3" name="Titel 2"/>
          <p:cNvSpPr>
            <a:spLocks noGrp="1"/>
          </p:cNvSpPr>
          <p:nvPr>
            <p:ph type="title"/>
          </p:nvPr>
        </p:nvSpPr>
        <p:spPr>
          <a:xfrm>
            <a:off x="251520" y="476672"/>
            <a:ext cx="5400005" cy="708025"/>
          </a:xfrm>
        </p:spPr>
        <p:txBody>
          <a:bodyPr>
            <a:normAutofit fontScale="90000"/>
          </a:bodyPr>
          <a:lstStyle/>
          <a:p>
            <a:r>
              <a:rPr lang="de-DE" dirty="0" smtClean="0"/>
              <a:t>Standards </a:t>
            </a:r>
            <a:r>
              <a:rPr lang="de-DE" dirty="0" err="1" smtClean="0"/>
              <a:t>around</a:t>
            </a:r>
            <a:r>
              <a:rPr lang="de-DE" dirty="0" smtClean="0"/>
              <a:t> </a:t>
            </a:r>
            <a:r>
              <a:rPr lang="de-DE" dirty="0" err="1" smtClean="0"/>
              <a:t>IoT</a:t>
            </a:r>
            <a:r>
              <a:rPr lang="de-DE" dirty="0" smtClean="0"/>
              <a:t> </a:t>
            </a:r>
            <a:r>
              <a:rPr lang="de-DE" dirty="0" err="1" smtClean="0"/>
              <a:t>and</a:t>
            </a:r>
            <a:r>
              <a:rPr lang="de-DE" dirty="0" smtClean="0"/>
              <a:t> RDF, </a:t>
            </a:r>
            <a:r>
              <a:rPr lang="de-DE" dirty="0" err="1" smtClean="0"/>
              <a:t>Linked</a:t>
            </a:r>
            <a:r>
              <a:rPr lang="de-DE" dirty="0" smtClean="0"/>
              <a:t> Data &amp; Open Data in W3C</a:t>
            </a:r>
            <a:endParaRPr lang="de-DE" dirty="0"/>
          </a:p>
        </p:txBody>
      </p:sp>
    </p:spTree>
    <p:extLst>
      <p:ext uri="{BB962C8B-B14F-4D97-AF65-F5344CB8AC3E}">
        <p14:creationId xmlns:p14="http://schemas.microsoft.com/office/powerpoint/2010/main" val="42248980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Advertisement</a:t>
            </a:r>
            <a:endParaRPr lang="de-DE" dirty="0"/>
          </a:p>
        </p:txBody>
      </p:sp>
      <p:sp>
        <p:nvSpPr>
          <p:cNvPr id="3" name="Inhaltsplatzhalter 2"/>
          <p:cNvSpPr>
            <a:spLocks noGrp="1"/>
          </p:cNvSpPr>
          <p:nvPr>
            <p:ph sz="quarter" idx="10"/>
          </p:nvPr>
        </p:nvSpPr>
        <p:spPr/>
        <p:txBody>
          <a:bodyPr>
            <a:normAutofit fontScale="92500" lnSpcReduction="10000"/>
          </a:bodyPr>
          <a:lstStyle/>
          <a:p>
            <a:r>
              <a:rPr lang="de-DE" dirty="0" err="1" smtClean="0"/>
              <a:t>What</a:t>
            </a:r>
            <a:r>
              <a:rPr lang="de-DE" dirty="0" smtClean="0"/>
              <a:t> </a:t>
            </a:r>
            <a:r>
              <a:rPr lang="de-DE" dirty="0" err="1" smtClean="0"/>
              <a:t>does</a:t>
            </a:r>
            <a:r>
              <a:rPr lang="de-DE" dirty="0" smtClean="0"/>
              <a:t> WU do in </a:t>
            </a:r>
            <a:r>
              <a:rPr lang="de-DE" dirty="0" err="1" smtClean="0"/>
              <a:t>this</a:t>
            </a:r>
            <a:r>
              <a:rPr lang="de-DE" dirty="0" smtClean="0"/>
              <a:t> </a:t>
            </a:r>
            <a:r>
              <a:rPr lang="de-DE" dirty="0" err="1" smtClean="0"/>
              <a:t>area</a:t>
            </a:r>
            <a:r>
              <a:rPr lang="de-DE" dirty="0" smtClean="0"/>
              <a:t>? </a:t>
            </a:r>
          </a:p>
          <a:p>
            <a:r>
              <a:rPr lang="de-DE" dirty="0" smtClean="0"/>
              <a:t>WU </a:t>
            </a:r>
            <a:r>
              <a:rPr lang="de-DE" dirty="0" err="1" smtClean="0"/>
              <a:t>joined</a:t>
            </a:r>
            <a:r>
              <a:rPr lang="de-DE" dirty="0" smtClean="0"/>
              <a:t> W3C </a:t>
            </a:r>
            <a:r>
              <a:rPr lang="de-DE" dirty="0" err="1" smtClean="0"/>
              <a:t>from</a:t>
            </a:r>
            <a:r>
              <a:rPr lang="de-DE" dirty="0" smtClean="0"/>
              <a:t> </a:t>
            </a:r>
          </a:p>
          <a:p>
            <a:r>
              <a:rPr lang="de-DE" dirty="0" smtClean="0"/>
              <a:t>Jan 2014!</a:t>
            </a:r>
          </a:p>
          <a:p>
            <a:endParaRPr lang="de-DE" dirty="0" smtClean="0"/>
          </a:p>
          <a:p>
            <a:r>
              <a:rPr lang="de-DE" i="1" dirty="0" err="1" smtClean="0"/>
              <a:t>If</a:t>
            </a:r>
            <a:r>
              <a:rPr lang="de-DE" i="1" dirty="0" smtClean="0"/>
              <a:t> </a:t>
            </a:r>
            <a:r>
              <a:rPr lang="de-DE" i="1" dirty="0" err="1" smtClean="0"/>
              <a:t>you</a:t>
            </a:r>
            <a:r>
              <a:rPr lang="de-DE" i="1" dirty="0" smtClean="0"/>
              <a:t> </a:t>
            </a:r>
            <a:r>
              <a:rPr lang="de-DE" i="1" dirty="0" err="1" smtClean="0"/>
              <a:t>want</a:t>
            </a:r>
            <a:r>
              <a:rPr lang="de-DE" i="1" dirty="0" smtClean="0"/>
              <a:t> </a:t>
            </a:r>
            <a:r>
              <a:rPr lang="de-DE" i="1" dirty="0" err="1" smtClean="0"/>
              <a:t>to</a:t>
            </a:r>
            <a:r>
              <a:rPr lang="de-DE" i="1" dirty="0" smtClean="0"/>
              <a:t> </a:t>
            </a:r>
            <a:r>
              <a:rPr lang="de-DE" i="1" dirty="0" err="1" smtClean="0"/>
              <a:t>join</a:t>
            </a:r>
            <a:r>
              <a:rPr lang="de-DE" i="1" dirty="0" smtClean="0"/>
              <a:t> </a:t>
            </a:r>
          </a:p>
          <a:p>
            <a:r>
              <a:rPr lang="de-DE" i="1" dirty="0" err="1" smtClean="0"/>
              <a:t>research</a:t>
            </a:r>
            <a:r>
              <a:rPr lang="de-DE" i="1" dirty="0" smtClean="0"/>
              <a:t> in </a:t>
            </a:r>
            <a:r>
              <a:rPr lang="de-DE" i="1" dirty="0" err="1" smtClean="0"/>
              <a:t>this</a:t>
            </a:r>
            <a:r>
              <a:rPr lang="de-DE" i="1" dirty="0" smtClean="0"/>
              <a:t> </a:t>
            </a:r>
            <a:r>
              <a:rPr lang="de-DE" i="1" dirty="0" err="1" smtClean="0"/>
              <a:t>area</a:t>
            </a:r>
            <a:r>
              <a:rPr lang="de-DE" i="1" dirty="0" smtClean="0"/>
              <a:t>, </a:t>
            </a:r>
          </a:p>
          <a:p>
            <a:r>
              <a:rPr lang="de-DE" i="1" dirty="0" err="1" smtClean="0"/>
              <a:t>look</a:t>
            </a:r>
            <a:r>
              <a:rPr lang="de-DE" i="1" dirty="0" smtClean="0"/>
              <a:t> </a:t>
            </a:r>
            <a:r>
              <a:rPr lang="de-DE" i="1" dirty="0" err="1" smtClean="0"/>
              <a:t>at</a:t>
            </a:r>
            <a:r>
              <a:rPr lang="de-DE" i="1" dirty="0" smtClean="0"/>
              <a:t> </a:t>
            </a:r>
            <a:r>
              <a:rPr lang="de-DE" i="1" dirty="0" err="1" smtClean="0"/>
              <a:t>our</a:t>
            </a:r>
            <a:r>
              <a:rPr lang="de-DE" i="1" dirty="0" smtClean="0"/>
              <a:t> </a:t>
            </a:r>
            <a:r>
              <a:rPr lang="de-DE" i="1" dirty="0" err="1" smtClean="0"/>
              <a:t>Inst</a:t>
            </a:r>
            <a:r>
              <a:rPr lang="de-DE" i="1" dirty="0" smtClean="0"/>
              <a:t>. &amp; </a:t>
            </a:r>
            <a:r>
              <a:rPr lang="de-DE" i="1" dirty="0" err="1" smtClean="0"/>
              <a:t>Dept</a:t>
            </a:r>
            <a:r>
              <a:rPr lang="de-DE" i="1" dirty="0" smtClean="0"/>
              <a:t>. </a:t>
            </a:r>
          </a:p>
          <a:p>
            <a:r>
              <a:rPr lang="de-DE" i="1" dirty="0" smtClean="0"/>
              <a:t>Web </a:t>
            </a:r>
            <a:r>
              <a:rPr lang="de-DE" i="1" dirty="0" err="1" smtClean="0"/>
              <a:t>page</a:t>
            </a:r>
            <a:r>
              <a:rPr lang="de-DE" i="1" dirty="0" smtClean="0"/>
              <a:t>!</a:t>
            </a:r>
          </a:p>
          <a:p>
            <a:endParaRPr lang="de-DE" i="1" dirty="0"/>
          </a:p>
          <a:p>
            <a:endParaRPr lang="de-DE" i="1" dirty="0" smtClean="0"/>
          </a:p>
          <a:p>
            <a:r>
              <a:rPr lang="de-DE" i="1" dirty="0" err="1" smtClean="0"/>
              <a:t>Planned</a:t>
            </a:r>
            <a:r>
              <a:rPr lang="de-DE" i="1" dirty="0" smtClean="0"/>
              <a:t> (</a:t>
            </a:r>
            <a:r>
              <a:rPr lang="de-DE" i="1" dirty="0" err="1" smtClean="0"/>
              <a:t>theses</a:t>
            </a:r>
            <a:r>
              <a:rPr lang="de-DE" i="1" dirty="0" smtClean="0"/>
              <a:t>, </a:t>
            </a:r>
            <a:r>
              <a:rPr lang="de-DE" i="1" dirty="0" err="1" smtClean="0"/>
              <a:t>student</a:t>
            </a:r>
            <a:r>
              <a:rPr lang="de-DE" i="1" dirty="0" smtClean="0"/>
              <a:t> </a:t>
            </a:r>
            <a:r>
              <a:rPr lang="de-DE" i="1" dirty="0" err="1" smtClean="0"/>
              <a:t>projects</a:t>
            </a:r>
            <a:r>
              <a:rPr lang="de-DE" i="1" dirty="0" smtClean="0"/>
              <a:t>):</a:t>
            </a:r>
          </a:p>
          <a:p>
            <a:r>
              <a:rPr lang="de-DE" i="1" dirty="0" smtClean="0"/>
              <a:t>  </a:t>
            </a:r>
            <a:r>
              <a:rPr lang="de-DE" i="1" dirty="0" err="1" smtClean="0">
                <a:sym typeface="Wingdings"/>
              </a:rPr>
              <a:t>OpenData@WU</a:t>
            </a:r>
            <a:r>
              <a:rPr lang="de-DE" dirty="0">
                <a:sym typeface="Wingdings"/>
              </a:rPr>
              <a:t> </a:t>
            </a:r>
            <a:r>
              <a:rPr lang="de-DE" dirty="0" smtClean="0">
                <a:sym typeface="Wingdings"/>
              </a:rPr>
              <a:t> </a:t>
            </a:r>
            <a:r>
              <a:rPr lang="de-DE" dirty="0" smtClean="0">
                <a:hlinkClick r:id="rId2"/>
              </a:rPr>
              <a:t>http</a:t>
            </a:r>
            <a:r>
              <a:rPr lang="de-DE" dirty="0">
                <a:hlinkClick r:id="rId2"/>
              </a:rPr>
              <a:t>://www.wu.ac.at/infobiz</a:t>
            </a:r>
            <a:r>
              <a:rPr lang="de-DE" dirty="0" smtClean="0">
                <a:hlinkClick r:id="rId2"/>
              </a:rPr>
              <a:t>/</a:t>
            </a:r>
          </a:p>
        </p:txBody>
      </p:sp>
      <p:pic>
        <p:nvPicPr>
          <p:cNvPr id="4" name="Bild 3" descr="Screen Shot 2013-12-18 at 11.53.2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2204864"/>
            <a:ext cx="4569908" cy="2823757"/>
          </a:xfrm>
          <a:prstGeom prst="rect">
            <a:avLst/>
          </a:prstGeom>
        </p:spPr>
      </p:pic>
    </p:spTree>
    <p:extLst>
      <p:ext uri="{BB962C8B-B14F-4D97-AF65-F5344CB8AC3E}">
        <p14:creationId xmlns:p14="http://schemas.microsoft.com/office/powerpoint/2010/main" val="11995786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Acknowledgements</a:t>
            </a:r>
            <a:r>
              <a:rPr lang="de-DE" dirty="0" smtClean="0"/>
              <a:t>:</a:t>
            </a:r>
            <a:endParaRPr lang="de-DE" dirty="0"/>
          </a:p>
        </p:txBody>
      </p:sp>
      <p:sp>
        <p:nvSpPr>
          <p:cNvPr id="3" name="Inhaltsplatzhalter 2"/>
          <p:cNvSpPr>
            <a:spLocks noGrp="1"/>
          </p:cNvSpPr>
          <p:nvPr>
            <p:ph sz="quarter" idx="10"/>
          </p:nvPr>
        </p:nvSpPr>
        <p:spPr/>
        <p:txBody>
          <a:bodyPr/>
          <a:lstStyle/>
          <a:p>
            <a:r>
              <a:rPr lang="de-DE" dirty="0" err="1" smtClean="0"/>
              <a:t>Thanks</a:t>
            </a:r>
            <a:r>
              <a:rPr lang="de-DE" dirty="0" smtClean="0"/>
              <a:t> </a:t>
            </a:r>
            <a:r>
              <a:rPr lang="de-DE" dirty="0" err="1" smtClean="0"/>
              <a:t>to</a:t>
            </a:r>
            <a:r>
              <a:rPr lang="de-DE" dirty="0" smtClean="0"/>
              <a:t> </a:t>
            </a:r>
          </a:p>
          <a:p>
            <a:pPr marL="342900" indent="-342900">
              <a:buFont typeface="Arial"/>
              <a:buChar char="•"/>
            </a:pPr>
            <a:r>
              <a:rPr lang="de-DE" dirty="0" err="1" smtClean="0"/>
              <a:t>Payam</a:t>
            </a:r>
            <a:r>
              <a:rPr lang="de-DE" dirty="0" smtClean="0"/>
              <a:t> </a:t>
            </a:r>
            <a:r>
              <a:rPr lang="de-DE" dirty="0" err="1" smtClean="0"/>
              <a:t>Bharaghi</a:t>
            </a:r>
            <a:r>
              <a:rPr lang="de-DE" dirty="0" smtClean="0"/>
              <a:t>, </a:t>
            </a:r>
          </a:p>
          <a:p>
            <a:pPr marL="342900" indent="-342900">
              <a:buFont typeface="Arial"/>
              <a:buChar char="•"/>
            </a:pPr>
            <a:r>
              <a:rPr lang="de-DE" dirty="0" err="1" smtClean="0"/>
              <a:t>Hauswirth</a:t>
            </a:r>
            <a:endParaRPr lang="de-DE" dirty="0"/>
          </a:p>
          <a:p>
            <a:pPr marL="342900" indent="-342900">
              <a:buFont typeface="Arial"/>
              <a:buChar char="•"/>
            </a:pPr>
            <a:r>
              <a:rPr lang="de-DE" dirty="0" smtClean="0"/>
              <a:t>Oscar </a:t>
            </a:r>
            <a:r>
              <a:rPr lang="de-DE" dirty="0" err="1" smtClean="0"/>
              <a:t>Corcho</a:t>
            </a:r>
            <a:r>
              <a:rPr lang="de-DE" dirty="0" smtClean="0"/>
              <a:t> </a:t>
            </a:r>
          </a:p>
          <a:p>
            <a:pPr marL="0" indent="0"/>
            <a:r>
              <a:rPr lang="de-DE" dirty="0" smtClean="0"/>
              <a:t>... </a:t>
            </a:r>
            <a:r>
              <a:rPr lang="de-DE" dirty="0" err="1"/>
              <a:t>f</a:t>
            </a:r>
            <a:r>
              <a:rPr lang="de-DE" dirty="0" err="1" smtClean="0"/>
              <a:t>or</a:t>
            </a:r>
            <a:r>
              <a:rPr lang="de-DE" dirty="0" smtClean="0"/>
              <a:t> </a:t>
            </a:r>
            <a:r>
              <a:rPr lang="de-DE" dirty="0" err="1" smtClean="0"/>
              <a:t>allowing</a:t>
            </a:r>
            <a:r>
              <a:rPr lang="de-DE" dirty="0" smtClean="0"/>
              <a:t> </a:t>
            </a:r>
            <a:r>
              <a:rPr lang="de-DE" dirty="0" err="1" smtClean="0"/>
              <a:t>me</a:t>
            </a:r>
            <a:r>
              <a:rPr lang="de-DE" dirty="0" smtClean="0"/>
              <a:t> </a:t>
            </a:r>
            <a:r>
              <a:rPr lang="de-DE" dirty="0" err="1" smtClean="0"/>
              <a:t>to</a:t>
            </a:r>
            <a:r>
              <a:rPr lang="de-DE" dirty="0" smtClean="0"/>
              <a:t> </a:t>
            </a:r>
            <a:r>
              <a:rPr lang="de-DE" dirty="0" err="1" smtClean="0"/>
              <a:t>re-use</a:t>
            </a:r>
            <a:r>
              <a:rPr lang="de-DE" dirty="0" smtClean="0"/>
              <a:t> </a:t>
            </a:r>
            <a:r>
              <a:rPr lang="de-DE" dirty="0" err="1" smtClean="0"/>
              <a:t>some</a:t>
            </a:r>
            <a:r>
              <a:rPr lang="de-DE" dirty="0" smtClean="0"/>
              <a:t> </a:t>
            </a:r>
            <a:r>
              <a:rPr lang="de-DE" dirty="0" err="1" smtClean="0"/>
              <a:t>of</a:t>
            </a:r>
            <a:r>
              <a:rPr lang="de-DE" dirty="0" smtClean="0"/>
              <a:t> </a:t>
            </a:r>
            <a:r>
              <a:rPr lang="de-DE" dirty="0" err="1" smtClean="0"/>
              <a:t>their</a:t>
            </a:r>
            <a:r>
              <a:rPr lang="de-DE" dirty="0" smtClean="0"/>
              <a:t> </a:t>
            </a:r>
            <a:r>
              <a:rPr lang="de-DE" dirty="0" err="1" smtClean="0"/>
              <a:t>slides</a:t>
            </a:r>
            <a:r>
              <a:rPr lang="de-DE" dirty="0"/>
              <a:t>!</a:t>
            </a:r>
            <a:endParaRPr lang="de-DE" dirty="0" smtClean="0"/>
          </a:p>
          <a:p>
            <a:endParaRPr lang="de-DE" dirty="0"/>
          </a:p>
          <a:p>
            <a:endParaRPr lang="de-DE" dirty="0" smtClean="0"/>
          </a:p>
          <a:p>
            <a:endParaRPr lang="de-DE" dirty="0"/>
          </a:p>
        </p:txBody>
      </p:sp>
    </p:spTree>
    <p:extLst>
      <p:ext uri="{BB962C8B-B14F-4D97-AF65-F5344CB8AC3E}">
        <p14:creationId xmlns:p14="http://schemas.microsoft.com/office/powerpoint/2010/main" val="2247189021"/>
      </p:ext>
    </p:extLst>
  </p:cSld>
  <p:clrMapOvr>
    <a:masterClrMapping/>
  </p:clrMapOvr>
  <p:transition xmlns:p14="http://schemas.microsoft.com/office/powerpoint/2010/mai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pPr eaLnBrk="1" hangingPunct="1"/>
            <a:r>
              <a:rPr lang="en-US" dirty="0" smtClean="0">
                <a:latin typeface="Arial" charset="0"/>
              </a:rPr>
              <a:t>Example Open </a:t>
            </a:r>
            <a:r>
              <a:rPr lang="en-US" dirty="0">
                <a:latin typeface="Arial" charset="0"/>
              </a:rPr>
              <a:t>Data </a:t>
            </a:r>
            <a:r>
              <a:rPr lang="en-US" dirty="0" smtClean="0">
                <a:latin typeface="Arial" charset="0"/>
              </a:rPr>
              <a:t>Sources:</a:t>
            </a:r>
            <a:br>
              <a:rPr lang="en-US" dirty="0" smtClean="0">
                <a:latin typeface="Arial" charset="0"/>
              </a:rPr>
            </a:br>
            <a:r>
              <a:rPr lang="en-US" dirty="0" smtClean="0">
                <a:latin typeface="Arial" charset="0"/>
              </a:rPr>
              <a:t>it’s not only </a:t>
            </a:r>
            <a:r>
              <a:rPr lang="en-US" dirty="0">
                <a:latin typeface="Arial" charset="0"/>
              </a:rPr>
              <a:t>g</a:t>
            </a:r>
            <a:r>
              <a:rPr lang="en-US" dirty="0" smtClean="0">
                <a:latin typeface="Arial" charset="0"/>
              </a:rPr>
              <a:t>overnmental data!</a:t>
            </a:r>
            <a:endParaRPr lang="en-US" dirty="0">
              <a:latin typeface="Arial" charset="0"/>
            </a:endParaRPr>
          </a:p>
        </p:txBody>
      </p:sp>
      <p:pic>
        <p:nvPicPr>
          <p:cNvPr id="286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60" y="1700808"/>
            <a:ext cx="403225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9515" y="1681906"/>
            <a:ext cx="4724400"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AutoShape 6"/>
          <p:cNvSpPr>
            <a:spLocks noChangeArrowheads="1"/>
          </p:cNvSpPr>
          <p:nvPr/>
        </p:nvSpPr>
        <p:spPr bwMode="auto">
          <a:xfrm>
            <a:off x="0" y="5969000"/>
            <a:ext cx="3035300" cy="889000"/>
          </a:xfrm>
          <a:prstGeom prst="wedgeRectCallout">
            <a:avLst>
              <a:gd name="adj1" fmla="val -2854"/>
              <a:gd name="adj2" fmla="val -85775"/>
            </a:avLst>
          </a:prstGeom>
          <a:solidFill>
            <a:srgbClr val="CCFF66"/>
          </a:solidFill>
          <a:ln w="9525">
            <a:solidFill>
              <a:schemeClr val="accent2"/>
            </a:solidFill>
            <a:miter lim="800000"/>
            <a:headEnd/>
            <a:tailEnd/>
          </a:ln>
        </p:spPr>
        <p:txBody>
          <a:bodyPr lIns="0" tIns="0" rIns="0" bIns="0"/>
          <a:lstStyle/>
          <a:p>
            <a:pPr algn="ctr">
              <a:buFont typeface="Wingdings" charset="0"/>
              <a:buNone/>
            </a:pPr>
            <a:r>
              <a:rPr lang="en-US" sz="1400" dirty="0" smtClean="0"/>
              <a:t>e.g. Structured </a:t>
            </a:r>
            <a:r>
              <a:rPr lang="en-US" sz="1400" dirty="0"/>
              <a:t>information on most </a:t>
            </a:r>
            <a:r>
              <a:rPr lang="en-US" sz="1400" dirty="0" smtClean="0"/>
              <a:t>cities and points of interest in </a:t>
            </a:r>
            <a:r>
              <a:rPr lang="en-US" sz="1400" dirty="0"/>
              <a:t>the world </a:t>
            </a:r>
            <a:r>
              <a:rPr lang="en-US" sz="1400" dirty="0" smtClean="0"/>
              <a:t>(location, population</a:t>
            </a:r>
            <a:r>
              <a:rPr lang="en-US" sz="1400" dirty="0"/>
              <a:t>, economy, </a:t>
            </a:r>
            <a:r>
              <a:rPr lang="en-US" sz="1400" dirty="0" smtClean="0"/>
              <a:t>weather, climate</a:t>
            </a:r>
            <a:r>
              <a:rPr lang="en-US" sz="1400" dirty="0"/>
              <a:t>, ...)</a:t>
            </a:r>
          </a:p>
        </p:txBody>
      </p:sp>
      <p:sp>
        <p:nvSpPr>
          <p:cNvPr id="28678" name="AutoShape 7"/>
          <p:cNvSpPr>
            <a:spLocks noChangeArrowheads="1"/>
          </p:cNvSpPr>
          <p:nvPr/>
        </p:nvSpPr>
        <p:spPr bwMode="auto">
          <a:xfrm>
            <a:off x="5802313" y="5029200"/>
            <a:ext cx="3341687" cy="848072"/>
          </a:xfrm>
          <a:prstGeom prst="wedgeRectCallout">
            <a:avLst>
              <a:gd name="adj1" fmla="val -42208"/>
              <a:gd name="adj2" fmla="val -263958"/>
            </a:avLst>
          </a:prstGeom>
          <a:solidFill>
            <a:srgbClr val="CCFF66"/>
          </a:solidFill>
          <a:ln w="9525">
            <a:solidFill>
              <a:schemeClr val="accent2"/>
            </a:solidFill>
            <a:miter lim="800000"/>
            <a:headEnd/>
            <a:tailEnd/>
          </a:ln>
        </p:spPr>
        <p:txBody>
          <a:bodyPr lIns="0" tIns="0" rIns="0" bIns="0"/>
          <a:lstStyle/>
          <a:p>
            <a:pPr algn="ctr">
              <a:buFont typeface="Wingdings" charset="0"/>
              <a:buNone/>
            </a:pPr>
            <a:r>
              <a:rPr lang="en-US" sz="1400" dirty="0"/>
              <a:t>Free GIS data for most </a:t>
            </a:r>
            <a:r>
              <a:rPr lang="en-US" sz="1400" dirty="0" smtClean="0"/>
              <a:t>countries &amp; cities </a:t>
            </a:r>
            <a:r>
              <a:rPr lang="en-US" sz="1400" dirty="0"/>
              <a:t>in the world (base information: area, land-use, administrative districts, …)</a:t>
            </a:r>
          </a:p>
        </p:txBody>
      </p:sp>
      <p:pic>
        <p:nvPicPr>
          <p:cNvPr id="2867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6032" y="3176612"/>
            <a:ext cx="2701915" cy="298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AutoShape 9"/>
          <p:cNvSpPr>
            <a:spLocks noChangeArrowheads="1"/>
          </p:cNvSpPr>
          <p:nvPr/>
        </p:nvSpPr>
        <p:spPr bwMode="auto">
          <a:xfrm>
            <a:off x="6372200" y="6309320"/>
            <a:ext cx="2578100" cy="412750"/>
          </a:xfrm>
          <a:prstGeom prst="wedgeRectCallout">
            <a:avLst>
              <a:gd name="adj1" fmla="val -136350"/>
              <a:gd name="adj2" fmla="val -166157"/>
            </a:avLst>
          </a:prstGeom>
          <a:solidFill>
            <a:srgbClr val="CCFF66"/>
          </a:solidFill>
          <a:ln w="9525">
            <a:solidFill>
              <a:schemeClr val="accent2"/>
            </a:solidFill>
            <a:miter lim="800000"/>
            <a:headEnd/>
            <a:tailEnd/>
          </a:ln>
        </p:spPr>
        <p:txBody>
          <a:bodyPr lIns="0" tIns="0" rIns="0" bIns="0"/>
          <a:lstStyle/>
          <a:p>
            <a:pPr algn="ctr">
              <a:buFont typeface="Wingdings" charset="0"/>
              <a:buNone/>
            </a:pPr>
            <a:r>
              <a:rPr lang="en-US" sz="1400"/>
              <a:t>Open Government Data</a:t>
            </a:r>
          </a:p>
        </p:txBody>
      </p:sp>
      <p:sp>
        <p:nvSpPr>
          <p:cNvPr id="28681" name="Slide Number Placeholder 4"/>
          <p:cNvSpPr txBox="1">
            <a:spLocks/>
          </p:cNvSpPr>
          <p:nvPr/>
        </p:nvSpPr>
        <p:spPr bwMode="auto">
          <a:xfrm>
            <a:off x="8769350" y="6557963"/>
            <a:ext cx="37465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1200">
                <a:solidFill>
                  <a:schemeClr val="tx1"/>
                </a:solidFill>
                <a:latin typeface="Arial" charset="0"/>
                <a:ea typeface="ＭＳ Ｐゴシック" charset="0"/>
                <a:cs typeface="ＭＳ Ｐゴシック" charset="0"/>
              </a:defRPr>
            </a:lvl1pPr>
            <a:lvl2pPr marL="742950" indent="-285750" eaLnBrk="0" hangingPunct="0">
              <a:defRPr sz="1200">
                <a:solidFill>
                  <a:schemeClr val="tx1"/>
                </a:solidFill>
                <a:latin typeface="Arial" charset="0"/>
                <a:ea typeface="ＭＳ Ｐゴシック" charset="0"/>
              </a:defRPr>
            </a:lvl2pPr>
            <a:lvl3pPr marL="1143000" indent="-228600" eaLnBrk="0" hangingPunct="0">
              <a:defRPr sz="1200">
                <a:solidFill>
                  <a:schemeClr val="tx1"/>
                </a:solidFill>
                <a:latin typeface="Arial" charset="0"/>
                <a:ea typeface="ＭＳ Ｐゴシック" charset="0"/>
              </a:defRPr>
            </a:lvl3pPr>
            <a:lvl4pPr marL="1600200" indent="-228600" eaLnBrk="0" hangingPunct="0">
              <a:defRPr sz="1200">
                <a:solidFill>
                  <a:schemeClr val="tx1"/>
                </a:solidFill>
                <a:latin typeface="Arial" charset="0"/>
                <a:ea typeface="ＭＳ Ｐゴシック" charset="0"/>
              </a:defRPr>
            </a:lvl4pPr>
            <a:lvl5pPr marL="2057400" indent="-228600" eaLnBrk="0" hangingPunct="0">
              <a:defRPr sz="1200">
                <a:solidFill>
                  <a:schemeClr val="tx1"/>
                </a:solidFill>
                <a:latin typeface="Arial" charset="0"/>
                <a:ea typeface="ＭＳ Ｐゴシック" charset="0"/>
              </a:defRPr>
            </a:lvl5pPr>
            <a:lvl6pPr marL="2514600" indent="-228600" eaLnBrk="0" fontAlgn="base" hangingPunct="0">
              <a:spcBef>
                <a:spcPct val="50000"/>
              </a:spcBef>
              <a:spcAft>
                <a:spcPct val="0"/>
              </a:spcAft>
              <a:defRPr sz="1200">
                <a:solidFill>
                  <a:schemeClr val="tx1"/>
                </a:solidFill>
                <a:latin typeface="Arial" charset="0"/>
                <a:ea typeface="ＭＳ Ｐゴシック" charset="0"/>
              </a:defRPr>
            </a:lvl6pPr>
            <a:lvl7pPr marL="2971800" indent="-228600" eaLnBrk="0" fontAlgn="base" hangingPunct="0">
              <a:spcBef>
                <a:spcPct val="50000"/>
              </a:spcBef>
              <a:spcAft>
                <a:spcPct val="0"/>
              </a:spcAft>
              <a:defRPr sz="1200">
                <a:solidFill>
                  <a:schemeClr val="tx1"/>
                </a:solidFill>
                <a:latin typeface="Arial" charset="0"/>
                <a:ea typeface="ＭＳ Ｐゴシック" charset="0"/>
              </a:defRPr>
            </a:lvl7pPr>
            <a:lvl8pPr marL="3429000" indent="-228600" eaLnBrk="0" fontAlgn="base" hangingPunct="0">
              <a:spcBef>
                <a:spcPct val="50000"/>
              </a:spcBef>
              <a:spcAft>
                <a:spcPct val="0"/>
              </a:spcAft>
              <a:defRPr sz="1200">
                <a:solidFill>
                  <a:schemeClr val="tx1"/>
                </a:solidFill>
                <a:latin typeface="Arial" charset="0"/>
                <a:ea typeface="ＭＳ Ｐゴシック" charset="0"/>
              </a:defRPr>
            </a:lvl8pPr>
            <a:lvl9pPr marL="3886200" indent="-228600" eaLnBrk="0" fontAlgn="base" hangingPunct="0">
              <a:spcBef>
                <a:spcPct val="50000"/>
              </a:spcBef>
              <a:spcAft>
                <a:spcPct val="0"/>
              </a:spcAft>
              <a:defRPr sz="1200">
                <a:solidFill>
                  <a:schemeClr val="tx1"/>
                </a:solidFill>
                <a:latin typeface="Arial" charset="0"/>
                <a:ea typeface="ＭＳ Ｐゴシック" charset="0"/>
              </a:defRPr>
            </a:lvl9pPr>
          </a:lstStyle>
          <a:p>
            <a:pPr eaLnBrk="1" hangingPunct="1">
              <a:spcBef>
                <a:spcPct val="0"/>
              </a:spcBef>
            </a:pPr>
            <a:fld id="{983F1577-877E-2F48-B06B-3934F4313FE6}" type="slidenum">
              <a:rPr lang="de-DE"/>
              <a:pPr eaLnBrk="1" hangingPunct="1">
                <a:spcBef>
                  <a:spcPct val="0"/>
                </a:spcBef>
              </a:pPr>
              <a:t>5</a:t>
            </a:fld>
            <a:endParaRPr lang="de-DE"/>
          </a:p>
        </p:txBody>
      </p:sp>
    </p:spTree>
    <p:extLst>
      <p:ext uri="{BB962C8B-B14F-4D97-AF65-F5344CB8AC3E}">
        <p14:creationId xmlns:p14="http://schemas.microsoft.com/office/powerpoint/2010/main" val="212146969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Domains </a:t>
            </a:r>
            <a:r>
              <a:rPr lang="de-DE" dirty="0" err="1" smtClean="0"/>
              <a:t>and</a:t>
            </a:r>
            <a:r>
              <a:rPr lang="de-DE" dirty="0" smtClean="0"/>
              <a:t> </a:t>
            </a:r>
            <a:r>
              <a:rPr lang="de-DE" dirty="0" err="1" smtClean="0"/>
              <a:t>Types</a:t>
            </a:r>
            <a:r>
              <a:rPr lang="de-DE" dirty="0" smtClean="0"/>
              <a:t> </a:t>
            </a:r>
            <a:r>
              <a:rPr lang="de-DE" dirty="0" err="1" smtClean="0"/>
              <a:t>of</a:t>
            </a:r>
            <a:r>
              <a:rPr lang="de-DE" dirty="0" smtClean="0"/>
              <a:t> Data:</a:t>
            </a:r>
            <a:endParaRPr lang="de-DE" dirty="0"/>
          </a:p>
        </p:txBody>
      </p:sp>
      <p:pic>
        <p:nvPicPr>
          <p:cNvPr id="4" name="Inhaltsplatzhalter 3"/>
          <p:cNvPicPr>
            <a:picLocks noGrp="1" noChangeAspect="1"/>
          </p:cNvPicPr>
          <p:nvPr>
            <p:ph sz="quarter" idx="10"/>
          </p:nvPr>
        </p:nvPicPr>
        <p:blipFill>
          <a:blip r:embed="rId2"/>
          <a:srcRect l="-42252" r="-42252"/>
          <a:stretch>
            <a:fillRect/>
          </a:stretch>
        </p:blipFill>
        <p:spPr>
          <a:xfrm>
            <a:off x="-1116632" y="1916832"/>
            <a:ext cx="6113293" cy="3456384"/>
          </a:xfrm>
        </p:spPr>
      </p:pic>
      <p:sp>
        <p:nvSpPr>
          <p:cNvPr id="5" name="Rechteck 4"/>
          <p:cNvSpPr/>
          <p:nvPr/>
        </p:nvSpPr>
        <p:spPr>
          <a:xfrm>
            <a:off x="503040" y="6093296"/>
            <a:ext cx="8640960" cy="923330"/>
          </a:xfrm>
          <a:prstGeom prst="rect">
            <a:avLst/>
          </a:prstGeom>
        </p:spPr>
        <p:txBody>
          <a:bodyPr wrap="square">
            <a:spAutoFit/>
          </a:bodyPr>
          <a:lstStyle/>
          <a:p>
            <a:r>
              <a:rPr lang="de-DE" dirty="0">
                <a:hlinkClick r:id="rId3"/>
              </a:rPr>
              <a:t>http://assets.okfn.org/images/data-</a:t>
            </a:r>
            <a:r>
              <a:rPr lang="de-DE" dirty="0" smtClean="0">
                <a:hlinkClick r:id="rId3"/>
              </a:rPr>
              <a:t>types.png</a:t>
            </a:r>
            <a:endParaRPr lang="de-DE" dirty="0" smtClean="0"/>
          </a:p>
          <a:p>
            <a:r>
              <a:rPr lang="de-DE" dirty="0">
                <a:hlinkClick r:id="rId4"/>
              </a:rPr>
              <a:t>http://opendatahandbook.org/en/appendices/file-</a:t>
            </a:r>
            <a:r>
              <a:rPr lang="de-DE" dirty="0" smtClean="0">
                <a:hlinkClick r:id="rId4"/>
              </a:rPr>
              <a:t>formats.html</a:t>
            </a:r>
            <a:endParaRPr lang="de-DE" dirty="0" smtClean="0"/>
          </a:p>
          <a:p>
            <a:endParaRPr lang="de-DE" dirty="0"/>
          </a:p>
        </p:txBody>
      </p:sp>
      <p:pic>
        <p:nvPicPr>
          <p:cNvPr id="6" name="Bild 5" descr="Screen Shot 2014-04-07 at 21.35.2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3928" y="1412776"/>
            <a:ext cx="5019606" cy="4682386"/>
          </a:xfrm>
          <a:prstGeom prst="rect">
            <a:avLst/>
          </a:prstGeom>
        </p:spPr>
      </p:pic>
    </p:spTree>
    <p:extLst>
      <p:ext uri="{BB962C8B-B14F-4D97-AF65-F5344CB8AC3E}">
        <p14:creationId xmlns:p14="http://schemas.microsoft.com/office/powerpoint/2010/main" val="11021628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Open Data Portals</a:t>
            </a:r>
            <a:endParaRPr lang="de-DE" dirty="0"/>
          </a:p>
        </p:txBody>
      </p:sp>
      <p:sp>
        <p:nvSpPr>
          <p:cNvPr id="3" name="Inhaltsplatzhalter 2"/>
          <p:cNvSpPr>
            <a:spLocks noGrp="1"/>
          </p:cNvSpPr>
          <p:nvPr>
            <p:ph sz="quarter" idx="10"/>
          </p:nvPr>
        </p:nvSpPr>
        <p:spPr/>
        <p:txBody>
          <a:bodyPr>
            <a:normAutofit fontScale="92500" lnSpcReduction="10000"/>
          </a:bodyPr>
          <a:lstStyle/>
          <a:p>
            <a:r>
              <a:rPr lang="de-DE" dirty="0"/>
              <a:t>CKAN ... </a:t>
            </a:r>
            <a:r>
              <a:rPr lang="de-DE" dirty="0">
                <a:hlinkClick r:id="rId2"/>
              </a:rPr>
              <a:t>http://ckan.org</a:t>
            </a:r>
            <a:r>
              <a:rPr lang="de-DE" dirty="0" smtClean="0">
                <a:hlinkClick r:id="rId2"/>
              </a:rPr>
              <a:t>/</a:t>
            </a:r>
            <a:endParaRPr lang="de-DE" dirty="0" smtClean="0"/>
          </a:p>
          <a:p>
            <a:endParaRPr lang="de-DE" dirty="0"/>
          </a:p>
          <a:p>
            <a:pPr marL="342900" indent="-342900">
              <a:buFont typeface="Arial"/>
              <a:buChar char="•"/>
            </a:pPr>
            <a:r>
              <a:rPr lang="de-DE" dirty="0" err="1"/>
              <a:t>a</a:t>
            </a:r>
            <a:r>
              <a:rPr lang="de-DE" dirty="0" err="1" smtClean="0"/>
              <a:t>lmost</a:t>
            </a:r>
            <a:r>
              <a:rPr lang="de-DE" dirty="0" smtClean="0"/>
              <a:t> „de facto“ </a:t>
            </a:r>
            <a:r>
              <a:rPr lang="de-DE" dirty="0" err="1" smtClean="0"/>
              <a:t>standard</a:t>
            </a:r>
            <a:r>
              <a:rPr lang="de-DE" dirty="0" smtClean="0"/>
              <a:t> </a:t>
            </a:r>
            <a:r>
              <a:rPr lang="de-DE" dirty="0" err="1" smtClean="0"/>
              <a:t>for</a:t>
            </a:r>
            <a:r>
              <a:rPr lang="de-DE" dirty="0" smtClean="0"/>
              <a:t> Open Data Portals</a:t>
            </a:r>
          </a:p>
          <a:p>
            <a:pPr marL="342900" indent="-342900">
              <a:buFont typeface="Arial"/>
              <a:buChar char="•"/>
            </a:pPr>
            <a:r>
              <a:rPr lang="de-DE" dirty="0" err="1" smtClean="0"/>
              <a:t>facilitates</a:t>
            </a:r>
            <a:r>
              <a:rPr lang="de-DE" dirty="0" smtClean="0"/>
              <a:t> </a:t>
            </a:r>
            <a:r>
              <a:rPr lang="de-DE" dirty="0" err="1" smtClean="0"/>
              <a:t>search</a:t>
            </a:r>
            <a:r>
              <a:rPr lang="de-DE" dirty="0" smtClean="0"/>
              <a:t>, </a:t>
            </a:r>
            <a:r>
              <a:rPr lang="de-DE" dirty="0" err="1" smtClean="0"/>
              <a:t>metadata</a:t>
            </a:r>
            <a:r>
              <a:rPr lang="de-DE" dirty="0"/>
              <a:t> </a:t>
            </a:r>
            <a:r>
              <a:rPr lang="de-DE" dirty="0" smtClean="0"/>
              <a:t>(</a:t>
            </a:r>
            <a:r>
              <a:rPr lang="de-DE" dirty="0" err="1" smtClean="0"/>
              <a:t>publisher</a:t>
            </a:r>
            <a:r>
              <a:rPr lang="de-DE" dirty="0" smtClean="0"/>
              <a:t>, </a:t>
            </a:r>
            <a:r>
              <a:rPr lang="de-DE" dirty="0" err="1" smtClean="0"/>
              <a:t>format</a:t>
            </a:r>
            <a:r>
              <a:rPr lang="de-DE" dirty="0" smtClean="0"/>
              <a:t>, </a:t>
            </a:r>
            <a:r>
              <a:rPr lang="de-DE" dirty="0" err="1" smtClean="0"/>
              <a:t>publication</a:t>
            </a:r>
            <a:r>
              <a:rPr lang="de-DE" dirty="0" smtClean="0"/>
              <a:t> </a:t>
            </a:r>
            <a:r>
              <a:rPr lang="de-DE" dirty="0" err="1" smtClean="0"/>
              <a:t>date</a:t>
            </a:r>
            <a:r>
              <a:rPr lang="de-DE" dirty="0" smtClean="0"/>
              <a:t>, </a:t>
            </a:r>
            <a:r>
              <a:rPr lang="de-DE" dirty="0" err="1" smtClean="0"/>
              <a:t>license</a:t>
            </a:r>
            <a:r>
              <a:rPr lang="de-DE" dirty="0" smtClean="0"/>
              <a:t>, etc.) </a:t>
            </a:r>
            <a:r>
              <a:rPr lang="de-DE" dirty="0" err="1" smtClean="0"/>
              <a:t>for</a:t>
            </a:r>
            <a:r>
              <a:rPr lang="de-DE" dirty="0" smtClean="0"/>
              <a:t> </a:t>
            </a:r>
            <a:r>
              <a:rPr lang="de-DE" dirty="0" err="1" smtClean="0"/>
              <a:t>datasets</a:t>
            </a:r>
            <a:endParaRPr lang="de-DE" dirty="0"/>
          </a:p>
          <a:p>
            <a:pPr marL="342900" indent="-342900">
              <a:buFont typeface="Arial"/>
              <a:buChar char="•"/>
            </a:pPr>
            <a:endParaRPr lang="de-DE" dirty="0" smtClean="0"/>
          </a:p>
          <a:p>
            <a:pPr marL="342900" indent="-342900">
              <a:buFont typeface="Arial"/>
              <a:buChar char="•"/>
            </a:pPr>
            <a:r>
              <a:rPr lang="de-DE" dirty="0" smtClean="0">
                <a:hlinkClick r:id="rId3"/>
              </a:rPr>
              <a:t>http://</a:t>
            </a:r>
            <a:r>
              <a:rPr lang="de-DE" dirty="0" err="1" smtClean="0">
                <a:hlinkClick r:id="rId3"/>
              </a:rPr>
              <a:t>data.gv.at</a:t>
            </a:r>
            <a:r>
              <a:rPr lang="de-DE" dirty="0">
                <a:hlinkClick r:id="rId3"/>
              </a:rPr>
              <a:t>/</a:t>
            </a:r>
            <a:endParaRPr lang="de-DE" dirty="0" smtClean="0"/>
          </a:p>
          <a:p>
            <a:pPr marL="342900" indent="-342900">
              <a:buFont typeface="Arial"/>
              <a:buChar char="•"/>
            </a:pPr>
            <a:r>
              <a:rPr lang="de-DE" dirty="0" smtClean="0">
                <a:hlinkClick r:id="rId4"/>
              </a:rPr>
              <a:t>http://datahub.io/</a:t>
            </a:r>
            <a:r>
              <a:rPr lang="de-DE" dirty="0" smtClean="0"/>
              <a:t> </a:t>
            </a:r>
          </a:p>
          <a:p>
            <a:pPr marL="342900" indent="-342900">
              <a:buFont typeface="Arial"/>
              <a:buChar char="•"/>
            </a:pPr>
            <a:endParaRPr lang="de-DE" dirty="0"/>
          </a:p>
          <a:p>
            <a:pPr marL="342900" indent="-342900">
              <a:buFont typeface="Arial"/>
              <a:buChar char="•"/>
            </a:pPr>
            <a:endParaRPr lang="de-DE" dirty="0" smtClean="0"/>
          </a:p>
          <a:p>
            <a:pPr marL="342900" indent="-342900">
              <a:buFont typeface="Arial"/>
              <a:buChar char="•"/>
            </a:pPr>
            <a:r>
              <a:rPr lang="de-DE" dirty="0" err="1" smtClean="0"/>
              <a:t>machine-processable</a:t>
            </a:r>
            <a:r>
              <a:rPr lang="de-DE" dirty="0" smtClean="0"/>
              <a:t>? ... </a:t>
            </a:r>
          </a:p>
          <a:p>
            <a:pPr marL="0" indent="0"/>
            <a:r>
              <a:rPr lang="de-DE" dirty="0"/>
              <a:t> </a:t>
            </a:r>
            <a:r>
              <a:rPr lang="de-DE" dirty="0" smtClean="0"/>
              <a:t>   ... </a:t>
            </a:r>
            <a:r>
              <a:rPr lang="de-DE" dirty="0" err="1"/>
              <a:t>p</a:t>
            </a:r>
            <a:r>
              <a:rPr lang="de-DE" dirty="0" err="1" smtClean="0"/>
              <a:t>artially</a:t>
            </a:r>
            <a:r>
              <a:rPr lang="de-DE" dirty="0" smtClean="0"/>
              <a:t>.</a:t>
            </a:r>
          </a:p>
          <a:p>
            <a:pPr marL="342900" indent="-342900">
              <a:buFont typeface="Arial"/>
              <a:buChar char="•"/>
            </a:pPr>
            <a:endParaRPr lang="de-DE" dirty="0"/>
          </a:p>
        </p:txBody>
      </p:sp>
      <p:pic>
        <p:nvPicPr>
          <p:cNvPr id="4" name="Bild 3" descr="Screen Shot 2013-12-18 at 10.24.2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9952" y="3645024"/>
            <a:ext cx="5556109" cy="3623549"/>
          </a:xfrm>
          <a:prstGeom prst="rect">
            <a:avLst/>
          </a:prstGeom>
        </p:spPr>
      </p:pic>
    </p:spTree>
    <p:extLst>
      <p:ext uri="{BB962C8B-B14F-4D97-AF65-F5344CB8AC3E}">
        <p14:creationId xmlns:p14="http://schemas.microsoft.com/office/powerpoint/2010/main" val="212803938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Towards</a:t>
            </a:r>
            <a:r>
              <a:rPr lang="de-DE" dirty="0" smtClean="0"/>
              <a:t> </a:t>
            </a:r>
            <a:r>
              <a:rPr lang="de-DE" dirty="0" err="1" smtClean="0"/>
              <a:t>more</a:t>
            </a:r>
            <a:r>
              <a:rPr lang="de-DE" dirty="0" smtClean="0"/>
              <a:t> </a:t>
            </a:r>
            <a:r>
              <a:rPr lang="de-DE" dirty="0" err="1" smtClean="0"/>
              <a:t>machine-processable</a:t>
            </a:r>
            <a:r>
              <a:rPr lang="de-DE" dirty="0" smtClean="0"/>
              <a:t> Data: </a:t>
            </a:r>
            <a:r>
              <a:rPr lang="de-DE" dirty="0" err="1" smtClean="0"/>
              <a:t>Linked</a:t>
            </a:r>
            <a:r>
              <a:rPr lang="de-DE" dirty="0" smtClean="0"/>
              <a:t> Data!</a:t>
            </a:r>
            <a:endParaRPr lang="de-DE" dirty="0"/>
          </a:p>
        </p:txBody>
      </p:sp>
      <p:sp>
        <p:nvSpPr>
          <p:cNvPr id="3" name="Inhaltsplatzhalter 2"/>
          <p:cNvSpPr>
            <a:spLocks noGrp="1"/>
          </p:cNvSpPr>
          <p:nvPr>
            <p:ph sz="quarter" idx="10"/>
          </p:nvPr>
        </p:nvSpPr>
        <p:spPr/>
        <p:txBody>
          <a:bodyPr/>
          <a:lstStyle/>
          <a:p>
            <a:endParaRPr lang="de-DE"/>
          </a:p>
        </p:txBody>
      </p:sp>
    </p:spTree>
    <p:extLst>
      <p:ext uri="{BB962C8B-B14F-4D97-AF65-F5344CB8AC3E}">
        <p14:creationId xmlns:p14="http://schemas.microsoft.com/office/powerpoint/2010/main" val="83357332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a:spLocks noGrp="1"/>
          </p:cNvSpPr>
          <p:nvPr>
            <p:ph type="title"/>
          </p:nvPr>
        </p:nvSpPr>
        <p:spPr>
          <a:xfrm>
            <a:off x="180281" y="548680"/>
            <a:ext cx="6984007" cy="838200"/>
          </a:xfrm>
        </p:spPr>
        <p:txBody>
          <a:bodyPr/>
          <a:lstStyle/>
          <a:p>
            <a:r>
              <a:rPr lang="en-US" b="0" dirty="0" smtClean="0"/>
              <a:t>The Web 1989…</a:t>
            </a:r>
            <a:endParaRPr lang="en-US" b="0" dirty="0"/>
          </a:p>
        </p:txBody>
      </p:sp>
      <p:grpSp>
        <p:nvGrpSpPr>
          <p:cNvPr id="3" name="Group 16"/>
          <p:cNvGrpSpPr/>
          <p:nvPr/>
        </p:nvGrpSpPr>
        <p:grpSpPr>
          <a:xfrm>
            <a:off x="-36512" y="116632"/>
            <a:ext cx="9144000" cy="6099176"/>
            <a:chOff x="2628900" y="1903412"/>
            <a:chExt cx="9144000" cy="6099176"/>
          </a:xfrm>
        </p:grpSpPr>
        <p:sp>
          <p:nvSpPr>
            <p:cNvPr id="16" name="Rectangle 15"/>
            <p:cNvSpPr/>
            <p:nvPr/>
          </p:nvSpPr>
          <p:spPr bwMode="auto">
            <a:xfrm>
              <a:off x="2628900" y="1903412"/>
              <a:ext cx="9144000" cy="60975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Lucida Sans" pitchFamily="34" charset="0"/>
              </a:endParaRPr>
            </a:p>
          </p:txBody>
        </p:sp>
        <p:pic>
          <p:nvPicPr>
            <p:cNvPr id="15" name="Picture 7" descr="A circles and arrows diagram relating concepts discussed in the paper"/>
            <p:cNvPicPr>
              <a:picLocks noChangeAspect="1" noChangeArrowheads="1"/>
            </p:cNvPicPr>
            <p:nvPr/>
          </p:nvPicPr>
          <p:blipFill>
            <a:blip r:embed="rId2"/>
            <a:srcRect/>
            <a:stretch>
              <a:fillRect/>
            </a:stretch>
          </p:blipFill>
          <p:spPr bwMode="auto">
            <a:xfrm>
              <a:off x="4305300" y="1905000"/>
              <a:ext cx="6815862" cy="6097588"/>
            </a:xfrm>
            <a:prstGeom prst="rect">
              <a:avLst/>
            </a:prstGeom>
            <a:noFill/>
            <a:ln w="9525">
              <a:noFill/>
              <a:miter lim="800000"/>
              <a:headEnd/>
              <a:tailEnd/>
            </a:ln>
          </p:spPr>
        </p:pic>
      </p:grpSp>
      <p:sp>
        <p:nvSpPr>
          <p:cNvPr id="8" name="Rectangle 7"/>
          <p:cNvSpPr/>
          <p:nvPr/>
        </p:nvSpPr>
        <p:spPr>
          <a:xfrm>
            <a:off x="1600200" y="2024459"/>
            <a:ext cx="7086600" cy="923330"/>
          </a:xfrm>
          <a:prstGeom prst="rect">
            <a:avLst/>
          </a:prstGeom>
        </p:spPr>
        <p:txBody>
          <a:bodyPr wrap="square">
            <a:spAutoFit/>
          </a:bodyPr>
          <a:lstStyle/>
          <a:p>
            <a:r>
              <a:rPr lang="en-IE" i="1" dirty="0" smtClean="0">
                <a:ea typeface="ＭＳ Ｐゴシック" charset="-128"/>
                <a:cs typeface="ＭＳ Ｐゴシック" charset="-128"/>
              </a:rPr>
              <a:t>“</a:t>
            </a:r>
            <a:r>
              <a:rPr lang="en-US" i="1" dirty="0" smtClean="0">
                <a:ea typeface="ＭＳ Ｐゴシック" charset="-128"/>
                <a:cs typeface="ＭＳ Ｐゴシック" charset="-128"/>
              </a:rPr>
              <a:t>This proposal concerns the </a:t>
            </a:r>
            <a:r>
              <a:rPr lang="en-US" b="1" i="1" dirty="0" smtClean="0">
                <a:ea typeface="ＭＳ Ｐゴシック" charset="-128"/>
                <a:cs typeface="ＭＳ Ｐゴシック" charset="-128"/>
              </a:rPr>
              <a:t>management of general information </a:t>
            </a:r>
            <a:r>
              <a:rPr lang="en-US" i="1" dirty="0" smtClean="0">
                <a:ea typeface="ＭＳ Ｐゴシック" charset="-128"/>
                <a:cs typeface="ＭＳ Ｐゴシック" charset="-128"/>
              </a:rPr>
              <a:t>about accelerators and experiments at CERN </a:t>
            </a:r>
          </a:p>
          <a:p>
            <a:r>
              <a:rPr lang="en-US" i="1" dirty="0" smtClean="0">
                <a:ea typeface="ＭＳ Ｐゴシック" charset="-128"/>
                <a:cs typeface="ＭＳ Ｐゴシック" charset="-128"/>
              </a:rPr>
              <a:t>[…] based on a </a:t>
            </a:r>
            <a:r>
              <a:rPr lang="en-US" b="1" i="1" dirty="0" smtClean="0">
                <a:ea typeface="ＭＳ Ｐゴシック" charset="-128"/>
                <a:cs typeface="ＭＳ Ｐゴシック" charset="-128"/>
              </a:rPr>
              <a:t>distributed hypertext system</a:t>
            </a:r>
            <a:r>
              <a:rPr lang="en-US" i="1" dirty="0" smtClean="0">
                <a:ea typeface="ＭＳ Ｐゴシック" charset="-128"/>
                <a:cs typeface="ＭＳ Ｐゴシック" charset="-128"/>
              </a:rPr>
              <a:t>. “</a:t>
            </a:r>
            <a:endParaRPr lang="en-US" i="1" dirty="0">
              <a:ea typeface="ＭＳ Ｐゴシック" charset="-128"/>
              <a:cs typeface="ＭＳ Ｐゴシック" charset="-128"/>
            </a:endParaRPr>
          </a:p>
        </p:txBody>
      </p:sp>
      <p:pic>
        <p:nvPicPr>
          <p:cNvPr id="9" name="Picture 5"/>
          <p:cNvPicPr>
            <a:picLocks noChangeAspect="1"/>
          </p:cNvPicPr>
          <p:nvPr/>
        </p:nvPicPr>
        <p:blipFill>
          <a:blip r:embed="rId3"/>
          <a:srcRect/>
          <a:stretch>
            <a:fillRect/>
          </a:stretch>
        </p:blipFill>
        <p:spPr bwMode="auto">
          <a:xfrm>
            <a:off x="59783" y="2024459"/>
            <a:ext cx="1388018" cy="1042299"/>
          </a:xfrm>
          <a:prstGeom prst="rect">
            <a:avLst/>
          </a:prstGeom>
          <a:noFill/>
          <a:ln w="9525">
            <a:noFill/>
            <a:miter lim="800000"/>
            <a:headEnd/>
            <a:tailEnd/>
          </a:ln>
        </p:spPr>
      </p:pic>
      <p:grpSp>
        <p:nvGrpSpPr>
          <p:cNvPr id="5" name="Group 20"/>
          <p:cNvGrpSpPr/>
          <p:nvPr/>
        </p:nvGrpSpPr>
        <p:grpSpPr>
          <a:xfrm>
            <a:off x="3238500" y="3702447"/>
            <a:ext cx="1676400" cy="2514600"/>
            <a:chOff x="3238500" y="3582988"/>
            <a:chExt cx="1676400" cy="2514600"/>
          </a:xfrm>
        </p:grpSpPr>
        <p:sp>
          <p:nvSpPr>
            <p:cNvPr id="18" name="Rectangle 5"/>
            <p:cNvSpPr>
              <a:spLocks noChangeArrowheads="1"/>
            </p:cNvSpPr>
            <p:nvPr/>
          </p:nvSpPr>
          <p:spPr bwMode="auto">
            <a:xfrm>
              <a:off x="3619500" y="3582988"/>
              <a:ext cx="1295400" cy="914400"/>
            </a:xfrm>
            <a:prstGeom prst="rect">
              <a:avLst/>
            </a:prstGeom>
            <a:solidFill>
              <a:srgbClr val="FF0000">
                <a:alpha val="16078"/>
              </a:srgbClr>
            </a:solidFill>
            <a:ln w="9525">
              <a:noFill/>
              <a:round/>
              <a:headEnd/>
              <a:tailEnd/>
            </a:ln>
          </p:spPr>
          <p:txBody>
            <a:bodyPr>
              <a:prstTxWarp prst="textNoShape">
                <a:avLst/>
              </a:prstTxWarp>
            </a:bodyPr>
            <a:lstStyle/>
            <a:p>
              <a:endParaRPr lang="en-US"/>
            </a:p>
          </p:txBody>
        </p:sp>
        <p:sp>
          <p:nvSpPr>
            <p:cNvPr id="19" name="Rectangle 6"/>
            <p:cNvSpPr>
              <a:spLocks noChangeArrowheads="1"/>
            </p:cNvSpPr>
            <p:nvPr/>
          </p:nvSpPr>
          <p:spPr bwMode="auto">
            <a:xfrm>
              <a:off x="3238500" y="5183188"/>
              <a:ext cx="1295400" cy="914400"/>
            </a:xfrm>
            <a:prstGeom prst="rect">
              <a:avLst/>
            </a:prstGeom>
            <a:solidFill>
              <a:srgbClr val="FF0000">
                <a:alpha val="16078"/>
              </a:srgbClr>
            </a:solidFill>
            <a:ln w="9525">
              <a:noFill/>
              <a:round/>
              <a:headEnd/>
              <a:tailEnd/>
            </a:ln>
          </p:spPr>
          <p:txBody>
            <a:bodyPr>
              <a:prstTxWarp prst="textNoShape">
                <a:avLst/>
              </a:prstTxWarp>
            </a:bodyPr>
            <a:lstStyle/>
            <a:p>
              <a:endParaRPr lang="en-US"/>
            </a:p>
          </p:txBody>
        </p:sp>
        <p:sp>
          <p:nvSpPr>
            <p:cNvPr id="20" name="Rectangle 7"/>
            <p:cNvSpPr>
              <a:spLocks noChangeArrowheads="1"/>
            </p:cNvSpPr>
            <p:nvPr/>
          </p:nvSpPr>
          <p:spPr bwMode="auto">
            <a:xfrm>
              <a:off x="3619500" y="4497388"/>
              <a:ext cx="685800" cy="685800"/>
            </a:xfrm>
            <a:prstGeom prst="rect">
              <a:avLst/>
            </a:prstGeom>
            <a:solidFill>
              <a:srgbClr val="FF0000">
                <a:alpha val="16078"/>
              </a:srgbClr>
            </a:solidFill>
            <a:ln w="9525">
              <a:noFill/>
              <a:round/>
              <a:headEnd/>
              <a:tailEnd/>
            </a:ln>
          </p:spPr>
          <p:txBody>
            <a:bodyPr>
              <a:prstTxWarp prst="textNoShape">
                <a:avLst/>
              </a:prstTxWarp>
            </a:bodyPr>
            <a:lstStyle/>
            <a:p>
              <a:endParaRPr lang="en-US"/>
            </a:p>
          </p:txBody>
        </p:sp>
      </p:grpSp>
      <p:pic>
        <p:nvPicPr>
          <p:cNvPr id="24" name="Picture 23" descr="Screen shot 2011-02-20 at 14.27.15.png"/>
          <p:cNvPicPr>
            <a:picLocks noChangeAspect="1"/>
          </p:cNvPicPr>
          <p:nvPr/>
        </p:nvPicPr>
        <p:blipFill>
          <a:blip r:embed="rId4"/>
          <a:stretch>
            <a:fillRect/>
          </a:stretch>
        </p:blipFill>
        <p:spPr>
          <a:xfrm>
            <a:off x="3238500" y="3700860"/>
            <a:ext cx="1684448" cy="2516187"/>
          </a:xfrm>
          <a:prstGeom prst="rect">
            <a:avLst/>
          </a:prstGeom>
        </p:spPr>
      </p:pic>
      <p:sp>
        <p:nvSpPr>
          <p:cNvPr id="26" name="Content Placeholder 2"/>
          <p:cNvSpPr>
            <a:spLocks noGrp="1"/>
          </p:cNvSpPr>
          <p:nvPr>
            <p:ph idx="1"/>
          </p:nvPr>
        </p:nvSpPr>
        <p:spPr>
          <a:xfrm>
            <a:off x="3467100" y="1988840"/>
            <a:ext cx="5295900" cy="1855787"/>
          </a:xfrm>
        </p:spPr>
        <p:txBody>
          <a:bodyPr/>
          <a:lstStyle/>
          <a:p>
            <a:r>
              <a:rPr lang="en-US" sz="2000" dirty="0" smtClean="0"/>
              <a:t>Globally Unique identifiers</a:t>
            </a:r>
          </a:p>
          <a:p>
            <a:r>
              <a:rPr lang="en-US" sz="2000" dirty="0" smtClean="0"/>
              <a:t>Links between Documents (</a:t>
            </a:r>
            <a:r>
              <a:rPr lang="en-US" sz="2000" dirty="0" err="1" smtClean="0"/>
              <a:t>href</a:t>
            </a:r>
            <a:r>
              <a:rPr lang="en-US" sz="2000" dirty="0" smtClean="0"/>
              <a:t>)</a:t>
            </a:r>
          </a:p>
          <a:p>
            <a:r>
              <a:rPr lang="en-US" sz="2000" dirty="0" smtClean="0"/>
              <a:t>A common protocol</a:t>
            </a:r>
          </a:p>
          <a:p>
            <a:endParaRPr lang="en-US" sz="2000" dirty="0" smtClean="0"/>
          </a:p>
        </p:txBody>
      </p:sp>
      <p:sp>
        <p:nvSpPr>
          <p:cNvPr id="33" name="Rectangle 32"/>
          <p:cNvSpPr/>
          <p:nvPr/>
        </p:nvSpPr>
        <p:spPr bwMode="auto">
          <a:xfrm>
            <a:off x="7391400" y="1988840"/>
            <a:ext cx="1066800" cy="356288"/>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bg1"/>
                </a:solidFill>
                <a:effectLst/>
                <a:latin typeface="Lucida Sans" pitchFamily="34" charset="0"/>
              </a:rPr>
              <a:t>URIs</a:t>
            </a:r>
            <a:endParaRPr kumimoji="0" lang="en-US" sz="1800" b="0" i="0" u="none" strike="noStrike" cap="none" normalizeH="0" baseline="0" dirty="0" smtClean="0">
              <a:ln>
                <a:noFill/>
              </a:ln>
              <a:solidFill>
                <a:schemeClr val="bg1"/>
              </a:solidFill>
              <a:effectLst/>
              <a:latin typeface="Lucida Sans" pitchFamily="34" charset="0"/>
            </a:endParaRPr>
          </a:p>
        </p:txBody>
      </p:sp>
      <p:sp>
        <p:nvSpPr>
          <p:cNvPr id="40" name="Rectangle 39"/>
          <p:cNvSpPr/>
          <p:nvPr/>
        </p:nvSpPr>
        <p:spPr bwMode="auto">
          <a:xfrm>
            <a:off x="6553200" y="2784680"/>
            <a:ext cx="1066800" cy="356288"/>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Lucida Sans" pitchFamily="34" charset="0"/>
              </a:rPr>
              <a:t>HTTP</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Lucida Sans" pitchFamily="34" charset="0"/>
            </a:endParaRPr>
          </a:p>
        </p:txBody>
      </p:sp>
      <p:pic>
        <p:nvPicPr>
          <p:cNvPr id="56" name="Picture 29" descr="Screen shot 2011-03-03 at 14.20.04.png"/>
          <p:cNvPicPr>
            <a:picLocks noChangeAspect="1"/>
          </p:cNvPicPr>
          <p:nvPr/>
        </p:nvPicPr>
        <p:blipFill>
          <a:blip r:embed="rId5"/>
          <a:stretch>
            <a:fillRect/>
          </a:stretch>
        </p:blipFill>
        <p:spPr>
          <a:xfrm>
            <a:off x="-307435" y="4311829"/>
            <a:ext cx="9847987" cy="2357531"/>
          </a:xfrm>
          <a:prstGeom prst="rect">
            <a:avLst/>
          </a:prstGeom>
        </p:spPr>
      </p:pic>
      <p:sp>
        <p:nvSpPr>
          <p:cNvPr id="32" name="TextBox 22"/>
          <p:cNvSpPr txBox="1"/>
          <p:nvPr/>
        </p:nvSpPr>
        <p:spPr>
          <a:xfrm>
            <a:off x="107504" y="5538718"/>
            <a:ext cx="9036496" cy="338554"/>
          </a:xfrm>
          <a:prstGeom prst="rect">
            <a:avLst/>
          </a:prstGeom>
          <a:solidFill>
            <a:schemeClr val="accent1"/>
          </a:solidFill>
        </p:spPr>
        <p:txBody>
          <a:bodyPr wrap="square" rtlCol="0">
            <a:spAutoFit/>
          </a:bodyPr>
          <a:lstStyle/>
          <a:p>
            <a:r>
              <a:rPr lang="en-US" sz="1300" dirty="0" smtClean="0"/>
              <a:t>&lt;p&gt;I work &lt;a </a:t>
            </a:r>
            <a:r>
              <a:rPr lang="en-US" sz="1300" dirty="0" err="1" smtClean="0"/>
              <a:t>href</a:t>
            </a:r>
            <a:r>
              <a:rPr lang="en-US" sz="1300" dirty="0" smtClean="0"/>
              <a:t>=“</a:t>
            </a:r>
            <a:r>
              <a:rPr lang="en-US" sz="1300" dirty="0" smtClean="0">
                <a:solidFill>
                  <a:srgbClr val="FF0000"/>
                </a:solidFill>
              </a:rPr>
              <a:t>http://</a:t>
            </a:r>
            <a:r>
              <a:rPr lang="en-US" sz="1300" dirty="0" err="1" smtClean="0">
                <a:solidFill>
                  <a:srgbClr val="FF0000"/>
                </a:solidFill>
              </a:rPr>
              <a:t>wu.ac.at</a:t>
            </a:r>
            <a:r>
              <a:rPr lang="en-US" sz="1300" dirty="0" smtClean="0"/>
              <a:t>”&gt;here&lt;/a&gt;&lt;/p&gt; </a:t>
            </a:r>
            <a:r>
              <a:rPr lang="en-US" sz="1600" dirty="0" smtClean="0"/>
              <a:t> </a:t>
            </a:r>
            <a:endParaRPr lang="en-US" sz="1300" dirty="0"/>
          </a:p>
        </p:txBody>
      </p:sp>
    </p:spTree>
    <p:extLst>
      <p:ext uri="{BB962C8B-B14F-4D97-AF65-F5344CB8AC3E}">
        <p14:creationId xmlns:p14="http://schemas.microsoft.com/office/powerpoint/2010/main" val="338689228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0" presetClass="path" presetSubtype="0" accel="50000" decel="50000" fill="hold" nodeType="withEffect">
                                  <p:stCondLst>
                                    <p:cond delay="0"/>
                                  </p:stCondLst>
                                  <p:childTnLst>
                                    <p:animMotion origin="layout" path="M -0.05523 -0.01066 L -0.18256 -0.27578 " pathEditMode="relative" rAng="0" ptsTypes="AA">
                                      <p:cBhvr>
                                        <p:cTn id="22" dur="500" fill="hold"/>
                                        <p:tgtEl>
                                          <p:spTgt spid="24"/>
                                        </p:tgtEl>
                                        <p:attrNameLst>
                                          <p:attrName>ppt_x</p:attrName>
                                          <p:attrName>ppt_y</p:attrName>
                                        </p:attrNameLst>
                                      </p:cBhvr>
                                      <p:rCtr x="-6375" y="-13256"/>
                                    </p:animMotion>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26">
                                            <p:txEl>
                                              <p:pRg st="0" end="0"/>
                                            </p:txEl>
                                          </p:spTgt>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26">
                                            <p:txEl>
                                              <p:pRg st="1" end="1"/>
                                            </p:txEl>
                                          </p:spTgt>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6">
                                            <p:txEl>
                                              <p:pRg st="2" end="2"/>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 grpId="0" build="p"/>
      <p:bldP spid="33" grpId="0" animBg="1"/>
      <p:bldP spid="40" grpId="0" animBg="1"/>
      <p:bldP spid="32" grpId="0" animBg="1"/>
    </p:bldLst>
  </p:timing>
</p:sld>
</file>

<file path=ppt/theme/theme1.xml><?xml version="1.0" encoding="utf-8"?>
<a:theme xmlns:a="http://schemas.openxmlformats.org/drawingml/2006/main" name="WU Designvorlage neu">
  <a:themeElements>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fontScheme name="Ganymed">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WU Designvorlage neu</Template>
  <TotalTime>0</TotalTime>
  <Words>2530</Words>
  <Application>Microsoft Macintosh PowerPoint</Application>
  <PresentationFormat>Bildschirmpräsentation (4:3)</PresentationFormat>
  <Paragraphs>406</Paragraphs>
  <Slides>42</Slides>
  <Notes>7</Notes>
  <HiddenSlides>0</HiddenSlides>
  <MMClips>0</MMClips>
  <ScaleCrop>false</ScaleCrop>
  <HeadingPairs>
    <vt:vector size="4" baseType="variant">
      <vt:variant>
        <vt:lpstr>Design</vt:lpstr>
      </vt:variant>
      <vt:variant>
        <vt:i4>1</vt:i4>
      </vt:variant>
      <vt:variant>
        <vt:lpstr>Folientitel</vt:lpstr>
      </vt:variant>
      <vt:variant>
        <vt:i4>42</vt:i4>
      </vt:variant>
    </vt:vector>
  </HeadingPairs>
  <TitlesOfParts>
    <vt:vector size="43" baseType="lpstr">
      <vt:lpstr>WU Designvorlage neu</vt:lpstr>
      <vt:lpstr>Linked (Open) Data for IoT</vt:lpstr>
      <vt:lpstr>Outline</vt:lpstr>
      <vt:lpstr>What is Open Data?</vt:lpstr>
      <vt:lpstr>Open Data Providers &amp; Motivations, examples:</vt:lpstr>
      <vt:lpstr>Example Open Data Sources: it’s not only governmental data!</vt:lpstr>
      <vt:lpstr>Domains and Types of Data:</vt:lpstr>
      <vt:lpstr>Open Data Portals</vt:lpstr>
      <vt:lpstr>Towards more machine-processable Data: Linked Data!</vt:lpstr>
      <vt:lpstr>The Web 1989…</vt:lpstr>
      <vt:lpstr>Data on the Web: the Web is not only a place for documents!</vt:lpstr>
      <vt:lpstr>What is the idea of Linked Data?</vt:lpstr>
      <vt:lpstr>The Web of data ~1999…</vt:lpstr>
      <vt:lpstr>Standards for Linked Data:</vt:lpstr>
      <vt:lpstr>Linked Data on the Web: Adoption</vt:lpstr>
      <vt:lpstr>RDF ... The „HTML for data“</vt:lpstr>
      <vt:lpstr>What can Linked Data do for you?</vt:lpstr>
      <vt:lpstr>PowerPoint-Präsentation</vt:lpstr>
      <vt:lpstr>PowerPoint-Präsentation</vt:lpstr>
      <vt:lpstr>Linked Data is moving from academia  to industry</vt:lpstr>
      <vt:lpstr>In the last few years, we have seen many successes …</vt:lpstr>
      <vt:lpstr>Google Knowledge Graph</vt:lpstr>
      <vt:lpstr>5-Star Schema for Open Data:</vt:lpstr>
      <vt:lpstr>Open Data Trends &amp; Future</vt:lpstr>
      <vt:lpstr>Open Data – Status:</vt:lpstr>
      <vt:lpstr>EU is pushing Linked Data Standards</vt:lpstr>
      <vt:lpstr>Open Government Data Austria:</vt:lpstr>
      <vt:lpstr>Recent Activities in W3C</vt:lpstr>
      <vt:lpstr>Moment... This lecture was about IoT, wasn‘t it?</vt:lpstr>
      <vt:lpstr>Linked Open Data for IoT?</vt:lpstr>
      <vt:lpstr>a) Example: Do I need a temperature weather sensor?</vt:lpstr>
      <vt:lpstr>b) Example: Get PoIs from Open Data around your current location from Wikipedia...</vt:lpstr>
      <vt:lpstr>b) Example: Get PoIs from Open Data around your current location from Wikipedia...</vt:lpstr>
      <vt:lpstr>Potentially interesting Linked Open Data for you:</vt:lpstr>
      <vt:lpstr>Augmented Reality with Web Data, example daft.ie:</vt:lpstr>
      <vt:lpstr>Sensor data as Linked Data examples:</vt:lpstr>
      <vt:lpstr>LSM: Live flights info</vt:lpstr>
      <vt:lpstr>LSM: Live train info</vt:lpstr>
      <vt:lpstr>LSM: Live traffic info</vt:lpstr>
      <vt:lpstr>Several IoT projects that use and promote Linked Data:</vt:lpstr>
      <vt:lpstr>Standards around IoT and RDF, Linked Data &amp; Open Data in W3C</vt:lpstr>
      <vt:lpstr>Advertisement</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BIS2</dc:title>
  <dc:creator>Niki</dc:creator>
  <cp:lastModifiedBy>Axel Polleres</cp:lastModifiedBy>
  <cp:revision>443</cp:revision>
  <dcterms:created xsi:type="dcterms:W3CDTF">2010-04-12T15:33:34Z</dcterms:created>
  <dcterms:modified xsi:type="dcterms:W3CDTF">2014-04-08T14:33:18Z</dcterms:modified>
</cp:coreProperties>
</file>