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83" r:id="rId3"/>
    <p:sldId id="509" r:id="rId4"/>
    <p:sldId id="539" r:id="rId5"/>
    <p:sldId id="512" r:id="rId6"/>
    <p:sldId id="513" r:id="rId7"/>
    <p:sldId id="510" r:id="rId8"/>
    <p:sldId id="514" r:id="rId9"/>
    <p:sldId id="540" r:id="rId10"/>
    <p:sldId id="515" r:id="rId11"/>
    <p:sldId id="491" r:id="rId12"/>
    <p:sldId id="485" r:id="rId13"/>
    <p:sldId id="488" r:id="rId14"/>
    <p:sldId id="492" r:id="rId15"/>
    <p:sldId id="497" r:id="rId16"/>
    <p:sldId id="530" r:id="rId17"/>
    <p:sldId id="531" r:id="rId18"/>
    <p:sldId id="532" r:id="rId19"/>
    <p:sldId id="500" r:id="rId20"/>
    <p:sldId id="495" r:id="rId21"/>
    <p:sldId id="496" r:id="rId22"/>
    <p:sldId id="502" r:id="rId23"/>
    <p:sldId id="533" r:id="rId24"/>
    <p:sldId id="534" r:id="rId25"/>
    <p:sldId id="535" r:id="rId26"/>
    <p:sldId id="538" r:id="rId27"/>
    <p:sldId id="536" r:id="rId28"/>
    <p:sldId id="537" r:id="rId29"/>
    <p:sldId id="543" r:id="rId30"/>
    <p:sldId id="501" r:id="rId31"/>
    <p:sldId id="503" r:id="rId32"/>
    <p:sldId id="544" r:id="rId3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05/06/14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05/06/14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5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wrong</a:t>
            </a:r>
            <a:r>
              <a:rPr lang="de-DE" dirty="0" smtClean="0"/>
              <a:t>! </a:t>
            </a:r>
            <a:r>
              <a:rPr lang="de-DE" dirty="0" err="1" smtClean="0"/>
              <a:t>It‘s</a:t>
            </a:r>
            <a:r>
              <a:rPr lang="de-DE" dirty="0" smtClean="0"/>
              <a:t> </a:t>
            </a:r>
            <a:r>
              <a:rPr lang="de-DE" dirty="0" err="1" smtClean="0"/>
              <a:t>great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so </a:t>
            </a:r>
            <a:r>
              <a:rPr lang="de-DE" dirty="0" err="1" smtClean="0"/>
              <a:t>much</a:t>
            </a:r>
            <a:r>
              <a:rPr lang="de-DE" dirty="0" smtClean="0"/>
              <a:t> open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available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increasingly</a:t>
            </a:r>
            <a:r>
              <a:rPr lang="de-DE" baseline="0" dirty="0" smtClean="0"/>
              <a:t> so, but </a:t>
            </a:r>
            <a:r>
              <a:rPr lang="de-DE" baseline="0" dirty="0" err="1" smtClean="0"/>
              <a:t>maybe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438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Goal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Do </a:t>
            </a:r>
            <a:r>
              <a:rPr lang="de-DE" dirty="0" err="1" smtClean="0"/>
              <a:t>things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finish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dabate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challenges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.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Metadata</a:t>
            </a:r>
            <a:r>
              <a:rPr lang="de-DE" dirty="0" smtClean="0"/>
              <a:t>-standards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provenance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dirty="0" smtClean="0"/>
              <a:t>PROV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, RDF1.1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, but not </a:t>
            </a:r>
            <a:r>
              <a:rPr lang="de-DE" dirty="0" err="1" smtClean="0"/>
              <a:t>readily</a:t>
            </a:r>
            <a:r>
              <a:rPr lang="de-DE" dirty="0" smtClean="0"/>
              <a:t> </a:t>
            </a:r>
            <a:r>
              <a:rPr lang="de-DE" dirty="0" err="1" smtClean="0"/>
              <a:t>deployed</a:t>
            </a:r>
            <a:r>
              <a:rPr lang="de-DE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Top-level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...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Yesterday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OFK </a:t>
            </a:r>
            <a:r>
              <a:rPr lang="de-DE" baseline="0" dirty="0" err="1" smtClean="0"/>
              <a:t>meetup</a:t>
            </a:r>
            <a:r>
              <a:rPr lang="de-DE" baseline="0" dirty="0" smtClean="0"/>
              <a:t>: „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high-quality </a:t>
            </a:r>
            <a:r>
              <a:rPr lang="de-DE" baseline="0" dirty="0" err="1" smtClean="0"/>
              <a:t>datasets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.“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summarize, problems arising from the data: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96% of all data entries are missing (or 70% when ignoring the year dimension)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 data is not missing at random (e.g. smaller cities are less likely to have temperature data)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(the majority of) indicators are correlated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there may be multiple values for the same (city, indicator, year) coordinate.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indicator is truly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/normal distributed (using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negentropy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 [6], area/population indicators are close, while for example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augSun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closer to linear)</a:t>
            </a:r>
          </a:p>
          <a:p>
            <a:pPr marL="171450" lvl="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multiple input values for that same city x indicator x year</a:t>
            </a:r>
            <a:r>
              <a:rPr lang="de-DE" dirty="0" smtClean="0">
                <a:effectLst/>
              </a:rPr>
              <a:t>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 of matrix decomposition is that indicators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“grouped”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city is then to some degree a linear combination of these categories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-dimensional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naively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keynote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Wrobel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morning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usable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comparable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processable</a:t>
            </a:r>
            <a:endParaRPr lang="de-DE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SMEs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263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5953-2C2C-0746-A3E9-703EAA5AAFEC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6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44624"/>
            <a:ext cx="540000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34413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hyperlink" Target="http://lod-cloud.net/" TargetMode="External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hyperlink" Target="http://inkdroid.org/journal/2010/06/04/the-5-stars-of-open-linked-data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20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-Arbeitsblatt1.xls"/><Relationship Id="rId4" Type="http://schemas.openxmlformats.org/officeDocument/2006/relationships/image" Target="../media/image75.emf"/><Relationship Id="rId5" Type="http://schemas.openxmlformats.org/officeDocument/2006/relationships/image" Target="../media/image7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atanow.com/2013/11/new-big-data-vs-open-data-mapping-it-out/" TargetMode="External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efinition.org/okd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okfn.org/opendata/glossary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ataportal.at/" TargetMode="External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gv.a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w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okfn.org/images/data-types.png" TargetMode="External"/><Relationship Id="rId4" Type="http://schemas.openxmlformats.org/officeDocument/2006/relationships/hyperlink" Target="http://opendatahandbook.org/en/appendices/file-formats.html" TargetMode="External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654044"/>
            <a:ext cx="8352928" cy="1141422"/>
          </a:xfrm>
        </p:spPr>
        <p:txBody>
          <a:bodyPr/>
          <a:lstStyle/>
          <a:p>
            <a:r>
              <a:rPr lang="de-DE" sz="2400" dirty="0"/>
              <a:t>Web Standards </a:t>
            </a:r>
            <a:r>
              <a:rPr lang="de-DE" sz="2400" dirty="0" err="1"/>
              <a:t>and</a:t>
            </a:r>
            <a:r>
              <a:rPr lang="de-DE" sz="2400" dirty="0"/>
              <a:t> Technical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Publishing </a:t>
            </a:r>
            <a:r>
              <a:rPr lang="de-DE" sz="2400" dirty="0" err="1"/>
              <a:t>and</a:t>
            </a:r>
            <a:r>
              <a:rPr lang="de-DE" sz="2400" dirty="0"/>
              <a:t> Processing Open </a:t>
            </a:r>
            <a:r>
              <a:rPr lang="de-DE" sz="2400" dirty="0" smtClean="0"/>
              <a:t>Data</a:t>
            </a:r>
            <a:endParaRPr lang="de-DE" sz="2400" i="1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de-AT" sz="2400" dirty="0" smtClean="0"/>
              <a:t>Axel Polleres</a:t>
            </a:r>
          </a:p>
          <a:p>
            <a:endParaRPr lang="de-AT" sz="2400" dirty="0"/>
          </a:p>
          <a:p>
            <a:r>
              <a:rPr lang="de-AT" sz="1400" b="1" dirty="0" smtClean="0"/>
              <a:t>web: http://</a:t>
            </a:r>
            <a:r>
              <a:rPr lang="de-AT" sz="1400" b="1" dirty="0" err="1" smtClean="0"/>
              <a:t>polleres.net</a:t>
            </a:r>
            <a:r>
              <a:rPr lang="de-AT" sz="1400" b="1" dirty="0" smtClean="0"/>
              <a:t>    				</a:t>
            </a:r>
            <a:r>
              <a:rPr lang="de-AT" sz="1400" b="1" dirty="0" err="1" smtClean="0"/>
              <a:t>twitter</a:t>
            </a:r>
            <a:r>
              <a:rPr lang="de-AT" sz="1400" b="1" dirty="0" smtClean="0"/>
              <a:t>: @</a:t>
            </a:r>
            <a:r>
              <a:rPr lang="de-AT" sz="1400" b="1" dirty="0" err="1" smtClean="0"/>
              <a:t>AxelPolleres</a:t>
            </a:r>
            <a:endParaRPr lang="de-AT" sz="1400" b="1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5551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Standards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rescue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machine-processable</a:t>
            </a:r>
            <a:r>
              <a:rPr lang="de-DE" dirty="0" smtClean="0"/>
              <a:t> Data </a:t>
            </a:r>
            <a:r>
              <a:rPr lang="de-DE" dirty="0" err="1" smtClean="0"/>
              <a:t>publishing</a:t>
            </a:r>
            <a:r>
              <a:rPr lang="de-DE" dirty="0" smtClean="0"/>
              <a:t>: </a:t>
            </a:r>
            <a:r>
              <a:rPr lang="de-DE" dirty="0" err="1" smtClean="0"/>
              <a:t>Linked</a:t>
            </a:r>
            <a:r>
              <a:rPr lang="de-DE" dirty="0" smtClean="0"/>
              <a:t> Data!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5733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84076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Web: </a:t>
            </a:r>
            <a:r>
              <a:rPr lang="de-DE" dirty="0" err="1" smtClean="0"/>
              <a:t>the</a:t>
            </a:r>
            <a:r>
              <a:rPr lang="de-DE" dirty="0" smtClean="0"/>
              <a:t> Web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documents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76" y="1700808"/>
            <a:ext cx="8876704" cy="323586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Most Web </a:t>
            </a:r>
            <a:r>
              <a:rPr lang="de-DE" sz="2000" dirty="0" err="1" smtClean="0"/>
              <a:t>pages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created</a:t>
            </a:r>
            <a:r>
              <a:rPr lang="de-DE" sz="2000" dirty="0" smtClean="0"/>
              <a:t> </a:t>
            </a:r>
            <a:r>
              <a:rPr lang="de-DE" sz="2000" dirty="0" err="1" smtClean="0"/>
              <a:t>dynamically</a:t>
            </a:r>
            <a:r>
              <a:rPr lang="de-DE" sz="2000" dirty="0" smtClean="0"/>
              <a:t>... </a:t>
            </a:r>
            <a:r>
              <a:rPr lang="de-DE" sz="2000" dirty="0" err="1"/>
              <a:t>f</a:t>
            </a:r>
            <a:r>
              <a:rPr lang="de-DE" sz="2000" dirty="0" err="1" smtClean="0"/>
              <a:t>rom</a:t>
            </a:r>
            <a:r>
              <a:rPr lang="de-DE" sz="2000" dirty="0" smtClean="0"/>
              <a:t> Data</a:t>
            </a:r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 smtClean="0"/>
              <a:t>from</a:t>
            </a:r>
            <a:r>
              <a:rPr lang="de-DE" sz="1600" dirty="0" smtClean="0"/>
              <a:t> user-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r>
              <a:rPr lang="de-DE" sz="1600" dirty="0" smtClean="0"/>
              <a:t>...</a:t>
            </a:r>
            <a:endParaRPr lang="de-DE" sz="1600" dirty="0"/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/>
              <a:t>f</a:t>
            </a:r>
            <a:r>
              <a:rPr lang="de-DE" sz="1600" dirty="0" err="1" smtClean="0"/>
              <a:t>rom</a:t>
            </a:r>
            <a:r>
              <a:rPr lang="de-DE" sz="1600" dirty="0" smtClean="0"/>
              <a:t> </a:t>
            </a:r>
            <a:r>
              <a:rPr lang="de-DE" sz="1600" dirty="0" err="1" smtClean="0"/>
              <a:t>public</a:t>
            </a:r>
            <a:r>
              <a:rPr lang="de-DE" sz="1600" dirty="0" smtClean="0"/>
              <a:t> </a:t>
            </a:r>
            <a:r>
              <a:rPr lang="de-DE" sz="1600" dirty="0" err="1" smtClean="0"/>
              <a:t>administration</a:t>
            </a:r>
            <a:r>
              <a:rPr lang="de-DE" sz="1600" dirty="0" smtClean="0"/>
              <a:t>...</a:t>
            </a:r>
          </a:p>
          <a:p>
            <a:pPr lvl="1"/>
            <a:r>
              <a:rPr lang="de-DE" sz="1600" dirty="0"/>
              <a:t>Data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companies</a:t>
            </a:r>
            <a:r>
              <a:rPr lang="de-DE" sz="1600" dirty="0"/>
              <a:t>..</a:t>
            </a:r>
            <a:r>
              <a:rPr lang="de-DE" sz="1600" dirty="0" smtClean="0"/>
              <a:t>.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course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trend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„Open Data“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   a </a:t>
            </a:r>
            <a:r>
              <a:rPr lang="de-DE" sz="2000" dirty="0" err="1"/>
              <a:t>lot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Data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being</a:t>
            </a:r>
            <a:r>
              <a:rPr lang="de-DE" sz="2000" dirty="0"/>
              <a:t> </a:t>
            </a:r>
            <a:r>
              <a:rPr lang="de-DE" sz="2000" dirty="0" err="1"/>
              <a:t>published</a:t>
            </a:r>
            <a:r>
              <a:rPr lang="de-DE" sz="2000" dirty="0"/>
              <a:t>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</a:t>
            </a:r>
            <a:r>
              <a:rPr lang="de-DE" sz="2000" b="1" dirty="0" err="1" smtClean="0"/>
              <a:t>directly</a:t>
            </a:r>
            <a:r>
              <a:rPr lang="de-DE" sz="2000" b="1" dirty="0" smtClean="0"/>
              <a:t> </a:t>
            </a:r>
            <a:r>
              <a:rPr lang="de-DE" sz="2000" dirty="0" smtClean="0"/>
              <a:t>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smtClean="0"/>
              <a:t>Web, but </a:t>
            </a:r>
            <a:r>
              <a:rPr lang="de-DE" sz="2000" dirty="0" err="1" smtClean="0"/>
              <a:t>rarely</a:t>
            </a:r>
            <a:r>
              <a:rPr lang="de-DE" sz="2000" dirty="0" smtClean="0"/>
              <a:t> </a:t>
            </a:r>
            <a:r>
              <a:rPr lang="de-DE" sz="2000" b="1" i="1" dirty="0" err="1" smtClean="0"/>
              <a:t>interlinked</a:t>
            </a:r>
            <a:endParaRPr lang="de-DE" sz="2000" b="1" i="1" dirty="0"/>
          </a:p>
          <a:p>
            <a:endParaRPr lang="de-DE" sz="2000" dirty="0"/>
          </a:p>
        </p:txBody>
      </p:sp>
      <p:pic>
        <p:nvPicPr>
          <p:cNvPr id="4" name="Picture 27" descr="Screen Shot 2013-01-20 at 09.40.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96" y="2132856"/>
            <a:ext cx="3339604" cy="1764888"/>
          </a:xfrm>
          <a:prstGeom prst="rect">
            <a:avLst/>
          </a:prstGeom>
        </p:spPr>
      </p:pic>
      <p:pic>
        <p:nvPicPr>
          <p:cNvPr id="5" name="Picture 29" descr="Screen Shot 2013-01-20 at 09.39.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284984"/>
            <a:ext cx="3456384" cy="1720992"/>
          </a:xfrm>
          <a:prstGeom prst="rect">
            <a:avLst/>
          </a:prstGeom>
        </p:spPr>
      </p:pic>
      <p:pic>
        <p:nvPicPr>
          <p:cNvPr id="6" name="Picture 28" descr="Screen Shot 2013-01-20 at 09.41.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65104"/>
            <a:ext cx="3214816" cy="1638663"/>
          </a:xfrm>
          <a:prstGeom prst="rect">
            <a:avLst/>
          </a:prstGeom>
        </p:spPr>
      </p:pic>
      <p:pic>
        <p:nvPicPr>
          <p:cNvPr id="11" name="Bild 10" descr="Screen Shot 2013-12-18 at 10.26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5791572" cy="3861048"/>
          </a:xfrm>
          <a:prstGeom prst="rect">
            <a:avLst/>
          </a:prstGeom>
        </p:spPr>
      </p:pic>
      <p:pic>
        <p:nvPicPr>
          <p:cNvPr id="8" name="Bild 7" descr="Screen Shot 2014-04-07 at 21.43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149080"/>
            <a:ext cx="4752528" cy="46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8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80281" y="548680"/>
            <a:ext cx="6984007" cy="838200"/>
          </a:xfrm>
        </p:spPr>
        <p:txBody>
          <a:bodyPr/>
          <a:lstStyle/>
          <a:p>
            <a:r>
              <a:rPr lang="en-US" b="0" dirty="0" smtClean="0"/>
              <a:t>The Web 1989…</a:t>
            </a:r>
            <a:endParaRPr lang="en-US" b="0" dirty="0"/>
          </a:p>
        </p:txBody>
      </p:sp>
      <p:grpSp>
        <p:nvGrpSpPr>
          <p:cNvPr id="3" name="Group 16"/>
          <p:cNvGrpSpPr/>
          <p:nvPr/>
        </p:nvGrpSpPr>
        <p:grpSpPr>
          <a:xfrm>
            <a:off x="-36512" y="116632"/>
            <a:ext cx="9144000" cy="6099176"/>
            <a:chOff x="2628900" y="1903412"/>
            <a:chExt cx="9144000" cy="609917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628900" y="1903412"/>
              <a:ext cx="9144000" cy="60975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endParaRPr>
            </a:p>
          </p:txBody>
        </p:sp>
        <p:pic>
          <p:nvPicPr>
            <p:cNvPr id="15" name="Picture 7" descr="A circles and arrows diagram relating concepts discussed in the pap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05300" y="1905000"/>
              <a:ext cx="6815862" cy="609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1600200" y="2024459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i="1" dirty="0" smtClean="0">
                <a:ea typeface="ＭＳ Ｐゴシック" charset="-128"/>
                <a:cs typeface="ＭＳ Ｐゴシック" charset="-128"/>
              </a:rPr>
              <a:t>“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This proposal concerns the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management of general information 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about accelerators and experiments at CERN </a:t>
            </a:r>
          </a:p>
          <a:p>
            <a:r>
              <a:rPr lang="en-US" i="1" dirty="0" smtClean="0">
                <a:ea typeface="ＭＳ Ｐゴシック" charset="-128"/>
                <a:cs typeface="ＭＳ Ｐゴシック" charset="-128"/>
              </a:rPr>
              <a:t>[…] based on a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distributed hypertext system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. “</a:t>
            </a:r>
            <a:endParaRPr lang="en-US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"/>
          <p:cNvGrpSpPr/>
          <p:nvPr/>
        </p:nvGrpSpPr>
        <p:grpSpPr>
          <a:xfrm>
            <a:off x="3238500" y="3702447"/>
            <a:ext cx="1676400" cy="2514600"/>
            <a:chOff x="3238500" y="3582988"/>
            <a:chExt cx="1676400" cy="2514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619500" y="35829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238500" y="51831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3619500" y="4497388"/>
              <a:ext cx="685800" cy="6858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Picture 23" descr="Screen shot 2011-02-20 at 14.27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3700860"/>
            <a:ext cx="1684448" cy="2516187"/>
          </a:xfrm>
          <a:prstGeom prst="rect">
            <a:avLst/>
          </a:prstGeom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2604" y="1717229"/>
            <a:ext cx="5295900" cy="1855787"/>
          </a:xfrm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 smtClean="0"/>
          </a:p>
        </p:txBody>
      </p:sp>
      <p:sp>
        <p:nvSpPr>
          <p:cNvPr id="33" name="Rectangle 32"/>
          <p:cNvSpPr/>
          <p:nvPr/>
        </p:nvSpPr>
        <p:spPr bwMode="auto">
          <a:xfrm>
            <a:off x="7736904" y="1717229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898704" y="2513069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56" name="Picture 29" descr="Screen shot 2011-03-03 at 14.20.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435" y="4311829"/>
            <a:ext cx="9847987" cy="2357531"/>
          </a:xfrm>
          <a:prstGeom prst="rect">
            <a:avLst/>
          </a:prstGeom>
        </p:spPr>
      </p:pic>
      <p:sp>
        <p:nvSpPr>
          <p:cNvPr id="32" name="TextBox 22"/>
          <p:cNvSpPr txBox="1"/>
          <p:nvPr/>
        </p:nvSpPr>
        <p:spPr>
          <a:xfrm>
            <a:off x="107504" y="5538718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6892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3 -0.01066 L -0.18256 -0.2757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5" y="-1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build="p"/>
      <p:bldP spid="33" grpId="0" animBg="1"/>
      <p:bldP spid="4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A circles and arrows diagram relating concepts discussed in the paper"/>
          <p:cNvPicPr>
            <a:picLocks noChangeAspect="1" noChangeArrowheads="1"/>
          </p:cNvPicPr>
          <p:nvPr/>
        </p:nvPicPr>
        <p:blipFill rotWithShape="1">
          <a:blip r:embed="rId2"/>
          <a:srcRect t="58547"/>
          <a:stretch/>
        </p:blipFill>
        <p:spPr bwMode="auto">
          <a:xfrm>
            <a:off x="127720" y="1693452"/>
            <a:ext cx="6815862" cy="252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2400" y="1681200"/>
            <a:ext cx="5367600" cy="190800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grpSp>
        <p:nvGrpSpPr>
          <p:cNvPr id="48" name="Group 47"/>
          <p:cNvGrpSpPr/>
          <p:nvPr/>
        </p:nvGrpSpPr>
        <p:grpSpPr>
          <a:xfrm>
            <a:off x="3563888" y="1700808"/>
            <a:ext cx="5600700" cy="1437958"/>
            <a:chOff x="4354123" y="1282825"/>
            <a:chExt cx="5600700" cy="1437958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4354123" y="1282825"/>
              <a:ext cx="5600700" cy="1437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Globally Unique identifiers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b="1" dirty="0"/>
                <a:t>Typed</a:t>
              </a:r>
              <a:r>
                <a:rPr lang="en-US" sz="2000" dirty="0"/>
                <a:t> Links between </a:t>
              </a:r>
              <a:r>
                <a:rPr lang="en-US" sz="2000" b="1" dirty="0"/>
                <a:t>Entities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A common protocol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Font typeface="Wingdings" pitchFamily="-107" charset="2"/>
                <a:buChar char="n"/>
                <a:tabLst/>
                <a:defRPr/>
              </a:pPr>
              <a:endParaRPr lang="en-US" sz="2000" dirty="0" smtClean="0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870411" y="1712670"/>
              <a:ext cx="720080" cy="36004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Lucida Sans" pitchFamily="34" charset="0"/>
                </a:rPr>
                <a:t>RDF</a:t>
              </a:r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7751440" y="170080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913240" y="249664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30" name="Picture 29" descr="Screen shot 2011-03-03 at 14.20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987" y="3789040"/>
            <a:ext cx="9847987" cy="23575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008" y="5034662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72008" y="5013176"/>
            <a:ext cx="907199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rIns="0" rtlCol="0">
            <a:spAutoFit/>
          </a:bodyPr>
          <a:lstStyle/>
          <a:p>
            <a:r>
              <a:rPr lang="en-US" sz="1300" dirty="0" smtClean="0"/>
              <a:t>&lt;p </a:t>
            </a:r>
            <a:r>
              <a:rPr lang="en-US" sz="1300" dirty="0" smtClean="0">
                <a:solidFill>
                  <a:srgbClr val="FF0000"/>
                </a:solidFill>
              </a:rPr>
              <a:t>about="#me"</a:t>
            </a:r>
            <a:r>
              <a:rPr lang="en-US" sz="1300" dirty="0" smtClean="0"/>
              <a:t>&gt;I work &lt;a </a:t>
            </a:r>
            <a:r>
              <a:rPr lang="en-US" sz="1300" dirty="0" err="1" smtClean="0">
                <a:solidFill>
                  <a:srgbClr val="FF0000"/>
                </a:solidFill>
              </a:rPr>
              <a:t>rel</a:t>
            </a:r>
            <a:r>
              <a:rPr lang="en-US" sz="1300" dirty="0" smtClean="0">
                <a:solidFill>
                  <a:srgbClr val="FF0000"/>
                </a:solidFill>
              </a:rPr>
              <a:t>=“</a:t>
            </a:r>
            <a:r>
              <a:rPr lang="en-US" sz="1300" dirty="0" err="1">
                <a:solidFill>
                  <a:srgbClr val="FF0000"/>
                </a:solidFill>
              </a:rPr>
              <a:t>foaf:workplaceHomepage</a:t>
            </a:r>
            <a:r>
              <a:rPr lang="en-US" sz="1300" dirty="0">
                <a:solidFill>
                  <a:srgbClr val="FF0000"/>
                </a:solidFill>
              </a:rPr>
              <a:t>”</a:t>
            </a:r>
            <a:r>
              <a:rPr lang="en-US" sz="1300" dirty="0" smtClean="0"/>
              <a:t>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=“http://</a:t>
            </a:r>
            <a:r>
              <a:rPr lang="en-US" sz="1300" dirty="0" err="1" smtClean="0"/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79512" y="4941168"/>
            <a:ext cx="8583488" cy="489521"/>
            <a:chOff x="-91226" y="3886200"/>
            <a:chExt cx="8583488" cy="489521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286000" y="4191000"/>
              <a:ext cx="3639884" cy="158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>
              <a:off x="-91226" y="3886200"/>
              <a:ext cx="8583488" cy="489521"/>
              <a:chOff x="-91226" y="4264223"/>
              <a:chExt cx="8583488" cy="489521"/>
            </a:xfrm>
          </p:grpSpPr>
          <p:sp>
            <p:nvSpPr>
              <p:cNvPr id="31" name="Oval 16"/>
              <p:cNvSpPr>
                <a:spLocks noChangeArrowheads="1"/>
              </p:cNvSpPr>
              <p:nvPr/>
            </p:nvSpPr>
            <p:spPr bwMode="auto">
              <a:xfrm>
                <a:off x="-91226" y="4343400"/>
                <a:ext cx="2377226" cy="385192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polleres.net#me</a:t>
                </a:r>
                <a:endParaRPr lang="en-US" sz="14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86000" y="4264223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xmlns.com/foaf/0.1/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wokplaceHomepage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5943600" y="4296544"/>
                <a:ext cx="2548662" cy="457200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wu.ac.at</a:t>
                </a:r>
                <a:endParaRPr lang="en-US" sz="1400" dirty="0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38200" y="5773316"/>
            <a:ext cx="7275461" cy="381000"/>
            <a:chOff x="838200" y="4802188"/>
            <a:chExt cx="7275461" cy="381000"/>
          </a:xfrm>
        </p:grpSpPr>
        <p:sp>
          <p:nvSpPr>
            <p:cNvPr id="51" name="TextBox 50"/>
            <p:cNvSpPr txBox="1"/>
            <p:nvPr/>
          </p:nvSpPr>
          <p:spPr>
            <a:xfrm>
              <a:off x="838200" y="4802188"/>
              <a:ext cx="99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Person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769986" y="4813856"/>
              <a:ext cx="134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University</a:t>
              </a:r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828840" y="638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6" name="Picture 23" descr="Screen shot 2011-02-20 at 14.27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416" y="1700808"/>
            <a:ext cx="1684448" cy="251618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gray">
          <a:xfrm>
            <a:off x="180281" y="548680"/>
            <a:ext cx="6984007" cy="838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The Web </a:t>
            </a:r>
            <a:r>
              <a:rPr lang="en-US" dirty="0" smtClean="0"/>
              <a:t>of Data</a:t>
            </a:r>
            <a:r>
              <a:rPr lang="en-US" b="0" dirty="0" smtClean="0"/>
              <a:t>… RDF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20445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7134317" cy="1143000"/>
          </a:xfrm>
        </p:spPr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213" y="1628800"/>
            <a:ext cx="3747699" cy="4387988"/>
          </a:xfrm>
        </p:spPr>
        <p:txBody>
          <a:bodyPr/>
          <a:lstStyle/>
          <a:p>
            <a:r>
              <a:rPr lang="de-DE" dirty="0" smtClean="0"/>
              <a:t>Standards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publish</a:t>
            </a:r>
            <a:r>
              <a:rPr lang="de-DE" dirty="0" smtClean="0"/>
              <a:t> </a:t>
            </a:r>
            <a:r>
              <a:rPr lang="de-DE" b="1" dirty="0" err="1" smtClean="0"/>
              <a:t>data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Web</a:t>
            </a:r>
          </a:p>
          <a:p>
            <a:pPr lvl="1"/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readable</a:t>
            </a:r>
            <a:endParaRPr lang="de-DE" dirty="0" smtClean="0"/>
          </a:p>
          <a:p>
            <a:pPr lvl="1"/>
            <a:r>
              <a:rPr lang="de-DE" dirty="0" err="1"/>
              <a:t>m</a:t>
            </a:r>
            <a:r>
              <a:rPr lang="de-DE" dirty="0" err="1" smtClean="0"/>
              <a:t>achine</a:t>
            </a:r>
            <a:r>
              <a:rPr lang="de-DE" dirty="0" smtClean="0"/>
              <a:t> </a:t>
            </a:r>
            <a:r>
              <a:rPr lang="de-DE" dirty="0" err="1" smtClean="0"/>
              <a:t>processable</a:t>
            </a:r>
            <a:endParaRPr lang="de-DE" dirty="0" smtClean="0"/>
          </a:p>
          <a:p>
            <a:pPr lvl="1"/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/>
              <a:t>i</a:t>
            </a:r>
            <a:r>
              <a:rPr lang="de-DE" dirty="0" err="1" smtClean="0"/>
              <a:t>nterlinked</a:t>
            </a:r>
            <a:r>
              <a:rPr lang="de-DE" dirty="0" smtClean="0"/>
              <a:t> just </a:t>
            </a:r>
            <a:r>
              <a:rPr lang="de-DE" dirty="0" err="1" smtClean="0"/>
              <a:t>as</a:t>
            </a:r>
            <a:r>
              <a:rPr lang="de-DE" dirty="0" smtClean="0"/>
              <a:t> Web-pages!</a:t>
            </a:r>
          </a:p>
          <a:p>
            <a:pPr lvl="1"/>
            <a:endParaRPr lang="de-DE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581128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nhaltsplatzhalter 3" descr="Screen Shot 2013-11-11 at 4.44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222"/>
          <a:stretch/>
        </p:blipFill>
        <p:spPr>
          <a:xfrm>
            <a:off x="3275856" y="1412776"/>
            <a:ext cx="6048672" cy="56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71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1775" y="6405563"/>
            <a:ext cx="1060450" cy="360362"/>
          </a:xfrm>
        </p:spPr>
        <p:txBody>
          <a:bodyPr/>
          <a:lstStyle/>
          <a:p>
            <a:fld id="{8B8F5953-2C2C-0746-A3E9-703EAA5AAFE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251520" y="214536"/>
            <a:ext cx="8015288" cy="838200"/>
          </a:xfrm>
        </p:spPr>
        <p:txBody>
          <a:bodyPr/>
          <a:lstStyle/>
          <a:p>
            <a:r>
              <a:rPr lang="en-US" sz="2800" b="0" dirty="0" smtClean="0">
                <a:latin typeface="Arial" charset="0"/>
              </a:rPr>
              <a:t>Linked Data on the Web: Adoption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38400" y="2152789"/>
            <a:ext cx="5399087" cy="3181211"/>
            <a:chOff x="2438400" y="2152789"/>
            <a:chExt cx="5399087" cy="3181211"/>
          </a:xfrm>
        </p:grpSpPr>
        <p:pic>
          <p:nvPicPr>
            <p:cNvPr id="36868" name="Picture 4" descr="lod-datasets_2008richar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38400" y="2152789"/>
              <a:ext cx="4190999" cy="318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TextBox 5"/>
            <p:cNvSpPr txBox="1">
              <a:spLocks noChangeArrowheads="1"/>
            </p:cNvSpPr>
            <p:nvPr/>
          </p:nvSpPr>
          <p:spPr bwMode="auto">
            <a:xfrm>
              <a:off x="6313487" y="4964112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Lucida Sans" pitchFamily="34" charset="0"/>
                </a:rPr>
                <a:t>March 2008</a:t>
              </a:r>
            </a:p>
          </p:txBody>
        </p:sp>
      </p:grpSp>
      <p:grpSp>
        <p:nvGrpSpPr>
          <p:cNvPr id="2" name="Group 16"/>
          <p:cNvGrpSpPr/>
          <p:nvPr/>
        </p:nvGrpSpPr>
        <p:grpSpPr>
          <a:xfrm>
            <a:off x="1739116" y="1795588"/>
            <a:ext cx="5862350" cy="4570236"/>
            <a:chOff x="1981200" y="943396"/>
            <a:chExt cx="5862350" cy="4466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943396"/>
              <a:ext cx="5862350" cy="4466804"/>
            </a:xfrm>
            <a:prstGeom prst="rect">
              <a:avLst/>
            </a:prstGeom>
          </p:spPr>
        </p:pic>
        <p:sp>
          <p:nvSpPr>
            <p:cNvPr id="36883" name="TextBox 7"/>
            <p:cNvSpPr txBox="1">
              <a:spLocks noChangeArrowheads="1"/>
            </p:cNvSpPr>
            <p:nvPr/>
          </p:nvSpPr>
          <p:spPr bwMode="auto">
            <a:xfrm>
              <a:off x="6248400" y="4965071"/>
              <a:ext cx="152383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Lucida Sans" pitchFamily="34" charset="0"/>
                </a:rPr>
                <a:t>March 2009</a:t>
              </a:r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1439532" y="1512609"/>
            <a:ext cx="6397955" cy="4735791"/>
            <a:chOff x="1755445" y="990600"/>
            <a:chExt cx="6397955" cy="47357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5445" y="990600"/>
              <a:ext cx="6321755" cy="4735791"/>
            </a:xfrm>
            <a:prstGeom prst="rect">
              <a:avLst/>
            </a:prstGeom>
          </p:spPr>
        </p:pic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6629563" y="5257800"/>
              <a:ext cx="1523837" cy="3778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00"/>
                  </a:solidFill>
                  <a:latin typeface="Lucida Sans" pitchFamily="34" charset="0"/>
                </a:rPr>
                <a:t>July 2009</a:t>
              </a:r>
              <a:endParaRPr lang="en-US" dirty="0">
                <a:solidFill>
                  <a:srgbClr val="000000"/>
                </a:solidFill>
                <a:latin typeface="Lucida Sans" pitchFamily="34" charset="0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0" y="1313718"/>
            <a:ext cx="9144000" cy="5859698"/>
            <a:chOff x="0" y="1066799"/>
            <a:chExt cx="9144000" cy="59519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6799"/>
              <a:ext cx="9144000" cy="59519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48503" y="6214178"/>
              <a:ext cx="1595497" cy="3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2010</a:t>
              </a:r>
              <a:endParaRPr lang="en-US" sz="1400" dirty="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-35496" y="1124744"/>
            <a:ext cx="9144000" cy="6025896"/>
            <a:chOff x="-900608" y="1772816"/>
            <a:chExt cx="9144000" cy="6025896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0608" y="1772816"/>
              <a:ext cx="9144000" cy="6025896"/>
            </a:xfrm>
            <a:prstGeom prst="rect">
              <a:avLst/>
            </a:prstGeom>
          </p:spPr>
        </p:pic>
        <p:sp>
          <p:nvSpPr>
            <p:cNvPr id="28" name="TextBox 21"/>
            <p:cNvSpPr txBox="1"/>
            <p:nvPr/>
          </p:nvSpPr>
          <p:spPr>
            <a:xfrm>
              <a:off x="6516216" y="7029400"/>
              <a:ext cx="15954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2011</a:t>
              </a:r>
              <a:endParaRPr lang="en-US" sz="1400" dirty="0"/>
            </a:p>
          </p:txBody>
        </p:sp>
      </p:grp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5496" y="3068960"/>
            <a:ext cx="8229600" cy="4675187"/>
          </a:xfrm>
        </p:spPr>
        <p:txBody>
          <a:bodyPr>
            <a:normAutofit/>
          </a:bodyPr>
          <a:lstStyle/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1400" dirty="0">
                <a:latin typeface="Arial" charset="0"/>
              </a:rPr>
              <a:t>Image from: </a:t>
            </a:r>
            <a:r>
              <a:rPr lang="en-US" sz="1400" dirty="0">
                <a:latin typeface="Arial" charset="0"/>
                <a:hlinkClick r:id="rId7"/>
              </a:rPr>
              <a:t>http://lod-cloud.net</a:t>
            </a:r>
            <a:r>
              <a:rPr lang="en-US" sz="1400" dirty="0" smtClean="0">
                <a:latin typeface="Arial" charset="0"/>
                <a:hlinkClick r:id="rId7"/>
              </a:rPr>
              <a:t>/</a:t>
            </a:r>
            <a:r>
              <a:rPr lang="en-US" sz="1400" dirty="0" smtClean="0">
                <a:latin typeface="Arial" charset="0"/>
              </a:rPr>
              <a:t> </a:t>
            </a:r>
          </a:p>
        </p:txBody>
      </p:sp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30153" y="32004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520" y="1196752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1" descr="Picture 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443400"/>
            <a:ext cx="2590800" cy="4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5"/>
          <p:cNvSpPr txBox="1">
            <a:spLocks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9A84F-3738-4606-A3CC-54539EB32118}" type="slidenum"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1197942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33" y="5092700"/>
            <a:ext cx="2946400" cy="698500"/>
          </a:xfrm>
          <a:prstGeom prst="rect">
            <a:avLst/>
          </a:prstGeom>
        </p:spPr>
      </p:pic>
      <p:pic>
        <p:nvPicPr>
          <p:cNvPr id="26" name="Picture 25" descr="Screen shot 2011-02-25 at 00.42.09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5880100"/>
            <a:ext cx="1905000" cy="444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5897012"/>
            <a:ext cx="1198232" cy="7027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3200400"/>
            <a:ext cx="9992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 dirty="0" smtClean="0">
                <a:latin typeface="Tw Cen MT" charset="0"/>
                <a:ea typeface="ＭＳ Ｐゴシック" charset="0"/>
              </a:rPr>
              <a:t>Linked Data </a:t>
            </a:r>
            <a:r>
              <a:rPr lang="en-US" dirty="0">
                <a:latin typeface="Tw Cen MT" charset="0"/>
                <a:ea typeface="ＭＳ Ｐゴシック" charset="0"/>
              </a:rPr>
              <a:t>is moving from academia </a:t>
            </a:r>
            <a:br>
              <a:rPr lang="en-US" dirty="0">
                <a:latin typeface="Tw Cen MT" charset="0"/>
                <a:ea typeface="ＭＳ Ｐゴシック" charset="0"/>
              </a:rPr>
            </a:br>
            <a:r>
              <a:rPr lang="en-US" dirty="0">
                <a:latin typeface="Tw Cen MT" charset="0"/>
                <a:ea typeface="ＭＳ Ｐゴシック" charset="0"/>
              </a:rPr>
              <a:t>to industry</a:t>
            </a:r>
          </a:p>
        </p:txBody>
      </p:sp>
      <p:pic>
        <p:nvPicPr>
          <p:cNvPr id="4608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514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8550"/>
            <a:ext cx="2743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81525"/>
            <a:ext cx="17637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25"/>
            <a:ext cx="2514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35350"/>
            <a:ext cx="5486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795838"/>
            <a:ext cx="21082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8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 dirty="0">
                <a:latin typeface="Tw Cen MT" charset="0"/>
                <a:ea typeface="ＭＳ Ｐゴシック" charset="0"/>
              </a:rPr>
              <a:t>In the last few years, we have seen many </a:t>
            </a:r>
            <a:r>
              <a:rPr lang="en-US" dirty="0" smtClean="0">
                <a:latin typeface="Tw Cen MT" charset="0"/>
                <a:ea typeface="ＭＳ Ｐゴシック" charset="0"/>
              </a:rPr>
              <a:t>successes, e.g. …</a:t>
            </a:r>
            <a:endParaRPr lang="en-US" dirty="0">
              <a:latin typeface="Tw Cen MT" charset="0"/>
              <a:ea typeface="ＭＳ Ｐゴシック" charset="0"/>
            </a:endParaRPr>
          </a:p>
        </p:txBody>
      </p:sp>
      <p:pic>
        <p:nvPicPr>
          <p:cNvPr id="4710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14478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4876800" y="50244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7F7F7F"/>
                </a:solidFill>
                <a:latin typeface="Georgia" charset="0"/>
              </a:rPr>
              <a:t>Knowledge Graph</a:t>
            </a:r>
          </a:p>
        </p:txBody>
      </p:sp>
      <p:pic>
        <p:nvPicPr>
          <p:cNvPr id="4711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08200"/>
            <a:ext cx="363061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62400" y="4033838"/>
            <a:ext cx="1371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Watson</a:t>
            </a:r>
          </a:p>
        </p:txBody>
      </p:sp>
      <p:pic>
        <p:nvPicPr>
          <p:cNvPr id="4711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0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>
                <a:latin typeface="Tw Cen MT" charset="0"/>
                <a:ea typeface="ＭＳ Ｐゴシック" charset="0"/>
              </a:rPr>
              <a:t>Google Knowledge Graph</a:t>
            </a:r>
          </a:p>
        </p:txBody>
      </p:sp>
      <p:pic>
        <p:nvPicPr>
          <p:cNvPr id="4813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9144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9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5-Star Schema </a:t>
            </a:r>
            <a:r>
              <a:rPr lang="de-DE" dirty="0" err="1" smtClean="0"/>
              <a:t>for</a:t>
            </a:r>
            <a:r>
              <a:rPr lang="de-DE" dirty="0" smtClean="0"/>
              <a:t> Open Data: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68" y="1700808"/>
            <a:ext cx="9133632" cy="4387988"/>
          </a:xfrm>
        </p:spPr>
        <p:txBody>
          <a:bodyPr/>
          <a:lstStyle/>
          <a:p>
            <a:r>
              <a:rPr lang="de-DE" dirty="0" smtClean="0"/>
              <a:t>Still, </a:t>
            </a:r>
            <a:r>
              <a:rPr lang="de-DE" dirty="0" err="1"/>
              <a:t>f</a:t>
            </a:r>
            <a:r>
              <a:rPr lang="de-DE" dirty="0" err="1" smtClean="0"/>
              <a:t>ull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asked</a:t>
            </a:r>
            <a:r>
              <a:rPr lang="de-DE" dirty="0" smtClean="0"/>
              <a:t> „</a:t>
            </a:r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“ </a:t>
            </a:r>
            <a:r>
              <a:rPr lang="de-DE" dirty="0" err="1" smtClean="0"/>
              <a:t>by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providers</a:t>
            </a:r>
            <a:r>
              <a:rPr lang="de-DE" dirty="0" smtClean="0"/>
              <a:t>... </a:t>
            </a: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2077864" cy="207786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80073" y="2475196"/>
            <a:ext cx="7740594" cy="43879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sz="4000" dirty="0" smtClean="0">
                <a:solidFill>
                  <a:srgbClr val="B9A525"/>
                </a:solidFill>
              </a:rPr>
              <a:t>★</a:t>
            </a:r>
            <a:r>
              <a:rPr lang="en-US" dirty="0" smtClean="0"/>
              <a:t>	</a:t>
            </a:r>
            <a:r>
              <a:rPr lang="en-US" sz="2000" dirty="0" smtClean="0"/>
              <a:t>Make data/documents available on the Web 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</a:t>
            </a:r>
            <a:r>
              <a:rPr lang="en-US" dirty="0" smtClean="0"/>
              <a:t>	Make it available as structured data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smtClean="0"/>
              <a:t>(e.g., an Excel sheet instead of image scan of a table)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</a:t>
            </a:r>
            <a:r>
              <a:rPr lang="en-US" dirty="0" smtClean="0"/>
              <a:t>	Use a non-proprietary format</a:t>
            </a:r>
            <a:br>
              <a:rPr lang="en-US" dirty="0" smtClean="0"/>
            </a:br>
            <a:r>
              <a:rPr lang="en-US" sz="1600" i="1" dirty="0" smtClean="0"/>
              <a:t>(e.g., a CSV file instead of an Excel sheet)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</a:t>
            </a:r>
            <a:r>
              <a:rPr lang="en-US" dirty="0" smtClean="0"/>
              <a:t>	Use linked data format</a:t>
            </a:r>
            <a:br>
              <a:rPr lang="en-US" dirty="0" smtClean="0"/>
            </a:br>
            <a:r>
              <a:rPr lang="en-US" sz="1600" i="1" dirty="0" smtClean="0"/>
              <a:t>(i.e., URIs to identify things, and RDF to represent data)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★★★★★</a:t>
            </a:r>
            <a:r>
              <a:rPr lang="en-US" dirty="0" smtClean="0"/>
              <a:t>	Link your data to other people’s data to provide context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6208" y="650618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Source: </a:t>
            </a:r>
            <a:r>
              <a:rPr lang="en-US" sz="1400" dirty="0" smtClean="0">
                <a:hlinkClick r:id="rId3"/>
              </a:rPr>
              <a:t>http://inkdroid.org/journal/2010/06/04/the-5-stars-of-open-linked-data/</a:t>
            </a:r>
            <a:endParaRPr lang="en-US" sz="1400" dirty="0" smtClean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155900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Open Data != Big Data ...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Open Data?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Linked</a:t>
            </a:r>
            <a:r>
              <a:rPr lang="de-DE" dirty="0"/>
              <a:t> </a:t>
            </a:r>
            <a:r>
              <a:rPr lang="de-DE" dirty="0" smtClean="0"/>
              <a:t>(Open) </a:t>
            </a:r>
            <a:r>
              <a:rPr lang="de-DE" dirty="0"/>
              <a:t>Data?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standards</a:t>
            </a:r>
            <a:r>
              <a:rPr lang="de-DE" dirty="0" smtClean="0"/>
              <a:t> matter?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Consuming</a:t>
            </a:r>
            <a:r>
              <a:rPr lang="de-DE" dirty="0" smtClean="0"/>
              <a:t> Open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974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620688"/>
            <a:ext cx="8229600" cy="991049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Data Trends, Future &amp; Challenges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681161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Open Data: Typically very  liberal licenses (variants of CC), but still mixed</a:t>
            </a:r>
          </a:p>
          <a:p>
            <a:r>
              <a:rPr lang="en-US" sz="2000" dirty="0" smtClean="0"/>
              <a:t>Many formats, varying quality, harmonization starting</a:t>
            </a:r>
          </a:p>
          <a:p>
            <a:r>
              <a:rPr lang="en-US" sz="2000" dirty="0" smtClean="0"/>
              <a:t>Mostly by online communities or public bodies (cities, communities, governments, UN,…)</a:t>
            </a:r>
          </a:p>
          <a:p>
            <a:pPr lvl="1"/>
            <a:r>
              <a:rPr lang="en-US" sz="1600" dirty="0" smtClean="0"/>
              <a:t>Currently focused  mostly in </a:t>
            </a:r>
            <a:r>
              <a:rPr lang="en-US" sz="1600" dirty="0" err="1" smtClean="0"/>
              <a:t>SMEs</a:t>
            </a:r>
            <a:r>
              <a:rPr lang="en-US" sz="1600" dirty="0" smtClean="0"/>
              <a:t> to take  advantage of that data</a:t>
            </a:r>
          </a:p>
          <a:p>
            <a:r>
              <a:rPr lang="en-US" sz="2000" dirty="0" smtClean="0"/>
              <a:t>vs. Publicly available data: e.g. NYT is public but not free/not license free</a:t>
            </a:r>
          </a:p>
          <a:p>
            <a:r>
              <a:rPr lang="en-US" sz="2000" dirty="0" smtClean="0"/>
              <a:t>vs. Enterprise (Linked) Data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2576"/>
            <a:ext cx="2926196" cy="2060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191" y="2152576"/>
            <a:ext cx="2418220" cy="2060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558" y="2295596"/>
            <a:ext cx="2653352" cy="20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434" y="3429000"/>
            <a:ext cx="3103566" cy="19991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5" descr="031910_2100_inspirepart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36" y="4126912"/>
            <a:ext cx="7620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1790" y="4340147"/>
            <a:ext cx="891444" cy="5241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 b="27278"/>
          <a:stretch>
            <a:fillRect/>
          </a:stretch>
        </p:blipFill>
        <p:spPr bwMode="auto">
          <a:xfrm>
            <a:off x="2411760" y="1713026"/>
            <a:ext cx="1440160" cy="4280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895" y="1713027"/>
            <a:ext cx="1210842" cy="44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37894" y="4788421"/>
            <a:ext cx="26998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200" b="1" dirty="0">
                <a:cs typeface="Arial" charset="0"/>
              </a:rPr>
              <a:t>DIRECTIVE 2007/2/EC INSPIRE</a:t>
            </a:r>
          </a:p>
        </p:txBody>
      </p:sp>
      <p:pic>
        <p:nvPicPr>
          <p:cNvPr id="18" name="Picture 17" descr="Screen Shot 2013-01-26 at 22.27.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736" y="4196943"/>
            <a:ext cx="2633518" cy="684031"/>
          </a:xfrm>
          <a:prstGeom prst="rect">
            <a:avLst/>
          </a:prstGeom>
        </p:spPr>
      </p:pic>
      <p:pic>
        <p:nvPicPr>
          <p:cNvPr id="19" name="Picture 18" descr="Screen Shot 2013-01-26 at 22.29.4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7700" y="1700808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38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– Status:</a:t>
            </a:r>
            <a:endParaRPr lang="de-DE" dirty="0"/>
          </a:p>
        </p:txBody>
      </p:sp>
      <p:pic>
        <p:nvPicPr>
          <p:cNvPr id="6" name="Inhaltsplatzhalter 5" descr="Screen Shot 2013-12-18 at 10.55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565"/>
          <a:stretch>
            <a:fillRect/>
          </a:stretch>
        </p:blipFill>
        <p:spPr>
          <a:xfrm>
            <a:off x="4131736" y="4005065"/>
            <a:ext cx="5012263" cy="2841352"/>
          </a:xfr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15776" y="1700808"/>
            <a:ext cx="5708352" cy="32358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Mostly</a:t>
            </a:r>
            <a:r>
              <a:rPr lang="de-DE" dirty="0" smtClean="0"/>
              <a:t> 3-star Open Data...</a:t>
            </a:r>
          </a:p>
          <a:p>
            <a:r>
              <a:rPr lang="de-DE" dirty="0" smtClean="0"/>
              <a:t>... RDF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adopted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Open </a:t>
            </a:r>
            <a:r>
              <a:rPr lang="de-DE" dirty="0" err="1" smtClean="0"/>
              <a:t>Government</a:t>
            </a:r>
            <a:r>
              <a:rPr lang="de-DE" dirty="0" smtClean="0"/>
              <a:t> Data.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 smtClean="0"/>
              <a:t>exceptions</a:t>
            </a:r>
            <a:r>
              <a:rPr lang="de-DE" dirty="0" smtClean="0"/>
              <a:t>: US, UK, </a:t>
            </a:r>
            <a:r>
              <a:rPr lang="de-DE" b="1" dirty="0" smtClean="0"/>
              <a:t>EU</a:t>
            </a:r>
            <a:endParaRPr lang="de-DE" b="1" dirty="0" smtClean="0"/>
          </a:p>
          <a:p>
            <a:endParaRPr lang="de-DE" b="1" dirty="0" smtClean="0"/>
          </a:p>
          <a:p>
            <a:endParaRPr lang="de-DE" dirty="0"/>
          </a:p>
        </p:txBody>
      </p:sp>
      <p:pic>
        <p:nvPicPr>
          <p:cNvPr id="9" name="Picture 18" descr="Screen Shot 2013-01-26 at 22.29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88840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1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846285" cy="1143000"/>
          </a:xfrm>
        </p:spPr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Government</a:t>
            </a:r>
            <a:r>
              <a:rPr lang="de-DE" dirty="0" smtClean="0"/>
              <a:t> Data Austria: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1704" y="1772816"/>
            <a:ext cx="8698160" cy="4968552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Mostly</a:t>
            </a:r>
            <a:r>
              <a:rPr lang="de-DE" sz="2000" dirty="0" smtClean="0"/>
              <a:t> 3-star</a:t>
            </a:r>
          </a:p>
          <a:p>
            <a:pPr lvl="1"/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  <a:r>
              <a:rPr lang="de-DE" sz="1800" dirty="0" err="1" smtClean="0"/>
              <a:t>interesting</a:t>
            </a:r>
            <a:r>
              <a:rPr lang="de-DE" sz="1800" dirty="0" smtClean="0"/>
              <a:t> </a:t>
            </a:r>
            <a:r>
              <a:rPr lang="de-DE" sz="1800" dirty="0" err="1" smtClean="0"/>
              <a:t>aspects</a:t>
            </a:r>
            <a:endParaRPr lang="de-DE" sz="1800" dirty="0" smtClean="0"/>
          </a:p>
          <a:p>
            <a:pPr lvl="1"/>
            <a:r>
              <a:rPr lang="de-DE" sz="1800" dirty="0"/>
              <a:t>Standard meta-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catalog</a:t>
            </a:r>
            <a:endParaRPr lang="de-DE" sz="1800" dirty="0"/>
          </a:p>
          <a:p>
            <a:pPr lvl="1"/>
            <a:r>
              <a:rPr lang="de-DE" sz="1800" dirty="0" smtClean="0"/>
              <a:t>„</a:t>
            </a:r>
            <a:r>
              <a:rPr lang="de-DE" sz="1800" dirty="0" err="1" smtClean="0"/>
              <a:t>grass-roots</a:t>
            </a:r>
            <a:r>
              <a:rPr lang="de-DE" sz="1800" dirty="0" smtClean="0"/>
              <a:t> </a:t>
            </a:r>
            <a:r>
              <a:rPr lang="de-DE" sz="1800" dirty="0" err="1" smtClean="0"/>
              <a:t>effort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</a:p>
          <a:p>
            <a:pPr marL="255588" lvl="1" indent="0">
              <a:buNone/>
            </a:pPr>
            <a:r>
              <a:rPr lang="de-DE" sz="1800" dirty="0" smtClean="0"/>
              <a:t>   </a:t>
            </a:r>
            <a:r>
              <a:rPr lang="de-DE" sz="1800" dirty="0" err="1" smtClean="0"/>
              <a:t>public</a:t>
            </a:r>
            <a:r>
              <a:rPr lang="de-DE" sz="1800" dirty="0" smtClean="0"/>
              <a:t> </a:t>
            </a:r>
            <a:r>
              <a:rPr lang="de-DE" sz="1800" dirty="0" err="1" smtClean="0"/>
              <a:t>bodies</a:t>
            </a:r>
            <a:r>
              <a:rPr lang="de-DE" sz="1800" dirty="0" smtClean="0"/>
              <a:t> (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opposed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e.g. UK)</a:t>
            </a:r>
          </a:p>
          <a:p>
            <a:pPr lvl="1"/>
            <a:r>
              <a:rPr lang="de-DE" sz="1800" dirty="0" smtClean="0"/>
              <a:t>Parallel (non-</a:t>
            </a:r>
            <a:r>
              <a:rPr lang="de-DE" sz="1800" dirty="0" err="1" smtClean="0"/>
              <a:t>government</a:t>
            </a:r>
            <a:r>
              <a:rPr lang="de-DE" sz="1800" dirty="0" smtClean="0"/>
              <a:t>) </a:t>
            </a:r>
          </a:p>
          <a:p>
            <a:pPr marL="255588" lvl="1" indent="0">
              <a:buNone/>
            </a:pPr>
            <a:r>
              <a:rPr lang="de-DE" sz="1800" dirty="0" smtClean="0"/>
              <a:t>    Open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</a:t>
            </a:r>
            <a:r>
              <a:rPr lang="de-DE" sz="1800" dirty="0" err="1" smtClean="0"/>
              <a:t>underway</a:t>
            </a:r>
            <a:endParaRPr lang="de-DE" sz="1800" dirty="0" smtClean="0"/>
          </a:p>
          <a:p>
            <a:pPr lvl="1"/>
            <a:r>
              <a:rPr lang="de-DE" sz="1800" dirty="0" smtClean="0"/>
              <a:t>Unique </a:t>
            </a:r>
            <a:r>
              <a:rPr lang="de-DE" sz="1800" dirty="0" err="1" smtClean="0"/>
              <a:t>license</a:t>
            </a:r>
            <a:endParaRPr lang="de-DE" sz="1800" dirty="0"/>
          </a:p>
          <a:p>
            <a:pPr lvl="1"/>
            <a:r>
              <a:rPr lang="de-DE" sz="1800" dirty="0"/>
              <a:t>C</a:t>
            </a:r>
            <a:r>
              <a:rPr lang="de-DE" sz="1800" dirty="0" smtClean="0"/>
              <a:t>ommunity </a:t>
            </a:r>
            <a:r>
              <a:rPr lang="de-DE" sz="1800" dirty="0" err="1" smtClean="0"/>
              <a:t>meetings</a:t>
            </a:r>
            <a:r>
              <a:rPr lang="de-DE" sz="1800" dirty="0" smtClean="0"/>
              <a:t> („</a:t>
            </a:r>
            <a:r>
              <a:rPr lang="de-DE" sz="1800" dirty="0" err="1" smtClean="0"/>
              <a:t>BarCamps</a:t>
            </a:r>
            <a:r>
              <a:rPr lang="de-DE" sz="1800" dirty="0" smtClean="0"/>
              <a:t>“)</a:t>
            </a:r>
          </a:p>
          <a:p>
            <a:pPr lvl="2"/>
            <a:r>
              <a:rPr lang="de-DE" sz="1600" dirty="0" smtClean="0"/>
              <a:t>E.g. </a:t>
            </a:r>
            <a:r>
              <a:rPr lang="de-DE" sz="1600" dirty="0" err="1" smtClean="0"/>
              <a:t>transformation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4/5-star </a:t>
            </a:r>
            <a:r>
              <a:rPr lang="de-DE" sz="1600" dirty="0" err="1" smtClean="0"/>
              <a:t>discussed</a:t>
            </a:r>
            <a:endParaRPr lang="de-DE" sz="1600" dirty="0" smtClean="0"/>
          </a:p>
          <a:p>
            <a:pPr lvl="2"/>
            <a:endParaRPr lang="de-DE" sz="1600" dirty="0" smtClean="0"/>
          </a:p>
          <a:p>
            <a:pPr marL="530225" lvl="2" indent="0">
              <a:buNone/>
            </a:pPr>
            <a:endParaRPr lang="de-DE" sz="1600" dirty="0"/>
          </a:p>
          <a:p>
            <a:pPr marL="530225" lvl="2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	    </a:t>
            </a:r>
            <a:r>
              <a:rPr lang="de-DE" dirty="0" smtClean="0"/>
              <a:t>The </a:t>
            </a:r>
            <a:r>
              <a:rPr lang="de-DE" dirty="0" err="1" smtClean="0"/>
              <a:t>portal</a:t>
            </a:r>
            <a:r>
              <a:rPr lang="de-DE" dirty="0" smtClean="0"/>
              <a:t> just </a:t>
            </a:r>
            <a:r>
              <a:rPr lang="de-DE" dirty="0" err="1" smtClean="0"/>
              <a:t>won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UN Public Service Award 2014!</a:t>
            </a:r>
          </a:p>
        </p:txBody>
      </p:sp>
      <p:pic>
        <p:nvPicPr>
          <p:cNvPr id="5" name="Bild 4" descr="Screen Shot 2013-12-19 at 12.0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5519602" cy="453320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05" y="5301207"/>
            <a:ext cx="1875165" cy="15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61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Can Open Data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Case: </a:t>
            </a:r>
            <a:r>
              <a:rPr lang="de-DE" dirty="0" err="1" smtClean="0"/>
              <a:t>Building</a:t>
            </a:r>
            <a:r>
              <a:rPr lang="de-DE" dirty="0" smtClean="0"/>
              <a:t> an Open City Data Pipeline...</a:t>
            </a:r>
            <a:endParaRPr lang="de-DE" dirty="0"/>
          </a:p>
        </p:txBody>
      </p:sp>
      <p:grpSp>
        <p:nvGrpSpPr>
          <p:cNvPr id="4" name="Group 13"/>
          <p:cNvGrpSpPr/>
          <p:nvPr/>
        </p:nvGrpSpPr>
        <p:grpSpPr>
          <a:xfrm>
            <a:off x="5766321" y="2636912"/>
            <a:ext cx="3366012" cy="4451551"/>
            <a:chOff x="6043536" y="2990272"/>
            <a:chExt cx="3366012" cy="4451551"/>
          </a:xfrm>
        </p:grpSpPr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3536" y="2990272"/>
              <a:ext cx="3366012" cy="4451551"/>
            </a:xfrm>
            <a:prstGeom prst="rect">
              <a:avLst/>
            </a:prstGeom>
          </p:spPr>
        </p:pic>
        <p:cxnSp>
          <p:nvCxnSpPr>
            <p:cNvPr id="6" name="Straight Connector 9"/>
            <p:cNvCxnSpPr/>
            <p:nvPr/>
          </p:nvCxnSpPr>
          <p:spPr>
            <a:xfrm rot="5400000" flipH="1" flipV="1">
              <a:off x="4244523" y="5014395"/>
              <a:ext cx="3619528" cy="1589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1696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61"/>
          <p:cNvSpPr>
            <a:spLocks noChangeArrowheads="1"/>
          </p:cNvSpPr>
          <p:nvPr/>
        </p:nvSpPr>
        <p:spPr bwMode="auto">
          <a:xfrm>
            <a:off x="609600" y="3127771"/>
            <a:ext cx="7924800" cy="2971800"/>
          </a:xfrm>
          <a:prstGeom prst="rect">
            <a:avLst/>
          </a:prstGeom>
          <a:gradFill rotWithShape="1">
            <a:gsLst>
              <a:gs pos="0">
                <a:srgbClr val="748190"/>
              </a:gs>
              <a:gs pos="100000">
                <a:schemeClr val="bg1">
                  <a:alpha val="51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0" name="Rectangle 54"/>
          <p:cNvSpPr>
            <a:spLocks noChangeArrowheads="1"/>
          </p:cNvSpPr>
          <p:nvPr/>
        </p:nvSpPr>
        <p:spPr bwMode="auto">
          <a:xfrm>
            <a:off x="2057400" y="3280171"/>
            <a:ext cx="1677988" cy="2667000"/>
          </a:xfrm>
          <a:prstGeom prst="rect">
            <a:avLst/>
          </a:prstGeom>
          <a:solidFill>
            <a:srgbClr val="0D913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1" name="Text Box 36"/>
          <p:cNvSpPr txBox="1">
            <a:spLocks noChangeArrowheads="1"/>
          </p:cNvSpPr>
          <p:nvPr/>
        </p:nvSpPr>
        <p:spPr bwMode="auto">
          <a:xfrm>
            <a:off x="1143000" y="6055121"/>
            <a:ext cx="6934200" cy="830263"/>
          </a:xfrm>
          <a:prstGeom prst="rect">
            <a:avLst/>
          </a:prstGeom>
          <a:solidFill>
            <a:schemeClr val="bg1"/>
          </a:solidFill>
          <a:ln w="9525">
            <a:solidFill>
              <a:srgbClr val="0C0F7A"/>
            </a:solidFill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9702" name="Picture 48" descr="wiensky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6320234"/>
            <a:ext cx="990600" cy="5365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51"/>
          <p:cNvSpPr>
            <a:spLocks noChangeArrowheads="1"/>
          </p:cNvSpPr>
          <p:nvPr/>
        </p:nvSpPr>
        <p:spPr bwMode="auto">
          <a:xfrm>
            <a:off x="2209800" y="5248671"/>
            <a:ext cx="990600" cy="1079500"/>
          </a:xfrm>
          <a:prstGeom prst="upArrow">
            <a:avLst>
              <a:gd name="adj1" fmla="val 50000"/>
              <a:gd name="adj2" fmla="val 27244"/>
            </a:avLst>
          </a:prstGeom>
          <a:solidFill>
            <a:srgbClr val="3366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4" name="Rectangle 55"/>
          <p:cNvSpPr>
            <a:spLocks noChangeArrowheads="1"/>
          </p:cNvSpPr>
          <p:nvPr/>
        </p:nvSpPr>
        <p:spPr bwMode="auto">
          <a:xfrm>
            <a:off x="3733800" y="3280171"/>
            <a:ext cx="1295400" cy="2667000"/>
          </a:xfrm>
          <a:prstGeom prst="rect">
            <a:avLst/>
          </a:prstGeom>
          <a:solidFill>
            <a:srgbClr val="0D913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5" name="Rectangle 56"/>
          <p:cNvSpPr>
            <a:spLocks noChangeArrowheads="1"/>
          </p:cNvSpPr>
          <p:nvPr/>
        </p:nvSpPr>
        <p:spPr bwMode="auto">
          <a:xfrm>
            <a:off x="5013325" y="3280171"/>
            <a:ext cx="1692275" cy="2667000"/>
          </a:xfrm>
          <a:prstGeom prst="rect">
            <a:avLst/>
          </a:prstGeom>
          <a:solidFill>
            <a:srgbClr val="0D9139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6" name="Rectangle 69"/>
          <p:cNvSpPr>
            <a:spLocks noChangeArrowheads="1"/>
          </p:cNvSpPr>
          <p:nvPr/>
        </p:nvSpPr>
        <p:spPr bwMode="auto">
          <a:xfrm>
            <a:off x="762000" y="3203971"/>
            <a:ext cx="7543800" cy="533400"/>
          </a:xfrm>
          <a:prstGeom prst="rect">
            <a:avLst/>
          </a:prstGeom>
          <a:solidFill>
            <a:srgbClr val="246F7E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7" name="AutoShape 52"/>
          <p:cNvSpPr>
            <a:spLocks noChangeArrowheads="1"/>
          </p:cNvSpPr>
          <p:nvPr/>
        </p:nvSpPr>
        <p:spPr bwMode="auto">
          <a:xfrm>
            <a:off x="3886200" y="5275659"/>
            <a:ext cx="990600" cy="1052512"/>
          </a:xfrm>
          <a:prstGeom prst="upArrow">
            <a:avLst>
              <a:gd name="adj1" fmla="val 50000"/>
              <a:gd name="adj2" fmla="val 26562"/>
            </a:avLst>
          </a:prstGeom>
          <a:solidFill>
            <a:srgbClr val="3366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8" name="AutoShape 53"/>
          <p:cNvSpPr>
            <a:spLocks noChangeArrowheads="1"/>
          </p:cNvSpPr>
          <p:nvPr/>
        </p:nvSpPr>
        <p:spPr bwMode="auto">
          <a:xfrm>
            <a:off x="5562600" y="5289946"/>
            <a:ext cx="990600" cy="1038225"/>
          </a:xfrm>
          <a:prstGeom prst="upArrow">
            <a:avLst>
              <a:gd name="adj1" fmla="val 50000"/>
              <a:gd name="adj2" fmla="val 26202"/>
            </a:avLst>
          </a:prstGeom>
          <a:solidFill>
            <a:srgbClr val="3366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9709" name="Text Box 47"/>
          <p:cNvSpPr txBox="1">
            <a:spLocks noChangeArrowheads="1"/>
          </p:cNvSpPr>
          <p:nvPr/>
        </p:nvSpPr>
        <p:spPr bwMode="auto">
          <a:xfrm>
            <a:off x="1951038" y="3178571"/>
            <a:ext cx="48117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r>
              <a:rPr lang="en-US" sz="1400">
                <a:solidFill>
                  <a:srgbClr val="FFFFFF"/>
                </a:solidFill>
              </a:rPr>
              <a:t>Dynamic Calculation of KPIs at variable Granularity (City, District, Neighbourhood, Building)</a:t>
            </a: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2971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401196"/>
            <a:ext cx="701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56413" y="6480571"/>
            <a:ext cx="11826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6364684"/>
            <a:ext cx="1371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AutoShape 52"/>
          <p:cNvSpPr>
            <a:spLocks noChangeArrowheads="1"/>
          </p:cNvSpPr>
          <p:nvPr/>
        </p:nvSpPr>
        <p:spPr bwMode="auto">
          <a:xfrm>
            <a:off x="3863975" y="2708671"/>
            <a:ext cx="9906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3366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49557" name="Text Box 36"/>
          <p:cNvSpPr txBox="1">
            <a:spLocks noChangeArrowheads="1"/>
          </p:cNvSpPr>
          <p:nvPr/>
        </p:nvSpPr>
        <p:spPr bwMode="auto">
          <a:xfrm>
            <a:off x="525463" y="5618559"/>
            <a:ext cx="8008937" cy="434975"/>
          </a:xfrm>
          <a:prstGeom prst="rect">
            <a:avLst/>
          </a:prstGeom>
          <a:solidFill>
            <a:schemeClr val="bg1"/>
          </a:solidFill>
          <a:ln w="9525">
            <a:solidFill>
              <a:srgbClr val="0C0F7A"/>
            </a:solidFill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r>
              <a:rPr lang="en-US" sz="1300">
                <a:solidFill>
                  <a:srgbClr val="000000"/>
                </a:solidFill>
              </a:rPr>
              <a:t>1. Periodic Data Gathering of registered sources (“Focused Crawler”):                                          		</a:t>
            </a:r>
            <a:r>
              <a:rPr lang="en-US">
                <a:solidFill>
                  <a:srgbClr val="000000"/>
                </a:solidFill>
              </a:rPr>
              <a:t>Various Formats (CSV, HTML, XML … ) &amp; Granularity (monthly, annual, daily)</a:t>
            </a:r>
          </a:p>
        </p:txBody>
      </p:sp>
      <p:sp>
        <p:nvSpPr>
          <p:cNvPr id="449558" name="Text Box 36"/>
          <p:cNvSpPr txBox="1">
            <a:spLocks noChangeArrowheads="1"/>
          </p:cNvSpPr>
          <p:nvPr/>
        </p:nvSpPr>
        <p:spPr bwMode="auto">
          <a:xfrm>
            <a:off x="498475" y="5023246"/>
            <a:ext cx="8010525" cy="339725"/>
          </a:xfrm>
          <a:prstGeom prst="rect">
            <a:avLst/>
          </a:prstGeom>
          <a:solidFill>
            <a:schemeClr val="bg1"/>
          </a:solidFill>
          <a:ln w="9525">
            <a:solidFill>
              <a:srgbClr val="0C0F7A"/>
            </a:solidFill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r>
              <a:rPr lang="en-US" sz="1300">
                <a:solidFill>
                  <a:srgbClr val="000000"/>
                </a:solidFill>
              </a:rPr>
              <a:t>2. Semantic Integration: Unified Data Model, Data Consolidation</a:t>
            </a:r>
          </a:p>
        </p:txBody>
      </p:sp>
      <p:sp>
        <p:nvSpPr>
          <p:cNvPr id="449559" name="Text Box 36"/>
          <p:cNvSpPr txBox="1">
            <a:spLocks noChangeArrowheads="1"/>
          </p:cNvSpPr>
          <p:nvPr/>
        </p:nvSpPr>
        <p:spPr bwMode="auto">
          <a:xfrm>
            <a:off x="450850" y="3629421"/>
            <a:ext cx="8035925" cy="449263"/>
          </a:xfrm>
          <a:prstGeom prst="rect">
            <a:avLst/>
          </a:prstGeom>
          <a:solidFill>
            <a:schemeClr val="bg1"/>
          </a:solidFill>
          <a:ln w="9525">
            <a:solidFill>
              <a:srgbClr val="0C0F7A"/>
            </a:solidFill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r>
              <a:rPr lang="en-US" sz="1300">
                <a:solidFill>
                  <a:srgbClr val="000000"/>
                </a:solidFill>
              </a:rPr>
              <a:t>3. Analysis/Statistical Correlation/Aggregation:                                                                                	Statistical Methods, Semantic Technologies, Constraints</a:t>
            </a:r>
          </a:p>
        </p:txBody>
      </p:sp>
      <p:sp>
        <p:nvSpPr>
          <p:cNvPr id="449560" name="AutoShape 52"/>
          <p:cNvSpPr>
            <a:spLocks noChangeArrowheads="1"/>
          </p:cNvSpPr>
          <p:nvPr/>
        </p:nvSpPr>
        <p:spPr bwMode="auto">
          <a:xfrm>
            <a:off x="3856038" y="4034234"/>
            <a:ext cx="990600" cy="998537"/>
          </a:xfrm>
          <a:prstGeom prst="upArrow">
            <a:avLst>
              <a:gd name="adj1" fmla="val 50000"/>
              <a:gd name="adj2" fmla="val 20417"/>
            </a:avLst>
          </a:prstGeom>
          <a:solidFill>
            <a:srgbClr val="3366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60763" y="4339034"/>
            <a:ext cx="1570037" cy="654050"/>
            <a:chOff x="2243" y="2539"/>
            <a:chExt cx="989" cy="412"/>
          </a:xfrm>
        </p:grpSpPr>
        <p:sp>
          <p:nvSpPr>
            <p:cNvPr id="29734" name="AutoShape 26"/>
            <p:cNvSpPr>
              <a:spLocks noChangeArrowheads="1"/>
            </p:cNvSpPr>
            <p:nvPr/>
          </p:nvSpPr>
          <p:spPr bwMode="auto">
            <a:xfrm>
              <a:off x="2243" y="2539"/>
              <a:ext cx="989" cy="412"/>
            </a:xfrm>
            <a:prstGeom prst="flowChartMagneticDisk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35" name="Line 27"/>
            <p:cNvSpPr>
              <a:spLocks noChangeShapeType="1"/>
            </p:cNvSpPr>
            <p:nvPr/>
          </p:nvSpPr>
          <p:spPr bwMode="auto">
            <a:xfrm>
              <a:off x="2760" y="2725"/>
              <a:ext cx="86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36" name="Line 28"/>
            <p:cNvSpPr>
              <a:spLocks noChangeShapeType="1"/>
            </p:cNvSpPr>
            <p:nvPr/>
          </p:nvSpPr>
          <p:spPr bwMode="auto">
            <a:xfrm flipH="1">
              <a:off x="2631" y="2837"/>
              <a:ext cx="1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37" name="Line 29"/>
            <p:cNvSpPr>
              <a:spLocks noChangeShapeType="1"/>
            </p:cNvSpPr>
            <p:nvPr/>
          </p:nvSpPr>
          <p:spPr bwMode="auto">
            <a:xfrm flipH="1" flipV="1">
              <a:off x="2575" y="2724"/>
              <a:ext cx="61" cy="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38" name="Line 30"/>
            <p:cNvSpPr>
              <a:spLocks noChangeShapeType="1"/>
            </p:cNvSpPr>
            <p:nvPr/>
          </p:nvSpPr>
          <p:spPr bwMode="auto">
            <a:xfrm flipV="1">
              <a:off x="2848" y="2796"/>
              <a:ext cx="103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39" name="Line 31"/>
            <p:cNvSpPr>
              <a:spLocks noChangeShapeType="1"/>
            </p:cNvSpPr>
            <p:nvPr/>
          </p:nvSpPr>
          <p:spPr bwMode="auto">
            <a:xfrm flipH="1">
              <a:off x="2665" y="2725"/>
              <a:ext cx="77" cy="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40" name="Line 32"/>
            <p:cNvSpPr>
              <a:spLocks noChangeShapeType="1"/>
            </p:cNvSpPr>
            <p:nvPr/>
          </p:nvSpPr>
          <p:spPr bwMode="auto">
            <a:xfrm flipH="1">
              <a:off x="2725" y="2820"/>
              <a:ext cx="9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41" name="Line 33"/>
            <p:cNvSpPr>
              <a:spLocks noChangeShapeType="1"/>
            </p:cNvSpPr>
            <p:nvPr/>
          </p:nvSpPr>
          <p:spPr bwMode="auto">
            <a:xfrm flipH="1">
              <a:off x="2519" y="2820"/>
              <a:ext cx="103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42" name="Line 34"/>
            <p:cNvSpPr>
              <a:spLocks noChangeShapeType="1"/>
            </p:cNvSpPr>
            <p:nvPr/>
          </p:nvSpPr>
          <p:spPr bwMode="auto">
            <a:xfrm flipV="1">
              <a:off x="2837" y="2708"/>
              <a:ext cx="69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/>
            <a:lstStyle/>
            <a:p>
              <a:endParaRPr lang="de-DE"/>
            </a:p>
          </p:txBody>
        </p:sp>
        <p:sp>
          <p:nvSpPr>
            <p:cNvPr id="29743" name="Oval 35"/>
            <p:cNvSpPr>
              <a:spLocks noChangeArrowheads="1"/>
            </p:cNvSpPr>
            <p:nvPr/>
          </p:nvSpPr>
          <p:spPr bwMode="auto">
            <a:xfrm>
              <a:off x="2596" y="2787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4" name="Oval 36"/>
            <p:cNvSpPr>
              <a:spLocks noChangeArrowheads="1"/>
            </p:cNvSpPr>
            <p:nvPr/>
          </p:nvSpPr>
          <p:spPr bwMode="auto">
            <a:xfrm>
              <a:off x="2786" y="2797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5" name="Oval 37"/>
            <p:cNvSpPr>
              <a:spLocks noChangeArrowheads="1"/>
            </p:cNvSpPr>
            <p:nvPr/>
          </p:nvSpPr>
          <p:spPr bwMode="auto">
            <a:xfrm>
              <a:off x="2922" y="2762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6" name="Oval 38"/>
            <p:cNvSpPr>
              <a:spLocks noChangeArrowheads="1"/>
            </p:cNvSpPr>
            <p:nvPr/>
          </p:nvSpPr>
          <p:spPr bwMode="auto">
            <a:xfrm>
              <a:off x="2697" y="2870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7" name="Oval 39"/>
            <p:cNvSpPr>
              <a:spLocks noChangeArrowheads="1"/>
            </p:cNvSpPr>
            <p:nvPr/>
          </p:nvSpPr>
          <p:spPr bwMode="auto">
            <a:xfrm>
              <a:off x="2724" y="2708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8" name="Oval 40"/>
            <p:cNvSpPr>
              <a:spLocks noChangeArrowheads="1"/>
            </p:cNvSpPr>
            <p:nvPr/>
          </p:nvSpPr>
          <p:spPr bwMode="auto">
            <a:xfrm>
              <a:off x="2878" y="2691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49" name="Oval 41"/>
            <p:cNvSpPr>
              <a:spLocks noChangeArrowheads="1"/>
            </p:cNvSpPr>
            <p:nvPr/>
          </p:nvSpPr>
          <p:spPr bwMode="auto">
            <a:xfrm>
              <a:off x="2492" y="2836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29750" name="Oval 42"/>
            <p:cNvSpPr>
              <a:spLocks noChangeArrowheads="1"/>
            </p:cNvSpPr>
            <p:nvPr/>
          </p:nvSpPr>
          <p:spPr bwMode="auto">
            <a:xfrm>
              <a:off x="2556" y="2702"/>
              <a:ext cx="60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Font typeface="Wingdings" charset="0"/>
                <a:buNone/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29719" name="Text Box 43"/>
          <p:cNvSpPr txBox="1">
            <a:spLocks noChangeArrowheads="1"/>
          </p:cNvSpPr>
          <p:nvPr/>
        </p:nvSpPr>
        <p:spPr bwMode="auto">
          <a:xfrm>
            <a:off x="5418138" y="4227909"/>
            <a:ext cx="11874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CCCC"/>
              </a:buClr>
              <a:buFont typeface="Wingdings" charset="0"/>
              <a:buNone/>
            </a:pPr>
            <a:r>
              <a:rPr lang="en-US" sz="1600" i="1">
                <a:solidFill>
                  <a:srgbClr val="FFFFFF"/>
                </a:solidFill>
              </a:rPr>
              <a:t>Extensible CityData Model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5414963" y="1352946"/>
            <a:ext cx="3348037" cy="1789113"/>
            <a:chOff x="3258" y="658"/>
            <a:chExt cx="2109" cy="1127"/>
          </a:xfrm>
        </p:grpSpPr>
        <p:pic>
          <p:nvPicPr>
            <p:cNvPr id="29732" name="Picture 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" y="658"/>
              <a:ext cx="2099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3" name="Picture 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" y="701"/>
              <a:ext cx="636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21" name="Rectangle 47"/>
          <p:cNvSpPr>
            <a:spLocks noChangeArrowheads="1"/>
          </p:cNvSpPr>
          <p:nvPr/>
        </p:nvSpPr>
        <p:spPr bwMode="auto">
          <a:xfrm>
            <a:off x="1255713" y="6328171"/>
            <a:ext cx="35004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>
                <a:solidFill>
                  <a:srgbClr val="140B8F"/>
                </a:solidFill>
              </a:rPr>
              <a:t>Cities: 		            +      Open Data:</a:t>
            </a:r>
          </a:p>
        </p:txBody>
      </p:sp>
      <p:sp>
        <p:nvSpPr>
          <p:cNvPr id="29722" name="Rectangle 48"/>
          <p:cNvSpPr>
            <a:spLocks noChangeArrowheads="1"/>
          </p:cNvSpPr>
          <p:nvPr/>
        </p:nvSpPr>
        <p:spPr bwMode="auto">
          <a:xfrm>
            <a:off x="1184275" y="6629796"/>
            <a:ext cx="15763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1000">
                <a:solidFill>
                  <a:srgbClr val="140B8F"/>
                </a:solidFill>
              </a:rPr>
              <a:t>Berlin, Vienna, London, …</a:t>
            </a:r>
          </a:p>
        </p:txBody>
      </p:sp>
      <p:sp>
        <p:nvSpPr>
          <p:cNvPr id="449585" name="Text Box 49"/>
          <p:cNvSpPr txBox="1">
            <a:spLocks noChangeArrowheads="1"/>
          </p:cNvSpPr>
          <p:nvPr/>
        </p:nvSpPr>
        <p:spPr bwMode="auto">
          <a:xfrm>
            <a:off x="5473700" y="1427559"/>
            <a:ext cx="1041400" cy="274637"/>
          </a:xfrm>
          <a:prstGeom prst="rect">
            <a:avLst/>
          </a:prstGeom>
          <a:solidFill>
            <a:srgbClr val="4B82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US" sz="1800">
                <a:solidFill>
                  <a:srgbClr val="CCFF66"/>
                </a:solidFill>
                <a:latin typeface="Times New Roman" charset="0"/>
              </a:rPr>
              <a:t>Donaustadt</a:t>
            </a:r>
          </a:p>
        </p:txBody>
      </p:sp>
      <p:sp>
        <p:nvSpPr>
          <p:cNvPr id="449586" name="Text Box 50"/>
          <p:cNvSpPr txBox="1">
            <a:spLocks noChangeArrowheads="1"/>
          </p:cNvSpPr>
          <p:nvPr/>
        </p:nvSpPr>
        <p:spPr bwMode="auto">
          <a:xfrm>
            <a:off x="5473700" y="1421209"/>
            <a:ext cx="1116013" cy="276225"/>
          </a:xfrm>
          <a:prstGeom prst="rect">
            <a:avLst/>
          </a:prstGeom>
          <a:solidFill>
            <a:srgbClr val="4B82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en-US" sz="1800">
                <a:solidFill>
                  <a:srgbClr val="CCFF66"/>
                </a:solidFill>
                <a:latin typeface="Times New Roman" charset="0"/>
              </a:rPr>
              <a:t>   Aspern     </a:t>
            </a:r>
          </a:p>
        </p:txBody>
      </p:sp>
      <p:pic>
        <p:nvPicPr>
          <p:cNvPr id="449587" name="Picture 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5646"/>
            <a:ext cx="22098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88" name="Picture 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5171"/>
            <a:ext cx="22098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89" name="Picture 5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60971"/>
            <a:ext cx="2460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5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667271"/>
            <a:ext cx="20605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hteck 5"/>
          <p:cNvSpPr>
            <a:spLocks noChangeArrowheads="1"/>
          </p:cNvSpPr>
          <p:nvPr/>
        </p:nvSpPr>
        <p:spPr bwMode="auto">
          <a:xfrm>
            <a:off x="2555875" y="2081609"/>
            <a:ext cx="228600" cy="242887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charset="0"/>
              <a:buNone/>
            </a:pPr>
            <a:endParaRPr lang="en-US"/>
          </a:p>
        </p:txBody>
      </p:sp>
      <p:sp>
        <p:nvSpPr>
          <p:cNvPr id="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989" y="332656"/>
            <a:ext cx="6270227" cy="1143000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City Data Pipeline: Overview</a:t>
            </a:r>
            <a:endParaRPr lang="en-US" sz="2800" dirty="0">
              <a:latin typeface="Arial" charset="0"/>
            </a:endParaRPr>
          </a:p>
        </p:txBody>
      </p:sp>
      <p:sp>
        <p:nvSpPr>
          <p:cNvPr id="2973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DE4E5E-2610-A748-B5FF-0C92E34CC89E}" type="slidenum">
              <a:rPr lang="de-DE"/>
              <a:pPr eaLnBrk="1" hangingPunct="1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100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9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44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4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4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57" grpId="0" animBg="1"/>
      <p:bldP spid="449558" grpId="0" animBg="1"/>
      <p:bldP spid="449559" grpId="0" animBg="1"/>
      <p:bldP spid="449560" grpId="0" animBg="1"/>
      <p:bldP spid="449585" grpId="0" animBg="1"/>
      <p:bldP spid="449586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Collected Data vs. Green City Index Data: Overlaps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99790"/>
            <a:ext cx="8208962" cy="4681538"/>
          </a:xfrm>
        </p:spPr>
        <p:txBody>
          <a:bodyPr/>
          <a:lstStyle/>
          <a:p>
            <a:pPr marL="0" indent="0" eaLnBrk="1" hangingPunct="1"/>
            <a:r>
              <a:rPr lang="en-US" sz="1400" dirty="0" smtClean="0">
                <a:latin typeface="Arial" charset="0"/>
              </a:rPr>
              <a:t> We </a:t>
            </a:r>
            <a:r>
              <a:rPr lang="en-US" sz="1400" dirty="0">
                <a:latin typeface="Arial" charset="0"/>
              </a:rPr>
              <a:t>identified 20 quantitative raw data indicators that are overlapping between the Siemens’ “</a:t>
            </a:r>
            <a:r>
              <a:rPr lang="en-US" altLang="ja-JP" sz="1400" i="1" dirty="0">
                <a:latin typeface="Arial" charset="0"/>
              </a:rPr>
              <a:t>Green City Index</a:t>
            </a:r>
            <a:r>
              <a:rPr lang="en-US" sz="1400" dirty="0">
                <a:latin typeface="Arial" charset="0"/>
              </a:rPr>
              <a:t>”</a:t>
            </a:r>
            <a:r>
              <a:rPr lang="en-US" altLang="ja-JP" sz="1400" dirty="0">
                <a:latin typeface="Arial" charset="0"/>
              </a:rPr>
              <a:t> and our current Data sources. The picture below visualizes the availability of data for these indicators for the cities of the European GCI:</a:t>
            </a:r>
          </a:p>
          <a:p>
            <a:pPr marL="0" indent="0" eaLnBrk="1" hangingPunct="1"/>
            <a:endParaRPr lang="en-US" sz="1400" dirty="0">
              <a:latin typeface="Arial" charset="0"/>
            </a:endParaRPr>
          </a:p>
          <a:p>
            <a:pPr marL="0" indent="0" eaLnBrk="1" hangingPunct="1"/>
            <a:endParaRPr lang="en-US" sz="1400" dirty="0">
              <a:latin typeface="Arial" charset="0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-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37998"/>
              </p:ext>
            </p:extLst>
          </p:nvPr>
        </p:nvGraphicFramePr>
        <p:xfrm>
          <a:off x="3276600" y="2492896"/>
          <a:ext cx="3211513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Arbeitsblatt" r:id="rId3" imgW="6400800" imgH="8966200" progId="Excel.Sheet.8">
                  <p:embed/>
                </p:oleObj>
              </mc:Choice>
              <mc:Fallback>
                <p:oleObj name="Arbeitsblatt" r:id="rId3" imgW="6400800" imgH="8966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896"/>
                        <a:ext cx="3211513" cy="42306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2915816" y="2420888"/>
            <a:ext cx="3733800" cy="4230688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6781800" y="3562350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b="1" i="1">
                <a:solidFill>
                  <a:schemeClr val="hlink"/>
                </a:solidFill>
              </a:rPr>
              <a:t>&gt;65% of raw date could be covered by publically available data that we have collected automatically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7" t="54646" r="8017" b="16125"/>
          <a:stretch>
            <a:fillRect/>
          </a:stretch>
        </p:blipFill>
        <p:spPr bwMode="auto">
          <a:xfrm>
            <a:off x="234281" y="3284984"/>
            <a:ext cx="2033463" cy="167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826250" y="4365625"/>
            <a:ext cx="22098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Data quality?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 Not all indicators are 100% comparable (different scales, units, etc., sources of different quality) 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for some indicators (e.g. Population) already less than 2% median error.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 The more data we collect, the better the quality!</a:t>
            </a:r>
          </a:p>
        </p:txBody>
      </p:sp>
      <p:sp>
        <p:nvSpPr>
          <p:cNvPr id="4301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CB60D-2037-FA49-8D98-B169661F3C81}" type="slidenum">
              <a:rPr lang="de-DE"/>
              <a:pPr eaLnBrk="1" hangingPunct="1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4884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CD7035-96E8-2C43-BE90-87A683190B75}" type="slidenum">
              <a:rPr lang="de-DE"/>
              <a:pPr eaLnBrk="1" hangingPunct="1"/>
              <a:t>26</a:t>
            </a:fld>
            <a:endParaRPr lang="de-DE" dirty="0"/>
          </a:p>
        </p:txBody>
      </p:sp>
      <p:sp>
        <p:nvSpPr>
          <p:cNvPr id="3379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1143000" y="655320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7 September 2012</a:t>
            </a:r>
          </a:p>
        </p:txBody>
      </p:sp>
      <p:pic>
        <p:nvPicPr>
          <p:cNvPr id="3379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5626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200" y="1627782"/>
            <a:ext cx="8229600" cy="4681538"/>
          </a:xfrm>
        </p:spPr>
        <p:txBody>
          <a:bodyPr/>
          <a:lstStyle/>
          <a:p>
            <a:pPr lvl="2" eaLnBrk="1" hangingPunct="1">
              <a:buFont typeface="Wingdings" charset="0"/>
              <a:buNone/>
            </a:pPr>
            <a:r>
              <a:rPr lang="en-US" sz="1600" dirty="0">
                <a:latin typeface="Arial" charset="0"/>
              </a:rPr>
              <a:t>Our Web interface allows to browse data and download complex composed KPIs as Excel sheets (e.g. “Transport related CO2 emissions for Berlin”):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2133600"/>
            <a:ext cx="723900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Oval 8"/>
          <p:cNvSpPr>
            <a:spLocks noChangeArrowheads="1"/>
          </p:cNvSpPr>
          <p:nvPr/>
        </p:nvSpPr>
        <p:spPr bwMode="auto">
          <a:xfrm>
            <a:off x="4400550" y="5976938"/>
            <a:ext cx="341313" cy="325437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4806950" y="6126163"/>
            <a:ext cx="21193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hlink"/>
                </a:solidFill>
              </a:rPr>
              <a:t>Browse available Open Data sources that contain the requested indicators</a:t>
            </a:r>
          </a:p>
        </p:txBody>
      </p:sp>
      <p:grpSp>
        <p:nvGrpSpPr>
          <p:cNvPr id="33799" name="Group 21"/>
          <p:cNvGrpSpPr>
            <a:grpSpLocks/>
          </p:cNvGrpSpPr>
          <p:nvPr/>
        </p:nvGrpSpPr>
        <p:grpSpPr bwMode="auto">
          <a:xfrm>
            <a:off x="1968500" y="5257800"/>
            <a:ext cx="2603500" cy="1143000"/>
            <a:chOff x="1192" y="2640"/>
            <a:chExt cx="1640" cy="1646"/>
          </a:xfrm>
        </p:grpSpPr>
        <p:sp>
          <p:nvSpPr>
            <p:cNvPr id="33802" name="Oval 22"/>
            <p:cNvSpPr>
              <a:spLocks noChangeArrowheads="1"/>
            </p:cNvSpPr>
            <p:nvPr/>
          </p:nvSpPr>
          <p:spPr bwMode="auto">
            <a:xfrm>
              <a:off x="1192" y="4032"/>
              <a:ext cx="768" cy="2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3803" name="Line 23"/>
            <p:cNvSpPr>
              <a:spLocks noChangeShapeType="1"/>
            </p:cNvSpPr>
            <p:nvPr/>
          </p:nvSpPr>
          <p:spPr bwMode="auto">
            <a:xfrm flipV="1">
              <a:off x="1632" y="2640"/>
              <a:ext cx="1200" cy="13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</p:grpSp>
      <p:sp>
        <p:nvSpPr>
          <p:cNvPr id="338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City Data Pipeline</a:t>
            </a:r>
            <a:r>
              <a:rPr lang="en-US">
                <a:latin typeface="Arial" charset="0"/>
              </a:rPr>
              <a:t>: Web Interface</a:t>
            </a:r>
          </a:p>
        </p:txBody>
      </p:sp>
    </p:spTree>
    <p:extLst>
      <p:ext uri="{BB962C8B-B14F-4D97-AF65-F5344CB8AC3E}">
        <p14:creationId xmlns:p14="http://schemas.microsoft.com/office/powerpoint/2010/main" val="2853331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835696" y="2494637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Base assumption (for our use case): </a:t>
            </a:r>
          </a:p>
          <a:p>
            <a:endParaRPr lang="en-GB" dirty="0" smtClean="0"/>
          </a:p>
          <a:p>
            <a:r>
              <a:rPr lang="en-GB" dirty="0" smtClean="0"/>
              <a:t>Added value comes from </a:t>
            </a:r>
            <a:r>
              <a:rPr lang="en-GB" b="1" dirty="0" smtClean="0"/>
              <a:t>comparable</a:t>
            </a:r>
            <a:r>
              <a:rPr lang="en-GB" dirty="0" smtClean="0"/>
              <a:t> Open datasets being </a:t>
            </a:r>
            <a:r>
              <a:rPr lang="en-GB" b="1" dirty="0" smtClean="0"/>
              <a:t>combined</a:t>
            </a:r>
            <a:endParaRPr lang="en-GB" b="1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16024" y="404664"/>
            <a:ext cx="7380312" cy="1143000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Challenges &amp; Lessons Learnt – 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Is Open Data fit for industry?</a:t>
            </a: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413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216024" y="404664"/>
            <a:ext cx="7380312" cy="1143000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Challenges &amp; Lessons Learnt – 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Is Open Data fit for industry?</a:t>
            </a:r>
            <a:endParaRPr lang="en-GB">
              <a:latin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681537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600" b="1" dirty="0" smtClean="0"/>
              <a:t>Incomplete</a:t>
            </a:r>
            <a:r>
              <a:rPr lang="en-GB" sz="1600" dirty="0" smtClean="0"/>
              <a:t> Data: can be partially overcome</a:t>
            </a:r>
          </a:p>
          <a:p>
            <a:pPr marL="561975" lvl="1">
              <a:buFont typeface="Arial"/>
              <a:buChar char="•"/>
              <a:defRPr/>
            </a:pPr>
            <a:r>
              <a:rPr lang="en-GB" sz="1400" dirty="0" smtClean="0"/>
              <a:t>By ontological reasoning (RDF &amp; OWL) = formalizing "background knowledge"</a:t>
            </a:r>
          </a:p>
          <a:p>
            <a:pPr marL="561975" lvl="1">
              <a:buFont typeface="Arial"/>
              <a:buChar char="•"/>
              <a:defRPr/>
            </a:pPr>
            <a:r>
              <a:rPr lang="en-GB" sz="1400" i="1" dirty="0"/>
              <a:t>B</a:t>
            </a:r>
            <a:r>
              <a:rPr lang="en-GB" sz="1400" i="1" dirty="0" smtClean="0"/>
              <a:t>y statistical methods and data mining, </a:t>
            </a:r>
            <a:r>
              <a:rPr lang="en-GB" sz="1400" i="1" dirty="0" err="1"/>
              <a:t>e</a:t>
            </a:r>
            <a:r>
              <a:rPr lang="en-GB" sz="1400" i="1" dirty="0" err="1" smtClean="0"/>
              <a:t>.g.Multi</a:t>
            </a:r>
            <a:r>
              <a:rPr lang="en-GB" sz="1400" i="1" dirty="0" smtClean="0"/>
              <a:t>-dimensional Matrix Decomposition:</a:t>
            </a:r>
          </a:p>
          <a:p>
            <a:pPr marL="1049338" lvl="4" indent="-285750">
              <a:buFont typeface="Arial"/>
              <a:buChar char="•"/>
              <a:defRPr/>
            </a:pPr>
            <a:endParaRPr lang="en-GB" sz="1200" dirty="0" smtClean="0"/>
          </a:p>
          <a:p>
            <a:pPr marL="1049338" lvl="4" indent="-285750">
              <a:buFont typeface="Arial"/>
              <a:buChar char="•"/>
              <a:defRPr/>
            </a:pPr>
            <a:endParaRPr lang="en-GB" sz="12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GB" sz="1600" b="1" dirty="0" smtClean="0"/>
              <a:t>Incomparable</a:t>
            </a:r>
            <a:r>
              <a:rPr lang="en-GB" sz="1600" dirty="0" smtClean="0"/>
              <a:t> Data: </a:t>
            </a:r>
          </a:p>
          <a:p>
            <a:pPr lvl="2" indent="0">
              <a:buFont typeface="Wingdings" charset="0"/>
              <a:buNone/>
              <a:defRPr/>
            </a:pPr>
            <a:r>
              <a:rPr lang="en-GB" sz="1600" dirty="0" smtClean="0"/>
              <a:t>	</a:t>
            </a:r>
            <a:r>
              <a:rPr lang="en-GB" sz="1200" dirty="0" err="1" smtClean="0"/>
              <a:t>dbpedia:populationTotal</a:t>
            </a:r>
            <a:endParaRPr lang="en-GB" sz="1200" dirty="0" smtClean="0"/>
          </a:p>
          <a:p>
            <a:pPr lvl="2" indent="0">
              <a:buFont typeface="Wingdings" charset="0"/>
              <a:buNone/>
              <a:defRPr/>
            </a:pPr>
            <a:r>
              <a:rPr lang="en-GB" sz="1200" dirty="0" smtClean="0"/>
              <a:t>	</a:t>
            </a:r>
            <a:r>
              <a:rPr lang="en-GB" sz="1200" dirty="0" err="1" smtClean="0"/>
              <a:t>dbpedia:populationCensus</a:t>
            </a:r>
            <a:endParaRPr lang="en-GB" sz="1200" dirty="0" smtClean="0"/>
          </a:p>
          <a:p>
            <a:pPr lvl="2" indent="0">
              <a:buFont typeface="Wingdings" charset="0"/>
              <a:buNone/>
              <a:defRPr/>
            </a:pPr>
            <a:r>
              <a:rPr lang="en-GB" sz="1200" dirty="0"/>
              <a:t>	</a:t>
            </a:r>
            <a:endParaRPr lang="en-GB" sz="1200" dirty="0" smtClean="0"/>
          </a:p>
          <a:p>
            <a:pPr marL="200025" indent="-285750">
              <a:defRPr/>
            </a:pPr>
            <a:r>
              <a:rPr lang="en-GB" sz="1400" b="1" dirty="0" smtClean="0"/>
              <a:t>Heterogeneity</a:t>
            </a:r>
            <a:r>
              <a:rPr lang="en-GB" sz="1400" dirty="0" smtClean="0"/>
              <a:t> across Open Government Data efforts:</a:t>
            </a:r>
          </a:p>
          <a:p>
            <a:pPr marL="666750" lvl="2" indent="-285750">
              <a:defRPr/>
            </a:pPr>
            <a:r>
              <a:rPr lang="en-GB" sz="1050" dirty="0" smtClean="0"/>
              <a:t>Different </a:t>
            </a:r>
            <a:r>
              <a:rPr lang="en-GB" sz="1050" b="1" i="1" dirty="0" smtClean="0"/>
              <a:t>Indicators</a:t>
            </a:r>
            <a:r>
              <a:rPr lang="en-GB" sz="1050" dirty="0" smtClean="0"/>
              <a:t>, Different Temporal and Spatial </a:t>
            </a:r>
            <a:r>
              <a:rPr lang="en-GB" sz="1050" b="1" i="1" dirty="0" smtClean="0"/>
              <a:t>Granularity</a:t>
            </a:r>
          </a:p>
          <a:p>
            <a:pPr marL="666750" lvl="2" indent="-285750">
              <a:defRPr/>
            </a:pPr>
            <a:r>
              <a:rPr lang="en-GB" sz="1050" dirty="0" smtClean="0"/>
              <a:t>Different </a:t>
            </a:r>
            <a:r>
              <a:rPr lang="en-GB" sz="1050" b="1" i="1" dirty="0" smtClean="0"/>
              <a:t>Licenses</a:t>
            </a:r>
            <a:r>
              <a:rPr lang="en-GB" sz="1050" dirty="0" smtClean="0"/>
              <a:t> of Open Data: e.g. CC-BY, country specific licences, etc.</a:t>
            </a:r>
          </a:p>
          <a:p>
            <a:pPr marL="666750" lvl="2" indent="-285750">
              <a:defRPr/>
            </a:pPr>
            <a:r>
              <a:rPr lang="en-GB" sz="1050" dirty="0" smtClean="0"/>
              <a:t>Heterogeneous </a:t>
            </a:r>
            <a:r>
              <a:rPr lang="en-GB" sz="1050" b="1" i="1" dirty="0" smtClean="0"/>
              <a:t>Formats</a:t>
            </a:r>
            <a:r>
              <a:rPr lang="en-GB" sz="1050" dirty="0" smtClean="0"/>
              <a:t> (CSV != CSV) ... Maybe the W3C CSV on the Web WG will solve this issue)</a:t>
            </a:r>
          </a:p>
          <a:p>
            <a:pPr marL="1147763" lvl="2" indent="-342900">
              <a:buFont typeface="Wingdings" charset="0"/>
              <a:buChar char="à"/>
              <a:defRPr/>
            </a:pPr>
            <a:r>
              <a:rPr lang="en-GB" sz="2000" i="1" dirty="0" smtClean="0">
                <a:sym typeface="Wingdings"/>
              </a:rPr>
              <a:t>O</a:t>
            </a:r>
            <a:r>
              <a:rPr lang="en-GB" sz="2000" i="1" dirty="0" smtClean="0"/>
              <a:t>pen Data needs strong standards to be useful</a:t>
            </a:r>
          </a:p>
          <a:p>
            <a:pPr marL="1147763" lvl="2" indent="-342900">
              <a:buFont typeface="Wingdings" charset="0"/>
              <a:buChar char="à"/>
              <a:defRPr/>
            </a:pPr>
            <a:r>
              <a:rPr lang="en-GB" sz="2000" i="1" dirty="0" smtClean="0"/>
              <a:t>Gaining Knowledge from Open Data has high potential, but still needs research!</a:t>
            </a:r>
          </a:p>
          <a:p>
            <a:pPr lvl="2" indent="0">
              <a:buFont typeface="Wingdings" charset="0"/>
              <a:buNone/>
              <a:defRPr/>
            </a:pPr>
            <a:endParaRPr lang="en-GB" sz="1000" i="1" dirty="0" smtClean="0"/>
          </a:p>
          <a:p>
            <a:pPr marL="285750" indent="-285750">
              <a:buFont typeface="Arial"/>
              <a:buChar char="•"/>
              <a:defRPr/>
            </a:pPr>
            <a:endParaRPr lang="en-GB" sz="900" dirty="0" smtClean="0"/>
          </a:p>
          <a:p>
            <a:pPr marL="0" indent="0">
              <a:defRPr/>
            </a:pPr>
            <a:endParaRPr lang="en-GB" sz="1600" dirty="0" smtClean="0"/>
          </a:p>
          <a:p>
            <a:pPr marL="285750" indent="-285750">
              <a:buFont typeface="Arial"/>
              <a:buChar char="•"/>
              <a:defRPr/>
            </a:pPr>
            <a:endParaRPr lang="en-GB" sz="1600" dirty="0" smtClean="0"/>
          </a:p>
          <a:p>
            <a:pPr marL="0" indent="0">
              <a:defRPr/>
            </a:pPr>
            <a:endParaRPr lang="en-GB" sz="1600" dirty="0"/>
          </a:p>
        </p:txBody>
      </p:sp>
      <p:pic>
        <p:nvPicPr>
          <p:cNvPr id="45059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67" y="2636912"/>
            <a:ext cx="22336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09DA-9897-0940-ADFA-E0A22CCC9DC6}" type="slidenum">
              <a:rPr lang="de-DE"/>
              <a:pPr eaLnBrk="1" hangingPunct="1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1828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611560" y="1628800"/>
            <a:ext cx="7260299" cy="52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vs. Big Data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de-DE" sz="1400" dirty="0">
                <a:hlinkClick r:id="rId3"/>
              </a:rPr>
              <a:t>http://www.opendatanow.com/2013/11/new-big-data-vs-open-data-mapping-it-out</a:t>
            </a:r>
            <a:r>
              <a:rPr lang="de-DE" sz="1400" dirty="0" smtClean="0">
                <a:hlinkClick r:id="rId3"/>
              </a:rPr>
              <a:t>/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5" name="Abgerundete rechteckige Legende 4"/>
          <p:cNvSpPr/>
          <p:nvPr/>
        </p:nvSpPr>
        <p:spPr>
          <a:xfrm>
            <a:off x="5278099" y="3068960"/>
            <a:ext cx="3888432" cy="3528392"/>
          </a:xfrm>
          <a:prstGeom prst="wedgeRoundRectCallout">
            <a:avLst>
              <a:gd name="adj1" fmla="val -80928"/>
              <a:gd name="adj2" fmla="val -506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de-DE"/>
              <a:t>A</a:t>
            </a:r>
            <a:r>
              <a:rPr lang="de-DE" smtClean="0"/>
              <a:t>ggregated</a:t>
            </a:r>
            <a:r>
              <a:rPr lang="de-DE" dirty="0" smtClean="0"/>
              <a:t> </a:t>
            </a:r>
            <a:r>
              <a:rPr lang="de-DE" dirty="0" smtClean="0"/>
              <a:t>Open Data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, </a:t>
            </a:r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different </a:t>
            </a:r>
            <a:r>
              <a:rPr lang="de-DE" dirty="0" err="1" smtClean="0"/>
              <a:t>portals</a:t>
            </a:r>
            <a:r>
              <a:rPr lang="de-DE" dirty="0" smtClean="0"/>
              <a:t> will 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"Big Data" </a:t>
            </a:r>
            <a:r>
              <a:rPr lang="de-DE" dirty="0" err="1" smtClean="0"/>
              <a:t>over</a:t>
            </a:r>
            <a:r>
              <a:rPr lang="de-DE" dirty="0" smtClean="0"/>
              <a:t> time</a:t>
            </a:r>
          </a:p>
          <a:p>
            <a:pPr marL="342900" indent="-342900">
              <a:buAutoNum type="arabicParenR"/>
            </a:pPr>
            <a:endParaRPr lang="de-DE" dirty="0" smtClean="0"/>
          </a:p>
          <a:p>
            <a:pPr marL="342900" indent="-342900">
              <a:buAutoNum type="arabicParenR"/>
            </a:pPr>
            <a:r>
              <a:rPr lang="de-DE" dirty="0" err="1" smtClean="0"/>
              <a:t>Serving</a:t>
            </a:r>
            <a:r>
              <a:rPr lang="de-DE" dirty="0" smtClean="0"/>
              <a:t> Open Data "</a:t>
            </a:r>
            <a:r>
              <a:rPr lang="de-DE" dirty="0" err="1" smtClean="0"/>
              <a:t>at</a:t>
            </a:r>
            <a:r>
              <a:rPr lang="de-DE" dirty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"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a </a:t>
            </a:r>
            <a:r>
              <a:rPr lang="de-DE" dirty="0" err="1" smtClean="0"/>
              <a:t>challenge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Open Data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/>
              <a:t>!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179512" y="4149080"/>
            <a:ext cx="3312368" cy="2487181"/>
            <a:chOff x="179512" y="4149080"/>
            <a:chExt cx="3312368" cy="2487181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4149080"/>
              <a:ext cx="3289300" cy="24638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79512" y="5805264"/>
              <a:ext cx="3312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bg1"/>
                  </a:solidFill>
                </a:rPr>
                <a:t>We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need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big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data</a:t>
              </a:r>
              <a:r>
                <a:rPr lang="de-DE" sz="1600" dirty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technologies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to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avoid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creating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yet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another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data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graveyard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253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Open Data?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dirty="0" err="1"/>
              <a:t>Availability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Access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a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reproduction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, </a:t>
            </a:r>
            <a:r>
              <a:rPr lang="de-DE" dirty="0" err="1"/>
              <a:t>preferably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downloading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internet</a:t>
            </a:r>
            <a:r>
              <a:rPr lang="de-DE" dirty="0"/>
              <a:t>. The </a:t>
            </a:r>
            <a:r>
              <a:rPr lang="de-DE" dirty="0" err="1"/>
              <a:t>data</a:t>
            </a:r>
            <a:r>
              <a:rPr lang="de-DE" dirty="0"/>
              <a:t> must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in a </a:t>
            </a:r>
            <a:r>
              <a:rPr lang="de-DE" dirty="0" err="1"/>
              <a:t>convenient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modifiable</a:t>
            </a:r>
            <a:r>
              <a:rPr lang="de-DE" dirty="0"/>
              <a:t> form.</a:t>
            </a:r>
          </a:p>
          <a:p>
            <a:r>
              <a:rPr lang="de-DE" b="1" dirty="0"/>
              <a:t>Reuse </a:t>
            </a:r>
            <a:r>
              <a:rPr lang="de-DE" b="1" dirty="0" err="1"/>
              <a:t>and</a:t>
            </a:r>
            <a:r>
              <a:rPr lang="de-DE" b="1" dirty="0"/>
              <a:t> Redistribution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permit</a:t>
            </a:r>
            <a:r>
              <a:rPr lang="de-DE" dirty="0"/>
              <a:t> </a:t>
            </a:r>
            <a:r>
              <a:rPr lang="de-DE" dirty="0" err="1"/>
              <a:t>reuse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redistribution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intermixing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datasets</a:t>
            </a:r>
            <a:r>
              <a:rPr lang="de-DE" dirty="0"/>
              <a:t>. The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machine-readable</a:t>
            </a:r>
            <a:r>
              <a:rPr lang="de-DE" dirty="0"/>
              <a:t>.</a:t>
            </a:r>
          </a:p>
          <a:p>
            <a:r>
              <a:rPr lang="de-DE" b="1" dirty="0"/>
              <a:t>Universal </a:t>
            </a:r>
            <a:r>
              <a:rPr lang="de-DE" b="1" dirty="0" err="1"/>
              <a:t>Participation</a:t>
            </a:r>
            <a:r>
              <a:rPr lang="de-DE" dirty="0"/>
              <a:t>: </a:t>
            </a:r>
            <a:r>
              <a:rPr lang="de-DE" dirty="0" err="1"/>
              <a:t>everyone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, </a:t>
            </a:r>
            <a:r>
              <a:rPr lang="de-DE" dirty="0" err="1"/>
              <a:t>reuse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redistribute</a:t>
            </a:r>
            <a:r>
              <a:rPr lang="de-DE" dirty="0"/>
              <a:t> –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discrimination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endeavour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persons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, ‘non-commercial’ </a:t>
            </a:r>
            <a:r>
              <a:rPr lang="de-DE" dirty="0" err="1"/>
              <a:t>restrictions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prevent</a:t>
            </a:r>
            <a:r>
              <a:rPr lang="de-DE" dirty="0"/>
              <a:t> ‘</a:t>
            </a:r>
            <a:r>
              <a:rPr lang="de-DE" dirty="0" err="1"/>
              <a:t>commercial</a:t>
            </a:r>
            <a:r>
              <a:rPr lang="de-DE" dirty="0"/>
              <a:t>’ </a:t>
            </a:r>
            <a:r>
              <a:rPr lang="de-DE" dirty="0" err="1"/>
              <a:t>use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restrictions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purposes</a:t>
            </a:r>
            <a:r>
              <a:rPr lang="de-DE" dirty="0"/>
              <a:t> (e.g. </a:t>
            </a:r>
            <a:r>
              <a:rPr lang="de-DE" dirty="0" err="1"/>
              <a:t>only</a:t>
            </a:r>
            <a:r>
              <a:rPr lang="de-DE" dirty="0"/>
              <a:t> in </a:t>
            </a:r>
            <a:r>
              <a:rPr lang="de-DE" dirty="0" err="1"/>
              <a:t>education</a:t>
            </a:r>
            <a:r>
              <a:rPr lang="de-DE" dirty="0"/>
              <a:t>),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allowed</a:t>
            </a:r>
            <a:r>
              <a:rPr lang="de-DE" dirty="0"/>
              <a:t>.</a:t>
            </a:r>
          </a:p>
          <a:p>
            <a:endParaRPr lang="de-DE" dirty="0" smtClean="0"/>
          </a:p>
          <a:p>
            <a:r>
              <a:rPr lang="de-DE" dirty="0" smtClean="0"/>
              <a:t> </a:t>
            </a:r>
            <a:r>
              <a:rPr lang="de-DE" dirty="0"/>
              <a:t>See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http://opendefinition.org/okd</a:t>
            </a:r>
            <a:r>
              <a:rPr lang="de-DE" dirty="0" smtClean="0">
                <a:hlinkClick r:id="rId3"/>
              </a:rPr>
              <a:t>/</a:t>
            </a:r>
            <a:r>
              <a:rPr lang="de-DE" dirty="0" smtClean="0"/>
              <a:t> </a:t>
            </a:r>
            <a:endParaRPr lang="de-DE" dirty="0"/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6317940"/>
            <a:ext cx="504056" cy="54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0272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Open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/>
              <a:t>F</a:t>
            </a:r>
            <a:r>
              <a:rPr lang="de-DE" sz="1400" dirty="0" err="1" smtClean="0"/>
              <a:t>oundation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2583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pushing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Standards</a:t>
            </a:r>
            <a:endParaRPr lang="de-DE" dirty="0"/>
          </a:p>
        </p:txBody>
      </p:sp>
      <p:pic>
        <p:nvPicPr>
          <p:cNvPr id="4" name="Bild 3" descr="Screen Shot 2013-12-18 at 11.5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772816"/>
            <a:ext cx="6198905" cy="4612033"/>
          </a:xfrm>
          <a:prstGeom prst="rect">
            <a:avLst/>
          </a:prstGeom>
        </p:spPr>
      </p:pic>
      <p:pic>
        <p:nvPicPr>
          <p:cNvPr id="5" name="Bild 4" descr="Screen Shot 2014-06-04 at 13.2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4049775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396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 in Standardisation: W3C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40" y="1844824"/>
            <a:ext cx="7740594" cy="4387988"/>
          </a:xfrm>
        </p:spPr>
        <p:txBody>
          <a:bodyPr/>
          <a:lstStyle/>
          <a:p>
            <a:r>
              <a:rPr lang="de-DE" dirty="0" smtClean="0"/>
              <a:t>W3C Data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launched</a:t>
            </a:r>
            <a:r>
              <a:rPr lang="de-DE" dirty="0" smtClean="0"/>
              <a:t> (</a:t>
            </a:r>
            <a:r>
              <a:rPr lang="de-DE" dirty="0" err="1" smtClean="0"/>
              <a:t>December</a:t>
            </a:r>
            <a:r>
              <a:rPr lang="de-DE" dirty="0" smtClean="0"/>
              <a:t> 2013!!!)</a:t>
            </a:r>
          </a:p>
          <a:p>
            <a:pPr lvl="1"/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 Best Practices Group</a:t>
            </a:r>
          </a:p>
          <a:p>
            <a:pPr lvl="1"/>
            <a:r>
              <a:rPr lang="de-DE" dirty="0" smtClean="0"/>
              <a:t>CSV on </a:t>
            </a:r>
            <a:r>
              <a:rPr lang="de-DE" dirty="0" err="1" smtClean="0"/>
              <a:t>the</a:t>
            </a:r>
            <a:r>
              <a:rPr lang="de-DE" dirty="0" smtClean="0"/>
              <a:t> Web Group</a:t>
            </a:r>
          </a:p>
          <a:p>
            <a:pPr lvl="1"/>
            <a:r>
              <a:rPr lang="de-DE" dirty="0" err="1" smtClean="0"/>
              <a:t>Provenance</a:t>
            </a:r>
            <a:r>
              <a:rPr lang="de-DE" dirty="0" smtClean="0"/>
              <a:t> WG (PROV)</a:t>
            </a:r>
          </a:p>
          <a:p>
            <a:pPr lvl="1"/>
            <a:r>
              <a:rPr lang="de-DE" dirty="0" err="1" smtClean="0"/>
              <a:t>Government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</a:p>
          <a:p>
            <a:pPr marL="255588" lvl="1" indent="0">
              <a:buNone/>
            </a:pPr>
            <a:r>
              <a:rPr lang="de-DE" dirty="0" smtClean="0"/>
              <a:t>   Group</a:t>
            </a:r>
          </a:p>
          <a:p>
            <a:pPr lvl="1"/>
            <a:r>
              <a:rPr lang="de-DE" dirty="0" smtClean="0"/>
              <a:t>etc. ...</a:t>
            </a:r>
          </a:p>
          <a:p>
            <a:pPr lvl="1"/>
            <a:endParaRPr lang="de-DE" dirty="0"/>
          </a:p>
          <a:p>
            <a:pPr marL="255588" lvl="1" indent="0">
              <a:buNone/>
            </a:pPr>
            <a:r>
              <a:rPr lang="de-DE" dirty="0" smtClean="0"/>
              <a:t>Also                just </a:t>
            </a:r>
            <a:r>
              <a:rPr lang="de-DE" dirty="0" err="1" smtClean="0"/>
              <a:t>founded</a:t>
            </a:r>
            <a:r>
              <a:rPr lang="de-DE" dirty="0" smtClean="0"/>
              <a:t> </a:t>
            </a:r>
          </a:p>
          <a:p>
            <a:pPr marL="255588" lvl="1" indent="0">
              <a:buNone/>
            </a:pPr>
            <a:r>
              <a:rPr lang="de-DE" dirty="0" smtClean="0"/>
              <a:t>a </a:t>
            </a:r>
            <a:r>
              <a:rPr lang="de-DE" b="1" i="1" dirty="0" err="1" smtClean="0"/>
              <a:t>data</a:t>
            </a:r>
            <a:r>
              <a:rPr lang="de-DE" b="1" i="1" dirty="0" smtClean="0"/>
              <a:t> </a:t>
            </a:r>
            <a:r>
              <a:rPr lang="de-DE" b="1" i="1" dirty="0" err="1" smtClean="0"/>
              <a:t>quality</a:t>
            </a:r>
            <a:r>
              <a:rPr lang="de-DE" b="1" i="1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! </a:t>
            </a:r>
            <a:endParaRPr lang="de-DE" dirty="0"/>
          </a:p>
        </p:txBody>
      </p:sp>
      <p:pic>
        <p:nvPicPr>
          <p:cNvPr id="4" name="Bild 3" descr="Screen Shot 2013-12-18 at 11.5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0888"/>
            <a:ext cx="9144000" cy="6803206"/>
          </a:xfrm>
          <a:prstGeom prst="rect">
            <a:avLst/>
          </a:prstGeom>
        </p:spPr>
      </p:pic>
      <p:pic>
        <p:nvPicPr>
          <p:cNvPr id="5" name="Inhaltsplatzhalter 3" descr="Screen Shot 2014-06-04 at 13.1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>
            <a:fillRect/>
          </a:stretch>
        </p:blipFill>
        <p:spPr>
          <a:xfrm>
            <a:off x="827584" y="4653136"/>
            <a:ext cx="1224136" cy="6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16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"</a:t>
            </a:r>
            <a:r>
              <a:rPr lang="de-DE" dirty="0" err="1"/>
              <a:t>sister</a:t>
            </a:r>
            <a:r>
              <a:rPr lang="de-DE" dirty="0"/>
              <a:t>" </a:t>
            </a:r>
            <a:r>
              <a:rPr lang="de-DE" dirty="0" err="1"/>
              <a:t>portal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>
                <a:hlinkClick r:id="rId2"/>
              </a:rPr>
              <a:t>http://data.gv.at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non-</a:t>
            </a:r>
            <a:r>
              <a:rPr lang="de-DE" dirty="0" err="1"/>
              <a:t>governmental</a:t>
            </a:r>
            <a:r>
              <a:rPr lang="de-DE" dirty="0"/>
              <a:t> open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 smtClean="0"/>
              <a:t>launching</a:t>
            </a:r>
            <a:r>
              <a:rPr lang="de-DE" dirty="0" smtClean="0"/>
              <a:t> </a:t>
            </a:r>
            <a:r>
              <a:rPr lang="de-DE" dirty="0" err="1" smtClean="0"/>
              <a:t>soon</a:t>
            </a:r>
            <a:r>
              <a:rPr lang="de-DE" dirty="0" smtClean="0"/>
              <a:t> </a:t>
            </a:r>
          </a:p>
          <a:p>
            <a:pPr marL="0" indent="0" algn="ctr">
              <a:buNone/>
            </a:pPr>
            <a:r>
              <a:rPr lang="de-DE" i="1" dirty="0" smtClean="0"/>
              <a:t>1 </a:t>
            </a:r>
            <a:r>
              <a:rPr lang="de-DE" i="1" dirty="0" err="1" smtClean="0"/>
              <a:t>July</a:t>
            </a:r>
            <a:r>
              <a:rPr lang="de-DE" i="1" dirty="0" smtClean="0"/>
              <a:t> 2014</a:t>
            </a:r>
          </a:p>
          <a:p>
            <a:pPr marL="0" indent="0" algn="ctr">
              <a:buNone/>
            </a:pPr>
            <a:r>
              <a:rPr lang="de-DE" dirty="0" smtClean="0">
                <a:hlinkClick r:id="rId3"/>
              </a:rPr>
              <a:t>http</a:t>
            </a:r>
            <a:r>
              <a:rPr lang="de-DE" dirty="0">
                <a:hlinkClick r:id="rId3"/>
              </a:rPr>
              <a:t>://www.opendataportal.at</a:t>
            </a:r>
            <a:r>
              <a:rPr lang="de-DE" dirty="0" smtClean="0">
                <a:hlinkClick r:id="rId3"/>
              </a:rPr>
              <a:t>/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Bild 3" descr="Screen Shot 2014-06-04 at 13.09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3136900" cy="2616200"/>
          </a:xfrm>
          <a:prstGeom prst="rect">
            <a:avLst/>
          </a:prstGeom>
        </p:spPr>
      </p:pic>
      <p:pic>
        <p:nvPicPr>
          <p:cNvPr id="5" name="Bild 4" descr="Screen Shot 2014-06-04 at 13.11.5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1" t="37740" r="19158" b="39177"/>
          <a:stretch/>
        </p:blipFill>
        <p:spPr>
          <a:xfrm>
            <a:off x="3467860" y="4509120"/>
            <a:ext cx="5472609" cy="136815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 bwMode="gray">
          <a:xfrm>
            <a:off x="5652121" y="5949280"/>
            <a:ext cx="2808312" cy="9356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i="1" dirty="0" err="1" smtClean="0">
                <a:solidFill>
                  <a:schemeClr val="tx1"/>
                </a:solidFill>
              </a:rPr>
              <a:t>Thank</a:t>
            </a:r>
            <a:r>
              <a:rPr lang="de-DE" i="1" dirty="0" smtClean="0">
                <a:solidFill>
                  <a:schemeClr val="tx1"/>
                </a:solidFill>
              </a:rPr>
              <a:t> </a:t>
            </a:r>
            <a:r>
              <a:rPr lang="de-DE" i="1" dirty="0" err="1" smtClean="0">
                <a:solidFill>
                  <a:schemeClr val="tx1"/>
                </a:solidFill>
              </a:rPr>
              <a:t>you</a:t>
            </a:r>
            <a:r>
              <a:rPr lang="de-DE" i="1" dirty="0" smtClean="0">
                <a:solidFill>
                  <a:schemeClr val="tx1"/>
                </a:solidFill>
              </a:rPr>
              <a:t>!</a:t>
            </a:r>
            <a:endParaRPr lang="de-DE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2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611560" y="1628800"/>
            <a:ext cx="7260299" cy="52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vs. Big Data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de-DE" sz="1400" dirty="0">
                <a:hlinkClick r:id="rId3"/>
              </a:rPr>
              <a:t>http://www.opendatanow.com/2013/11/new-big-data-vs-open-data-mapping-it-out</a:t>
            </a:r>
            <a:r>
              <a:rPr lang="de-DE" sz="1400" dirty="0" smtClean="0">
                <a:hlinkClick r:id="rId3"/>
              </a:rPr>
              <a:t>/</a:t>
            </a:r>
            <a:r>
              <a:rPr lang="de-DE" sz="1400" dirty="0" smtClean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87316096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5496" y="820186"/>
            <a:ext cx="7920880" cy="88062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Open Data Providers &amp; Motivations, examples: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254" y="1772816"/>
            <a:ext cx="8208963" cy="4681537"/>
          </a:xfrm>
        </p:spPr>
        <p:txBody>
          <a:bodyPr>
            <a:normAutofit/>
          </a:bodyPr>
          <a:lstStyle/>
          <a:p>
            <a:pPr marL="382588" lvl="1" indent="-381000" eaLnBrk="1" hangingPunct="1"/>
            <a:r>
              <a:rPr lang="en-US" sz="1600" dirty="0" smtClean="0">
                <a:latin typeface="Arial" charset="0"/>
              </a:rPr>
              <a:t>“Bottom-up”: UN, </a:t>
            </a:r>
            <a:r>
              <a:rPr lang="en-US" sz="1600" dirty="0" err="1" smtClean="0">
                <a:latin typeface="Arial" charset="0"/>
              </a:rPr>
              <a:t>Worldbank</a:t>
            </a:r>
            <a:r>
              <a:rPr lang="en-US" sz="1600" dirty="0" smtClean="0">
                <a:latin typeface="Arial" charset="0"/>
              </a:rPr>
              <a:t>, Wikipedia, Cities, Governments:</a:t>
            </a:r>
            <a:endParaRPr lang="en-US" sz="1600" dirty="0">
              <a:latin typeface="Arial" charset="0"/>
            </a:endParaRPr>
          </a:p>
          <a:p>
            <a:pPr marL="573088" lvl="2" indent="-381000" eaLnBrk="1" hangingPunct="1"/>
            <a:endParaRPr lang="en-US" sz="1600" dirty="0" smtClean="0">
              <a:latin typeface="Arial" charset="0"/>
            </a:endParaRPr>
          </a:p>
          <a:p>
            <a:pPr marL="573088" lvl="2" indent="-381000" eaLnBrk="1" hangingPunct="1"/>
            <a:endParaRPr lang="en-US" sz="1600" dirty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US" sz="1600" dirty="0">
              <a:latin typeface="Arial" charset="0"/>
            </a:endParaRPr>
          </a:p>
          <a:p>
            <a:pPr marL="417513" lvl="2" indent="-381000"/>
            <a:r>
              <a:rPr lang="en-US" dirty="0" smtClean="0">
                <a:latin typeface="Arial" charset="0"/>
              </a:rPr>
              <a:t>“Top-down” e.g</a:t>
            </a:r>
            <a:r>
              <a:rPr lang="en-US" dirty="0">
                <a:latin typeface="Arial" charset="0"/>
              </a:rPr>
              <a:t>. EU INSPIRE directive, </a:t>
            </a:r>
            <a:r>
              <a:rPr lang="en-US" dirty="0" smtClean="0">
                <a:latin typeface="Arial" charset="0"/>
              </a:rPr>
              <a:t>PSI directive, E</a:t>
            </a:r>
            <a:r>
              <a:rPr lang="en-US" sz="1600" dirty="0" smtClean="0">
                <a:latin typeface="Arial" charset="0"/>
              </a:rPr>
              <a:t>urostat, EEA,…</a:t>
            </a:r>
          </a:p>
          <a:p>
            <a:pPr marL="417513" lvl="2" indent="-381000"/>
            <a:endParaRPr lang="en-US" sz="1600" dirty="0">
              <a:latin typeface="Arial" charset="0"/>
            </a:endParaRPr>
          </a:p>
          <a:p>
            <a:pPr marL="417513" lvl="2" indent="-381000"/>
            <a:endParaRPr lang="en-US" sz="1600" dirty="0" smtClean="0">
              <a:latin typeface="Arial" charset="0"/>
            </a:endParaRPr>
          </a:p>
          <a:p>
            <a:pPr marL="417513" lvl="2" indent="-381000"/>
            <a:endParaRPr lang="en-US" sz="1600" dirty="0">
              <a:latin typeface="Arial" charset="0"/>
            </a:endParaRPr>
          </a:p>
          <a:p>
            <a:pPr marL="417513" lvl="2" indent="-381000"/>
            <a:endParaRPr lang="en-US" sz="1600" dirty="0">
              <a:latin typeface="Arial" charset="0"/>
            </a:endParaRPr>
          </a:p>
        </p:txBody>
      </p:sp>
      <p:pic>
        <p:nvPicPr>
          <p:cNvPr id="25603" name="Picture 5" descr="031910_2100_inspire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35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48880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26" descr="http://epp.eurostat.ec.europa.eu/portal/page/portal/PGP_ADM_IMAGES/PGE_IMAGES_TEMPLATE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81686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58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5</a:t>
            </a:fld>
            <a:endParaRPr lang="de-DE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733256"/>
            <a:ext cx="3592252" cy="1124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355976" y="5158933"/>
            <a:ext cx="561662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/>
              <a:t>DIRECTIVE 2003/4/</a:t>
            </a:r>
            <a:r>
              <a:rPr lang="en-US" sz="1600" b="1" dirty="0" smtClean="0"/>
              <a:t>EC Public Access to Environmental Information</a:t>
            </a:r>
            <a:endParaRPr lang="en-US" sz="1600" b="1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7737"/>
            <a:ext cx="3816350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7" y="6942137"/>
            <a:ext cx="4032250" cy="1055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28" y="4365104"/>
            <a:ext cx="39006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b="1" dirty="0"/>
              <a:t>DIRECTIVE 2007/2/EC INSPIRE</a:t>
            </a:r>
          </a:p>
        </p:txBody>
      </p:sp>
      <p:sp>
        <p:nvSpPr>
          <p:cNvPr id="2" name="Rechteck 1"/>
          <p:cNvSpPr/>
          <p:nvPr/>
        </p:nvSpPr>
        <p:spPr>
          <a:xfrm>
            <a:off x="4788024" y="4653136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/>
              <a:t>Directive</a:t>
            </a:r>
            <a:r>
              <a:rPr lang="de-DE" sz="1600" b="1" dirty="0"/>
              <a:t> 2003/98/</a:t>
            </a:r>
            <a:r>
              <a:rPr lang="de-DE" sz="1600" b="1" dirty="0" smtClean="0"/>
              <a:t>EC PSI </a:t>
            </a:r>
            <a:r>
              <a:rPr lang="de-DE" sz="1600" b="1" dirty="0" err="1" smtClean="0"/>
              <a:t>Directive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066379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Example Open </a:t>
            </a:r>
            <a:r>
              <a:rPr lang="en-US" dirty="0">
                <a:latin typeface="Arial" charset="0"/>
              </a:rPr>
              <a:t>Data </a:t>
            </a:r>
            <a:r>
              <a:rPr lang="en-US" dirty="0" smtClean="0">
                <a:latin typeface="Arial" charset="0"/>
              </a:rPr>
              <a:t>Sources: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it’s not only </a:t>
            </a:r>
            <a:r>
              <a:rPr lang="en-US" dirty="0">
                <a:latin typeface="Arial" charset="0"/>
              </a:rPr>
              <a:t>g</a:t>
            </a:r>
            <a:r>
              <a:rPr lang="en-US" dirty="0" smtClean="0">
                <a:latin typeface="Arial" charset="0"/>
              </a:rPr>
              <a:t>overnmental data… but also user-generated content!</a:t>
            </a:r>
            <a:endParaRPr lang="en-US" dirty="0">
              <a:latin typeface="Arial" charset="0"/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" y="1700808"/>
            <a:ext cx="403225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15" y="1681906"/>
            <a:ext cx="47244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AutoShape 6"/>
          <p:cNvSpPr>
            <a:spLocks noChangeArrowheads="1"/>
          </p:cNvSpPr>
          <p:nvPr/>
        </p:nvSpPr>
        <p:spPr bwMode="auto">
          <a:xfrm>
            <a:off x="0" y="5969000"/>
            <a:ext cx="3035300" cy="889000"/>
          </a:xfrm>
          <a:prstGeom prst="wedgeRectCallout">
            <a:avLst>
              <a:gd name="adj1" fmla="val -2854"/>
              <a:gd name="adj2" fmla="val -85775"/>
            </a:avLst>
          </a:prstGeom>
          <a:solidFill>
            <a:srgbClr val="CCFF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 typeface="Wingdings" charset="0"/>
              <a:buNone/>
            </a:pPr>
            <a:r>
              <a:rPr lang="en-US" sz="1400" dirty="0" smtClean="0"/>
              <a:t>e.g. Structured </a:t>
            </a:r>
            <a:r>
              <a:rPr lang="en-US" sz="1400" dirty="0"/>
              <a:t>information on most </a:t>
            </a:r>
            <a:r>
              <a:rPr lang="en-US" sz="1400" dirty="0" smtClean="0"/>
              <a:t>cities and points of interest in </a:t>
            </a:r>
            <a:r>
              <a:rPr lang="en-US" sz="1400" dirty="0"/>
              <a:t>the world </a:t>
            </a:r>
            <a:r>
              <a:rPr lang="en-US" sz="1400" dirty="0" smtClean="0"/>
              <a:t>(location, population</a:t>
            </a:r>
            <a:r>
              <a:rPr lang="en-US" sz="1400" dirty="0"/>
              <a:t>, economy, </a:t>
            </a:r>
            <a:r>
              <a:rPr lang="en-US" sz="1400" dirty="0" smtClean="0"/>
              <a:t>weather, climate</a:t>
            </a:r>
            <a:r>
              <a:rPr lang="en-US" sz="1400" dirty="0"/>
              <a:t>, ...)</a:t>
            </a:r>
          </a:p>
        </p:txBody>
      </p:sp>
      <p:sp>
        <p:nvSpPr>
          <p:cNvPr id="28678" name="AutoShape 7"/>
          <p:cNvSpPr>
            <a:spLocks noChangeArrowheads="1"/>
          </p:cNvSpPr>
          <p:nvPr/>
        </p:nvSpPr>
        <p:spPr bwMode="auto">
          <a:xfrm>
            <a:off x="5802313" y="5029200"/>
            <a:ext cx="3341687" cy="848072"/>
          </a:xfrm>
          <a:prstGeom prst="wedgeRectCallout">
            <a:avLst>
              <a:gd name="adj1" fmla="val -42208"/>
              <a:gd name="adj2" fmla="val -263958"/>
            </a:avLst>
          </a:prstGeom>
          <a:solidFill>
            <a:srgbClr val="CCFF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 typeface="Wingdings" charset="0"/>
              <a:buNone/>
            </a:pPr>
            <a:r>
              <a:rPr lang="en-US" sz="1400" dirty="0"/>
              <a:t>Free GIS data for most </a:t>
            </a:r>
            <a:r>
              <a:rPr lang="en-US" sz="1400" dirty="0" smtClean="0"/>
              <a:t>countries &amp; cities </a:t>
            </a:r>
            <a:r>
              <a:rPr lang="en-US" sz="1400" dirty="0"/>
              <a:t>in the world (base information: area, land-use, administrative districts, …)</a:t>
            </a:r>
          </a:p>
        </p:txBody>
      </p:sp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32" y="3176612"/>
            <a:ext cx="2701915" cy="298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AutoShape 9"/>
          <p:cNvSpPr>
            <a:spLocks noChangeArrowheads="1"/>
          </p:cNvSpPr>
          <p:nvPr/>
        </p:nvSpPr>
        <p:spPr bwMode="auto">
          <a:xfrm>
            <a:off x="6372200" y="6309320"/>
            <a:ext cx="2578100" cy="412750"/>
          </a:xfrm>
          <a:prstGeom prst="wedgeRectCallout">
            <a:avLst>
              <a:gd name="adj1" fmla="val -136350"/>
              <a:gd name="adj2" fmla="val -166157"/>
            </a:avLst>
          </a:prstGeom>
          <a:solidFill>
            <a:srgbClr val="CCFF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buFont typeface="Wingdings" charset="0"/>
              <a:buNone/>
            </a:pPr>
            <a:r>
              <a:rPr lang="en-US" sz="1400"/>
              <a:t>Open Government Data</a:t>
            </a:r>
          </a:p>
        </p:txBody>
      </p:sp>
      <p:sp>
        <p:nvSpPr>
          <p:cNvPr id="28681" name="Slide Number Placeholder 4"/>
          <p:cNvSpPr txBox="1">
            <a:spLocks/>
          </p:cNvSpPr>
          <p:nvPr/>
        </p:nvSpPr>
        <p:spPr bwMode="auto">
          <a:xfrm>
            <a:off x="8769350" y="6557963"/>
            <a:ext cx="3746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3F1577-877E-2F48-B06B-3934F4313FE6}" type="slidenum">
              <a:rPr lang="de-DE"/>
              <a:pPr eaLnBrk="1" hangingPunct="1">
                <a:spcBef>
                  <a:spcPct val="0"/>
                </a:spcBef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4696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Domains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Data: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-42252" r="-42252"/>
          <a:stretch>
            <a:fillRect/>
          </a:stretch>
        </p:blipFill>
        <p:spPr>
          <a:xfrm>
            <a:off x="-1116632" y="1916832"/>
            <a:ext cx="6113293" cy="3456384"/>
          </a:xfrm>
        </p:spPr>
      </p:pic>
      <p:sp>
        <p:nvSpPr>
          <p:cNvPr id="5" name="Rechteck 4"/>
          <p:cNvSpPr/>
          <p:nvPr/>
        </p:nvSpPr>
        <p:spPr>
          <a:xfrm>
            <a:off x="503040" y="609329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http://assets.okfn.org/images/data-</a:t>
            </a:r>
            <a:r>
              <a:rPr lang="de-DE" dirty="0" smtClean="0">
                <a:hlinkClick r:id="rId3"/>
              </a:rPr>
              <a:t>types.png</a:t>
            </a:r>
            <a:endParaRPr lang="de-DE" dirty="0" smtClean="0"/>
          </a:p>
          <a:p>
            <a:r>
              <a:rPr lang="de-DE" dirty="0">
                <a:hlinkClick r:id="rId4"/>
              </a:rPr>
              <a:t>http://opendatahandbook.org/en/appendices/file-</a:t>
            </a:r>
            <a:r>
              <a:rPr lang="de-DE" dirty="0" smtClean="0">
                <a:hlinkClick r:id="rId4"/>
              </a:rPr>
              <a:t>formats.html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6" name="Bild 5" descr="Screen Shot 2014-04-07 at 21.35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2776"/>
            <a:ext cx="5019606" cy="46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28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Portals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CKAN ... </a:t>
            </a:r>
            <a:r>
              <a:rPr lang="de-DE" dirty="0">
                <a:hlinkClick r:id="rId2"/>
              </a:rPr>
              <a:t>http://ckan.org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endParaRPr lang="de-DE" dirty="0"/>
          </a:p>
          <a:p>
            <a:pPr marL="342900" indent="-342900">
              <a:buFont typeface="Arial"/>
              <a:buChar char="•"/>
            </a:pPr>
            <a:r>
              <a:rPr lang="de-DE" dirty="0" err="1"/>
              <a:t>a</a:t>
            </a:r>
            <a:r>
              <a:rPr lang="de-DE" dirty="0" err="1" smtClean="0"/>
              <a:t>lmost</a:t>
            </a:r>
            <a:r>
              <a:rPr lang="de-DE" dirty="0" smtClean="0"/>
              <a:t> „de facto“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Open Data Portals</a:t>
            </a:r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facilitates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, </a:t>
            </a:r>
            <a:r>
              <a:rPr lang="de-DE" dirty="0" err="1" smtClean="0"/>
              <a:t>metadata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publisher</a:t>
            </a:r>
            <a:r>
              <a:rPr lang="de-DE" dirty="0" smtClean="0"/>
              <a:t>, </a:t>
            </a:r>
            <a:r>
              <a:rPr lang="de-DE" dirty="0" err="1" smtClean="0"/>
              <a:t>format</a:t>
            </a:r>
            <a:r>
              <a:rPr lang="de-DE" dirty="0" smtClean="0"/>
              <a:t>, </a:t>
            </a:r>
            <a:r>
              <a:rPr lang="de-DE" dirty="0" err="1" smtClean="0"/>
              <a:t>publication</a:t>
            </a:r>
            <a:r>
              <a:rPr lang="de-DE" dirty="0" smtClean="0"/>
              <a:t> </a:t>
            </a:r>
            <a:r>
              <a:rPr lang="de-DE" dirty="0" err="1" smtClean="0"/>
              <a:t>date</a:t>
            </a:r>
            <a:r>
              <a:rPr lang="de-DE" dirty="0" smtClean="0"/>
              <a:t>, </a:t>
            </a:r>
            <a:r>
              <a:rPr lang="de-DE" dirty="0" err="1" smtClean="0"/>
              <a:t>license</a:t>
            </a:r>
            <a:r>
              <a:rPr lang="de-DE" dirty="0" smtClean="0"/>
              <a:t>, etc.)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smtClean="0">
                <a:hlinkClick r:id="rId3"/>
              </a:rPr>
              <a:t>http://datahub.io/</a:t>
            </a:r>
            <a:r>
              <a:rPr lang="de-DE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de-DE" dirty="0">
                <a:hlinkClick r:id="rId4"/>
              </a:rPr>
              <a:t>http://data.gv.at/</a:t>
            </a: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machine-processable</a:t>
            </a:r>
            <a:r>
              <a:rPr lang="de-DE" dirty="0" smtClean="0"/>
              <a:t>? ... </a:t>
            </a:r>
          </a:p>
          <a:p>
            <a:pPr marL="0" indent="0"/>
            <a:r>
              <a:rPr lang="de-DE" dirty="0"/>
              <a:t> </a:t>
            </a:r>
            <a:r>
              <a:rPr lang="de-DE" dirty="0" smtClean="0"/>
              <a:t>   ... </a:t>
            </a:r>
            <a:r>
              <a:rPr lang="de-DE" b="1" dirty="0" err="1" smtClean="0"/>
              <a:t>partiall</a:t>
            </a:r>
            <a:r>
              <a:rPr lang="de-DE" b="1" dirty="0" err="1"/>
              <a:t>y</a:t>
            </a:r>
            <a:endParaRPr lang="de-DE" b="1" dirty="0" smtClean="0"/>
          </a:p>
          <a:p>
            <a:pPr marL="342900" indent="-342900">
              <a:buFont typeface="Arial"/>
              <a:buChar char="•"/>
            </a:pPr>
            <a:endParaRPr lang="de-DE" dirty="0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Still...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machine-readability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 err="1" smtClean="0"/>
              <a:t>Missing</a:t>
            </a:r>
            <a:r>
              <a:rPr lang="de-DE" dirty="0" smtClean="0"/>
              <a:t>/</a:t>
            </a:r>
            <a:r>
              <a:rPr lang="de-DE" dirty="0" err="1" smtClean="0"/>
              <a:t>wrong</a:t>
            </a:r>
            <a:r>
              <a:rPr lang="de-DE" dirty="0" smtClean="0"/>
              <a:t> meta-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</a:t>
            </a:r>
            <a:r>
              <a:rPr lang="de-DE" dirty="0" err="1" smtClean="0"/>
              <a:t>linked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err="1" smtClean="0"/>
              <a:t>searching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dataset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difficult</a:t>
            </a:r>
            <a:endParaRPr lang="de-DE" dirty="0" smtClean="0"/>
          </a:p>
          <a:p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338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1913</Words>
  <Application>Microsoft Macintosh PowerPoint</Application>
  <PresentationFormat>Bildschirmpräsentation (4:3)</PresentationFormat>
  <Paragraphs>263</Paragraphs>
  <Slides>32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WU Designvorlage neu</vt:lpstr>
      <vt:lpstr>Arbeitsblatt</vt:lpstr>
      <vt:lpstr>Web Standards and Technical Challenges for Publishing and Processing Open Data</vt:lpstr>
      <vt:lpstr>Outline</vt:lpstr>
      <vt:lpstr>What is Open Data?</vt:lpstr>
      <vt:lpstr>Open Data vs. Big Data</vt:lpstr>
      <vt:lpstr>Open Data Providers &amp; Motivations, examples:</vt:lpstr>
      <vt:lpstr>Example Open Data Sources: it’s not only governmental data… but also user-generated content!</vt:lpstr>
      <vt:lpstr>Domains and Types of Data:</vt:lpstr>
      <vt:lpstr>Open Data Portals</vt:lpstr>
      <vt:lpstr>Still... Challenges regarding machine-readability:</vt:lpstr>
      <vt:lpstr>Standards to the rescue:  Towards more machine-processable Data publishing: Linked Data!</vt:lpstr>
      <vt:lpstr>Data on the Web: the Web is not only a place for documents!</vt:lpstr>
      <vt:lpstr>The Web 1989…</vt:lpstr>
      <vt:lpstr>PowerPoint-Präsentation</vt:lpstr>
      <vt:lpstr>What is the idea of Linked Data?</vt:lpstr>
      <vt:lpstr>Linked Data on the Web: Adoption</vt:lpstr>
      <vt:lpstr>Linked Data is moving from academia  to industry</vt:lpstr>
      <vt:lpstr>In the last few years, we have seen many successes, e.g. …</vt:lpstr>
      <vt:lpstr>Google Knowledge Graph</vt:lpstr>
      <vt:lpstr>5-Star Schema for Open Data:</vt:lpstr>
      <vt:lpstr>Open Data Trends, Future &amp; Challenges</vt:lpstr>
      <vt:lpstr>Open Data – Status:</vt:lpstr>
      <vt:lpstr>Open Government Data Austria:</vt:lpstr>
      <vt:lpstr>Can Open Data be used by industry?</vt:lpstr>
      <vt:lpstr>City Data Pipeline: Overview</vt:lpstr>
      <vt:lpstr>Collected Data vs. Green City Index Data: Overlaps</vt:lpstr>
      <vt:lpstr>City Data Pipeline: Web Interface</vt:lpstr>
      <vt:lpstr>Challenges &amp; Lessons Learnt –  Is Open Data fit for industry?</vt:lpstr>
      <vt:lpstr>Challenges &amp; Lessons Learnt –  Is Open Data fit for industry?</vt:lpstr>
      <vt:lpstr>Open Data vs. Big Data</vt:lpstr>
      <vt:lpstr>EU is pushing Linked Data Standards</vt:lpstr>
      <vt:lpstr>Recent Activities in Standardisation: W3C</vt:lpstr>
      <vt:lpstr>Open your data!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478</cp:revision>
  <dcterms:created xsi:type="dcterms:W3CDTF">2010-04-12T15:33:34Z</dcterms:created>
  <dcterms:modified xsi:type="dcterms:W3CDTF">2014-06-05T09:44:05Z</dcterms:modified>
</cp:coreProperties>
</file>