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509" r:id="rId3"/>
    <p:sldId id="539" r:id="rId4"/>
    <p:sldId id="512" r:id="rId5"/>
    <p:sldId id="546" r:id="rId6"/>
    <p:sldId id="545" r:id="rId7"/>
    <p:sldId id="547" r:id="rId8"/>
    <p:sldId id="514" r:id="rId9"/>
    <p:sldId id="549" r:id="rId10"/>
    <p:sldId id="548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58" r:id="rId20"/>
    <p:sldId id="560" r:id="rId21"/>
    <p:sldId id="561" r:id="rId22"/>
    <p:sldId id="562" r:id="rId23"/>
    <p:sldId id="563" r:id="rId24"/>
    <p:sldId id="564" r:id="rId25"/>
    <p:sldId id="559" r:id="rId26"/>
    <p:sldId id="567" r:id="rId27"/>
    <p:sldId id="566" r:id="rId28"/>
    <p:sldId id="544" r:id="rId29"/>
    <p:sldId id="565" r:id="rId30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B050"/>
    <a:srgbClr val="CC0099"/>
    <a:srgbClr val="FF0066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17" autoAdjust="0"/>
  </p:normalViewPr>
  <p:slideViewPr>
    <p:cSldViewPr>
      <p:cViewPr>
        <p:scale>
          <a:sx n="75" d="100"/>
          <a:sy n="75" d="100"/>
        </p:scale>
        <p:origin x="-568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98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0F951-13DB-4C5A-85D6-12D1C2F8F5B0}" type="datetimeFigureOut">
              <a:rPr lang="de-AT" smtClean="0"/>
              <a:pPr/>
              <a:t>21/05/15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F9C7-0FFE-4E72-AF6A-1657BD8F0EAC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477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D00C6-9325-456A-9050-A3DFBE2350C6}" type="datetimeFigureOut">
              <a:rPr lang="de-AT" smtClean="0"/>
              <a:pPr/>
              <a:t>21/05/15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A2B0-3FF2-4AD7-B641-4608F568295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467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5575E-9C37-D542-BDE9-B7F3AB4A06DB}" type="slidenum">
              <a:rPr lang="en-US">
                <a:latin typeface="Siemens Sans" charset="0"/>
              </a:rPr>
              <a:pPr eaLnBrk="1" hangingPunct="1"/>
              <a:t>4</a:t>
            </a:fld>
            <a:endParaRPr lang="en-US">
              <a:latin typeface="Siemens Sans" charset="0"/>
            </a:endParaRPr>
          </a:p>
        </p:txBody>
      </p:sp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40" tIns="46770" rIns="93540" bIns="46770"/>
          <a:lstStyle/>
          <a:p>
            <a:pPr eaLnBrk="1" hangingPunct="1">
              <a:spcBef>
                <a:spcPct val="0"/>
              </a:spcBef>
            </a:pPr>
            <a:endParaRPr lang="en-US">
              <a:latin typeface="Siemens Sans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0" tIns="46770" rIns="93540" bIns="46770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191D74-57C7-C24B-B5C4-0E60AEA2DBEC}" type="slidenum">
              <a:rPr lang="en-US">
                <a:latin typeface="Calibri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6E0E31-702E-DE42-9B0E-38503C1CABBF}" type="slidenum">
              <a:rPr lang="de-DE">
                <a:latin typeface="Siemens Sans" charset="0"/>
              </a:rPr>
              <a:pPr eaLnBrk="1" hangingPunct="1"/>
              <a:t>18</a:t>
            </a:fld>
            <a:endParaRPr lang="de-DE">
              <a:latin typeface="Siemens Sans" charset="0"/>
            </a:endParaRPr>
          </a:p>
        </p:txBody>
      </p:sp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37" tIns="46769" rIns="93537" bIns="46769"/>
          <a:lstStyle/>
          <a:p>
            <a:pPr eaLnBrk="1" hangingPunct="1">
              <a:spcBef>
                <a:spcPct val="0"/>
              </a:spcBef>
            </a:pPr>
            <a:endParaRPr lang="en-US">
              <a:latin typeface="Siemens Sans" charset="0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37" tIns="46769" rIns="93537" bIns="46769" anchor="b"/>
          <a:lstStyle>
            <a:lvl1pPr defTabSz="912813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D56BA9-5AD6-C844-92B9-633F8C1109D2}" type="slidenum">
              <a:rPr lang="en-US">
                <a:latin typeface="Calibri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614045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4027488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590675"/>
            <a:ext cx="40290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263FBF5-8BA2-BC4C-A885-F0730F6AC0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6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26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/ name of department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62" r:id="rId5"/>
    <p:sldLayoutId id="2147483651" r:id="rId6"/>
    <p:sldLayoutId id="2147483652" r:id="rId7"/>
    <p:sldLayoutId id="2147483664" r:id="rId8"/>
    <p:sldLayoutId id="2147483665" r:id="rId9"/>
    <p:sldLayoutId id="2147483663" r:id="rId10"/>
    <p:sldLayoutId id="2147483666" r:id="rId11"/>
    <p:sldLayoutId id="2147483667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data.wu.ac.at/portalwatch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citydata.wu.ac.at/" TargetMode="External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efinition.org/okd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okfn.org/opendata/glossary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citydata.wu.ac.at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s://www.data.gv.at/wp-content/uploads/2012/03/Mission-Statement-AG-Qualitaetssicherung-OpenData-Portale.pdf" TargetMode="External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dataportal.at/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data.gv.a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AxelPolleres" TargetMode="External"/><Relationship Id="rId4" Type="http://schemas.openxmlformats.org/officeDocument/2006/relationships/hyperlink" Target="http://wu.ac.at/infobiz/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59.png"/><Relationship Id="rId10" Type="http://schemas.openxmlformats.org/officeDocument/2006/relationships/hyperlink" Target="http://2015.data-forum.eu/" TargetMode="External"/><Relationship Id="rId11" Type="http://schemas.openxmlformats.org/officeDocument/2006/relationships/hyperlink" Target="http://semantics.cc/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mailto:Axel.Polleres@wu.ac.a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hyperlink" Target="http://www.opendatanow.com/2013/11/new-big-data-vs-open-data-mapping-it-out/" TargetMode="Externa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hyperlink" Target="http://data.wu.ac.at/portalwatch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atahub.io/" TargetMode="External"/><Relationship Id="rId4" Type="http://schemas.openxmlformats.org/officeDocument/2006/relationships/hyperlink" Target="http://data.gv.at/" TargetMode="External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ckan.org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366012"/>
            <a:ext cx="8352928" cy="783068"/>
          </a:xfrm>
        </p:spPr>
        <p:txBody>
          <a:bodyPr/>
          <a:lstStyle/>
          <a:p>
            <a:r>
              <a:rPr lang="en-GB" sz="2400" noProof="0" smtClean="0"/>
              <a:t/>
            </a:r>
            <a:br>
              <a:rPr lang="en-GB" sz="2400" noProof="0" smtClean="0"/>
            </a:br>
            <a:r>
              <a:rPr lang="en-GB" sz="2400" noProof="0" smtClean="0"/>
              <a:t>How can you use Open Data? </a:t>
            </a:r>
            <a:br>
              <a:rPr lang="en-GB" sz="2400" noProof="0" smtClean="0"/>
            </a:br>
            <a:r>
              <a:rPr lang="en-GB" sz="2400" noProof="0" smtClean="0"/>
              <a:t>... And why you should!</a:t>
            </a:r>
            <a:br>
              <a:rPr lang="en-GB" sz="2400" noProof="0" smtClean="0"/>
            </a:br>
            <a:r>
              <a:rPr lang="en-GB" sz="2400" noProof="0" smtClean="0"/>
              <a:t/>
            </a:r>
            <a:br>
              <a:rPr lang="en-GB" sz="2400" noProof="0" smtClean="0"/>
            </a:br>
            <a:r>
              <a:rPr lang="en-GB" sz="2400" noProof="0" smtClean="0"/>
              <a:t/>
            </a:r>
            <a:br>
              <a:rPr lang="en-GB" sz="2400" noProof="0" smtClean="0"/>
            </a:br>
            <a:endParaRPr lang="en-GB" sz="2400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2406" y="4804610"/>
            <a:ext cx="8502082" cy="1141200"/>
          </a:xfrm>
        </p:spPr>
        <p:txBody>
          <a:bodyPr/>
          <a:lstStyle/>
          <a:p>
            <a:r>
              <a:rPr lang="en-GB" sz="2400" noProof="0" smtClean="0"/>
              <a:t>Axel Polleres</a:t>
            </a:r>
          </a:p>
          <a:p>
            <a:endParaRPr lang="en-GB" sz="2400" noProof="0" smtClean="0"/>
          </a:p>
          <a:p>
            <a:r>
              <a:rPr lang="en-GB" sz="1400" b="1" noProof="0" smtClean="0"/>
              <a:t>web: http://polleres.net    				twitter: @AxelPolleres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Q</a:t>
            </a:r>
            <a:r>
              <a:rPr lang="en-GB" sz="2400" noProof="0" smtClean="0"/>
              <a:t>UALITY</a:t>
            </a:r>
            <a:r>
              <a:rPr lang="en-GB" noProof="0" smtClean="0"/>
              <a:t> D</a:t>
            </a:r>
            <a:r>
              <a:rPr lang="en-GB" sz="2400" noProof="0" smtClean="0"/>
              <a:t>IMENSIONS</a:t>
            </a:r>
            <a:endParaRPr lang="en-GB" sz="2400" noProof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764378"/>
              </p:ext>
            </p:extLst>
          </p:nvPr>
        </p:nvGraphicFramePr>
        <p:xfrm>
          <a:off x="461962" y="2489304"/>
          <a:ext cx="843051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82"/>
                <a:gridCol w="662473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DIMENSION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Retrievability</a:t>
                      </a:r>
                      <a:endParaRPr lang="en-GB" dirty="0"/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meta data and resources can be retrieved.</a:t>
                      </a:r>
                      <a:endParaRPr lang="en-GB" dirty="0"/>
                    </a:p>
                  </a:txBody>
                  <a:tcPr anchor="b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Usage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available meta data keys are used to describe a dataset.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Completeness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the used meta data keys are non empty.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Accuracy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certain meta data values accurately describe the resources.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Openness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licenses and file formats conform to the open definition.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Contactability</a:t>
                      </a:r>
                      <a:endParaRPr lang="en-GB" dirty="0"/>
                    </a:p>
                  </a:txBody>
                  <a:tcP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the data publisher provide contact information.</a:t>
                      </a:r>
                      <a:endParaRPr lang="en-GB" dirty="0"/>
                    </a:p>
                  </a:txBody>
                  <a:tcPr anchor="b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48027" y="5301208"/>
            <a:ext cx="899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Objective measures which can be automatically computed in a scalable 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4437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Portal Overview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6.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844824"/>
            <a:ext cx="7596336" cy="48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7776"/>
      </p:ext>
    </p:extLst>
  </p:cSld>
  <p:clrMapOvr>
    <a:masterClrMapping/>
  </p:clrMapOvr>
  <p:transition xmlns:p14="http://schemas.microsoft.com/office/powerpoint/2010/main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Portal Details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7.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844824"/>
            <a:ext cx="6804248" cy="47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84567"/>
      </p:ext>
    </p:extLst>
  </p:cSld>
  <p:clrMapOvr>
    <a:masterClrMapping/>
  </p:clrMapOvr>
  <p:transition xmlns:p14="http://schemas.microsoft.com/office/powerpoint/2010/main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ODP Evolution</a:t>
            </a:r>
            <a:endParaRPr lang="en-GB" noProof="0"/>
          </a:p>
        </p:txBody>
      </p:sp>
      <p:pic>
        <p:nvPicPr>
          <p:cNvPr id="4" name="Bild 3" descr="Screen Shot 2015-03-30 at 01.47.3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772816"/>
            <a:ext cx="6660232" cy="47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70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ODP CHANGES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8.0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772816"/>
            <a:ext cx="7877030" cy="45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976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Data Dumps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839258"/>
            <a:ext cx="8424935" cy="4387988"/>
          </a:xfrm>
        </p:spPr>
        <p:txBody>
          <a:bodyPr/>
          <a:lstStyle/>
          <a:p>
            <a:r>
              <a:rPr lang="en-GB" noProof="0"/>
              <a:t>OPEN DATA PORTAL WATCH provides </a:t>
            </a:r>
            <a:r>
              <a:rPr lang="en-GB" noProof="0" smtClean="0"/>
              <a:t>an archive of Open Data portal crawls (weekly snapshots/dynamic crawling framework):</a:t>
            </a:r>
            <a:endParaRPr lang="en-GB" noProof="0"/>
          </a:p>
        </p:txBody>
      </p:sp>
      <p:pic>
        <p:nvPicPr>
          <p:cNvPr id="4" name="Bild 3" descr="Screen Shot 2015-03-30 at 01.49.1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869" y="3068960"/>
            <a:ext cx="4274627" cy="3600400"/>
          </a:xfrm>
          <a:prstGeom prst="rect">
            <a:avLst/>
          </a:prstGeom>
        </p:spPr>
      </p:pic>
      <p:pic>
        <p:nvPicPr>
          <p:cNvPr id="5" name="Bild 4" descr="Screen Shot 2015-03-30 at 01.48.5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147536"/>
            <a:ext cx="4358166" cy="33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45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 Watch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4149080"/>
            <a:ext cx="7740594" cy="9416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noProof="0"/>
          </a:p>
          <a:p>
            <a:pPr marL="0" indent="0">
              <a:buNone/>
            </a:pPr>
            <a:r>
              <a:rPr lang="en-GB" b="1" noProof="0" smtClean="0"/>
              <a:t>	</a:t>
            </a:r>
            <a:r>
              <a:rPr lang="en-GB" b="1" noProof="0" smtClean="0">
                <a:hlinkClick r:id="rId2"/>
              </a:rPr>
              <a:t>http</a:t>
            </a:r>
            <a:r>
              <a:rPr lang="en-GB" b="1" noProof="0" smtClean="0">
                <a:sym typeface="Wingdings"/>
                <a:hlinkClick r:id="rId2"/>
              </a:rPr>
              <a:t>://data.wu.ac.at/portalwatch/</a:t>
            </a:r>
            <a:r>
              <a:rPr lang="en-GB" b="1" noProof="0" smtClean="0">
                <a:sym typeface="Wingdings"/>
              </a:rPr>
              <a:t> </a:t>
            </a:r>
            <a:endParaRPr lang="en-GB" b="1" noProof="0"/>
          </a:p>
        </p:txBody>
      </p:sp>
      <p:pic>
        <p:nvPicPr>
          <p:cNvPr id="5" name="Bild 4" descr="Screen Shot 2015-03-30 at 01.45.1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03" y="1887881"/>
            <a:ext cx="6920641" cy="1469111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67544" y="5057800"/>
            <a:ext cx="8485187" cy="1800200"/>
          </a:xfrm>
          <a:prstGeom prst="rect">
            <a:avLst/>
          </a:prstGeom>
        </p:spPr>
        <p:txBody>
          <a:bodyPr/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Key </a:t>
            </a:r>
            <a:r>
              <a:rPr lang="de-DE" dirty="0" err="1" smtClean="0"/>
              <a:t>findings</a:t>
            </a:r>
            <a:r>
              <a:rPr lang="de-DE" dirty="0" smtClean="0"/>
              <a:t>: </a:t>
            </a:r>
          </a:p>
          <a:p>
            <a:pPr lvl="1"/>
            <a:r>
              <a:rPr lang="de-DE" dirty="0" err="1" smtClean="0"/>
              <a:t>Varying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acrosss</a:t>
            </a:r>
            <a:r>
              <a:rPr lang="de-DE" dirty="0" smtClean="0"/>
              <a:t> </a:t>
            </a:r>
            <a:r>
              <a:rPr lang="de-DE" dirty="0" err="1" smtClean="0"/>
              <a:t>portals</a:t>
            </a:r>
            <a:endParaRPr lang="de-DE" dirty="0" smtClean="0"/>
          </a:p>
          <a:p>
            <a:pPr lvl="1"/>
            <a:r>
              <a:rPr lang="de-DE" dirty="0" smtClean="0"/>
              <a:t>Rapid </a:t>
            </a:r>
            <a:r>
              <a:rPr lang="de-DE" dirty="0" err="1" smtClean="0"/>
              <a:t>growth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portals</a:t>
            </a:r>
            <a:endParaRPr lang="de-DE" dirty="0" smtClean="0"/>
          </a:p>
          <a:p>
            <a:pPr lvl="1"/>
            <a:r>
              <a:rPr lang="de-DE" dirty="0" err="1" smtClean="0"/>
              <a:t>Huge</a:t>
            </a:r>
            <a:r>
              <a:rPr lang="de-DE" dirty="0" smtClean="0"/>
              <a:t> </a:t>
            </a:r>
            <a:r>
              <a:rPr lang="de-DE" dirty="0" err="1" smtClean="0"/>
              <a:t>variety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</a:t>
            </a:r>
          </a:p>
          <a:p>
            <a:endParaRPr lang="de-DE" dirty="0"/>
          </a:p>
        </p:txBody>
      </p:sp>
      <p:grpSp>
        <p:nvGrpSpPr>
          <p:cNvPr id="9" name="Gruppierung 8"/>
          <p:cNvGrpSpPr/>
          <p:nvPr/>
        </p:nvGrpSpPr>
        <p:grpSpPr>
          <a:xfrm>
            <a:off x="755576" y="1700808"/>
            <a:ext cx="7200800" cy="2896907"/>
            <a:chOff x="755576" y="1700808"/>
            <a:chExt cx="7200800" cy="2896907"/>
          </a:xfrm>
        </p:grpSpPr>
        <p:pic>
          <p:nvPicPr>
            <p:cNvPr id="4" name="Bild 3" descr="Screen Shot 2015-05-19 at 20.11.0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/>
            <a:stretch/>
          </p:blipFill>
          <p:spPr>
            <a:xfrm>
              <a:off x="755576" y="1700808"/>
              <a:ext cx="6912768" cy="28969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Explosion 2 7"/>
            <p:cNvSpPr/>
            <p:nvPr/>
          </p:nvSpPr>
          <p:spPr>
            <a:xfrm>
              <a:off x="6012160" y="1844824"/>
              <a:ext cx="1944216" cy="936104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i="1" dirty="0" smtClean="0">
                  <a:solidFill>
                    <a:srgbClr val="000000"/>
                  </a:solidFill>
                </a:rPr>
                <a:t>ODQ2015</a:t>
              </a:r>
              <a:endParaRPr lang="de-DE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24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But: How to use all that Open Data?</a:t>
            </a:r>
            <a:endParaRPr lang="en-GB" noProof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68313" y="4869160"/>
            <a:ext cx="8485187" cy="1785640"/>
          </a:xfrm>
          <a:prstGeom prst="rect">
            <a:avLst/>
          </a:prstGeom>
        </p:spPr>
        <p:txBody>
          <a:bodyPr/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More </a:t>
            </a:r>
            <a:r>
              <a:rPr lang="de-DE" dirty="0" err="1" smtClean="0"/>
              <a:t>challenges</a:t>
            </a:r>
            <a:r>
              <a:rPr lang="de-DE" dirty="0" smtClean="0"/>
              <a:t>: </a:t>
            </a:r>
          </a:p>
          <a:p>
            <a:pPr lvl="1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integrate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deal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heterogeneous</a:t>
            </a:r>
            <a:r>
              <a:rPr lang="de-DE" dirty="0" smtClean="0"/>
              <a:t>/</a:t>
            </a:r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</a:t>
            </a:r>
          </a:p>
          <a:p>
            <a:endParaRPr lang="de-DE" dirty="0"/>
          </a:p>
        </p:txBody>
      </p:sp>
      <p:pic>
        <p:nvPicPr>
          <p:cNvPr id="8" name="Bild 7" descr="Screen Shot 2015-05-19 at 20.1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3708935" cy="310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868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769350" y="6557963"/>
            <a:ext cx="374650" cy="271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62E752-1807-604B-A63E-E645742798DC}" type="slidenum">
              <a:rPr lang="de-DE"/>
              <a:pPr eaLnBrk="1" hangingPunct="1"/>
              <a:t>18</a:t>
            </a:fld>
            <a:endParaRPr lang="de-DE"/>
          </a:p>
        </p:txBody>
      </p:sp>
      <p:sp>
        <p:nvSpPr>
          <p:cNvPr id="23554" name="Rectangle 37"/>
          <p:cNvSpPr>
            <a:spLocks noGrp="1" noChangeArrowheads="1"/>
          </p:cNvSpPr>
          <p:nvPr>
            <p:ph type="title"/>
          </p:nvPr>
        </p:nvSpPr>
        <p:spPr>
          <a:xfrm>
            <a:off x="395288" y="387350"/>
            <a:ext cx="5976937" cy="809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noProof="0" smtClean="0">
                <a:latin typeface="Arial" charset="0"/>
              </a:rPr>
              <a:t>Use Case: City Data  – Important for Infrastructure Providers &amp; for City Decision Makers</a:t>
            </a:r>
            <a:endParaRPr lang="en-GB" noProof="0">
              <a:latin typeface="Arial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2275" y="2924175"/>
            <a:ext cx="8542338" cy="3600450"/>
          </a:xfrm>
        </p:spPr>
        <p:txBody>
          <a:bodyPr/>
          <a:lstStyle/>
          <a:p>
            <a:pPr marL="573088" lvl="2" indent="-381000" eaLnBrk="1" fontAlgn="b" hangingPunct="1">
              <a:buClrTx/>
              <a:buFontTx/>
              <a:buNone/>
            </a:pPr>
            <a:endParaRPr lang="en-GB" sz="1200" noProof="0" smtClean="0">
              <a:latin typeface="Arial" charset="0"/>
              <a:cs typeface="Arial" charset="0"/>
            </a:endParaRPr>
          </a:p>
          <a:p>
            <a:pPr marL="573088" lvl="2" indent="-381000" eaLnBrk="1" fontAlgn="b" hangingPunct="1">
              <a:buClrTx/>
              <a:buFontTx/>
              <a:buNone/>
            </a:pPr>
            <a:endParaRPr lang="en-GB" sz="1200" noProof="0" smtClean="0">
              <a:latin typeface="Arial" charset="0"/>
              <a:cs typeface="Arial" charset="0"/>
            </a:endParaRPr>
          </a:p>
          <a:p>
            <a:pPr marL="573088" lvl="2" indent="-381000" eaLnBrk="1" fontAlgn="b" hangingPunct="1">
              <a:buClrTx/>
              <a:buFontTx/>
              <a:buNone/>
            </a:pPr>
            <a:r>
              <a:rPr lang="en-GB" sz="1200" noProof="0" smtClean="0">
                <a:latin typeface="Arial" charset="0"/>
                <a:cs typeface="Arial" charset="0"/>
              </a:rPr>
              <a:t>					         … however, these are often </a:t>
            </a:r>
            <a:r>
              <a:rPr lang="en-GB" sz="1200" b="1" noProof="0" smtClean="0">
                <a:latin typeface="Arial" charset="0"/>
                <a:cs typeface="Arial" charset="0"/>
              </a:rPr>
              <a:t>outdated</a:t>
            </a:r>
            <a:r>
              <a:rPr lang="en-GB" sz="1200" noProof="0" smtClean="0">
                <a:latin typeface="Arial" charset="0"/>
                <a:cs typeface="Arial" charset="0"/>
              </a:rPr>
              <a:t> before even published!</a:t>
            </a:r>
          </a:p>
          <a:p>
            <a:pPr marL="573088" lvl="2" indent="-381000" eaLnBrk="1" fontAlgn="b" hangingPunct="1">
              <a:buClrTx/>
              <a:buFontTx/>
              <a:buChar char="•"/>
            </a:pPr>
            <a:endParaRPr lang="en-GB" sz="1200" noProof="0" smtClean="0">
              <a:latin typeface="Arial" charset="0"/>
              <a:cs typeface="Arial" charset="0"/>
            </a:endParaRPr>
          </a:p>
          <a:p>
            <a:pPr marL="573088" lvl="2" indent="-381000" eaLnBrk="1" fontAlgn="b" hangingPunct="1">
              <a:buClrTx/>
              <a:buFontTx/>
              <a:buChar char="•"/>
            </a:pPr>
            <a:endParaRPr lang="en-GB" sz="1200" noProof="0" smtClean="0">
              <a:latin typeface="Arial" charset="0"/>
              <a:cs typeface="Arial" charset="0"/>
            </a:endParaRPr>
          </a:p>
          <a:p>
            <a:pPr marL="573088" lvl="2" indent="-381000" eaLnBrk="1" fontAlgn="b" hangingPunct="1">
              <a:buClrTx/>
              <a:buFontTx/>
              <a:buNone/>
            </a:pPr>
            <a:endParaRPr lang="en-GB" sz="1200" noProof="0" smtClean="0">
              <a:latin typeface="Arial" charset="0"/>
              <a:cs typeface="Arial" charset="0"/>
            </a:endParaRPr>
          </a:p>
          <a:p>
            <a:pPr marL="573088" lvl="2" indent="-381000" eaLnBrk="1" fontAlgn="b" hangingPunct="1">
              <a:buClrTx/>
              <a:buFontTx/>
              <a:buNone/>
            </a:pPr>
            <a:endParaRPr lang="en-GB" sz="1200" noProof="0" smtClean="0">
              <a:latin typeface="Arial" charset="0"/>
              <a:cs typeface="Arial" charset="0"/>
            </a:endParaRPr>
          </a:p>
          <a:p>
            <a:pPr marL="573088" lvl="2" indent="-381000" eaLnBrk="1" fontAlgn="b" hangingPunct="1">
              <a:buClrTx/>
              <a:buFontTx/>
              <a:buNone/>
            </a:pPr>
            <a:endParaRPr lang="en-GB" sz="1200" noProof="0" smtClean="0">
              <a:latin typeface="Arial" charset="0"/>
              <a:cs typeface="Arial" charset="0"/>
            </a:endParaRPr>
          </a:p>
          <a:p>
            <a:pPr marL="573088" lvl="2" indent="-381000" eaLnBrk="1" fontAlgn="b" hangingPunct="1">
              <a:buClrTx/>
              <a:buFontTx/>
              <a:buNone/>
            </a:pPr>
            <a:endParaRPr lang="en-GB" sz="1200" noProof="0" smtClean="0">
              <a:latin typeface="Arial" charset="0"/>
              <a:cs typeface="Arial" charset="0"/>
            </a:endParaRPr>
          </a:p>
          <a:p>
            <a:pPr marL="573088" lvl="2" indent="-381000" eaLnBrk="1" fontAlgn="b" hangingPunct="1">
              <a:buClrTx/>
              <a:buFontTx/>
              <a:buNone/>
            </a:pPr>
            <a:endParaRPr lang="en-GB" sz="1200" noProof="0">
              <a:latin typeface="Arial" charset="0"/>
              <a:cs typeface="Arial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48213"/>
            <a:ext cx="263842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6629400" y="4509120"/>
            <a:ext cx="2514600" cy="913656"/>
          </a:xfrm>
          <a:prstGeom prst="wedgeRoundRectCallout">
            <a:avLst>
              <a:gd name="adj1" fmla="val -71474"/>
              <a:gd name="adj2" fmla="val 67581"/>
              <a:gd name="adj3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buFont typeface="Wingdings" charset="0"/>
              <a:buNone/>
            </a:pPr>
            <a:r>
              <a:rPr lang="en-US" sz="1050" dirty="0"/>
              <a:t>Goal </a:t>
            </a:r>
            <a:r>
              <a:rPr lang="en-US" sz="1050" dirty="0" smtClean="0"/>
              <a:t>(short term)</a:t>
            </a:r>
            <a:r>
              <a:rPr lang="en-US" sz="1050" dirty="0"/>
              <a:t>: </a:t>
            </a:r>
          </a:p>
          <a:p>
            <a:pPr>
              <a:buFont typeface="Wingdings" charset="0"/>
              <a:buChar char="§"/>
            </a:pPr>
            <a:r>
              <a:rPr lang="en-US" sz="1050" dirty="0"/>
              <a:t>Leverage Open Data for calculating a </a:t>
            </a:r>
            <a:r>
              <a:rPr lang="en-US" sz="1050" dirty="0" smtClean="0"/>
              <a:t>city’ </a:t>
            </a:r>
            <a:r>
              <a:rPr lang="en-US" sz="1050" dirty="0"/>
              <a:t>performance from public sources on the Web </a:t>
            </a:r>
            <a:r>
              <a:rPr lang="en-US" sz="1050" b="1" dirty="0"/>
              <a:t>automatically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6660232" y="5565576"/>
            <a:ext cx="2434556" cy="815752"/>
          </a:xfrm>
          <a:prstGeom prst="wedgeRoundRectCallout">
            <a:avLst>
              <a:gd name="adj1" fmla="val -74205"/>
              <a:gd name="adj2" fmla="val -26163"/>
              <a:gd name="adj3" fmla="val 16667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buFont typeface="Wingdings" charset="0"/>
              <a:buNone/>
            </a:pPr>
            <a:r>
              <a:rPr lang="en-US" sz="1000" dirty="0"/>
              <a:t>Goal </a:t>
            </a:r>
            <a:r>
              <a:rPr lang="en-US" sz="1000" dirty="0" smtClean="0"/>
              <a:t>(long term)</a:t>
            </a:r>
            <a:r>
              <a:rPr lang="en-US" sz="1000" dirty="0"/>
              <a:t>: </a:t>
            </a:r>
          </a:p>
          <a:p>
            <a:pPr>
              <a:buFont typeface="Wingdings" charset="0"/>
              <a:buChar char="§"/>
            </a:pPr>
            <a:r>
              <a:rPr lang="en-US" sz="1000" dirty="0"/>
              <a:t>Define and Refine KPI models to assess specific impact of infrastructural investments and gather/check input  </a:t>
            </a:r>
            <a:r>
              <a:rPr lang="en-US" sz="1000" b="1" dirty="0"/>
              <a:t>automatically</a:t>
            </a: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21500" r="8017" b="16125"/>
          <a:stretch>
            <a:fillRect/>
          </a:stretch>
        </p:blipFill>
        <p:spPr bwMode="auto">
          <a:xfrm>
            <a:off x="1043608" y="2796907"/>
            <a:ext cx="3166442" cy="187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250825" y="4797425"/>
            <a:ext cx="3457575" cy="162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2" fontAlgn="b">
              <a:lnSpc>
                <a:spcPct val="110000"/>
              </a:lnSpc>
              <a:spcBef>
                <a:spcPct val="0"/>
              </a:spcBef>
              <a:buFont typeface="Wingdings" charset="0"/>
              <a:buChar char="à"/>
            </a:pPr>
            <a:r>
              <a:rPr lang="en-US" sz="1200" dirty="0">
                <a:cs typeface="Arial" charset="0"/>
                <a:sym typeface="Wingdings" charset="0"/>
              </a:rPr>
              <a:t>Needs </a:t>
            </a:r>
            <a:r>
              <a:rPr lang="en-US" sz="1200" b="1" dirty="0">
                <a:cs typeface="Arial" charset="0"/>
                <a:sym typeface="Wingdings" charset="0"/>
              </a:rPr>
              <a:t>up-to-date City Data</a:t>
            </a:r>
            <a:r>
              <a:rPr lang="en-US" sz="1200" dirty="0">
                <a:cs typeface="Arial" charset="0"/>
                <a:sym typeface="Wingdings" charset="0"/>
              </a:rPr>
              <a:t> </a:t>
            </a:r>
            <a:r>
              <a:rPr lang="en-US" sz="1200" dirty="0">
                <a:cs typeface="Arial" charset="0"/>
              </a:rPr>
              <a:t>and </a:t>
            </a:r>
            <a:r>
              <a:rPr lang="en-US" sz="1200" b="1" dirty="0">
                <a:cs typeface="Arial" charset="0"/>
              </a:rPr>
              <a:t>calculates City KPIs</a:t>
            </a:r>
            <a:r>
              <a:rPr lang="en-US" sz="1200" dirty="0">
                <a:cs typeface="Arial" charset="0"/>
              </a:rPr>
              <a:t> in a way that allows to display the current state and run scenarios of different product applications.</a:t>
            </a:r>
          </a:p>
          <a:p>
            <a:pPr lvl="2" fontAlgn="b">
              <a:lnSpc>
                <a:spcPct val="110000"/>
              </a:lnSpc>
              <a:spcBef>
                <a:spcPct val="0"/>
              </a:spcBef>
              <a:buFont typeface="Wingdings" charset="0"/>
              <a:buChar char="à"/>
            </a:pPr>
            <a:endParaRPr lang="en-US" sz="1200" dirty="0">
              <a:cs typeface="Arial" charset="0"/>
            </a:endParaRPr>
          </a:p>
          <a:p>
            <a:pPr lvl="2" fontAlgn="b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200" dirty="0">
                <a:cs typeface="Arial" charset="0"/>
              </a:rPr>
              <a:t>e.g. towards a “Dynamic” </a:t>
            </a:r>
          </a:p>
          <a:p>
            <a:pPr lvl="2" fontAlgn="b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200" dirty="0">
                <a:cs typeface="Arial" charset="0"/>
              </a:rPr>
              <a:t>       Green City Index: </a:t>
            </a:r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>
            <a:off x="-36512" y="1772816"/>
            <a:ext cx="84248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085850" lvl="2" indent="-171450" fontAlgn="b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cs typeface="Arial" charset="0"/>
              </a:rPr>
              <a:t>City Assessment and Sustainability reports</a:t>
            </a:r>
          </a:p>
          <a:p>
            <a:pPr marL="1085850" lvl="2" indent="-171450" fontAlgn="b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endParaRPr lang="en-US" sz="1100" dirty="0">
              <a:cs typeface="Arial" charset="0"/>
            </a:endParaRPr>
          </a:p>
          <a:p>
            <a:pPr marL="1085850" lvl="2" indent="-171450" fontAlgn="b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 smtClean="0">
                <a:cs typeface="Arial" charset="0"/>
              </a:rPr>
              <a:t>Tailored </a:t>
            </a:r>
            <a:r>
              <a:rPr lang="en-US" sz="2400" dirty="0">
                <a:cs typeface="Arial" charset="0"/>
              </a:rPr>
              <a:t>offerings by Infrastructure Providers</a:t>
            </a:r>
          </a:p>
        </p:txBody>
      </p:sp>
    </p:spTree>
    <p:extLst>
      <p:ext uri="{BB962C8B-B14F-4D97-AF65-F5344CB8AC3E}">
        <p14:creationId xmlns:p14="http://schemas.microsoft.com/office/powerpoint/2010/main" val="253875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City Data Pipeline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63688" y="1628800"/>
            <a:ext cx="5616624" cy="4681538"/>
          </a:xfrm>
        </p:spPr>
        <p:txBody>
          <a:bodyPr/>
          <a:lstStyle/>
          <a:p>
            <a:r>
              <a:rPr lang="en-GB" noProof="0" smtClean="0">
                <a:hlinkClick r:id="rId2"/>
              </a:rPr>
              <a:t>http://citydata.wu.ac.at/</a:t>
            </a:r>
            <a:r>
              <a:rPr lang="en-GB" noProof="0" smtClean="0"/>
              <a:t> </a:t>
            </a:r>
            <a:endParaRPr lang="en-GB" noProof="0"/>
          </a:p>
        </p:txBody>
      </p:sp>
      <p:pic>
        <p:nvPicPr>
          <p:cNvPr id="5" name="Bild 4" descr="Screen Shot 2015-05-19 at 20.33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24944"/>
            <a:ext cx="5100401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2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What is </a:t>
            </a:r>
            <a:r>
              <a:rPr lang="en-GB" noProof="0" dirty="0" smtClean="0"/>
              <a:t>Open Data?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noProof="0" smtClean="0"/>
              <a:t>Availability and Access</a:t>
            </a:r>
            <a:r>
              <a:rPr lang="en-GB" noProof="0" smtClean="0"/>
              <a:t>: the data must be available as a whole and at no more than a reasonable reproduction cost, preferably by downloading over the internet. The data must also be available in a convenient and modifiable form.</a:t>
            </a:r>
          </a:p>
          <a:p>
            <a:r>
              <a:rPr lang="en-GB" b="1" noProof="0" smtClean="0"/>
              <a:t>Reuse and Redistribution</a:t>
            </a:r>
            <a:r>
              <a:rPr lang="en-GB" noProof="0" smtClean="0"/>
              <a:t>: the data must be provided under terms that permit reuse and redistribution including the intermixing with other datasets. The data must be </a:t>
            </a:r>
            <a:r>
              <a:rPr lang="en-GB" noProof="0" smtClean="0">
                <a:hlinkClick r:id="rId2"/>
              </a:rPr>
              <a:t>machine-readable</a:t>
            </a:r>
            <a:r>
              <a:rPr lang="en-GB" noProof="0" smtClean="0"/>
              <a:t>.</a:t>
            </a:r>
          </a:p>
          <a:p>
            <a:r>
              <a:rPr lang="en-GB" b="1" noProof="0" smtClean="0"/>
              <a:t>Universal Participation</a:t>
            </a:r>
            <a:r>
              <a:rPr lang="en-GB" noProof="0" smtClean="0"/>
              <a:t>: everyone must be able to use, reuse and redistribute – there should be no discrimination against fields of endeavour or against persons or groups. For example, ‘non-commercial’ restrictions that would prevent ‘commercial’ use, or restrictions of use for certain purposes (e.g. only in education), are not allowed.</a:t>
            </a:r>
          </a:p>
          <a:p>
            <a:endParaRPr lang="en-GB" noProof="0" smtClean="0"/>
          </a:p>
          <a:p>
            <a:r>
              <a:rPr lang="en-GB" noProof="0" smtClean="0"/>
              <a:t> See more at: </a:t>
            </a:r>
            <a:r>
              <a:rPr lang="en-GB" noProof="0" smtClean="0">
                <a:hlinkClick r:id="rId3"/>
              </a:rPr>
              <a:t>http://opendefinition.org/okd/</a:t>
            </a:r>
            <a:r>
              <a:rPr lang="en-GB" noProof="0" smtClean="0"/>
              <a:t> </a:t>
            </a:r>
          </a:p>
          <a:p>
            <a:endParaRPr lang="en-GB" noProof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6317940"/>
            <a:ext cx="504056" cy="5400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020272" y="63347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Open </a:t>
            </a:r>
            <a:r>
              <a:rPr lang="de-DE" sz="1400" dirty="0" err="1" smtClean="0"/>
              <a:t>Knowledge</a:t>
            </a:r>
            <a:r>
              <a:rPr lang="de-DE" sz="1400" dirty="0" smtClean="0"/>
              <a:t> </a:t>
            </a:r>
            <a:r>
              <a:rPr lang="de-DE" sz="1400" dirty="0" err="1"/>
              <a:t>F</a:t>
            </a:r>
            <a:r>
              <a:rPr lang="de-DE" sz="1400" dirty="0" err="1" smtClean="0"/>
              <a:t>oundation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725831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creen Shot 2015-04-28 at 18.41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1" y="1789587"/>
            <a:ext cx="6111211" cy="4746696"/>
          </a:xfrm>
          <a:prstGeom prst="rect">
            <a:avLst/>
          </a:prstGeom>
        </p:spPr>
      </p:pic>
      <p:sp>
        <p:nvSpPr>
          <p:cNvPr id="132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smtClean="0">
                <a:solidFill>
                  <a:srgbClr val="FFFFFF"/>
                </a:solidFill>
                <a:latin typeface="Verdana"/>
              </a:rPr>
              <a:t>City Data Pipeline: </a:t>
            </a:r>
            <a:r>
              <a:rPr lang="de-DE" sz="2500" b="1" dirty="0" err="1" smtClean="0">
                <a:solidFill>
                  <a:srgbClr val="FFFFFF"/>
                </a:solidFill>
                <a:latin typeface="Verdana"/>
              </a:rPr>
              <a:t>Architecture</a:t>
            </a:r>
            <a:r>
              <a:rPr lang="de-DE" sz="2500" b="1" dirty="0" smtClean="0">
                <a:solidFill>
                  <a:srgbClr val="FFFFFF"/>
                </a:solidFill>
                <a:latin typeface="Verdana"/>
              </a:rPr>
              <a:t> </a:t>
            </a:r>
            <a:endParaRPr dirty="0"/>
          </a:p>
        </p:txBody>
      </p:sp>
      <p:sp>
        <p:nvSpPr>
          <p:cNvPr id="5" name="Oval 4"/>
          <p:cNvSpPr/>
          <p:nvPr/>
        </p:nvSpPr>
        <p:spPr>
          <a:xfrm>
            <a:off x="4248933" y="5110068"/>
            <a:ext cx="1241766" cy="632053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de-DE">
              <a:ln w="38100" cmpd="sng">
                <a:solidFill>
                  <a:srgbClr val="000000"/>
                </a:solidFill>
              </a:ln>
            </a:endParaRPr>
          </a:p>
        </p:txBody>
      </p:sp>
      <p:sp>
        <p:nvSpPr>
          <p:cNvPr id="6" name="Oval 5"/>
          <p:cNvSpPr/>
          <p:nvPr/>
        </p:nvSpPr>
        <p:spPr>
          <a:xfrm>
            <a:off x="5879387" y="5816940"/>
            <a:ext cx="1241766" cy="632053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de-DE">
              <a:ln w="38100" cmpd="sng">
                <a:solidFill>
                  <a:srgbClr val="000000"/>
                </a:solidFill>
              </a:ln>
            </a:endParaRPr>
          </a:p>
        </p:txBody>
      </p:sp>
      <p:sp>
        <p:nvSpPr>
          <p:cNvPr id="7" name="Oval 6"/>
          <p:cNvSpPr/>
          <p:nvPr/>
        </p:nvSpPr>
        <p:spPr>
          <a:xfrm>
            <a:off x="1668156" y="2077084"/>
            <a:ext cx="6051740" cy="122987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de-DE">
              <a:ln w="38100" cmpd="sng">
                <a:solidFill>
                  <a:srgbClr val="000000"/>
                </a:solidFill>
              </a:ln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740352" y="1772816"/>
            <a:ext cx="1259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004B69"/>
                </a:solidFill>
              </a:rPr>
              <a:t>Crawl </a:t>
            </a:r>
            <a:r>
              <a:rPr lang="de-DE" sz="1200" dirty="0" err="1" smtClean="0">
                <a:solidFill>
                  <a:srgbClr val="004B69"/>
                </a:solidFill>
              </a:rPr>
              <a:t>and</a:t>
            </a:r>
            <a:r>
              <a:rPr lang="de-DE" sz="1200" dirty="0" smtClean="0">
                <a:solidFill>
                  <a:srgbClr val="004B69"/>
                </a:solidFill>
              </a:rPr>
              <a:t> </a:t>
            </a:r>
            <a:r>
              <a:rPr lang="de-DE" sz="1200" b="1" dirty="0" err="1" smtClean="0">
                <a:solidFill>
                  <a:srgbClr val="004B69"/>
                </a:solidFill>
              </a:rPr>
              <a:t>integrate</a:t>
            </a:r>
            <a:r>
              <a:rPr lang="de-DE" sz="1200" b="1" dirty="0" smtClean="0">
                <a:solidFill>
                  <a:srgbClr val="004B69"/>
                </a:solidFill>
              </a:rPr>
              <a:t>  Open </a:t>
            </a:r>
            <a:r>
              <a:rPr lang="de-DE" sz="1200" b="1" dirty="0" err="1" smtClean="0">
                <a:solidFill>
                  <a:srgbClr val="004B69"/>
                </a:solidFill>
              </a:rPr>
              <a:t>data</a:t>
            </a:r>
            <a:r>
              <a:rPr lang="de-DE" sz="1200" b="1" dirty="0" smtClean="0">
                <a:solidFill>
                  <a:srgbClr val="004B69"/>
                </a:solidFill>
              </a:rPr>
              <a:t> </a:t>
            </a:r>
            <a:r>
              <a:rPr lang="de-DE" sz="1200" dirty="0" err="1" smtClean="0">
                <a:solidFill>
                  <a:srgbClr val="004B69"/>
                </a:solidFill>
              </a:rPr>
              <a:t>sources</a:t>
            </a:r>
            <a:r>
              <a:rPr lang="de-DE" sz="1200" dirty="0" smtClean="0">
                <a:solidFill>
                  <a:srgbClr val="004B69"/>
                </a:solidFill>
              </a:rPr>
              <a:t> </a:t>
            </a:r>
            <a:r>
              <a:rPr lang="de-DE" sz="1200" dirty="0" err="1" smtClean="0">
                <a:solidFill>
                  <a:srgbClr val="004B69"/>
                </a:solidFill>
              </a:rPr>
              <a:t>with</a:t>
            </a:r>
            <a:r>
              <a:rPr lang="de-DE" sz="1200" dirty="0" smtClean="0">
                <a:solidFill>
                  <a:srgbClr val="004B69"/>
                </a:solidFill>
              </a:rPr>
              <a:t> </a:t>
            </a:r>
            <a:r>
              <a:rPr lang="de-DE" sz="1200" dirty="0" err="1" smtClean="0">
                <a:solidFill>
                  <a:srgbClr val="004B69"/>
                </a:solidFill>
              </a:rPr>
              <a:t>city</a:t>
            </a:r>
            <a:r>
              <a:rPr lang="de-DE" sz="1200" dirty="0" smtClean="0">
                <a:solidFill>
                  <a:srgbClr val="004B69"/>
                </a:solidFill>
              </a:rPr>
              <a:t> </a:t>
            </a:r>
            <a:r>
              <a:rPr lang="de-DE" sz="1200" dirty="0" err="1" smtClean="0">
                <a:solidFill>
                  <a:srgbClr val="004B69"/>
                </a:solidFill>
              </a:rPr>
              <a:t>data</a:t>
            </a:r>
            <a:r>
              <a:rPr lang="de-DE" sz="1200" dirty="0" smtClean="0">
                <a:solidFill>
                  <a:srgbClr val="004B69"/>
                </a:solidFill>
              </a:rPr>
              <a:t>:</a:t>
            </a:r>
          </a:p>
          <a:p>
            <a:r>
              <a:rPr lang="de-DE" sz="1200" dirty="0" smtClean="0">
                <a:solidFill>
                  <a:srgbClr val="004B69"/>
                </a:solidFill>
              </a:rPr>
              <a:t>Wikipedia</a:t>
            </a:r>
          </a:p>
          <a:p>
            <a:r>
              <a:rPr lang="de-DE" sz="1200" dirty="0" err="1" smtClean="0">
                <a:solidFill>
                  <a:srgbClr val="004B69"/>
                </a:solidFill>
              </a:rPr>
              <a:t>Eurostat</a:t>
            </a:r>
            <a:endParaRPr lang="de-DE" sz="1200" dirty="0">
              <a:solidFill>
                <a:srgbClr val="004B69"/>
              </a:solidFill>
            </a:endParaRPr>
          </a:p>
          <a:p>
            <a:r>
              <a:rPr lang="de-DE" sz="1200" dirty="0" err="1" smtClean="0">
                <a:solidFill>
                  <a:srgbClr val="004B69"/>
                </a:solidFill>
              </a:rPr>
              <a:t>UNData</a:t>
            </a:r>
            <a:endParaRPr lang="de-DE" sz="1200" dirty="0" smtClean="0">
              <a:solidFill>
                <a:srgbClr val="004B69"/>
              </a:solidFill>
            </a:endParaRPr>
          </a:p>
          <a:p>
            <a:r>
              <a:rPr lang="de-DE" sz="1200" dirty="0" err="1" smtClean="0">
                <a:solidFill>
                  <a:srgbClr val="004B69"/>
                </a:solidFill>
              </a:rPr>
              <a:t>USCencus</a:t>
            </a:r>
            <a:endParaRPr lang="de-DE" sz="1200" dirty="0" smtClean="0">
              <a:solidFill>
                <a:srgbClr val="004B69"/>
              </a:solidFill>
            </a:endParaRPr>
          </a:p>
          <a:p>
            <a:r>
              <a:rPr lang="de-DE" sz="1200" dirty="0" smtClean="0">
                <a:solidFill>
                  <a:srgbClr val="004B69"/>
                </a:solidFill>
              </a:rPr>
              <a:t>Etc.</a:t>
            </a:r>
            <a:endParaRPr lang="de-DE" sz="1200" dirty="0">
              <a:solidFill>
                <a:srgbClr val="004B69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96336" y="4221088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004B69"/>
                </a:solidFill>
              </a:rPr>
              <a:t>Use</a:t>
            </a:r>
            <a:r>
              <a:rPr lang="de-DE" sz="1200" dirty="0" smtClean="0">
                <a:solidFill>
                  <a:srgbClr val="004B69"/>
                </a:solidFill>
              </a:rPr>
              <a:t> </a:t>
            </a:r>
            <a:r>
              <a:rPr lang="de-DE" sz="1200" dirty="0" err="1" smtClean="0">
                <a:solidFill>
                  <a:srgbClr val="004B69"/>
                </a:solidFill>
              </a:rPr>
              <a:t>statistical</a:t>
            </a:r>
            <a:r>
              <a:rPr lang="de-DE" sz="1200" dirty="0" smtClean="0">
                <a:solidFill>
                  <a:srgbClr val="004B69"/>
                </a:solidFill>
              </a:rPr>
              <a:t> </a:t>
            </a:r>
            <a:r>
              <a:rPr lang="de-DE" sz="1200" dirty="0" err="1" smtClean="0">
                <a:solidFill>
                  <a:srgbClr val="004B69"/>
                </a:solidFill>
              </a:rPr>
              <a:t>methods</a:t>
            </a:r>
            <a:r>
              <a:rPr lang="de-DE" sz="1200" dirty="0" smtClean="0">
                <a:solidFill>
                  <a:srgbClr val="004B69"/>
                </a:solidFill>
              </a:rPr>
              <a:t> </a:t>
            </a:r>
            <a:r>
              <a:rPr lang="de-DE" sz="1200" dirty="0" err="1" smtClean="0">
                <a:solidFill>
                  <a:srgbClr val="004B69"/>
                </a:solidFill>
              </a:rPr>
              <a:t>to</a:t>
            </a:r>
            <a:r>
              <a:rPr lang="de-DE" sz="1200" dirty="0" smtClean="0">
                <a:solidFill>
                  <a:srgbClr val="004B69"/>
                </a:solidFill>
              </a:rPr>
              <a:t> </a:t>
            </a:r>
            <a:r>
              <a:rPr lang="de-DE" sz="1200" b="1" dirty="0" err="1" smtClean="0">
                <a:solidFill>
                  <a:srgbClr val="004B69"/>
                </a:solidFill>
              </a:rPr>
              <a:t>approximate</a:t>
            </a:r>
            <a:r>
              <a:rPr lang="de-DE" sz="1200" b="1" dirty="0" smtClean="0">
                <a:solidFill>
                  <a:srgbClr val="004B69"/>
                </a:solidFill>
              </a:rPr>
              <a:t> </a:t>
            </a:r>
            <a:r>
              <a:rPr lang="de-DE" sz="1200" b="1" dirty="0" err="1" smtClean="0">
                <a:solidFill>
                  <a:srgbClr val="004B69"/>
                </a:solidFill>
              </a:rPr>
              <a:t>missing</a:t>
            </a:r>
            <a:r>
              <a:rPr lang="de-DE" sz="1200" b="1" dirty="0" smtClean="0">
                <a:solidFill>
                  <a:srgbClr val="004B69"/>
                </a:solidFill>
              </a:rPr>
              <a:t> </a:t>
            </a:r>
            <a:r>
              <a:rPr lang="de-DE" sz="1200" b="1" dirty="0" err="1" smtClean="0">
                <a:solidFill>
                  <a:srgbClr val="004B69"/>
                </a:solidFill>
              </a:rPr>
              <a:t>values</a:t>
            </a:r>
            <a:endParaRPr lang="de-DE" sz="1200" b="1" dirty="0">
              <a:solidFill>
                <a:srgbClr val="004B69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9824" y="5633372"/>
            <a:ext cx="1584176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accent1">
                    <a:lumMod val="50000"/>
                  </a:schemeClr>
                </a:solidFill>
              </a:rPr>
              <a:t>Re-</a:t>
            </a:r>
            <a:r>
              <a:rPr lang="de-DE" sz="1100" dirty="0" err="1" smtClean="0">
                <a:solidFill>
                  <a:schemeClr val="accent1">
                    <a:lumMod val="50000"/>
                  </a:schemeClr>
                </a:solidFill>
              </a:rPr>
              <a:t>publish</a:t>
            </a:r>
            <a:r>
              <a:rPr lang="de-DE" sz="11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100" dirty="0" err="1" smtClean="0">
                <a:solidFill>
                  <a:schemeClr val="accent1">
                    <a:lumMod val="50000"/>
                  </a:schemeClr>
                </a:solidFill>
              </a:rPr>
              <a:t>as</a:t>
            </a:r>
            <a:r>
              <a:rPr lang="de-DE" sz="11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100" b="1" dirty="0" err="1" smtClean="0">
                <a:solidFill>
                  <a:schemeClr val="accent1">
                    <a:lumMod val="50000"/>
                  </a:schemeClr>
                </a:solidFill>
              </a:rPr>
              <a:t>Linked</a:t>
            </a:r>
            <a:r>
              <a:rPr lang="de-DE" sz="1100" b="1" dirty="0" smtClean="0">
                <a:solidFill>
                  <a:schemeClr val="accent1">
                    <a:lumMod val="50000"/>
                  </a:schemeClr>
                </a:solidFill>
              </a:rPr>
              <a:t> Data </a:t>
            </a:r>
            <a:r>
              <a:rPr lang="de-DE" sz="1100" dirty="0" smtClean="0">
                <a:solidFill>
                  <a:schemeClr val="accent1">
                    <a:lumMod val="50000"/>
                  </a:schemeClr>
                </a:solidFill>
              </a:rPr>
              <a:t>(SPARQL </a:t>
            </a:r>
            <a:r>
              <a:rPr lang="de-DE" sz="1100" dirty="0" err="1" smtClean="0">
                <a:solidFill>
                  <a:schemeClr val="accent1">
                    <a:lumMod val="50000"/>
                  </a:schemeClr>
                </a:solidFill>
              </a:rPr>
              <a:t>endpoint</a:t>
            </a:r>
            <a:r>
              <a:rPr lang="de-DE" sz="11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100" dirty="0" err="1" smtClean="0">
                <a:solidFill>
                  <a:schemeClr val="accent1">
                    <a:lumMod val="50000"/>
                  </a:schemeClr>
                </a:solidFill>
              </a:rPr>
              <a:t>provenance</a:t>
            </a:r>
            <a:r>
              <a:rPr lang="de-DE" sz="11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100" dirty="0" err="1" smtClean="0">
                <a:solidFill>
                  <a:schemeClr val="accent1">
                    <a:lumMod val="50000"/>
                  </a:schemeClr>
                </a:solidFill>
              </a:rPr>
              <a:t>information</a:t>
            </a:r>
            <a:r>
              <a:rPr lang="de-DE" sz="1100" dirty="0" smtClean="0">
                <a:solidFill>
                  <a:schemeClr val="accent1">
                    <a:lumMod val="50000"/>
                  </a:schemeClr>
                </a:solidFill>
              </a:rPr>
              <a:t>, etc.</a:t>
            </a:r>
            <a:endParaRPr lang="de-DE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212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Challenges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–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values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endParaRPr sz="1500" dirty="0"/>
          </a:p>
        </p:txBody>
      </p:sp>
      <p:sp>
        <p:nvSpPr>
          <p:cNvPr id="147" name="TextShape 2"/>
          <p:cNvSpPr txBox="1"/>
          <p:nvPr/>
        </p:nvSpPr>
        <p:spPr>
          <a:xfrm>
            <a:off x="65275" y="1711812"/>
            <a:ext cx="9003919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Found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a large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amount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missing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values</a:t>
            </a:r>
            <a:endParaRPr lang="de-DE" dirty="0">
              <a:solidFill>
                <a:srgbClr val="FF0000"/>
              </a:solidFill>
              <a:latin typeface="Verdana"/>
            </a:endParaRPr>
          </a:p>
          <a:p>
            <a:pPr>
              <a:lnSpc>
                <a:spcPct val="100000"/>
              </a:lnSpc>
              <a:buFont typeface="Wingdings" charset="2"/>
              <a:buChar char=""/>
            </a:pPr>
            <a:endParaRPr sz="1500" dirty="0"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Two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Reasons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  <a:endParaRPr lang="de-DE" sz="1500" dirty="0"/>
          </a:p>
          <a:p>
            <a:pPr lvl="1">
              <a:lnSpc>
                <a:spcPct val="14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Incomplete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published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by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providers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(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Tables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1+2)</a:t>
            </a:r>
            <a:endParaRPr lang="de-DE" sz="1500" dirty="0"/>
          </a:p>
          <a:p>
            <a:pPr lvl="1">
              <a:lnSpc>
                <a:spcPct val="14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combination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different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sets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with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disjoint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cities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and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indicators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(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later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)
</a:t>
            </a:r>
            <a:endParaRPr sz="1500" dirty="0"/>
          </a:p>
          <a:p>
            <a:endParaRPr sz="1500" dirty="0"/>
          </a:p>
          <a:p>
            <a:pPr>
              <a:lnSpc>
                <a:spcPct val="100000"/>
              </a:lnSpc>
            </a:pPr>
            <a:endParaRPr sz="1500" dirty="0"/>
          </a:p>
        </p:txBody>
      </p:sp>
      <p:pic>
        <p:nvPicPr>
          <p:cNvPr id="2" name="Bild 1" descr="Screen Shot 2015-04-28 at 18.4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72" y="3250003"/>
            <a:ext cx="5313974" cy="36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560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62019" y="1839258"/>
            <a:ext cx="8574477" cy="1229702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/>
          <a:p>
            <a:pPr marL="311045" indent="-311045">
              <a:buFont typeface="Arial"/>
              <a:buChar char="•"/>
            </a:pPr>
            <a:r>
              <a:rPr lang="en-GB" sz="1800" noProof="0" smtClean="0"/>
              <a:t>Individual datasets (e.g. from Eurostat) have missing values</a:t>
            </a:r>
          </a:p>
          <a:p>
            <a:pPr marL="311045" indent="-311045">
              <a:buFont typeface="Arial"/>
              <a:buChar char="•"/>
            </a:pPr>
            <a:r>
              <a:rPr lang="en-GB" sz="1800" b="1" noProof="0" smtClean="0"/>
              <a:t>Merging together datasets </a:t>
            </a:r>
            <a:r>
              <a:rPr lang="en-GB" sz="1800" noProof="0" smtClean="0"/>
              <a:t>with different indicators/cities  adds sparsity</a:t>
            </a:r>
            <a:endParaRPr lang="en-GB" sz="1800" noProof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808294"/>
            <a:ext cx="8856984" cy="404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Challenges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–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values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92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prediction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method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per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:</a:t>
            </a:r>
            <a:endParaRPr dirty="0"/>
          </a:p>
        </p:txBody>
      </p:sp>
      <p:sp>
        <p:nvSpPr>
          <p:cNvPr id="158" name="TextShape 2"/>
          <p:cNvSpPr txBox="1"/>
          <p:nvPr/>
        </p:nvSpPr>
        <p:spPr>
          <a:xfrm>
            <a:off x="461743" y="1839003"/>
            <a:ext cx="7739916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Our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assumption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every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has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own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r>
              <a:rPr lang="de-DE" sz="22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distribution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and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relationship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to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others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.</a:t>
            </a:r>
            <a:endParaRPr dirty="0"/>
          </a:p>
          <a:p>
            <a:pPr>
              <a:lnSpc>
                <a:spcPct val="150000"/>
              </a:lnSpc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Basket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„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standard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“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regression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methods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: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K-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Nearest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Neighbour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Regression (KNN)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Multiple Linear Regression (MLR)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Random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Forest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Decision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Trees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(RFD)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
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
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5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40894" y="4940258"/>
            <a:ext cx="5812938" cy="14941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5090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2"/>
          <p:cNvSpPr txBox="1"/>
          <p:nvPr/>
        </p:nvSpPr>
        <p:spPr>
          <a:xfrm>
            <a:off x="461743" y="1763562"/>
            <a:ext cx="7739916" cy="4617265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200" dirty="0" err="1">
                <a:solidFill>
                  <a:srgbClr val="000000"/>
                </a:solidFill>
                <a:latin typeface="Verdana"/>
              </a:rPr>
              <a:t>Instead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using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directly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we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use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>
                <a:solidFill>
                  <a:srgbClr val="FF0000"/>
                </a:solidFill>
                <a:latin typeface="Verdana"/>
              </a:rPr>
              <a:t>PCs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built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from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indicators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200" dirty="0" err="1">
                <a:solidFill>
                  <a:srgbClr val="000000"/>
                </a:solidFill>
                <a:latin typeface="Verdana"/>
              </a:rPr>
              <a:t>For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buidling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PCs,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fill</a:t>
            </a:r>
            <a:r>
              <a:rPr lang="de-DE" sz="2200" dirty="0">
                <a:solidFill>
                  <a:srgbClr val="FF0000"/>
                </a:solidFill>
                <a:latin typeface="Verdana"/>
              </a:rPr>
              <a:t> in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missing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points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with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>
                <a:solidFill>
                  <a:srgbClr val="DC2300"/>
                </a:solidFill>
                <a:latin typeface="Verdana"/>
              </a:rPr>
              <a:t>neutral </a:t>
            </a:r>
            <a:r>
              <a:rPr lang="de-DE" sz="2200" dirty="0" err="1">
                <a:solidFill>
                  <a:srgbClr val="DC2300"/>
                </a:solidFill>
                <a:latin typeface="Verdana"/>
              </a:rPr>
              <a:t>values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→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predict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all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rows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
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
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65" name="Bild 164"/>
          <p:cNvPicPr/>
          <p:nvPr/>
        </p:nvPicPr>
        <p:blipFill>
          <a:blip r:embed="rId2"/>
          <a:stretch>
            <a:fillRect/>
          </a:stretch>
        </p:blipFill>
        <p:spPr>
          <a:xfrm>
            <a:off x="1215610" y="3291982"/>
            <a:ext cx="6204146" cy="3669841"/>
          </a:xfrm>
          <a:prstGeom prst="rect">
            <a:avLst/>
          </a:prstGeom>
          <a:ln>
            <a:noFill/>
          </a:ln>
        </p:spPr>
      </p:pic>
      <p:sp>
        <p:nvSpPr>
          <p:cNvPr id="5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prediction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method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per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93494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6140450" cy="809625"/>
          </a:xfrm>
        </p:spPr>
        <p:txBody>
          <a:bodyPr/>
          <a:lstStyle/>
          <a:p>
            <a:r>
              <a:rPr lang="en-GB" noProof="0" smtClean="0"/>
              <a:t>City Data Pipeline</a:t>
            </a:r>
            <a:endParaRPr lang="en-GB" noProof="0"/>
          </a:p>
        </p:txBody>
      </p:sp>
      <p:sp>
        <p:nvSpPr>
          <p:cNvPr id="5" name="TextShape 2"/>
          <p:cNvSpPr txBox="1"/>
          <p:nvPr/>
        </p:nvSpPr>
        <p:spPr>
          <a:xfrm>
            <a:off x="107504" y="1839003"/>
            <a:ext cx="4032449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 algn="ctr"/>
            <a:r>
              <a:rPr lang="de-DE" sz="2200" b="1" dirty="0" smtClean="0">
                <a:solidFill>
                  <a:srgbClr val="000000"/>
                </a:solidFill>
                <a:hlinkClick r:id="rId2"/>
              </a:rPr>
              <a:t>citydata.wu.ac.at</a:t>
            </a:r>
            <a:endParaRPr lang="de-DE" sz="2200" b="1" dirty="0" smtClean="0">
              <a:solidFill>
                <a:srgbClr val="000000"/>
              </a:solidFill>
            </a:endParaRPr>
          </a:p>
          <a:p>
            <a:pPr algn="ctr"/>
            <a:r>
              <a:rPr lang="de-DE" sz="2200" b="1" dirty="0" smtClean="0">
                <a:solidFill>
                  <a:srgbClr val="000000"/>
                </a:solidFill>
              </a:rPr>
              <a:t>   </a:t>
            </a:r>
            <a:endParaRPr lang="de-DE" sz="22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smtClean="0">
                <a:solidFill>
                  <a:srgbClr val="000000"/>
                </a:solidFill>
              </a:rPr>
              <a:t>Search </a:t>
            </a:r>
            <a:r>
              <a:rPr lang="de-DE" sz="1500" dirty="0" err="1" smtClean="0">
                <a:solidFill>
                  <a:srgbClr val="000000"/>
                </a:solidFill>
              </a:rPr>
              <a:t>for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indicators</a:t>
            </a:r>
            <a:r>
              <a:rPr lang="de-DE" sz="1500" dirty="0" smtClean="0">
                <a:solidFill>
                  <a:srgbClr val="000000"/>
                </a:solidFill>
              </a:rPr>
              <a:t> &amp; </a:t>
            </a:r>
            <a:r>
              <a:rPr lang="de-DE" sz="1500" dirty="0" err="1" smtClean="0">
                <a:solidFill>
                  <a:srgbClr val="000000"/>
                </a:solidFill>
              </a:rPr>
              <a:t>cities</a:t>
            </a:r>
            <a:endParaRPr lang="de-DE" sz="15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err="1">
                <a:solidFill>
                  <a:srgbClr val="000000"/>
                </a:solidFill>
              </a:rPr>
              <a:t>o</a:t>
            </a:r>
            <a:r>
              <a:rPr lang="de-DE" sz="1500" dirty="0" err="1" smtClean="0">
                <a:solidFill>
                  <a:srgbClr val="000000"/>
                </a:solidFill>
              </a:rPr>
              <a:t>btain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results</a:t>
            </a:r>
            <a:r>
              <a:rPr lang="de-DE" sz="1500" dirty="0" smtClean="0">
                <a:solidFill>
                  <a:srgbClr val="000000"/>
                </a:solidFill>
              </a:rPr>
              <a:t> incl. </a:t>
            </a:r>
            <a:r>
              <a:rPr lang="de-DE" sz="1500" dirty="0" err="1">
                <a:solidFill>
                  <a:srgbClr val="000000"/>
                </a:solidFill>
              </a:rPr>
              <a:t>s</a:t>
            </a:r>
            <a:r>
              <a:rPr lang="de-DE" sz="1500" dirty="0" err="1" smtClean="0">
                <a:solidFill>
                  <a:srgbClr val="000000"/>
                </a:solidFill>
              </a:rPr>
              <a:t>ources</a:t>
            </a:r>
            <a:endParaRPr lang="de-DE" sz="15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smtClean="0">
                <a:solidFill>
                  <a:srgbClr val="000000"/>
                </a:solidFill>
              </a:rPr>
              <a:t>Integrated </a:t>
            </a:r>
            <a:r>
              <a:rPr lang="de-DE" sz="1500" dirty="0" err="1" smtClean="0">
                <a:solidFill>
                  <a:srgbClr val="000000"/>
                </a:solidFill>
              </a:rPr>
              <a:t>data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served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as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Linked</a:t>
            </a:r>
            <a:r>
              <a:rPr lang="de-DE" sz="1500" dirty="0" smtClean="0">
                <a:solidFill>
                  <a:srgbClr val="000000"/>
                </a:solidFill>
              </a:rPr>
              <a:t> Data</a:t>
            </a:r>
          </a:p>
          <a:p>
            <a:pPr marL="342900" indent="-342900">
              <a:buFont typeface="Arial"/>
              <a:buChar char="•"/>
            </a:pPr>
            <a:r>
              <a:rPr lang="de-DE" sz="1500" dirty="0" err="1" smtClean="0">
                <a:solidFill>
                  <a:srgbClr val="000000"/>
                </a:solidFill>
              </a:rPr>
              <a:t>Predicted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values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for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missing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data</a:t>
            </a:r>
            <a:r>
              <a:rPr lang="de-DE" sz="1500" dirty="0" smtClean="0">
                <a:solidFill>
                  <a:srgbClr val="000000"/>
                </a:solidFill>
              </a:rPr>
              <a:t>...</a:t>
            </a:r>
          </a:p>
          <a:p>
            <a:pPr marL="342900" indent="-342900">
              <a:buFont typeface="Arial"/>
              <a:buChar char="•"/>
            </a:pPr>
            <a:endParaRPr lang="de-DE" sz="22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6" name="Bild 5" descr="Screen Shot 2015-05-19 at 20.54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5"/>
          <a:stretch/>
        </p:blipFill>
        <p:spPr>
          <a:xfrm>
            <a:off x="4332258" y="188640"/>
            <a:ext cx="6144398" cy="36882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grpSp>
        <p:nvGrpSpPr>
          <p:cNvPr id="10" name="Gruppierung 9"/>
          <p:cNvGrpSpPr/>
          <p:nvPr/>
        </p:nvGrpSpPr>
        <p:grpSpPr>
          <a:xfrm>
            <a:off x="179512" y="3933056"/>
            <a:ext cx="3837632" cy="3273921"/>
            <a:chOff x="1547664" y="4995332"/>
            <a:chExt cx="2973536" cy="2571685"/>
          </a:xfrm>
        </p:grpSpPr>
        <p:pic>
          <p:nvPicPr>
            <p:cNvPr id="7" name="Bild 6" descr="Screen Shot 2015-05-19 at 20.48.4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0" t="9932" r="7441"/>
            <a:stretch/>
          </p:blipFill>
          <p:spPr>
            <a:xfrm>
              <a:off x="1642533" y="4995332"/>
              <a:ext cx="2794000" cy="1144171"/>
            </a:xfrm>
            <a:prstGeom prst="rect">
              <a:avLst/>
            </a:prstGeom>
          </p:spPr>
        </p:pic>
        <p:pic>
          <p:nvPicPr>
            <p:cNvPr id="8" name="Bild 7" descr="Screen Shot 2015-05-19 at 20.59.25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" t="3631" r="3321"/>
            <a:stretch/>
          </p:blipFill>
          <p:spPr>
            <a:xfrm>
              <a:off x="1557867" y="6146800"/>
              <a:ext cx="2963333" cy="1420217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547664" y="5013176"/>
              <a:ext cx="2952328" cy="2304256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4677544" y="3861048"/>
            <a:ext cx="4791000" cy="3096344"/>
            <a:chOff x="4677544" y="3861048"/>
            <a:chExt cx="4791000" cy="3096344"/>
          </a:xfrm>
        </p:grpSpPr>
        <p:pic>
          <p:nvPicPr>
            <p:cNvPr id="11" name="Bild 10" descr="Screen Shot 2015-05-19 at 21.09.0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4430943"/>
              <a:ext cx="3816424" cy="2526449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5292080" y="4725144"/>
              <a:ext cx="352839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Open Data: The more, the merrier!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677544" y="3861048"/>
              <a:ext cx="4791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...</a:t>
              </a:r>
              <a:r>
                <a:rPr lang="de-DE" dirty="0" err="1">
                  <a:solidFill>
                    <a:srgbClr val="000000"/>
                  </a:solidFill>
                </a:rPr>
                <a:t>a</a:t>
              </a:r>
              <a:r>
                <a:rPr lang="de-DE" dirty="0" err="1" smtClean="0">
                  <a:solidFill>
                    <a:srgbClr val="000000"/>
                  </a:solidFill>
                </a:rPr>
                <a:t>ssumption</a:t>
              </a:r>
              <a:r>
                <a:rPr lang="de-DE" dirty="0" smtClean="0">
                  <a:solidFill>
                    <a:srgbClr val="000000"/>
                  </a:solidFill>
                </a:rPr>
                <a:t>: </a:t>
              </a:r>
              <a:r>
                <a:rPr lang="de-DE" dirty="0" err="1" smtClean="0">
                  <a:solidFill>
                    <a:srgbClr val="000000"/>
                  </a:solidFill>
                </a:rPr>
                <a:t>Predictions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get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better</a:t>
              </a:r>
              <a:r>
                <a:rPr lang="de-DE" dirty="0" smtClean="0">
                  <a:solidFill>
                    <a:srgbClr val="000000"/>
                  </a:solidFill>
                </a:rPr>
                <a:t>, </a:t>
              </a:r>
              <a:r>
                <a:rPr lang="de-DE" dirty="0" err="1" smtClean="0">
                  <a:solidFill>
                    <a:srgbClr val="000000"/>
                  </a:solidFill>
                </a:rPr>
                <a:t>the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more</a:t>
              </a:r>
              <a:r>
                <a:rPr lang="de-DE" dirty="0" smtClean="0">
                  <a:solidFill>
                    <a:srgbClr val="000000"/>
                  </a:solidFill>
                </a:rPr>
                <a:t> Open </a:t>
              </a:r>
              <a:r>
                <a:rPr lang="de-DE" dirty="0" err="1" smtClean="0">
                  <a:solidFill>
                    <a:srgbClr val="000000"/>
                  </a:solidFill>
                </a:rPr>
                <a:t>data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we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integrate</a:t>
              </a:r>
              <a:r>
                <a:rPr lang="de-DE" dirty="0" smtClean="0">
                  <a:solidFill>
                    <a:srgbClr val="000000"/>
                  </a:solidFill>
                </a:rPr>
                <a:t>.</a:t>
              </a:r>
              <a:r>
                <a:rPr lang="de-DE" dirty="0">
                  <a:solidFill>
                    <a:srgbClr val="000000"/>
                  </a:solidFill>
                </a:rPr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79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140450" cy="809625"/>
          </a:xfrm>
        </p:spPr>
        <p:txBody>
          <a:bodyPr/>
          <a:lstStyle/>
          <a:p>
            <a:r>
              <a:rPr lang="de-DE" dirty="0" smtClean="0"/>
              <a:t>More Details:</a:t>
            </a:r>
            <a:endParaRPr lang="de-DE" dirty="0"/>
          </a:p>
        </p:txBody>
      </p:sp>
      <p:pic>
        <p:nvPicPr>
          <p:cNvPr id="5" name="Bild 4" descr="Screen Shot 2015-05-19 at 21.46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2896"/>
            <a:ext cx="4269208" cy="3882504"/>
          </a:xfrm>
          <a:prstGeom prst="rect">
            <a:avLst/>
          </a:prstGeom>
          <a:ln>
            <a:solidFill>
              <a:srgbClr val="1A749A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251520" y="177281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Stefan Bischof, Christoph Martin, Axel Polleres, </a:t>
            </a:r>
            <a:r>
              <a:rPr lang="de-DE" sz="1200" dirty="0" err="1"/>
              <a:t>and</a:t>
            </a:r>
            <a:r>
              <a:rPr lang="de-DE" sz="1200" dirty="0"/>
              <a:t> Patrik Schneider. Open City Data Pipeline: </a:t>
            </a:r>
            <a:r>
              <a:rPr lang="de-DE" sz="1200" dirty="0" err="1"/>
              <a:t>Collecting</a:t>
            </a:r>
            <a:r>
              <a:rPr lang="de-DE" sz="1200" dirty="0"/>
              <a:t>, </a:t>
            </a:r>
            <a:r>
              <a:rPr lang="de-DE" sz="1200" dirty="0" err="1"/>
              <a:t>Integrating</a:t>
            </a:r>
            <a:r>
              <a:rPr lang="de-DE" sz="1200" dirty="0"/>
              <a:t>,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Predicting</a:t>
            </a:r>
            <a:r>
              <a:rPr lang="de-DE" sz="1200" dirty="0"/>
              <a:t> Open City Data. In 4th Workshop on </a:t>
            </a:r>
            <a:r>
              <a:rPr lang="de-DE" sz="1200" dirty="0" err="1"/>
              <a:t>Knowledge</a:t>
            </a:r>
            <a:r>
              <a:rPr lang="de-DE" sz="1200" dirty="0"/>
              <a:t> Discovery </a:t>
            </a:r>
            <a:r>
              <a:rPr lang="de-DE" sz="1200" dirty="0" err="1"/>
              <a:t>and</a:t>
            </a:r>
            <a:r>
              <a:rPr lang="de-DE" sz="1200" dirty="0"/>
              <a:t> Data Mining </a:t>
            </a:r>
            <a:r>
              <a:rPr lang="de-DE" sz="1200" dirty="0" err="1"/>
              <a:t>Meets</a:t>
            </a:r>
            <a:r>
              <a:rPr lang="de-DE" sz="1200" dirty="0"/>
              <a:t> </a:t>
            </a:r>
            <a:r>
              <a:rPr lang="de-DE" sz="1200" dirty="0" err="1"/>
              <a:t>Linked</a:t>
            </a:r>
            <a:r>
              <a:rPr lang="de-DE" sz="1200" dirty="0"/>
              <a:t> Open Data (</a:t>
            </a:r>
            <a:r>
              <a:rPr lang="de-DE" sz="1200" dirty="0" err="1"/>
              <a:t>Know@LOD</a:t>
            </a:r>
            <a:r>
              <a:rPr lang="de-DE" sz="1200" dirty="0"/>
              <a:t>)</a:t>
            </a:r>
            <a:r>
              <a:rPr lang="de-DE" sz="1200" dirty="0" smtClean="0"/>
              <a:t>, </a:t>
            </a:r>
            <a:r>
              <a:rPr lang="de-DE" sz="1200" dirty="0" err="1" smtClean="0"/>
              <a:t>co-located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ESWC2015, </a:t>
            </a:r>
            <a:r>
              <a:rPr lang="de-DE" sz="1200" dirty="0" err="1"/>
              <a:t>Portoroz</a:t>
            </a:r>
            <a:r>
              <a:rPr lang="de-DE" sz="1200" dirty="0"/>
              <a:t>, </a:t>
            </a:r>
            <a:r>
              <a:rPr lang="de-DE" sz="1200" dirty="0" err="1"/>
              <a:t>Slovenia</a:t>
            </a:r>
            <a:r>
              <a:rPr lang="de-DE" sz="1200" dirty="0"/>
              <a:t>, May 2015.</a:t>
            </a:r>
          </a:p>
        </p:txBody>
      </p:sp>
    </p:spTree>
    <p:extLst>
      <p:ext uri="{BB962C8B-B14F-4D97-AF65-F5344CB8AC3E}">
        <p14:creationId xmlns:p14="http://schemas.microsoft.com/office/powerpoint/2010/main" val="20650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603151"/>
            <a:ext cx="6840760" cy="80962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What's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? </a:t>
            </a:r>
            <a:r>
              <a:rPr lang="de-DE" dirty="0" err="1" smtClean="0"/>
              <a:t>Collaborations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Open Data </a:t>
            </a:r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effective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10" name="Bild 9" descr="Screen Shot 2015-05-19 at 21.2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07" y="3036664"/>
            <a:ext cx="5461492" cy="3789040"/>
          </a:xfrm>
          <a:prstGeom prst="rect">
            <a:avLst/>
          </a:prstGeom>
        </p:spPr>
      </p:pic>
      <p:pic>
        <p:nvPicPr>
          <p:cNvPr id="9" name="Bild 8" descr="Screen Shot 2015-05-19 at 21.26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r="3479"/>
          <a:stretch/>
        </p:blipFill>
        <p:spPr>
          <a:xfrm>
            <a:off x="-36512" y="2924944"/>
            <a:ext cx="4159696" cy="1944216"/>
          </a:xfrm>
          <a:prstGeom prst="rect">
            <a:avLst/>
          </a:prstGeom>
          <a:ln>
            <a:solidFill>
              <a:srgbClr val="1A749A"/>
            </a:solidFill>
          </a:ln>
        </p:spPr>
      </p:pic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552" y="1700808"/>
            <a:ext cx="7992690" cy="5157192"/>
          </a:xfrm>
        </p:spPr>
        <p:txBody>
          <a:bodyPr>
            <a:normAutofit lnSpcReduction="10000"/>
          </a:bodyPr>
          <a:lstStyle/>
          <a:p>
            <a:r>
              <a:rPr lang="de-DE" dirty="0" err="1" smtClean="0"/>
              <a:t>Improving</a:t>
            </a:r>
            <a:r>
              <a:rPr lang="de-DE" dirty="0" smtClean="0"/>
              <a:t> Open Data Quality</a:t>
            </a:r>
          </a:p>
          <a:p>
            <a:r>
              <a:rPr lang="de-DE" sz="1600" dirty="0">
                <a:hlinkClick r:id="rId4"/>
              </a:rPr>
              <a:t>https://www.data.gv.at/wp-content/uploads/2012/03/Mission-Statement-AG-Qualitaetssicherung-OpenData-</a:t>
            </a:r>
            <a:r>
              <a:rPr lang="de-DE" sz="1600" dirty="0" smtClean="0">
                <a:hlinkClick r:id="rId4"/>
              </a:rPr>
              <a:t>Portale.pdf</a:t>
            </a:r>
            <a:r>
              <a:rPr lang="de-DE" sz="1600" dirty="0" smtClean="0"/>
              <a:t> </a:t>
            </a:r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r>
              <a:rPr lang="de-DE" sz="1600" dirty="0" err="1" smtClean="0"/>
              <a:t>Upcoming</a:t>
            </a:r>
            <a:r>
              <a:rPr lang="de-DE" sz="1600" dirty="0" smtClean="0"/>
              <a:t>:</a:t>
            </a:r>
          </a:p>
          <a:p>
            <a:endParaRPr lang="de-DE" sz="1600" dirty="0" smtClean="0"/>
          </a:p>
          <a:p>
            <a:pPr marL="0" indent="0">
              <a:buNone/>
            </a:pPr>
            <a:r>
              <a:rPr lang="de-DE" sz="1600" b="1" dirty="0" smtClean="0"/>
              <a:t>    </a:t>
            </a:r>
            <a:r>
              <a:rPr lang="de-DE" sz="1600" b="1" dirty="0" err="1" smtClean="0"/>
              <a:t>ADEQUATe</a:t>
            </a:r>
            <a:r>
              <a:rPr lang="de-DE" sz="1600" b="1" dirty="0"/>
              <a:t>: </a:t>
            </a:r>
            <a:r>
              <a:rPr lang="de-DE" sz="1600" b="1" dirty="0" err="1"/>
              <a:t>Analytics</a:t>
            </a:r>
            <a:r>
              <a:rPr lang="de-DE" sz="1600" b="1" dirty="0"/>
              <a:t> &amp; Data </a:t>
            </a:r>
            <a:endParaRPr lang="de-DE" sz="1600" b="1" dirty="0" smtClean="0"/>
          </a:p>
          <a:p>
            <a:pPr marL="0" indent="0">
              <a:buNone/>
            </a:pPr>
            <a:r>
              <a:rPr lang="de-DE" sz="1600" b="1" dirty="0"/>
              <a:t> </a:t>
            </a:r>
            <a:r>
              <a:rPr lang="de-DE" sz="1600" b="1" dirty="0" smtClean="0"/>
              <a:t>   </a:t>
            </a:r>
            <a:r>
              <a:rPr lang="de-DE" sz="1600" b="1" dirty="0" err="1" smtClean="0"/>
              <a:t>Enrichment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improve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the</a:t>
            </a:r>
            <a:r>
              <a:rPr lang="de-DE" sz="1600" b="1" dirty="0" smtClean="0"/>
              <a:t> </a:t>
            </a:r>
          </a:p>
          <a:p>
            <a:pPr marL="0" indent="0">
              <a:buNone/>
            </a:pPr>
            <a:r>
              <a:rPr lang="de-DE" sz="1600" b="1" dirty="0" smtClean="0"/>
              <a:t>    </a:t>
            </a:r>
            <a:r>
              <a:rPr lang="de-DE" sz="1600" b="1" dirty="0" err="1" smtClean="0"/>
              <a:t>QUAliTy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Open Data</a:t>
            </a:r>
            <a:r>
              <a:rPr lang="de-DE" sz="1600" dirty="0" smtClean="0"/>
              <a:t>	</a:t>
            </a:r>
          </a:p>
          <a:p>
            <a:pPr marL="0" indent="0">
              <a:buNone/>
            </a:pPr>
            <a:r>
              <a:rPr lang="de-DE" sz="1600" dirty="0" smtClean="0"/>
              <a:t>    Project Start: Fall 2015		</a:t>
            </a:r>
          </a:p>
          <a:p>
            <a:endParaRPr lang="de-DE" sz="1600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6237312"/>
            <a:ext cx="1010726" cy="54868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2420888"/>
            <a:ext cx="3240360" cy="6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4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7206325" cy="1143000"/>
          </a:xfrm>
        </p:spPr>
        <p:txBody>
          <a:bodyPr/>
          <a:lstStyle/>
          <a:p>
            <a:r>
              <a:rPr lang="en-GB" noProof="0" smtClean="0"/>
              <a:t>Open your data &amp; include Open Data in your Data Strategy!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9" y="1700808"/>
            <a:ext cx="7740594" cy="4830102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A "sister" portal for </a:t>
            </a:r>
            <a:r>
              <a:rPr lang="en-GB" noProof="0" dirty="0" smtClean="0">
                <a:hlinkClick r:id="rId2"/>
              </a:rPr>
              <a:t>http://data.gv.at</a:t>
            </a:r>
            <a:r>
              <a:rPr lang="en-GB" noProof="0" dirty="0" smtClean="0"/>
              <a:t> for non-governmental open data launched in </a:t>
            </a:r>
            <a:r>
              <a:rPr lang="en-GB" i="1" noProof="0" dirty="0" smtClean="0"/>
              <a:t>2014</a:t>
            </a:r>
          </a:p>
          <a:p>
            <a:pPr marL="0" indent="0" algn="ctr">
              <a:buNone/>
            </a:pPr>
            <a:r>
              <a:rPr lang="en-GB" b="1" noProof="0" dirty="0" smtClean="0">
                <a:hlinkClick r:id="rId3"/>
              </a:rPr>
              <a:t>http://www.opendataportal.at/</a:t>
            </a:r>
            <a:r>
              <a:rPr lang="en-GB" b="1" noProof="0" dirty="0" smtClean="0"/>
              <a:t> </a:t>
            </a:r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r>
              <a:rPr lang="en-GB" noProof="0" dirty="0" smtClean="0"/>
              <a:t>We can help you to use and publish Open Data! WU, TU, SWC, DUK have </a:t>
            </a:r>
            <a:r>
              <a:rPr lang="en-GB" b="1" i="1" noProof="0" dirty="0" smtClean="0"/>
              <a:t>just</a:t>
            </a:r>
            <a:r>
              <a:rPr lang="en-GB" b="1" noProof="0" dirty="0" smtClean="0"/>
              <a:t> founded </a:t>
            </a:r>
            <a:r>
              <a:rPr lang="en-GB" noProof="0" dirty="0" smtClean="0"/>
              <a:t>a network node of the </a:t>
            </a:r>
          </a:p>
          <a:p>
            <a:endParaRPr lang="en-GB" noProof="0" dirty="0" smtClean="0"/>
          </a:p>
          <a:p>
            <a:pPr lvl="1"/>
            <a:endParaRPr lang="en-GB" noProof="0" dirty="0" smtClean="0"/>
          </a:p>
          <a:p>
            <a:pPr marL="0" indent="0">
              <a:buNone/>
            </a:pPr>
            <a:endParaRPr lang="en-GB" noProof="0" dirty="0" smtClean="0"/>
          </a:p>
          <a:p>
            <a:pPr marL="0" indent="0">
              <a:buNone/>
            </a:pPr>
            <a:endParaRPr lang="en-GB" noProof="0" dirty="0" smtClean="0"/>
          </a:p>
          <a:p>
            <a:pPr marL="0" indent="0">
              <a:buNone/>
            </a:pPr>
            <a:endParaRPr lang="en-GB" noProof="0" dirty="0" smtClean="0"/>
          </a:p>
          <a:p>
            <a:pPr marL="0" indent="0">
              <a:buNone/>
            </a:pPr>
            <a:endParaRPr lang="en-GB" noProof="0" dirty="0" smtClean="0"/>
          </a:p>
          <a:p>
            <a:pPr marL="0" indent="0">
              <a:buNone/>
            </a:pPr>
            <a:endParaRPr lang="en-GB" noProof="0" dirty="0"/>
          </a:p>
        </p:txBody>
      </p:sp>
      <p:pic>
        <p:nvPicPr>
          <p:cNvPr id="4" name="Bild 3" descr="Screen Shot 2014-06-04 at 13.09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12976"/>
            <a:ext cx="1310475" cy="1092946"/>
          </a:xfrm>
          <a:prstGeom prst="rect">
            <a:avLst/>
          </a:prstGeom>
        </p:spPr>
      </p:pic>
      <p:pic>
        <p:nvPicPr>
          <p:cNvPr id="5" name="Bild 4" descr="Screen Shot 2014-06-04 at 13.11.5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1" t="37740" r="19158" b="39177"/>
          <a:stretch/>
        </p:blipFill>
        <p:spPr>
          <a:xfrm>
            <a:off x="2483768" y="3140968"/>
            <a:ext cx="4896545" cy="122413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5589240"/>
            <a:ext cx="2530807" cy="10900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300192" y="558924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Official Launch:</a:t>
            </a:r>
          </a:p>
          <a:p>
            <a:r>
              <a:rPr lang="de-DE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urmukhi Sangam MN"/>
                <a:cs typeface="Gurmukhi Sangam MN"/>
              </a:rPr>
              <a:t> </a:t>
            </a:r>
            <a:r>
              <a:rPr lang="de-DE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urmukhi Sangam MN"/>
                <a:cs typeface="Gurmukhi Sangam MN"/>
              </a:rPr>
              <a:t>4. OGD D-A-CH-LI - Konferenz - Open X</a:t>
            </a:r>
          </a:p>
          <a:p>
            <a:endParaRPr lang="de-DE" sz="1200" dirty="0"/>
          </a:p>
        </p:txBody>
      </p:sp>
      <p:pic>
        <p:nvPicPr>
          <p:cNvPr id="7" name="Bild 6" descr="Screen Shot 2015-05-21 at 09.06.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093296"/>
            <a:ext cx="892977" cy="76470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164288" y="6093296"/>
            <a:ext cx="13498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/>
              <a:t>24. Juni 2015, </a:t>
            </a:r>
          </a:p>
          <a:p>
            <a:r>
              <a:rPr lang="de-DE" sz="1100" dirty="0"/>
              <a:t>Wiener </a:t>
            </a:r>
            <a:r>
              <a:rPr lang="de-DE" sz="1100" dirty="0" smtClean="0"/>
              <a:t>Rathaus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4284762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Want to learn more?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8" y="1839258"/>
            <a:ext cx="8070421" cy="4387988"/>
          </a:xfrm>
        </p:spPr>
        <p:txBody>
          <a:bodyPr/>
          <a:lstStyle/>
          <a:p>
            <a:r>
              <a:rPr lang="en-GB" noProof="0" dirty="0" smtClean="0">
                <a:sym typeface="Wingdings"/>
              </a:rPr>
              <a:t> Talk to me about </a:t>
            </a:r>
            <a:r>
              <a:rPr lang="en-GB" b="1" noProof="0" dirty="0" smtClean="0">
                <a:solidFill>
                  <a:schemeClr val="accent1"/>
                </a:solidFill>
                <a:sym typeface="Wingdings"/>
              </a:rPr>
              <a:t>Your Open Data Strategy</a:t>
            </a:r>
            <a:r>
              <a:rPr lang="en-GB" noProof="0" dirty="0" smtClean="0">
                <a:sym typeface="Wingdings"/>
              </a:rPr>
              <a:t>!</a:t>
            </a:r>
            <a:r>
              <a:rPr lang="en-GB" noProof="0" dirty="0" smtClean="0"/>
              <a:t> </a:t>
            </a:r>
          </a:p>
          <a:p>
            <a:pPr marL="255588" lvl="1" indent="0">
              <a:buNone/>
            </a:pPr>
            <a:r>
              <a:rPr lang="en-GB" noProof="0" dirty="0" smtClean="0"/>
              <a:t>	</a:t>
            </a:r>
            <a:r>
              <a:rPr lang="en-GB" noProof="0" dirty="0" smtClean="0">
                <a:hlinkClick r:id="rId2"/>
              </a:rPr>
              <a:t>Axel.Polleres@wu.ac.at</a:t>
            </a:r>
            <a:r>
              <a:rPr lang="en-GB" noProof="0" dirty="0" smtClean="0"/>
              <a:t>  Twitter: </a:t>
            </a:r>
            <a:r>
              <a:rPr lang="en-GB" noProof="0" dirty="0" smtClean="0">
                <a:hlinkClick r:id="rId3"/>
              </a:rPr>
              <a:t>@AxelPolleres</a:t>
            </a:r>
            <a:endParaRPr lang="en-GB" noProof="0" dirty="0" smtClean="0"/>
          </a:p>
          <a:p>
            <a:pPr marL="255588" lvl="1" indent="0">
              <a:buNone/>
            </a:pPr>
            <a:endParaRPr lang="en-GB" sz="1000" noProof="0" dirty="0" smtClean="0"/>
          </a:p>
          <a:p>
            <a:pPr marL="255588" lvl="1" indent="0" algn="r">
              <a:buNone/>
            </a:pPr>
            <a:r>
              <a:rPr lang="en-GB" noProof="0" dirty="0" smtClean="0"/>
              <a:t>			</a:t>
            </a:r>
            <a:r>
              <a:rPr lang="en-GB" noProof="0" dirty="0" smtClean="0">
                <a:hlinkClick r:id="rId4"/>
              </a:rPr>
              <a:t>http://wu.ac.at/infobiz/</a:t>
            </a:r>
            <a:r>
              <a:rPr lang="en-GB" noProof="0" dirty="0" smtClean="0"/>
              <a:t> </a:t>
            </a:r>
          </a:p>
          <a:p>
            <a:endParaRPr lang="en-GB" noProof="0" dirty="0" smtClean="0"/>
          </a:p>
          <a:p>
            <a:endParaRPr lang="en-GB" noProof="0" dirty="0" smtClean="0"/>
          </a:p>
          <a:p>
            <a:r>
              <a:rPr lang="en-GB" noProof="0" dirty="0" smtClean="0"/>
              <a:t>Maybe see you at one of the following events:</a:t>
            </a:r>
            <a:endParaRPr lang="en-GB" noProof="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653136"/>
            <a:ext cx="3528392" cy="1179806"/>
          </a:xfrm>
          <a:prstGeom prst="rect">
            <a:avLst/>
          </a:prstGeom>
        </p:spPr>
      </p:pic>
      <p:pic>
        <p:nvPicPr>
          <p:cNvPr id="5" name="Bild 4" descr="Screen Shot 2015-05-19 at 13.13.5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5795542"/>
            <a:ext cx="3635896" cy="918442"/>
          </a:xfrm>
          <a:prstGeom prst="rect">
            <a:avLst/>
          </a:prstGeom>
        </p:spPr>
      </p:pic>
      <p:grpSp>
        <p:nvGrpSpPr>
          <p:cNvPr id="6" name="Gruppierung 5"/>
          <p:cNvGrpSpPr/>
          <p:nvPr/>
        </p:nvGrpSpPr>
        <p:grpSpPr>
          <a:xfrm>
            <a:off x="5211812" y="4941168"/>
            <a:ext cx="3032596" cy="1748305"/>
            <a:chOff x="5076056" y="5085184"/>
            <a:chExt cx="3032596" cy="1748305"/>
          </a:xfrm>
        </p:grpSpPr>
        <p:pic>
          <p:nvPicPr>
            <p:cNvPr id="7" name="Bild 6" descr="SEMANTiCS2015_Vienn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5085184"/>
              <a:ext cx="3024336" cy="1292482"/>
            </a:xfrm>
            <a:prstGeom prst="rect">
              <a:avLst/>
            </a:prstGeom>
          </p:spPr>
        </p:pic>
        <p:pic>
          <p:nvPicPr>
            <p:cNvPr id="8" name="Bild 7" descr="Screen Shot 2015-05-19 at 13.14.2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6381328"/>
              <a:ext cx="3032596" cy="452161"/>
            </a:xfrm>
            <a:prstGeom prst="rect">
              <a:avLst/>
            </a:prstGeom>
          </p:spPr>
        </p:pic>
      </p:grpSp>
      <p:pic>
        <p:nvPicPr>
          <p:cNvPr id="9" name="Bild 8" descr="InfoBIZ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36912"/>
            <a:ext cx="3600400" cy="117303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259632" y="4581128"/>
            <a:ext cx="3061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hlinkClick r:id="rId10"/>
              </a:rPr>
              <a:t>http://2015.data-forum.eu</a:t>
            </a:r>
            <a:r>
              <a:rPr lang="de-DE" sz="1600" dirty="0" smtClean="0">
                <a:hlinkClick r:id="rId10"/>
              </a:rPr>
              <a:t>/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11" name="Rechteck 10"/>
          <p:cNvSpPr/>
          <p:nvPr/>
        </p:nvSpPr>
        <p:spPr>
          <a:xfrm>
            <a:off x="5250278" y="4571836"/>
            <a:ext cx="2562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11"/>
              </a:rPr>
              <a:t>http://semantics.cc</a:t>
            </a:r>
            <a:r>
              <a:rPr lang="de-DE" dirty="0" smtClean="0">
                <a:hlinkClick r:id="rId11"/>
              </a:rPr>
              <a:t>/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2749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3968"/>
          <a:stretch/>
        </p:blipFill>
        <p:spPr>
          <a:xfrm>
            <a:off x="724046" y="1700808"/>
            <a:ext cx="7160322" cy="51571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vs. Big Data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sz="1400" noProof="0" smtClean="0">
                <a:hlinkClick r:id="rId3"/>
              </a:rPr>
              <a:t>http://www.opendatanow.com/2013/11/new-big-data-vs-open-data-mapping-it-out/</a:t>
            </a:r>
            <a:r>
              <a:rPr lang="en-GB" sz="1400" noProof="0" smtClean="0"/>
              <a:t> </a:t>
            </a:r>
            <a:endParaRPr lang="en-GB" sz="1400" noProof="0"/>
          </a:p>
        </p:txBody>
      </p:sp>
    </p:spTree>
    <p:extLst>
      <p:ext uri="{BB962C8B-B14F-4D97-AF65-F5344CB8AC3E}">
        <p14:creationId xmlns:p14="http://schemas.microsoft.com/office/powerpoint/2010/main" val="3387316096"/>
      </p:ext>
    </p:extLst>
  </p:cSld>
  <p:clrMapOvr>
    <a:masterClrMapping/>
  </p:clrMapOvr>
  <p:transition xmlns:p14="http://schemas.microsoft.com/office/powerpoint/2010/main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7"/>
          <p:cNvSpPr>
            <a:spLocks noGrp="1" noChangeArrowheads="1"/>
          </p:cNvSpPr>
          <p:nvPr>
            <p:ph type="title"/>
          </p:nvPr>
        </p:nvSpPr>
        <p:spPr>
          <a:xfrm>
            <a:off x="35496" y="820186"/>
            <a:ext cx="7920880" cy="880622"/>
          </a:xfrm>
        </p:spPr>
        <p:txBody>
          <a:bodyPr/>
          <a:lstStyle/>
          <a:p>
            <a:pPr eaLnBrk="1" hangingPunct="1"/>
            <a:r>
              <a:rPr lang="en-GB" noProof="0" smtClean="0">
                <a:latin typeface="Arial" charset="0"/>
                <a:cs typeface="Arial" charset="0"/>
              </a:rPr>
              <a:t>Open Data  is a global trend:</a:t>
            </a:r>
            <a:endParaRPr lang="en-GB" noProof="0">
              <a:latin typeface="Arial" charset="0"/>
              <a:cs typeface="Arial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2816"/>
            <a:ext cx="8713217" cy="4681537"/>
          </a:xfrm>
        </p:spPr>
        <p:txBody>
          <a:bodyPr>
            <a:normAutofit/>
          </a:bodyPr>
          <a:lstStyle/>
          <a:p>
            <a:pPr marL="573088" lvl="2" indent="-381000" eaLnBrk="1" hangingPunct="1"/>
            <a:r>
              <a:rPr lang="en-GB" sz="1600" noProof="0" dirty="0" smtClean="0">
                <a:latin typeface="Arial" charset="0"/>
              </a:rPr>
              <a:t>Cities, International Organizations, National and European Portals, Int'l. Conferences:</a:t>
            </a:r>
          </a:p>
          <a:p>
            <a:pPr marL="573088" lvl="2" indent="-381000" eaLnBrk="1" hangingPunct="1"/>
            <a:endParaRPr lang="en-GB" sz="1600" noProof="0" dirty="0" smtClean="0">
              <a:latin typeface="Arial" charset="0"/>
            </a:endParaRPr>
          </a:p>
          <a:p>
            <a:pPr marL="192088" lvl="2" indent="0" eaLnBrk="1" hangingPunct="1">
              <a:buNone/>
            </a:pPr>
            <a:endParaRPr lang="en-GB" sz="1600" noProof="0" dirty="0">
              <a:latin typeface="Arial" charset="0"/>
            </a:endParaRP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792088" cy="46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8"/>
          <a:stretch>
            <a:fillRect/>
          </a:stretch>
        </p:blipFill>
        <p:spPr bwMode="auto">
          <a:xfrm>
            <a:off x="683568" y="2276872"/>
            <a:ext cx="11826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11033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8" descr="Wien_at_Veranstaltungen_Ausstellungen_Vernissagen_R2_10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79208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1524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48880"/>
            <a:ext cx="1296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05862" y="6613922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104AD9-2DEB-E640-8756-C50C8175233E}" type="slidenum">
              <a:rPr lang="de-DE"/>
              <a:pPr eaLnBrk="1" hangingPunct="1"/>
              <a:t>4</a:t>
            </a:fld>
            <a:endParaRPr lang="de-DE"/>
          </a:p>
        </p:txBody>
      </p:sp>
      <p:pic>
        <p:nvPicPr>
          <p:cNvPr id="4" name="Bild 3" descr="Screen Shot 2015-05-19 at 13.06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3816424" cy="548822"/>
          </a:xfrm>
          <a:prstGeom prst="rect">
            <a:avLst/>
          </a:prstGeom>
        </p:spPr>
      </p:pic>
      <p:pic>
        <p:nvPicPr>
          <p:cNvPr id="5" name="Bild 4" descr="Screen Shot 2015-05-19 at 13.08.2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12976"/>
            <a:ext cx="2137329" cy="443429"/>
          </a:xfrm>
          <a:prstGeom prst="rect">
            <a:avLst/>
          </a:prstGeom>
        </p:spPr>
      </p:pic>
      <p:pic>
        <p:nvPicPr>
          <p:cNvPr id="6" name="Bild 5" descr="Screen Shot 2015-05-19 at 13.09.2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3" y="4049183"/>
            <a:ext cx="2133600" cy="469900"/>
          </a:xfrm>
          <a:prstGeom prst="rect">
            <a:avLst/>
          </a:prstGeom>
        </p:spPr>
      </p:pic>
      <p:pic>
        <p:nvPicPr>
          <p:cNvPr id="7" name="Bild 6" descr="Screen Shot 2015-05-19 at 13.09.4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924944"/>
            <a:ext cx="1662088" cy="825108"/>
          </a:xfrm>
          <a:prstGeom prst="rect">
            <a:avLst/>
          </a:prstGeom>
        </p:spPr>
      </p:pic>
      <p:pic>
        <p:nvPicPr>
          <p:cNvPr id="8" name="Bild 7" descr="Screen Shot 2015-05-19 at 13.10.1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2210383" cy="107485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512" y="4797152"/>
            <a:ext cx="3528392" cy="1179806"/>
          </a:xfrm>
          <a:prstGeom prst="rect">
            <a:avLst/>
          </a:prstGeom>
        </p:spPr>
      </p:pic>
      <p:pic>
        <p:nvPicPr>
          <p:cNvPr id="10" name="Bild 9" descr="Screen Shot 2015-05-19 at 13.13.5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9558"/>
            <a:ext cx="3635896" cy="918442"/>
          </a:xfrm>
          <a:prstGeom prst="rect">
            <a:avLst/>
          </a:prstGeom>
        </p:spPr>
      </p:pic>
      <p:grpSp>
        <p:nvGrpSpPr>
          <p:cNvPr id="12" name="Gruppierung 11"/>
          <p:cNvGrpSpPr/>
          <p:nvPr/>
        </p:nvGrpSpPr>
        <p:grpSpPr>
          <a:xfrm>
            <a:off x="5076056" y="5085184"/>
            <a:ext cx="3032596" cy="1748305"/>
            <a:chOff x="5076056" y="5085184"/>
            <a:chExt cx="3032596" cy="1748305"/>
          </a:xfrm>
        </p:grpSpPr>
        <p:pic>
          <p:nvPicPr>
            <p:cNvPr id="3" name="Bild 2" descr="SEMANTiCS2015_Vienna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5085184"/>
              <a:ext cx="3024336" cy="1292482"/>
            </a:xfrm>
            <a:prstGeom prst="rect">
              <a:avLst/>
            </a:prstGeom>
          </p:spPr>
        </p:pic>
        <p:pic>
          <p:nvPicPr>
            <p:cNvPr id="11" name="Bild 10" descr="Screen Shot 2015-05-19 at 13.14.29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6381328"/>
              <a:ext cx="3032596" cy="452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3792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In today's talk: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8" y="1839258"/>
            <a:ext cx="8502469" cy="4758094"/>
          </a:xfrm>
        </p:spPr>
        <p:txBody>
          <a:bodyPr>
            <a:normAutofit fontScale="92500" lnSpcReduction="10000"/>
          </a:bodyPr>
          <a:lstStyle/>
          <a:p>
            <a:r>
              <a:rPr lang="en-GB" noProof="0" smtClean="0"/>
              <a:t>2 projects on recent projects at WU:</a:t>
            </a:r>
          </a:p>
          <a:p>
            <a:r>
              <a:rPr lang="en-GB" b="1" i="1" noProof="0" smtClean="0"/>
              <a:t>What is the status of Open Data and what are the challenges using Open Data?</a:t>
            </a:r>
          </a:p>
          <a:p>
            <a:pPr lvl="1"/>
            <a:r>
              <a:rPr lang="en-GB" noProof="0" smtClean="0"/>
              <a:t>OpenData PortalWatch – a project at WU</a:t>
            </a:r>
            <a:endParaRPr lang="en-GB" b="1" i="1" noProof="0" smtClean="0"/>
          </a:p>
          <a:p>
            <a:r>
              <a:rPr lang="en-GB" b="1" i="1" noProof="0" smtClean="0"/>
              <a:t>How can Open Data be used?</a:t>
            </a:r>
          </a:p>
          <a:p>
            <a:pPr lvl="1"/>
            <a:r>
              <a:rPr lang="en-GB" noProof="0" smtClean="0"/>
              <a:t>Open City Data Pipeline –  a joint project with Siemens on using Open Data</a:t>
            </a:r>
          </a:p>
          <a:p>
            <a:pPr marL="255588" lvl="1" indent="0">
              <a:buNone/>
            </a:pPr>
            <a:endParaRPr lang="en-GB" noProof="0" smtClean="0"/>
          </a:p>
          <a:p>
            <a:r>
              <a:rPr lang="en-GB" b="1" i="1" noProof="0" smtClean="0"/>
              <a:t>What's next?</a:t>
            </a:r>
          </a:p>
          <a:p>
            <a:pPr lvl="1"/>
            <a:r>
              <a:rPr lang="en-GB" noProof="0" smtClean="0"/>
              <a:t>Improving Open Data Quality: ADEQUATE (FFG - project)</a:t>
            </a:r>
          </a:p>
          <a:p>
            <a:pPr lvl="1"/>
            <a:endParaRPr lang="en-GB" noProof="0" smtClean="0"/>
          </a:p>
          <a:p>
            <a:r>
              <a:rPr lang="en-GB" noProof="0" smtClean="0"/>
              <a:t> </a:t>
            </a:r>
            <a:r>
              <a:rPr lang="en-GB" b="1" i="1" noProof="0" smtClean="0"/>
              <a:t>Why should you care?</a:t>
            </a:r>
          </a:p>
          <a:p>
            <a:pPr lvl="1"/>
            <a:r>
              <a:rPr lang="en-GB" noProof="0" smtClean="0"/>
              <a:t>WU can help you in your Open Data Strategy!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54172133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Challenges: </a:t>
            </a:r>
            <a:br>
              <a:rPr lang="en-GB" noProof="0" smtClean="0"/>
            </a:br>
            <a:r>
              <a:rPr lang="en-GB" noProof="0" smtClean="0"/>
              <a:t>Open Data also has the "Vs"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9792" y="1772816"/>
            <a:ext cx="6198213" cy="4387988"/>
          </a:xfrm>
        </p:spPr>
        <p:txBody>
          <a:bodyPr>
            <a:normAutofit fontScale="85000" lnSpcReduction="20000"/>
          </a:bodyPr>
          <a:lstStyle/>
          <a:p>
            <a:r>
              <a:rPr lang="en-GB" b="1" noProof="0" smtClean="0"/>
              <a:t>Volume:</a:t>
            </a:r>
          </a:p>
          <a:p>
            <a:pPr lvl="1"/>
            <a:r>
              <a:rPr lang="en-GB" noProof="0" smtClean="0"/>
              <a:t>It's growing! (we currently monitor 90 CKAN portals, 512543 resources/ 160069 datasets, </a:t>
            </a:r>
            <a:endParaRPr lang="en-GB" b="1" noProof="0" smtClean="0"/>
          </a:p>
          <a:p>
            <a:pPr marL="255588" lvl="1" indent="0">
              <a:buNone/>
            </a:pPr>
            <a:r>
              <a:rPr lang="en-GB" b="1" noProof="0" smtClean="0"/>
              <a:t>   </a:t>
            </a:r>
            <a:r>
              <a:rPr lang="en-GB" noProof="0" smtClean="0"/>
              <a:t>at the moment (statically) ~1TB only CSV files...</a:t>
            </a:r>
          </a:p>
          <a:p>
            <a:endParaRPr lang="en-GB" b="1" noProof="0" smtClean="0"/>
          </a:p>
          <a:p>
            <a:r>
              <a:rPr lang="en-GB" b="1" noProof="0" smtClean="0"/>
              <a:t>Variety: </a:t>
            </a:r>
          </a:p>
          <a:p>
            <a:pPr lvl="1"/>
            <a:r>
              <a:rPr lang="en-GB" noProof="0" smtClean="0"/>
              <a:t>different datasets (from different cities, countries, etc.), only partially comparable, partially not.</a:t>
            </a:r>
          </a:p>
          <a:p>
            <a:pPr lvl="1"/>
            <a:r>
              <a:rPr lang="en-GB" noProof="0" smtClean="0"/>
              <a:t>Different metadata</a:t>
            </a:r>
          </a:p>
          <a:p>
            <a:pPr lvl="1"/>
            <a:r>
              <a:rPr lang="en-GB" noProof="0" smtClean="0"/>
              <a:t>Different data formats</a:t>
            </a:r>
          </a:p>
          <a:p>
            <a:endParaRPr lang="en-GB" b="1" noProof="0" smtClean="0"/>
          </a:p>
          <a:p>
            <a:r>
              <a:rPr lang="en-GB" b="1" noProof="0" smtClean="0"/>
              <a:t>Velocity:</a:t>
            </a:r>
          </a:p>
          <a:p>
            <a:pPr lvl="1"/>
            <a:r>
              <a:rPr lang="en-GB" noProof="0" smtClean="0"/>
              <a:t>Open Data changes regularly (fast and slow)</a:t>
            </a:r>
          </a:p>
          <a:p>
            <a:pPr lvl="1"/>
            <a:r>
              <a:rPr lang="en-GB" noProof="0" smtClean="0"/>
              <a:t>New datasets appear, old ones disappear</a:t>
            </a:r>
          </a:p>
          <a:p>
            <a:pPr marL="255588" lvl="1" indent="0">
              <a:buNone/>
            </a:pPr>
            <a:endParaRPr lang="en-GB" noProof="0"/>
          </a:p>
        </p:txBody>
      </p:sp>
      <p:pic>
        <p:nvPicPr>
          <p:cNvPr id="4" name="Bild 3" descr="Screen Shot 2015-05-19 at 17.47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4942" r="20081" b="57069"/>
          <a:stretch/>
        </p:blipFill>
        <p:spPr>
          <a:xfrm>
            <a:off x="127077" y="3323846"/>
            <a:ext cx="2428699" cy="1185274"/>
          </a:xfrm>
          <a:prstGeom prst="rect">
            <a:avLst/>
          </a:prstGeom>
        </p:spPr>
      </p:pic>
      <p:pic>
        <p:nvPicPr>
          <p:cNvPr id="6" name="Bild 5" descr="Screen Shot 2015-05-19 at 19.4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6204"/>
          <a:stretch/>
        </p:blipFill>
        <p:spPr>
          <a:xfrm>
            <a:off x="611560" y="4869160"/>
            <a:ext cx="1768565" cy="1343413"/>
          </a:xfrm>
          <a:prstGeom prst="rect">
            <a:avLst/>
          </a:prstGeom>
        </p:spPr>
      </p:pic>
      <p:pic>
        <p:nvPicPr>
          <p:cNvPr id="7" name="Bild 6" descr="Screen Shot 2015-05-19 at 19.38.4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7752" r="5263" b="10464"/>
          <a:stretch/>
        </p:blipFill>
        <p:spPr>
          <a:xfrm>
            <a:off x="179512" y="1772816"/>
            <a:ext cx="2353057" cy="136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513"/>
      </p:ext>
    </p:extLst>
  </p:cSld>
  <p:clrMapOvr>
    <a:masterClrMapping/>
  </p:clrMapOvr>
  <p:transition xmlns:p14="http://schemas.microsoft.com/office/powerpoint/2010/main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</a:t>
            </a:r>
            <a:r>
              <a:rPr lang="en-GB" sz="2400" noProof="0" smtClean="0"/>
              <a:t>PEN</a:t>
            </a:r>
            <a:r>
              <a:rPr lang="en-GB" noProof="0" smtClean="0"/>
              <a:t> D</a:t>
            </a:r>
            <a:r>
              <a:rPr lang="en-GB" sz="2400" noProof="0" smtClean="0"/>
              <a:t>ATA</a:t>
            </a:r>
            <a:r>
              <a:rPr lang="en-GB" noProof="0" smtClean="0"/>
              <a:t> P</a:t>
            </a:r>
            <a:r>
              <a:rPr lang="en-GB" sz="2400" noProof="0" smtClean="0"/>
              <a:t>ORTAL</a:t>
            </a:r>
            <a:r>
              <a:rPr lang="en-GB" noProof="0" smtClean="0"/>
              <a:t> W</a:t>
            </a:r>
            <a:r>
              <a:rPr lang="en-GB" sz="2400" noProof="0" smtClean="0"/>
              <a:t>ATCH</a:t>
            </a:r>
            <a:endParaRPr lang="en-GB" sz="2400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04864"/>
            <a:ext cx="7740594" cy="4387988"/>
          </a:xfrm>
        </p:spPr>
        <p:txBody>
          <a:bodyPr/>
          <a:lstStyle/>
          <a:p>
            <a:r>
              <a:rPr lang="en-GB" noProof="0" smtClean="0"/>
              <a:t>Periodically monitoring a list of Open Data Portals</a:t>
            </a:r>
          </a:p>
          <a:p>
            <a:pPr lvl="1"/>
            <a:r>
              <a:rPr lang="en-GB" noProof="0" smtClean="0"/>
              <a:t>90 CKAN powered Open Data Portals</a:t>
            </a:r>
          </a:p>
          <a:p>
            <a:r>
              <a:rPr lang="en-GB" noProof="0" smtClean="0"/>
              <a:t>Quality assessment</a:t>
            </a:r>
          </a:p>
          <a:p>
            <a:r>
              <a:rPr lang="en-GB" noProof="0" smtClean="0"/>
              <a:t>Evolution tracking</a:t>
            </a:r>
          </a:p>
          <a:p>
            <a:pPr lvl="1"/>
            <a:r>
              <a:rPr lang="en-GB" noProof="0" smtClean="0"/>
              <a:t>Meta data</a:t>
            </a:r>
          </a:p>
          <a:p>
            <a:pPr lvl="1"/>
            <a:r>
              <a:rPr lang="en-GB" noProof="0" smtClean="0"/>
              <a:t>Data</a:t>
            </a:r>
          </a:p>
        </p:txBody>
      </p:sp>
      <p:pic>
        <p:nvPicPr>
          <p:cNvPr id="4" name="Bild 3" descr="Screen Shot 2015-03-26 at 11.04.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500" y="4005064"/>
            <a:ext cx="4701932" cy="222576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07704" y="1763524"/>
            <a:ext cx="477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hlinkClick r:id="rId3"/>
              </a:rPr>
              <a:t>http://data.wu.ac.at/portalwatch/</a:t>
            </a:r>
            <a:r>
              <a:rPr lang="en-GB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087762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0" smtClean="0"/>
              <a:t>CKAN ... </a:t>
            </a:r>
            <a:r>
              <a:rPr lang="en-GB" noProof="0" smtClean="0">
                <a:hlinkClick r:id="rId2"/>
              </a:rPr>
              <a:t>http://ckan.org/</a:t>
            </a:r>
            <a:endParaRPr lang="en-GB" noProof="0" smtClean="0"/>
          </a:p>
          <a:p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almost „de facto“ standard for Open Data Portals</a:t>
            </a:r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facilitates search, metadata (publisher, format, publication date, license, etc.) for datasets</a:t>
            </a:r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>
                <a:hlinkClick r:id="rId3"/>
              </a:rPr>
              <a:t>http://datahub.io/</a:t>
            </a:r>
            <a:r>
              <a:rPr lang="en-GB" noProof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GB" noProof="0" smtClean="0">
                <a:hlinkClick r:id="rId4"/>
              </a:rPr>
              <a:t>http://data.gv.at/</a:t>
            </a:r>
            <a:endParaRPr lang="en-GB" noProof="0" smtClean="0"/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machine-processable? ... </a:t>
            </a:r>
          </a:p>
          <a:p>
            <a:pPr marL="0" indent="0"/>
            <a:r>
              <a:rPr lang="en-GB" noProof="0" smtClean="0"/>
              <a:t>    ... </a:t>
            </a:r>
            <a:r>
              <a:rPr lang="en-GB" b="1" noProof="0" smtClean="0"/>
              <a:t>partially</a:t>
            </a:r>
          </a:p>
          <a:p>
            <a:pPr marL="342900" indent="-342900">
              <a:buFont typeface="Arial"/>
              <a:buChar char="•"/>
            </a:pPr>
            <a:endParaRPr lang="en-GB" noProof="0"/>
          </a:p>
        </p:txBody>
      </p:sp>
      <p:pic>
        <p:nvPicPr>
          <p:cNvPr id="4" name="Bild 3" descr="Screen Shot 2013-12-18 at 10.24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5556109" cy="36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9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 list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5.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82" y="1700809"/>
            <a:ext cx="692064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48311"/>
      </p:ext>
    </p:extLst>
  </p:cSld>
  <p:clrMapOvr>
    <a:masterClrMapping/>
  </p:clrMapOvr>
  <p:transition xmlns:p14="http://schemas.microsoft.com/office/powerpoint/2010/main">
    <p:fade/>
  </p:transition>
</p:sld>
</file>

<file path=ppt/theme/theme1.xml><?xml version="1.0" encoding="utf-8"?>
<a:theme xmlns:a="http://schemas.openxmlformats.org/drawingml/2006/main" name="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Designvorlage neu</Template>
  <TotalTime>0</TotalTime>
  <Words>1325</Words>
  <Application>Microsoft Macintosh PowerPoint</Application>
  <PresentationFormat>Bildschirmpräsentation (4:3)</PresentationFormat>
  <Paragraphs>209</Paragraphs>
  <Slides>29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WU Designvorlage neu</vt:lpstr>
      <vt:lpstr> How can you use Open Data?  ... And why you should!   </vt:lpstr>
      <vt:lpstr>What is Open Data?</vt:lpstr>
      <vt:lpstr>Open Data vs. Big Data</vt:lpstr>
      <vt:lpstr>Open Data  is a global trend:</vt:lpstr>
      <vt:lpstr>In today's talk:</vt:lpstr>
      <vt:lpstr>Challenges:  Open Data also has the "Vs"</vt:lpstr>
      <vt:lpstr>OPEN DATA PORTAL WATCH</vt:lpstr>
      <vt:lpstr>Open Data Portals</vt:lpstr>
      <vt:lpstr>Open Data Portal list</vt:lpstr>
      <vt:lpstr>QUALITY DIMENSIONS</vt:lpstr>
      <vt:lpstr>Portal Overview</vt:lpstr>
      <vt:lpstr>Portal Details</vt:lpstr>
      <vt:lpstr>ODP Evolution</vt:lpstr>
      <vt:lpstr>ODP CHANGES</vt:lpstr>
      <vt:lpstr>Data Dumps</vt:lpstr>
      <vt:lpstr>Open Data Portal Watch</vt:lpstr>
      <vt:lpstr>But: How to use all that Open Data?</vt:lpstr>
      <vt:lpstr>Use Case: City Data  – Important for Infrastructure Providers &amp; for City Decision Makers</vt:lpstr>
      <vt:lpstr>City Data Pipeline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City Data Pipeline</vt:lpstr>
      <vt:lpstr>More Details:</vt:lpstr>
      <vt:lpstr>What's next? Collaborations to make Open Data usage more effective:</vt:lpstr>
      <vt:lpstr>Open your data &amp; include Open Data in your Data Strategy!</vt:lpstr>
      <vt:lpstr>Want to learn more?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BIS2</dc:title>
  <dc:creator>Niki</dc:creator>
  <cp:lastModifiedBy>Axel Polleres</cp:lastModifiedBy>
  <cp:revision>530</cp:revision>
  <dcterms:created xsi:type="dcterms:W3CDTF">2010-04-12T15:33:34Z</dcterms:created>
  <dcterms:modified xsi:type="dcterms:W3CDTF">2015-05-21T07:09:33Z</dcterms:modified>
</cp:coreProperties>
</file>