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3"/>
  </p:notesMasterIdLst>
  <p:handoutMasterIdLst>
    <p:handoutMasterId r:id="rId154"/>
  </p:handoutMasterIdLst>
  <p:sldIdLst>
    <p:sldId id="365" r:id="rId2"/>
    <p:sldId id="592" r:id="rId3"/>
    <p:sldId id="593" r:id="rId4"/>
    <p:sldId id="594" r:id="rId5"/>
    <p:sldId id="595" r:id="rId6"/>
    <p:sldId id="596" r:id="rId7"/>
    <p:sldId id="597" r:id="rId8"/>
    <p:sldId id="598" r:id="rId9"/>
    <p:sldId id="599" r:id="rId10"/>
    <p:sldId id="600" r:id="rId11"/>
    <p:sldId id="601" r:id="rId12"/>
    <p:sldId id="602" r:id="rId13"/>
    <p:sldId id="510" r:id="rId14"/>
    <p:sldId id="498" r:id="rId15"/>
    <p:sldId id="603" r:id="rId16"/>
    <p:sldId id="604" r:id="rId17"/>
    <p:sldId id="605" r:id="rId18"/>
    <p:sldId id="560" r:id="rId19"/>
    <p:sldId id="559" r:id="rId20"/>
    <p:sldId id="688" r:id="rId21"/>
    <p:sldId id="542" r:id="rId22"/>
    <p:sldId id="526" r:id="rId23"/>
    <p:sldId id="606" r:id="rId24"/>
    <p:sldId id="607" r:id="rId25"/>
    <p:sldId id="608" r:id="rId26"/>
    <p:sldId id="381" r:id="rId27"/>
    <p:sldId id="383" r:id="rId28"/>
    <p:sldId id="384" r:id="rId29"/>
    <p:sldId id="576" r:id="rId30"/>
    <p:sldId id="577" r:id="rId31"/>
    <p:sldId id="387" r:id="rId32"/>
    <p:sldId id="388" r:id="rId33"/>
    <p:sldId id="389" r:id="rId34"/>
    <p:sldId id="390" r:id="rId35"/>
    <p:sldId id="624" r:id="rId36"/>
    <p:sldId id="392" r:id="rId37"/>
    <p:sldId id="625" r:id="rId38"/>
    <p:sldId id="626" r:id="rId39"/>
    <p:sldId id="627" r:id="rId40"/>
    <p:sldId id="621" r:id="rId41"/>
    <p:sldId id="622" r:id="rId42"/>
    <p:sldId id="628" r:id="rId43"/>
    <p:sldId id="629" r:id="rId44"/>
    <p:sldId id="586" r:id="rId45"/>
    <p:sldId id="591" r:id="rId46"/>
    <p:sldId id="587" r:id="rId47"/>
    <p:sldId id="630" r:id="rId48"/>
    <p:sldId id="589" r:id="rId49"/>
    <p:sldId id="415" r:id="rId50"/>
    <p:sldId id="631" r:id="rId51"/>
    <p:sldId id="500" r:id="rId52"/>
    <p:sldId id="632" r:id="rId53"/>
    <p:sldId id="633" r:id="rId54"/>
    <p:sldId id="634" r:id="rId55"/>
    <p:sldId id="459" r:id="rId56"/>
    <p:sldId id="461" r:id="rId57"/>
    <p:sldId id="635" r:id="rId58"/>
    <p:sldId id="501" r:id="rId59"/>
    <p:sldId id="662" r:id="rId60"/>
    <p:sldId id="610" r:id="rId61"/>
    <p:sldId id="663" r:id="rId62"/>
    <p:sldId id="611" r:id="rId63"/>
    <p:sldId id="612" r:id="rId64"/>
    <p:sldId id="615" r:id="rId65"/>
    <p:sldId id="616" r:id="rId66"/>
    <p:sldId id="617" r:id="rId67"/>
    <p:sldId id="618" r:id="rId68"/>
    <p:sldId id="619" r:id="rId69"/>
    <p:sldId id="620" r:id="rId70"/>
    <p:sldId id="613" r:id="rId71"/>
    <p:sldId id="673" r:id="rId72"/>
    <p:sldId id="674" r:id="rId73"/>
    <p:sldId id="516" r:id="rId74"/>
    <p:sldId id="666" r:id="rId75"/>
    <p:sldId id="517" r:id="rId76"/>
    <p:sldId id="511" r:id="rId77"/>
    <p:sldId id="519" r:id="rId78"/>
    <p:sldId id="515" r:id="rId79"/>
    <p:sldId id="520" r:id="rId80"/>
    <p:sldId id="521" r:id="rId81"/>
    <p:sldId id="692" r:id="rId82"/>
    <p:sldId id="693" r:id="rId83"/>
    <p:sldId id="694" r:id="rId84"/>
    <p:sldId id="695" r:id="rId85"/>
    <p:sldId id="696" r:id="rId86"/>
    <p:sldId id="697" r:id="rId87"/>
    <p:sldId id="698" r:id="rId88"/>
    <p:sldId id="699" r:id="rId89"/>
    <p:sldId id="700" r:id="rId90"/>
    <p:sldId id="701" r:id="rId91"/>
    <p:sldId id="702" r:id="rId92"/>
    <p:sldId id="703" r:id="rId93"/>
    <p:sldId id="704" r:id="rId94"/>
    <p:sldId id="705" r:id="rId95"/>
    <p:sldId id="706" r:id="rId96"/>
    <p:sldId id="707" r:id="rId97"/>
    <p:sldId id="708" r:id="rId98"/>
    <p:sldId id="485" r:id="rId99"/>
    <p:sldId id="638" r:id="rId100"/>
    <p:sldId id="487" r:id="rId101"/>
    <p:sldId id="639" r:id="rId102"/>
    <p:sldId id="640" r:id="rId103"/>
    <p:sldId id="570" r:id="rId104"/>
    <p:sldId id="684" r:id="rId105"/>
    <p:sldId id="714" r:id="rId106"/>
    <p:sldId id="715" r:id="rId107"/>
    <p:sldId id="716" r:id="rId108"/>
    <p:sldId id="717" r:id="rId109"/>
    <p:sldId id="718" r:id="rId110"/>
    <p:sldId id="719" r:id="rId111"/>
    <p:sldId id="641" r:id="rId112"/>
    <p:sldId id="642" r:id="rId113"/>
    <p:sldId id="643" r:id="rId114"/>
    <p:sldId id="644" r:id="rId115"/>
    <p:sldId id="645" r:id="rId116"/>
    <p:sldId id="646" r:id="rId117"/>
    <p:sldId id="685" r:id="rId118"/>
    <p:sldId id="648" r:id="rId119"/>
    <p:sldId id="652" r:id="rId120"/>
    <p:sldId id="653" r:id="rId121"/>
    <p:sldId id="655" r:id="rId122"/>
    <p:sldId id="656" r:id="rId123"/>
    <p:sldId id="654" r:id="rId124"/>
    <p:sldId id="686" r:id="rId125"/>
    <p:sldId id="687" r:id="rId126"/>
    <p:sldId id="609" r:id="rId127"/>
    <p:sldId id="480" r:id="rId128"/>
    <p:sldId id="481" r:id="rId129"/>
    <p:sldId id="482" r:id="rId130"/>
    <p:sldId id="483" r:id="rId131"/>
    <p:sldId id="484" r:id="rId132"/>
    <p:sldId id="418" r:id="rId133"/>
    <p:sldId id="462" r:id="rId134"/>
    <p:sldId id="527" r:id="rId135"/>
    <p:sldId id="468" r:id="rId136"/>
    <p:sldId id="528" r:id="rId137"/>
    <p:sldId id="530" r:id="rId138"/>
    <p:sldId id="533" r:id="rId139"/>
    <p:sldId id="535" r:id="rId140"/>
    <p:sldId id="537" r:id="rId141"/>
    <p:sldId id="538" r:id="rId142"/>
    <p:sldId id="539" r:id="rId143"/>
    <p:sldId id="540" r:id="rId144"/>
    <p:sldId id="689" r:id="rId145"/>
    <p:sldId id="690" r:id="rId146"/>
    <p:sldId id="691" r:id="rId147"/>
    <p:sldId id="709" r:id="rId148"/>
    <p:sldId id="710" r:id="rId149"/>
    <p:sldId id="711" r:id="rId150"/>
    <p:sldId id="712" r:id="rId151"/>
    <p:sldId id="713" r:id="rId15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A8214"/>
    <a:srgbClr val="50AAE6"/>
    <a:srgbClr val="5A6EB4"/>
    <a:srgbClr val="A00078"/>
    <a:srgbClr val="A01E28"/>
    <a:srgbClr val="A08232"/>
    <a:srgbClr val="DCA01E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0" autoAdjust="0"/>
    <p:restoredTop sz="98252" autoAdjust="0"/>
  </p:normalViewPr>
  <p:slideViewPr>
    <p:cSldViewPr snapToGrid="0">
      <p:cViewPr>
        <p:scale>
          <a:sx n="100" d="100"/>
          <a:sy n="100" d="100"/>
        </p:scale>
        <p:origin x="-872" y="-80"/>
      </p:cViewPr>
      <p:guideLst>
        <p:guide orient="horz" pos="2650"/>
        <p:guide pos="285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0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notesMaster" Target="notesMasters/notesMaster1.xml"/><Relationship Id="rId154" Type="http://schemas.openxmlformats.org/officeDocument/2006/relationships/handoutMaster" Target="handoutMasters/handoutMaster1.xml"/><Relationship Id="rId155" Type="http://schemas.openxmlformats.org/officeDocument/2006/relationships/printerSettings" Target="printerSettings/printerSettings1.bin"/><Relationship Id="rId156" Type="http://schemas.openxmlformats.org/officeDocument/2006/relationships/presProps" Target="presProps.xml"/><Relationship Id="rId157" Type="http://schemas.openxmlformats.org/officeDocument/2006/relationships/viewProps" Target="viewProps.xml"/><Relationship Id="rId158" Type="http://schemas.openxmlformats.org/officeDocument/2006/relationships/theme" Target="theme/theme1.xml"/><Relationship Id="rId15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A09B9-E76F-0840-8930-DEFAEBDA834B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7D586320-A9F5-0E4F-9BE6-8FEADC5226D9}">
      <dgm:prSet phldrT="[Text]"/>
      <dgm:spPr/>
      <dgm:t>
        <a:bodyPr/>
        <a:lstStyle/>
        <a:p>
          <a:r>
            <a:rPr lang="en-US" dirty="0" smtClean="0"/>
            <a:t>Access</a:t>
          </a:r>
          <a:endParaRPr lang="en-US" dirty="0"/>
        </a:p>
      </dgm:t>
    </dgm:pt>
    <dgm:pt modelId="{A0981BBD-39D8-EC49-8717-44C4A4F6885C}" type="parTrans" cxnId="{628FBDA4-99B7-E445-A456-0D8DFF920A70}">
      <dgm:prSet/>
      <dgm:spPr/>
      <dgm:t>
        <a:bodyPr/>
        <a:lstStyle/>
        <a:p>
          <a:endParaRPr lang="en-US"/>
        </a:p>
      </dgm:t>
    </dgm:pt>
    <dgm:pt modelId="{8A5E409A-9073-B041-B728-4C65D1D6B011}" type="sibTrans" cxnId="{628FBDA4-99B7-E445-A456-0D8DFF920A70}">
      <dgm:prSet/>
      <dgm:spPr/>
      <dgm:t>
        <a:bodyPr/>
        <a:lstStyle/>
        <a:p>
          <a:endParaRPr lang="en-US"/>
        </a:p>
      </dgm:t>
    </dgm:pt>
    <dgm:pt modelId="{187FDF2C-7B0D-F542-8B71-890D964B1E45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EA053CD1-532A-3F49-83A8-F4FA4FBDC45A}" type="parTrans" cxnId="{904AA578-92C4-5347-9092-B86D6773F7C6}">
      <dgm:prSet/>
      <dgm:spPr/>
      <dgm:t>
        <a:bodyPr/>
        <a:lstStyle/>
        <a:p>
          <a:endParaRPr lang="en-US"/>
        </a:p>
      </dgm:t>
    </dgm:pt>
    <dgm:pt modelId="{74DC1A7E-68EB-E14D-85EB-8954B88465F9}" type="sibTrans" cxnId="{904AA578-92C4-5347-9092-B86D6773F7C6}">
      <dgm:prSet/>
      <dgm:spPr/>
      <dgm:t>
        <a:bodyPr/>
        <a:lstStyle/>
        <a:p>
          <a:endParaRPr lang="en-US"/>
        </a:p>
      </dgm:t>
    </dgm:pt>
    <dgm:pt modelId="{1BDF2A26-1411-EA49-82C2-1EEB931B1A50}">
      <dgm:prSet phldrT="[Text]"/>
      <dgm:spPr/>
      <dgm:t>
        <a:bodyPr/>
        <a:lstStyle/>
        <a:p>
          <a:r>
            <a:rPr lang="en-US" dirty="0" smtClean="0"/>
            <a:t>Deliver</a:t>
          </a:r>
          <a:endParaRPr lang="en-US" dirty="0"/>
        </a:p>
      </dgm:t>
    </dgm:pt>
    <dgm:pt modelId="{4244CE34-FC50-7E43-8EF3-B473C848C61F}" type="parTrans" cxnId="{E8FE139E-E5F3-EE44-B43E-C5E1FBB578FD}">
      <dgm:prSet/>
      <dgm:spPr/>
      <dgm:t>
        <a:bodyPr/>
        <a:lstStyle/>
        <a:p>
          <a:endParaRPr lang="en-US"/>
        </a:p>
      </dgm:t>
    </dgm:pt>
    <dgm:pt modelId="{6F150841-FF9D-EE43-BDD5-CB765DAC0C82}" type="sibTrans" cxnId="{E8FE139E-E5F3-EE44-B43E-C5E1FBB578FD}">
      <dgm:prSet/>
      <dgm:spPr/>
      <dgm:t>
        <a:bodyPr/>
        <a:lstStyle/>
        <a:p>
          <a:endParaRPr lang="en-US"/>
        </a:p>
      </dgm:t>
    </dgm:pt>
    <dgm:pt modelId="{4A900C73-1DBD-FD47-85EF-C5C7014A494B}" type="pres">
      <dgm:prSet presAssocID="{845A09B9-E76F-0840-8930-DEFAEBDA834B}" presName="CompostProcess" presStyleCnt="0">
        <dgm:presLayoutVars>
          <dgm:dir/>
          <dgm:resizeHandles val="exact"/>
        </dgm:presLayoutVars>
      </dgm:prSet>
      <dgm:spPr/>
    </dgm:pt>
    <dgm:pt modelId="{662771B2-E681-5F41-93ED-D1F2013F75C9}" type="pres">
      <dgm:prSet presAssocID="{845A09B9-E76F-0840-8930-DEFAEBDA834B}" presName="arrow" presStyleLbl="bgShp" presStyleIdx="0" presStyleCnt="1"/>
      <dgm:spPr/>
    </dgm:pt>
    <dgm:pt modelId="{B515EA93-F9A6-AA42-B67B-28EE845A51D4}" type="pres">
      <dgm:prSet presAssocID="{845A09B9-E76F-0840-8930-DEFAEBDA834B}" presName="linearProcess" presStyleCnt="0"/>
      <dgm:spPr/>
    </dgm:pt>
    <dgm:pt modelId="{6AFB2262-FBA8-9446-A332-B7D759449303}" type="pres">
      <dgm:prSet presAssocID="{7D586320-A9F5-0E4F-9BE6-8FEADC5226D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C0EB5-2B97-3F41-BF23-E3F1F05843C9}" type="pres">
      <dgm:prSet presAssocID="{8A5E409A-9073-B041-B728-4C65D1D6B011}" presName="sibTrans" presStyleCnt="0"/>
      <dgm:spPr/>
    </dgm:pt>
    <dgm:pt modelId="{B8A5D7F1-B870-3346-A44C-99D3C1BFD369}" type="pres">
      <dgm:prSet presAssocID="{187FDF2C-7B0D-F542-8B71-890D964B1E4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5282B2-6DA5-8E46-B0CE-79794D7470CB}" type="pres">
      <dgm:prSet presAssocID="{74DC1A7E-68EB-E14D-85EB-8954B88465F9}" presName="sibTrans" presStyleCnt="0"/>
      <dgm:spPr/>
    </dgm:pt>
    <dgm:pt modelId="{633BD720-646C-C141-A9CE-BDB492ABFDA3}" type="pres">
      <dgm:prSet presAssocID="{1BDF2A26-1411-EA49-82C2-1EEB931B1A5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FE139E-E5F3-EE44-B43E-C5E1FBB578FD}" srcId="{845A09B9-E76F-0840-8930-DEFAEBDA834B}" destId="{1BDF2A26-1411-EA49-82C2-1EEB931B1A50}" srcOrd="2" destOrd="0" parTransId="{4244CE34-FC50-7E43-8EF3-B473C848C61F}" sibTransId="{6F150841-FF9D-EE43-BDD5-CB765DAC0C82}"/>
    <dgm:cxn modelId="{2DB39FDD-B9D8-F042-BE5B-798D7128B5FA}" type="presOf" srcId="{187FDF2C-7B0D-F542-8B71-890D964B1E45}" destId="{B8A5D7F1-B870-3346-A44C-99D3C1BFD369}" srcOrd="0" destOrd="0" presId="urn:microsoft.com/office/officeart/2005/8/layout/hProcess9"/>
    <dgm:cxn modelId="{904AA578-92C4-5347-9092-B86D6773F7C6}" srcId="{845A09B9-E76F-0840-8930-DEFAEBDA834B}" destId="{187FDF2C-7B0D-F542-8B71-890D964B1E45}" srcOrd="1" destOrd="0" parTransId="{EA053CD1-532A-3F49-83A8-F4FA4FBDC45A}" sibTransId="{74DC1A7E-68EB-E14D-85EB-8954B88465F9}"/>
    <dgm:cxn modelId="{F81D3FDD-B9A9-9A46-A167-38934C008D0D}" type="presOf" srcId="{7D586320-A9F5-0E4F-9BE6-8FEADC5226D9}" destId="{6AFB2262-FBA8-9446-A332-B7D759449303}" srcOrd="0" destOrd="0" presId="urn:microsoft.com/office/officeart/2005/8/layout/hProcess9"/>
    <dgm:cxn modelId="{073563F4-F45E-A041-AD02-E6414B9311F5}" type="presOf" srcId="{845A09B9-E76F-0840-8930-DEFAEBDA834B}" destId="{4A900C73-1DBD-FD47-85EF-C5C7014A494B}" srcOrd="0" destOrd="0" presId="urn:microsoft.com/office/officeart/2005/8/layout/hProcess9"/>
    <dgm:cxn modelId="{628FBDA4-99B7-E445-A456-0D8DFF920A70}" srcId="{845A09B9-E76F-0840-8930-DEFAEBDA834B}" destId="{7D586320-A9F5-0E4F-9BE6-8FEADC5226D9}" srcOrd="0" destOrd="0" parTransId="{A0981BBD-39D8-EC49-8717-44C4A4F6885C}" sibTransId="{8A5E409A-9073-B041-B728-4C65D1D6B011}"/>
    <dgm:cxn modelId="{36C9E9BF-14A2-E04F-B5B1-059C1C9D384F}" type="presOf" srcId="{1BDF2A26-1411-EA49-82C2-1EEB931B1A50}" destId="{633BD720-646C-C141-A9CE-BDB492ABFDA3}" srcOrd="0" destOrd="0" presId="urn:microsoft.com/office/officeart/2005/8/layout/hProcess9"/>
    <dgm:cxn modelId="{236A2CD6-23FD-274E-888B-1A6CE8512883}" type="presParOf" srcId="{4A900C73-1DBD-FD47-85EF-C5C7014A494B}" destId="{662771B2-E681-5F41-93ED-D1F2013F75C9}" srcOrd="0" destOrd="0" presId="urn:microsoft.com/office/officeart/2005/8/layout/hProcess9"/>
    <dgm:cxn modelId="{D182ABA6-4D8C-4646-A859-CCC0E17E1A34}" type="presParOf" srcId="{4A900C73-1DBD-FD47-85EF-C5C7014A494B}" destId="{B515EA93-F9A6-AA42-B67B-28EE845A51D4}" srcOrd="1" destOrd="0" presId="urn:microsoft.com/office/officeart/2005/8/layout/hProcess9"/>
    <dgm:cxn modelId="{6A0FEEF0-D84A-C843-92F4-36E5ADF246FA}" type="presParOf" srcId="{B515EA93-F9A6-AA42-B67B-28EE845A51D4}" destId="{6AFB2262-FBA8-9446-A332-B7D759449303}" srcOrd="0" destOrd="0" presId="urn:microsoft.com/office/officeart/2005/8/layout/hProcess9"/>
    <dgm:cxn modelId="{DA02F053-07DF-FE47-A318-D03BB5447E34}" type="presParOf" srcId="{B515EA93-F9A6-AA42-B67B-28EE845A51D4}" destId="{4CFC0EB5-2B97-3F41-BF23-E3F1F05843C9}" srcOrd="1" destOrd="0" presId="urn:microsoft.com/office/officeart/2005/8/layout/hProcess9"/>
    <dgm:cxn modelId="{D61E2547-1EC4-4840-A5EF-3DDAA74F8D9D}" type="presParOf" srcId="{B515EA93-F9A6-AA42-B67B-28EE845A51D4}" destId="{B8A5D7F1-B870-3346-A44C-99D3C1BFD369}" srcOrd="2" destOrd="0" presId="urn:microsoft.com/office/officeart/2005/8/layout/hProcess9"/>
    <dgm:cxn modelId="{A520BF10-6B5A-944C-A45D-0D2D11B26260}" type="presParOf" srcId="{B515EA93-F9A6-AA42-B67B-28EE845A51D4}" destId="{645282B2-6DA5-8E46-B0CE-79794D7470CB}" srcOrd="3" destOrd="0" presId="urn:microsoft.com/office/officeart/2005/8/layout/hProcess9"/>
    <dgm:cxn modelId="{BAE42771-2934-9D46-ADDC-843689268DAC}" type="presParOf" srcId="{B515EA93-F9A6-AA42-B67B-28EE845A51D4}" destId="{633BD720-646C-C141-A9CE-BDB492ABFDA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9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CE0F34-02FA-B241-9976-05CBE5E2EE75}" type="presOf" srcId="{1A470B55-F7AE-DC4A-AAF0-847942A8C7C7}" destId="{176CB02C-C4D7-A541-8F77-F37EB1DD3076}" srcOrd="0" destOrd="0" presId="urn:microsoft.com/office/officeart/2005/8/layout/hProcess7#9"/>
    <dgm:cxn modelId="{58895059-1357-E846-8562-AD20F29669BD}" type="presOf" srcId="{0E1A7D09-35B7-BF4A-9E3A-EBD5744B4065}" destId="{DA678DE6-E4F8-F043-8878-C9C8E9A89D7A}" srcOrd="0" destOrd="0" presId="urn:microsoft.com/office/officeart/2005/8/layout/hProcess7#9"/>
    <dgm:cxn modelId="{22E9958C-3956-C54C-ADA3-69EBA45A389A}" type="presOf" srcId="{1A470B55-F7AE-DC4A-AAF0-847942A8C7C7}" destId="{82B826CC-1E6F-7040-861B-54FFA59619F3}" srcOrd="1" destOrd="0" presId="urn:microsoft.com/office/officeart/2005/8/layout/hProcess7#9"/>
    <dgm:cxn modelId="{2572CBB8-AB0B-5A48-B340-B2883F2024A5}" type="presOf" srcId="{8679DA8A-157F-954A-B5AE-AD6B04AE6D37}" destId="{CF0FA423-BFEC-BC47-856A-C6D52BD0649D}" srcOrd="0" destOrd="0" presId="urn:microsoft.com/office/officeart/2005/8/layout/hProcess7#9"/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0E98823A-1AA8-454F-BAAB-19BA4FADDEFD}" type="presOf" srcId="{C967BF80-A0AF-8E47-8739-5D56C6CCD881}" destId="{A3313A6F-5C0E-2C45-985F-4BD14E084355}" srcOrd="1" destOrd="0" presId="urn:microsoft.com/office/officeart/2005/8/layout/hProcess7#9"/>
    <dgm:cxn modelId="{6CC1E21E-1F36-5140-8CC6-57B4CC6DA8FA}" type="presOf" srcId="{6BA86D57-D498-5D4D-BBAA-58964D5852F8}" destId="{3965805A-D800-B343-8427-109488321983}" srcOrd="0" destOrd="0" presId="urn:microsoft.com/office/officeart/2005/8/layout/hProcess7#9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F67C8E79-EB1E-1F49-A504-40826AAF9CFD}" type="presOf" srcId="{D806BA66-6AB2-034B-A210-27D4258C9CAE}" destId="{045B421F-BBBC-1D49-BF64-D1B7F9E69BB4}" srcOrd="0" destOrd="0" presId="urn:microsoft.com/office/officeart/2005/8/layout/hProcess7#9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45D8EEB3-EAF3-0F43-A9B7-4E326438C38D}" type="presOf" srcId="{15838ACA-A6D9-984B-97DD-65E82737F6FE}" destId="{28604B42-BA46-7F44-AA26-E9313DE9D818}" srcOrd="0" destOrd="0" presId="urn:microsoft.com/office/officeart/2005/8/layout/hProcess7#9"/>
    <dgm:cxn modelId="{06A9EC1A-7BB0-C14F-99C1-38E57C361423}" type="presOf" srcId="{C0172810-DD58-E24C-8305-207FE8A43696}" destId="{FA506FF2-A481-7C4C-9687-930318614FC2}" srcOrd="0" destOrd="0" presId="urn:microsoft.com/office/officeart/2005/8/layout/hProcess7#9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DBF80D56-5F62-774D-BEA7-357D877B59CF}" type="presOf" srcId="{C967BF80-A0AF-8E47-8739-5D56C6CCD881}" destId="{84C92092-8A36-9245-99C1-62B7F0058E83}" srcOrd="0" destOrd="0" presId="urn:microsoft.com/office/officeart/2005/8/layout/hProcess7#9"/>
    <dgm:cxn modelId="{78A36DEA-2688-7D43-8988-BADFA08C9DCB}" type="presOf" srcId="{827E5E41-2BA1-4142-9B7E-6FB17ADF5DB0}" destId="{0ABF3F98-5908-984D-B038-BB15F58B18DC}" srcOrd="0" destOrd="0" presId="urn:microsoft.com/office/officeart/2005/8/layout/hProcess7#9"/>
    <dgm:cxn modelId="{5A092EEE-8806-4C45-A2A4-D5C359694397}" type="presOf" srcId="{4F51A89E-B313-8841-9C77-49E5A783CFDA}" destId="{EEABF489-E425-E940-9300-0D9916272F77}" srcOrd="1" destOrd="0" presId="urn:microsoft.com/office/officeart/2005/8/layout/hProcess7#9"/>
    <dgm:cxn modelId="{FEBAD5ED-6FCE-1E4A-8474-CD561CD91962}" type="presOf" srcId="{8679DA8A-157F-954A-B5AE-AD6B04AE6D37}" destId="{50902AFF-EDEB-2749-B6B6-550932ADE1A6}" srcOrd="1" destOrd="0" presId="urn:microsoft.com/office/officeart/2005/8/layout/hProcess7#9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9D3AA3D4-8873-454E-986F-C93B87637FF2}" type="presOf" srcId="{4F51A89E-B313-8841-9C77-49E5A783CFDA}" destId="{556E7282-3F0C-1246-B8FF-68316FB52394}" srcOrd="0" destOrd="0" presId="urn:microsoft.com/office/officeart/2005/8/layout/hProcess7#9"/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36C93941-A17C-0545-AB58-AEB75C8D3072}" type="presOf" srcId="{6BA86D57-D498-5D4D-BBAA-58964D5852F8}" destId="{68868FE6-9489-DC47-BDD4-23A3448A087F}" srcOrd="1" destOrd="0" presId="urn:microsoft.com/office/officeart/2005/8/layout/hProcess7#9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15BE1690-2359-9E4E-A40F-EC41974B5BAA}" type="presOf" srcId="{8BFECCD0-38E5-C740-82ED-D3AF4EC59733}" destId="{EB205537-AB81-F14B-B7EC-F4DEC44FF5A7}" srcOrd="0" destOrd="0" presId="urn:microsoft.com/office/officeart/2005/8/layout/hProcess7#9"/>
    <dgm:cxn modelId="{06B8B9DC-19B4-5D48-8CDA-D0756F47A21E}" type="presParOf" srcId="{DA678DE6-E4F8-F043-8878-C9C8E9A89D7A}" destId="{D5FF792B-5460-484C-B85A-5E299877216C}" srcOrd="0" destOrd="0" presId="urn:microsoft.com/office/officeart/2005/8/layout/hProcess7#9"/>
    <dgm:cxn modelId="{21109C65-0313-4C45-8611-70FEDBBADBD5}" type="presParOf" srcId="{D5FF792B-5460-484C-B85A-5E299877216C}" destId="{556E7282-3F0C-1246-B8FF-68316FB52394}" srcOrd="0" destOrd="0" presId="urn:microsoft.com/office/officeart/2005/8/layout/hProcess7#9"/>
    <dgm:cxn modelId="{4FD2E22F-9F93-B841-BA78-B447F2181AE5}" type="presParOf" srcId="{D5FF792B-5460-484C-B85A-5E299877216C}" destId="{EEABF489-E425-E940-9300-0D9916272F77}" srcOrd="1" destOrd="0" presId="urn:microsoft.com/office/officeart/2005/8/layout/hProcess7#9"/>
    <dgm:cxn modelId="{7B868379-06BA-9D44-8DF6-71D52BED3A1A}" type="presParOf" srcId="{D5FF792B-5460-484C-B85A-5E299877216C}" destId="{0ABF3F98-5908-984D-B038-BB15F58B18DC}" srcOrd="2" destOrd="0" presId="urn:microsoft.com/office/officeart/2005/8/layout/hProcess7#9"/>
    <dgm:cxn modelId="{5B4DB190-4AD2-5947-94BD-52F9BD65F4CD}" type="presParOf" srcId="{DA678DE6-E4F8-F043-8878-C9C8E9A89D7A}" destId="{50C34EC9-92B3-1B4D-BAE5-844C44BFFC57}" srcOrd="1" destOrd="0" presId="urn:microsoft.com/office/officeart/2005/8/layout/hProcess7#9"/>
    <dgm:cxn modelId="{9962A7A5-9721-3042-A4B6-8C9F693055E0}" type="presParOf" srcId="{DA678DE6-E4F8-F043-8878-C9C8E9A89D7A}" destId="{2F88940F-00E7-104C-B898-A38D12E6EB4C}" srcOrd="2" destOrd="0" presId="urn:microsoft.com/office/officeart/2005/8/layout/hProcess7#9"/>
    <dgm:cxn modelId="{F59735E6-FDB7-574C-BBE2-B619C6BBE7F6}" type="presParOf" srcId="{2F88940F-00E7-104C-B898-A38D12E6EB4C}" destId="{3B8630EC-358A-F44D-A8A0-22BE1311E5FA}" srcOrd="0" destOrd="0" presId="urn:microsoft.com/office/officeart/2005/8/layout/hProcess7#9"/>
    <dgm:cxn modelId="{8FA5C5E6-0301-6B47-83F4-18F398CDEAC7}" type="presParOf" srcId="{2F88940F-00E7-104C-B898-A38D12E6EB4C}" destId="{AC169DEC-C7BD-3F4F-B1B2-16E5BF13B404}" srcOrd="1" destOrd="0" presId="urn:microsoft.com/office/officeart/2005/8/layout/hProcess7#9"/>
    <dgm:cxn modelId="{16F7855F-1821-154B-BAFB-0586027692FD}" type="presParOf" srcId="{2F88940F-00E7-104C-B898-A38D12E6EB4C}" destId="{021195E2-71DD-F84C-AA5D-24235D6EBD91}" srcOrd="2" destOrd="0" presId="urn:microsoft.com/office/officeart/2005/8/layout/hProcess7#9"/>
    <dgm:cxn modelId="{836CA7D0-7F57-3F46-BE62-976DF0D8BBA6}" type="presParOf" srcId="{DA678DE6-E4F8-F043-8878-C9C8E9A89D7A}" destId="{DC064EA4-0C63-964A-80BF-5AE35323D169}" srcOrd="3" destOrd="0" presId="urn:microsoft.com/office/officeart/2005/8/layout/hProcess7#9"/>
    <dgm:cxn modelId="{863DA2F9-A1C5-8747-B83D-218995CF32D9}" type="presParOf" srcId="{DA678DE6-E4F8-F043-8878-C9C8E9A89D7A}" destId="{463A6590-CE1E-5144-AF8A-90D79EA998C5}" srcOrd="4" destOrd="0" presId="urn:microsoft.com/office/officeart/2005/8/layout/hProcess7#9"/>
    <dgm:cxn modelId="{01386D6D-CDF0-AD4F-ADA3-82AA894A6059}" type="presParOf" srcId="{463A6590-CE1E-5144-AF8A-90D79EA998C5}" destId="{84C92092-8A36-9245-99C1-62B7F0058E83}" srcOrd="0" destOrd="0" presId="urn:microsoft.com/office/officeart/2005/8/layout/hProcess7#9"/>
    <dgm:cxn modelId="{BBF6308B-AB88-474B-BA25-E249BBF12BF0}" type="presParOf" srcId="{463A6590-CE1E-5144-AF8A-90D79EA998C5}" destId="{A3313A6F-5C0E-2C45-985F-4BD14E084355}" srcOrd="1" destOrd="0" presId="urn:microsoft.com/office/officeart/2005/8/layout/hProcess7#9"/>
    <dgm:cxn modelId="{5C0CF23E-CCD6-7D40-BF31-619472963A6C}" type="presParOf" srcId="{463A6590-CE1E-5144-AF8A-90D79EA998C5}" destId="{FA506FF2-A481-7C4C-9687-930318614FC2}" srcOrd="2" destOrd="0" presId="urn:microsoft.com/office/officeart/2005/8/layout/hProcess7#9"/>
    <dgm:cxn modelId="{FE0CD5A2-122D-D046-907A-FB63F05D04FE}" type="presParOf" srcId="{DA678DE6-E4F8-F043-8878-C9C8E9A89D7A}" destId="{672DDFAE-2149-DD48-89DB-2A31FE882A29}" srcOrd="5" destOrd="0" presId="urn:microsoft.com/office/officeart/2005/8/layout/hProcess7#9"/>
    <dgm:cxn modelId="{97DECDCE-852B-AE41-A598-BE4DE2291F5F}" type="presParOf" srcId="{DA678DE6-E4F8-F043-8878-C9C8E9A89D7A}" destId="{6809C7BB-37CD-8D49-82D0-228E390491EF}" srcOrd="6" destOrd="0" presId="urn:microsoft.com/office/officeart/2005/8/layout/hProcess7#9"/>
    <dgm:cxn modelId="{F0CC5964-6B25-7A47-86D5-E5C5A418B029}" type="presParOf" srcId="{6809C7BB-37CD-8D49-82D0-228E390491EF}" destId="{DE808900-8026-1848-80FD-DDDDC7EB9C28}" srcOrd="0" destOrd="0" presId="urn:microsoft.com/office/officeart/2005/8/layout/hProcess7#9"/>
    <dgm:cxn modelId="{8B512226-4FB9-B04F-AA05-9C0E29747504}" type="presParOf" srcId="{6809C7BB-37CD-8D49-82D0-228E390491EF}" destId="{38E1EB6D-D67E-B04B-8F17-B4636DB27A3E}" srcOrd="1" destOrd="0" presId="urn:microsoft.com/office/officeart/2005/8/layout/hProcess7#9"/>
    <dgm:cxn modelId="{64E00C3D-BBDD-FD40-9D3C-8738B639D7BB}" type="presParOf" srcId="{6809C7BB-37CD-8D49-82D0-228E390491EF}" destId="{2553107B-15B5-3949-9B5A-2465A831A105}" srcOrd="2" destOrd="0" presId="urn:microsoft.com/office/officeart/2005/8/layout/hProcess7#9"/>
    <dgm:cxn modelId="{82ADEFFF-9430-6B42-80E8-9816E82ED166}" type="presParOf" srcId="{DA678DE6-E4F8-F043-8878-C9C8E9A89D7A}" destId="{0A6003D1-9D54-F248-8085-C32AA79DD100}" srcOrd="7" destOrd="0" presId="urn:microsoft.com/office/officeart/2005/8/layout/hProcess7#9"/>
    <dgm:cxn modelId="{8F55ABA8-3D70-C744-B56A-EB2BC2FB8704}" type="presParOf" srcId="{DA678DE6-E4F8-F043-8878-C9C8E9A89D7A}" destId="{0F0B6A7F-2ABC-C442-AFA5-1B3AA2554383}" srcOrd="8" destOrd="0" presId="urn:microsoft.com/office/officeart/2005/8/layout/hProcess7#9"/>
    <dgm:cxn modelId="{1CFA758E-651E-1A47-8AFB-95EE4491274F}" type="presParOf" srcId="{0F0B6A7F-2ABC-C442-AFA5-1B3AA2554383}" destId="{CF0FA423-BFEC-BC47-856A-C6D52BD0649D}" srcOrd="0" destOrd="0" presId="urn:microsoft.com/office/officeart/2005/8/layout/hProcess7#9"/>
    <dgm:cxn modelId="{D73EC535-F3DD-F342-92DD-76DF971676CE}" type="presParOf" srcId="{0F0B6A7F-2ABC-C442-AFA5-1B3AA2554383}" destId="{50902AFF-EDEB-2749-B6B6-550932ADE1A6}" srcOrd="1" destOrd="0" presId="urn:microsoft.com/office/officeart/2005/8/layout/hProcess7#9"/>
    <dgm:cxn modelId="{6C65FDFA-9029-F544-A50E-E584F907F08E}" type="presParOf" srcId="{0F0B6A7F-2ABC-C442-AFA5-1B3AA2554383}" destId="{28604B42-BA46-7F44-AA26-E9313DE9D818}" srcOrd="2" destOrd="0" presId="urn:microsoft.com/office/officeart/2005/8/layout/hProcess7#9"/>
    <dgm:cxn modelId="{AFF54E41-7F30-B14B-9CFA-9FF8D5A3FC5E}" type="presParOf" srcId="{DA678DE6-E4F8-F043-8878-C9C8E9A89D7A}" destId="{F91E3F42-6112-4E41-9AF1-687033E57058}" srcOrd="9" destOrd="0" presId="urn:microsoft.com/office/officeart/2005/8/layout/hProcess7#9"/>
    <dgm:cxn modelId="{C8EA8664-F924-A846-B3B8-2A4D2D2CC5CF}" type="presParOf" srcId="{DA678DE6-E4F8-F043-8878-C9C8E9A89D7A}" destId="{45514B2D-25B0-254E-BBC5-168CEA30FE7D}" srcOrd="10" destOrd="0" presId="urn:microsoft.com/office/officeart/2005/8/layout/hProcess7#9"/>
    <dgm:cxn modelId="{5CB93C64-F59D-BF4A-9F74-C08A9B97FBF9}" type="presParOf" srcId="{45514B2D-25B0-254E-BBC5-168CEA30FE7D}" destId="{378CD7D9-8EE3-F244-9063-B016F12B1D0E}" srcOrd="0" destOrd="0" presId="urn:microsoft.com/office/officeart/2005/8/layout/hProcess7#9"/>
    <dgm:cxn modelId="{ABF7FCE9-AF8D-AE4F-94D3-2F0A6934437A}" type="presParOf" srcId="{45514B2D-25B0-254E-BBC5-168CEA30FE7D}" destId="{3DC9B0BC-D81E-794D-AA0F-02F29BF20282}" srcOrd="1" destOrd="0" presId="urn:microsoft.com/office/officeart/2005/8/layout/hProcess7#9"/>
    <dgm:cxn modelId="{0E892264-A8E6-914B-901A-6775CF85E06E}" type="presParOf" srcId="{45514B2D-25B0-254E-BBC5-168CEA30FE7D}" destId="{F7AD47E7-F0F5-2341-835F-B3008E0E41F8}" srcOrd="2" destOrd="0" presId="urn:microsoft.com/office/officeart/2005/8/layout/hProcess7#9"/>
    <dgm:cxn modelId="{1AEF762B-C314-6142-B047-5745B4C1DAD9}" type="presParOf" srcId="{DA678DE6-E4F8-F043-8878-C9C8E9A89D7A}" destId="{E86BEF0C-D22A-D947-AEED-E4F4E977A1F6}" srcOrd="11" destOrd="0" presId="urn:microsoft.com/office/officeart/2005/8/layout/hProcess7#9"/>
    <dgm:cxn modelId="{B7FF0027-B509-A84E-B831-B2AD17B753AA}" type="presParOf" srcId="{DA678DE6-E4F8-F043-8878-C9C8E9A89D7A}" destId="{6AAAC17F-42E4-6047-99D5-A9FA64BCA4D0}" srcOrd="12" destOrd="0" presId="urn:microsoft.com/office/officeart/2005/8/layout/hProcess7#9"/>
    <dgm:cxn modelId="{BC6DC287-D389-214D-A479-F04DD0EA76A3}" type="presParOf" srcId="{6AAAC17F-42E4-6047-99D5-A9FA64BCA4D0}" destId="{176CB02C-C4D7-A541-8F77-F37EB1DD3076}" srcOrd="0" destOrd="0" presId="urn:microsoft.com/office/officeart/2005/8/layout/hProcess7#9"/>
    <dgm:cxn modelId="{4E08B2E2-AE52-1345-93C5-2902547CFE4F}" type="presParOf" srcId="{6AAAC17F-42E4-6047-99D5-A9FA64BCA4D0}" destId="{82B826CC-1E6F-7040-861B-54FFA59619F3}" srcOrd="1" destOrd="0" presId="urn:microsoft.com/office/officeart/2005/8/layout/hProcess7#9"/>
    <dgm:cxn modelId="{8F2261E3-1FAD-5044-8345-F43E31A10612}" type="presParOf" srcId="{6AAAC17F-42E4-6047-99D5-A9FA64BCA4D0}" destId="{EB205537-AB81-F14B-B7EC-F4DEC44FF5A7}" srcOrd="2" destOrd="0" presId="urn:microsoft.com/office/officeart/2005/8/layout/hProcess7#9"/>
    <dgm:cxn modelId="{130EA808-CA53-7446-B8F2-7740519591FA}" type="presParOf" srcId="{DA678DE6-E4F8-F043-8878-C9C8E9A89D7A}" destId="{B8EAF974-B59C-8144-AC44-52C02C455540}" srcOrd="13" destOrd="0" presId="urn:microsoft.com/office/officeart/2005/8/layout/hProcess7#9"/>
    <dgm:cxn modelId="{42A048C9-14DE-424E-887B-C3E21C73C256}" type="presParOf" srcId="{DA678DE6-E4F8-F043-8878-C9C8E9A89D7A}" destId="{7D041F86-7C5E-0F4F-A06C-3A31AA1CD1AA}" srcOrd="14" destOrd="0" presId="urn:microsoft.com/office/officeart/2005/8/layout/hProcess7#9"/>
    <dgm:cxn modelId="{0DDF768E-8256-7040-A9AF-3EFE05653F66}" type="presParOf" srcId="{7D041F86-7C5E-0F4F-A06C-3A31AA1CD1AA}" destId="{BFA51479-3C57-F742-9FC6-761DCF2BBB04}" srcOrd="0" destOrd="0" presId="urn:microsoft.com/office/officeart/2005/8/layout/hProcess7#9"/>
    <dgm:cxn modelId="{10529E56-B8A4-E64C-A840-CED68DFE85D0}" type="presParOf" srcId="{7D041F86-7C5E-0F4F-A06C-3A31AA1CD1AA}" destId="{C190187E-5A2A-A743-9026-9D6FC9889B0E}" srcOrd="1" destOrd="0" presId="urn:microsoft.com/office/officeart/2005/8/layout/hProcess7#9"/>
    <dgm:cxn modelId="{835D5B50-0427-B444-BCEB-EDCB62DBC4F4}" type="presParOf" srcId="{7D041F86-7C5E-0F4F-A06C-3A31AA1CD1AA}" destId="{4CE20902-C063-E048-900F-62E908A8C0D2}" srcOrd="2" destOrd="0" presId="urn:microsoft.com/office/officeart/2005/8/layout/hProcess7#9"/>
    <dgm:cxn modelId="{202D72C5-5F3E-3E4E-B15D-39D893622783}" type="presParOf" srcId="{DA678DE6-E4F8-F043-8878-C9C8E9A89D7A}" destId="{8C219169-E37D-824C-B136-0B5D15D1440B}" srcOrd="15" destOrd="0" presId="urn:microsoft.com/office/officeart/2005/8/layout/hProcess7#9"/>
    <dgm:cxn modelId="{1B67BF98-6A12-1444-8A9D-A316D48F21C8}" type="presParOf" srcId="{DA678DE6-E4F8-F043-8878-C9C8E9A89D7A}" destId="{5FAF4F9F-3241-CB41-BDCB-CA3513DCB558}" srcOrd="16" destOrd="0" presId="urn:microsoft.com/office/officeart/2005/8/layout/hProcess7#9"/>
    <dgm:cxn modelId="{58F48A72-446F-6549-95E6-83AD80CCDAEB}" type="presParOf" srcId="{5FAF4F9F-3241-CB41-BDCB-CA3513DCB558}" destId="{3965805A-D800-B343-8427-109488321983}" srcOrd="0" destOrd="0" presId="urn:microsoft.com/office/officeart/2005/8/layout/hProcess7#9"/>
    <dgm:cxn modelId="{4C8ADAB4-402A-A14B-8838-4274CF71B99C}" type="presParOf" srcId="{5FAF4F9F-3241-CB41-BDCB-CA3513DCB558}" destId="{68868FE6-9489-DC47-BDD4-23A3448A087F}" srcOrd="1" destOrd="0" presId="urn:microsoft.com/office/officeart/2005/8/layout/hProcess7#9"/>
    <dgm:cxn modelId="{DCB1888D-10D0-F84F-95BD-F98764B1F8D8}" type="presParOf" srcId="{5FAF4F9F-3241-CB41-BDCB-CA3513DCB558}" destId="{045B421F-BBBC-1D49-BF64-D1B7F9E69BB4}" srcOrd="2" destOrd="0" presId="urn:microsoft.com/office/officeart/2005/8/layout/hProcess7#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10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3DE9047D-6E67-DE49-9A33-BB3F15E53023}" type="presOf" srcId="{C967BF80-A0AF-8E47-8739-5D56C6CCD881}" destId="{84C92092-8A36-9245-99C1-62B7F0058E83}" srcOrd="0" destOrd="0" presId="urn:microsoft.com/office/officeart/2005/8/layout/hProcess7#10"/>
    <dgm:cxn modelId="{2C03D857-A536-A24F-A36B-E1AE3716BCAC}" type="presOf" srcId="{C967BF80-A0AF-8E47-8739-5D56C6CCD881}" destId="{A3313A6F-5C0E-2C45-985F-4BD14E084355}" srcOrd="1" destOrd="0" presId="urn:microsoft.com/office/officeart/2005/8/layout/hProcess7#10"/>
    <dgm:cxn modelId="{78971D70-AB04-F143-B491-139EAC1BDBAE}" type="presOf" srcId="{4F51A89E-B313-8841-9C77-49E5A783CFDA}" destId="{EEABF489-E425-E940-9300-0D9916272F77}" srcOrd="1" destOrd="0" presId="urn:microsoft.com/office/officeart/2005/8/layout/hProcess7#10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C05E7475-9C45-B445-8DD5-97E58B88EA14}" type="presOf" srcId="{8679DA8A-157F-954A-B5AE-AD6B04AE6D37}" destId="{CF0FA423-BFEC-BC47-856A-C6D52BD0649D}" srcOrd="0" destOrd="0" presId="urn:microsoft.com/office/officeart/2005/8/layout/hProcess7#10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6066F725-796D-F54A-BD9E-35F1F962EF20}" type="presOf" srcId="{4F51A89E-B313-8841-9C77-49E5A783CFDA}" destId="{556E7282-3F0C-1246-B8FF-68316FB52394}" srcOrd="0" destOrd="0" presId="urn:microsoft.com/office/officeart/2005/8/layout/hProcess7#10"/>
    <dgm:cxn modelId="{ACBC9125-33DD-554A-85E6-4F6DF73D9C91}" type="presOf" srcId="{827E5E41-2BA1-4142-9B7E-6FB17ADF5DB0}" destId="{0ABF3F98-5908-984D-B038-BB15F58B18DC}" srcOrd="0" destOrd="0" presId="urn:microsoft.com/office/officeart/2005/8/layout/hProcess7#10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51BA6788-33B0-5748-B083-5F64E9A1B76F}" type="presOf" srcId="{C0172810-DD58-E24C-8305-207FE8A43696}" destId="{FA506FF2-A481-7C4C-9687-930318614FC2}" srcOrd="0" destOrd="0" presId="urn:microsoft.com/office/officeart/2005/8/layout/hProcess7#10"/>
    <dgm:cxn modelId="{F69471D2-3369-2947-80C8-00D221A4BDD4}" type="presOf" srcId="{15838ACA-A6D9-984B-97DD-65E82737F6FE}" destId="{28604B42-BA46-7F44-AA26-E9313DE9D818}" srcOrd="0" destOrd="0" presId="urn:microsoft.com/office/officeart/2005/8/layout/hProcess7#10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A489B6DE-3B4B-644E-9444-E0399C4C315A}" type="presOf" srcId="{1A470B55-F7AE-DC4A-AAF0-847942A8C7C7}" destId="{176CB02C-C4D7-A541-8F77-F37EB1DD3076}" srcOrd="0" destOrd="0" presId="urn:microsoft.com/office/officeart/2005/8/layout/hProcess7#10"/>
    <dgm:cxn modelId="{AC3DF000-62D7-B54B-BCDF-227B65295ABD}" type="presOf" srcId="{1A470B55-F7AE-DC4A-AAF0-847942A8C7C7}" destId="{82B826CC-1E6F-7040-861B-54FFA59619F3}" srcOrd="1" destOrd="0" presId="urn:microsoft.com/office/officeart/2005/8/layout/hProcess7#10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226B0FC6-55EC-A94F-9451-FC952A151028}" type="presOf" srcId="{6BA86D57-D498-5D4D-BBAA-58964D5852F8}" destId="{68868FE6-9489-DC47-BDD4-23A3448A087F}" srcOrd="1" destOrd="0" presId="urn:microsoft.com/office/officeart/2005/8/layout/hProcess7#10"/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E1FD38FA-BB82-A049-9B03-AD688D7C6DA9}" type="presOf" srcId="{0E1A7D09-35B7-BF4A-9E3A-EBD5744B4065}" destId="{DA678DE6-E4F8-F043-8878-C9C8E9A89D7A}" srcOrd="0" destOrd="0" presId="urn:microsoft.com/office/officeart/2005/8/layout/hProcess7#10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F80D6996-DAC6-A94C-924D-8FC1CE2E1DCC}" type="presOf" srcId="{8679DA8A-157F-954A-B5AE-AD6B04AE6D37}" destId="{50902AFF-EDEB-2749-B6B6-550932ADE1A6}" srcOrd="1" destOrd="0" presId="urn:microsoft.com/office/officeart/2005/8/layout/hProcess7#10"/>
    <dgm:cxn modelId="{946B4BAF-B6C1-604D-8790-A2AF152EEFC6}" type="presOf" srcId="{6BA86D57-D498-5D4D-BBAA-58964D5852F8}" destId="{3965805A-D800-B343-8427-109488321983}" srcOrd="0" destOrd="0" presId="urn:microsoft.com/office/officeart/2005/8/layout/hProcess7#10"/>
    <dgm:cxn modelId="{25221F04-B7B1-2949-ADBC-BF87172C05B1}" type="presOf" srcId="{8BFECCD0-38E5-C740-82ED-D3AF4EC59733}" destId="{EB205537-AB81-F14B-B7EC-F4DEC44FF5A7}" srcOrd="0" destOrd="0" presId="urn:microsoft.com/office/officeart/2005/8/layout/hProcess7#10"/>
    <dgm:cxn modelId="{5E8C730C-71A2-AA4D-BED6-1CBB88132806}" type="presOf" srcId="{D806BA66-6AB2-034B-A210-27D4258C9CAE}" destId="{045B421F-BBBC-1D49-BF64-D1B7F9E69BB4}" srcOrd="0" destOrd="0" presId="urn:microsoft.com/office/officeart/2005/8/layout/hProcess7#10"/>
    <dgm:cxn modelId="{8398C37D-E122-0E4D-94E2-B20EED8CD24F}" type="presParOf" srcId="{DA678DE6-E4F8-F043-8878-C9C8E9A89D7A}" destId="{D5FF792B-5460-484C-B85A-5E299877216C}" srcOrd="0" destOrd="0" presId="urn:microsoft.com/office/officeart/2005/8/layout/hProcess7#10"/>
    <dgm:cxn modelId="{64FBBC3E-68D6-834F-B3AC-5028C5E2C9AF}" type="presParOf" srcId="{D5FF792B-5460-484C-B85A-5E299877216C}" destId="{556E7282-3F0C-1246-B8FF-68316FB52394}" srcOrd="0" destOrd="0" presId="urn:microsoft.com/office/officeart/2005/8/layout/hProcess7#10"/>
    <dgm:cxn modelId="{B330E090-68AA-0148-9F4E-9A8D51892E27}" type="presParOf" srcId="{D5FF792B-5460-484C-B85A-5E299877216C}" destId="{EEABF489-E425-E940-9300-0D9916272F77}" srcOrd="1" destOrd="0" presId="urn:microsoft.com/office/officeart/2005/8/layout/hProcess7#10"/>
    <dgm:cxn modelId="{3685E82A-C0EF-0047-8139-B4EA2B91FBC2}" type="presParOf" srcId="{D5FF792B-5460-484C-B85A-5E299877216C}" destId="{0ABF3F98-5908-984D-B038-BB15F58B18DC}" srcOrd="2" destOrd="0" presId="urn:microsoft.com/office/officeart/2005/8/layout/hProcess7#10"/>
    <dgm:cxn modelId="{19D5DD16-E2E5-C846-A2DD-C63FC8718DA1}" type="presParOf" srcId="{DA678DE6-E4F8-F043-8878-C9C8E9A89D7A}" destId="{50C34EC9-92B3-1B4D-BAE5-844C44BFFC57}" srcOrd="1" destOrd="0" presId="urn:microsoft.com/office/officeart/2005/8/layout/hProcess7#10"/>
    <dgm:cxn modelId="{F8691A16-3162-474E-8428-9EE34FD8E520}" type="presParOf" srcId="{DA678DE6-E4F8-F043-8878-C9C8E9A89D7A}" destId="{2F88940F-00E7-104C-B898-A38D12E6EB4C}" srcOrd="2" destOrd="0" presId="urn:microsoft.com/office/officeart/2005/8/layout/hProcess7#10"/>
    <dgm:cxn modelId="{B9CBC103-8C03-D44E-95E3-F1D4D9F4EAB6}" type="presParOf" srcId="{2F88940F-00E7-104C-B898-A38D12E6EB4C}" destId="{3B8630EC-358A-F44D-A8A0-22BE1311E5FA}" srcOrd="0" destOrd="0" presId="urn:microsoft.com/office/officeart/2005/8/layout/hProcess7#10"/>
    <dgm:cxn modelId="{BED332FE-1F1F-9643-82A1-A8F1CDA30F1F}" type="presParOf" srcId="{2F88940F-00E7-104C-B898-A38D12E6EB4C}" destId="{AC169DEC-C7BD-3F4F-B1B2-16E5BF13B404}" srcOrd="1" destOrd="0" presId="urn:microsoft.com/office/officeart/2005/8/layout/hProcess7#10"/>
    <dgm:cxn modelId="{6EA9E4ED-549B-8B42-88F1-9681D013AA86}" type="presParOf" srcId="{2F88940F-00E7-104C-B898-A38D12E6EB4C}" destId="{021195E2-71DD-F84C-AA5D-24235D6EBD91}" srcOrd="2" destOrd="0" presId="urn:microsoft.com/office/officeart/2005/8/layout/hProcess7#10"/>
    <dgm:cxn modelId="{2EF93320-3D55-454C-A49D-772ADF4FA821}" type="presParOf" srcId="{DA678DE6-E4F8-F043-8878-C9C8E9A89D7A}" destId="{DC064EA4-0C63-964A-80BF-5AE35323D169}" srcOrd="3" destOrd="0" presId="urn:microsoft.com/office/officeart/2005/8/layout/hProcess7#10"/>
    <dgm:cxn modelId="{17B0525F-92DF-F04F-9F7C-1AEA96558EFB}" type="presParOf" srcId="{DA678DE6-E4F8-F043-8878-C9C8E9A89D7A}" destId="{463A6590-CE1E-5144-AF8A-90D79EA998C5}" srcOrd="4" destOrd="0" presId="urn:microsoft.com/office/officeart/2005/8/layout/hProcess7#10"/>
    <dgm:cxn modelId="{FCB50624-35B9-7844-82D8-DCFEF1C6FEC7}" type="presParOf" srcId="{463A6590-CE1E-5144-AF8A-90D79EA998C5}" destId="{84C92092-8A36-9245-99C1-62B7F0058E83}" srcOrd="0" destOrd="0" presId="urn:microsoft.com/office/officeart/2005/8/layout/hProcess7#10"/>
    <dgm:cxn modelId="{55DD1B8D-753B-1546-BDDC-59091070FAB0}" type="presParOf" srcId="{463A6590-CE1E-5144-AF8A-90D79EA998C5}" destId="{A3313A6F-5C0E-2C45-985F-4BD14E084355}" srcOrd="1" destOrd="0" presId="urn:microsoft.com/office/officeart/2005/8/layout/hProcess7#10"/>
    <dgm:cxn modelId="{DF538FF6-8797-8544-8523-7593C5B5E66E}" type="presParOf" srcId="{463A6590-CE1E-5144-AF8A-90D79EA998C5}" destId="{FA506FF2-A481-7C4C-9687-930318614FC2}" srcOrd="2" destOrd="0" presId="urn:microsoft.com/office/officeart/2005/8/layout/hProcess7#10"/>
    <dgm:cxn modelId="{686F4279-7B43-354C-9404-171935C09A17}" type="presParOf" srcId="{DA678DE6-E4F8-F043-8878-C9C8E9A89D7A}" destId="{672DDFAE-2149-DD48-89DB-2A31FE882A29}" srcOrd="5" destOrd="0" presId="urn:microsoft.com/office/officeart/2005/8/layout/hProcess7#10"/>
    <dgm:cxn modelId="{27F6AE6A-5A0C-5442-B021-6C7C4509E06F}" type="presParOf" srcId="{DA678DE6-E4F8-F043-8878-C9C8E9A89D7A}" destId="{6809C7BB-37CD-8D49-82D0-228E390491EF}" srcOrd="6" destOrd="0" presId="urn:microsoft.com/office/officeart/2005/8/layout/hProcess7#10"/>
    <dgm:cxn modelId="{1EB62E80-5759-D64D-A943-77E31EA8B3A2}" type="presParOf" srcId="{6809C7BB-37CD-8D49-82D0-228E390491EF}" destId="{DE808900-8026-1848-80FD-DDDDC7EB9C28}" srcOrd="0" destOrd="0" presId="urn:microsoft.com/office/officeart/2005/8/layout/hProcess7#10"/>
    <dgm:cxn modelId="{5B26967B-4C86-2A45-8563-177CD658FD5B}" type="presParOf" srcId="{6809C7BB-37CD-8D49-82D0-228E390491EF}" destId="{38E1EB6D-D67E-B04B-8F17-B4636DB27A3E}" srcOrd="1" destOrd="0" presId="urn:microsoft.com/office/officeart/2005/8/layout/hProcess7#10"/>
    <dgm:cxn modelId="{98298F5D-76CE-AA43-BFA7-1549EBDF96DD}" type="presParOf" srcId="{6809C7BB-37CD-8D49-82D0-228E390491EF}" destId="{2553107B-15B5-3949-9B5A-2465A831A105}" srcOrd="2" destOrd="0" presId="urn:microsoft.com/office/officeart/2005/8/layout/hProcess7#10"/>
    <dgm:cxn modelId="{2D579EA7-C406-3042-9CED-5C5838436507}" type="presParOf" srcId="{DA678DE6-E4F8-F043-8878-C9C8E9A89D7A}" destId="{0A6003D1-9D54-F248-8085-C32AA79DD100}" srcOrd="7" destOrd="0" presId="urn:microsoft.com/office/officeart/2005/8/layout/hProcess7#10"/>
    <dgm:cxn modelId="{1E1DEC2C-3A76-524C-A06F-689C04CF1D06}" type="presParOf" srcId="{DA678DE6-E4F8-F043-8878-C9C8E9A89D7A}" destId="{0F0B6A7F-2ABC-C442-AFA5-1B3AA2554383}" srcOrd="8" destOrd="0" presId="urn:microsoft.com/office/officeart/2005/8/layout/hProcess7#10"/>
    <dgm:cxn modelId="{D43B3166-DE09-D24B-BF29-91D59E960AD1}" type="presParOf" srcId="{0F0B6A7F-2ABC-C442-AFA5-1B3AA2554383}" destId="{CF0FA423-BFEC-BC47-856A-C6D52BD0649D}" srcOrd="0" destOrd="0" presId="urn:microsoft.com/office/officeart/2005/8/layout/hProcess7#10"/>
    <dgm:cxn modelId="{A29A5213-6419-3F4F-B5ED-7A68F265C55A}" type="presParOf" srcId="{0F0B6A7F-2ABC-C442-AFA5-1B3AA2554383}" destId="{50902AFF-EDEB-2749-B6B6-550932ADE1A6}" srcOrd="1" destOrd="0" presId="urn:microsoft.com/office/officeart/2005/8/layout/hProcess7#10"/>
    <dgm:cxn modelId="{32E3EB05-4725-3848-BAC0-84F41C9CDBB9}" type="presParOf" srcId="{0F0B6A7F-2ABC-C442-AFA5-1B3AA2554383}" destId="{28604B42-BA46-7F44-AA26-E9313DE9D818}" srcOrd="2" destOrd="0" presId="urn:microsoft.com/office/officeart/2005/8/layout/hProcess7#10"/>
    <dgm:cxn modelId="{91D5033E-A26C-A442-9B9E-35ADE09DDBBD}" type="presParOf" srcId="{DA678DE6-E4F8-F043-8878-C9C8E9A89D7A}" destId="{F91E3F42-6112-4E41-9AF1-687033E57058}" srcOrd="9" destOrd="0" presId="urn:microsoft.com/office/officeart/2005/8/layout/hProcess7#10"/>
    <dgm:cxn modelId="{99134831-F657-B84D-A8B1-36F2AC26234D}" type="presParOf" srcId="{DA678DE6-E4F8-F043-8878-C9C8E9A89D7A}" destId="{45514B2D-25B0-254E-BBC5-168CEA30FE7D}" srcOrd="10" destOrd="0" presId="urn:microsoft.com/office/officeart/2005/8/layout/hProcess7#10"/>
    <dgm:cxn modelId="{7BA59126-6859-EC48-A3F8-F5FC5DE3096A}" type="presParOf" srcId="{45514B2D-25B0-254E-BBC5-168CEA30FE7D}" destId="{378CD7D9-8EE3-F244-9063-B016F12B1D0E}" srcOrd="0" destOrd="0" presId="urn:microsoft.com/office/officeart/2005/8/layout/hProcess7#10"/>
    <dgm:cxn modelId="{90A7E679-62A9-4D47-A2DD-923D282C241F}" type="presParOf" srcId="{45514B2D-25B0-254E-BBC5-168CEA30FE7D}" destId="{3DC9B0BC-D81E-794D-AA0F-02F29BF20282}" srcOrd="1" destOrd="0" presId="urn:microsoft.com/office/officeart/2005/8/layout/hProcess7#10"/>
    <dgm:cxn modelId="{471EFE33-A69D-3A44-9572-33A33BB9B05B}" type="presParOf" srcId="{45514B2D-25B0-254E-BBC5-168CEA30FE7D}" destId="{F7AD47E7-F0F5-2341-835F-B3008E0E41F8}" srcOrd="2" destOrd="0" presId="urn:microsoft.com/office/officeart/2005/8/layout/hProcess7#10"/>
    <dgm:cxn modelId="{B31DE142-2E66-0D40-BF2C-FDDF8C428FD5}" type="presParOf" srcId="{DA678DE6-E4F8-F043-8878-C9C8E9A89D7A}" destId="{E86BEF0C-D22A-D947-AEED-E4F4E977A1F6}" srcOrd="11" destOrd="0" presId="urn:microsoft.com/office/officeart/2005/8/layout/hProcess7#10"/>
    <dgm:cxn modelId="{E2C97842-44C2-454B-9360-B97378E8607D}" type="presParOf" srcId="{DA678DE6-E4F8-F043-8878-C9C8E9A89D7A}" destId="{6AAAC17F-42E4-6047-99D5-A9FA64BCA4D0}" srcOrd="12" destOrd="0" presId="urn:microsoft.com/office/officeart/2005/8/layout/hProcess7#10"/>
    <dgm:cxn modelId="{046C4150-73D2-F046-BC0D-D286038510BE}" type="presParOf" srcId="{6AAAC17F-42E4-6047-99D5-A9FA64BCA4D0}" destId="{176CB02C-C4D7-A541-8F77-F37EB1DD3076}" srcOrd="0" destOrd="0" presId="urn:microsoft.com/office/officeart/2005/8/layout/hProcess7#10"/>
    <dgm:cxn modelId="{3F496CD1-809B-6247-9988-A4269FFAF8FB}" type="presParOf" srcId="{6AAAC17F-42E4-6047-99D5-A9FA64BCA4D0}" destId="{82B826CC-1E6F-7040-861B-54FFA59619F3}" srcOrd="1" destOrd="0" presId="urn:microsoft.com/office/officeart/2005/8/layout/hProcess7#10"/>
    <dgm:cxn modelId="{55425C2A-C1E2-DC4D-B0A5-5A05FF4ADEA7}" type="presParOf" srcId="{6AAAC17F-42E4-6047-99D5-A9FA64BCA4D0}" destId="{EB205537-AB81-F14B-B7EC-F4DEC44FF5A7}" srcOrd="2" destOrd="0" presId="urn:microsoft.com/office/officeart/2005/8/layout/hProcess7#10"/>
    <dgm:cxn modelId="{348CE79F-BCE1-E140-B5BE-6ED6248EC9BC}" type="presParOf" srcId="{DA678DE6-E4F8-F043-8878-C9C8E9A89D7A}" destId="{B8EAF974-B59C-8144-AC44-52C02C455540}" srcOrd="13" destOrd="0" presId="urn:microsoft.com/office/officeart/2005/8/layout/hProcess7#10"/>
    <dgm:cxn modelId="{B8D540E9-BDBA-2647-A1D2-C0C8DE5289A5}" type="presParOf" srcId="{DA678DE6-E4F8-F043-8878-C9C8E9A89D7A}" destId="{7D041F86-7C5E-0F4F-A06C-3A31AA1CD1AA}" srcOrd="14" destOrd="0" presId="urn:microsoft.com/office/officeart/2005/8/layout/hProcess7#10"/>
    <dgm:cxn modelId="{BCE75D1D-4FCF-6D40-9623-A084DD322C3A}" type="presParOf" srcId="{7D041F86-7C5E-0F4F-A06C-3A31AA1CD1AA}" destId="{BFA51479-3C57-F742-9FC6-761DCF2BBB04}" srcOrd="0" destOrd="0" presId="urn:microsoft.com/office/officeart/2005/8/layout/hProcess7#10"/>
    <dgm:cxn modelId="{5D268652-1808-904F-83FE-98111FD9CAC4}" type="presParOf" srcId="{7D041F86-7C5E-0F4F-A06C-3A31AA1CD1AA}" destId="{C190187E-5A2A-A743-9026-9D6FC9889B0E}" srcOrd="1" destOrd="0" presId="urn:microsoft.com/office/officeart/2005/8/layout/hProcess7#10"/>
    <dgm:cxn modelId="{785A899E-B269-F545-B2FE-D3BF04824839}" type="presParOf" srcId="{7D041F86-7C5E-0F4F-A06C-3A31AA1CD1AA}" destId="{4CE20902-C063-E048-900F-62E908A8C0D2}" srcOrd="2" destOrd="0" presId="urn:microsoft.com/office/officeart/2005/8/layout/hProcess7#10"/>
    <dgm:cxn modelId="{268E251D-4472-3146-87C9-1C7293F649C5}" type="presParOf" srcId="{DA678DE6-E4F8-F043-8878-C9C8E9A89D7A}" destId="{8C219169-E37D-824C-B136-0B5D15D1440B}" srcOrd="15" destOrd="0" presId="urn:microsoft.com/office/officeart/2005/8/layout/hProcess7#10"/>
    <dgm:cxn modelId="{92FBF40A-44C8-E542-BE33-E83071EA8ABA}" type="presParOf" srcId="{DA678DE6-E4F8-F043-8878-C9C8E9A89D7A}" destId="{5FAF4F9F-3241-CB41-BDCB-CA3513DCB558}" srcOrd="16" destOrd="0" presId="urn:microsoft.com/office/officeart/2005/8/layout/hProcess7#10"/>
    <dgm:cxn modelId="{B1EF4A86-909A-C147-854B-BA3C2201EB5B}" type="presParOf" srcId="{5FAF4F9F-3241-CB41-BDCB-CA3513DCB558}" destId="{3965805A-D800-B343-8427-109488321983}" srcOrd="0" destOrd="0" presId="urn:microsoft.com/office/officeart/2005/8/layout/hProcess7#10"/>
    <dgm:cxn modelId="{B01267EC-DFC5-8748-B347-8E890D5F7F4C}" type="presParOf" srcId="{5FAF4F9F-3241-CB41-BDCB-CA3513DCB558}" destId="{68868FE6-9489-DC47-BDD4-23A3448A087F}" srcOrd="1" destOrd="0" presId="urn:microsoft.com/office/officeart/2005/8/layout/hProcess7#10"/>
    <dgm:cxn modelId="{09017A01-822E-BF4F-AFB5-5E149EA74F59}" type="presParOf" srcId="{5FAF4F9F-3241-CB41-BDCB-CA3513DCB558}" destId="{045B421F-BBBC-1D49-BF64-D1B7F9E69BB4}" srcOrd="2" destOrd="0" presId="urn:microsoft.com/office/officeart/2005/8/layout/hProcess7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7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54F5922C-D1E5-794A-BE1F-F554CDECDB7D}" type="presOf" srcId="{C0172810-DD58-E24C-8305-207FE8A43696}" destId="{FA506FF2-A481-7C4C-9687-930318614FC2}" srcOrd="0" destOrd="0" presId="urn:microsoft.com/office/officeart/2005/8/layout/hProcess7#7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78E7CB73-1FAA-9F44-A183-BF9C2CE11FC5}" type="presOf" srcId="{4F51A89E-B313-8841-9C77-49E5A783CFDA}" destId="{556E7282-3F0C-1246-B8FF-68316FB52394}" srcOrd="0" destOrd="0" presId="urn:microsoft.com/office/officeart/2005/8/layout/hProcess7#7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9B82F08D-2205-8B42-8793-9E4D66792512}" type="presOf" srcId="{6BA86D57-D498-5D4D-BBAA-58964D5852F8}" destId="{68868FE6-9489-DC47-BDD4-23A3448A087F}" srcOrd="1" destOrd="0" presId="urn:microsoft.com/office/officeart/2005/8/layout/hProcess7#7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9F63718B-4D0A-5B49-8D60-794F8EEE2557}" type="presOf" srcId="{8BFECCD0-38E5-C740-82ED-D3AF4EC59733}" destId="{EB205537-AB81-F14B-B7EC-F4DEC44FF5A7}" srcOrd="0" destOrd="0" presId="urn:microsoft.com/office/officeart/2005/8/layout/hProcess7#7"/>
    <dgm:cxn modelId="{B22EF346-CE98-C94C-A368-4B3FED90A5C9}" type="presOf" srcId="{8679DA8A-157F-954A-B5AE-AD6B04AE6D37}" destId="{50902AFF-EDEB-2749-B6B6-550932ADE1A6}" srcOrd="1" destOrd="0" presId="urn:microsoft.com/office/officeart/2005/8/layout/hProcess7#7"/>
    <dgm:cxn modelId="{EDC07D09-6A44-0446-816F-99B08963678E}" type="presOf" srcId="{4F51A89E-B313-8841-9C77-49E5A783CFDA}" destId="{EEABF489-E425-E940-9300-0D9916272F77}" srcOrd="1" destOrd="0" presId="urn:microsoft.com/office/officeart/2005/8/layout/hProcess7#7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9DE8F6FC-C013-9545-8A8C-08616708BB7A}" type="presOf" srcId="{C967BF80-A0AF-8E47-8739-5D56C6CCD881}" destId="{84C92092-8A36-9245-99C1-62B7F0058E83}" srcOrd="0" destOrd="0" presId="urn:microsoft.com/office/officeart/2005/8/layout/hProcess7#7"/>
    <dgm:cxn modelId="{2AB94ABF-F97A-0A47-9760-C962EB8A9A09}" type="presOf" srcId="{0E1A7D09-35B7-BF4A-9E3A-EBD5744B4065}" destId="{DA678DE6-E4F8-F043-8878-C9C8E9A89D7A}" srcOrd="0" destOrd="0" presId="urn:microsoft.com/office/officeart/2005/8/layout/hProcess7#7"/>
    <dgm:cxn modelId="{6B190FDB-FB9F-C34C-B123-92210A5729F7}" type="presOf" srcId="{1A470B55-F7AE-DC4A-AAF0-847942A8C7C7}" destId="{82B826CC-1E6F-7040-861B-54FFA59619F3}" srcOrd="1" destOrd="0" presId="urn:microsoft.com/office/officeart/2005/8/layout/hProcess7#7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9B59FEF8-111D-7546-B144-089F79500448}" type="presOf" srcId="{8679DA8A-157F-954A-B5AE-AD6B04AE6D37}" destId="{CF0FA423-BFEC-BC47-856A-C6D52BD0649D}" srcOrd="0" destOrd="0" presId="urn:microsoft.com/office/officeart/2005/8/layout/hProcess7#7"/>
    <dgm:cxn modelId="{C2D6D672-EA02-E64E-979B-BFC1E134F4CE}" type="presOf" srcId="{827E5E41-2BA1-4142-9B7E-6FB17ADF5DB0}" destId="{0ABF3F98-5908-984D-B038-BB15F58B18DC}" srcOrd="0" destOrd="0" presId="urn:microsoft.com/office/officeart/2005/8/layout/hProcess7#7"/>
    <dgm:cxn modelId="{ED3EB84D-CF9D-6849-9779-B8856310429A}" type="presOf" srcId="{6BA86D57-D498-5D4D-BBAA-58964D5852F8}" destId="{3965805A-D800-B343-8427-109488321983}" srcOrd="0" destOrd="0" presId="urn:microsoft.com/office/officeart/2005/8/layout/hProcess7#7"/>
    <dgm:cxn modelId="{06E7C60E-0687-0244-9BE9-4503B21C49DE}" type="presOf" srcId="{15838ACA-A6D9-984B-97DD-65E82737F6FE}" destId="{28604B42-BA46-7F44-AA26-E9313DE9D818}" srcOrd="0" destOrd="0" presId="urn:microsoft.com/office/officeart/2005/8/layout/hProcess7#7"/>
    <dgm:cxn modelId="{B9765BFF-CE47-864B-95A7-A75E500A26A0}" type="presOf" srcId="{D806BA66-6AB2-034B-A210-27D4258C9CAE}" destId="{045B421F-BBBC-1D49-BF64-D1B7F9E69BB4}" srcOrd="0" destOrd="0" presId="urn:microsoft.com/office/officeart/2005/8/layout/hProcess7#7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805AA5FF-AD1C-C44E-B4CE-FE453762E38E}" type="presOf" srcId="{C967BF80-A0AF-8E47-8739-5D56C6CCD881}" destId="{A3313A6F-5C0E-2C45-985F-4BD14E084355}" srcOrd="1" destOrd="0" presId="urn:microsoft.com/office/officeart/2005/8/layout/hProcess7#7"/>
    <dgm:cxn modelId="{F181E27B-6D24-E947-9A4C-61D458D9967A}" type="presOf" srcId="{1A470B55-F7AE-DC4A-AAF0-847942A8C7C7}" destId="{176CB02C-C4D7-A541-8F77-F37EB1DD3076}" srcOrd="0" destOrd="0" presId="urn:microsoft.com/office/officeart/2005/8/layout/hProcess7#7"/>
    <dgm:cxn modelId="{ACB6C61B-C346-0E40-AEDB-AA56BCE987AC}" type="presParOf" srcId="{DA678DE6-E4F8-F043-8878-C9C8E9A89D7A}" destId="{D5FF792B-5460-484C-B85A-5E299877216C}" srcOrd="0" destOrd="0" presId="urn:microsoft.com/office/officeart/2005/8/layout/hProcess7#7"/>
    <dgm:cxn modelId="{6B595308-2036-9849-AA9F-91C2C9E9957C}" type="presParOf" srcId="{D5FF792B-5460-484C-B85A-5E299877216C}" destId="{556E7282-3F0C-1246-B8FF-68316FB52394}" srcOrd="0" destOrd="0" presId="urn:microsoft.com/office/officeart/2005/8/layout/hProcess7#7"/>
    <dgm:cxn modelId="{64C6ED26-2123-2C4D-A48D-E9354173D509}" type="presParOf" srcId="{D5FF792B-5460-484C-B85A-5E299877216C}" destId="{EEABF489-E425-E940-9300-0D9916272F77}" srcOrd="1" destOrd="0" presId="urn:microsoft.com/office/officeart/2005/8/layout/hProcess7#7"/>
    <dgm:cxn modelId="{2F376FC4-9C82-C44B-B434-7D4993C371BC}" type="presParOf" srcId="{D5FF792B-5460-484C-B85A-5E299877216C}" destId="{0ABF3F98-5908-984D-B038-BB15F58B18DC}" srcOrd="2" destOrd="0" presId="urn:microsoft.com/office/officeart/2005/8/layout/hProcess7#7"/>
    <dgm:cxn modelId="{0C01D48E-071B-FD49-8DE7-1D9E0F42C049}" type="presParOf" srcId="{DA678DE6-E4F8-F043-8878-C9C8E9A89D7A}" destId="{50C34EC9-92B3-1B4D-BAE5-844C44BFFC57}" srcOrd="1" destOrd="0" presId="urn:microsoft.com/office/officeart/2005/8/layout/hProcess7#7"/>
    <dgm:cxn modelId="{46DCC54A-09AB-5446-8E1D-3D8EEBD52A66}" type="presParOf" srcId="{DA678DE6-E4F8-F043-8878-C9C8E9A89D7A}" destId="{2F88940F-00E7-104C-B898-A38D12E6EB4C}" srcOrd="2" destOrd="0" presId="urn:microsoft.com/office/officeart/2005/8/layout/hProcess7#7"/>
    <dgm:cxn modelId="{AB041C15-A7F7-4C43-BBD2-C949E9B6C064}" type="presParOf" srcId="{2F88940F-00E7-104C-B898-A38D12E6EB4C}" destId="{3B8630EC-358A-F44D-A8A0-22BE1311E5FA}" srcOrd="0" destOrd="0" presId="urn:microsoft.com/office/officeart/2005/8/layout/hProcess7#7"/>
    <dgm:cxn modelId="{D87DAFAC-9DD0-9946-9E8B-4126800AF618}" type="presParOf" srcId="{2F88940F-00E7-104C-B898-A38D12E6EB4C}" destId="{AC169DEC-C7BD-3F4F-B1B2-16E5BF13B404}" srcOrd="1" destOrd="0" presId="urn:microsoft.com/office/officeart/2005/8/layout/hProcess7#7"/>
    <dgm:cxn modelId="{D4261A9A-F8F6-9741-896D-915585DF5089}" type="presParOf" srcId="{2F88940F-00E7-104C-B898-A38D12E6EB4C}" destId="{021195E2-71DD-F84C-AA5D-24235D6EBD91}" srcOrd="2" destOrd="0" presId="urn:microsoft.com/office/officeart/2005/8/layout/hProcess7#7"/>
    <dgm:cxn modelId="{A7BA6DFC-DCF3-8742-AEE4-B32C0768D8A7}" type="presParOf" srcId="{DA678DE6-E4F8-F043-8878-C9C8E9A89D7A}" destId="{DC064EA4-0C63-964A-80BF-5AE35323D169}" srcOrd="3" destOrd="0" presId="urn:microsoft.com/office/officeart/2005/8/layout/hProcess7#7"/>
    <dgm:cxn modelId="{34DE560C-E50F-5C41-9D6C-B6F7DDB88C73}" type="presParOf" srcId="{DA678DE6-E4F8-F043-8878-C9C8E9A89D7A}" destId="{463A6590-CE1E-5144-AF8A-90D79EA998C5}" srcOrd="4" destOrd="0" presId="urn:microsoft.com/office/officeart/2005/8/layout/hProcess7#7"/>
    <dgm:cxn modelId="{9DD3C9D3-7035-684C-9421-FF98F6C73A83}" type="presParOf" srcId="{463A6590-CE1E-5144-AF8A-90D79EA998C5}" destId="{84C92092-8A36-9245-99C1-62B7F0058E83}" srcOrd="0" destOrd="0" presId="urn:microsoft.com/office/officeart/2005/8/layout/hProcess7#7"/>
    <dgm:cxn modelId="{F948F8D3-9F3A-A842-812A-555B32637BE1}" type="presParOf" srcId="{463A6590-CE1E-5144-AF8A-90D79EA998C5}" destId="{A3313A6F-5C0E-2C45-985F-4BD14E084355}" srcOrd="1" destOrd="0" presId="urn:microsoft.com/office/officeart/2005/8/layout/hProcess7#7"/>
    <dgm:cxn modelId="{B0952B53-1A35-1040-A107-F2C2D8CBDA93}" type="presParOf" srcId="{463A6590-CE1E-5144-AF8A-90D79EA998C5}" destId="{FA506FF2-A481-7C4C-9687-930318614FC2}" srcOrd="2" destOrd="0" presId="urn:microsoft.com/office/officeart/2005/8/layout/hProcess7#7"/>
    <dgm:cxn modelId="{E24CBE23-FB20-CF45-8BD2-CB3BC9F79D55}" type="presParOf" srcId="{DA678DE6-E4F8-F043-8878-C9C8E9A89D7A}" destId="{672DDFAE-2149-DD48-89DB-2A31FE882A29}" srcOrd="5" destOrd="0" presId="urn:microsoft.com/office/officeart/2005/8/layout/hProcess7#7"/>
    <dgm:cxn modelId="{D11169F4-052D-4148-9E30-C3FE11B83A9B}" type="presParOf" srcId="{DA678DE6-E4F8-F043-8878-C9C8E9A89D7A}" destId="{6809C7BB-37CD-8D49-82D0-228E390491EF}" srcOrd="6" destOrd="0" presId="urn:microsoft.com/office/officeart/2005/8/layout/hProcess7#7"/>
    <dgm:cxn modelId="{09799E1A-489A-1D44-9A94-34BDC1BA997F}" type="presParOf" srcId="{6809C7BB-37CD-8D49-82D0-228E390491EF}" destId="{DE808900-8026-1848-80FD-DDDDC7EB9C28}" srcOrd="0" destOrd="0" presId="urn:microsoft.com/office/officeart/2005/8/layout/hProcess7#7"/>
    <dgm:cxn modelId="{1BEF5258-3251-FB4E-A6FC-5E6A656F94BD}" type="presParOf" srcId="{6809C7BB-37CD-8D49-82D0-228E390491EF}" destId="{38E1EB6D-D67E-B04B-8F17-B4636DB27A3E}" srcOrd="1" destOrd="0" presId="urn:microsoft.com/office/officeart/2005/8/layout/hProcess7#7"/>
    <dgm:cxn modelId="{A44FC88C-044E-5145-9B35-68D0DE027B7C}" type="presParOf" srcId="{6809C7BB-37CD-8D49-82D0-228E390491EF}" destId="{2553107B-15B5-3949-9B5A-2465A831A105}" srcOrd="2" destOrd="0" presId="urn:microsoft.com/office/officeart/2005/8/layout/hProcess7#7"/>
    <dgm:cxn modelId="{F98A834E-029C-5C47-A758-53598BA1E08A}" type="presParOf" srcId="{DA678DE6-E4F8-F043-8878-C9C8E9A89D7A}" destId="{0A6003D1-9D54-F248-8085-C32AA79DD100}" srcOrd="7" destOrd="0" presId="urn:microsoft.com/office/officeart/2005/8/layout/hProcess7#7"/>
    <dgm:cxn modelId="{5E25419F-8657-744D-A41E-71CFF6FF43AE}" type="presParOf" srcId="{DA678DE6-E4F8-F043-8878-C9C8E9A89D7A}" destId="{0F0B6A7F-2ABC-C442-AFA5-1B3AA2554383}" srcOrd="8" destOrd="0" presId="urn:microsoft.com/office/officeart/2005/8/layout/hProcess7#7"/>
    <dgm:cxn modelId="{034E2C59-112F-7540-9DC0-BB78947B981D}" type="presParOf" srcId="{0F0B6A7F-2ABC-C442-AFA5-1B3AA2554383}" destId="{CF0FA423-BFEC-BC47-856A-C6D52BD0649D}" srcOrd="0" destOrd="0" presId="urn:microsoft.com/office/officeart/2005/8/layout/hProcess7#7"/>
    <dgm:cxn modelId="{2FDEC7B1-332F-DF4E-AD63-749F7B1892A8}" type="presParOf" srcId="{0F0B6A7F-2ABC-C442-AFA5-1B3AA2554383}" destId="{50902AFF-EDEB-2749-B6B6-550932ADE1A6}" srcOrd="1" destOrd="0" presId="urn:microsoft.com/office/officeart/2005/8/layout/hProcess7#7"/>
    <dgm:cxn modelId="{7E46306A-D03B-5148-B4DF-8DD258697D3E}" type="presParOf" srcId="{0F0B6A7F-2ABC-C442-AFA5-1B3AA2554383}" destId="{28604B42-BA46-7F44-AA26-E9313DE9D818}" srcOrd="2" destOrd="0" presId="urn:microsoft.com/office/officeart/2005/8/layout/hProcess7#7"/>
    <dgm:cxn modelId="{3BDFD4EA-9B9D-6649-89FC-AD56A6827276}" type="presParOf" srcId="{DA678DE6-E4F8-F043-8878-C9C8E9A89D7A}" destId="{F91E3F42-6112-4E41-9AF1-687033E57058}" srcOrd="9" destOrd="0" presId="urn:microsoft.com/office/officeart/2005/8/layout/hProcess7#7"/>
    <dgm:cxn modelId="{3B95E78E-7017-2346-9BFF-76A5A311D4A3}" type="presParOf" srcId="{DA678DE6-E4F8-F043-8878-C9C8E9A89D7A}" destId="{45514B2D-25B0-254E-BBC5-168CEA30FE7D}" srcOrd="10" destOrd="0" presId="urn:microsoft.com/office/officeart/2005/8/layout/hProcess7#7"/>
    <dgm:cxn modelId="{A23FE4BE-DBA2-1C4E-BCFB-6EB0AA9ECD7A}" type="presParOf" srcId="{45514B2D-25B0-254E-BBC5-168CEA30FE7D}" destId="{378CD7D9-8EE3-F244-9063-B016F12B1D0E}" srcOrd="0" destOrd="0" presId="urn:microsoft.com/office/officeart/2005/8/layout/hProcess7#7"/>
    <dgm:cxn modelId="{24E923C2-0BAB-BC4C-81DC-9B24DD023049}" type="presParOf" srcId="{45514B2D-25B0-254E-BBC5-168CEA30FE7D}" destId="{3DC9B0BC-D81E-794D-AA0F-02F29BF20282}" srcOrd="1" destOrd="0" presId="urn:microsoft.com/office/officeart/2005/8/layout/hProcess7#7"/>
    <dgm:cxn modelId="{83F59F71-B9A2-0342-A849-D8ECB03B2B1A}" type="presParOf" srcId="{45514B2D-25B0-254E-BBC5-168CEA30FE7D}" destId="{F7AD47E7-F0F5-2341-835F-B3008E0E41F8}" srcOrd="2" destOrd="0" presId="urn:microsoft.com/office/officeart/2005/8/layout/hProcess7#7"/>
    <dgm:cxn modelId="{10401C21-78D0-8946-829E-D9BDE1540AEB}" type="presParOf" srcId="{DA678DE6-E4F8-F043-8878-C9C8E9A89D7A}" destId="{E86BEF0C-D22A-D947-AEED-E4F4E977A1F6}" srcOrd="11" destOrd="0" presId="urn:microsoft.com/office/officeart/2005/8/layout/hProcess7#7"/>
    <dgm:cxn modelId="{08520ED9-2DFA-5541-A03F-E8B3792A32C9}" type="presParOf" srcId="{DA678DE6-E4F8-F043-8878-C9C8E9A89D7A}" destId="{6AAAC17F-42E4-6047-99D5-A9FA64BCA4D0}" srcOrd="12" destOrd="0" presId="urn:microsoft.com/office/officeart/2005/8/layout/hProcess7#7"/>
    <dgm:cxn modelId="{260865F2-69B6-0743-A0B3-853F1900EA69}" type="presParOf" srcId="{6AAAC17F-42E4-6047-99D5-A9FA64BCA4D0}" destId="{176CB02C-C4D7-A541-8F77-F37EB1DD3076}" srcOrd="0" destOrd="0" presId="urn:microsoft.com/office/officeart/2005/8/layout/hProcess7#7"/>
    <dgm:cxn modelId="{8BFD80E1-14C9-F241-BD9F-CF6C0E63ED91}" type="presParOf" srcId="{6AAAC17F-42E4-6047-99D5-A9FA64BCA4D0}" destId="{82B826CC-1E6F-7040-861B-54FFA59619F3}" srcOrd="1" destOrd="0" presId="urn:microsoft.com/office/officeart/2005/8/layout/hProcess7#7"/>
    <dgm:cxn modelId="{38DC04B7-1DD6-6841-813B-442E2867F83D}" type="presParOf" srcId="{6AAAC17F-42E4-6047-99D5-A9FA64BCA4D0}" destId="{EB205537-AB81-F14B-B7EC-F4DEC44FF5A7}" srcOrd="2" destOrd="0" presId="urn:microsoft.com/office/officeart/2005/8/layout/hProcess7#7"/>
    <dgm:cxn modelId="{9F27C201-339F-1B44-8872-6150C3DADB0C}" type="presParOf" srcId="{DA678DE6-E4F8-F043-8878-C9C8E9A89D7A}" destId="{B8EAF974-B59C-8144-AC44-52C02C455540}" srcOrd="13" destOrd="0" presId="urn:microsoft.com/office/officeart/2005/8/layout/hProcess7#7"/>
    <dgm:cxn modelId="{89D2C2EB-066D-8E4F-9650-4CD2D42E969C}" type="presParOf" srcId="{DA678DE6-E4F8-F043-8878-C9C8E9A89D7A}" destId="{7D041F86-7C5E-0F4F-A06C-3A31AA1CD1AA}" srcOrd="14" destOrd="0" presId="urn:microsoft.com/office/officeart/2005/8/layout/hProcess7#7"/>
    <dgm:cxn modelId="{4DC4EB38-73FC-8F41-92D3-FCE66776E343}" type="presParOf" srcId="{7D041F86-7C5E-0F4F-A06C-3A31AA1CD1AA}" destId="{BFA51479-3C57-F742-9FC6-761DCF2BBB04}" srcOrd="0" destOrd="0" presId="urn:microsoft.com/office/officeart/2005/8/layout/hProcess7#7"/>
    <dgm:cxn modelId="{26E5878A-01DD-4B4F-8938-5FBF37797EE9}" type="presParOf" srcId="{7D041F86-7C5E-0F4F-A06C-3A31AA1CD1AA}" destId="{C190187E-5A2A-A743-9026-9D6FC9889B0E}" srcOrd="1" destOrd="0" presId="urn:microsoft.com/office/officeart/2005/8/layout/hProcess7#7"/>
    <dgm:cxn modelId="{CB2BD5BA-8AC2-DA4A-B975-752E49D9CBBF}" type="presParOf" srcId="{7D041F86-7C5E-0F4F-A06C-3A31AA1CD1AA}" destId="{4CE20902-C063-E048-900F-62E908A8C0D2}" srcOrd="2" destOrd="0" presId="urn:microsoft.com/office/officeart/2005/8/layout/hProcess7#7"/>
    <dgm:cxn modelId="{3343CCF5-92E9-3B44-8984-F9B677EB5676}" type="presParOf" srcId="{DA678DE6-E4F8-F043-8878-C9C8E9A89D7A}" destId="{8C219169-E37D-824C-B136-0B5D15D1440B}" srcOrd="15" destOrd="0" presId="urn:microsoft.com/office/officeart/2005/8/layout/hProcess7#7"/>
    <dgm:cxn modelId="{5E10CF5D-9F38-6142-B84D-93F03E0E7C1D}" type="presParOf" srcId="{DA678DE6-E4F8-F043-8878-C9C8E9A89D7A}" destId="{5FAF4F9F-3241-CB41-BDCB-CA3513DCB558}" srcOrd="16" destOrd="0" presId="urn:microsoft.com/office/officeart/2005/8/layout/hProcess7#7"/>
    <dgm:cxn modelId="{2068F54A-83F0-304E-99D9-AF39E1D25A54}" type="presParOf" srcId="{5FAF4F9F-3241-CB41-BDCB-CA3513DCB558}" destId="{3965805A-D800-B343-8427-109488321983}" srcOrd="0" destOrd="0" presId="urn:microsoft.com/office/officeart/2005/8/layout/hProcess7#7"/>
    <dgm:cxn modelId="{7095DA9B-7B5C-0844-8F22-16CD89B6CB5B}" type="presParOf" srcId="{5FAF4F9F-3241-CB41-BDCB-CA3513DCB558}" destId="{68868FE6-9489-DC47-BDD4-23A3448A087F}" srcOrd="1" destOrd="0" presId="urn:microsoft.com/office/officeart/2005/8/layout/hProcess7#7"/>
    <dgm:cxn modelId="{8E86039E-0E62-4F42-9F3F-725486696AFB}" type="presParOf" srcId="{5FAF4F9F-3241-CB41-BDCB-CA3513DCB558}" destId="{045B421F-BBBC-1D49-BF64-D1B7F9E69BB4}" srcOrd="2" destOrd="0" presId="urn:microsoft.com/office/officeart/2005/8/layout/hProcess7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5FEC13-EDA8-F54F-9D07-3FCCF6A1954E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E8BFB7-AEB9-CA48-9804-C3C5F6A18C9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Data</a:t>
          </a:r>
          <a:endParaRPr lang="en-US" dirty="0">
            <a:solidFill>
              <a:schemeClr val="bg1"/>
            </a:solidFill>
          </a:endParaRPr>
        </a:p>
      </dgm:t>
    </dgm:pt>
    <dgm:pt modelId="{04696955-1997-024E-A4E0-7DDF1660795B}" type="parTrans" cxnId="{2DEAE4F0-C2E9-E34C-91ED-7B542E90570E}">
      <dgm:prSet/>
      <dgm:spPr/>
      <dgm:t>
        <a:bodyPr/>
        <a:lstStyle/>
        <a:p>
          <a:endParaRPr lang="en-US"/>
        </a:p>
      </dgm:t>
    </dgm:pt>
    <dgm:pt modelId="{B9D79CC2-FF92-154A-B96A-EF6D197FEA5F}" type="sibTrans" cxnId="{2DEAE4F0-C2E9-E34C-91ED-7B542E90570E}">
      <dgm:prSet/>
      <dgm:spPr/>
      <dgm:t>
        <a:bodyPr/>
        <a:lstStyle/>
        <a:p>
          <a:endParaRPr lang="en-US"/>
        </a:p>
      </dgm:t>
    </dgm:pt>
    <dgm:pt modelId="{144660D3-FDA6-B541-970C-1978DC24D79F}">
      <dgm:prSet phldrT="[Text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Knowledge Extraction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D3B3351-18A6-5943-A240-47FB8D585410}" type="parTrans" cxnId="{32146439-3691-0D45-A2D1-B1B9F552293E}">
      <dgm:prSet/>
      <dgm:spPr/>
      <dgm:t>
        <a:bodyPr/>
        <a:lstStyle/>
        <a:p>
          <a:endParaRPr lang="en-US"/>
        </a:p>
      </dgm:t>
    </dgm:pt>
    <dgm:pt modelId="{EB50A34F-5523-CE41-B71E-021A17BA7442}" type="sibTrans" cxnId="{32146439-3691-0D45-A2D1-B1B9F552293E}">
      <dgm:prSet/>
      <dgm:spPr/>
      <dgm:t>
        <a:bodyPr/>
        <a:lstStyle/>
        <a:p>
          <a:endParaRPr lang="en-US"/>
        </a:p>
      </dgm:t>
    </dgm:pt>
    <dgm:pt modelId="{ECCF8A37-AE35-7545-8298-323BEB728C96}">
      <dgm:prSet phldrT="[Text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Discovery and Prediction  </a:t>
          </a:r>
        </a:p>
      </dgm:t>
    </dgm:pt>
    <dgm:pt modelId="{F9FE1321-0821-3542-900B-0451F8B04FF2}" type="parTrans" cxnId="{7EF8EBED-90E2-9C47-BD76-75A827C1F021}">
      <dgm:prSet/>
      <dgm:spPr/>
      <dgm:t>
        <a:bodyPr/>
        <a:lstStyle/>
        <a:p>
          <a:endParaRPr lang="en-US"/>
        </a:p>
      </dgm:t>
    </dgm:pt>
    <dgm:pt modelId="{C7AA8B85-A12F-E94C-8637-6A841E8FF0CD}" type="sibTrans" cxnId="{7EF8EBED-90E2-9C47-BD76-75A827C1F021}">
      <dgm:prSet/>
      <dgm:spPr/>
      <dgm:t>
        <a:bodyPr/>
        <a:lstStyle/>
        <a:p>
          <a:endParaRPr lang="en-US"/>
        </a:p>
      </dgm:t>
    </dgm:pt>
    <dgm:pt modelId="{3DF5FD03-8095-1E48-9052-9C1FA1A0A663}">
      <dgm:prSet phldrT="[Text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Evaluation and Visualization</a:t>
          </a:r>
        </a:p>
      </dgm:t>
    </dgm:pt>
    <dgm:pt modelId="{CB1FD78A-A701-0946-8FCB-FEA11F9C0836}" type="parTrans" cxnId="{9218047B-51F3-1D49-9D11-30F04A7F231B}">
      <dgm:prSet/>
      <dgm:spPr/>
      <dgm:t>
        <a:bodyPr/>
        <a:lstStyle/>
        <a:p>
          <a:endParaRPr lang="en-US"/>
        </a:p>
      </dgm:t>
    </dgm:pt>
    <dgm:pt modelId="{721AF2E1-F9D3-8044-8B80-8B06923C18E3}" type="sibTrans" cxnId="{9218047B-51F3-1D49-9D11-30F04A7F231B}">
      <dgm:prSet/>
      <dgm:spPr/>
      <dgm:t>
        <a:bodyPr/>
        <a:lstStyle/>
        <a:p>
          <a:endParaRPr lang="en-US"/>
        </a:p>
      </dgm:t>
    </dgm:pt>
    <dgm:pt modelId="{7EB261CB-E25C-194A-AE1E-07729FB5EC82}">
      <dgm:prSet phldrT="[Text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Validation</a:t>
          </a:r>
        </a:p>
      </dgm:t>
    </dgm:pt>
    <dgm:pt modelId="{6E5D891D-5D2F-594F-A8DE-8A415B9F97C5}" type="parTrans" cxnId="{3C712BE7-4A5B-2544-B39B-0190C0D645DB}">
      <dgm:prSet/>
      <dgm:spPr/>
      <dgm:t>
        <a:bodyPr/>
        <a:lstStyle/>
        <a:p>
          <a:endParaRPr lang="en-US"/>
        </a:p>
      </dgm:t>
    </dgm:pt>
    <dgm:pt modelId="{54987314-5DB0-2E48-A35D-36CECF5F1810}" type="sibTrans" cxnId="{3C712BE7-4A5B-2544-B39B-0190C0D645DB}">
      <dgm:prSet/>
      <dgm:spPr/>
      <dgm:t>
        <a:bodyPr/>
        <a:lstStyle/>
        <a:p>
          <a:endParaRPr lang="en-US"/>
        </a:p>
      </dgm:t>
    </dgm:pt>
    <dgm:pt modelId="{637330A4-DDD8-E745-8F99-2D25D2EF60D2}" type="pres">
      <dgm:prSet presAssocID="{AA5FEC13-EDA8-F54F-9D07-3FCCF6A195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363B3-3D9E-C241-AB37-70C7E7660B6D}" type="pres">
      <dgm:prSet presAssocID="{AA5FEC13-EDA8-F54F-9D07-3FCCF6A1954E}" presName="matrix" presStyleCnt="0"/>
      <dgm:spPr/>
    </dgm:pt>
    <dgm:pt modelId="{8B165394-59B4-9E42-A3FA-B3C3DA79DB46}" type="pres">
      <dgm:prSet presAssocID="{AA5FEC13-EDA8-F54F-9D07-3FCCF6A1954E}" presName="tile1" presStyleLbl="node1" presStyleIdx="0" presStyleCnt="4"/>
      <dgm:spPr/>
      <dgm:t>
        <a:bodyPr/>
        <a:lstStyle/>
        <a:p>
          <a:endParaRPr lang="en-US"/>
        </a:p>
      </dgm:t>
    </dgm:pt>
    <dgm:pt modelId="{2ECB5FEE-CCE9-B34D-AA1A-62ACF248A513}" type="pres">
      <dgm:prSet presAssocID="{AA5FEC13-EDA8-F54F-9D07-3FCCF6A195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75890-9BA5-2440-BFC1-3D77163C3A3E}" type="pres">
      <dgm:prSet presAssocID="{AA5FEC13-EDA8-F54F-9D07-3FCCF6A1954E}" presName="tile2" presStyleLbl="node1" presStyleIdx="1" presStyleCnt="4"/>
      <dgm:spPr/>
      <dgm:t>
        <a:bodyPr/>
        <a:lstStyle/>
        <a:p>
          <a:endParaRPr lang="en-US"/>
        </a:p>
      </dgm:t>
    </dgm:pt>
    <dgm:pt modelId="{A6D533B6-8B98-1D47-8763-5A388E8E943E}" type="pres">
      <dgm:prSet presAssocID="{AA5FEC13-EDA8-F54F-9D07-3FCCF6A195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6EE0CF-009C-9449-BD65-C4797BEA75F1}" type="pres">
      <dgm:prSet presAssocID="{AA5FEC13-EDA8-F54F-9D07-3FCCF6A1954E}" presName="tile3" presStyleLbl="node1" presStyleIdx="2" presStyleCnt="4"/>
      <dgm:spPr/>
      <dgm:t>
        <a:bodyPr/>
        <a:lstStyle/>
        <a:p>
          <a:endParaRPr lang="en-US"/>
        </a:p>
      </dgm:t>
    </dgm:pt>
    <dgm:pt modelId="{A44087FA-458F-EA48-9278-F06817DF71A0}" type="pres">
      <dgm:prSet presAssocID="{AA5FEC13-EDA8-F54F-9D07-3FCCF6A195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599FB-713B-D74A-A067-870A973DE4BD}" type="pres">
      <dgm:prSet presAssocID="{AA5FEC13-EDA8-F54F-9D07-3FCCF6A1954E}" presName="tile4" presStyleLbl="node1" presStyleIdx="3" presStyleCnt="4"/>
      <dgm:spPr/>
      <dgm:t>
        <a:bodyPr/>
        <a:lstStyle/>
        <a:p>
          <a:endParaRPr lang="en-US"/>
        </a:p>
      </dgm:t>
    </dgm:pt>
    <dgm:pt modelId="{2EE52075-C6A7-344C-B5DD-D6DB6AAF9C9D}" type="pres">
      <dgm:prSet presAssocID="{AA5FEC13-EDA8-F54F-9D07-3FCCF6A195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21F92-AA68-484E-98CE-0D504B2F9B2E}" type="pres">
      <dgm:prSet presAssocID="{AA5FEC13-EDA8-F54F-9D07-3FCCF6A195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F84EB3E-66A9-5A40-973A-8C5AC152E680}" type="presOf" srcId="{3DF5FD03-8095-1E48-9052-9C1FA1A0A663}" destId="{A44087FA-458F-EA48-9278-F06817DF71A0}" srcOrd="1" destOrd="0" presId="urn:microsoft.com/office/officeart/2005/8/layout/matrix1"/>
    <dgm:cxn modelId="{B83554E1-76E4-1942-8705-484850D15CED}" type="presOf" srcId="{2BE8BFB7-AEB9-CA48-9804-C3C5F6A18C9F}" destId="{4C621F92-AA68-484E-98CE-0D504B2F9B2E}" srcOrd="0" destOrd="0" presId="urn:microsoft.com/office/officeart/2005/8/layout/matrix1"/>
    <dgm:cxn modelId="{C92114EA-8597-CB43-9655-A440FA9BB508}" type="presOf" srcId="{7EB261CB-E25C-194A-AE1E-07729FB5EC82}" destId="{2EE52075-C6A7-344C-B5DD-D6DB6AAF9C9D}" srcOrd="1" destOrd="0" presId="urn:microsoft.com/office/officeart/2005/8/layout/matrix1"/>
    <dgm:cxn modelId="{7EF8EBED-90E2-9C47-BD76-75A827C1F021}" srcId="{2BE8BFB7-AEB9-CA48-9804-C3C5F6A18C9F}" destId="{ECCF8A37-AE35-7545-8298-323BEB728C96}" srcOrd="1" destOrd="0" parTransId="{F9FE1321-0821-3542-900B-0451F8B04FF2}" sibTransId="{C7AA8B85-A12F-E94C-8637-6A841E8FF0CD}"/>
    <dgm:cxn modelId="{32146439-3691-0D45-A2D1-B1B9F552293E}" srcId="{2BE8BFB7-AEB9-CA48-9804-C3C5F6A18C9F}" destId="{144660D3-FDA6-B541-970C-1978DC24D79F}" srcOrd="0" destOrd="0" parTransId="{7D3B3351-18A6-5943-A240-47FB8D585410}" sibTransId="{EB50A34F-5523-CE41-B71E-021A17BA7442}"/>
    <dgm:cxn modelId="{0CEFF9A6-BD28-674C-9F6D-0B56D0984563}" type="presOf" srcId="{7EB261CB-E25C-194A-AE1E-07729FB5EC82}" destId="{D8B599FB-713B-D74A-A067-870A973DE4BD}" srcOrd="0" destOrd="0" presId="urn:microsoft.com/office/officeart/2005/8/layout/matrix1"/>
    <dgm:cxn modelId="{2DEAE4F0-C2E9-E34C-91ED-7B542E90570E}" srcId="{AA5FEC13-EDA8-F54F-9D07-3FCCF6A1954E}" destId="{2BE8BFB7-AEB9-CA48-9804-C3C5F6A18C9F}" srcOrd="0" destOrd="0" parTransId="{04696955-1997-024E-A4E0-7DDF1660795B}" sibTransId="{B9D79CC2-FF92-154A-B96A-EF6D197FEA5F}"/>
    <dgm:cxn modelId="{6280E8F1-9904-8D44-B659-1DDD7C4A37E9}" type="presOf" srcId="{144660D3-FDA6-B541-970C-1978DC24D79F}" destId="{8B165394-59B4-9E42-A3FA-B3C3DA79DB46}" srcOrd="0" destOrd="0" presId="urn:microsoft.com/office/officeart/2005/8/layout/matrix1"/>
    <dgm:cxn modelId="{0B655E74-EA90-0D45-AEB9-6666CC9F2936}" type="presOf" srcId="{144660D3-FDA6-B541-970C-1978DC24D79F}" destId="{2ECB5FEE-CCE9-B34D-AA1A-62ACF248A513}" srcOrd="1" destOrd="0" presId="urn:microsoft.com/office/officeart/2005/8/layout/matrix1"/>
    <dgm:cxn modelId="{39B8F875-D83E-3D48-9C98-F54C2B9872B9}" type="presOf" srcId="{ECCF8A37-AE35-7545-8298-323BEB728C96}" destId="{A6D533B6-8B98-1D47-8763-5A388E8E943E}" srcOrd="1" destOrd="0" presId="urn:microsoft.com/office/officeart/2005/8/layout/matrix1"/>
    <dgm:cxn modelId="{3C712BE7-4A5B-2544-B39B-0190C0D645DB}" srcId="{2BE8BFB7-AEB9-CA48-9804-C3C5F6A18C9F}" destId="{7EB261CB-E25C-194A-AE1E-07729FB5EC82}" srcOrd="3" destOrd="0" parTransId="{6E5D891D-5D2F-594F-A8DE-8A415B9F97C5}" sibTransId="{54987314-5DB0-2E48-A35D-36CECF5F1810}"/>
    <dgm:cxn modelId="{9218047B-51F3-1D49-9D11-30F04A7F231B}" srcId="{2BE8BFB7-AEB9-CA48-9804-C3C5F6A18C9F}" destId="{3DF5FD03-8095-1E48-9052-9C1FA1A0A663}" srcOrd="2" destOrd="0" parTransId="{CB1FD78A-A701-0946-8FCB-FEA11F9C0836}" sibTransId="{721AF2E1-F9D3-8044-8B80-8B06923C18E3}"/>
    <dgm:cxn modelId="{54A84A8C-81CE-1048-A8DB-AB310D63CB63}" type="presOf" srcId="{AA5FEC13-EDA8-F54F-9D07-3FCCF6A1954E}" destId="{637330A4-DDD8-E745-8F99-2D25D2EF60D2}" srcOrd="0" destOrd="0" presId="urn:microsoft.com/office/officeart/2005/8/layout/matrix1"/>
    <dgm:cxn modelId="{5BF835B3-742F-8A4C-931B-6A886DA9521E}" type="presOf" srcId="{3DF5FD03-8095-1E48-9052-9C1FA1A0A663}" destId="{416EE0CF-009C-9449-BD65-C4797BEA75F1}" srcOrd="0" destOrd="0" presId="urn:microsoft.com/office/officeart/2005/8/layout/matrix1"/>
    <dgm:cxn modelId="{986F1171-42A4-5747-B724-C96BC3040FEF}" type="presOf" srcId="{ECCF8A37-AE35-7545-8298-323BEB728C96}" destId="{5DF75890-9BA5-2440-BFC1-3D77163C3A3E}" srcOrd="0" destOrd="0" presId="urn:microsoft.com/office/officeart/2005/8/layout/matrix1"/>
    <dgm:cxn modelId="{352CA99D-76E0-794E-8F79-3ABD5A242DB2}" type="presParOf" srcId="{637330A4-DDD8-E745-8F99-2D25D2EF60D2}" destId="{CF8363B3-3D9E-C241-AB37-70C7E7660B6D}" srcOrd="0" destOrd="0" presId="urn:microsoft.com/office/officeart/2005/8/layout/matrix1"/>
    <dgm:cxn modelId="{294593A6-020A-A948-837B-5BF6136E729B}" type="presParOf" srcId="{CF8363B3-3D9E-C241-AB37-70C7E7660B6D}" destId="{8B165394-59B4-9E42-A3FA-B3C3DA79DB46}" srcOrd="0" destOrd="0" presId="urn:microsoft.com/office/officeart/2005/8/layout/matrix1"/>
    <dgm:cxn modelId="{E1DDC21C-DF6C-054E-A0A5-825303B27874}" type="presParOf" srcId="{CF8363B3-3D9E-C241-AB37-70C7E7660B6D}" destId="{2ECB5FEE-CCE9-B34D-AA1A-62ACF248A513}" srcOrd="1" destOrd="0" presId="urn:microsoft.com/office/officeart/2005/8/layout/matrix1"/>
    <dgm:cxn modelId="{F32672B2-7324-7742-9D6F-E9990311BD50}" type="presParOf" srcId="{CF8363B3-3D9E-C241-AB37-70C7E7660B6D}" destId="{5DF75890-9BA5-2440-BFC1-3D77163C3A3E}" srcOrd="2" destOrd="0" presId="urn:microsoft.com/office/officeart/2005/8/layout/matrix1"/>
    <dgm:cxn modelId="{AF738AA8-4A10-5B4F-9E1C-E8706C9FDF31}" type="presParOf" srcId="{CF8363B3-3D9E-C241-AB37-70C7E7660B6D}" destId="{A6D533B6-8B98-1D47-8763-5A388E8E943E}" srcOrd="3" destOrd="0" presId="urn:microsoft.com/office/officeart/2005/8/layout/matrix1"/>
    <dgm:cxn modelId="{7B77B4FA-E980-5A4F-82D8-419888C8DD47}" type="presParOf" srcId="{CF8363B3-3D9E-C241-AB37-70C7E7660B6D}" destId="{416EE0CF-009C-9449-BD65-C4797BEA75F1}" srcOrd="4" destOrd="0" presId="urn:microsoft.com/office/officeart/2005/8/layout/matrix1"/>
    <dgm:cxn modelId="{A68748AB-624D-5A4D-AAF7-2755CBEBE868}" type="presParOf" srcId="{CF8363B3-3D9E-C241-AB37-70C7E7660B6D}" destId="{A44087FA-458F-EA48-9278-F06817DF71A0}" srcOrd="5" destOrd="0" presId="urn:microsoft.com/office/officeart/2005/8/layout/matrix1"/>
    <dgm:cxn modelId="{F193FF53-80A3-5642-AAAD-12FC22A6CDA2}" type="presParOf" srcId="{CF8363B3-3D9E-C241-AB37-70C7E7660B6D}" destId="{D8B599FB-713B-D74A-A067-870A973DE4BD}" srcOrd="6" destOrd="0" presId="urn:microsoft.com/office/officeart/2005/8/layout/matrix1"/>
    <dgm:cxn modelId="{C58777F1-9A35-DC44-874A-457B3E1562C2}" type="presParOf" srcId="{CF8363B3-3D9E-C241-AB37-70C7E7660B6D}" destId="{2EE52075-C6A7-344C-B5DD-D6DB6AAF9C9D}" srcOrd="7" destOrd="0" presId="urn:microsoft.com/office/officeart/2005/8/layout/matrix1"/>
    <dgm:cxn modelId="{E9430784-7F37-B543-80D7-5D5CEC76F2AE}" type="presParOf" srcId="{637330A4-DDD8-E745-8F99-2D25D2EF60D2}" destId="{4C621F92-AA68-484E-98CE-0D504B2F9B2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B6C2C1-8CF8-1C4B-8A68-0AC1D24F63C8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1CA5F9-CC70-8041-8993-FDDA7C166C86}">
      <dgm:prSet phldrT="[Text]"/>
      <dgm:spPr/>
      <dgm:t>
        <a:bodyPr/>
        <a:lstStyle/>
        <a:p>
          <a:r>
            <a:rPr lang="en-US" dirty="0" smtClean="0"/>
            <a:t>Create Keys</a:t>
          </a:r>
          <a:endParaRPr lang="en-US" dirty="0"/>
        </a:p>
      </dgm:t>
    </dgm:pt>
    <dgm:pt modelId="{0A912DFE-7068-1F4A-9E3A-B0E992262D85}" type="parTrans" cxnId="{7676A36F-7879-2E43-A8F3-C8650DAD8B0C}">
      <dgm:prSet/>
      <dgm:spPr/>
      <dgm:t>
        <a:bodyPr/>
        <a:lstStyle/>
        <a:p>
          <a:endParaRPr lang="en-US"/>
        </a:p>
      </dgm:t>
    </dgm:pt>
    <dgm:pt modelId="{66D00DC7-9692-424B-8B5A-33D8FBDB50E9}" type="sibTrans" cxnId="{7676A36F-7879-2E43-A8F3-C8650DAD8B0C}">
      <dgm:prSet/>
      <dgm:spPr/>
      <dgm:t>
        <a:bodyPr/>
        <a:lstStyle/>
        <a:p>
          <a:endParaRPr lang="en-US"/>
        </a:p>
      </dgm:t>
    </dgm:pt>
    <dgm:pt modelId="{96C225C8-C2A7-3944-B0E4-0ACA96697875}">
      <dgm:prSet phldrT="[Text]"/>
      <dgm:spPr/>
      <dgm:t>
        <a:bodyPr/>
        <a:lstStyle/>
        <a:p>
          <a:r>
            <a:rPr lang="en-US" dirty="0" smtClean="0"/>
            <a:t>Compute a key for each entry</a:t>
          </a:r>
          <a:endParaRPr lang="en-US" dirty="0"/>
        </a:p>
      </dgm:t>
    </dgm:pt>
    <dgm:pt modelId="{9DE27507-28E6-5148-BB0E-4CEA2F5AA06B}" type="parTrans" cxnId="{6F4924DD-6FBD-EC4A-A5ED-577E26BD4FC1}">
      <dgm:prSet/>
      <dgm:spPr/>
      <dgm:t>
        <a:bodyPr/>
        <a:lstStyle/>
        <a:p>
          <a:endParaRPr lang="en-US"/>
        </a:p>
      </dgm:t>
    </dgm:pt>
    <dgm:pt modelId="{FAE8D485-1B0A-B14B-A26E-9E534CF99A60}" type="sibTrans" cxnId="{6F4924DD-6FBD-EC4A-A5ED-577E26BD4FC1}">
      <dgm:prSet/>
      <dgm:spPr/>
      <dgm:t>
        <a:bodyPr/>
        <a:lstStyle/>
        <a:p>
          <a:endParaRPr lang="en-US"/>
        </a:p>
      </dgm:t>
    </dgm:pt>
    <dgm:pt modelId="{2D970548-263C-774D-BAAD-E2CDF3DECD97}">
      <dgm:prSet phldrT="[Text]"/>
      <dgm:spPr/>
      <dgm:t>
        <a:bodyPr/>
        <a:lstStyle/>
        <a:p>
          <a:r>
            <a:rPr lang="en-US" dirty="0" smtClean="0"/>
            <a:t>Relevant attributes must be considered</a:t>
          </a:r>
          <a:endParaRPr lang="en-US" dirty="0"/>
        </a:p>
      </dgm:t>
    </dgm:pt>
    <dgm:pt modelId="{10CA0E14-C40C-5D4D-8D36-C3CADB51FAAD}" type="parTrans" cxnId="{684D7DC9-181D-4F49-A32E-4150E71E3361}">
      <dgm:prSet/>
      <dgm:spPr/>
      <dgm:t>
        <a:bodyPr/>
        <a:lstStyle/>
        <a:p>
          <a:endParaRPr lang="en-US"/>
        </a:p>
      </dgm:t>
    </dgm:pt>
    <dgm:pt modelId="{DBDDD5BD-7B6F-FF45-BE5E-B00F5562410A}" type="sibTrans" cxnId="{684D7DC9-181D-4F49-A32E-4150E71E3361}">
      <dgm:prSet/>
      <dgm:spPr/>
      <dgm:t>
        <a:bodyPr/>
        <a:lstStyle/>
        <a:p>
          <a:endParaRPr lang="en-US"/>
        </a:p>
      </dgm:t>
    </dgm:pt>
    <dgm:pt modelId="{105948E3-1502-234D-ACEB-454D90A10E58}">
      <dgm:prSet phldrT="[Text]"/>
      <dgm:spPr/>
      <dgm:t>
        <a:bodyPr/>
        <a:lstStyle/>
        <a:p>
          <a:r>
            <a:rPr lang="en-US" dirty="0" smtClean="0"/>
            <a:t>Sort Data</a:t>
          </a:r>
          <a:endParaRPr lang="en-US" dirty="0"/>
        </a:p>
      </dgm:t>
    </dgm:pt>
    <dgm:pt modelId="{F9525E9F-9C85-4D4A-AEDA-711BB903378B}" type="parTrans" cxnId="{F4E5FE25-5D68-754D-A204-AC52AE81022B}">
      <dgm:prSet/>
      <dgm:spPr/>
      <dgm:t>
        <a:bodyPr/>
        <a:lstStyle/>
        <a:p>
          <a:endParaRPr lang="en-US"/>
        </a:p>
      </dgm:t>
    </dgm:pt>
    <dgm:pt modelId="{042D09A7-46A7-AA49-AD9D-E7248B3D7511}" type="sibTrans" cxnId="{F4E5FE25-5D68-754D-A204-AC52AE81022B}">
      <dgm:prSet/>
      <dgm:spPr/>
      <dgm:t>
        <a:bodyPr/>
        <a:lstStyle/>
        <a:p>
          <a:endParaRPr lang="en-US"/>
        </a:p>
      </dgm:t>
    </dgm:pt>
    <dgm:pt modelId="{8A18E389-C7B9-9949-8B2C-F7C62BD4F8C6}">
      <dgm:prSet phldrT="[Text]"/>
      <dgm:spPr/>
      <dgm:t>
        <a:bodyPr/>
        <a:lstStyle/>
        <a:p>
          <a:r>
            <a:rPr lang="en-US" dirty="0" smtClean="0"/>
            <a:t>Sort the records in the data list using the keys</a:t>
          </a:r>
          <a:endParaRPr lang="en-US" dirty="0"/>
        </a:p>
      </dgm:t>
    </dgm:pt>
    <dgm:pt modelId="{E6B84B39-0AEA-8743-8ECE-D4FDF65E9B5F}" type="parTrans" cxnId="{08920792-D403-1144-B1BC-BD75BA812888}">
      <dgm:prSet/>
      <dgm:spPr/>
      <dgm:t>
        <a:bodyPr/>
        <a:lstStyle/>
        <a:p>
          <a:endParaRPr lang="en-US"/>
        </a:p>
      </dgm:t>
    </dgm:pt>
    <dgm:pt modelId="{4D76B783-92A8-624D-A368-E9ABF5B5BF00}" type="sibTrans" cxnId="{08920792-D403-1144-B1BC-BD75BA812888}">
      <dgm:prSet/>
      <dgm:spPr/>
      <dgm:t>
        <a:bodyPr/>
        <a:lstStyle/>
        <a:p>
          <a:endParaRPr lang="en-US"/>
        </a:p>
      </dgm:t>
    </dgm:pt>
    <dgm:pt modelId="{9AF4E553-3D3C-F84F-870F-56711F11D906}">
      <dgm:prSet phldrT="[Text]"/>
      <dgm:spPr/>
      <dgm:t>
        <a:bodyPr/>
        <a:lstStyle/>
        <a:p>
          <a:r>
            <a:rPr lang="en-US" dirty="0" smtClean="0"/>
            <a:t>Merge</a:t>
          </a:r>
          <a:endParaRPr lang="en-US" dirty="0"/>
        </a:p>
      </dgm:t>
    </dgm:pt>
    <dgm:pt modelId="{3FBEC53A-9542-4A4E-B740-250E349D5810}" type="parTrans" cxnId="{D2ABC049-1DDB-8F49-B0F5-08389A37A69D}">
      <dgm:prSet/>
      <dgm:spPr/>
      <dgm:t>
        <a:bodyPr/>
        <a:lstStyle/>
        <a:p>
          <a:endParaRPr lang="en-US"/>
        </a:p>
      </dgm:t>
    </dgm:pt>
    <dgm:pt modelId="{0CC29D2F-917D-EE4E-A7D6-8AF7133CB3C9}" type="sibTrans" cxnId="{D2ABC049-1DDB-8F49-B0F5-08389A37A69D}">
      <dgm:prSet/>
      <dgm:spPr/>
      <dgm:t>
        <a:bodyPr/>
        <a:lstStyle/>
        <a:p>
          <a:endParaRPr lang="en-US"/>
        </a:p>
      </dgm:t>
    </dgm:pt>
    <dgm:pt modelId="{9C1C7FED-7CC2-B246-BCC7-B95C76FCB37D}">
      <dgm:prSet phldrT="[Text]"/>
      <dgm:spPr/>
      <dgm:t>
        <a:bodyPr/>
        <a:lstStyle/>
        <a:p>
          <a:r>
            <a:rPr lang="en-US" dirty="0" smtClean="0"/>
            <a:t>Move a fixed size window through the sequential list of records limiting the comparisons </a:t>
          </a:r>
          <a:endParaRPr lang="en-US" dirty="0"/>
        </a:p>
      </dgm:t>
    </dgm:pt>
    <dgm:pt modelId="{1962938F-DE23-9A46-BFCC-BA966110C729}" type="parTrans" cxnId="{6B288D29-BF0C-6A40-87F7-659C4602B6C3}">
      <dgm:prSet/>
      <dgm:spPr/>
      <dgm:t>
        <a:bodyPr/>
        <a:lstStyle/>
        <a:p>
          <a:endParaRPr lang="en-US"/>
        </a:p>
      </dgm:t>
    </dgm:pt>
    <dgm:pt modelId="{D5EF859B-3E83-4E4A-BCE6-C2C14F9E1D38}" type="sibTrans" cxnId="{6B288D29-BF0C-6A40-87F7-659C4602B6C3}">
      <dgm:prSet/>
      <dgm:spPr/>
      <dgm:t>
        <a:bodyPr/>
        <a:lstStyle/>
        <a:p>
          <a:endParaRPr lang="en-US"/>
        </a:p>
      </dgm:t>
    </dgm:pt>
    <dgm:pt modelId="{EEAE2E8E-9EB3-7649-8507-F4BFF9A8A75E}" type="pres">
      <dgm:prSet presAssocID="{76B6C2C1-8CF8-1C4B-8A68-0AC1D24F63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A9F2E3-DDEF-9846-A201-AA2E67F34262}" type="pres">
      <dgm:prSet presAssocID="{711CA5F9-CC70-8041-8993-FDDA7C166C86}" presName="linNode" presStyleCnt="0"/>
      <dgm:spPr/>
    </dgm:pt>
    <dgm:pt modelId="{3715CF20-3944-5C4C-B4DF-F49F94F6C7F5}" type="pres">
      <dgm:prSet presAssocID="{711CA5F9-CC70-8041-8993-FDDA7C166C8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67B73-CD8E-1240-A8F4-F8680BE28BEE}" type="pres">
      <dgm:prSet presAssocID="{711CA5F9-CC70-8041-8993-FDDA7C166C8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5994D-9651-7748-9C77-23C56D04F65F}" type="pres">
      <dgm:prSet presAssocID="{66D00DC7-9692-424B-8B5A-33D8FBDB50E9}" presName="sp" presStyleCnt="0"/>
      <dgm:spPr/>
    </dgm:pt>
    <dgm:pt modelId="{F0E5BD72-398D-8A40-9170-FDD13259D760}" type="pres">
      <dgm:prSet presAssocID="{105948E3-1502-234D-ACEB-454D90A10E58}" presName="linNode" presStyleCnt="0"/>
      <dgm:spPr/>
    </dgm:pt>
    <dgm:pt modelId="{59C62637-12A8-2640-BD7E-852EC68979BF}" type="pres">
      <dgm:prSet presAssocID="{105948E3-1502-234D-ACEB-454D90A10E5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D35FE-62BD-3C42-AB03-818001C95675}" type="pres">
      <dgm:prSet presAssocID="{105948E3-1502-234D-ACEB-454D90A10E5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F2F258-679D-4A4F-8522-EFE7B17E8E53}" type="pres">
      <dgm:prSet presAssocID="{042D09A7-46A7-AA49-AD9D-E7248B3D7511}" presName="sp" presStyleCnt="0"/>
      <dgm:spPr/>
    </dgm:pt>
    <dgm:pt modelId="{08F505C0-F54C-0C44-ACED-6EB6873B964D}" type="pres">
      <dgm:prSet presAssocID="{9AF4E553-3D3C-F84F-870F-56711F11D906}" presName="linNode" presStyleCnt="0"/>
      <dgm:spPr/>
    </dgm:pt>
    <dgm:pt modelId="{DD31419A-34AD-B445-9F37-FEDB3567F08E}" type="pres">
      <dgm:prSet presAssocID="{9AF4E553-3D3C-F84F-870F-56711F11D90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D503A-9268-2948-BA86-13396D73AF0C}" type="pres">
      <dgm:prSet presAssocID="{9AF4E553-3D3C-F84F-870F-56711F11D90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D07DD1-47FF-964D-A1C3-63152E3F13E9}" type="presOf" srcId="{2D970548-263C-774D-BAAD-E2CDF3DECD97}" destId="{E3067B73-CD8E-1240-A8F4-F8680BE28BEE}" srcOrd="0" destOrd="1" presId="urn:microsoft.com/office/officeart/2005/8/layout/vList5"/>
    <dgm:cxn modelId="{7676A36F-7879-2E43-A8F3-C8650DAD8B0C}" srcId="{76B6C2C1-8CF8-1C4B-8A68-0AC1D24F63C8}" destId="{711CA5F9-CC70-8041-8993-FDDA7C166C86}" srcOrd="0" destOrd="0" parTransId="{0A912DFE-7068-1F4A-9E3A-B0E992262D85}" sibTransId="{66D00DC7-9692-424B-8B5A-33D8FBDB50E9}"/>
    <dgm:cxn modelId="{B565B54D-BDC3-2941-AD59-44D73A5E10D5}" type="presOf" srcId="{9AF4E553-3D3C-F84F-870F-56711F11D906}" destId="{DD31419A-34AD-B445-9F37-FEDB3567F08E}" srcOrd="0" destOrd="0" presId="urn:microsoft.com/office/officeart/2005/8/layout/vList5"/>
    <dgm:cxn modelId="{34702D3E-0CC7-D24C-BF54-5BE2FAA85353}" type="presOf" srcId="{8A18E389-C7B9-9949-8B2C-F7C62BD4F8C6}" destId="{4F8D35FE-62BD-3C42-AB03-818001C95675}" srcOrd="0" destOrd="0" presId="urn:microsoft.com/office/officeart/2005/8/layout/vList5"/>
    <dgm:cxn modelId="{5BA7920E-69D2-B046-A976-A748319E94F4}" type="presOf" srcId="{9C1C7FED-7CC2-B246-BCC7-B95C76FCB37D}" destId="{648D503A-9268-2948-BA86-13396D73AF0C}" srcOrd="0" destOrd="0" presId="urn:microsoft.com/office/officeart/2005/8/layout/vList5"/>
    <dgm:cxn modelId="{08920792-D403-1144-B1BC-BD75BA812888}" srcId="{105948E3-1502-234D-ACEB-454D90A10E58}" destId="{8A18E389-C7B9-9949-8B2C-F7C62BD4F8C6}" srcOrd="0" destOrd="0" parTransId="{E6B84B39-0AEA-8743-8ECE-D4FDF65E9B5F}" sibTransId="{4D76B783-92A8-624D-A368-E9ABF5B5BF00}"/>
    <dgm:cxn modelId="{6B288D29-BF0C-6A40-87F7-659C4602B6C3}" srcId="{9AF4E553-3D3C-F84F-870F-56711F11D906}" destId="{9C1C7FED-7CC2-B246-BCC7-B95C76FCB37D}" srcOrd="0" destOrd="0" parTransId="{1962938F-DE23-9A46-BFCC-BA966110C729}" sibTransId="{D5EF859B-3E83-4E4A-BCE6-C2C14F9E1D38}"/>
    <dgm:cxn modelId="{5E0C5623-3F11-614B-A2A8-12B7603709DD}" type="presOf" srcId="{711CA5F9-CC70-8041-8993-FDDA7C166C86}" destId="{3715CF20-3944-5C4C-B4DF-F49F94F6C7F5}" srcOrd="0" destOrd="0" presId="urn:microsoft.com/office/officeart/2005/8/layout/vList5"/>
    <dgm:cxn modelId="{D2ABC049-1DDB-8F49-B0F5-08389A37A69D}" srcId="{76B6C2C1-8CF8-1C4B-8A68-0AC1D24F63C8}" destId="{9AF4E553-3D3C-F84F-870F-56711F11D906}" srcOrd="2" destOrd="0" parTransId="{3FBEC53A-9542-4A4E-B740-250E349D5810}" sibTransId="{0CC29D2F-917D-EE4E-A7D6-8AF7133CB3C9}"/>
    <dgm:cxn modelId="{6F4924DD-6FBD-EC4A-A5ED-577E26BD4FC1}" srcId="{711CA5F9-CC70-8041-8993-FDDA7C166C86}" destId="{96C225C8-C2A7-3944-B0E4-0ACA96697875}" srcOrd="0" destOrd="0" parTransId="{9DE27507-28E6-5148-BB0E-4CEA2F5AA06B}" sibTransId="{FAE8D485-1B0A-B14B-A26E-9E534CF99A60}"/>
    <dgm:cxn modelId="{684D7DC9-181D-4F49-A32E-4150E71E3361}" srcId="{711CA5F9-CC70-8041-8993-FDDA7C166C86}" destId="{2D970548-263C-774D-BAAD-E2CDF3DECD97}" srcOrd="1" destOrd="0" parTransId="{10CA0E14-C40C-5D4D-8D36-C3CADB51FAAD}" sibTransId="{DBDDD5BD-7B6F-FF45-BE5E-B00F5562410A}"/>
    <dgm:cxn modelId="{728224C6-F49D-7F49-A7B9-76FA88AC780C}" type="presOf" srcId="{96C225C8-C2A7-3944-B0E4-0ACA96697875}" destId="{E3067B73-CD8E-1240-A8F4-F8680BE28BEE}" srcOrd="0" destOrd="0" presId="urn:microsoft.com/office/officeart/2005/8/layout/vList5"/>
    <dgm:cxn modelId="{776BC45D-2C7F-8E46-AF03-C3B943936F9A}" type="presOf" srcId="{105948E3-1502-234D-ACEB-454D90A10E58}" destId="{59C62637-12A8-2640-BD7E-852EC68979BF}" srcOrd="0" destOrd="0" presId="urn:microsoft.com/office/officeart/2005/8/layout/vList5"/>
    <dgm:cxn modelId="{F60D1C77-DE1E-2C45-830F-64031B503E8D}" type="presOf" srcId="{76B6C2C1-8CF8-1C4B-8A68-0AC1D24F63C8}" destId="{EEAE2E8E-9EB3-7649-8507-F4BFF9A8A75E}" srcOrd="0" destOrd="0" presId="urn:microsoft.com/office/officeart/2005/8/layout/vList5"/>
    <dgm:cxn modelId="{F4E5FE25-5D68-754D-A204-AC52AE81022B}" srcId="{76B6C2C1-8CF8-1C4B-8A68-0AC1D24F63C8}" destId="{105948E3-1502-234D-ACEB-454D90A10E58}" srcOrd="1" destOrd="0" parTransId="{F9525E9F-9C85-4D4A-AEDA-711BB903378B}" sibTransId="{042D09A7-46A7-AA49-AD9D-E7248B3D7511}"/>
    <dgm:cxn modelId="{5401AE81-B225-D242-BDA9-5B9517A89159}" type="presParOf" srcId="{EEAE2E8E-9EB3-7649-8507-F4BFF9A8A75E}" destId="{03A9F2E3-DDEF-9846-A201-AA2E67F34262}" srcOrd="0" destOrd="0" presId="urn:microsoft.com/office/officeart/2005/8/layout/vList5"/>
    <dgm:cxn modelId="{3AAE9D92-AAE8-754B-A576-1A329B5C1D46}" type="presParOf" srcId="{03A9F2E3-DDEF-9846-A201-AA2E67F34262}" destId="{3715CF20-3944-5C4C-B4DF-F49F94F6C7F5}" srcOrd="0" destOrd="0" presId="urn:microsoft.com/office/officeart/2005/8/layout/vList5"/>
    <dgm:cxn modelId="{03AFDFAF-9E2F-6D4E-8CCA-E5FDB24F96C8}" type="presParOf" srcId="{03A9F2E3-DDEF-9846-A201-AA2E67F34262}" destId="{E3067B73-CD8E-1240-A8F4-F8680BE28BEE}" srcOrd="1" destOrd="0" presId="urn:microsoft.com/office/officeart/2005/8/layout/vList5"/>
    <dgm:cxn modelId="{12BC68B1-759C-5C4F-A70D-F9006BE62B7C}" type="presParOf" srcId="{EEAE2E8E-9EB3-7649-8507-F4BFF9A8A75E}" destId="{3145994D-9651-7748-9C77-23C56D04F65F}" srcOrd="1" destOrd="0" presId="urn:microsoft.com/office/officeart/2005/8/layout/vList5"/>
    <dgm:cxn modelId="{F18A03CD-5F3F-2F4D-9738-A322E0C2E41A}" type="presParOf" srcId="{EEAE2E8E-9EB3-7649-8507-F4BFF9A8A75E}" destId="{F0E5BD72-398D-8A40-9170-FDD13259D760}" srcOrd="2" destOrd="0" presId="urn:microsoft.com/office/officeart/2005/8/layout/vList5"/>
    <dgm:cxn modelId="{B974A65F-392B-F04C-A351-2E0CA57890C7}" type="presParOf" srcId="{F0E5BD72-398D-8A40-9170-FDD13259D760}" destId="{59C62637-12A8-2640-BD7E-852EC68979BF}" srcOrd="0" destOrd="0" presId="urn:microsoft.com/office/officeart/2005/8/layout/vList5"/>
    <dgm:cxn modelId="{0FA1E963-1F1D-6745-8EC0-4E875F7FD574}" type="presParOf" srcId="{F0E5BD72-398D-8A40-9170-FDD13259D760}" destId="{4F8D35FE-62BD-3C42-AB03-818001C95675}" srcOrd="1" destOrd="0" presId="urn:microsoft.com/office/officeart/2005/8/layout/vList5"/>
    <dgm:cxn modelId="{10213E99-D93E-F549-84E1-E8166C3FB86B}" type="presParOf" srcId="{EEAE2E8E-9EB3-7649-8507-F4BFF9A8A75E}" destId="{2DF2F258-679D-4A4F-8522-EFE7B17E8E53}" srcOrd="3" destOrd="0" presId="urn:microsoft.com/office/officeart/2005/8/layout/vList5"/>
    <dgm:cxn modelId="{18980553-4215-4A45-8FCD-3F19F663A277}" type="presParOf" srcId="{EEAE2E8E-9EB3-7649-8507-F4BFF9A8A75E}" destId="{08F505C0-F54C-0C44-ACED-6EB6873B964D}" srcOrd="4" destOrd="0" presId="urn:microsoft.com/office/officeart/2005/8/layout/vList5"/>
    <dgm:cxn modelId="{CFDA017C-B256-C048-BA1E-417A702BE162}" type="presParOf" srcId="{08F505C0-F54C-0C44-ACED-6EB6873B964D}" destId="{DD31419A-34AD-B445-9F37-FEDB3567F08E}" srcOrd="0" destOrd="0" presId="urn:microsoft.com/office/officeart/2005/8/layout/vList5"/>
    <dgm:cxn modelId="{02FC5127-B6E3-A64E-89EB-BC6C0747562D}" type="presParOf" srcId="{08F505C0-F54C-0C44-ACED-6EB6873B964D}" destId="{648D503A-9268-2948-BA86-13396D73AF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E7437F-D5BD-6049-9345-2174469D30C3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4B0038-94CD-1F44-955B-719BA4555618}">
      <dgm:prSet phldrT="[Text]"/>
      <dgm:spPr/>
      <dgm:t>
        <a:bodyPr/>
        <a:lstStyle/>
        <a:p>
          <a:r>
            <a:rPr lang="en-US" dirty="0" smtClean="0"/>
            <a:t>Coverage: measures the completeness of a source.</a:t>
          </a:r>
          <a:endParaRPr lang="en-US" dirty="0"/>
        </a:p>
      </dgm:t>
    </dgm:pt>
    <dgm:pt modelId="{5DB209C1-A670-A64E-9D45-8DCD0CDCD9E9}" type="parTrans" cxnId="{FDD587BB-718A-DC42-8724-8FD5C94F11DE}">
      <dgm:prSet/>
      <dgm:spPr/>
      <dgm:t>
        <a:bodyPr/>
        <a:lstStyle/>
        <a:p>
          <a:endParaRPr lang="en-US"/>
        </a:p>
      </dgm:t>
    </dgm:pt>
    <dgm:pt modelId="{C6BD08DE-181D-A744-950A-885CBCDA7DB6}" type="sibTrans" cxnId="{FDD587BB-718A-DC42-8724-8FD5C94F11DE}">
      <dgm:prSet/>
      <dgm:spPr/>
      <dgm:t>
        <a:bodyPr/>
        <a:lstStyle/>
        <a:p>
          <a:endParaRPr lang="en-US"/>
        </a:p>
      </dgm:t>
    </dgm:pt>
    <dgm:pt modelId="{4D616274-904B-BC47-B4B1-023A3057223C}">
      <dgm:prSet phldrT="[Text]"/>
      <dgm:spPr/>
      <dgm:t>
        <a:bodyPr/>
        <a:lstStyle/>
        <a:p>
          <a:r>
            <a:rPr lang="en-US" dirty="0" smtClean="0"/>
            <a:t>Accuracy: measures the correctness of a source.</a:t>
          </a:r>
          <a:endParaRPr lang="en-US" dirty="0"/>
        </a:p>
      </dgm:t>
    </dgm:pt>
    <dgm:pt modelId="{ED9CCCA8-33FD-B04B-94BC-5055BE9794D5}" type="parTrans" cxnId="{1F37FB20-E8CB-0A45-B578-A9B945D07000}">
      <dgm:prSet/>
      <dgm:spPr/>
      <dgm:t>
        <a:bodyPr/>
        <a:lstStyle/>
        <a:p>
          <a:endParaRPr lang="en-US"/>
        </a:p>
      </dgm:t>
    </dgm:pt>
    <dgm:pt modelId="{62AE071D-CBDB-FE4A-8162-FB182002727B}" type="sibTrans" cxnId="{1F37FB20-E8CB-0A45-B578-A9B945D07000}">
      <dgm:prSet/>
      <dgm:spPr/>
      <dgm:t>
        <a:bodyPr/>
        <a:lstStyle/>
        <a:p>
          <a:endParaRPr lang="en-US"/>
        </a:p>
      </dgm:t>
    </dgm:pt>
    <dgm:pt modelId="{AFF911DD-E351-4C4D-95EE-627CA0C8AB9A}">
      <dgm:prSet phldrT="[Text]"/>
      <dgm:spPr/>
      <dgm:t>
        <a:bodyPr/>
        <a:lstStyle/>
        <a:p>
          <a:r>
            <a:rPr lang="en-US" dirty="0" smtClean="0"/>
            <a:t>Timeliness: time required for changes to appear in the source.</a:t>
          </a:r>
          <a:endParaRPr lang="en-US" dirty="0"/>
        </a:p>
      </dgm:t>
    </dgm:pt>
    <dgm:pt modelId="{EFCAD398-74CE-FE47-854B-C39F2E7B347E}" type="parTrans" cxnId="{614A159F-1DD6-C947-BFB9-C8E2F33A89B4}">
      <dgm:prSet/>
      <dgm:spPr/>
      <dgm:t>
        <a:bodyPr/>
        <a:lstStyle/>
        <a:p>
          <a:endParaRPr lang="en-US"/>
        </a:p>
      </dgm:t>
    </dgm:pt>
    <dgm:pt modelId="{3D7DC0D1-A6C9-7146-802C-7D52E11A85D3}" type="sibTrans" cxnId="{614A159F-1DD6-C947-BFB9-C8E2F33A89B4}">
      <dgm:prSet/>
      <dgm:spPr/>
      <dgm:t>
        <a:bodyPr/>
        <a:lstStyle/>
        <a:p>
          <a:endParaRPr lang="en-US"/>
        </a:p>
      </dgm:t>
    </dgm:pt>
    <dgm:pt modelId="{2641B6F2-6B4D-EE4D-BD9D-7F8B35649548}">
      <dgm:prSet phldrT="[Text]"/>
      <dgm:spPr/>
      <dgm:t>
        <a:bodyPr/>
        <a:lstStyle/>
        <a:p>
          <a:r>
            <a:rPr lang="en-US" dirty="0" smtClean="0"/>
            <a:t>Position Bias: how positive or negative are the sentiment of entities in the source.</a:t>
          </a:r>
          <a:endParaRPr lang="en-US" dirty="0"/>
        </a:p>
      </dgm:t>
    </dgm:pt>
    <dgm:pt modelId="{781A207A-1E42-9C44-88AB-BBE412758A8B}" type="parTrans" cxnId="{3B9294BE-9CA6-5942-8512-3CB2C78359D3}">
      <dgm:prSet/>
      <dgm:spPr/>
      <dgm:t>
        <a:bodyPr/>
        <a:lstStyle/>
        <a:p>
          <a:endParaRPr lang="en-US"/>
        </a:p>
      </dgm:t>
    </dgm:pt>
    <dgm:pt modelId="{A93741BA-E645-8F46-9275-EFD8492900BB}" type="sibTrans" cxnId="{3B9294BE-9CA6-5942-8512-3CB2C78359D3}">
      <dgm:prSet/>
      <dgm:spPr/>
      <dgm:t>
        <a:bodyPr/>
        <a:lstStyle/>
        <a:p>
          <a:endParaRPr lang="en-US"/>
        </a:p>
      </dgm:t>
    </dgm:pt>
    <dgm:pt modelId="{16112E1F-16CC-F44A-B9F9-AAE278C567FF}" type="pres">
      <dgm:prSet presAssocID="{2EE7437F-D5BD-6049-9345-2174469D30C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05B18F-A301-124B-9206-E458A215A119}" type="pres">
      <dgm:prSet presAssocID="{2EE7437F-D5BD-6049-9345-2174469D30C3}" presName="diamond" presStyleLbl="bgShp" presStyleIdx="0" presStyleCnt="1" custLinFactNeighborX="-1250" custLinFactNeighborY="-10000"/>
      <dgm:spPr/>
    </dgm:pt>
    <dgm:pt modelId="{A792394D-67D4-2A4F-AF77-EBEEE0938A82}" type="pres">
      <dgm:prSet presAssocID="{2EE7437F-D5BD-6049-9345-2174469D30C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F2142-A729-D248-941B-D4F0B4E5BBD9}" type="pres">
      <dgm:prSet presAssocID="{2EE7437F-D5BD-6049-9345-2174469D30C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5AC7B-B237-C948-B085-590C28B58747}" type="pres">
      <dgm:prSet presAssocID="{2EE7437F-D5BD-6049-9345-2174469D30C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45E34-EBA3-EA49-834D-89C00DE427A6}" type="pres">
      <dgm:prSet presAssocID="{2EE7437F-D5BD-6049-9345-2174469D30C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633669-4588-3B41-887C-417C1BC3CD0C}" type="presOf" srcId="{2EE7437F-D5BD-6049-9345-2174469D30C3}" destId="{16112E1F-16CC-F44A-B9F9-AAE278C567FF}" srcOrd="0" destOrd="0" presId="urn:microsoft.com/office/officeart/2005/8/layout/matrix3"/>
    <dgm:cxn modelId="{99455074-91CA-8C46-835D-A361FD2E83E3}" type="presOf" srcId="{144B0038-94CD-1F44-955B-719BA4555618}" destId="{A792394D-67D4-2A4F-AF77-EBEEE0938A82}" srcOrd="0" destOrd="0" presId="urn:microsoft.com/office/officeart/2005/8/layout/matrix3"/>
    <dgm:cxn modelId="{FDD587BB-718A-DC42-8724-8FD5C94F11DE}" srcId="{2EE7437F-D5BD-6049-9345-2174469D30C3}" destId="{144B0038-94CD-1F44-955B-719BA4555618}" srcOrd="0" destOrd="0" parTransId="{5DB209C1-A670-A64E-9D45-8DCD0CDCD9E9}" sibTransId="{C6BD08DE-181D-A744-950A-885CBCDA7DB6}"/>
    <dgm:cxn modelId="{899B5E30-B75C-BC4D-809E-AE268F3CD7D4}" type="presOf" srcId="{AFF911DD-E351-4C4D-95EE-627CA0C8AB9A}" destId="{4BD5AC7B-B237-C948-B085-590C28B58747}" srcOrd="0" destOrd="0" presId="urn:microsoft.com/office/officeart/2005/8/layout/matrix3"/>
    <dgm:cxn modelId="{614A159F-1DD6-C947-BFB9-C8E2F33A89B4}" srcId="{2EE7437F-D5BD-6049-9345-2174469D30C3}" destId="{AFF911DD-E351-4C4D-95EE-627CA0C8AB9A}" srcOrd="2" destOrd="0" parTransId="{EFCAD398-74CE-FE47-854B-C39F2E7B347E}" sibTransId="{3D7DC0D1-A6C9-7146-802C-7D52E11A85D3}"/>
    <dgm:cxn modelId="{3B9294BE-9CA6-5942-8512-3CB2C78359D3}" srcId="{2EE7437F-D5BD-6049-9345-2174469D30C3}" destId="{2641B6F2-6B4D-EE4D-BD9D-7F8B35649548}" srcOrd="3" destOrd="0" parTransId="{781A207A-1E42-9C44-88AB-BBE412758A8B}" sibTransId="{A93741BA-E645-8F46-9275-EFD8492900BB}"/>
    <dgm:cxn modelId="{1F37FB20-E8CB-0A45-B578-A9B945D07000}" srcId="{2EE7437F-D5BD-6049-9345-2174469D30C3}" destId="{4D616274-904B-BC47-B4B1-023A3057223C}" srcOrd="1" destOrd="0" parTransId="{ED9CCCA8-33FD-B04B-94BC-5055BE9794D5}" sibTransId="{62AE071D-CBDB-FE4A-8162-FB182002727B}"/>
    <dgm:cxn modelId="{23FDB656-9BA8-914B-9AF2-060CF336F827}" type="presOf" srcId="{4D616274-904B-BC47-B4B1-023A3057223C}" destId="{BB0F2142-A729-D248-941B-D4F0B4E5BBD9}" srcOrd="0" destOrd="0" presId="urn:microsoft.com/office/officeart/2005/8/layout/matrix3"/>
    <dgm:cxn modelId="{978E1FFE-C7D3-B748-808A-528C0723F5E7}" type="presOf" srcId="{2641B6F2-6B4D-EE4D-BD9D-7F8B35649548}" destId="{0C145E34-EBA3-EA49-834D-89C00DE427A6}" srcOrd="0" destOrd="0" presId="urn:microsoft.com/office/officeart/2005/8/layout/matrix3"/>
    <dgm:cxn modelId="{7F81E7F7-0483-DC46-A9A7-9E5D29AEDAB0}" type="presParOf" srcId="{16112E1F-16CC-F44A-B9F9-AAE278C567FF}" destId="{D905B18F-A301-124B-9206-E458A215A119}" srcOrd="0" destOrd="0" presId="urn:microsoft.com/office/officeart/2005/8/layout/matrix3"/>
    <dgm:cxn modelId="{7E611177-0C1E-1D45-A6B3-B69EE200AC36}" type="presParOf" srcId="{16112E1F-16CC-F44A-B9F9-AAE278C567FF}" destId="{A792394D-67D4-2A4F-AF77-EBEEE0938A82}" srcOrd="1" destOrd="0" presId="urn:microsoft.com/office/officeart/2005/8/layout/matrix3"/>
    <dgm:cxn modelId="{63E0B92C-29BB-3A45-BB3A-9D24B55F825C}" type="presParOf" srcId="{16112E1F-16CC-F44A-B9F9-AAE278C567FF}" destId="{BB0F2142-A729-D248-941B-D4F0B4E5BBD9}" srcOrd="2" destOrd="0" presId="urn:microsoft.com/office/officeart/2005/8/layout/matrix3"/>
    <dgm:cxn modelId="{94E304E5-7AAB-704B-A4AA-06FFA21D3C9A}" type="presParOf" srcId="{16112E1F-16CC-F44A-B9F9-AAE278C567FF}" destId="{4BD5AC7B-B237-C948-B085-590C28B58747}" srcOrd="3" destOrd="0" presId="urn:microsoft.com/office/officeart/2005/8/layout/matrix3"/>
    <dgm:cxn modelId="{94457DED-912A-3947-A4CC-1350800306FA}" type="presParOf" srcId="{16112E1F-16CC-F44A-B9F9-AAE278C567FF}" destId="{0C145E34-EBA3-EA49-834D-89C00DE427A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6A7EF1-CCD9-5541-92A6-063054280CF0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FCDDF3-97E7-A844-A7EF-47699862D808}">
      <dgm:prSet phldrT="[Text]"/>
      <dgm:spPr/>
      <dgm:t>
        <a:bodyPr/>
        <a:lstStyle/>
        <a:p>
          <a:r>
            <a:rPr lang="en-US" dirty="0" smtClean="0"/>
            <a:t>Data Integration with Uncertainty</a:t>
          </a:r>
          <a:endParaRPr lang="en-US" dirty="0"/>
        </a:p>
      </dgm:t>
    </dgm:pt>
    <dgm:pt modelId="{A19CD8F6-361E-934A-9E94-3DE9890678AA}" type="parTrans" cxnId="{DADDB36D-41AB-B145-89C5-2A648546A747}">
      <dgm:prSet/>
      <dgm:spPr/>
      <dgm:t>
        <a:bodyPr/>
        <a:lstStyle/>
        <a:p>
          <a:endParaRPr lang="en-US"/>
        </a:p>
      </dgm:t>
    </dgm:pt>
    <dgm:pt modelId="{6AC6C498-32AE-9242-AD05-135A85BC65DD}" type="sibTrans" cxnId="{DADDB36D-41AB-B145-89C5-2A648546A747}">
      <dgm:prSet/>
      <dgm:spPr/>
      <dgm:t>
        <a:bodyPr/>
        <a:lstStyle/>
        <a:p>
          <a:endParaRPr lang="en-US"/>
        </a:p>
      </dgm:t>
    </dgm:pt>
    <dgm:pt modelId="{6C21CB32-059A-0C4D-8F57-79EAD64E2376}">
      <dgm:prSet phldrT="[Text]"/>
      <dgm:spPr/>
      <dgm:t>
        <a:bodyPr/>
        <a:lstStyle/>
        <a:p>
          <a:r>
            <a:rPr lang="en-US" dirty="0" smtClean="0"/>
            <a:t>Uncertain Schema Mappings</a:t>
          </a:r>
          <a:endParaRPr lang="en-US" dirty="0"/>
        </a:p>
      </dgm:t>
    </dgm:pt>
    <dgm:pt modelId="{15E547EC-7F2E-714B-8404-897EC9F0D96D}" type="parTrans" cxnId="{A0A1E43F-637C-DE44-8C07-0F7869270337}">
      <dgm:prSet/>
      <dgm:spPr/>
      <dgm:t>
        <a:bodyPr/>
        <a:lstStyle/>
        <a:p>
          <a:endParaRPr lang="en-US"/>
        </a:p>
      </dgm:t>
    </dgm:pt>
    <dgm:pt modelId="{B27702B4-702C-1C45-B124-638683267657}" type="sibTrans" cxnId="{A0A1E43F-637C-DE44-8C07-0F7869270337}">
      <dgm:prSet/>
      <dgm:spPr/>
      <dgm:t>
        <a:bodyPr/>
        <a:lstStyle/>
        <a:p>
          <a:endParaRPr lang="en-US"/>
        </a:p>
      </dgm:t>
    </dgm:pt>
    <dgm:pt modelId="{78F86538-7D40-954D-B4D0-7AD74C760DA6}">
      <dgm:prSet phldrT="[Text]"/>
      <dgm:spPr/>
      <dgm:t>
        <a:bodyPr/>
        <a:lstStyle/>
        <a:p>
          <a:r>
            <a:rPr lang="en-US" dirty="0" smtClean="0"/>
            <a:t>Uncertain Data</a:t>
          </a:r>
          <a:endParaRPr lang="en-US" dirty="0"/>
        </a:p>
      </dgm:t>
    </dgm:pt>
    <dgm:pt modelId="{844EFA8D-6827-724A-BF1B-F9C5FA91131A}" type="parTrans" cxnId="{A268714E-E7AC-9649-84CB-BF8C812539A7}">
      <dgm:prSet/>
      <dgm:spPr/>
      <dgm:t>
        <a:bodyPr/>
        <a:lstStyle/>
        <a:p>
          <a:endParaRPr lang="en-US"/>
        </a:p>
      </dgm:t>
    </dgm:pt>
    <dgm:pt modelId="{4FAB7F29-3ED2-1941-A98B-B6B7A969EC52}" type="sibTrans" cxnId="{A268714E-E7AC-9649-84CB-BF8C812539A7}">
      <dgm:prSet/>
      <dgm:spPr/>
      <dgm:t>
        <a:bodyPr/>
        <a:lstStyle/>
        <a:p>
          <a:endParaRPr lang="en-US"/>
        </a:p>
      </dgm:t>
    </dgm:pt>
    <dgm:pt modelId="{5E55A94B-1191-144A-BC53-A85C9EBA5ECE}">
      <dgm:prSet phldrT="[Text]"/>
      <dgm:spPr/>
      <dgm:t>
        <a:bodyPr/>
        <a:lstStyle/>
        <a:p>
          <a:r>
            <a:rPr lang="en-US" dirty="0" smtClean="0"/>
            <a:t>Uncertain Queries</a:t>
          </a:r>
          <a:endParaRPr lang="en-US" dirty="0"/>
        </a:p>
      </dgm:t>
    </dgm:pt>
    <dgm:pt modelId="{FF8DF72E-59CF-7E4F-AF03-00732F314A03}" type="parTrans" cxnId="{3582B918-2CAF-794C-B2CF-7F2AF27C50B3}">
      <dgm:prSet/>
      <dgm:spPr/>
      <dgm:t>
        <a:bodyPr/>
        <a:lstStyle/>
        <a:p>
          <a:endParaRPr lang="en-US"/>
        </a:p>
      </dgm:t>
    </dgm:pt>
    <dgm:pt modelId="{4F75B604-E05F-0345-93E7-1EC91BBE436D}" type="sibTrans" cxnId="{3582B918-2CAF-794C-B2CF-7F2AF27C50B3}">
      <dgm:prSet/>
      <dgm:spPr/>
      <dgm:t>
        <a:bodyPr/>
        <a:lstStyle/>
        <a:p>
          <a:endParaRPr lang="en-US"/>
        </a:p>
      </dgm:t>
    </dgm:pt>
    <dgm:pt modelId="{F802C66D-98C6-D84C-A28E-DC8F7F46661B}" type="pres">
      <dgm:prSet presAssocID="{BB6A7EF1-CCD9-5541-92A6-063054280CF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ECDA48-CDE2-8F4F-9212-CABC12984657}" type="pres">
      <dgm:prSet presAssocID="{39FCDDF3-97E7-A844-A7EF-47699862D808}" presName="centerShape" presStyleLbl="node0" presStyleIdx="0" presStyleCnt="1"/>
      <dgm:spPr/>
      <dgm:t>
        <a:bodyPr/>
        <a:lstStyle/>
        <a:p>
          <a:endParaRPr lang="en-US"/>
        </a:p>
      </dgm:t>
    </dgm:pt>
    <dgm:pt modelId="{538C77D9-18B5-AC43-8377-704995281C6E}" type="pres">
      <dgm:prSet presAssocID="{15E547EC-7F2E-714B-8404-897EC9F0D96D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524A4AA4-1AED-6A4B-A4DB-B0BC0CDBE1CE}" type="pres">
      <dgm:prSet presAssocID="{6C21CB32-059A-0C4D-8F57-79EAD64E237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0B265E-6FCE-6248-981C-B7170E4FB98B}" type="pres">
      <dgm:prSet presAssocID="{844EFA8D-6827-724A-BF1B-F9C5FA91131A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203D4EE3-3145-134D-B3D7-8AD379F58B70}" type="pres">
      <dgm:prSet presAssocID="{78F86538-7D40-954D-B4D0-7AD74C760DA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F1A58-05B8-884C-BCFF-7E0D74B494A9}" type="pres">
      <dgm:prSet presAssocID="{FF8DF72E-59CF-7E4F-AF03-00732F314A03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993CB75-6B2B-8741-B463-6AE8FB068A6A}" type="pres">
      <dgm:prSet presAssocID="{5E55A94B-1191-144A-BC53-A85C9EBA5E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A1E43F-637C-DE44-8C07-0F7869270337}" srcId="{39FCDDF3-97E7-A844-A7EF-47699862D808}" destId="{6C21CB32-059A-0C4D-8F57-79EAD64E2376}" srcOrd="0" destOrd="0" parTransId="{15E547EC-7F2E-714B-8404-897EC9F0D96D}" sibTransId="{B27702B4-702C-1C45-B124-638683267657}"/>
    <dgm:cxn modelId="{095ECB3F-C374-1046-89A1-007F4599503A}" type="presOf" srcId="{15E547EC-7F2E-714B-8404-897EC9F0D96D}" destId="{538C77D9-18B5-AC43-8377-704995281C6E}" srcOrd="0" destOrd="0" presId="urn:microsoft.com/office/officeart/2005/8/layout/radial4"/>
    <dgm:cxn modelId="{A268714E-E7AC-9649-84CB-BF8C812539A7}" srcId="{39FCDDF3-97E7-A844-A7EF-47699862D808}" destId="{78F86538-7D40-954D-B4D0-7AD74C760DA6}" srcOrd="1" destOrd="0" parTransId="{844EFA8D-6827-724A-BF1B-F9C5FA91131A}" sibTransId="{4FAB7F29-3ED2-1941-A98B-B6B7A969EC52}"/>
    <dgm:cxn modelId="{999155DB-17A2-E640-BB65-AE70A66C2F7B}" type="presOf" srcId="{FF8DF72E-59CF-7E4F-AF03-00732F314A03}" destId="{D5FF1A58-05B8-884C-BCFF-7E0D74B494A9}" srcOrd="0" destOrd="0" presId="urn:microsoft.com/office/officeart/2005/8/layout/radial4"/>
    <dgm:cxn modelId="{3582B918-2CAF-794C-B2CF-7F2AF27C50B3}" srcId="{39FCDDF3-97E7-A844-A7EF-47699862D808}" destId="{5E55A94B-1191-144A-BC53-A85C9EBA5ECE}" srcOrd="2" destOrd="0" parTransId="{FF8DF72E-59CF-7E4F-AF03-00732F314A03}" sibTransId="{4F75B604-E05F-0345-93E7-1EC91BBE436D}"/>
    <dgm:cxn modelId="{BA968604-67B7-2940-A749-413AFCAF4397}" type="presOf" srcId="{78F86538-7D40-954D-B4D0-7AD74C760DA6}" destId="{203D4EE3-3145-134D-B3D7-8AD379F58B70}" srcOrd="0" destOrd="0" presId="urn:microsoft.com/office/officeart/2005/8/layout/radial4"/>
    <dgm:cxn modelId="{DADDB36D-41AB-B145-89C5-2A648546A747}" srcId="{BB6A7EF1-CCD9-5541-92A6-063054280CF0}" destId="{39FCDDF3-97E7-A844-A7EF-47699862D808}" srcOrd="0" destOrd="0" parTransId="{A19CD8F6-361E-934A-9E94-3DE9890678AA}" sibTransId="{6AC6C498-32AE-9242-AD05-135A85BC65DD}"/>
    <dgm:cxn modelId="{AF0AEA50-C9A9-BE45-A95B-2108EB00B7F2}" type="presOf" srcId="{39FCDDF3-97E7-A844-A7EF-47699862D808}" destId="{2AECDA48-CDE2-8F4F-9212-CABC12984657}" srcOrd="0" destOrd="0" presId="urn:microsoft.com/office/officeart/2005/8/layout/radial4"/>
    <dgm:cxn modelId="{5C3DB4DF-BC91-194B-AC44-F93191032AC7}" type="presOf" srcId="{844EFA8D-6827-724A-BF1B-F9C5FA91131A}" destId="{750B265E-6FCE-6248-981C-B7170E4FB98B}" srcOrd="0" destOrd="0" presId="urn:microsoft.com/office/officeart/2005/8/layout/radial4"/>
    <dgm:cxn modelId="{7C3737B2-C32F-8148-8BB7-7A908BBE2BAE}" type="presOf" srcId="{BB6A7EF1-CCD9-5541-92A6-063054280CF0}" destId="{F802C66D-98C6-D84C-A28E-DC8F7F46661B}" srcOrd="0" destOrd="0" presId="urn:microsoft.com/office/officeart/2005/8/layout/radial4"/>
    <dgm:cxn modelId="{FC3CBA9F-62EB-1448-929F-E4DECD2EF53E}" type="presOf" srcId="{5E55A94B-1191-144A-BC53-A85C9EBA5ECE}" destId="{D993CB75-6B2B-8741-B463-6AE8FB068A6A}" srcOrd="0" destOrd="0" presId="urn:microsoft.com/office/officeart/2005/8/layout/radial4"/>
    <dgm:cxn modelId="{570BDA8C-EE0B-CA4C-8799-B40E8CFD09AD}" type="presOf" srcId="{6C21CB32-059A-0C4D-8F57-79EAD64E2376}" destId="{524A4AA4-1AED-6A4B-A4DB-B0BC0CDBE1CE}" srcOrd="0" destOrd="0" presId="urn:microsoft.com/office/officeart/2005/8/layout/radial4"/>
    <dgm:cxn modelId="{C2BCC629-CB6F-3648-B5DF-817614ADAEC4}" type="presParOf" srcId="{F802C66D-98C6-D84C-A28E-DC8F7F46661B}" destId="{2AECDA48-CDE2-8F4F-9212-CABC12984657}" srcOrd="0" destOrd="0" presId="urn:microsoft.com/office/officeart/2005/8/layout/radial4"/>
    <dgm:cxn modelId="{1943B62C-4C2E-2A4C-8FDF-0CA199865A8E}" type="presParOf" srcId="{F802C66D-98C6-D84C-A28E-DC8F7F46661B}" destId="{538C77D9-18B5-AC43-8377-704995281C6E}" srcOrd="1" destOrd="0" presId="urn:microsoft.com/office/officeart/2005/8/layout/radial4"/>
    <dgm:cxn modelId="{9E87D598-BEE3-B448-B460-C845811F39C6}" type="presParOf" srcId="{F802C66D-98C6-D84C-A28E-DC8F7F46661B}" destId="{524A4AA4-1AED-6A4B-A4DB-B0BC0CDBE1CE}" srcOrd="2" destOrd="0" presId="urn:microsoft.com/office/officeart/2005/8/layout/radial4"/>
    <dgm:cxn modelId="{3B4FB2BF-60C4-E340-ACB1-1993AC201AAD}" type="presParOf" srcId="{F802C66D-98C6-D84C-A28E-DC8F7F46661B}" destId="{750B265E-6FCE-6248-981C-B7170E4FB98B}" srcOrd="3" destOrd="0" presId="urn:microsoft.com/office/officeart/2005/8/layout/radial4"/>
    <dgm:cxn modelId="{2671CA09-FE7E-6343-9C77-52BFF66E3BF7}" type="presParOf" srcId="{F802C66D-98C6-D84C-A28E-DC8F7F46661B}" destId="{203D4EE3-3145-134D-B3D7-8AD379F58B70}" srcOrd="4" destOrd="0" presId="urn:microsoft.com/office/officeart/2005/8/layout/radial4"/>
    <dgm:cxn modelId="{A4C30755-2935-3D4E-8DDC-AEDC1520DCBC}" type="presParOf" srcId="{F802C66D-98C6-D84C-A28E-DC8F7F46661B}" destId="{D5FF1A58-05B8-884C-BCFF-7E0D74B494A9}" srcOrd="5" destOrd="0" presId="urn:microsoft.com/office/officeart/2005/8/layout/radial4"/>
    <dgm:cxn modelId="{06E2E651-BE8B-E648-A551-54E2827E6D3C}" type="presParOf" srcId="{F802C66D-98C6-D84C-A28E-DC8F7F46661B}" destId="{D993CB75-6B2B-8741-B463-6AE8FB068A6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A2C17A-2276-934F-8671-F3A15B41026C}" type="doc">
      <dgm:prSet loTypeId="urn:microsoft.com/office/officeart/2005/8/layout/radial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79A2AB-00C8-8D4C-A279-93402A6217FE}">
      <dgm:prSet phldrT="[Text]"/>
      <dgm:spPr/>
      <dgm:t>
        <a:bodyPr/>
        <a:lstStyle/>
        <a:p>
          <a:r>
            <a:rPr lang="en-US" dirty="0" smtClean="0"/>
            <a:t>Big Data Integration</a:t>
          </a:r>
        </a:p>
        <a:p>
          <a:r>
            <a:rPr lang="en-US" dirty="0" smtClean="0"/>
            <a:t>Five V’s</a:t>
          </a:r>
          <a:endParaRPr lang="en-US" dirty="0"/>
        </a:p>
      </dgm:t>
    </dgm:pt>
    <dgm:pt modelId="{E5BB246E-4F30-5449-8DC2-CE9CA6819021}" type="parTrans" cxnId="{8DC37D41-552C-BE4F-A14F-EEA1601BABDA}">
      <dgm:prSet/>
      <dgm:spPr/>
      <dgm:t>
        <a:bodyPr/>
        <a:lstStyle/>
        <a:p>
          <a:endParaRPr lang="en-US"/>
        </a:p>
      </dgm:t>
    </dgm:pt>
    <dgm:pt modelId="{86C0C821-C4D0-C341-8D1F-D7FA0CAC7CBB}" type="sibTrans" cxnId="{8DC37D41-552C-BE4F-A14F-EEA1601BABDA}">
      <dgm:prSet/>
      <dgm:spPr/>
      <dgm:t>
        <a:bodyPr/>
        <a:lstStyle/>
        <a:p>
          <a:endParaRPr lang="en-US"/>
        </a:p>
      </dgm:t>
    </dgm:pt>
    <dgm:pt modelId="{4763417C-CFF9-C54D-9F39-84F4C65AB8A6}">
      <dgm:prSet phldrT="[Text]"/>
      <dgm:spPr/>
      <dgm:t>
        <a:bodyPr/>
        <a:lstStyle/>
        <a:p>
          <a:r>
            <a:rPr lang="en-US" dirty="0" smtClean="0"/>
            <a:t>Veracity</a:t>
          </a:r>
          <a:endParaRPr lang="en-US" dirty="0"/>
        </a:p>
      </dgm:t>
    </dgm:pt>
    <dgm:pt modelId="{20496487-085F-9140-9DA9-94A9BCF5F30A}" type="parTrans" cxnId="{4D597FB0-8383-9044-AF0B-D9BAB2FD173B}">
      <dgm:prSet/>
      <dgm:spPr/>
      <dgm:t>
        <a:bodyPr/>
        <a:lstStyle/>
        <a:p>
          <a:endParaRPr lang="en-US"/>
        </a:p>
      </dgm:t>
    </dgm:pt>
    <dgm:pt modelId="{2E99FB6B-DCAE-4D47-8F0B-D4B0392D6616}" type="sibTrans" cxnId="{4D597FB0-8383-9044-AF0B-D9BAB2FD173B}">
      <dgm:prSet/>
      <dgm:spPr/>
      <dgm:t>
        <a:bodyPr/>
        <a:lstStyle/>
        <a:p>
          <a:endParaRPr lang="en-US"/>
        </a:p>
      </dgm:t>
    </dgm:pt>
    <dgm:pt modelId="{5BA83FC8-3D2C-D240-BF38-5949B05665BC}">
      <dgm:prSet phldrT="[Text]"/>
      <dgm:spPr/>
      <dgm:t>
        <a:bodyPr/>
        <a:lstStyle/>
        <a:p>
          <a:r>
            <a:rPr lang="en-US" dirty="0" smtClean="0"/>
            <a:t>Volume</a:t>
          </a:r>
          <a:endParaRPr lang="en-US" dirty="0"/>
        </a:p>
      </dgm:t>
    </dgm:pt>
    <dgm:pt modelId="{65F60DD8-2B0D-B142-B087-063307EECC41}" type="parTrans" cxnId="{C0078FE4-C49A-AE4E-98BE-172D24D6251A}">
      <dgm:prSet/>
      <dgm:spPr/>
      <dgm:t>
        <a:bodyPr/>
        <a:lstStyle/>
        <a:p>
          <a:endParaRPr lang="en-US"/>
        </a:p>
      </dgm:t>
    </dgm:pt>
    <dgm:pt modelId="{310D0309-4491-9943-9573-95F12CC47EE9}" type="sibTrans" cxnId="{C0078FE4-C49A-AE4E-98BE-172D24D6251A}">
      <dgm:prSet/>
      <dgm:spPr/>
      <dgm:t>
        <a:bodyPr/>
        <a:lstStyle/>
        <a:p>
          <a:endParaRPr lang="en-US"/>
        </a:p>
      </dgm:t>
    </dgm:pt>
    <dgm:pt modelId="{53593581-8FC8-774A-AF3E-4F77862FB8D3}">
      <dgm:prSet phldrT="[Text]"/>
      <dgm:spPr/>
      <dgm:t>
        <a:bodyPr/>
        <a:lstStyle/>
        <a:p>
          <a:r>
            <a:rPr lang="en-US" dirty="0" smtClean="0"/>
            <a:t>Variety</a:t>
          </a:r>
          <a:endParaRPr lang="en-US" dirty="0"/>
        </a:p>
      </dgm:t>
    </dgm:pt>
    <dgm:pt modelId="{5CAAC646-F9BD-6844-9C64-8345DDE35BBE}" type="parTrans" cxnId="{70D0F1B6-8AC5-524F-B0DF-4DCD4726A88C}">
      <dgm:prSet/>
      <dgm:spPr/>
      <dgm:t>
        <a:bodyPr/>
        <a:lstStyle/>
        <a:p>
          <a:endParaRPr lang="en-US"/>
        </a:p>
      </dgm:t>
    </dgm:pt>
    <dgm:pt modelId="{5F45D1D2-3E65-EB40-8317-3D5ED6ABD998}" type="sibTrans" cxnId="{70D0F1B6-8AC5-524F-B0DF-4DCD4726A88C}">
      <dgm:prSet/>
      <dgm:spPr/>
      <dgm:t>
        <a:bodyPr/>
        <a:lstStyle/>
        <a:p>
          <a:endParaRPr lang="en-US"/>
        </a:p>
      </dgm:t>
    </dgm:pt>
    <dgm:pt modelId="{C47FCAF3-5594-F643-B91D-AC0508AC1260}">
      <dgm:prSet phldrT="[Text]"/>
      <dgm:spPr/>
      <dgm:t>
        <a:bodyPr/>
        <a:lstStyle/>
        <a:p>
          <a:r>
            <a:rPr lang="en-US" dirty="0" smtClean="0"/>
            <a:t>Velocity</a:t>
          </a:r>
          <a:endParaRPr lang="en-US" dirty="0"/>
        </a:p>
      </dgm:t>
    </dgm:pt>
    <dgm:pt modelId="{B03172DD-D163-2A41-AF5C-4890405E8F87}" type="parTrans" cxnId="{213EE71E-6838-114C-A644-3454538413C9}">
      <dgm:prSet/>
      <dgm:spPr/>
      <dgm:t>
        <a:bodyPr/>
        <a:lstStyle/>
        <a:p>
          <a:endParaRPr lang="en-US"/>
        </a:p>
      </dgm:t>
    </dgm:pt>
    <dgm:pt modelId="{9CC45FE8-C299-4449-931C-A16C0E54D9CC}" type="sibTrans" cxnId="{213EE71E-6838-114C-A644-3454538413C9}">
      <dgm:prSet/>
      <dgm:spPr/>
      <dgm:t>
        <a:bodyPr/>
        <a:lstStyle/>
        <a:p>
          <a:endParaRPr lang="en-US"/>
        </a:p>
      </dgm:t>
    </dgm:pt>
    <dgm:pt modelId="{0ED94C86-0342-174D-9D6D-141583B2E493}">
      <dgm:prSet phldrT="[Text]"/>
      <dgm:spPr/>
      <dgm:t>
        <a:bodyPr/>
        <a:lstStyle/>
        <a:p>
          <a:r>
            <a:rPr lang="en-US" dirty="0" smtClean="0"/>
            <a:t>Value</a:t>
          </a:r>
          <a:endParaRPr lang="en-US" dirty="0"/>
        </a:p>
      </dgm:t>
    </dgm:pt>
    <dgm:pt modelId="{E5C6F6D3-30DB-F149-8972-41023560DC8F}" type="parTrans" cxnId="{03D8F22E-9148-BA49-A602-6D7F955B9E4B}">
      <dgm:prSet/>
      <dgm:spPr/>
      <dgm:t>
        <a:bodyPr/>
        <a:lstStyle/>
        <a:p>
          <a:endParaRPr lang="en-US"/>
        </a:p>
      </dgm:t>
    </dgm:pt>
    <dgm:pt modelId="{2F4EA38D-6CCE-5B42-B3AB-F1A4CAA845EC}" type="sibTrans" cxnId="{03D8F22E-9148-BA49-A602-6D7F955B9E4B}">
      <dgm:prSet/>
      <dgm:spPr/>
      <dgm:t>
        <a:bodyPr/>
        <a:lstStyle/>
        <a:p>
          <a:endParaRPr lang="en-US"/>
        </a:p>
      </dgm:t>
    </dgm:pt>
    <dgm:pt modelId="{68320127-666E-9F4F-8593-5B5942530D52}" type="pres">
      <dgm:prSet presAssocID="{EAA2C17A-2276-934F-8671-F3A15B4102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36D8E3-3365-A54F-BEB1-B7DB04B6F779}" type="pres">
      <dgm:prSet presAssocID="{EAA2C17A-2276-934F-8671-F3A15B41026C}" presName="radial" presStyleCnt="0">
        <dgm:presLayoutVars>
          <dgm:animLvl val="ctr"/>
        </dgm:presLayoutVars>
      </dgm:prSet>
      <dgm:spPr/>
    </dgm:pt>
    <dgm:pt modelId="{56E868B2-5BE1-E54B-B2D4-5338FF2D0769}" type="pres">
      <dgm:prSet presAssocID="{0C79A2AB-00C8-8D4C-A279-93402A6217FE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45157E14-9BC5-8749-89DA-F09BE732AE20}" type="pres">
      <dgm:prSet presAssocID="{4763417C-CFF9-C54D-9F39-84F4C65AB8A6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0FA5E-DB19-4241-81B0-99822083333D}" type="pres">
      <dgm:prSet presAssocID="{5BA83FC8-3D2C-D240-BF38-5949B05665BC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D048B-34A9-CF4C-B664-4DCA04AFA816}" type="pres">
      <dgm:prSet presAssocID="{53593581-8FC8-774A-AF3E-4F77862FB8D3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C5C42-D9FD-8347-87B3-0881FCB0BBFD}" type="pres">
      <dgm:prSet presAssocID="{C47FCAF3-5594-F643-B91D-AC0508AC1260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F8DA5-C7EF-A541-9AFC-E1910ACA0985}" type="pres">
      <dgm:prSet presAssocID="{0ED94C86-0342-174D-9D6D-141583B2E493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597FB0-8383-9044-AF0B-D9BAB2FD173B}" srcId="{0C79A2AB-00C8-8D4C-A279-93402A6217FE}" destId="{4763417C-CFF9-C54D-9F39-84F4C65AB8A6}" srcOrd="0" destOrd="0" parTransId="{20496487-085F-9140-9DA9-94A9BCF5F30A}" sibTransId="{2E99FB6B-DCAE-4D47-8F0B-D4B0392D6616}"/>
    <dgm:cxn modelId="{E2BC9D84-5264-E64E-89BC-3228D0033B5A}" type="presOf" srcId="{53593581-8FC8-774A-AF3E-4F77862FB8D3}" destId="{D3DD048B-34A9-CF4C-B664-4DCA04AFA816}" srcOrd="0" destOrd="0" presId="urn:microsoft.com/office/officeart/2005/8/layout/radial3"/>
    <dgm:cxn modelId="{03D8F22E-9148-BA49-A602-6D7F955B9E4B}" srcId="{0C79A2AB-00C8-8D4C-A279-93402A6217FE}" destId="{0ED94C86-0342-174D-9D6D-141583B2E493}" srcOrd="4" destOrd="0" parTransId="{E5C6F6D3-30DB-F149-8972-41023560DC8F}" sibTransId="{2F4EA38D-6CCE-5B42-B3AB-F1A4CAA845EC}"/>
    <dgm:cxn modelId="{16C1A8E7-3D01-5247-8D5A-0CF073439D62}" type="presOf" srcId="{0C79A2AB-00C8-8D4C-A279-93402A6217FE}" destId="{56E868B2-5BE1-E54B-B2D4-5338FF2D0769}" srcOrd="0" destOrd="0" presId="urn:microsoft.com/office/officeart/2005/8/layout/radial3"/>
    <dgm:cxn modelId="{70D0F1B6-8AC5-524F-B0DF-4DCD4726A88C}" srcId="{0C79A2AB-00C8-8D4C-A279-93402A6217FE}" destId="{53593581-8FC8-774A-AF3E-4F77862FB8D3}" srcOrd="2" destOrd="0" parTransId="{5CAAC646-F9BD-6844-9C64-8345DDE35BBE}" sibTransId="{5F45D1D2-3E65-EB40-8317-3D5ED6ABD998}"/>
    <dgm:cxn modelId="{213EE71E-6838-114C-A644-3454538413C9}" srcId="{0C79A2AB-00C8-8D4C-A279-93402A6217FE}" destId="{C47FCAF3-5594-F643-B91D-AC0508AC1260}" srcOrd="3" destOrd="0" parTransId="{B03172DD-D163-2A41-AF5C-4890405E8F87}" sibTransId="{9CC45FE8-C299-4449-931C-A16C0E54D9CC}"/>
    <dgm:cxn modelId="{C0078FE4-C49A-AE4E-98BE-172D24D6251A}" srcId="{0C79A2AB-00C8-8D4C-A279-93402A6217FE}" destId="{5BA83FC8-3D2C-D240-BF38-5949B05665BC}" srcOrd="1" destOrd="0" parTransId="{65F60DD8-2B0D-B142-B087-063307EECC41}" sibTransId="{310D0309-4491-9943-9573-95F12CC47EE9}"/>
    <dgm:cxn modelId="{8DC37D41-552C-BE4F-A14F-EEA1601BABDA}" srcId="{EAA2C17A-2276-934F-8671-F3A15B41026C}" destId="{0C79A2AB-00C8-8D4C-A279-93402A6217FE}" srcOrd="0" destOrd="0" parTransId="{E5BB246E-4F30-5449-8DC2-CE9CA6819021}" sibTransId="{86C0C821-C4D0-C341-8D1F-D7FA0CAC7CBB}"/>
    <dgm:cxn modelId="{C9246D21-F29C-B048-A506-A5DC1B8D0911}" type="presOf" srcId="{C47FCAF3-5594-F643-B91D-AC0508AC1260}" destId="{9C8C5C42-D9FD-8347-87B3-0881FCB0BBFD}" srcOrd="0" destOrd="0" presId="urn:microsoft.com/office/officeart/2005/8/layout/radial3"/>
    <dgm:cxn modelId="{4C6BC90A-9259-4448-B9BD-0951B68C0087}" type="presOf" srcId="{4763417C-CFF9-C54D-9F39-84F4C65AB8A6}" destId="{45157E14-9BC5-8749-89DA-F09BE732AE20}" srcOrd="0" destOrd="0" presId="urn:microsoft.com/office/officeart/2005/8/layout/radial3"/>
    <dgm:cxn modelId="{7230C5CE-FF39-6542-A6DC-9BAE94231C91}" type="presOf" srcId="{5BA83FC8-3D2C-D240-BF38-5949B05665BC}" destId="{DBB0FA5E-DB19-4241-81B0-99822083333D}" srcOrd="0" destOrd="0" presId="urn:microsoft.com/office/officeart/2005/8/layout/radial3"/>
    <dgm:cxn modelId="{DEE1731C-D5D3-EA43-8165-256434BB2216}" type="presOf" srcId="{0ED94C86-0342-174D-9D6D-141583B2E493}" destId="{A2CF8DA5-C7EF-A541-9AFC-E1910ACA0985}" srcOrd="0" destOrd="0" presId="urn:microsoft.com/office/officeart/2005/8/layout/radial3"/>
    <dgm:cxn modelId="{79F2DCE0-A243-1943-B3E6-9550095F6D53}" type="presOf" srcId="{EAA2C17A-2276-934F-8671-F3A15B41026C}" destId="{68320127-666E-9F4F-8593-5B5942530D52}" srcOrd="0" destOrd="0" presId="urn:microsoft.com/office/officeart/2005/8/layout/radial3"/>
    <dgm:cxn modelId="{2338FF1A-FB3B-1F48-98B7-90F30AC4CC5A}" type="presParOf" srcId="{68320127-666E-9F4F-8593-5B5942530D52}" destId="{A336D8E3-3365-A54F-BEB1-B7DB04B6F779}" srcOrd="0" destOrd="0" presId="urn:microsoft.com/office/officeart/2005/8/layout/radial3"/>
    <dgm:cxn modelId="{63452BE5-5908-8B43-9B68-FEB5957A2F27}" type="presParOf" srcId="{A336D8E3-3365-A54F-BEB1-B7DB04B6F779}" destId="{56E868B2-5BE1-E54B-B2D4-5338FF2D0769}" srcOrd="0" destOrd="0" presId="urn:microsoft.com/office/officeart/2005/8/layout/radial3"/>
    <dgm:cxn modelId="{9D0AD605-A428-F74B-B50F-6D2CAA863020}" type="presParOf" srcId="{A336D8E3-3365-A54F-BEB1-B7DB04B6F779}" destId="{45157E14-9BC5-8749-89DA-F09BE732AE20}" srcOrd="1" destOrd="0" presId="urn:microsoft.com/office/officeart/2005/8/layout/radial3"/>
    <dgm:cxn modelId="{3CC573A2-2218-7941-A15E-91CF9D7F4AAD}" type="presParOf" srcId="{A336D8E3-3365-A54F-BEB1-B7DB04B6F779}" destId="{DBB0FA5E-DB19-4241-81B0-99822083333D}" srcOrd="2" destOrd="0" presId="urn:microsoft.com/office/officeart/2005/8/layout/radial3"/>
    <dgm:cxn modelId="{1D6528BF-CE36-CA41-91A6-37292934E0DA}" type="presParOf" srcId="{A336D8E3-3365-A54F-BEB1-B7DB04B6F779}" destId="{D3DD048B-34A9-CF4C-B664-4DCA04AFA816}" srcOrd="3" destOrd="0" presId="urn:microsoft.com/office/officeart/2005/8/layout/radial3"/>
    <dgm:cxn modelId="{45075C23-B958-B94F-A6D9-0633B18B237B}" type="presParOf" srcId="{A336D8E3-3365-A54F-BEB1-B7DB04B6F779}" destId="{9C8C5C42-D9FD-8347-87B3-0881FCB0BBFD}" srcOrd="4" destOrd="0" presId="urn:microsoft.com/office/officeart/2005/8/layout/radial3"/>
    <dgm:cxn modelId="{83F70282-69F7-9440-BEAD-44772598264F}" type="presParOf" srcId="{A336D8E3-3365-A54F-BEB1-B7DB04B6F779}" destId="{A2CF8DA5-C7EF-A541-9AFC-E1910ACA098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56E89CC0-83BE-AB4D-A2EC-4C106BD9F50D}" type="presOf" srcId="{4F51A89E-B313-8841-9C77-49E5A783CFDA}" destId="{EEABF489-E425-E940-9300-0D9916272F77}" srcOrd="1" destOrd="0" presId="urn:microsoft.com/office/officeart/2005/8/layout/hProcess7#6"/>
    <dgm:cxn modelId="{F45D9F16-C303-3F4E-81BD-D1A80854C7E3}" type="presOf" srcId="{8679DA8A-157F-954A-B5AE-AD6B04AE6D37}" destId="{CF0FA423-BFEC-BC47-856A-C6D52BD0649D}" srcOrd="0" destOrd="0" presId="urn:microsoft.com/office/officeart/2005/8/layout/hProcess7#6"/>
    <dgm:cxn modelId="{0E17A24C-E6FB-B24A-9ECB-491DBBF9AF2F}" type="presOf" srcId="{1A470B55-F7AE-DC4A-AAF0-847942A8C7C7}" destId="{82B826CC-1E6F-7040-861B-54FFA59619F3}" srcOrd="1" destOrd="0" presId="urn:microsoft.com/office/officeart/2005/8/layout/hProcess7#6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630C2656-9FD5-7147-9667-6F919EDB43C2}" type="presOf" srcId="{6BA86D57-D498-5D4D-BBAA-58964D5852F8}" destId="{3965805A-D800-B343-8427-109488321983}" srcOrd="0" destOrd="0" presId="urn:microsoft.com/office/officeart/2005/8/layout/hProcess7#6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5E463925-4AA3-4A43-90E0-A54C353B35E4}" type="presOf" srcId="{0E1A7D09-35B7-BF4A-9E3A-EBD5744B4065}" destId="{DA678DE6-E4F8-F043-8878-C9C8E9A89D7A}" srcOrd="0" destOrd="0" presId="urn:microsoft.com/office/officeart/2005/8/layout/hProcess7#6"/>
    <dgm:cxn modelId="{8F4C250E-AD7C-9241-9870-EF543B7E096F}" type="presOf" srcId="{4F51A89E-B313-8841-9C77-49E5A783CFDA}" destId="{556E7282-3F0C-1246-B8FF-68316FB52394}" srcOrd="0" destOrd="0" presId="urn:microsoft.com/office/officeart/2005/8/layout/hProcess7#6"/>
    <dgm:cxn modelId="{EC4C6842-C4ED-DB49-BEFB-6C6DF95A1E77}" type="presOf" srcId="{1A470B55-F7AE-DC4A-AAF0-847942A8C7C7}" destId="{176CB02C-C4D7-A541-8F77-F37EB1DD3076}" srcOrd="0" destOrd="0" presId="urn:microsoft.com/office/officeart/2005/8/layout/hProcess7#6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9E62F760-5B30-B747-8A12-FBEF2D0C9DC0}" type="presOf" srcId="{C0172810-DD58-E24C-8305-207FE8A43696}" destId="{FA506FF2-A481-7C4C-9687-930318614FC2}" srcOrd="0" destOrd="0" presId="urn:microsoft.com/office/officeart/2005/8/layout/hProcess7#6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A7C90870-5717-3F42-AA61-B8311BF99621}" type="presOf" srcId="{8BFECCD0-38E5-C740-82ED-D3AF4EC59733}" destId="{EB205537-AB81-F14B-B7EC-F4DEC44FF5A7}" srcOrd="0" destOrd="0" presId="urn:microsoft.com/office/officeart/2005/8/layout/hProcess7#6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804FC1CB-F612-A740-AA29-FC15E59A6E76}" type="presOf" srcId="{827E5E41-2BA1-4142-9B7E-6FB17ADF5DB0}" destId="{0ABF3F98-5908-984D-B038-BB15F58B18DC}" srcOrd="0" destOrd="0" presId="urn:microsoft.com/office/officeart/2005/8/layout/hProcess7#6"/>
    <dgm:cxn modelId="{E72B273A-D9A7-6246-B2E9-060DF2B6AEEF}" type="presOf" srcId="{8679DA8A-157F-954A-B5AE-AD6B04AE6D37}" destId="{50902AFF-EDEB-2749-B6B6-550932ADE1A6}" srcOrd="1" destOrd="0" presId="urn:microsoft.com/office/officeart/2005/8/layout/hProcess7#6"/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11B61A15-7FB0-6245-9A4D-0999C55990C0}" type="presOf" srcId="{C967BF80-A0AF-8E47-8739-5D56C6CCD881}" destId="{84C92092-8A36-9245-99C1-62B7F0058E83}" srcOrd="0" destOrd="0" presId="urn:microsoft.com/office/officeart/2005/8/layout/hProcess7#6"/>
    <dgm:cxn modelId="{E2672EC4-2597-F641-B057-D52A126FF0DA}" type="presOf" srcId="{6BA86D57-D498-5D4D-BBAA-58964D5852F8}" destId="{68868FE6-9489-DC47-BDD4-23A3448A087F}" srcOrd="1" destOrd="0" presId="urn:microsoft.com/office/officeart/2005/8/layout/hProcess7#6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B74C45AE-10FC-DE47-9EAC-2ED4B3E1CBB4}" type="presOf" srcId="{15838ACA-A6D9-984B-97DD-65E82737F6FE}" destId="{28604B42-BA46-7F44-AA26-E9313DE9D818}" srcOrd="0" destOrd="0" presId="urn:microsoft.com/office/officeart/2005/8/layout/hProcess7#6"/>
    <dgm:cxn modelId="{66C9976B-FF88-9348-A49B-5D12620586B7}" type="presOf" srcId="{D806BA66-6AB2-034B-A210-27D4258C9CAE}" destId="{045B421F-BBBC-1D49-BF64-D1B7F9E69BB4}" srcOrd="0" destOrd="0" presId="urn:microsoft.com/office/officeart/2005/8/layout/hProcess7#6"/>
    <dgm:cxn modelId="{36DE1682-95F1-1949-9328-778381721928}" type="presOf" srcId="{C967BF80-A0AF-8E47-8739-5D56C6CCD881}" destId="{A3313A6F-5C0E-2C45-985F-4BD14E084355}" srcOrd="1" destOrd="0" presId="urn:microsoft.com/office/officeart/2005/8/layout/hProcess7#6"/>
    <dgm:cxn modelId="{511B673E-7067-EC4D-9089-3039556BA12C}" type="presParOf" srcId="{DA678DE6-E4F8-F043-8878-C9C8E9A89D7A}" destId="{D5FF792B-5460-484C-B85A-5E299877216C}" srcOrd="0" destOrd="0" presId="urn:microsoft.com/office/officeart/2005/8/layout/hProcess7#6"/>
    <dgm:cxn modelId="{B51087A8-9199-F146-9B22-CE59ACEEB169}" type="presParOf" srcId="{D5FF792B-5460-484C-B85A-5E299877216C}" destId="{556E7282-3F0C-1246-B8FF-68316FB52394}" srcOrd="0" destOrd="0" presId="urn:microsoft.com/office/officeart/2005/8/layout/hProcess7#6"/>
    <dgm:cxn modelId="{917FD7C9-9AFB-4942-9D92-62D731139C74}" type="presParOf" srcId="{D5FF792B-5460-484C-B85A-5E299877216C}" destId="{EEABF489-E425-E940-9300-0D9916272F77}" srcOrd="1" destOrd="0" presId="urn:microsoft.com/office/officeart/2005/8/layout/hProcess7#6"/>
    <dgm:cxn modelId="{CB46EC63-5480-AD49-891B-D40815DB1225}" type="presParOf" srcId="{D5FF792B-5460-484C-B85A-5E299877216C}" destId="{0ABF3F98-5908-984D-B038-BB15F58B18DC}" srcOrd="2" destOrd="0" presId="urn:microsoft.com/office/officeart/2005/8/layout/hProcess7#6"/>
    <dgm:cxn modelId="{808448DF-0581-DF4E-877D-9CC38B485594}" type="presParOf" srcId="{DA678DE6-E4F8-F043-8878-C9C8E9A89D7A}" destId="{50C34EC9-92B3-1B4D-BAE5-844C44BFFC57}" srcOrd="1" destOrd="0" presId="urn:microsoft.com/office/officeart/2005/8/layout/hProcess7#6"/>
    <dgm:cxn modelId="{E2EDFE09-0BE6-D645-9B43-96E399E55810}" type="presParOf" srcId="{DA678DE6-E4F8-F043-8878-C9C8E9A89D7A}" destId="{2F88940F-00E7-104C-B898-A38D12E6EB4C}" srcOrd="2" destOrd="0" presId="urn:microsoft.com/office/officeart/2005/8/layout/hProcess7#6"/>
    <dgm:cxn modelId="{FFD32A8E-4466-FB40-AE3F-E62B951CCECF}" type="presParOf" srcId="{2F88940F-00E7-104C-B898-A38D12E6EB4C}" destId="{3B8630EC-358A-F44D-A8A0-22BE1311E5FA}" srcOrd="0" destOrd="0" presId="urn:microsoft.com/office/officeart/2005/8/layout/hProcess7#6"/>
    <dgm:cxn modelId="{8D507CDC-82C1-4B4E-9CE4-5E4F4AA7668C}" type="presParOf" srcId="{2F88940F-00E7-104C-B898-A38D12E6EB4C}" destId="{AC169DEC-C7BD-3F4F-B1B2-16E5BF13B404}" srcOrd="1" destOrd="0" presId="urn:microsoft.com/office/officeart/2005/8/layout/hProcess7#6"/>
    <dgm:cxn modelId="{9BA84FD6-DF25-B94C-AFA7-B371BC80AB96}" type="presParOf" srcId="{2F88940F-00E7-104C-B898-A38D12E6EB4C}" destId="{021195E2-71DD-F84C-AA5D-24235D6EBD91}" srcOrd="2" destOrd="0" presId="urn:microsoft.com/office/officeart/2005/8/layout/hProcess7#6"/>
    <dgm:cxn modelId="{6307AB24-552E-A54C-BCAB-156F325C29C1}" type="presParOf" srcId="{DA678DE6-E4F8-F043-8878-C9C8E9A89D7A}" destId="{DC064EA4-0C63-964A-80BF-5AE35323D169}" srcOrd="3" destOrd="0" presId="urn:microsoft.com/office/officeart/2005/8/layout/hProcess7#6"/>
    <dgm:cxn modelId="{E396CD11-BFBD-A348-92A5-81E6E32CB03F}" type="presParOf" srcId="{DA678DE6-E4F8-F043-8878-C9C8E9A89D7A}" destId="{463A6590-CE1E-5144-AF8A-90D79EA998C5}" srcOrd="4" destOrd="0" presId="urn:microsoft.com/office/officeart/2005/8/layout/hProcess7#6"/>
    <dgm:cxn modelId="{2CE803A9-4A2D-EE48-BFCA-9C4381F9C399}" type="presParOf" srcId="{463A6590-CE1E-5144-AF8A-90D79EA998C5}" destId="{84C92092-8A36-9245-99C1-62B7F0058E83}" srcOrd="0" destOrd="0" presId="urn:microsoft.com/office/officeart/2005/8/layout/hProcess7#6"/>
    <dgm:cxn modelId="{F9E8D814-3179-344F-A5C0-1D3A8729E2BD}" type="presParOf" srcId="{463A6590-CE1E-5144-AF8A-90D79EA998C5}" destId="{A3313A6F-5C0E-2C45-985F-4BD14E084355}" srcOrd="1" destOrd="0" presId="urn:microsoft.com/office/officeart/2005/8/layout/hProcess7#6"/>
    <dgm:cxn modelId="{FF5D28A7-344E-C143-84F5-82DF7AF24834}" type="presParOf" srcId="{463A6590-CE1E-5144-AF8A-90D79EA998C5}" destId="{FA506FF2-A481-7C4C-9687-930318614FC2}" srcOrd="2" destOrd="0" presId="urn:microsoft.com/office/officeart/2005/8/layout/hProcess7#6"/>
    <dgm:cxn modelId="{0846FE4B-6E54-3942-9D33-EAFA8AE4E028}" type="presParOf" srcId="{DA678DE6-E4F8-F043-8878-C9C8E9A89D7A}" destId="{672DDFAE-2149-DD48-89DB-2A31FE882A29}" srcOrd="5" destOrd="0" presId="urn:microsoft.com/office/officeart/2005/8/layout/hProcess7#6"/>
    <dgm:cxn modelId="{B9F2ACA0-BB6C-A147-B4E1-1608065DC029}" type="presParOf" srcId="{DA678DE6-E4F8-F043-8878-C9C8E9A89D7A}" destId="{6809C7BB-37CD-8D49-82D0-228E390491EF}" srcOrd="6" destOrd="0" presId="urn:microsoft.com/office/officeart/2005/8/layout/hProcess7#6"/>
    <dgm:cxn modelId="{8E053088-8DE2-5F4E-904D-AA8B89BCCB41}" type="presParOf" srcId="{6809C7BB-37CD-8D49-82D0-228E390491EF}" destId="{DE808900-8026-1848-80FD-DDDDC7EB9C28}" srcOrd="0" destOrd="0" presId="urn:microsoft.com/office/officeart/2005/8/layout/hProcess7#6"/>
    <dgm:cxn modelId="{42858D47-ECBF-5448-AF7F-88244F0F8ED0}" type="presParOf" srcId="{6809C7BB-37CD-8D49-82D0-228E390491EF}" destId="{38E1EB6D-D67E-B04B-8F17-B4636DB27A3E}" srcOrd="1" destOrd="0" presId="urn:microsoft.com/office/officeart/2005/8/layout/hProcess7#6"/>
    <dgm:cxn modelId="{E9B3AC3D-C496-CF45-B219-51A801AA8869}" type="presParOf" srcId="{6809C7BB-37CD-8D49-82D0-228E390491EF}" destId="{2553107B-15B5-3949-9B5A-2465A831A105}" srcOrd="2" destOrd="0" presId="urn:microsoft.com/office/officeart/2005/8/layout/hProcess7#6"/>
    <dgm:cxn modelId="{9DEDDA29-32EA-054E-BE87-3406AB89E6D0}" type="presParOf" srcId="{DA678DE6-E4F8-F043-8878-C9C8E9A89D7A}" destId="{0A6003D1-9D54-F248-8085-C32AA79DD100}" srcOrd="7" destOrd="0" presId="urn:microsoft.com/office/officeart/2005/8/layout/hProcess7#6"/>
    <dgm:cxn modelId="{0A67A23C-3F90-5149-A8CB-FECD86CEE854}" type="presParOf" srcId="{DA678DE6-E4F8-F043-8878-C9C8E9A89D7A}" destId="{0F0B6A7F-2ABC-C442-AFA5-1B3AA2554383}" srcOrd="8" destOrd="0" presId="urn:microsoft.com/office/officeart/2005/8/layout/hProcess7#6"/>
    <dgm:cxn modelId="{642B6680-46C2-3C42-BE4B-6A87B0E221DA}" type="presParOf" srcId="{0F0B6A7F-2ABC-C442-AFA5-1B3AA2554383}" destId="{CF0FA423-BFEC-BC47-856A-C6D52BD0649D}" srcOrd="0" destOrd="0" presId="urn:microsoft.com/office/officeart/2005/8/layout/hProcess7#6"/>
    <dgm:cxn modelId="{8CC3FA88-BAA4-CB4F-AB8C-8FFE36E12C32}" type="presParOf" srcId="{0F0B6A7F-2ABC-C442-AFA5-1B3AA2554383}" destId="{50902AFF-EDEB-2749-B6B6-550932ADE1A6}" srcOrd="1" destOrd="0" presId="urn:microsoft.com/office/officeart/2005/8/layout/hProcess7#6"/>
    <dgm:cxn modelId="{615F1A7D-3FCF-A74C-98D9-C69493A7B6A6}" type="presParOf" srcId="{0F0B6A7F-2ABC-C442-AFA5-1B3AA2554383}" destId="{28604B42-BA46-7F44-AA26-E9313DE9D818}" srcOrd="2" destOrd="0" presId="urn:microsoft.com/office/officeart/2005/8/layout/hProcess7#6"/>
    <dgm:cxn modelId="{49115B26-067B-8B4B-88B9-8B7FE5C72D27}" type="presParOf" srcId="{DA678DE6-E4F8-F043-8878-C9C8E9A89D7A}" destId="{F91E3F42-6112-4E41-9AF1-687033E57058}" srcOrd="9" destOrd="0" presId="urn:microsoft.com/office/officeart/2005/8/layout/hProcess7#6"/>
    <dgm:cxn modelId="{058FE0F5-A350-6A43-A1F7-65D97B52AE7D}" type="presParOf" srcId="{DA678DE6-E4F8-F043-8878-C9C8E9A89D7A}" destId="{45514B2D-25B0-254E-BBC5-168CEA30FE7D}" srcOrd="10" destOrd="0" presId="urn:microsoft.com/office/officeart/2005/8/layout/hProcess7#6"/>
    <dgm:cxn modelId="{22220E8A-067A-8843-AF8D-1976ED17F11E}" type="presParOf" srcId="{45514B2D-25B0-254E-BBC5-168CEA30FE7D}" destId="{378CD7D9-8EE3-F244-9063-B016F12B1D0E}" srcOrd="0" destOrd="0" presId="urn:microsoft.com/office/officeart/2005/8/layout/hProcess7#6"/>
    <dgm:cxn modelId="{859581F1-7CF0-F94F-90F9-4DF8F73E2A3D}" type="presParOf" srcId="{45514B2D-25B0-254E-BBC5-168CEA30FE7D}" destId="{3DC9B0BC-D81E-794D-AA0F-02F29BF20282}" srcOrd="1" destOrd="0" presId="urn:microsoft.com/office/officeart/2005/8/layout/hProcess7#6"/>
    <dgm:cxn modelId="{2A960C57-271E-6B48-802F-6DCAF0098F02}" type="presParOf" srcId="{45514B2D-25B0-254E-BBC5-168CEA30FE7D}" destId="{F7AD47E7-F0F5-2341-835F-B3008E0E41F8}" srcOrd="2" destOrd="0" presId="urn:microsoft.com/office/officeart/2005/8/layout/hProcess7#6"/>
    <dgm:cxn modelId="{09376934-93B8-4F43-B13E-47111A91776A}" type="presParOf" srcId="{DA678DE6-E4F8-F043-8878-C9C8E9A89D7A}" destId="{E86BEF0C-D22A-D947-AEED-E4F4E977A1F6}" srcOrd="11" destOrd="0" presId="urn:microsoft.com/office/officeart/2005/8/layout/hProcess7#6"/>
    <dgm:cxn modelId="{099D9AB0-90EC-2F42-9A3E-1A9A387D030E}" type="presParOf" srcId="{DA678DE6-E4F8-F043-8878-C9C8E9A89D7A}" destId="{6AAAC17F-42E4-6047-99D5-A9FA64BCA4D0}" srcOrd="12" destOrd="0" presId="urn:microsoft.com/office/officeart/2005/8/layout/hProcess7#6"/>
    <dgm:cxn modelId="{99B0F777-14F7-6647-AF2F-6B1DFC1A65D4}" type="presParOf" srcId="{6AAAC17F-42E4-6047-99D5-A9FA64BCA4D0}" destId="{176CB02C-C4D7-A541-8F77-F37EB1DD3076}" srcOrd="0" destOrd="0" presId="urn:microsoft.com/office/officeart/2005/8/layout/hProcess7#6"/>
    <dgm:cxn modelId="{909235B4-950E-964F-9785-D9FCCB02183C}" type="presParOf" srcId="{6AAAC17F-42E4-6047-99D5-A9FA64BCA4D0}" destId="{82B826CC-1E6F-7040-861B-54FFA59619F3}" srcOrd="1" destOrd="0" presId="urn:microsoft.com/office/officeart/2005/8/layout/hProcess7#6"/>
    <dgm:cxn modelId="{CC0A9329-3EDD-EB44-8A0C-5277431E7FFF}" type="presParOf" srcId="{6AAAC17F-42E4-6047-99D5-A9FA64BCA4D0}" destId="{EB205537-AB81-F14B-B7EC-F4DEC44FF5A7}" srcOrd="2" destOrd="0" presId="urn:microsoft.com/office/officeart/2005/8/layout/hProcess7#6"/>
    <dgm:cxn modelId="{35A1CC25-096C-B642-BACF-A5D736FACD18}" type="presParOf" srcId="{DA678DE6-E4F8-F043-8878-C9C8E9A89D7A}" destId="{B8EAF974-B59C-8144-AC44-52C02C455540}" srcOrd="13" destOrd="0" presId="urn:microsoft.com/office/officeart/2005/8/layout/hProcess7#6"/>
    <dgm:cxn modelId="{01F5B927-B5FC-3349-82ED-499F30EE9C8D}" type="presParOf" srcId="{DA678DE6-E4F8-F043-8878-C9C8E9A89D7A}" destId="{7D041F86-7C5E-0F4F-A06C-3A31AA1CD1AA}" srcOrd="14" destOrd="0" presId="urn:microsoft.com/office/officeart/2005/8/layout/hProcess7#6"/>
    <dgm:cxn modelId="{C4F787EB-414B-C74E-8EF2-2558040E9FC7}" type="presParOf" srcId="{7D041F86-7C5E-0F4F-A06C-3A31AA1CD1AA}" destId="{BFA51479-3C57-F742-9FC6-761DCF2BBB04}" srcOrd="0" destOrd="0" presId="urn:microsoft.com/office/officeart/2005/8/layout/hProcess7#6"/>
    <dgm:cxn modelId="{4FEC0E8C-1FD4-0049-8F7D-DD5907D5543B}" type="presParOf" srcId="{7D041F86-7C5E-0F4F-A06C-3A31AA1CD1AA}" destId="{C190187E-5A2A-A743-9026-9D6FC9889B0E}" srcOrd="1" destOrd="0" presId="urn:microsoft.com/office/officeart/2005/8/layout/hProcess7#6"/>
    <dgm:cxn modelId="{12D61278-CE17-804E-A421-759164DADA1B}" type="presParOf" srcId="{7D041F86-7C5E-0F4F-A06C-3A31AA1CD1AA}" destId="{4CE20902-C063-E048-900F-62E908A8C0D2}" srcOrd="2" destOrd="0" presId="urn:microsoft.com/office/officeart/2005/8/layout/hProcess7#6"/>
    <dgm:cxn modelId="{EFB7343F-C8BB-C84A-991E-2892D595186B}" type="presParOf" srcId="{DA678DE6-E4F8-F043-8878-C9C8E9A89D7A}" destId="{8C219169-E37D-824C-B136-0B5D15D1440B}" srcOrd="15" destOrd="0" presId="urn:microsoft.com/office/officeart/2005/8/layout/hProcess7#6"/>
    <dgm:cxn modelId="{5DA2A45E-1ED4-144A-9B79-E2EA710B73F8}" type="presParOf" srcId="{DA678DE6-E4F8-F043-8878-C9C8E9A89D7A}" destId="{5FAF4F9F-3241-CB41-BDCB-CA3513DCB558}" srcOrd="16" destOrd="0" presId="urn:microsoft.com/office/officeart/2005/8/layout/hProcess7#6"/>
    <dgm:cxn modelId="{2149B0F3-D04E-4D45-BEDD-7B6BB15D3478}" type="presParOf" srcId="{5FAF4F9F-3241-CB41-BDCB-CA3513DCB558}" destId="{3965805A-D800-B343-8427-109488321983}" srcOrd="0" destOrd="0" presId="urn:microsoft.com/office/officeart/2005/8/layout/hProcess7#6"/>
    <dgm:cxn modelId="{248A8927-EE61-FA45-8C17-E80DB8543302}" type="presParOf" srcId="{5FAF4F9F-3241-CB41-BDCB-CA3513DCB558}" destId="{68868FE6-9489-DC47-BDD4-23A3448A087F}" srcOrd="1" destOrd="0" presId="urn:microsoft.com/office/officeart/2005/8/layout/hProcess7#6"/>
    <dgm:cxn modelId="{700304BF-674C-7C4B-B17F-C16EA76FB225}" type="presParOf" srcId="{5FAF4F9F-3241-CB41-BDCB-CA3513DCB558}" destId="{045B421F-BBBC-1D49-BF64-D1B7F9E69BB4}" srcOrd="2" destOrd="0" presId="urn:microsoft.com/office/officeart/2005/8/layout/hProcess7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7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E5D02093-9237-594E-9DD9-7C7128F15868}" type="presOf" srcId="{C967BF80-A0AF-8E47-8739-5D56C6CCD881}" destId="{84C92092-8A36-9245-99C1-62B7F0058E83}" srcOrd="0" destOrd="0" presId="urn:microsoft.com/office/officeart/2005/8/layout/hProcess7#7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DD635E26-5B7A-6C41-A2EB-D2C17D7FFF96}" type="presOf" srcId="{C0172810-DD58-E24C-8305-207FE8A43696}" destId="{FA506FF2-A481-7C4C-9687-930318614FC2}" srcOrd="0" destOrd="0" presId="urn:microsoft.com/office/officeart/2005/8/layout/hProcess7#7"/>
    <dgm:cxn modelId="{7BD16532-1637-D440-A17C-0FB09FDA8F28}" type="presOf" srcId="{8BFECCD0-38E5-C740-82ED-D3AF4EC59733}" destId="{EB205537-AB81-F14B-B7EC-F4DEC44FF5A7}" srcOrd="0" destOrd="0" presId="urn:microsoft.com/office/officeart/2005/8/layout/hProcess7#7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9759DD14-E017-9646-829F-D834954DDCD8}" type="presOf" srcId="{C967BF80-A0AF-8E47-8739-5D56C6CCD881}" destId="{A3313A6F-5C0E-2C45-985F-4BD14E084355}" srcOrd="1" destOrd="0" presId="urn:microsoft.com/office/officeart/2005/8/layout/hProcess7#7"/>
    <dgm:cxn modelId="{B75D7CE7-2B69-9D45-9A2F-4AE8DF3D0A78}" type="presOf" srcId="{8679DA8A-157F-954A-B5AE-AD6B04AE6D37}" destId="{50902AFF-EDEB-2749-B6B6-550932ADE1A6}" srcOrd="1" destOrd="0" presId="urn:microsoft.com/office/officeart/2005/8/layout/hProcess7#7"/>
    <dgm:cxn modelId="{42FDA59D-BB8E-7F4B-B7E8-C48A0486A7E2}" type="presOf" srcId="{6BA86D57-D498-5D4D-BBAA-58964D5852F8}" destId="{68868FE6-9489-DC47-BDD4-23A3448A087F}" srcOrd="1" destOrd="0" presId="urn:microsoft.com/office/officeart/2005/8/layout/hProcess7#7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8852F59D-1A5D-B24B-B90C-28380875D9F6}" type="presOf" srcId="{0E1A7D09-35B7-BF4A-9E3A-EBD5744B4065}" destId="{DA678DE6-E4F8-F043-8878-C9C8E9A89D7A}" srcOrd="0" destOrd="0" presId="urn:microsoft.com/office/officeart/2005/8/layout/hProcess7#7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12794801-9E56-2046-AF0A-24AA4935F21E}" type="presOf" srcId="{1A470B55-F7AE-DC4A-AAF0-847942A8C7C7}" destId="{176CB02C-C4D7-A541-8F77-F37EB1DD3076}" srcOrd="0" destOrd="0" presId="urn:microsoft.com/office/officeart/2005/8/layout/hProcess7#7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D7388A4F-AEE7-FF40-85E6-89FB9BF9CBDB}" type="presOf" srcId="{827E5E41-2BA1-4142-9B7E-6FB17ADF5DB0}" destId="{0ABF3F98-5908-984D-B038-BB15F58B18DC}" srcOrd="0" destOrd="0" presId="urn:microsoft.com/office/officeart/2005/8/layout/hProcess7#7"/>
    <dgm:cxn modelId="{72F69FB7-6397-514C-BEC7-BAF7C66352A3}" type="presOf" srcId="{6BA86D57-D498-5D4D-BBAA-58964D5852F8}" destId="{3965805A-D800-B343-8427-109488321983}" srcOrd="0" destOrd="0" presId="urn:microsoft.com/office/officeart/2005/8/layout/hProcess7#7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DF358EA4-E2FA-E24A-9230-73FC360E8E36}" type="presOf" srcId="{4F51A89E-B313-8841-9C77-49E5A783CFDA}" destId="{556E7282-3F0C-1246-B8FF-68316FB52394}" srcOrd="0" destOrd="0" presId="urn:microsoft.com/office/officeart/2005/8/layout/hProcess7#7"/>
    <dgm:cxn modelId="{8EF71B4C-2F01-7043-AB32-4417A347A82E}" type="presOf" srcId="{D806BA66-6AB2-034B-A210-27D4258C9CAE}" destId="{045B421F-BBBC-1D49-BF64-D1B7F9E69BB4}" srcOrd="0" destOrd="0" presId="urn:microsoft.com/office/officeart/2005/8/layout/hProcess7#7"/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A2FC6005-855C-EC42-8C37-7DEBD575010A}" type="presOf" srcId="{15838ACA-A6D9-984B-97DD-65E82737F6FE}" destId="{28604B42-BA46-7F44-AA26-E9313DE9D818}" srcOrd="0" destOrd="0" presId="urn:microsoft.com/office/officeart/2005/8/layout/hProcess7#7"/>
    <dgm:cxn modelId="{C87E164D-EBD1-174C-B132-F99D4ED0A411}" type="presOf" srcId="{8679DA8A-157F-954A-B5AE-AD6B04AE6D37}" destId="{CF0FA423-BFEC-BC47-856A-C6D52BD0649D}" srcOrd="0" destOrd="0" presId="urn:microsoft.com/office/officeart/2005/8/layout/hProcess7#7"/>
    <dgm:cxn modelId="{9FFACE75-7393-F242-B7CB-AEF5E7A9401A}" type="presOf" srcId="{4F51A89E-B313-8841-9C77-49E5A783CFDA}" destId="{EEABF489-E425-E940-9300-0D9916272F77}" srcOrd="1" destOrd="0" presId="urn:microsoft.com/office/officeart/2005/8/layout/hProcess7#7"/>
    <dgm:cxn modelId="{04BD0815-073D-AD4F-92A0-FDC65B440A2A}" type="presOf" srcId="{1A470B55-F7AE-DC4A-AAF0-847942A8C7C7}" destId="{82B826CC-1E6F-7040-861B-54FFA59619F3}" srcOrd="1" destOrd="0" presId="urn:microsoft.com/office/officeart/2005/8/layout/hProcess7#7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8F433D4E-910A-F743-B176-48B7D0413089}" type="presParOf" srcId="{DA678DE6-E4F8-F043-8878-C9C8E9A89D7A}" destId="{D5FF792B-5460-484C-B85A-5E299877216C}" srcOrd="0" destOrd="0" presId="urn:microsoft.com/office/officeart/2005/8/layout/hProcess7#7"/>
    <dgm:cxn modelId="{3F95B50E-A97D-8D45-A925-0FE8AED5AC6F}" type="presParOf" srcId="{D5FF792B-5460-484C-B85A-5E299877216C}" destId="{556E7282-3F0C-1246-B8FF-68316FB52394}" srcOrd="0" destOrd="0" presId="urn:microsoft.com/office/officeart/2005/8/layout/hProcess7#7"/>
    <dgm:cxn modelId="{34CCEC30-1EDC-3443-B0CA-A7389A41B8A7}" type="presParOf" srcId="{D5FF792B-5460-484C-B85A-5E299877216C}" destId="{EEABF489-E425-E940-9300-0D9916272F77}" srcOrd="1" destOrd="0" presId="urn:microsoft.com/office/officeart/2005/8/layout/hProcess7#7"/>
    <dgm:cxn modelId="{C91C05E1-9B5B-3946-A577-3A8087C68F5F}" type="presParOf" srcId="{D5FF792B-5460-484C-B85A-5E299877216C}" destId="{0ABF3F98-5908-984D-B038-BB15F58B18DC}" srcOrd="2" destOrd="0" presId="urn:microsoft.com/office/officeart/2005/8/layout/hProcess7#7"/>
    <dgm:cxn modelId="{BAC8A30B-025F-4447-A22E-3FC0EA263D7F}" type="presParOf" srcId="{DA678DE6-E4F8-F043-8878-C9C8E9A89D7A}" destId="{50C34EC9-92B3-1B4D-BAE5-844C44BFFC57}" srcOrd="1" destOrd="0" presId="urn:microsoft.com/office/officeart/2005/8/layout/hProcess7#7"/>
    <dgm:cxn modelId="{4D442E81-3BC8-824E-904F-46B2B45FBDA5}" type="presParOf" srcId="{DA678DE6-E4F8-F043-8878-C9C8E9A89D7A}" destId="{2F88940F-00E7-104C-B898-A38D12E6EB4C}" srcOrd="2" destOrd="0" presId="urn:microsoft.com/office/officeart/2005/8/layout/hProcess7#7"/>
    <dgm:cxn modelId="{8B1C29CC-8A47-4D49-A5F1-7DF8F61170F1}" type="presParOf" srcId="{2F88940F-00E7-104C-B898-A38D12E6EB4C}" destId="{3B8630EC-358A-F44D-A8A0-22BE1311E5FA}" srcOrd="0" destOrd="0" presId="urn:microsoft.com/office/officeart/2005/8/layout/hProcess7#7"/>
    <dgm:cxn modelId="{CAB9132C-18DD-6644-A0AC-0EF597163413}" type="presParOf" srcId="{2F88940F-00E7-104C-B898-A38D12E6EB4C}" destId="{AC169DEC-C7BD-3F4F-B1B2-16E5BF13B404}" srcOrd="1" destOrd="0" presId="urn:microsoft.com/office/officeart/2005/8/layout/hProcess7#7"/>
    <dgm:cxn modelId="{BA0FF829-9A30-A541-9002-36328E26F1C6}" type="presParOf" srcId="{2F88940F-00E7-104C-B898-A38D12E6EB4C}" destId="{021195E2-71DD-F84C-AA5D-24235D6EBD91}" srcOrd="2" destOrd="0" presId="urn:microsoft.com/office/officeart/2005/8/layout/hProcess7#7"/>
    <dgm:cxn modelId="{3247C6B7-2A41-274B-98DB-BCBC4F635D34}" type="presParOf" srcId="{DA678DE6-E4F8-F043-8878-C9C8E9A89D7A}" destId="{DC064EA4-0C63-964A-80BF-5AE35323D169}" srcOrd="3" destOrd="0" presId="urn:microsoft.com/office/officeart/2005/8/layout/hProcess7#7"/>
    <dgm:cxn modelId="{FF9ABDB8-7A0A-934E-9EA5-30F314444D5B}" type="presParOf" srcId="{DA678DE6-E4F8-F043-8878-C9C8E9A89D7A}" destId="{463A6590-CE1E-5144-AF8A-90D79EA998C5}" srcOrd="4" destOrd="0" presId="urn:microsoft.com/office/officeart/2005/8/layout/hProcess7#7"/>
    <dgm:cxn modelId="{2FDA7CB0-A78B-5A4E-BEBE-5B8C3274C439}" type="presParOf" srcId="{463A6590-CE1E-5144-AF8A-90D79EA998C5}" destId="{84C92092-8A36-9245-99C1-62B7F0058E83}" srcOrd="0" destOrd="0" presId="urn:microsoft.com/office/officeart/2005/8/layout/hProcess7#7"/>
    <dgm:cxn modelId="{6CDE6930-1450-3446-91FF-51831D3821DB}" type="presParOf" srcId="{463A6590-CE1E-5144-AF8A-90D79EA998C5}" destId="{A3313A6F-5C0E-2C45-985F-4BD14E084355}" srcOrd="1" destOrd="0" presId="urn:microsoft.com/office/officeart/2005/8/layout/hProcess7#7"/>
    <dgm:cxn modelId="{ED019925-AE9A-8A47-A0F7-DEF6F0E30C28}" type="presParOf" srcId="{463A6590-CE1E-5144-AF8A-90D79EA998C5}" destId="{FA506FF2-A481-7C4C-9687-930318614FC2}" srcOrd="2" destOrd="0" presId="urn:microsoft.com/office/officeart/2005/8/layout/hProcess7#7"/>
    <dgm:cxn modelId="{FE913D98-53C4-E54B-8B29-8044232C5E25}" type="presParOf" srcId="{DA678DE6-E4F8-F043-8878-C9C8E9A89D7A}" destId="{672DDFAE-2149-DD48-89DB-2A31FE882A29}" srcOrd="5" destOrd="0" presId="urn:microsoft.com/office/officeart/2005/8/layout/hProcess7#7"/>
    <dgm:cxn modelId="{875A897C-E5AC-DF45-A0E2-5E118CA62D3F}" type="presParOf" srcId="{DA678DE6-E4F8-F043-8878-C9C8E9A89D7A}" destId="{6809C7BB-37CD-8D49-82D0-228E390491EF}" srcOrd="6" destOrd="0" presId="urn:microsoft.com/office/officeart/2005/8/layout/hProcess7#7"/>
    <dgm:cxn modelId="{25B3DF3B-B13A-3444-88CF-2E94DAA3E9DA}" type="presParOf" srcId="{6809C7BB-37CD-8D49-82D0-228E390491EF}" destId="{DE808900-8026-1848-80FD-DDDDC7EB9C28}" srcOrd="0" destOrd="0" presId="urn:microsoft.com/office/officeart/2005/8/layout/hProcess7#7"/>
    <dgm:cxn modelId="{0A0ADABE-EDE2-EF4B-94F8-F645A30099B8}" type="presParOf" srcId="{6809C7BB-37CD-8D49-82D0-228E390491EF}" destId="{38E1EB6D-D67E-B04B-8F17-B4636DB27A3E}" srcOrd="1" destOrd="0" presId="urn:microsoft.com/office/officeart/2005/8/layout/hProcess7#7"/>
    <dgm:cxn modelId="{04B51931-3C9A-0D4E-B47C-E96C3FA072B7}" type="presParOf" srcId="{6809C7BB-37CD-8D49-82D0-228E390491EF}" destId="{2553107B-15B5-3949-9B5A-2465A831A105}" srcOrd="2" destOrd="0" presId="urn:microsoft.com/office/officeart/2005/8/layout/hProcess7#7"/>
    <dgm:cxn modelId="{7B26A759-A32D-7644-B514-24C0EBA94B96}" type="presParOf" srcId="{DA678DE6-E4F8-F043-8878-C9C8E9A89D7A}" destId="{0A6003D1-9D54-F248-8085-C32AA79DD100}" srcOrd="7" destOrd="0" presId="urn:microsoft.com/office/officeart/2005/8/layout/hProcess7#7"/>
    <dgm:cxn modelId="{4FBEB6A6-9AE6-544D-9733-DB2C30B32E64}" type="presParOf" srcId="{DA678DE6-E4F8-F043-8878-C9C8E9A89D7A}" destId="{0F0B6A7F-2ABC-C442-AFA5-1B3AA2554383}" srcOrd="8" destOrd="0" presId="urn:microsoft.com/office/officeart/2005/8/layout/hProcess7#7"/>
    <dgm:cxn modelId="{20794268-07C6-D340-A35C-AE33EAF09C36}" type="presParOf" srcId="{0F0B6A7F-2ABC-C442-AFA5-1B3AA2554383}" destId="{CF0FA423-BFEC-BC47-856A-C6D52BD0649D}" srcOrd="0" destOrd="0" presId="urn:microsoft.com/office/officeart/2005/8/layout/hProcess7#7"/>
    <dgm:cxn modelId="{8A623D8B-B30F-E44C-B205-A484142B4353}" type="presParOf" srcId="{0F0B6A7F-2ABC-C442-AFA5-1B3AA2554383}" destId="{50902AFF-EDEB-2749-B6B6-550932ADE1A6}" srcOrd="1" destOrd="0" presId="urn:microsoft.com/office/officeart/2005/8/layout/hProcess7#7"/>
    <dgm:cxn modelId="{C0C6DFE4-AEAF-EA45-A21D-E7E445CC5525}" type="presParOf" srcId="{0F0B6A7F-2ABC-C442-AFA5-1B3AA2554383}" destId="{28604B42-BA46-7F44-AA26-E9313DE9D818}" srcOrd="2" destOrd="0" presId="urn:microsoft.com/office/officeart/2005/8/layout/hProcess7#7"/>
    <dgm:cxn modelId="{B3079FE2-525B-EE47-A29F-24BBE8104E31}" type="presParOf" srcId="{DA678DE6-E4F8-F043-8878-C9C8E9A89D7A}" destId="{F91E3F42-6112-4E41-9AF1-687033E57058}" srcOrd="9" destOrd="0" presId="urn:microsoft.com/office/officeart/2005/8/layout/hProcess7#7"/>
    <dgm:cxn modelId="{C29B83A8-97B2-3343-B731-343F02F08FF7}" type="presParOf" srcId="{DA678DE6-E4F8-F043-8878-C9C8E9A89D7A}" destId="{45514B2D-25B0-254E-BBC5-168CEA30FE7D}" srcOrd="10" destOrd="0" presId="urn:microsoft.com/office/officeart/2005/8/layout/hProcess7#7"/>
    <dgm:cxn modelId="{75C31639-C2C9-D94E-89A8-E2FA1067CA50}" type="presParOf" srcId="{45514B2D-25B0-254E-BBC5-168CEA30FE7D}" destId="{378CD7D9-8EE3-F244-9063-B016F12B1D0E}" srcOrd="0" destOrd="0" presId="urn:microsoft.com/office/officeart/2005/8/layout/hProcess7#7"/>
    <dgm:cxn modelId="{0D3F88E2-81FA-6645-ADBA-30B635B7CFB7}" type="presParOf" srcId="{45514B2D-25B0-254E-BBC5-168CEA30FE7D}" destId="{3DC9B0BC-D81E-794D-AA0F-02F29BF20282}" srcOrd="1" destOrd="0" presId="urn:microsoft.com/office/officeart/2005/8/layout/hProcess7#7"/>
    <dgm:cxn modelId="{CEC56E4A-2B9A-0B4F-B1DB-8833738B28F3}" type="presParOf" srcId="{45514B2D-25B0-254E-BBC5-168CEA30FE7D}" destId="{F7AD47E7-F0F5-2341-835F-B3008E0E41F8}" srcOrd="2" destOrd="0" presId="urn:microsoft.com/office/officeart/2005/8/layout/hProcess7#7"/>
    <dgm:cxn modelId="{72D632B0-392C-B640-AD97-FD0EAC6C748A}" type="presParOf" srcId="{DA678DE6-E4F8-F043-8878-C9C8E9A89D7A}" destId="{E86BEF0C-D22A-D947-AEED-E4F4E977A1F6}" srcOrd="11" destOrd="0" presId="urn:microsoft.com/office/officeart/2005/8/layout/hProcess7#7"/>
    <dgm:cxn modelId="{BCADBD33-20C6-7C41-B863-8F9A9722FA2D}" type="presParOf" srcId="{DA678DE6-E4F8-F043-8878-C9C8E9A89D7A}" destId="{6AAAC17F-42E4-6047-99D5-A9FA64BCA4D0}" srcOrd="12" destOrd="0" presId="urn:microsoft.com/office/officeart/2005/8/layout/hProcess7#7"/>
    <dgm:cxn modelId="{53B5F2E4-D60F-CB49-894A-312BF41E457B}" type="presParOf" srcId="{6AAAC17F-42E4-6047-99D5-A9FA64BCA4D0}" destId="{176CB02C-C4D7-A541-8F77-F37EB1DD3076}" srcOrd="0" destOrd="0" presId="urn:microsoft.com/office/officeart/2005/8/layout/hProcess7#7"/>
    <dgm:cxn modelId="{5FDF63B0-2532-824D-B00E-E9C86019F51C}" type="presParOf" srcId="{6AAAC17F-42E4-6047-99D5-A9FA64BCA4D0}" destId="{82B826CC-1E6F-7040-861B-54FFA59619F3}" srcOrd="1" destOrd="0" presId="urn:microsoft.com/office/officeart/2005/8/layout/hProcess7#7"/>
    <dgm:cxn modelId="{7AA025DE-A4ED-2A44-96B2-A75FA9598CFE}" type="presParOf" srcId="{6AAAC17F-42E4-6047-99D5-A9FA64BCA4D0}" destId="{EB205537-AB81-F14B-B7EC-F4DEC44FF5A7}" srcOrd="2" destOrd="0" presId="urn:microsoft.com/office/officeart/2005/8/layout/hProcess7#7"/>
    <dgm:cxn modelId="{7ADB7A6F-0259-9D44-B5B1-D857039677C4}" type="presParOf" srcId="{DA678DE6-E4F8-F043-8878-C9C8E9A89D7A}" destId="{B8EAF974-B59C-8144-AC44-52C02C455540}" srcOrd="13" destOrd="0" presId="urn:microsoft.com/office/officeart/2005/8/layout/hProcess7#7"/>
    <dgm:cxn modelId="{192859B2-E611-F34E-AABE-6DE62B77EB88}" type="presParOf" srcId="{DA678DE6-E4F8-F043-8878-C9C8E9A89D7A}" destId="{7D041F86-7C5E-0F4F-A06C-3A31AA1CD1AA}" srcOrd="14" destOrd="0" presId="urn:microsoft.com/office/officeart/2005/8/layout/hProcess7#7"/>
    <dgm:cxn modelId="{54DCF1B0-CB1D-F243-A8E4-97A9652E1B25}" type="presParOf" srcId="{7D041F86-7C5E-0F4F-A06C-3A31AA1CD1AA}" destId="{BFA51479-3C57-F742-9FC6-761DCF2BBB04}" srcOrd="0" destOrd="0" presId="urn:microsoft.com/office/officeart/2005/8/layout/hProcess7#7"/>
    <dgm:cxn modelId="{DEAFDDDB-C020-924B-A6EE-88A6D2950139}" type="presParOf" srcId="{7D041F86-7C5E-0F4F-A06C-3A31AA1CD1AA}" destId="{C190187E-5A2A-A743-9026-9D6FC9889B0E}" srcOrd="1" destOrd="0" presId="urn:microsoft.com/office/officeart/2005/8/layout/hProcess7#7"/>
    <dgm:cxn modelId="{9940BFCE-E22A-F947-A070-CEC1C67538E0}" type="presParOf" srcId="{7D041F86-7C5E-0F4F-A06C-3A31AA1CD1AA}" destId="{4CE20902-C063-E048-900F-62E908A8C0D2}" srcOrd="2" destOrd="0" presId="urn:microsoft.com/office/officeart/2005/8/layout/hProcess7#7"/>
    <dgm:cxn modelId="{978A53CC-A0DD-BB40-8E31-84F3D00FB2B1}" type="presParOf" srcId="{DA678DE6-E4F8-F043-8878-C9C8E9A89D7A}" destId="{8C219169-E37D-824C-B136-0B5D15D1440B}" srcOrd="15" destOrd="0" presId="urn:microsoft.com/office/officeart/2005/8/layout/hProcess7#7"/>
    <dgm:cxn modelId="{475C6E85-044D-0A49-9532-D8345E26A7CC}" type="presParOf" srcId="{DA678DE6-E4F8-F043-8878-C9C8E9A89D7A}" destId="{5FAF4F9F-3241-CB41-BDCB-CA3513DCB558}" srcOrd="16" destOrd="0" presId="urn:microsoft.com/office/officeart/2005/8/layout/hProcess7#7"/>
    <dgm:cxn modelId="{12DCC0DB-CA05-A240-BB2D-A6F1E000B70D}" type="presParOf" srcId="{5FAF4F9F-3241-CB41-BDCB-CA3513DCB558}" destId="{3965805A-D800-B343-8427-109488321983}" srcOrd="0" destOrd="0" presId="urn:microsoft.com/office/officeart/2005/8/layout/hProcess7#7"/>
    <dgm:cxn modelId="{3BE3C45F-A611-0D44-BAA0-81D6A8C50C4B}" type="presParOf" srcId="{5FAF4F9F-3241-CB41-BDCB-CA3513DCB558}" destId="{68868FE6-9489-DC47-BDD4-23A3448A087F}" srcOrd="1" destOrd="0" presId="urn:microsoft.com/office/officeart/2005/8/layout/hProcess7#7"/>
    <dgm:cxn modelId="{3E4D551B-93B0-044E-8D45-D17B901BFEA4}" type="presParOf" srcId="{5FAF4F9F-3241-CB41-BDCB-CA3513DCB558}" destId="{045B421F-BBBC-1D49-BF64-D1B7F9E69BB4}" srcOrd="2" destOrd="0" presId="urn:microsoft.com/office/officeart/2005/8/layout/hProcess7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1A7D09-35B7-BF4A-9E3A-EBD5744B4065}" type="doc">
      <dgm:prSet loTypeId="urn:microsoft.com/office/officeart/2005/8/layout/hProcess7#8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E5E41-2BA1-4142-9B7E-6FB17ADF5DB0}">
      <dgm:prSet phldrT="[Text]" custT="1"/>
      <dgm:spPr/>
      <dgm:t>
        <a:bodyPr/>
        <a:lstStyle/>
        <a:p>
          <a:r>
            <a:rPr lang="en-US" sz="2000" b="0" i="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2C74A196-37DB-E045-B42A-30A1E16B007B}" type="parTrans" cxnId="{2B1EC6BF-BAB4-DE40-8A67-66223E8B3B59}">
      <dgm:prSet/>
      <dgm:spPr/>
      <dgm:t>
        <a:bodyPr/>
        <a:lstStyle/>
        <a:p>
          <a:endParaRPr lang="en-US"/>
        </a:p>
      </dgm:t>
    </dgm:pt>
    <dgm:pt modelId="{E8B41C47-6ED4-E44E-BC2A-C1C3D5C2393C}" type="sibTrans" cxnId="{2B1EC6BF-BAB4-DE40-8A67-66223E8B3B59}">
      <dgm:prSet/>
      <dgm:spPr/>
      <dgm:t>
        <a:bodyPr/>
        <a:lstStyle/>
        <a:p>
          <a:endParaRPr lang="en-US"/>
        </a:p>
      </dgm:t>
    </dgm:pt>
    <dgm:pt modelId="{C0172810-DD58-E24C-8305-207FE8A43696}">
      <dgm:prSet phldrT="[Text]" custT="1"/>
      <dgm:spPr/>
      <dgm:t>
        <a:bodyPr/>
        <a:lstStyle/>
        <a:p>
          <a:r>
            <a:rPr lang="en-US" sz="1800" b="0" i="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dirty="0">
            <a:solidFill>
              <a:schemeClr val="tx1"/>
            </a:solidFill>
            <a:latin typeface="Helvetica"/>
          </a:endParaRPr>
        </a:p>
      </dgm:t>
    </dgm:pt>
    <dgm:pt modelId="{0955FF44-5290-964C-BD80-98349EAF0216}" type="parTrans" cxnId="{E23F4C47-ED62-0D42-B8AD-B8198A13F62F}">
      <dgm:prSet/>
      <dgm:spPr/>
      <dgm:t>
        <a:bodyPr/>
        <a:lstStyle/>
        <a:p>
          <a:endParaRPr lang="en-US"/>
        </a:p>
      </dgm:t>
    </dgm:pt>
    <dgm:pt modelId="{D4F0965F-3DF0-514A-8C82-D965858B8903}" type="sibTrans" cxnId="{E23F4C47-ED62-0D42-B8AD-B8198A13F62F}">
      <dgm:prSet/>
      <dgm:spPr/>
      <dgm:t>
        <a:bodyPr/>
        <a:lstStyle/>
        <a:p>
          <a:endParaRPr lang="en-US"/>
        </a:p>
      </dgm:t>
    </dgm:pt>
    <dgm:pt modelId="{15838ACA-A6D9-984B-97DD-65E82737F6FE}">
      <dgm:prSet phldrT="[Text]" custT="1"/>
      <dgm:spPr/>
      <dgm:t>
        <a:bodyPr/>
        <a:lstStyle/>
        <a:p>
          <a:r>
            <a:rPr lang="en-US" sz="1800" b="0" i="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295636B-6173-0F40-916F-601C37564DF6}" type="parTrans" cxnId="{97FE418E-8DDB-0D4F-A4B7-9B4BFB444A5E}">
      <dgm:prSet/>
      <dgm:spPr/>
      <dgm:t>
        <a:bodyPr/>
        <a:lstStyle/>
        <a:p>
          <a:endParaRPr lang="en-US"/>
        </a:p>
      </dgm:t>
    </dgm:pt>
    <dgm:pt modelId="{76CF5D5B-F83D-6F4B-AC93-6DA7AF3FBCEC}" type="sibTrans" cxnId="{97FE418E-8DDB-0D4F-A4B7-9B4BFB444A5E}">
      <dgm:prSet/>
      <dgm:spPr/>
      <dgm:t>
        <a:bodyPr/>
        <a:lstStyle/>
        <a:p>
          <a:endParaRPr lang="en-US"/>
        </a:p>
      </dgm:t>
    </dgm:pt>
    <dgm:pt modelId="{8BFECCD0-38E5-C740-82ED-D3AF4EC59733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B9F2FA50-63D7-6144-AE4E-EDD3A4A40DFC}" type="parTrans" cxnId="{610FE9F1-5BBC-9245-981D-FC00CD3C57AF}">
      <dgm:prSet/>
      <dgm:spPr/>
      <dgm:t>
        <a:bodyPr/>
        <a:lstStyle/>
        <a:p>
          <a:endParaRPr lang="en-US"/>
        </a:p>
      </dgm:t>
    </dgm:pt>
    <dgm:pt modelId="{D2BC4D93-F21A-E749-A626-39221EC0198D}" type="sibTrans" cxnId="{610FE9F1-5BBC-9245-981D-FC00CD3C57AF}">
      <dgm:prSet/>
      <dgm:spPr/>
      <dgm:t>
        <a:bodyPr/>
        <a:lstStyle/>
        <a:p>
          <a:endParaRPr lang="en-US"/>
        </a:p>
      </dgm:t>
    </dgm:pt>
    <dgm:pt modelId="{D806BA66-6AB2-034B-A210-27D4258C9CAE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dirty="0">
            <a:solidFill>
              <a:schemeClr val="tx1"/>
            </a:solidFill>
            <a:latin typeface="Helvetica"/>
            <a:cs typeface="Helvetica"/>
          </a:endParaRPr>
        </a:p>
      </dgm:t>
    </dgm:pt>
    <dgm:pt modelId="{473FDECA-2842-5F46-BD13-A952DA394D07}" type="parTrans" cxnId="{99360304-75D6-0F48-9924-27808470C256}">
      <dgm:prSet/>
      <dgm:spPr/>
      <dgm:t>
        <a:bodyPr/>
        <a:lstStyle/>
        <a:p>
          <a:endParaRPr lang="en-US"/>
        </a:p>
      </dgm:t>
    </dgm:pt>
    <dgm:pt modelId="{C03458D0-7A23-7B40-8008-16C0FC47039F}" type="sibTrans" cxnId="{99360304-75D6-0F48-9924-27808470C256}">
      <dgm:prSet/>
      <dgm:spPr/>
      <dgm:t>
        <a:bodyPr/>
        <a:lstStyle/>
        <a:p>
          <a:endParaRPr lang="en-US"/>
        </a:p>
      </dgm:t>
    </dgm:pt>
    <dgm:pt modelId="{1A470B55-F7AE-DC4A-AAF0-847942A8C7C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C99808C-7FA4-F24C-A8C0-BF66B5259784}" type="parTrans" cxnId="{D4CC624B-C9C7-7841-AC71-B8B44EA32AB9}">
      <dgm:prSet/>
      <dgm:spPr/>
      <dgm:t>
        <a:bodyPr/>
        <a:lstStyle/>
        <a:p>
          <a:endParaRPr lang="en-US"/>
        </a:p>
      </dgm:t>
    </dgm:pt>
    <dgm:pt modelId="{85A04584-72F7-7241-B908-00D7D226B5B0}" type="sibTrans" cxnId="{D4CC624B-C9C7-7841-AC71-B8B44EA32AB9}">
      <dgm:prSet/>
      <dgm:spPr/>
      <dgm:t>
        <a:bodyPr/>
        <a:lstStyle/>
        <a:p>
          <a:endParaRPr lang="en-US"/>
        </a:p>
      </dgm:t>
    </dgm:pt>
    <dgm:pt modelId="{6BA86D57-D498-5D4D-BBAA-58964D5852F8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B3E769EA-975A-EA4D-A535-F2BC75E0059E}" type="parTrans" cxnId="{33A221A9-EDA7-F54C-81C5-407AF12C2A90}">
      <dgm:prSet/>
      <dgm:spPr/>
      <dgm:t>
        <a:bodyPr/>
        <a:lstStyle/>
        <a:p>
          <a:endParaRPr lang="en-US"/>
        </a:p>
      </dgm:t>
    </dgm:pt>
    <dgm:pt modelId="{E87FB41C-68AF-484F-997C-31FC0B4E9245}" type="sibTrans" cxnId="{33A221A9-EDA7-F54C-81C5-407AF12C2A90}">
      <dgm:prSet/>
      <dgm:spPr/>
      <dgm:t>
        <a:bodyPr/>
        <a:lstStyle/>
        <a:p>
          <a:endParaRPr lang="en-US"/>
        </a:p>
      </dgm:t>
    </dgm:pt>
    <dgm:pt modelId="{C967BF80-A0AF-8E47-8739-5D56C6CCD881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5874C6FE-C152-F44D-A95F-73221ABA6FE8}" type="parTrans" cxnId="{1B87FEC7-9C24-3542-AD77-2666EC40F146}">
      <dgm:prSet/>
      <dgm:spPr/>
      <dgm:t>
        <a:bodyPr/>
        <a:lstStyle/>
        <a:p>
          <a:endParaRPr lang="en-US"/>
        </a:p>
      </dgm:t>
    </dgm:pt>
    <dgm:pt modelId="{59070FF7-380F-AB4D-956B-A63F509731C6}" type="sibTrans" cxnId="{1B87FEC7-9C24-3542-AD77-2666EC40F146}">
      <dgm:prSet/>
      <dgm:spPr/>
      <dgm:t>
        <a:bodyPr/>
        <a:lstStyle/>
        <a:p>
          <a:endParaRPr lang="en-US"/>
        </a:p>
      </dgm:t>
    </dgm:pt>
    <dgm:pt modelId="{8679DA8A-157F-954A-B5AE-AD6B04AE6D37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ADC6A0BD-D8EC-F74D-8585-4A6F01C65E9F}" type="parTrans" cxnId="{08B75EF7-1274-2848-B1F3-6C87D93C2A65}">
      <dgm:prSet/>
      <dgm:spPr/>
      <dgm:t>
        <a:bodyPr/>
        <a:lstStyle/>
        <a:p>
          <a:endParaRPr lang="en-US"/>
        </a:p>
      </dgm:t>
    </dgm:pt>
    <dgm:pt modelId="{4CC20157-896B-3742-9A3C-2A80FFE97355}" type="sibTrans" cxnId="{08B75EF7-1274-2848-B1F3-6C87D93C2A65}">
      <dgm:prSet/>
      <dgm:spPr/>
      <dgm:t>
        <a:bodyPr/>
        <a:lstStyle/>
        <a:p>
          <a:endParaRPr lang="en-US"/>
        </a:p>
      </dgm:t>
    </dgm:pt>
    <dgm:pt modelId="{4F51A89E-B313-8841-9C77-49E5A783CFDA}">
      <dgm:prSet phldrT="[Text]"/>
      <dgm:spPr>
        <a:solidFill>
          <a:schemeClr val="accent5"/>
        </a:solidFill>
      </dgm:spPr>
      <dgm:t>
        <a:bodyPr/>
        <a:lstStyle/>
        <a:p>
          <a:endParaRPr lang="en-US" dirty="0"/>
        </a:p>
      </dgm:t>
    </dgm:pt>
    <dgm:pt modelId="{F715EA5F-D0C8-5E4E-942B-A744FCAD6250}" type="parTrans" cxnId="{57C1BEA2-F697-0C45-9D6C-91F1D9DAEE1A}">
      <dgm:prSet/>
      <dgm:spPr/>
      <dgm:t>
        <a:bodyPr/>
        <a:lstStyle/>
        <a:p>
          <a:endParaRPr lang="en-US"/>
        </a:p>
      </dgm:t>
    </dgm:pt>
    <dgm:pt modelId="{87BE9528-6D00-CF49-B9EC-4843C08CFEA2}" type="sibTrans" cxnId="{57C1BEA2-F697-0C45-9D6C-91F1D9DAEE1A}">
      <dgm:prSet/>
      <dgm:spPr/>
      <dgm:t>
        <a:bodyPr/>
        <a:lstStyle/>
        <a:p>
          <a:endParaRPr lang="en-US"/>
        </a:p>
      </dgm:t>
    </dgm:pt>
    <dgm:pt modelId="{DA678DE6-E4F8-F043-8878-C9C8E9A89D7A}" type="pres">
      <dgm:prSet presAssocID="{0E1A7D09-35B7-BF4A-9E3A-EBD5744B40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FF792B-5460-484C-B85A-5E299877216C}" type="pres">
      <dgm:prSet presAssocID="{4F51A89E-B313-8841-9C77-49E5A783CFDA}" presName="compositeNode" presStyleCnt="0">
        <dgm:presLayoutVars>
          <dgm:bulletEnabled val="1"/>
        </dgm:presLayoutVars>
      </dgm:prSet>
      <dgm:spPr/>
    </dgm:pt>
    <dgm:pt modelId="{556E7282-3F0C-1246-B8FF-68316FB52394}" type="pres">
      <dgm:prSet presAssocID="{4F51A89E-B313-8841-9C77-49E5A783CFDA}" presName="bgRect" presStyleLbl="node1" presStyleIdx="0" presStyleCnt="5"/>
      <dgm:spPr/>
      <dgm:t>
        <a:bodyPr/>
        <a:lstStyle/>
        <a:p>
          <a:endParaRPr lang="en-US"/>
        </a:p>
      </dgm:t>
    </dgm:pt>
    <dgm:pt modelId="{EEABF489-E425-E940-9300-0D9916272F77}" type="pres">
      <dgm:prSet presAssocID="{4F51A89E-B313-8841-9C77-49E5A783CFDA}" presName="parentNode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F3F98-5908-984D-B038-BB15F58B18DC}" type="pres">
      <dgm:prSet presAssocID="{4F51A89E-B313-8841-9C77-49E5A783CFDA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34EC9-92B3-1B4D-BAE5-844C44BFFC57}" type="pres">
      <dgm:prSet presAssocID="{87BE9528-6D00-CF49-B9EC-4843C08CFEA2}" presName="hSp" presStyleCnt="0"/>
      <dgm:spPr/>
    </dgm:pt>
    <dgm:pt modelId="{2F88940F-00E7-104C-B898-A38D12E6EB4C}" type="pres">
      <dgm:prSet presAssocID="{87BE9528-6D00-CF49-B9EC-4843C08CFEA2}" presName="vProcSp" presStyleCnt="0"/>
      <dgm:spPr/>
    </dgm:pt>
    <dgm:pt modelId="{3B8630EC-358A-F44D-A8A0-22BE1311E5FA}" type="pres">
      <dgm:prSet presAssocID="{87BE9528-6D00-CF49-B9EC-4843C08CFEA2}" presName="vSp1" presStyleCnt="0"/>
      <dgm:spPr/>
    </dgm:pt>
    <dgm:pt modelId="{AC169DEC-C7BD-3F4F-B1B2-16E5BF13B404}" type="pres">
      <dgm:prSet presAssocID="{87BE9528-6D00-CF49-B9EC-4843C08CFEA2}" presName="simulatedConn" presStyleLbl="solidFgAcc1" presStyleIdx="0" presStyleCnt="4"/>
      <dgm:spPr/>
    </dgm:pt>
    <dgm:pt modelId="{021195E2-71DD-F84C-AA5D-24235D6EBD91}" type="pres">
      <dgm:prSet presAssocID="{87BE9528-6D00-CF49-B9EC-4843C08CFEA2}" presName="vSp2" presStyleCnt="0"/>
      <dgm:spPr/>
    </dgm:pt>
    <dgm:pt modelId="{DC064EA4-0C63-964A-80BF-5AE35323D169}" type="pres">
      <dgm:prSet presAssocID="{87BE9528-6D00-CF49-B9EC-4843C08CFEA2}" presName="sibTrans" presStyleCnt="0"/>
      <dgm:spPr/>
    </dgm:pt>
    <dgm:pt modelId="{463A6590-CE1E-5144-AF8A-90D79EA998C5}" type="pres">
      <dgm:prSet presAssocID="{C967BF80-A0AF-8E47-8739-5D56C6CCD881}" presName="compositeNode" presStyleCnt="0">
        <dgm:presLayoutVars>
          <dgm:bulletEnabled val="1"/>
        </dgm:presLayoutVars>
      </dgm:prSet>
      <dgm:spPr/>
    </dgm:pt>
    <dgm:pt modelId="{84C92092-8A36-9245-99C1-62B7F0058E83}" type="pres">
      <dgm:prSet presAssocID="{C967BF80-A0AF-8E47-8739-5D56C6CCD881}" presName="bgRect" presStyleLbl="node1" presStyleIdx="1" presStyleCnt="5" custScaleX="221947"/>
      <dgm:spPr/>
      <dgm:t>
        <a:bodyPr/>
        <a:lstStyle/>
        <a:p>
          <a:endParaRPr lang="en-US"/>
        </a:p>
      </dgm:t>
    </dgm:pt>
    <dgm:pt modelId="{A3313A6F-5C0E-2C45-985F-4BD14E084355}" type="pres">
      <dgm:prSet presAssocID="{C967BF80-A0AF-8E47-8739-5D56C6CCD881}" presName="parentNode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06FF2-A481-7C4C-9687-930318614FC2}" type="pres">
      <dgm:prSet presAssocID="{C967BF80-A0AF-8E47-8739-5D56C6CCD88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DDFAE-2149-DD48-89DB-2A31FE882A29}" type="pres">
      <dgm:prSet presAssocID="{59070FF7-380F-AB4D-956B-A63F509731C6}" presName="hSp" presStyleCnt="0"/>
      <dgm:spPr/>
    </dgm:pt>
    <dgm:pt modelId="{6809C7BB-37CD-8D49-82D0-228E390491EF}" type="pres">
      <dgm:prSet presAssocID="{59070FF7-380F-AB4D-956B-A63F509731C6}" presName="vProcSp" presStyleCnt="0"/>
      <dgm:spPr/>
    </dgm:pt>
    <dgm:pt modelId="{DE808900-8026-1848-80FD-DDDDC7EB9C28}" type="pres">
      <dgm:prSet presAssocID="{59070FF7-380F-AB4D-956B-A63F509731C6}" presName="vSp1" presStyleCnt="0"/>
      <dgm:spPr/>
    </dgm:pt>
    <dgm:pt modelId="{38E1EB6D-D67E-B04B-8F17-B4636DB27A3E}" type="pres">
      <dgm:prSet presAssocID="{59070FF7-380F-AB4D-956B-A63F509731C6}" presName="simulatedConn" presStyleLbl="solidFgAcc1" presStyleIdx="1" presStyleCnt="4"/>
      <dgm:spPr/>
    </dgm:pt>
    <dgm:pt modelId="{2553107B-15B5-3949-9B5A-2465A831A105}" type="pres">
      <dgm:prSet presAssocID="{59070FF7-380F-AB4D-956B-A63F509731C6}" presName="vSp2" presStyleCnt="0"/>
      <dgm:spPr/>
    </dgm:pt>
    <dgm:pt modelId="{0A6003D1-9D54-F248-8085-C32AA79DD100}" type="pres">
      <dgm:prSet presAssocID="{59070FF7-380F-AB4D-956B-A63F509731C6}" presName="sibTrans" presStyleCnt="0"/>
      <dgm:spPr/>
    </dgm:pt>
    <dgm:pt modelId="{0F0B6A7F-2ABC-C442-AFA5-1B3AA2554383}" type="pres">
      <dgm:prSet presAssocID="{8679DA8A-157F-954A-B5AE-AD6B04AE6D37}" presName="compositeNode" presStyleCnt="0">
        <dgm:presLayoutVars>
          <dgm:bulletEnabled val="1"/>
        </dgm:presLayoutVars>
      </dgm:prSet>
      <dgm:spPr/>
    </dgm:pt>
    <dgm:pt modelId="{CF0FA423-BFEC-BC47-856A-C6D52BD0649D}" type="pres">
      <dgm:prSet presAssocID="{8679DA8A-157F-954A-B5AE-AD6B04AE6D37}" presName="bgRect" presStyleLbl="node1" presStyleIdx="2" presStyleCnt="5" custScaleX="203022"/>
      <dgm:spPr/>
      <dgm:t>
        <a:bodyPr/>
        <a:lstStyle/>
        <a:p>
          <a:endParaRPr lang="en-US"/>
        </a:p>
      </dgm:t>
    </dgm:pt>
    <dgm:pt modelId="{50902AFF-EDEB-2749-B6B6-550932ADE1A6}" type="pres">
      <dgm:prSet presAssocID="{8679DA8A-157F-954A-B5AE-AD6B04AE6D37}" presName="parentNode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604B42-BA46-7F44-AA26-E9313DE9D818}" type="pres">
      <dgm:prSet presAssocID="{8679DA8A-157F-954A-B5AE-AD6B04AE6D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3F42-6112-4E41-9AF1-687033E57058}" type="pres">
      <dgm:prSet presAssocID="{4CC20157-896B-3742-9A3C-2A80FFE97355}" presName="hSp" presStyleCnt="0"/>
      <dgm:spPr/>
    </dgm:pt>
    <dgm:pt modelId="{45514B2D-25B0-254E-BBC5-168CEA30FE7D}" type="pres">
      <dgm:prSet presAssocID="{4CC20157-896B-3742-9A3C-2A80FFE97355}" presName="vProcSp" presStyleCnt="0"/>
      <dgm:spPr/>
    </dgm:pt>
    <dgm:pt modelId="{378CD7D9-8EE3-F244-9063-B016F12B1D0E}" type="pres">
      <dgm:prSet presAssocID="{4CC20157-896B-3742-9A3C-2A80FFE97355}" presName="vSp1" presStyleCnt="0"/>
      <dgm:spPr/>
    </dgm:pt>
    <dgm:pt modelId="{3DC9B0BC-D81E-794D-AA0F-02F29BF20282}" type="pres">
      <dgm:prSet presAssocID="{4CC20157-896B-3742-9A3C-2A80FFE97355}" presName="simulatedConn" presStyleLbl="solidFgAcc1" presStyleIdx="2" presStyleCnt="4"/>
      <dgm:spPr/>
    </dgm:pt>
    <dgm:pt modelId="{F7AD47E7-F0F5-2341-835F-B3008E0E41F8}" type="pres">
      <dgm:prSet presAssocID="{4CC20157-896B-3742-9A3C-2A80FFE97355}" presName="vSp2" presStyleCnt="0"/>
      <dgm:spPr/>
    </dgm:pt>
    <dgm:pt modelId="{E86BEF0C-D22A-D947-AEED-E4F4E977A1F6}" type="pres">
      <dgm:prSet presAssocID="{4CC20157-896B-3742-9A3C-2A80FFE97355}" presName="sibTrans" presStyleCnt="0"/>
      <dgm:spPr/>
    </dgm:pt>
    <dgm:pt modelId="{6AAAC17F-42E4-6047-99D5-A9FA64BCA4D0}" type="pres">
      <dgm:prSet presAssocID="{1A470B55-F7AE-DC4A-AAF0-847942A8C7C7}" presName="compositeNode" presStyleCnt="0">
        <dgm:presLayoutVars>
          <dgm:bulletEnabled val="1"/>
        </dgm:presLayoutVars>
      </dgm:prSet>
      <dgm:spPr/>
    </dgm:pt>
    <dgm:pt modelId="{176CB02C-C4D7-A541-8F77-F37EB1DD3076}" type="pres">
      <dgm:prSet presAssocID="{1A470B55-F7AE-DC4A-AAF0-847942A8C7C7}" presName="bgRect" presStyleLbl="node1" presStyleIdx="3" presStyleCnt="5" custScaleX="103579"/>
      <dgm:spPr/>
      <dgm:t>
        <a:bodyPr/>
        <a:lstStyle/>
        <a:p>
          <a:endParaRPr lang="en-US"/>
        </a:p>
      </dgm:t>
    </dgm:pt>
    <dgm:pt modelId="{82B826CC-1E6F-7040-861B-54FFA59619F3}" type="pres">
      <dgm:prSet presAssocID="{1A470B55-F7AE-DC4A-AAF0-847942A8C7C7}" presName="parentNode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05537-AB81-F14B-B7EC-F4DEC44FF5A7}" type="pres">
      <dgm:prSet presAssocID="{1A470B55-F7AE-DC4A-AAF0-847942A8C7C7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AF974-B59C-8144-AC44-52C02C455540}" type="pres">
      <dgm:prSet presAssocID="{85A04584-72F7-7241-B908-00D7D226B5B0}" presName="hSp" presStyleCnt="0"/>
      <dgm:spPr/>
    </dgm:pt>
    <dgm:pt modelId="{7D041F86-7C5E-0F4F-A06C-3A31AA1CD1AA}" type="pres">
      <dgm:prSet presAssocID="{85A04584-72F7-7241-B908-00D7D226B5B0}" presName="vProcSp" presStyleCnt="0"/>
      <dgm:spPr/>
    </dgm:pt>
    <dgm:pt modelId="{BFA51479-3C57-F742-9FC6-761DCF2BBB04}" type="pres">
      <dgm:prSet presAssocID="{85A04584-72F7-7241-B908-00D7D226B5B0}" presName="vSp1" presStyleCnt="0"/>
      <dgm:spPr/>
    </dgm:pt>
    <dgm:pt modelId="{C190187E-5A2A-A743-9026-9D6FC9889B0E}" type="pres">
      <dgm:prSet presAssocID="{85A04584-72F7-7241-B908-00D7D226B5B0}" presName="simulatedConn" presStyleLbl="solidFgAcc1" presStyleIdx="3" presStyleCnt="4"/>
      <dgm:spPr/>
    </dgm:pt>
    <dgm:pt modelId="{4CE20902-C063-E048-900F-62E908A8C0D2}" type="pres">
      <dgm:prSet presAssocID="{85A04584-72F7-7241-B908-00D7D226B5B0}" presName="vSp2" presStyleCnt="0"/>
      <dgm:spPr/>
    </dgm:pt>
    <dgm:pt modelId="{8C219169-E37D-824C-B136-0B5D15D1440B}" type="pres">
      <dgm:prSet presAssocID="{85A04584-72F7-7241-B908-00D7D226B5B0}" presName="sibTrans" presStyleCnt="0"/>
      <dgm:spPr/>
    </dgm:pt>
    <dgm:pt modelId="{5FAF4F9F-3241-CB41-BDCB-CA3513DCB558}" type="pres">
      <dgm:prSet presAssocID="{6BA86D57-D498-5D4D-BBAA-58964D5852F8}" presName="compositeNode" presStyleCnt="0">
        <dgm:presLayoutVars>
          <dgm:bulletEnabled val="1"/>
        </dgm:presLayoutVars>
      </dgm:prSet>
      <dgm:spPr/>
    </dgm:pt>
    <dgm:pt modelId="{3965805A-D800-B343-8427-109488321983}" type="pres">
      <dgm:prSet presAssocID="{6BA86D57-D498-5D4D-BBAA-58964D5852F8}" presName="bgRect" presStyleLbl="node1" presStyleIdx="4" presStyleCnt="5" custScaleX="156043"/>
      <dgm:spPr/>
      <dgm:t>
        <a:bodyPr/>
        <a:lstStyle/>
        <a:p>
          <a:endParaRPr lang="en-US"/>
        </a:p>
      </dgm:t>
    </dgm:pt>
    <dgm:pt modelId="{68868FE6-9489-DC47-BDD4-23A3448A087F}" type="pres">
      <dgm:prSet presAssocID="{6BA86D57-D498-5D4D-BBAA-58964D5852F8}" presName="parentNode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B421F-BBBC-1D49-BF64-D1B7F9E69BB4}" type="pres">
      <dgm:prSet presAssocID="{6BA86D57-D498-5D4D-BBAA-58964D5852F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F4C47-ED62-0D42-B8AD-B8198A13F62F}" srcId="{C967BF80-A0AF-8E47-8739-5D56C6CCD881}" destId="{C0172810-DD58-E24C-8305-207FE8A43696}" srcOrd="0" destOrd="0" parTransId="{0955FF44-5290-964C-BD80-98349EAF0216}" sibTransId="{D4F0965F-3DF0-514A-8C82-D965858B8903}"/>
    <dgm:cxn modelId="{E834CA79-D40B-C64A-A759-ACEB0B980D2D}" type="presOf" srcId="{8BFECCD0-38E5-C740-82ED-D3AF4EC59733}" destId="{EB205537-AB81-F14B-B7EC-F4DEC44FF5A7}" srcOrd="0" destOrd="0" presId="urn:microsoft.com/office/officeart/2005/8/layout/hProcess7#8"/>
    <dgm:cxn modelId="{A02BCF14-59AF-E34A-8C23-B4D02DEBCE8B}" type="presOf" srcId="{0E1A7D09-35B7-BF4A-9E3A-EBD5744B4065}" destId="{DA678DE6-E4F8-F043-8878-C9C8E9A89D7A}" srcOrd="0" destOrd="0" presId="urn:microsoft.com/office/officeart/2005/8/layout/hProcess7#8"/>
    <dgm:cxn modelId="{4B907D22-149C-2943-9F81-93726AFC28F7}" type="presOf" srcId="{6BA86D57-D498-5D4D-BBAA-58964D5852F8}" destId="{3965805A-D800-B343-8427-109488321983}" srcOrd="0" destOrd="0" presId="urn:microsoft.com/office/officeart/2005/8/layout/hProcess7#8"/>
    <dgm:cxn modelId="{CE4D6599-AB2C-814A-B242-1E8F0B4086B0}" type="presOf" srcId="{6BA86D57-D498-5D4D-BBAA-58964D5852F8}" destId="{68868FE6-9489-DC47-BDD4-23A3448A087F}" srcOrd="1" destOrd="0" presId="urn:microsoft.com/office/officeart/2005/8/layout/hProcess7#8"/>
    <dgm:cxn modelId="{0D57DF08-E76F-7247-B05C-A9E2C605523C}" type="presOf" srcId="{C0172810-DD58-E24C-8305-207FE8A43696}" destId="{FA506FF2-A481-7C4C-9687-930318614FC2}" srcOrd="0" destOrd="0" presId="urn:microsoft.com/office/officeart/2005/8/layout/hProcess7#8"/>
    <dgm:cxn modelId="{33A221A9-EDA7-F54C-81C5-407AF12C2A90}" srcId="{0E1A7D09-35B7-BF4A-9E3A-EBD5744B4065}" destId="{6BA86D57-D498-5D4D-BBAA-58964D5852F8}" srcOrd="4" destOrd="0" parTransId="{B3E769EA-975A-EA4D-A535-F2BC75E0059E}" sibTransId="{E87FB41C-68AF-484F-997C-31FC0B4E9245}"/>
    <dgm:cxn modelId="{1B87FEC7-9C24-3542-AD77-2666EC40F146}" srcId="{0E1A7D09-35B7-BF4A-9E3A-EBD5744B4065}" destId="{C967BF80-A0AF-8E47-8739-5D56C6CCD881}" srcOrd="1" destOrd="0" parTransId="{5874C6FE-C152-F44D-A95F-73221ABA6FE8}" sibTransId="{59070FF7-380F-AB4D-956B-A63F509731C6}"/>
    <dgm:cxn modelId="{7D9F943E-9B17-394D-A93D-7B82F8515F74}" type="presOf" srcId="{D806BA66-6AB2-034B-A210-27D4258C9CAE}" destId="{045B421F-BBBC-1D49-BF64-D1B7F9E69BB4}" srcOrd="0" destOrd="0" presId="urn:microsoft.com/office/officeart/2005/8/layout/hProcess7#8"/>
    <dgm:cxn modelId="{99360304-75D6-0F48-9924-27808470C256}" srcId="{6BA86D57-D498-5D4D-BBAA-58964D5852F8}" destId="{D806BA66-6AB2-034B-A210-27D4258C9CAE}" srcOrd="0" destOrd="0" parTransId="{473FDECA-2842-5F46-BD13-A952DA394D07}" sibTransId="{C03458D0-7A23-7B40-8008-16C0FC47039F}"/>
    <dgm:cxn modelId="{97FE418E-8DDB-0D4F-A4B7-9B4BFB444A5E}" srcId="{8679DA8A-157F-954A-B5AE-AD6B04AE6D37}" destId="{15838ACA-A6D9-984B-97DD-65E82737F6FE}" srcOrd="0" destOrd="0" parTransId="{B295636B-6173-0F40-916F-601C37564DF6}" sibTransId="{76CF5D5B-F83D-6F4B-AC93-6DA7AF3FBCEC}"/>
    <dgm:cxn modelId="{08B75EF7-1274-2848-B1F3-6C87D93C2A65}" srcId="{0E1A7D09-35B7-BF4A-9E3A-EBD5744B4065}" destId="{8679DA8A-157F-954A-B5AE-AD6B04AE6D37}" srcOrd="2" destOrd="0" parTransId="{ADC6A0BD-D8EC-F74D-8585-4A6F01C65E9F}" sibTransId="{4CC20157-896B-3742-9A3C-2A80FFE97355}"/>
    <dgm:cxn modelId="{D4CC624B-C9C7-7841-AC71-B8B44EA32AB9}" srcId="{0E1A7D09-35B7-BF4A-9E3A-EBD5744B4065}" destId="{1A470B55-F7AE-DC4A-AAF0-847942A8C7C7}" srcOrd="3" destOrd="0" parTransId="{AC99808C-7FA4-F24C-A8C0-BF66B5259784}" sibTransId="{85A04584-72F7-7241-B908-00D7D226B5B0}"/>
    <dgm:cxn modelId="{F5D5F5EC-9E4E-D645-9A95-84E61F9E7E74}" type="presOf" srcId="{1A470B55-F7AE-DC4A-AAF0-847942A8C7C7}" destId="{82B826CC-1E6F-7040-861B-54FFA59619F3}" srcOrd="1" destOrd="0" presId="urn:microsoft.com/office/officeart/2005/8/layout/hProcess7#8"/>
    <dgm:cxn modelId="{AC09DB3E-128B-CE47-8621-29E13CDA6695}" type="presOf" srcId="{1A470B55-F7AE-DC4A-AAF0-847942A8C7C7}" destId="{176CB02C-C4D7-A541-8F77-F37EB1DD3076}" srcOrd="0" destOrd="0" presId="urn:microsoft.com/office/officeart/2005/8/layout/hProcess7#8"/>
    <dgm:cxn modelId="{0A00CB5B-EC53-6344-8FAC-217150ED33BC}" type="presOf" srcId="{C967BF80-A0AF-8E47-8739-5D56C6CCD881}" destId="{A3313A6F-5C0E-2C45-985F-4BD14E084355}" srcOrd="1" destOrd="0" presId="urn:microsoft.com/office/officeart/2005/8/layout/hProcess7#8"/>
    <dgm:cxn modelId="{57C1BEA2-F697-0C45-9D6C-91F1D9DAEE1A}" srcId="{0E1A7D09-35B7-BF4A-9E3A-EBD5744B4065}" destId="{4F51A89E-B313-8841-9C77-49E5A783CFDA}" srcOrd="0" destOrd="0" parTransId="{F715EA5F-D0C8-5E4E-942B-A744FCAD6250}" sibTransId="{87BE9528-6D00-CF49-B9EC-4843C08CFEA2}"/>
    <dgm:cxn modelId="{26DD2726-5F3C-8942-BC5C-B8EAF5CF9F5A}" type="presOf" srcId="{C967BF80-A0AF-8E47-8739-5D56C6CCD881}" destId="{84C92092-8A36-9245-99C1-62B7F0058E83}" srcOrd="0" destOrd="0" presId="urn:microsoft.com/office/officeart/2005/8/layout/hProcess7#8"/>
    <dgm:cxn modelId="{0F9DC924-6471-6443-9B00-D11CC2779554}" type="presOf" srcId="{8679DA8A-157F-954A-B5AE-AD6B04AE6D37}" destId="{50902AFF-EDEB-2749-B6B6-550932ADE1A6}" srcOrd="1" destOrd="0" presId="urn:microsoft.com/office/officeart/2005/8/layout/hProcess7#8"/>
    <dgm:cxn modelId="{2B1EC6BF-BAB4-DE40-8A67-66223E8B3B59}" srcId="{4F51A89E-B313-8841-9C77-49E5A783CFDA}" destId="{827E5E41-2BA1-4142-9B7E-6FB17ADF5DB0}" srcOrd="0" destOrd="0" parTransId="{2C74A196-37DB-E045-B42A-30A1E16B007B}" sibTransId="{E8B41C47-6ED4-E44E-BC2A-C1C3D5C2393C}"/>
    <dgm:cxn modelId="{5680D615-971B-FE48-9CAA-E8AF767AA6F6}" type="presOf" srcId="{827E5E41-2BA1-4142-9B7E-6FB17ADF5DB0}" destId="{0ABF3F98-5908-984D-B038-BB15F58B18DC}" srcOrd="0" destOrd="0" presId="urn:microsoft.com/office/officeart/2005/8/layout/hProcess7#8"/>
    <dgm:cxn modelId="{BB88E5CB-CB1B-3049-80FF-6E2335A062E3}" type="presOf" srcId="{15838ACA-A6D9-984B-97DD-65E82737F6FE}" destId="{28604B42-BA46-7F44-AA26-E9313DE9D818}" srcOrd="0" destOrd="0" presId="urn:microsoft.com/office/officeart/2005/8/layout/hProcess7#8"/>
    <dgm:cxn modelId="{A6AC9097-2814-FA42-AC52-70C3410AD1BA}" type="presOf" srcId="{4F51A89E-B313-8841-9C77-49E5A783CFDA}" destId="{556E7282-3F0C-1246-B8FF-68316FB52394}" srcOrd="0" destOrd="0" presId="urn:microsoft.com/office/officeart/2005/8/layout/hProcess7#8"/>
    <dgm:cxn modelId="{84C8BEB9-2246-8847-A7BD-7788D65CCE03}" type="presOf" srcId="{8679DA8A-157F-954A-B5AE-AD6B04AE6D37}" destId="{CF0FA423-BFEC-BC47-856A-C6D52BD0649D}" srcOrd="0" destOrd="0" presId="urn:microsoft.com/office/officeart/2005/8/layout/hProcess7#8"/>
    <dgm:cxn modelId="{610FE9F1-5BBC-9245-981D-FC00CD3C57AF}" srcId="{1A470B55-F7AE-DC4A-AAF0-847942A8C7C7}" destId="{8BFECCD0-38E5-C740-82ED-D3AF4EC59733}" srcOrd="0" destOrd="0" parTransId="{B9F2FA50-63D7-6144-AE4E-EDD3A4A40DFC}" sibTransId="{D2BC4D93-F21A-E749-A626-39221EC0198D}"/>
    <dgm:cxn modelId="{6670F0F9-11F2-7A47-A912-7368A0C8E1C1}" type="presOf" srcId="{4F51A89E-B313-8841-9C77-49E5A783CFDA}" destId="{EEABF489-E425-E940-9300-0D9916272F77}" srcOrd="1" destOrd="0" presId="urn:microsoft.com/office/officeart/2005/8/layout/hProcess7#8"/>
    <dgm:cxn modelId="{4F4343B7-E2E2-D34A-ADD1-9446E880068C}" type="presParOf" srcId="{DA678DE6-E4F8-F043-8878-C9C8E9A89D7A}" destId="{D5FF792B-5460-484C-B85A-5E299877216C}" srcOrd="0" destOrd="0" presId="urn:microsoft.com/office/officeart/2005/8/layout/hProcess7#8"/>
    <dgm:cxn modelId="{ABC75BCF-D282-EE40-9F6C-081D236D5390}" type="presParOf" srcId="{D5FF792B-5460-484C-B85A-5E299877216C}" destId="{556E7282-3F0C-1246-B8FF-68316FB52394}" srcOrd="0" destOrd="0" presId="urn:microsoft.com/office/officeart/2005/8/layout/hProcess7#8"/>
    <dgm:cxn modelId="{2B11E9CC-677F-F847-8DE8-E0C9F4E959C3}" type="presParOf" srcId="{D5FF792B-5460-484C-B85A-5E299877216C}" destId="{EEABF489-E425-E940-9300-0D9916272F77}" srcOrd="1" destOrd="0" presId="urn:microsoft.com/office/officeart/2005/8/layout/hProcess7#8"/>
    <dgm:cxn modelId="{C2ACE234-8F4B-1440-99EC-8FEFDB7EB8DC}" type="presParOf" srcId="{D5FF792B-5460-484C-B85A-5E299877216C}" destId="{0ABF3F98-5908-984D-B038-BB15F58B18DC}" srcOrd="2" destOrd="0" presId="urn:microsoft.com/office/officeart/2005/8/layout/hProcess7#8"/>
    <dgm:cxn modelId="{77610C8F-81A4-CD41-B080-98BC406CB79E}" type="presParOf" srcId="{DA678DE6-E4F8-F043-8878-C9C8E9A89D7A}" destId="{50C34EC9-92B3-1B4D-BAE5-844C44BFFC57}" srcOrd="1" destOrd="0" presId="urn:microsoft.com/office/officeart/2005/8/layout/hProcess7#8"/>
    <dgm:cxn modelId="{A76E8E1A-09F0-3048-A55D-AE60CC39ABC3}" type="presParOf" srcId="{DA678DE6-E4F8-F043-8878-C9C8E9A89D7A}" destId="{2F88940F-00E7-104C-B898-A38D12E6EB4C}" srcOrd="2" destOrd="0" presId="urn:microsoft.com/office/officeart/2005/8/layout/hProcess7#8"/>
    <dgm:cxn modelId="{32F5AC9A-4CF7-BA40-A506-13DAB4E68857}" type="presParOf" srcId="{2F88940F-00E7-104C-B898-A38D12E6EB4C}" destId="{3B8630EC-358A-F44D-A8A0-22BE1311E5FA}" srcOrd="0" destOrd="0" presId="urn:microsoft.com/office/officeart/2005/8/layout/hProcess7#8"/>
    <dgm:cxn modelId="{943AC85A-BA34-AB4D-AED5-457C8EF8B1A8}" type="presParOf" srcId="{2F88940F-00E7-104C-B898-A38D12E6EB4C}" destId="{AC169DEC-C7BD-3F4F-B1B2-16E5BF13B404}" srcOrd="1" destOrd="0" presId="urn:microsoft.com/office/officeart/2005/8/layout/hProcess7#8"/>
    <dgm:cxn modelId="{04E77F45-7A37-CE4B-BF11-D3F5044D9E94}" type="presParOf" srcId="{2F88940F-00E7-104C-B898-A38D12E6EB4C}" destId="{021195E2-71DD-F84C-AA5D-24235D6EBD91}" srcOrd="2" destOrd="0" presId="urn:microsoft.com/office/officeart/2005/8/layout/hProcess7#8"/>
    <dgm:cxn modelId="{CA08B036-B8A9-6445-82C8-7B94EB27BD72}" type="presParOf" srcId="{DA678DE6-E4F8-F043-8878-C9C8E9A89D7A}" destId="{DC064EA4-0C63-964A-80BF-5AE35323D169}" srcOrd="3" destOrd="0" presId="urn:microsoft.com/office/officeart/2005/8/layout/hProcess7#8"/>
    <dgm:cxn modelId="{86F50A4A-62CA-3240-A1EC-923E945D9D96}" type="presParOf" srcId="{DA678DE6-E4F8-F043-8878-C9C8E9A89D7A}" destId="{463A6590-CE1E-5144-AF8A-90D79EA998C5}" srcOrd="4" destOrd="0" presId="urn:microsoft.com/office/officeart/2005/8/layout/hProcess7#8"/>
    <dgm:cxn modelId="{3AFD3301-9632-D84B-8C14-4BFDB5562199}" type="presParOf" srcId="{463A6590-CE1E-5144-AF8A-90D79EA998C5}" destId="{84C92092-8A36-9245-99C1-62B7F0058E83}" srcOrd="0" destOrd="0" presId="urn:microsoft.com/office/officeart/2005/8/layout/hProcess7#8"/>
    <dgm:cxn modelId="{2CB3510C-9B22-C34F-AD86-F1512082E0A3}" type="presParOf" srcId="{463A6590-CE1E-5144-AF8A-90D79EA998C5}" destId="{A3313A6F-5C0E-2C45-985F-4BD14E084355}" srcOrd="1" destOrd="0" presId="urn:microsoft.com/office/officeart/2005/8/layout/hProcess7#8"/>
    <dgm:cxn modelId="{58400294-E01E-9A4D-B890-16F421F944B2}" type="presParOf" srcId="{463A6590-CE1E-5144-AF8A-90D79EA998C5}" destId="{FA506FF2-A481-7C4C-9687-930318614FC2}" srcOrd="2" destOrd="0" presId="urn:microsoft.com/office/officeart/2005/8/layout/hProcess7#8"/>
    <dgm:cxn modelId="{2E92E779-0458-D641-B6E8-173B18769732}" type="presParOf" srcId="{DA678DE6-E4F8-F043-8878-C9C8E9A89D7A}" destId="{672DDFAE-2149-DD48-89DB-2A31FE882A29}" srcOrd="5" destOrd="0" presId="urn:microsoft.com/office/officeart/2005/8/layout/hProcess7#8"/>
    <dgm:cxn modelId="{7C24A0F8-35AC-6E4E-AD1D-D7ECB02B9C08}" type="presParOf" srcId="{DA678DE6-E4F8-F043-8878-C9C8E9A89D7A}" destId="{6809C7BB-37CD-8D49-82D0-228E390491EF}" srcOrd="6" destOrd="0" presId="urn:microsoft.com/office/officeart/2005/8/layout/hProcess7#8"/>
    <dgm:cxn modelId="{8186812C-B540-BB46-9494-3CA1BBC71553}" type="presParOf" srcId="{6809C7BB-37CD-8D49-82D0-228E390491EF}" destId="{DE808900-8026-1848-80FD-DDDDC7EB9C28}" srcOrd="0" destOrd="0" presId="urn:microsoft.com/office/officeart/2005/8/layout/hProcess7#8"/>
    <dgm:cxn modelId="{4434CEDB-EDAD-E943-B334-BDFDC2101E61}" type="presParOf" srcId="{6809C7BB-37CD-8D49-82D0-228E390491EF}" destId="{38E1EB6D-D67E-B04B-8F17-B4636DB27A3E}" srcOrd="1" destOrd="0" presId="urn:microsoft.com/office/officeart/2005/8/layout/hProcess7#8"/>
    <dgm:cxn modelId="{0B1B1FC6-9B50-9A47-ADB2-4093A7FEC6A6}" type="presParOf" srcId="{6809C7BB-37CD-8D49-82D0-228E390491EF}" destId="{2553107B-15B5-3949-9B5A-2465A831A105}" srcOrd="2" destOrd="0" presId="urn:microsoft.com/office/officeart/2005/8/layout/hProcess7#8"/>
    <dgm:cxn modelId="{0B4002CF-75D7-7842-B2A6-C0700B80BDF5}" type="presParOf" srcId="{DA678DE6-E4F8-F043-8878-C9C8E9A89D7A}" destId="{0A6003D1-9D54-F248-8085-C32AA79DD100}" srcOrd="7" destOrd="0" presId="urn:microsoft.com/office/officeart/2005/8/layout/hProcess7#8"/>
    <dgm:cxn modelId="{E5CB272C-EBE4-D145-BAF0-799C17665D11}" type="presParOf" srcId="{DA678DE6-E4F8-F043-8878-C9C8E9A89D7A}" destId="{0F0B6A7F-2ABC-C442-AFA5-1B3AA2554383}" srcOrd="8" destOrd="0" presId="urn:microsoft.com/office/officeart/2005/8/layout/hProcess7#8"/>
    <dgm:cxn modelId="{3A53D764-022A-DC40-BA3C-C6148D3D463F}" type="presParOf" srcId="{0F0B6A7F-2ABC-C442-AFA5-1B3AA2554383}" destId="{CF0FA423-BFEC-BC47-856A-C6D52BD0649D}" srcOrd="0" destOrd="0" presId="urn:microsoft.com/office/officeart/2005/8/layout/hProcess7#8"/>
    <dgm:cxn modelId="{560EF39F-D97D-014B-9F53-C3D9F00ED579}" type="presParOf" srcId="{0F0B6A7F-2ABC-C442-AFA5-1B3AA2554383}" destId="{50902AFF-EDEB-2749-B6B6-550932ADE1A6}" srcOrd="1" destOrd="0" presId="urn:microsoft.com/office/officeart/2005/8/layout/hProcess7#8"/>
    <dgm:cxn modelId="{F667D60F-FC16-E24B-AA47-BD5505A31499}" type="presParOf" srcId="{0F0B6A7F-2ABC-C442-AFA5-1B3AA2554383}" destId="{28604B42-BA46-7F44-AA26-E9313DE9D818}" srcOrd="2" destOrd="0" presId="urn:microsoft.com/office/officeart/2005/8/layout/hProcess7#8"/>
    <dgm:cxn modelId="{2E2843BC-4E43-7047-9292-4A2D5259ACF9}" type="presParOf" srcId="{DA678DE6-E4F8-F043-8878-C9C8E9A89D7A}" destId="{F91E3F42-6112-4E41-9AF1-687033E57058}" srcOrd="9" destOrd="0" presId="urn:microsoft.com/office/officeart/2005/8/layout/hProcess7#8"/>
    <dgm:cxn modelId="{A621AB69-362A-824B-B784-B914D38F3045}" type="presParOf" srcId="{DA678DE6-E4F8-F043-8878-C9C8E9A89D7A}" destId="{45514B2D-25B0-254E-BBC5-168CEA30FE7D}" srcOrd="10" destOrd="0" presId="urn:microsoft.com/office/officeart/2005/8/layout/hProcess7#8"/>
    <dgm:cxn modelId="{52FD52AB-19E8-204A-8D30-3723F95AE183}" type="presParOf" srcId="{45514B2D-25B0-254E-BBC5-168CEA30FE7D}" destId="{378CD7D9-8EE3-F244-9063-B016F12B1D0E}" srcOrd="0" destOrd="0" presId="urn:microsoft.com/office/officeart/2005/8/layout/hProcess7#8"/>
    <dgm:cxn modelId="{CD07A5E9-9FF1-1542-A572-FFFE680D3CBD}" type="presParOf" srcId="{45514B2D-25B0-254E-BBC5-168CEA30FE7D}" destId="{3DC9B0BC-D81E-794D-AA0F-02F29BF20282}" srcOrd="1" destOrd="0" presId="urn:microsoft.com/office/officeart/2005/8/layout/hProcess7#8"/>
    <dgm:cxn modelId="{F76BE104-C009-6C44-A8F4-E77A710EC9C4}" type="presParOf" srcId="{45514B2D-25B0-254E-BBC5-168CEA30FE7D}" destId="{F7AD47E7-F0F5-2341-835F-B3008E0E41F8}" srcOrd="2" destOrd="0" presId="urn:microsoft.com/office/officeart/2005/8/layout/hProcess7#8"/>
    <dgm:cxn modelId="{45847304-AFA7-3740-83C6-194D824F02D3}" type="presParOf" srcId="{DA678DE6-E4F8-F043-8878-C9C8E9A89D7A}" destId="{E86BEF0C-D22A-D947-AEED-E4F4E977A1F6}" srcOrd="11" destOrd="0" presId="urn:microsoft.com/office/officeart/2005/8/layout/hProcess7#8"/>
    <dgm:cxn modelId="{39530CF3-2152-0746-8934-48B7792A09B5}" type="presParOf" srcId="{DA678DE6-E4F8-F043-8878-C9C8E9A89D7A}" destId="{6AAAC17F-42E4-6047-99D5-A9FA64BCA4D0}" srcOrd="12" destOrd="0" presId="urn:microsoft.com/office/officeart/2005/8/layout/hProcess7#8"/>
    <dgm:cxn modelId="{40D05B23-4F74-3E4A-9533-30BE99861CE0}" type="presParOf" srcId="{6AAAC17F-42E4-6047-99D5-A9FA64BCA4D0}" destId="{176CB02C-C4D7-A541-8F77-F37EB1DD3076}" srcOrd="0" destOrd="0" presId="urn:microsoft.com/office/officeart/2005/8/layout/hProcess7#8"/>
    <dgm:cxn modelId="{9AF2C761-A806-FE49-B4D5-5C735CAD3FAB}" type="presParOf" srcId="{6AAAC17F-42E4-6047-99D5-A9FA64BCA4D0}" destId="{82B826CC-1E6F-7040-861B-54FFA59619F3}" srcOrd="1" destOrd="0" presId="urn:microsoft.com/office/officeart/2005/8/layout/hProcess7#8"/>
    <dgm:cxn modelId="{D37EBABB-50EB-0946-9121-28EA3FD618C2}" type="presParOf" srcId="{6AAAC17F-42E4-6047-99D5-A9FA64BCA4D0}" destId="{EB205537-AB81-F14B-B7EC-F4DEC44FF5A7}" srcOrd="2" destOrd="0" presId="urn:microsoft.com/office/officeart/2005/8/layout/hProcess7#8"/>
    <dgm:cxn modelId="{BECDFFB4-CAC3-6448-B31A-2F7143C78AB8}" type="presParOf" srcId="{DA678DE6-E4F8-F043-8878-C9C8E9A89D7A}" destId="{B8EAF974-B59C-8144-AC44-52C02C455540}" srcOrd="13" destOrd="0" presId="urn:microsoft.com/office/officeart/2005/8/layout/hProcess7#8"/>
    <dgm:cxn modelId="{F145B124-03CD-A746-9ED7-8ECDBE070094}" type="presParOf" srcId="{DA678DE6-E4F8-F043-8878-C9C8E9A89D7A}" destId="{7D041F86-7C5E-0F4F-A06C-3A31AA1CD1AA}" srcOrd="14" destOrd="0" presId="urn:microsoft.com/office/officeart/2005/8/layout/hProcess7#8"/>
    <dgm:cxn modelId="{B603AE83-01AF-1E44-A0C5-40641C9B2B71}" type="presParOf" srcId="{7D041F86-7C5E-0F4F-A06C-3A31AA1CD1AA}" destId="{BFA51479-3C57-F742-9FC6-761DCF2BBB04}" srcOrd="0" destOrd="0" presId="urn:microsoft.com/office/officeart/2005/8/layout/hProcess7#8"/>
    <dgm:cxn modelId="{6209CAF4-8B9C-6D42-9446-6CEE1703F796}" type="presParOf" srcId="{7D041F86-7C5E-0F4F-A06C-3A31AA1CD1AA}" destId="{C190187E-5A2A-A743-9026-9D6FC9889B0E}" srcOrd="1" destOrd="0" presId="urn:microsoft.com/office/officeart/2005/8/layout/hProcess7#8"/>
    <dgm:cxn modelId="{ABB41140-0837-6B48-A0AD-B55DE35CC5C8}" type="presParOf" srcId="{7D041F86-7C5E-0F4F-A06C-3A31AA1CD1AA}" destId="{4CE20902-C063-E048-900F-62E908A8C0D2}" srcOrd="2" destOrd="0" presId="urn:microsoft.com/office/officeart/2005/8/layout/hProcess7#8"/>
    <dgm:cxn modelId="{07349EEE-D0C8-3946-97F4-3E5DB81AE5B6}" type="presParOf" srcId="{DA678DE6-E4F8-F043-8878-C9C8E9A89D7A}" destId="{8C219169-E37D-824C-B136-0B5D15D1440B}" srcOrd="15" destOrd="0" presId="urn:microsoft.com/office/officeart/2005/8/layout/hProcess7#8"/>
    <dgm:cxn modelId="{09FA7454-E4E7-F74F-9CC1-10D7DD7FFD39}" type="presParOf" srcId="{DA678DE6-E4F8-F043-8878-C9C8E9A89D7A}" destId="{5FAF4F9F-3241-CB41-BDCB-CA3513DCB558}" srcOrd="16" destOrd="0" presId="urn:microsoft.com/office/officeart/2005/8/layout/hProcess7#8"/>
    <dgm:cxn modelId="{AA768BFC-646E-9D41-906B-A9260407EB1D}" type="presParOf" srcId="{5FAF4F9F-3241-CB41-BDCB-CA3513DCB558}" destId="{3965805A-D800-B343-8427-109488321983}" srcOrd="0" destOrd="0" presId="urn:microsoft.com/office/officeart/2005/8/layout/hProcess7#8"/>
    <dgm:cxn modelId="{4FC98BCC-FC92-DA48-AF16-3AAE647D0F3F}" type="presParOf" srcId="{5FAF4F9F-3241-CB41-BDCB-CA3513DCB558}" destId="{68868FE6-9489-DC47-BDD4-23A3448A087F}" srcOrd="1" destOrd="0" presId="urn:microsoft.com/office/officeart/2005/8/layout/hProcess7#8"/>
    <dgm:cxn modelId="{044867CB-C819-964D-9ABE-40DDD84A0752}" type="presParOf" srcId="{5FAF4F9F-3241-CB41-BDCB-CA3513DCB558}" destId="{045B421F-BBBC-1D49-BF64-D1B7F9E69BB4}" srcOrd="2" destOrd="0" presId="urn:microsoft.com/office/officeart/2005/8/layout/hProcess7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771B2-E681-5F41-93ED-D1F2013F75C9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FB2262-FBA8-9446-A332-B7D759449303}">
      <dsp:nvSpPr>
        <dsp:cNvPr id="0" name=""/>
        <dsp:cNvSpPr/>
      </dsp:nvSpPr>
      <dsp:spPr>
        <a:xfrm>
          <a:off x="125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Access</a:t>
          </a:r>
          <a:endParaRPr lang="en-US" sz="2700" kern="1200" dirty="0"/>
        </a:p>
      </dsp:txBody>
      <dsp:txXfrm>
        <a:off x="80606" y="1298554"/>
        <a:ext cx="1783357" cy="1466890"/>
      </dsp:txXfrm>
    </dsp:sp>
    <dsp:sp modelId="{B8A5D7F1-B870-3346-A44C-99D3C1BFD369}">
      <dsp:nvSpPr>
        <dsp:cNvPr id="0" name=""/>
        <dsp:cNvSpPr/>
      </dsp:nvSpPr>
      <dsp:spPr>
        <a:xfrm>
          <a:off x="2076966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Transform</a:t>
          </a:r>
          <a:endParaRPr lang="en-US" sz="2700" kern="1200" dirty="0"/>
        </a:p>
      </dsp:txBody>
      <dsp:txXfrm>
        <a:off x="2156321" y="1298554"/>
        <a:ext cx="1783357" cy="1466890"/>
      </dsp:txXfrm>
    </dsp:sp>
    <dsp:sp modelId="{633BD720-646C-C141-A9CE-BDB492ABFDA3}">
      <dsp:nvSpPr>
        <dsp:cNvPr id="0" name=""/>
        <dsp:cNvSpPr/>
      </dsp:nvSpPr>
      <dsp:spPr>
        <a:xfrm>
          <a:off x="4152681" y="1219199"/>
          <a:ext cx="1942067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Deliver</a:t>
          </a:r>
          <a:endParaRPr lang="en-US" sz="2700" kern="1200" dirty="0"/>
        </a:p>
      </dsp:txBody>
      <dsp:txXfrm>
        <a:off x="4232036" y="1298554"/>
        <a:ext cx="1783357" cy="14668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65394-59B4-9E42-A3FA-B3C3DA79DB46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Knowledge Extraction</a:t>
          </a:r>
          <a:endParaRPr lang="en-US" sz="31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 rot="5400000">
        <a:off x="0" y="0"/>
        <a:ext cx="3048000" cy="1524000"/>
      </dsp:txXfrm>
    </dsp:sp>
    <dsp:sp modelId="{5DF75890-9BA5-2440-BFC1-3D77163C3A3E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Discovery and Prediction  </a:t>
          </a:r>
        </a:p>
      </dsp:txBody>
      <dsp:txXfrm>
        <a:off x="3048000" y="0"/>
        <a:ext cx="3048000" cy="1524000"/>
      </dsp:txXfrm>
    </dsp:sp>
    <dsp:sp modelId="{416EE0CF-009C-9449-BD65-C4797BEA75F1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Evaluation and Visualization</a:t>
          </a:r>
        </a:p>
      </dsp:txBody>
      <dsp:txXfrm rot="10800000">
        <a:off x="0" y="2539999"/>
        <a:ext cx="3048000" cy="1524000"/>
      </dsp:txXfrm>
    </dsp:sp>
    <dsp:sp modelId="{D8B599FB-713B-D74A-A067-870A973DE4BD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Validation</a:t>
          </a:r>
        </a:p>
      </dsp:txBody>
      <dsp:txXfrm rot="-5400000">
        <a:off x="3048000" y="2539999"/>
        <a:ext cx="3048000" cy="1524000"/>
      </dsp:txXfrm>
    </dsp:sp>
    <dsp:sp modelId="{4C621F92-AA68-484E-98CE-0D504B2F9B2E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solidFill>
                <a:schemeClr val="bg1"/>
              </a:solidFill>
            </a:rPr>
            <a:t>Data</a:t>
          </a:r>
          <a:endParaRPr lang="en-US" sz="3100" kern="1200" dirty="0">
            <a:solidFill>
              <a:schemeClr val="bg1"/>
            </a:solidFill>
          </a:endParaRPr>
        </a:p>
      </dsp:txBody>
      <dsp:txXfrm>
        <a:off x="2183197" y="1573596"/>
        <a:ext cx="1729606" cy="9168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67B73-CD8E-1240-A8F4-F8680BE28BEE}">
      <dsp:nvSpPr>
        <dsp:cNvPr id="0" name=""/>
        <dsp:cNvSpPr/>
      </dsp:nvSpPr>
      <dsp:spPr>
        <a:xfrm rot="5400000">
          <a:off x="4477511" y="-1652850"/>
          <a:ext cx="1159891" cy="4759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Compute a key for each entry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Relevant attributes must be considered</a:t>
          </a:r>
          <a:endParaRPr lang="en-US" sz="2200" kern="1200" dirty="0"/>
        </a:p>
      </dsp:txBody>
      <dsp:txXfrm rot="-5400000">
        <a:off x="2677478" y="203804"/>
        <a:ext cx="4703338" cy="1046649"/>
      </dsp:txXfrm>
    </dsp:sp>
    <dsp:sp modelId="{3715CF20-3944-5C4C-B4DF-F49F94F6C7F5}">
      <dsp:nvSpPr>
        <dsp:cNvPr id="0" name=""/>
        <dsp:cNvSpPr/>
      </dsp:nvSpPr>
      <dsp:spPr>
        <a:xfrm>
          <a:off x="0" y="2196"/>
          <a:ext cx="2677477" cy="14498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Create Keys</a:t>
          </a:r>
          <a:endParaRPr lang="en-US" sz="4100" kern="1200" dirty="0"/>
        </a:p>
      </dsp:txBody>
      <dsp:txXfrm>
        <a:off x="70777" y="72973"/>
        <a:ext cx="2535923" cy="1308310"/>
      </dsp:txXfrm>
    </dsp:sp>
    <dsp:sp modelId="{4F8D35FE-62BD-3C42-AB03-818001C95675}">
      <dsp:nvSpPr>
        <dsp:cNvPr id="0" name=""/>
        <dsp:cNvSpPr/>
      </dsp:nvSpPr>
      <dsp:spPr>
        <a:xfrm rot="5400000">
          <a:off x="4477511" y="-130492"/>
          <a:ext cx="1159891" cy="4759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Sort the records in the data list using the keys</a:t>
          </a:r>
          <a:endParaRPr lang="en-US" sz="2200" kern="1200" dirty="0"/>
        </a:p>
      </dsp:txBody>
      <dsp:txXfrm rot="-5400000">
        <a:off x="2677478" y="1726162"/>
        <a:ext cx="4703338" cy="1046649"/>
      </dsp:txXfrm>
    </dsp:sp>
    <dsp:sp modelId="{59C62637-12A8-2640-BD7E-852EC68979BF}">
      <dsp:nvSpPr>
        <dsp:cNvPr id="0" name=""/>
        <dsp:cNvSpPr/>
      </dsp:nvSpPr>
      <dsp:spPr>
        <a:xfrm>
          <a:off x="0" y="1524555"/>
          <a:ext cx="2677477" cy="14498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Sort Data</a:t>
          </a:r>
          <a:endParaRPr lang="en-US" sz="4100" kern="1200" dirty="0"/>
        </a:p>
      </dsp:txBody>
      <dsp:txXfrm>
        <a:off x="70777" y="1595332"/>
        <a:ext cx="2535923" cy="1308310"/>
      </dsp:txXfrm>
    </dsp:sp>
    <dsp:sp modelId="{648D503A-9268-2948-BA86-13396D73AF0C}">
      <dsp:nvSpPr>
        <dsp:cNvPr id="0" name=""/>
        <dsp:cNvSpPr/>
      </dsp:nvSpPr>
      <dsp:spPr>
        <a:xfrm rot="5400000">
          <a:off x="4477511" y="1391865"/>
          <a:ext cx="1159891" cy="4759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Move a fixed size window through the sequential list of records limiting the comparisons </a:t>
          </a:r>
          <a:endParaRPr lang="en-US" sz="2200" kern="1200" dirty="0"/>
        </a:p>
      </dsp:txBody>
      <dsp:txXfrm rot="-5400000">
        <a:off x="2677478" y="3248520"/>
        <a:ext cx="4703338" cy="1046649"/>
      </dsp:txXfrm>
    </dsp:sp>
    <dsp:sp modelId="{DD31419A-34AD-B445-9F37-FEDB3567F08E}">
      <dsp:nvSpPr>
        <dsp:cNvPr id="0" name=""/>
        <dsp:cNvSpPr/>
      </dsp:nvSpPr>
      <dsp:spPr>
        <a:xfrm>
          <a:off x="0" y="3046913"/>
          <a:ext cx="2677477" cy="14498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Merge</a:t>
          </a:r>
          <a:endParaRPr lang="en-US" sz="4100" kern="1200" dirty="0"/>
        </a:p>
      </dsp:txBody>
      <dsp:txXfrm>
        <a:off x="70777" y="3117690"/>
        <a:ext cx="2535923" cy="1308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5B18F-A301-124B-9206-E458A215A119}">
      <dsp:nvSpPr>
        <dsp:cNvPr id="0" name=""/>
        <dsp:cNvSpPr/>
      </dsp:nvSpPr>
      <dsp:spPr>
        <a:xfrm>
          <a:off x="9652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92394D-67D4-2A4F-AF77-EBEEE0938A82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Coverage: measures the completeness of a source.</a:t>
          </a:r>
          <a:endParaRPr lang="en-US" sz="1500" kern="1200" dirty="0"/>
        </a:p>
      </dsp:txBody>
      <dsp:txXfrm>
        <a:off x="1479451" y="463451"/>
        <a:ext cx="1430218" cy="1430218"/>
      </dsp:txXfrm>
    </dsp:sp>
    <dsp:sp modelId="{BB0F2142-A729-D248-941B-D4F0B4E5BBD9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Accuracy: measures the correctness of a source.</a:t>
          </a:r>
          <a:endParaRPr lang="en-US" sz="1500" kern="1200" dirty="0"/>
        </a:p>
      </dsp:txBody>
      <dsp:txXfrm>
        <a:off x="3186331" y="463451"/>
        <a:ext cx="1430218" cy="1430218"/>
      </dsp:txXfrm>
    </dsp:sp>
    <dsp:sp modelId="{4BD5AC7B-B237-C948-B085-590C28B58747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Timeliness: time required for changes to appear in the source.</a:t>
          </a:r>
          <a:endParaRPr lang="en-US" sz="1500" kern="1200" dirty="0"/>
        </a:p>
      </dsp:txBody>
      <dsp:txXfrm>
        <a:off x="1479451" y="2170331"/>
        <a:ext cx="1430218" cy="1430218"/>
      </dsp:txXfrm>
    </dsp:sp>
    <dsp:sp modelId="{0C145E34-EBA3-EA49-834D-89C00DE427A6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Position Bias: how positive or negative are the sentiment of entities in the source.</a:t>
          </a:r>
          <a:endParaRPr lang="en-US" sz="1500" kern="1200" dirty="0"/>
        </a:p>
      </dsp:txBody>
      <dsp:txXfrm>
        <a:off x="3186331" y="2170331"/>
        <a:ext cx="1430218" cy="14302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CDA48-CDE2-8F4F-9212-CABC12984657}">
      <dsp:nvSpPr>
        <dsp:cNvPr id="0" name=""/>
        <dsp:cNvSpPr/>
      </dsp:nvSpPr>
      <dsp:spPr>
        <a:xfrm>
          <a:off x="2155507" y="2277603"/>
          <a:ext cx="1784985" cy="17849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Data Integration with Uncertainty</a:t>
          </a:r>
          <a:endParaRPr lang="en-US" sz="1900" kern="1200" dirty="0"/>
        </a:p>
      </dsp:txBody>
      <dsp:txXfrm>
        <a:off x="2416912" y="2539008"/>
        <a:ext cx="1262175" cy="1262175"/>
      </dsp:txXfrm>
    </dsp:sp>
    <dsp:sp modelId="{538C77D9-18B5-AC43-8377-704995281C6E}">
      <dsp:nvSpPr>
        <dsp:cNvPr id="0" name=""/>
        <dsp:cNvSpPr/>
      </dsp:nvSpPr>
      <dsp:spPr>
        <a:xfrm rot="12900000">
          <a:off x="871449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4A4AA4-1AED-6A4B-A4DB-B0BC0CDBE1CE}">
      <dsp:nvSpPr>
        <dsp:cNvPr id="0" name=""/>
        <dsp:cNvSpPr/>
      </dsp:nvSpPr>
      <dsp:spPr>
        <a:xfrm>
          <a:off x="160123" y="1063372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Uncertain Schema Mappings</a:t>
          </a:r>
          <a:endParaRPr lang="en-US" sz="2700" kern="1200" dirty="0"/>
        </a:p>
      </dsp:txBody>
      <dsp:txXfrm>
        <a:off x="199856" y="1103105"/>
        <a:ext cx="1616269" cy="1277122"/>
      </dsp:txXfrm>
    </dsp:sp>
    <dsp:sp modelId="{750B265E-6FCE-6248-981C-B7170E4FB98B}">
      <dsp:nvSpPr>
        <dsp:cNvPr id="0" name=""/>
        <dsp:cNvSpPr/>
      </dsp:nvSpPr>
      <dsp:spPr>
        <a:xfrm rot="16200000">
          <a:off x="2292993" y="1180352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3D4EE3-3145-134D-B3D7-8AD379F58B70}">
      <dsp:nvSpPr>
        <dsp:cNvPr id="0" name=""/>
        <dsp:cNvSpPr/>
      </dsp:nvSpPr>
      <dsp:spPr>
        <a:xfrm>
          <a:off x="2200132" y="1411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Uncertain Data</a:t>
          </a:r>
          <a:endParaRPr lang="en-US" sz="2700" kern="1200" dirty="0"/>
        </a:p>
      </dsp:txBody>
      <dsp:txXfrm>
        <a:off x="2239865" y="41144"/>
        <a:ext cx="1616269" cy="1277122"/>
      </dsp:txXfrm>
    </dsp:sp>
    <dsp:sp modelId="{D5FF1A58-05B8-884C-BCFF-7E0D74B494A9}">
      <dsp:nvSpPr>
        <dsp:cNvPr id="0" name=""/>
        <dsp:cNvSpPr/>
      </dsp:nvSpPr>
      <dsp:spPr>
        <a:xfrm rot="19500000">
          <a:off x="3714536" y="1920360"/>
          <a:ext cx="1510013" cy="5087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93CB75-6B2B-8741-B463-6AE8FB068A6A}">
      <dsp:nvSpPr>
        <dsp:cNvPr id="0" name=""/>
        <dsp:cNvSpPr/>
      </dsp:nvSpPr>
      <dsp:spPr>
        <a:xfrm>
          <a:off x="4240140" y="1063372"/>
          <a:ext cx="1695735" cy="1356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Uncertain Queries</a:t>
          </a:r>
          <a:endParaRPr lang="en-US" sz="2700" kern="1200" dirty="0"/>
        </a:p>
      </dsp:txBody>
      <dsp:txXfrm>
        <a:off x="4279873" y="1103105"/>
        <a:ext cx="1616269" cy="1277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868B2-5BE1-E54B-B2D4-5338FF2D0769}">
      <dsp:nvSpPr>
        <dsp:cNvPr id="0" name=""/>
        <dsp:cNvSpPr/>
      </dsp:nvSpPr>
      <dsp:spPr>
        <a:xfrm>
          <a:off x="1739975" y="1244145"/>
          <a:ext cx="2884032" cy="28840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Big Data Integration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Five V’s</a:t>
          </a:r>
          <a:endParaRPr lang="en-US" sz="3200" kern="1200" dirty="0"/>
        </a:p>
      </dsp:txBody>
      <dsp:txXfrm>
        <a:off x="2162332" y="1666502"/>
        <a:ext cx="2039318" cy="2039318"/>
      </dsp:txXfrm>
    </dsp:sp>
    <dsp:sp modelId="{45157E14-9BC5-8749-89DA-F09BE732AE20}">
      <dsp:nvSpPr>
        <dsp:cNvPr id="0" name=""/>
        <dsp:cNvSpPr/>
      </dsp:nvSpPr>
      <dsp:spPr>
        <a:xfrm>
          <a:off x="2460983" y="88979"/>
          <a:ext cx="1442016" cy="14420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Veracity</a:t>
          </a:r>
          <a:endParaRPr lang="en-US" sz="2100" kern="1200" dirty="0"/>
        </a:p>
      </dsp:txBody>
      <dsp:txXfrm>
        <a:off x="2672161" y="300157"/>
        <a:ext cx="1019660" cy="1019660"/>
      </dsp:txXfrm>
    </dsp:sp>
    <dsp:sp modelId="{DBB0FA5E-DB19-4241-81B0-99822083333D}">
      <dsp:nvSpPr>
        <dsp:cNvPr id="0" name=""/>
        <dsp:cNvSpPr/>
      </dsp:nvSpPr>
      <dsp:spPr>
        <a:xfrm>
          <a:off x="4245331" y="1385383"/>
          <a:ext cx="1442016" cy="14420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Volume</a:t>
          </a:r>
          <a:endParaRPr lang="en-US" sz="2100" kern="1200" dirty="0"/>
        </a:p>
      </dsp:txBody>
      <dsp:txXfrm>
        <a:off x="4456509" y="1596561"/>
        <a:ext cx="1019660" cy="1019660"/>
      </dsp:txXfrm>
    </dsp:sp>
    <dsp:sp modelId="{D3DD048B-34A9-CF4C-B664-4DCA04AFA816}">
      <dsp:nvSpPr>
        <dsp:cNvPr id="0" name=""/>
        <dsp:cNvSpPr/>
      </dsp:nvSpPr>
      <dsp:spPr>
        <a:xfrm>
          <a:off x="3563771" y="3483010"/>
          <a:ext cx="1442016" cy="14420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Variety</a:t>
          </a:r>
          <a:endParaRPr lang="en-US" sz="2100" kern="1200" dirty="0"/>
        </a:p>
      </dsp:txBody>
      <dsp:txXfrm>
        <a:off x="3774949" y="3694188"/>
        <a:ext cx="1019660" cy="1019660"/>
      </dsp:txXfrm>
    </dsp:sp>
    <dsp:sp modelId="{9C8C5C42-D9FD-8347-87B3-0881FCB0BBFD}">
      <dsp:nvSpPr>
        <dsp:cNvPr id="0" name=""/>
        <dsp:cNvSpPr/>
      </dsp:nvSpPr>
      <dsp:spPr>
        <a:xfrm>
          <a:off x="1358196" y="3483010"/>
          <a:ext cx="1442016" cy="14420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Velocity</a:t>
          </a:r>
          <a:endParaRPr lang="en-US" sz="2100" kern="1200" dirty="0"/>
        </a:p>
      </dsp:txBody>
      <dsp:txXfrm>
        <a:off x="1569374" y="3694188"/>
        <a:ext cx="1019660" cy="1019660"/>
      </dsp:txXfrm>
    </dsp:sp>
    <dsp:sp modelId="{A2CF8DA5-C7EF-A541-9AFC-E1910ACA0985}">
      <dsp:nvSpPr>
        <dsp:cNvPr id="0" name=""/>
        <dsp:cNvSpPr/>
      </dsp:nvSpPr>
      <dsp:spPr>
        <a:xfrm>
          <a:off x="676636" y="1385383"/>
          <a:ext cx="1442016" cy="144201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Value</a:t>
          </a:r>
          <a:endParaRPr lang="en-US" sz="2100" kern="1200" dirty="0"/>
        </a:p>
      </dsp:txBody>
      <dsp:txXfrm>
        <a:off x="887814" y="1596561"/>
        <a:ext cx="1019660" cy="10196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E7282-3F0C-1246-B8FF-68316FB52394}">
      <dsp:nvSpPr>
        <dsp:cNvPr id="0" name=""/>
        <dsp:cNvSpPr/>
      </dsp:nvSpPr>
      <dsp:spPr>
        <a:xfrm>
          <a:off x="8065" y="1324092"/>
          <a:ext cx="1144803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-440697" y="1772855"/>
        <a:ext cx="1126486" cy="228960"/>
      </dsp:txXfrm>
    </dsp:sp>
    <dsp:sp modelId="{0ABF3F98-5908-984D-B038-BB15F58B18DC}">
      <dsp:nvSpPr>
        <dsp:cNvPr id="0" name=""/>
        <dsp:cNvSpPr/>
      </dsp:nvSpPr>
      <dsp:spPr>
        <a:xfrm>
          <a:off x="237025" y="1324092"/>
          <a:ext cx="85287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en-US" sz="1800" b="0" i="0" kern="1200" dirty="0" smtClean="0">
              <a:solidFill>
                <a:schemeClr val="tx1"/>
              </a:solidFill>
              <a:latin typeface="Helvetica"/>
              <a:cs typeface="Helvetica"/>
            </a:rPr>
            <a:t>mport Filters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237025" y="1324092"/>
        <a:ext cx="852878" cy="1373764"/>
      </dsp:txXfrm>
    </dsp:sp>
    <dsp:sp modelId="{84C92092-8A36-9245-99C1-62B7F0058E83}">
      <dsp:nvSpPr>
        <dsp:cNvPr id="0" name=""/>
        <dsp:cNvSpPr/>
      </dsp:nvSpPr>
      <dsp:spPr>
        <a:xfrm>
          <a:off x="1192936" y="1324092"/>
          <a:ext cx="2540856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 rot="16200000">
        <a:off x="883779" y="1633250"/>
        <a:ext cx="1126486" cy="508171"/>
      </dsp:txXfrm>
    </dsp:sp>
    <dsp:sp modelId="{AC169DEC-C7BD-3F4F-B1B2-16E5BF13B404}">
      <dsp:nvSpPr>
        <dsp:cNvPr id="0" name=""/>
        <dsp:cNvSpPr/>
      </dsp:nvSpPr>
      <dsp:spPr>
        <a:xfrm rot="5400000">
          <a:off x="109766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06FF2-A481-7C4C-9687-930318614FC2}">
      <dsp:nvSpPr>
        <dsp:cNvPr id="0" name=""/>
        <dsp:cNvSpPr/>
      </dsp:nvSpPr>
      <dsp:spPr>
        <a:xfrm>
          <a:off x="1599894" y="1324092"/>
          <a:ext cx="1892938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solidFill>
                <a:schemeClr val="tx1"/>
              </a:solidFill>
              <a:latin typeface="Helvetica"/>
            </a:rPr>
            <a:t>Data Transformations</a:t>
          </a:r>
          <a:endParaRPr lang="en-US" sz="1800" b="0" i="0" kern="1200" dirty="0">
            <a:solidFill>
              <a:schemeClr val="tx1"/>
            </a:solidFill>
            <a:latin typeface="Helvetica"/>
          </a:endParaRPr>
        </a:p>
      </dsp:txBody>
      <dsp:txXfrm>
        <a:off x="1599894" y="1324092"/>
        <a:ext cx="1892938" cy="1373764"/>
      </dsp:txXfrm>
    </dsp:sp>
    <dsp:sp modelId="{CF0FA423-BFEC-BC47-856A-C6D52BD0649D}">
      <dsp:nvSpPr>
        <dsp:cNvPr id="0" name=""/>
        <dsp:cNvSpPr/>
      </dsp:nvSpPr>
      <dsp:spPr>
        <a:xfrm>
          <a:off x="3773861" y="1324092"/>
          <a:ext cx="2324202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6200000">
        <a:off x="3443038" y="1654915"/>
        <a:ext cx="1126486" cy="464840"/>
      </dsp:txXfrm>
    </dsp:sp>
    <dsp:sp modelId="{38E1EB6D-D67E-B04B-8F17-B4636DB27A3E}">
      <dsp:nvSpPr>
        <dsp:cNvPr id="0" name=""/>
        <dsp:cNvSpPr/>
      </dsp:nvSpPr>
      <dsp:spPr>
        <a:xfrm rot="5400000">
          <a:off x="3678591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04B42-BA46-7F44-AA26-E9313DE9D818}">
      <dsp:nvSpPr>
        <dsp:cNvPr id="0" name=""/>
        <dsp:cNvSpPr/>
      </dsp:nvSpPr>
      <dsp:spPr>
        <a:xfrm>
          <a:off x="4153195" y="1324092"/>
          <a:ext cx="1731531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err="1" smtClean="0">
              <a:solidFill>
                <a:schemeClr val="tx1"/>
              </a:solidFill>
              <a:latin typeface="Helvetica"/>
              <a:cs typeface="Helvetica"/>
            </a:rPr>
            <a:t>Deduplication</a:t>
          </a:r>
          <a:endParaRPr lang="en-US" sz="1800" b="0" i="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4153195" y="1324092"/>
        <a:ext cx="1731531" cy="1373764"/>
      </dsp:txXfrm>
    </dsp:sp>
    <dsp:sp modelId="{176CB02C-C4D7-A541-8F77-F37EB1DD3076}">
      <dsp:nvSpPr>
        <dsp:cNvPr id="0" name=""/>
        <dsp:cNvSpPr/>
      </dsp:nvSpPr>
      <dsp:spPr>
        <a:xfrm>
          <a:off x="6138132" y="1324092"/>
          <a:ext cx="118577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4577" rIns="57785" bIns="0" numCol="1" spcCol="1270" anchor="t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6200000">
        <a:off x="5693466" y="1768758"/>
        <a:ext cx="1126486" cy="237155"/>
      </dsp:txXfrm>
    </dsp:sp>
    <dsp:sp modelId="{3DC9B0BC-D81E-794D-AA0F-02F29BF20282}">
      <dsp:nvSpPr>
        <dsp:cNvPr id="0" name=""/>
        <dsp:cNvSpPr/>
      </dsp:nvSpPr>
      <dsp:spPr>
        <a:xfrm rot="5400000">
          <a:off x="6042862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05537-AB81-F14B-B7EC-F4DEC44FF5A7}">
      <dsp:nvSpPr>
        <dsp:cNvPr id="0" name=""/>
        <dsp:cNvSpPr/>
      </dsp:nvSpPr>
      <dsp:spPr>
        <a:xfrm>
          <a:off x="6372316" y="1324092"/>
          <a:ext cx="883403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Profiling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6372316" y="1324092"/>
        <a:ext cx="883403" cy="1373764"/>
      </dsp:txXfrm>
    </dsp:sp>
    <dsp:sp modelId="{3965805A-D800-B343-8427-109488321983}">
      <dsp:nvSpPr>
        <dsp:cNvPr id="0" name=""/>
        <dsp:cNvSpPr/>
      </dsp:nvSpPr>
      <dsp:spPr>
        <a:xfrm>
          <a:off x="7363976" y="1324092"/>
          <a:ext cx="1786385" cy="1373764"/>
        </a:xfrm>
        <a:prstGeom prst="roundRect">
          <a:avLst>
            <a:gd name="adj" fmla="val 5000"/>
          </a:avLst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16200000">
        <a:off x="6979371" y="1708697"/>
        <a:ext cx="1126486" cy="357277"/>
      </dsp:txXfrm>
    </dsp:sp>
    <dsp:sp modelId="{C190187E-5A2A-A743-9026-9D6FC9889B0E}">
      <dsp:nvSpPr>
        <dsp:cNvPr id="0" name=""/>
        <dsp:cNvSpPr/>
      </dsp:nvSpPr>
      <dsp:spPr>
        <a:xfrm rot="5400000">
          <a:off x="7268706" y="2416497"/>
          <a:ext cx="201988" cy="1717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B421F-BBBC-1D49-BF64-D1B7F9E69BB4}">
      <dsp:nvSpPr>
        <dsp:cNvPr id="0" name=""/>
        <dsp:cNvSpPr/>
      </dsp:nvSpPr>
      <dsp:spPr>
        <a:xfrm>
          <a:off x="7674738" y="1324092"/>
          <a:ext cx="1330857" cy="137376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Helvetica"/>
              <a:cs typeface="Helvetica"/>
            </a:rPr>
            <a:t>Quality Management</a:t>
          </a:r>
          <a:endParaRPr lang="en-US" sz="1800" kern="1200" dirty="0">
            <a:solidFill>
              <a:schemeClr val="tx1"/>
            </a:solidFill>
            <a:latin typeface="Helvetica"/>
            <a:cs typeface="Helvetica"/>
          </a:endParaRPr>
        </a:p>
      </dsp:txBody>
      <dsp:txXfrm>
        <a:off x="7674738" y="1324092"/>
        <a:ext cx="1330857" cy="1373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#9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#10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7#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#6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#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#8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800">
                <a:latin typeface="Arial" pitchFamily="34" charset="0"/>
              </a:rPr>
              <a:t>KIT – University of the State of Baden-Wuerttemberg and </a:t>
            </a:r>
            <a:br>
              <a:rPr lang="en-US" sz="800">
                <a:latin typeface="Arial" pitchFamily="34" charset="0"/>
              </a:rPr>
            </a:br>
            <a:r>
              <a:rPr lang="en-US" sz="800">
                <a:latin typeface="Arial" pitchFamily="34" charset="0"/>
              </a:rPr>
              <a:t>National Laboratory of the Helmholtz Association</a:t>
            </a:r>
          </a:p>
        </p:txBody>
      </p:sp>
      <p:pic>
        <p:nvPicPr>
          <p:cNvPr id="6148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7569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2BDCDAC-DE62-4AD3-97B8-72AB6550482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9225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Relationship Id="rId3" Type="http://schemas.openxmlformats.org/officeDocument/2006/relationships/hyperlink" Target="http://www.b-kaempgen.de/index.php/Integration_and_Analysis_of_Distributed_Multidimensional_Dataset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45575E-9C37-D542-BDE9-B7F3AB4A06DB}" type="slidenum">
              <a:rPr lang="en-US">
                <a:latin typeface="Siemens Sans" charset="0"/>
              </a:rPr>
              <a:pPr eaLnBrk="1" hangingPunct="1"/>
              <a:t>4</a:t>
            </a:fld>
            <a:endParaRPr lang="en-US">
              <a:latin typeface="Siemens Sans" charset="0"/>
            </a:endParaRPr>
          </a:p>
        </p:txBody>
      </p:sp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540" tIns="46770" rIns="93540" bIns="46770"/>
          <a:lstStyle/>
          <a:p>
            <a:pPr eaLnBrk="1" hangingPunct="1">
              <a:spcBef>
                <a:spcPct val="0"/>
              </a:spcBef>
            </a:pPr>
            <a:endParaRPr lang="en-US">
              <a:latin typeface="Siemens Sans" charset="0"/>
            </a:endParaRPr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0" tIns="46770" rIns="93540" bIns="46770" anchor="b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191D74-57C7-C24B-B5C4-0E60AEA2DBEC}" type="slidenum">
              <a:rPr lang="en-US">
                <a:latin typeface="Calibri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90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411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learning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correlations</a:t>
            </a:r>
            <a:r>
              <a:rPr lang="de-DE" baseline="0" dirty="0" smtClean="0"/>
              <a:t> ... Linear </a:t>
            </a:r>
            <a:r>
              <a:rPr lang="de-DE" baseline="0" dirty="0" err="1" smtClean="0"/>
              <a:t>equations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"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free</a:t>
            </a:r>
            <a:r>
              <a:rPr lang="de-DE" baseline="0" dirty="0" smtClean="0"/>
              <a:t>"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completion</a:t>
            </a:r>
            <a:r>
              <a:rPr lang="de-DE" baseline="0" dirty="0" smtClean="0"/>
              <a:t>/</a:t>
            </a:r>
            <a:r>
              <a:rPr lang="de-DE" baseline="0" dirty="0" err="1" smtClean="0"/>
              <a:t>prediction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method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97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6477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977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397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SPARQL Federation &amp; LD Fragments can go to the Challenges</a:t>
            </a:r>
            <a:r>
              <a:rPr lang="en-US" baseline="0" dirty="0" smtClean="0"/>
              <a:t> 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EF7A-CE95-459F-B464-2B8C2581579A}" type="slidenum">
              <a:rPr lang="de-DE" smtClean="0"/>
              <a:pPr/>
              <a:t>132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Move all </a:t>
            </a:r>
            <a:r>
              <a:rPr lang="de-DE" dirty="0" err="1" smtClean="0"/>
              <a:t>stuff</a:t>
            </a:r>
            <a:r>
              <a:rPr lang="de-DE" dirty="0" smtClean="0"/>
              <a:t> on </a:t>
            </a:r>
            <a:r>
              <a:rPr lang="de-DE" dirty="0" err="1" smtClean="0"/>
              <a:t>federation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062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Not </a:t>
            </a:r>
            <a:r>
              <a:rPr lang="de-DE" dirty="0" err="1" smtClean="0"/>
              <a:t>sure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slide</a:t>
            </a:r>
            <a:r>
              <a:rPr lang="de-DE" dirty="0" smtClean="0"/>
              <a:t>, </a:t>
            </a:r>
            <a:r>
              <a:rPr lang="de-DE" dirty="0" err="1" smtClean="0"/>
              <a:t>shall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really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151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19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Further,</a:t>
            </a:r>
            <a:r>
              <a:rPr lang="en-US" baseline="0" dirty="0" smtClean="0"/>
              <a:t> Knowledge encoded in formal models, discovery and prediction tools, Evaluation and Visualization, and support for clinical research are required.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E7EFA-4CF9-3244-8AE5-4DEA076738D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Further,</a:t>
            </a:r>
            <a:r>
              <a:rPr lang="en-US" baseline="0" dirty="0" smtClean="0"/>
              <a:t> Knowledge encoded in formal models, discovery and prediction tools, Evaluation and Visualization, and support for clinical research are required.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E7EFA-4CF9-3244-8AE5-4DEA076738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Suggest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"</a:t>
            </a:r>
            <a:r>
              <a:rPr lang="de-DE" dirty="0" err="1" smtClean="0"/>
              <a:t>financial</a:t>
            </a:r>
            <a:r>
              <a:rPr lang="de-DE" dirty="0" smtClean="0"/>
              <a:t>"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 "</a:t>
            </a:r>
            <a:r>
              <a:rPr lang="de-DE" baseline="0" dirty="0" err="1" smtClean="0"/>
              <a:t>GrossGDP</a:t>
            </a:r>
            <a:r>
              <a:rPr lang="de-DE" baseline="0" dirty="0" smtClean="0"/>
              <a:t>"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"</a:t>
            </a:r>
            <a:r>
              <a:rPr lang="de-DE" baseline="0" dirty="0" err="1" smtClean="0"/>
              <a:t>avgTemperature</a:t>
            </a:r>
            <a:r>
              <a:rPr lang="de-DE" baseline="0" dirty="0" smtClean="0"/>
              <a:t>"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4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FFC9A-F62B-9244-82BE-34B4425842F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4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Source?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BDCDAC-DE62-4AD3-97B8-72AB6550482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60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85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form,</a:t>
            </a:r>
            <a:r>
              <a:rPr lang="de-DE" baseline="0" dirty="0" smtClean="0"/>
              <a:t> but ok,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let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bachelor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down...</a:t>
            </a:r>
          </a:p>
          <a:p>
            <a:pPr lvl="1"/>
            <a:endParaRPr lang="de-DE" baseline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86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0374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hlinkClick r:id="rId3" tooltip="Integration and Analysis of Distributed Multidimensional Datasets"/>
              </a:rPr>
              <a:t>Integration and Analysis of Distributed Multidimensional Datasets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88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739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8EDCD6-56A5-F544-B524-D9F1B8E6367C}" type="datetimeFigureOut">
              <a:rPr lang="en-US" smtClean="0"/>
              <a:pPr/>
              <a:t>07/07/15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C6F0A3-851B-FC42-8F9B-9843061CDFB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431130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722454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14873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614045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4027488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590675"/>
            <a:ext cx="4029075" cy="4681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E263FBF5-8BA2-BC4C-A885-F0730F6AC0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09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432000">
              <a:spcBef>
                <a:spcPts val="700"/>
              </a:spcBef>
              <a:defRPr/>
            </a:lvl1pPr>
            <a:lvl2pPr indent="-396000">
              <a:spcBef>
                <a:spcPts val="700"/>
              </a:spcBef>
              <a:defRPr/>
            </a:lvl2pPr>
            <a:lvl3pPr indent="-324000">
              <a:spcBef>
                <a:spcPts val="700"/>
              </a:spcBef>
              <a:defRPr/>
            </a:lvl3pPr>
            <a:lvl4pPr indent="-324000">
              <a:spcBef>
                <a:spcPts val="700"/>
              </a:spcBef>
              <a:defRPr/>
            </a:lvl4pPr>
            <a:lvl5pPr indent="-324000">
              <a:spcBef>
                <a:spcPts val="700"/>
              </a:spcBef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1288027" y="6445250"/>
            <a:ext cx="4542502" cy="3603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Semantic Web Technologies – Practice 5 Maribel Acosta </a:t>
            </a:r>
            <a:endParaRPr lang="en-GB" sz="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42673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8C0F9C85-1605-44FB-B89E-0505D1D630E7}" type="slidenum">
              <a:rPr lang="de-DE" sz="1000" b="1"/>
              <a:pPr>
                <a:spcBef>
                  <a:spcPct val="50000"/>
                </a:spcBef>
                <a:defRPr/>
              </a:pPr>
              <a:t>‹Nr.›</a:t>
            </a:fld>
            <a:endParaRPr lang="de-DE" sz="1000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</a:defRPr>
      </a:lvl2pPr>
      <a:lvl3pPr marL="1276350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</a:defRPr>
      </a:lvl3pPr>
      <a:lvl4pPr marL="1724025" indent="-3429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000">
          <a:solidFill>
            <a:schemeClr val="tx1"/>
          </a:solidFill>
          <a:latin typeface="+mn-lt"/>
        </a:defRPr>
      </a:lvl4pPr>
      <a:lvl5pPr marL="2105025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eg"/><Relationship Id="rId12" Type="http://schemas.openxmlformats.org/officeDocument/2006/relationships/image" Target="../media/image97.pn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tiff"/><Relationship Id="rId3" Type="http://schemas.openxmlformats.org/officeDocument/2006/relationships/image" Target="../media/image99.tif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100.tiff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57.jpeg"/><Relationship Id="rId10" Type="http://schemas.openxmlformats.org/officeDocument/2006/relationships/image" Target="../media/image5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4" Type="http://schemas.openxmlformats.org/officeDocument/2006/relationships/image" Target="../media/image104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tif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lleres.net/presentations/20130527OWLED2013_Invited_talk.pdf" TargetMode="External"/><Relationship Id="rId3" Type="http://schemas.openxmlformats.org/officeDocument/2006/relationships/hyperlink" Target="http://stack.lod2.eu/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2.informatik.hu-berlin.de/~leser/icde_tutorial_final_public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hyperlink" Target="http://data.wu.ac.at/portalwatch" TargetMode="External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7.png"/><Relationship Id="rId5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34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34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olleres.net/presentations/20150226SPARQL_Update_Entailment_Karlsruhe_Service_Summit.pptx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tiff"/><Relationship Id="rId12" Type="http://schemas.openxmlformats.org/officeDocument/2006/relationships/image" Target="../media/image42.tiff"/><Relationship Id="rId13" Type="http://schemas.openxmlformats.org/officeDocument/2006/relationships/image" Target="../media/image43.tiff"/><Relationship Id="rId14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tiff"/><Relationship Id="rId10" Type="http://schemas.openxmlformats.org/officeDocument/2006/relationships/image" Target="../media/image40.tif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tiff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135.xml.rels><?xml version="1.0" encoding="UTF-8" standalone="yes"?>
<Relationships xmlns="http://schemas.openxmlformats.org/package/2006/relationships"><Relationship Id="rId9" Type="http://schemas.openxmlformats.org/officeDocument/2006/relationships/hyperlink" Target="http://dbtune.org/jamendo/sparql" TargetMode="External"/><Relationship Id="rId20" Type="http://schemas.openxmlformats.org/officeDocument/2006/relationships/hyperlink" Target="http://www.geonames.org/ontology%23postalCode" TargetMode="External"/><Relationship Id="rId21" Type="http://schemas.openxmlformats.org/officeDocument/2006/relationships/image" Target="../media/image49.gif"/><Relationship Id="rId22" Type="http://schemas.openxmlformats.org/officeDocument/2006/relationships/image" Target="../media/image72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10" Type="http://schemas.openxmlformats.org/officeDocument/2006/relationships/hyperlink" Target="http://purl.org/dc/elements/1.1/title" TargetMode="External"/><Relationship Id="rId11" Type="http://schemas.openxmlformats.org/officeDocument/2006/relationships/hyperlink" Target="http://xmlns.com/foaf/0.1/homepage" TargetMode="External"/><Relationship Id="rId12" Type="http://schemas.openxmlformats.org/officeDocument/2006/relationships/hyperlink" Target="http://purl.org/ontology/mo/biography" TargetMode="External"/><Relationship Id="rId13" Type="http://schemas.openxmlformats.org/officeDocument/2006/relationships/hyperlink" Target="http://dbpedia.org/sparql" TargetMode="External"/><Relationship Id="rId14" Type="http://schemas.openxmlformats.org/officeDocument/2006/relationships/hyperlink" Target="http://dbpedia.org/ontology/award" TargetMode="External"/><Relationship Id="rId15" Type="http://schemas.openxmlformats.org/officeDocument/2006/relationships/hyperlink" Target="http://dbpedia.org/ontology/almaMater" TargetMode="External"/><Relationship Id="rId16" Type="http://schemas.openxmlformats.org/officeDocument/2006/relationships/hyperlink" Target="http://www.geonames.org/ontology%23name" TargetMode="External"/><Relationship Id="rId17" Type="http://schemas.openxmlformats.org/officeDocument/2006/relationships/hyperlink" Target="http://www.geonames.org/ontology%23parentFeatures" TargetMode="External"/><Relationship Id="rId18" Type="http://schemas.openxmlformats.org/officeDocument/2006/relationships/hyperlink" Target="http://www.lotico.com:3030/lotico/sparq" TargetMode="External"/><Relationship Id="rId19" Type="http://schemas.openxmlformats.org/officeDocument/2006/relationships/hyperlink" Target="http://www.geonames.org/ontology%23officialNam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data.linkedmdb.org/sparql" TargetMode="External"/><Relationship Id="rId4" Type="http://schemas.openxmlformats.org/officeDocument/2006/relationships/hyperlink" Target="http://data.linkedmdb.org/resource/movie/personal_film_appearance" TargetMode="External"/><Relationship Id="rId5" Type="http://schemas.openxmlformats.org/officeDocument/2006/relationships/hyperlink" Target="http://www.w3.org/2002/07/owl%23sameAs" TargetMode="External"/><Relationship Id="rId6" Type="http://schemas.openxmlformats.org/officeDocument/2006/relationships/hyperlink" Target="http://www.w3.org/1999/02/22-rdf-syntax-ns%23type" TargetMode="External"/><Relationship Id="rId7" Type="http://schemas.openxmlformats.org/officeDocument/2006/relationships/hyperlink" Target="http://xmlns.com/foaf/0.1/based_near" TargetMode="External"/><Relationship Id="rId8" Type="http://schemas.openxmlformats.org/officeDocument/2006/relationships/hyperlink" Target="http://xmlns.com/foaf/0.1/name" TargetMode="Externa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onames.org/ontology" TargetMode="External"/><Relationship Id="rId3" Type="http://schemas.openxmlformats.org/officeDocument/2006/relationships/hyperlink" Target="http://dbpedia.org/sparql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3.tiff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onames.org/ontology" TargetMode="External"/><Relationship Id="rId3" Type="http://schemas.openxmlformats.org/officeDocument/2006/relationships/hyperlink" Target="http://dbpedia.org/sparql" TargetMode="Externa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http://www.geonames.org/ontolog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tiff"/><Relationship Id="rId3" Type="http://schemas.openxmlformats.org/officeDocument/2006/relationships/image" Target="../media/image58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tiff"/><Relationship Id="rId3" Type="http://schemas.openxmlformats.org/officeDocument/2006/relationships/image" Target="../media/image72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tiff"/><Relationship Id="rId3" Type="http://schemas.openxmlformats.org/officeDocument/2006/relationships/image" Target="../media/image69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emf"/><Relationship Id="rId3" Type="http://schemas.openxmlformats.org/officeDocument/2006/relationships/image" Target="../media/image121.tiff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tabase" TargetMode="External"/><Relationship Id="rId4" Type="http://schemas.openxmlformats.org/officeDocument/2006/relationships/hyperlink" Target="https://en.wikipedia.org/wiki/Data_warehouse" TargetMode="External"/><Relationship Id="rId5" Type="http://schemas.openxmlformats.org/officeDocument/2006/relationships/hyperlink" Target="https://en.wikipedia.org/wiki/Data_extraction" TargetMode="External"/><Relationship Id="rId6" Type="http://schemas.openxmlformats.org/officeDocument/2006/relationships/hyperlink" Target="https://en.wikipedia.org/wiki/Data_transformation" TargetMode="External"/><Relationship Id="rId7" Type="http://schemas.openxmlformats.org/officeDocument/2006/relationships/hyperlink" Target="https://en.wikipedia.org/wiki/Data_loading" TargetMode="External"/><Relationship Id="rId8" Type="http://schemas.openxmlformats.org/officeDocument/2006/relationships/hyperlink" Target="https://en.wikipedia.org/wiki/Operational_data_store" TargetMode="External"/><Relationship Id="rId9" Type="http://schemas.openxmlformats.org/officeDocument/2006/relationships/hyperlink" Target="https://en.wikipedia.org/wiki/Data_mart" TargetMode="External"/><Relationship Id="rId10" Type="http://schemas.openxmlformats.org/officeDocument/2006/relationships/hyperlink" Target="https://en.wikipedia.org/wiki/Extract,_transform,_load" TargetMode="External"/><Relationship Id="rId11" Type="http://schemas.openxmlformats.org/officeDocument/2006/relationships/hyperlink" Target="https://en.wikipedia.org/wiki/Staging_(data)%23Function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Computin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34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ilk-framework.com/" TargetMode="External"/><Relationship Id="rId4" Type="http://schemas.openxmlformats.org/officeDocument/2006/relationships/hyperlink" Target="http://usc-isi-i2.github.io/karma/" TargetMode="External"/><Relationship Id="rId5" Type="http://schemas.openxmlformats.org/officeDocument/2006/relationships/hyperlink" Target="http://sourceforge.net/projects/xsparql/" TargetMode="External"/><Relationship Id="rId6" Type="http://schemas.openxmlformats.org/officeDocument/2006/relationships/hyperlink" Target="https://ai.wu.ac.at/~polleres/20140826xsparql_st.etienn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.lod2.eu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opendatanow.com/2013/11/new-big-data-vs-open-data-mapping-it-out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48.png"/><Relationship Id="rId7" Type="http://schemas.openxmlformats.org/officeDocument/2006/relationships/hyperlink" Target="http://www.w3.org/TR/r2rml/" TargetMode="External"/><Relationship Id="rId8" Type="http://schemas.openxmlformats.org/officeDocument/2006/relationships/hyperlink" Target="http://capsenta.com/ultrawrap/" TargetMode="External"/><Relationship Id="rId9" Type="http://schemas.openxmlformats.org/officeDocument/2006/relationships/hyperlink" Target="http://d2rq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tiff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8.jpeg"/><Relationship Id="rId5" Type="http://schemas.openxmlformats.org/officeDocument/2006/relationships/image" Target="../media/image57.jpe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v.okfn.org/dataset/lov/" TargetMode="External"/><Relationship Id="rId3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69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gi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78.png"/><Relationship Id="rId1" Type="http://schemas.microsoft.com/office/2007/relationships/media" Target="file://localhost/Users/axepol/Documents/projects/papers/rw2013/slides/eswc13/RDFSEquations.ppt_media/Wait-161.mov" TargetMode="External"/><Relationship Id="rId2" Type="http://schemas.openxmlformats.org/officeDocument/2006/relationships/video" Target="file://localhost/Users/axepol/Documents/projects/papers/rw2013/slides/eswc13/RDFSEquations.ppt_media/Wait-161.mov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gional_policy/archive/urban2/urban/audit/ftp/vol3.pdf" TargetMode="External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rvoc.org/vocabularies/om-1.8/" TargetMode="External"/><Relationship Id="rId4" Type="http://schemas.openxmlformats.org/officeDocument/2006/relationships/image" Target="../media/image80.png"/><Relationship Id="rId5" Type="http://schemas.openxmlformats.org/officeDocument/2006/relationships/hyperlink" Target="http://qudt.org/" TargetMode="External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citydata.wu.ac.at/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0.png"/><Relationship Id="rId3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8.jpeg"/><Relationship Id="rId5" Type="http://schemas.openxmlformats.org/officeDocument/2006/relationships/image" Target="../media/image97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77887" y="1033462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Data Workflows</a:t>
            </a:r>
            <a:br>
              <a:rPr lang="en-US" dirty="0" smtClean="0"/>
            </a:br>
            <a:r>
              <a:rPr lang="en-US" dirty="0" smtClean="0"/>
              <a:t>Tutorial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0187" y="3686175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Axel </a:t>
            </a:r>
            <a:r>
              <a:rPr lang="en-US" dirty="0" err="1" smtClean="0">
                <a:solidFill>
                  <a:schemeClr val="tx1"/>
                </a:solidFill>
              </a:rPr>
              <a:t>Polleres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Maria-Esther Vidal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70500" y="5143500"/>
            <a:ext cx="34804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http://</a:t>
            </a:r>
            <a:r>
              <a:rPr lang="de-DE" dirty="0" err="1" smtClean="0"/>
              <a:t>polleres.net</a:t>
            </a:r>
            <a:r>
              <a:rPr lang="de-DE" dirty="0" smtClean="0"/>
              <a:t>/</a:t>
            </a:r>
            <a:r>
              <a:rPr lang="de-DE" err="1" smtClean="0"/>
              <a:t>presentations</a:t>
            </a:r>
            <a:r>
              <a:rPr lang="de-DE" smtClean="0"/>
              <a:t>/</a:t>
            </a:r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28800"/>
            <a:ext cx="3366012" cy="445155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838724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/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0" y="1844824"/>
            <a:ext cx="558011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r>
              <a:rPr lang="de-DE" dirty="0" err="1" smtClean="0">
                <a:solidFill>
                  <a:srgbClr val="000000"/>
                </a:solidFill>
              </a:rPr>
              <a:t>Idea</a:t>
            </a:r>
            <a:r>
              <a:rPr lang="de-DE" dirty="0" smtClean="0">
                <a:solidFill>
                  <a:srgbClr val="000000"/>
                </a:solidFill>
              </a:rPr>
              <a:t> – a "classic" </a:t>
            </a:r>
            <a:r>
              <a:rPr lang="de-DE" dirty="0" err="1" smtClean="0">
                <a:solidFill>
                  <a:srgbClr val="000000"/>
                </a:solidFill>
              </a:rPr>
              <a:t>Semantic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b="1" dirty="0" smtClean="0">
                <a:solidFill>
                  <a:srgbClr val="000000"/>
                </a:solidFill>
              </a:rPr>
              <a:t>Web </a:t>
            </a:r>
            <a:r>
              <a:rPr lang="de-DE" dirty="0" err="1" smtClean="0">
                <a:solidFill>
                  <a:srgbClr val="000000"/>
                </a:solidFill>
              </a:rPr>
              <a:t>use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case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Regularly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integrate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various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relevant </a:t>
            </a:r>
            <a:r>
              <a:rPr lang="de-DE" sz="1600" dirty="0">
                <a:solidFill>
                  <a:srgbClr val="000000"/>
                </a:solidFill>
              </a:rPr>
              <a:t>Open Data </a:t>
            </a:r>
            <a:r>
              <a:rPr lang="de-DE" sz="1600" b="1" dirty="0" err="1" smtClean="0">
                <a:solidFill>
                  <a:srgbClr val="000000"/>
                </a:solidFill>
              </a:rPr>
              <a:t>sources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(e.g. </a:t>
            </a:r>
            <a:r>
              <a:rPr lang="de-DE" sz="1600" dirty="0" err="1" smtClean="0">
                <a:solidFill>
                  <a:srgbClr val="000000"/>
                </a:solidFill>
              </a:rPr>
              <a:t>eurostat</a:t>
            </a:r>
            <a:r>
              <a:rPr lang="de-DE" sz="1600" dirty="0" smtClean="0">
                <a:solidFill>
                  <a:srgbClr val="000000"/>
                </a:solidFill>
              </a:rPr>
              <a:t>, </a:t>
            </a:r>
            <a:r>
              <a:rPr lang="de-DE" sz="1600" dirty="0" err="1" smtClean="0">
                <a:solidFill>
                  <a:srgbClr val="000000"/>
                </a:solidFill>
              </a:rPr>
              <a:t>UNData</a:t>
            </a:r>
            <a:r>
              <a:rPr lang="de-DE" sz="1600" dirty="0" smtClean="0">
                <a:solidFill>
                  <a:srgbClr val="000000"/>
                </a:solidFill>
              </a:rPr>
              <a:t>, ...)</a:t>
            </a:r>
          </a:p>
          <a:p>
            <a:pPr marL="342900" lvl="0" indent="-342900">
              <a:spcAft>
                <a:spcPts val="600"/>
              </a:spcAft>
              <a:buClr>
                <a:srgbClr val="532481"/>
              </a:buClr>
              <a:buFont typeface="Arial"/>
              <a:buChar char="•"/>
            </a:pPr>
            <a:r>
              <a:rPr lang="de-DE" sz="1600" dirty="0" err="1" smtClean="0">
                <a:solidFill>
                  <a:srgbClr val="000000"/>
                </a:solidFill>
              </a:rPr>
              <a:t>Make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integrated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b="1" dirty="0" err="1" smtClean="0">
                <a:solidFill>
                  <a:srgbClr val="000000"/>
                </a:solidFill>
              </a:rPr>
              <a:t>data</a:t>
            </a:r>
            <a:r>
              <a:rPr lang="de-DE" sz="1600" b="1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available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re-use</a:t>
            </a:r>
            <a:endParaRPr lang="de-DE" sz="1600" dirty="0">
              <a:solidFill>
                <a:srgbClr val="000000"/>
              </a:solidFill>
            </a:endParaRPr>
          </a:p>
          <a:p>
            <a:pPr marL="265113" lvl="0" indent="-265113">
              <a:spcAft>
                <a:spcPts val="600"/>
              </a:spcAft>
              <a:buClr>
                <a:srgbClr val="532481"/>
              </a:buClr>
            </a:pPr>
            <a:endParaRPr lang="de-DE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3968" y="1186710"/>
            <a:ext cx="4894969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800" dirty="0" smtClean="0">
                <a:latin typeface="Helvetica Light"/>
                <a:cs typeface="Helvetica Light"/>
              </a:rPr>
              <a:t>Heterogeneous Web 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0796" y="3467488"/>
            <a:ext cx="6478482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800" dirty="0" smtClean="0">
                <a:latin typeface="Helvetica Light"/>
                <a:cs typeface="Helvetica Light"/>
              </a:rPr>
              <a:t>Tools to Access/Integrate Web Sources</a:t>
            </a:r>
          </a:p>
        </p:txBody>
      </p:sp>
      <p:pic>
        <p:nvPicPr>
          <p:cNvPr id="13" name="Picture 12" descr="karm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09" y="4127500"/>
            <a:ext cx="1471053" cy="880162"/>
          </a:xfrm>
          <a:prstGeom prst="rect">
            <a:avLst/>
          </a:prstGeom>
        </p:spPr>
      </p:pic>
      <p:pic>
        <p:nvPicPr>
          <p:cNvPr id="15" name="Picture 14" descr="ldFU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0" y="3990708"/>
            <a:ext cx="1739900" cy="1651000"/>
          </a:xfrm>
          <a:prstGeom prst="rect">
            <a:avLst/>
          </a:prstGeom>
        </p:spPr>
      </p:pic>
      <p:grpSp>
        <p:nvGrpSpPr>
          <p:cNvPr id="3" name="Group 5"/>
          <p:cNvGrpSpPr>
            <a:grpSpLocks noChangeAspect="1"/>
          </p:cNvGrpSpPr>
          <p:nvPr/>
        </p:nvGrpSpPr>
        <p:grpSpPr>
          <a:xfrm>
            <a:off x="6415510" y="4314134"/>
            <a:ext cx="914399" cy="807375"/>
            <a:chOff x="5451210" y="5364845"/>
            <a:chExt cx="725198" cy="640318"/>
          </a:xfrm>
        </p:grpSpPr>
        <p:pic>
          <p:nvPicPr>
            <p:cNvPr id="1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22" name="Picture 21" descr="FedSPARQL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983" y="4892909"/>
            <a:ext cx="1449544" cy="1307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06875"/>
            <a:ext cx="1708992" cy="927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543" y="5422900"/>
            <a:ext cx="1408459" cy="8763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7389813" y="4152900"/>
            <a:ext cx="29225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RDB2RDF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 descr="20150318150730!Eurostat_logo_RGB_60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484" y="2044700"/>
            <a:ext cx="1530731" cy="690880"/>
          </a:xfrm>
          <a:prstGeom prst="rect">
            <a:avLst/>
          </a:prstGeom>
        </p:spPr>
      </p:pic>
      <p:pic>
        <p:nvPicPr>
          <p:cNvPr id="29" name="Picture 28" descr="IDB_withnam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7010" y="2083016"/>
            <a:ext cx="1285303" cy="650023"/>
          </a:xfrm>
          <a:prstGeom prst="rect">
            <a:avLst/>
          </a:prstGeom>
        </p:spPr>
      </p:pic>
      <p:pic>
        <p:nvPicPr>
          <p:cNvPr id="30" name="Picture 29" descr="world-bank-logo-black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9263" y="1930400"/>
            <a:ext cx="1008350" cy="914400"/>
          </a:xfrm>
          <a:prstGeom prst="rect">
            <a:avLst/>
          </a:prstGeom>
        </p:spPr>
      </p:pic>
      <p:pic>
        <p:nvPicPr>
          <p:cNvPr id="31" name="Picture 30" descr="Twitter_logo_blu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9296" y="2019300"/>
            <a:ext cx="887869" cy="721832"/>
          </a:xfrm>
          <a:prstGeom prst="rect">
            <a:avLst/>
          </a:prstGeom>
        </p:spPr>
      </p:pic>
      <p:pic>
        <p:nvPicPr>
          <p:cNvPr id="32" name="Picture 7" descr="LODCloudDiagram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1891967"/>
            <a:ext cx="1447800" cy="8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814" y="1229408"/>
            <a:ext cx="7550485" cy="5066238"/>
          </a:xfrm>
          <a:prstGeom prst="rect">
            <a:avLst/>
          </a:prstGeom>
          <a:noFill/>
          <a:ln w="19050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9862" y="1405037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9" name="Up-Down Arrow Callout 38"/>
          <p:cNvSpPr/>
          <p:nvPr/>
        </p:nvSpPr>
        <p:spPr>
          <a:xfrm rot="1973221">
            <a:off x="1092349" y="2475316"/>
            <a:ext cx="609600" cy="2155223"/>
          </a:xfrm>
          <a:prstGeom prst="upDownArrowCallout">
            <a:avLst>
              <a:gd name="adj1" fmla="val 25000"/>
              <a:gd name="adj2" fmla="val 2500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-Down Arrow Callout 39"/>
          <p:cNvSpPr/>
          <p:nvPr/>
        </p:nvSpPr>
        <p:spPr>
          <a:xfrm rot="20009376">
            <a:off x="7601902" y="2673541"/>
            <a:ext cx="678446" cy="1411947"/>
          </a:xfrm>
          <a:prstGeom prst="upDownArrowCallout">
            <a:avLst>
              <a:gd name="adj1" fmla="val 25000"/>
              <a:gd name="adj2" fmla="val 2091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50298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51360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45844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26267" y="3420534"/>
            <a:ext cx="916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GAV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5514446" y="3454400"/>
            <a:ext cx="836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LAV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3974307" y="2814965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GLAV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alit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0"/>
            <a:ext cx="5568462" cy="39033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87805" y="1828800"/>
            <a:ext cx="3218657" cy="2171700"/>
            <a:chOff x="187105" y="4127500"/>
            <a:chExt cx="3218657" cy="2171700"/>
          </a:xfrm>
        </p:grpSpPr>
        <p:pic>
          <p:nvPicPr>
            <p:cNvPr id="5" name="Picture 4" descr="karma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4709" y="4127500"/>
              <a:ext cx="1471053" cy="8801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600" y="4293744"/>
              <a:ext cx="1333500" cy="7343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105" y="5321300"/>
              <a:ext cx="1708992" cy="9271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843" y="5422900"/>
              <a:ext cx="1408459" cy="8763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Take-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messages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0675"/>
            <a:ext cx="8231402" cy="4681538"/>
          </a:xfrm>
        </p:spPr>
        <p:txBody>
          <a:bodyPr/>
          <a:lstStyle/>
          <a:p>
            <a:r>
              <a:rPr lang="de-DE" dirty="0" err="1"/>
              <a:t>Semantic</a:t>
            </a:r>
            <a:r>
              <a:rPr lang="de-DE" dirty="0"/>
              <a:t> Web </a:t>
            </a:r>
            <a:r>
              <a:rPr lang="de-DE" dirty="0" err="1"/>
              <a:t>technologies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in Open Data Integration </a:t>
            </a:r>
            <a:r>
              <a:rPr lang="de-DE" dirty="0" err="1"/>
              <a:t>workflows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flexibility</a:t>
            </a:r>
            <a:endParaRPr lang="de-DE" dirty="0"/>
          </a:p>
          <a:p>
            <a:r>
              <a:rPr lang="de-DE" dirty="0" err="1"/>
              <a:t>It's</a:t>
            </a:r>
            <a:r>
              <a:rPr lang="de-DE" dirty="0"/>
              <a:t> </a:t>
            </a:r>
            <a:r>
              <a:rPr lang="de-DE" dirty="0" err="1"/>
              <a:t>worthwhile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traditional "Data Integration" </a:t>
            </a:r>
            <a:r>
              <a:rPr lang="de-DE" dirty="0" err="1"/>
              <a:t>approaches</a:t>
            </a:r>
            <a:r>
              <a:rPr lang="de-DE" dirty="0"/>
              <a:t> &amp; </a:t>
            </a:r>
            <a:r>
              <a:rPr lang="de-DE" dirty="0" err="1"/>
              <a:t>literature</a:t>
            </a:r>
            <a:r>
              <a:rPr lang="de-DE" dirty="0"/>
              <a:t>!</a:t>
            </a:r>
          </a:p>
          <a:p>
            <a:r>
              <a:rPr lang="de-DE" dirty="0"/>
              <a:t>Non-Clean Data </a:t>
            </a:r>
            <a:r>
              <a:rPr lang="de-DE" dirty="0" err="1"/>
              <a:t>requires</a:t>
            </a:r>
            <a:r>
              <a:rPr lang="de-DE" dirty="0"/>
              <a:t>: </a:t>
            </a:r>
            <a:r>
              <a:rPr lang="de-DE" dirty="0" err="1"/>
              <a:t>Statistics</a:t>
            </a:r>
            <a:r>
              <a:rPr lang="de-DE" dirty="0"/>
              <a:t> &amp;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(</a:t>
            </a:r>
            <a:r>
              <a:rPr lang="de-DE" dirty="0" err="1"/>
              <a:t>outlier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, </a:t>
            </a:r>
            <a:r>
              <a:rPr lang="de-DE" dirty="0" err="1"/>
              <a:t>imputing</a:t>
            </a:r>
            <a:r>
              <a:rPr lang="de-DE" dirty="0"/>
              <a:t> </a:t>
            </a:r>
            <a:r>
              <a:rPr lang="de-DE" dirty="0" err="1"/>
              <a:t>missing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, </a:t>
            </a:r>
            <a:r>
              <a:rPr lang="de-DE" dirty="0" err="1"/>
              <a:t>resolving</a:t>
            </a:r>
            <a:r>
              <a:rPr lang="de-DE" dirty="0"/>
              <a:t> </a:t>
            </a:r>
            <a:r>
              <a:rPr lang="de-DE" dirty="0" err="1"/>
              <a:t>inconsistencies</a:t>
            </a:r>
            <a:r>
              <a:rPr lang="de-DE"/>
              <a:t>, etc.)</a:t>
            </a:r>
            <a:endParaRPr lang="de-DE" dirty="0"/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6159500" y="4989474"/>
            <a:ext cx="4660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Many Thanks!</a:t>
            </a:r>
            <a:br>
              <a:rPr lang="en-US" dirty="0" smtClean="0"/>
            </a:br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5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2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080" y="1079500"/>
            <a:ext cx="8229600" cy="4525963"/>
          </a:xfrm>
        </p:spPr>
        <p:txBody>
          <a:bodyPr>
            <a:noAutofit/>
          </a:bodyPr>
          <a:lstStyle/>
          <a:p>
            <a:r>
              <a:rPr lang="de-DE" sz="1300" dirty="0" smtClean="0"/>
              <a:t>[</a:t>
            </a:r>
            <a:r>
              <a:rPr lang="en-GB" sz="1300" dirty="0" smtClean="0"/>
              <a:t>Polleres 2013] Axel Polleres. Tutorial "</a:t>
            </a:r>
            <a:r>
              <a:rPr lang="en-GB" sz="1300" dirty="0"/>
              <a:t>OWL  vs.  Linked  </a:t>
            </a:r>
            <a:r>
              <a:rPr lang="en-GB" sz="1300" dirty="0" smtClean="0"/>
              <a:t>Data: Experiences </a:t>
            </a:r>
            <a:r>
              <a:rPr lang="en-GB" sz="1300" dirty="0"/>
              <a:t> and  </a:t>
            </a:r>
            <a:r>
              <a:rPr lang="en-GB" sz="1300" dirty="0" smtClean="0"/>
              <a:t>Directions" OWLED2013. </a:t>
            </a:r>
            <a:r>
              <a:rPr lang="en-GB" sz="1300" dirty="0" smtClean="0">
                <a:hlinkClick r:id="rId2"/>
              </a:rPr>
              <a:t>http://polleres.net/presentations/20130527OWLED2013_Invited_talk.pdf</a:t>
            </a:r>
            <a:r>
              <a:rPr lang="en-GB" sz="1300" dirty="0" smtClean="0"/>
              <a:t> </a:t>
            </a:r>
          </a:p>
          <a:p>
            <a:r>
              <a:rPr lang="en-GB" sz="1300" dirty="0" smtClean="0">
                <a:solidFill>
                  <a:srgbClr val="000000"/>
                </a:solidFill>
              </a:rPr>
              <a:t>[Polleres et al. 2013] Axel Polleres, Aidan Hogan, Renaud </a:t>
            </a:r>
            <a:r>
              <a:rPr lang="en-GB" sz="1300" dirty="0" err="1" smtClean="0">
                <a:solidFill>
                  <a:srgbClr val="000000"/>
                </a:solidFill>
              </a:rPr>
              <a:t>Delbru</a:t>
            </a:r>
            <a:r>
              <a:rPr lang="en-GB" sz="1300" dirty="0" smtClean="0">
                <a:solidFill>
                  <a:srgbClr val="000000"/>
                </a:solidFill>
              </a:rPr>
              <a:t>, Jürgen </a:t>
            </a:r>
            <a:r>
              <a:rPr lang="en-GB" sz="1300" dirty="0" err="1" smtClean="0">
                <a:solidFill>
                  <a:srgbClr val="000000"/>
                </a:solidFill>
              </a:rPr>
              <a:t>Umbrich</a:t>
            </a:r>
            <a:r>
              <a:rPr lang="en-GB" sz="1300" dirty="0" smtClean="0">
                <a:solidFill>
                  <a:srgbClr val="000000"/>
                </a:solidFill>
              </a:rPr>
              <a:t>:</a:t>
            </a:r>
            <a:br>
              <a:rPr lang="en-GB" sz="1300" dirty="0" smtClean="0">
                <a:solidFill>
                  <a:srgbClr val="000000"/>
                </a:solidFill>
              </a:rPr>
            </a:br>
            <a:r>
              <a:rPr lang="en-GB" sz="1300" dirty="0" smtClean="0">
                <a:solidFill>
                  <a:srgbClr val="000000"/>
                </a:solidFill>
              </a:rPr>
              <a:t>RDFS and OWL Reasoning for Linked Data. Reasoning Web 2013: 91-149</a:t>
            </a:r>
          </a:p>
          <a:p>
            <a:r>
              <a:rPr lang="en-GB" sz="1300" dirty="0" smtClean="0">
                <a:solidFill>
                  <a:srgbClr val="000000"/>
                </a:solidFill>
              </a:rPr>
              <a:t>[Golfarelli,Rizzi,2009] </a:t>
            </a:r>
            <a:r>
              <a:rPr lang="en-GB" sz="1300" dirty="0" err="1" smtClean="0">
                <a:solidFill>
                  <a:srgbClr val="000000"/>
                </a:solidFill>
              </a:rPr>
              <a:t>Matteo</a:t>
            </a:r>
            <a:r>
              <a:rPr lang="en-GB" sz="1300" dirty="0" smtClean="0">
                <a:solidFill>
                  <a:srgbClr val="000000"/>
                </a:solidFill>
              </a:rPr>
              <a:t> </a:t>
            </a:r>
            <a:r>
              <a:rPr lang="en-GB" sz="1300" dirty="0" err="1" smtClean="0">
                <a:solidFill>
                  <a:srgbClr val="000000"/>
                </a:solidFill>
              </a:rPr>
              <a:t>Golfarelli</a:t>
            </a:r>
            <a:r>
              <a:rPr lang="en-GB" sz="1300" dirty="0" smtClean="0">
                <a:solidFill>
                  <a:srgbClr val="000000"/>
                </a:solidFill>
              </a:rPr>
              <a:t>, Stefano </a:t>
            </a:r>
            <a:r>
              <a:rPr lang="en-GB" sz="1300" dirty="0" err="1" smtClean="0">
                <a:solidFill>
                  <a:srgbClr val="000000"/>
                </a:solidFill>
              </a:rPr>
              <a:t>Rizzi</a:t>
            </a:r>
            <a:r>
              <a:rPr lang="en-GB" sz="1300" dirty="0" smtClean="0">
                <a:solidFill>
                  <a:srgbClr val="000000"/>
                </a:solidFill>
              </a:rPr>
              <a:t>. Data Warehouse Design: Modern Principles and Methodologies. McGraw-Hill, 2009.</a:t>
            </a:r>
          </a:p>
          <a:p>
            <a:r>
              <a:rPr lang="en-US" sz="1300" dirty="0" smtClean="0"/>
              <a:t>[Lenzerini2002] Maurizio </a:t>
            </a:r>
            <a:r>
              <a:rPr lang="en-US" sz="1300" dirty="0" err="1" smtClean="0"/>
              <a:t>Lenzerini</a:t>
            </a:r>
            <a:r>
              <a:rPr lang="en-US" sz="1300" dirty="0" smtClean="0"/>
              <a:t>: Data Integration: A Theoretical Perspective. PODS 2002: 233-246</a:t>
            </a:r>
          </a:p>
          <a:p>
            <a:r>
              <a:rPr lang="en-US" sz="1300" dirty="0" smtClean="0"/>
              <a:t>[Auer et al. 2012] </a:t>
            </a:r>
            <a:r>
              <a:rPr lang="en-US" sz="1300" dirty="0" err="1" smtClean="0"/>
              <a:t>Sören</a:t>
            </a:r>
            <a:r>
              <a:rPr lang="en-US" sz="1300" dirty="0" smtClean="0"/>
              <a:t> </a:t>
            </a:r>
            <a:r>
              <a:rPr lang="en-US" sz="1300" dirty="0"/>
              <a:t>Auer, Lorenz </a:t>
            </a:r>
            <a:r>
              <a:rPr lang="en-US" sz="1300" dirty="0" err="1"/>
              <a:t>Bühmann</a:t>
            </a:r>
            <a:r>
              <a:rPr lang="en-US" sz="1300" dirty="0"/>
              <a:t>, Christian </a:t>
            </a:r>
            <a:r>
              <a:rPr lang="en-US" sz="1300" dirty="0" err="1"/>
              <a:t>Dirschl</a:t>
            </a:r>
            <a:r>
              <a:rPr lang="en-US" sz="1300" dirty="0"/>
              <a:t>, </a:t>
            </a:r>
            <a:r>
              <a:rPr lang="en-US" sz="1300" dirty="0" err="1"/>
              <a:t>Orri</a:t>
            </a:r>
            <a:r>
              <a:rPr lang="en-US" sz="1300" dirty="0"/>
              <a:t> </a:t>
            </a:r>
            <a:r>
              <a:rPr lang="en-US" sz="1300" dirty="0" err="1"/>
              <a:t>Erling</a:t>
            </a:r>
            <a:r>
              <a:rPr lang="en-US" sz="1300" dirty="0"/>
              <a:t>, Michael </a:t>
            </a:r>
            <a:r>
              <a:rPr lang="en-US" sz="1300" dirty="0" err="1"/>
              <a:t>Hausenblas</a:t>
            </a:r>
            <a:r>
              <a:rPr lang="en-US" sz="1300" dirty="0"/>
              <a:t>, Robert </a:t>
            </a:r>
            <a:r>
              <a:rPr lang="en-US" sz="1300" dirty="0" err="1"/>
              <a:t>Isele</a:t>
            </a:r>
            <a:r>
              <a:rPr lang="en-US" sz="1300" dirty="0"/>
              <a:t>, Jens Lehmann, Michael Martin, Pablo N. Mendes, Bert Van </a:t>
            </a:r>
            <a:r>
              <a:rPr lang="en-US" sz="1300" dirty="0" err="1"/>
              <a:t>Nuffelen</a:t>
            </a:r>
            <a:r>
              <a:rPr lang="en-US" sz="1300" dirty="0"/>
              <a:t>, Claus </a:t>
            </a:r>
            <a:r>
              <a:rPr lang="en-US" sz="1300" dirty="0" err="1"/>
              <a:t>Stadler</a:t>
            </a:r>
            <a:r>
              <a:rPr lang="en-US" sz="1300" dirty="0"/>
              <a:t>, Sebastian Tramp, Hugh Williams:</a:t>
            </a:r>
            <a:br>
              <a:rPr lang="en-US" sz="1300" dirty="0"/>
            </a:br>
            <a:r>
              <a:rPr lang="en-US" sz="1300" dirty="0"/>
              <a:t>Managing the Life-Cycle of Linked Data with the LOD2 Stack. International Semantic Web Conference (2) 2012: 1-</a:t>
            </a:r>
            <a:r>
              <a:rPr lang="en-US" sz="1300" dirty="0" smtClean="0"/>
              <a:t>16 see also </a:t>
            </a:r>
            <a:r>
              <a:rPr lang="en-US" sz="1300" dirty="0" smtClean="0">
                <a:hlinkClick r:id="rId3"/>
              </a:rPr>
              <a:t>http</a:t>
            </a:r>
            <a:r>
              <a:rPr lang="en-US" sz="1300" dirty="0">
                <a:hlinkClick r:id="rId3"/>
              </a:rPr>
              <a:t>://stack.lod2.eu</a:t>
            </a:r>
            <a:r>
              <a:rPr lang="en-US" sz="1300" dirty="0" smtClean="0">
                <a:hlinkClick r:id="rId3"/>
              </a:rPr>
              <a:t>/</a:t>
            </a:r>
            <a:r>
              <a:rPr lang="en-US" sz="1300" dirty="0" smtClean="0"/>
              <a:t> </a:t>
            </a:r>
          </a:p>
          <a:p>
            <a:r>
              <a:rPr lang="en-US" sz="1300" dirty="0" smtClean="0"/>
              <a:t>[</a:t>
            </a:r>
            <a:r>
              <a:rPr lang="en-US" sz="1300" dirty="0" err="1" smtClean="0"/>
              <a:t>Taheriyan</a:t>
            </a:r>
            <a:r>
              <a:rPr lang="en-US" sz="1300" dirty="0" smtClean="0"/>
              <a:t> et al. 2012] </a:t>
            </a:r>
            <a:r>
              <a:rPr lang="en-US" sz="1300" dirty="0" err="1" smtClean="0"/>
              <a:t>Mohsen</a:t>
            </a:r>
            <a:r>
              <a:rPr lang="en-US" sz="1300" dirty="0" smtClean="0"/>
              <a:t> </a:t>
            </a:r>
            <a:r>
              <a:rPr lang="en-US" sz="1300" dirty="0" err="1" smtClean="0"/>
              <a:t>Taheriyan</a:t>
            </a:r>
            <a:r>
              <a:rPr lang="en-US" sz="1300" dirty="0" smtClean="0"/>
              <a:t>, Craig A. </a:t>
            </a:r>
            <a:r>
              <a:rPr lang="en-US" sz="1300" dirty="0" err="1" smtClean="0"/>
              <a:t>Knoblock</a:t>
            </a:r>
            <a:r>
              <a:rPr lang="en-US" sz="1300" dirty="0" smtClean="0"/>
              <a:t>, Pedro A. </a:t>
            </a:r>
            <a:r>
              <a:rPr lang="en-US" sz="1300" dirty="0" err="1" smtClean="0"/>
              <a:t>Szekely</a:t>
            </a:r>
            <a:r>
              <a:rPr lang="en-US" sz="1300" dirty="0" smtClean="0"/>
              <a:t>, José Luis </a:t>
            </a:r>
            <a:r>
              <a:rPr lang="en-US" sz="1300" dirty="0" err="1" smtClean="0"/>
              <a:t>Ambite</a:t>
            </a:r>
            <a:r>
              <a:rPr lang="en-US" sz="1300" dirty="0" smtClean="0"/>
              <a:t>: Rapidly Integrating Services into the Linked Data Cloud.  International Semantic Web Conference (1) 2012: 559-574</a:t>
            </a:r>
          </a:p>
          <a:p>
            <a:r>
              <a:rPr lang="en-US" sz="1300" dirty="0" smtClean="0">
                <a:solidFill>
                  <a:srgbClr val="000000"/>
                </a:solidFill>
              </a:rPr>
              <a:t>[</a:t>
            </a:r>
            <a:r>
              <a:rPr lang="en-US" sz="1300" dirty="0" err="1" smtClean="0">
                <a:solidFill>
                  <a:srgbClr val="000000"/>
                </a:solidFill>
              </a:rPr>
              <a:t>Bischof</a:t>
            </a:r>
            <a:r>
              <a:rPr lang="en-US" sz="1300" dirty="0" smtClean="0">
                <a:solidFill>
                  <a:srgbClr val="000000"/>
                </a:solidFill>
              </a:rPr>
              <a:t> et al. 2012] </a:t>
            </a:r>
            <a:r>
              <a:rPr lang="en-US" sz="1300" dirty="0">
                <a:solidFill>
                  <a:srgbClr val="000000"/>
                </a:solidFill>
              </a:rPr>
              <a:t>Stefan </a:t>
            </a:r>
            <a:r>
              <a:rPr lang="en-US" sz="1300" dirty="0" err="1">
                <a:solidFill>
                  <a:srgbClr val="000000"/>
                </a:solidFill>
              </a:rPr>
              <a:t>Bischof</a:t>
            </a:r>
            <a:r>
              <a:rPr lang="en-US" sz="1300" dirty="0">
                <a:solidFill>
                  <a:srgbClr val="000000"/>
                </a:solidFill>
              </a:rPr>
              <a:t>, Stefan Decker, Thomas </a:t>
            </a:r>
            <a:r>
              <a:rPr lang="en-US" sz="1300" dirty="0" smtClean="0">
                <a:solidFill>
                  <a:srgbClr val="000000"/>
                </a:solidFill>
              </a:rPr>
              <a:t>Kr </a:t>
            </a:r>
            <a:r>
              <a:rPr lang="en-US" sz="1300" dirty="0" err="1" smtClean="0">
                <a:solidFill>
                  <a:srgbClr val="000000"/>
                </a:solidFill>
              </a:rPr>
              <a:t>ennwallner</a:t>
            </a:r>
            <a:r>
              <a:rPr lang="en-US" sz="1300" dirty="0">
                <a:solidFill>
                  <a:srgbClr val="000000"/>
                </a:solidFill>
              </a:rPr>
              <a:t>, </a:t>
            </a:r>
            <a:r>
              <a:rPr lang="en-US" sz="1300" dirty="0" err="1">
                <a:solidFill>
                  <a:srgbClr val="000000"/>
                </a:solidFill>
              </a:rPr>
              <a:t>Nuno</a:t>
            </a:r>
            <a:r>
              <a:rPr lang="en-US" sz="1300" dirty="0">
                <a:solidFill>
                  <a:srgbClr val="000000"/>
                </a:solidFill>
              </a:rPr>
              <a:t> Lopes, Axel Polleres:</a:t>
            </a:r>
            <a:br>
              <a:rPr lang="en-US" sz="1300" dirty="0">
                <a:solidFill>
                  <a:srgbClr val="000000"/>
                </a:solidFill>
              </a:rPr>
            </a:br>
            <a:r>
              <a:rPr lang="en-US" sz="1300" dirty="0">
                <a:solidFill>
                  <a:srgbClr val="000000"/>
                </a:solidFill>
              </a:rPr>
              <a:t>Mapping between RDF and XML with XSPARQL. J. Data Semantics 1(3): 147-185 (2012</a:t>
            </a:r>
            <a:r>
              <a:rPr lang="en-US" sz="1300" dirty="0" smtClean="0">
                <a:solidFill>
                  <a:srgbClr val="000000"/>
                </a:solidFill>
              </a:rPr>
              <a:t>)</a:t>
            </a:r>
          </a:p>
          <a:p>
            <a:pPr marL="342900" lvl="1" indent="-342900">
              <a:buFont typeface="Arial"/>
              <a:buChar char="•"/>
            </a:pPr>
            <a:r>
              <a:rPr lang="de-DE" sz="1300" dirty="0">
                <a:solidFill>
                  <a:srgbClr val="000000"/>
                </a:solidFill>
              </a:rPr>
              <a:t>[</a:t>
            </a:r>
            <a:r>
              <a:rPr lang="de-DE" sz="1300" dirty="0" err="1">
                <a:solidFill>
                  <a:srgbClr val="000000"/>
                </a:solidFill>
              </a:rPr>
              <a:t>N</a:t>
            </a:r>
            <a:r>
              <a:rPr lang="de-DE" sz="1300" dirty="0" err="1"/>
              <a:t>onaka</a:t>
            </a:r>
            <a:r>
              <a:rPr lang="de-DE" sz="1300" dirty="0"/>
              <a:t> &amp; Takeuchi, 1995] "The </a:t>
            </a:r>
            <a:r>
              <a:rPr lang="de-DE" sz="1300" dirty="0" err="1"/>
              <a:t>Knowledge-Creating</a:t>
            </a:r>
            <a:r>
              <a:rPr lang="de-DE" sz="1300" dirty="0"/>
              <a:t> Company - </a:t>
            </a:r>
            <a:r>
              <a:rPr lang="de-DE" sz="1300" dirty="0" err="1"/>
              <a:t>How</a:t>
            </a:r>
            <a:r>
              <a:rPr lang="de-DE" sz="1300" dirty="0"/>
              <a:t> </a:t>
            </a:r>
            <a:r>
              <a:rPr lang="de-DE" sz="1300" dirty="0" err="1"/>
              <a:t>Japanese</a:t>
            </a:r>
            <a:r>
              <a:rPr lang="de-DE" sz="1300" dirty="0"/>
              <a:t> Companies Create </a:t>
            </a:r>
            <a:r>
              <a:rPr lang="de-DE" sz="1300" dirty="0" err="1"/>
              <a:t>the</a:t>
            </a:r>
            <a:r>
              <a:rPr lang="de-DE" sz="1300" dirty="0"/>
              <a:t> Dynamics </a:t>
            </a:r>
            <a:r>
              <a:rPr lang="de-DE" sz="1300" dirty="0" err="1"/>
              <a:t>of</a:t>
            </a:r>
            <a:r>
              <a:rPr lang="de-DE" sz="1300" dirty="0"/>
              <a:t> Innovation" </a:t>
            </a:r>
            <a:r>
              <a:rPr lang="de-DE" sz="1300" dirty="0" smtClean="0"/>
              <a:t>(</a:t>
            </a:r>
            <a:r>
              <a:rPr lang="de-DE" sz="1300" dirty="0" err="1" smtClean="0"/>
              <a:t>Nonaka</a:t>
            </a:r>
            <a:r>
              <a:rPr lang="de-DE" sz="1300" dirty="0"/>
              <a:t>, Takeuchi, New York Oxford 1995</a:t>
            </a:r>
            <a:r>
              <a:rPr lang="de-DE" sz="1300" dirty="0" smtClean="0"/>
              <a:t>)</a:t>
            </a:r>
          </a:p>
          <a:p>
            <a:pPr marL="342900" lvl="1" indent="-342900">
              <a:buFont typeface="Arial"/>
              <a:buChar char="•"/>
            </a:pPr>
            <a:r>
              <a:rPr lang="de-DE" sz="1300" dirty="0" smtClean="0"/>
              <a:t>[Bischof et al. 2015] Stefan </a:t>
            </a:r>
            <a:r>
              <a:rPr lang="de-DE" sz="1300" dirty="0"/>
              <a:t>Bischof, Christoph Martin, Axel Polleres, </a:t>
            </a:r>
            <a:r>
              <a:rPr lang="de-DE" sz="1300" dirty="0" err="1"/>
              <a:t>and</a:t>
            </a:r>
            <a:r>
              <a:rPr lang="de-DE" sz="1300" dirty="0"/>
              <a:t> Patrik Schneider. Open City Data Pipeline: </a:t>
            </a:r>
            <a:r>
              <a:rPr lang="de-DE" sz="1300" dirty="0" err="1"/>
              <a:t>Collecting</a:t>
            </a:r>
            <a:r>
              <a:rPr lang="de-DE" sz="1300" dirty="0"/>
              <a:t>, </a:t>
            </a:r>
            <a:r>
              <a:rPr lang="de-DE" sz="1300" dirty="0" err="1"/>
              <a:t>Integrating</a:t>
            </a:r>
            <a:r>
              <a:rPr lang="de-DE" sz="1300" dirty="0"/>
              <a:t>, </a:t>
            </a:r>
            <a:r>
              <a:rPr lang="de-DE" sz="1300" dirty="0" err="1"/>
              <a:t>and</a:t>
            </a:r>
            <a:r>
              <a:rPr lang="de-DE" sz="1300" dirty="0"/>
              <a:t> </a:t>
            </a:r>
            <a:r>
              <a:rPr lang="de-DE" sz="1300" dirty="0" err="1"/>
              <a:t>Predicting</a:t>
            </a:r>
            <a:r>
              <a:rPr lang="de-DE" sz="1300" dirty="0"/>
              <a:t> Open City Data. In </a:t>
            </a:r>
            <a:r>
              <a:rPr lang="de-DE" sz="1300" i="1" dirty="0"/>
              <a:t>4th Workshop on </a:t>
            </a:r>
            <a:r>
              <a:rPr lang="de-DE" sz="1300" i="1" dirty="0" err="1"/>
              <a:t>Knowledge</a:t>
            </a:r>
            <a:r>
              <a:rPr lang="de-DE" sz="1300" i="1" dirty="0"/>
              <a:t> Discovery </a:t>
            </a:r>
            <a:r>
              <a:rPr lang="de-DE" sz="1300" i="1" dirty="0" err="1"/>
              <a:t>and</a:t>
            </a:r>
            <a:r>
              <a:rPr lang="de-DE" sz="1300" i="1" dirty="0"/>
              <a:t> Data Mining </a:t>
            </a:r>
            <a:r>
              <a:rPr lang="de-DE" sz="1300" i="1" dirty="0" err="1"/>
              <a:t>Meets</a:t>
            </a:r>
            <a:r>
              <a:rPr lang="de-DE" sz="1300" i="1" dirty="0"/>
              <a:t> </a:t>
            </a:r>
            <a:r>
              <a:rPr lang="de-DE" sz="1300" i="1" dirty="0" err="1"/>
              <a:t>Linked</a:t>
            </a:r>
            <a:r>
              <a:rPr lang="de-DE" sz="1300" i="1" dirty="0"/>
              <a:t> Open Data (</a:t>
            </a:r>
            <a:r>
              <a:rPr lang="de-DE" sz="1300" i="1" dirty="0" err="1"/>
              <a:t>Know@LOD</a:t>
            </a:r>
            <a:r>
              <a:rPr lang="de-DE" sz="1300" i="1" dirty="0"/>
              <a:t>)</a:t>
            </a:r>
            <a:r>
              <a:rPr lang="de-DE" sz="1300" dirty="0"/>
              <a:t>, </a:t>
            </a:r>
            <a:r>
              <a:rPr lang="de-DE" sz="1300" dirty="0" err="1"/>
              <a:t>Portoroz</a:t>
            </a:r>
            <a:r>
              <a:rPr lang="de-DE" sz="1300" dirty="0"/>
              <a:t>, </a:t>
            </a:r>
            <a:r>
              <a:rPr lang="de-DE" sz="1300" dirty="0" err="1"/>
              <a:t>Slovenia</a:t>
            </a:r>
            <a:r>
              <a:rPr lang="de-DE" sz="1300" dirty="0"/>
              <a:t>, May 2015.</a:t>
            </a:r>
          </a:p>
          <a:p>
            <a:pPr marL="342900" lvl="1" indent="-342900">
              <a:buFont typeface="Arial"/>
              <a:buChar char="•"/>
            </a:pPr>
            <a:endParaRPr lang="en-GB" sz="1300" dirty="0" smtClean="0">
              <a:solidFill>
                <a:srgbClr val="000000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de-DE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735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158" dirty="0" smtClean="0">
                <a:latin typeface="Helvetica Light"/>
                <a:cs typeface="Helvetica Light"/>
              </a:rPr>
              <a:t>[Levy &amp; </a:t>
            </a:r>
            <a:r>
              <a:rPr lang="en-US" sz="3158" dirty="0" err="1" smtClean="0">
                <a:latin typeface="Helvetica Light"/>
                <a:cs typeface="Helvetica Light"/>
              </a:rPr>
              <a:t>Rajaraman</a:t>
            </a:r>
            <a:r>
              <a:rPr lang="en-US" sz="3158" dirty="0" smtClean="0">
                <a:latin typeface="Helvetica Light"/>
                <a:cs typeface="Helvetica Light"/>
              </a:rPr>
              <a:t> &amp; Ullman 1996] </a:t>
            </a:r>
            <a:r>
              <a:rPr lang="en-US" sz="3158" dirty="0" err="1" smtClean="0">
                <a:latin typeface="Helvetica Light"/>
                <a:cs typeface="Helvetica Light"/>
              </a:rPr>
              <a:t>Alon</a:t>
            </a:r>
            <a:r>
              <a:rPr lang="en-US" sz="3158" dirty="0" smtClean="0">
                <a:latin typeface="Helvetica Light"/>
                <a:cs typeface="Helvetica Light"/>
              </a:rPr>
              <a:t> Y. Levy, </a:t>
            </a:r>
            <a:r>
              <a:rPr lang="en-US" sz="3158" dirty="0" err="1" smtClean="0">
                <a:latin typeface="Helvetica Light"/>
                <a:cs typeface="Helvetica Light"/>
              </a:rPr>
              <a:t>Anand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Rajaraman</a:t>
            </a:r>
            <a:r>
              <a:rPr lang="en-US" sz="3158" dirty="0" smtClean="0">
                <a:latin typeface="Helvetica Light"/>
                <a:cs typeface="Helvetica Light"/>
              </a:rPr>
              <a:t>, Jeffrey D. </a:t>
            </a:r>
            <a:r>
              <a:rPr lang="en-US" sz="3158" dirty="0" err="1" smtClean="0">
                <a:latin typeface="Helvetica Light"/>
                <a:cs typeface="Helvetica Light"/>
              </a:rPr>
              <a:t>Ullman</a:t>
            </a:r>
            <a:r>
              <a:rPr lang="en-US" sz="3158" dirty="0" smtClean="0">
                <a:latin typeface="Helvetica Light"/>
                <a:cs typeface="Helvetica Light"/>
              </a:rPr>
              <a:t>: Answering Queries Using Limited External Processors. PODS 1996: 227-237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Duscka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Genesereth</a:t>
            </a:r>
            <a:r>
              <a:rPr lang="en-US" sz="3158" dirty="0" smtClean="0">
                <a:latin typeface="Helvetica Light"/>
                <a:cs typeface="Helvetica Light"/>
              </a:rPr>
              <a:t> 1997] 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Pottinger</a:t>
            </a:r>
            <a:r>
              <a:rPr lang="en-US" sz="3158" dirty="0" smtClean="0">
                <a:latin typeface="Helvetica Light"/>
                <a:cs typeface="Helvetica Light"/>
              </a:rPr>
              <a:t> &amp; Halevy 2001] Rachel </a:t>
            </a:r>
            <a:r>
              <a:rPr lang="en-US" sz="3158" dirty="0" err="1" smtClean="0">
                <a:latin typeface="Helvetica Light"/>
                <a:cs typeface="Helvetica Light"/>
              </a:rPr>
              <a:t>Pottinger</a:t>
            </a:r>
            <a:r>
              <a:rPr lang="en-US" sz="3158" dirty="0" smtClean="0">
                <a:latin typeface="Helvetica Light"/>
                <a:cs typeface="Helvetica Light"/>
              </a:rPr>
              <a:t>, </a:t>
            </a:r>
            <a:r>
              <a:rPr lang="en-US" sz="3158" dirty="0" err="1" smtClean="0">
                <a:latin typeface="Helvetica Light"/>
                <a:cs typeface="Helvetica Light"/>
              </a:rPr>
              <a:t>Alon</a:t>
            </a:r>
            <a:r>
              <a:rPr lang="en-US" sz="3158" dirty="0" smtClean="0">
                <a:latin typeface="Helvetica Light"/>
                <a:cs typeface="Helvetica Light"/>
              </a:rPr>
              <a:t> Y. Halevy: </a:t>
            </a:r>
            <a:r>
              <a:rPr lang="en-US" sz="3158" dirty="0" err="1" smtClean="0">
                <a:latin typeface="Helvetica Light"/>
                <a:cs typeface="Helvetica Light"/>
              </a:rPr>
              <a:t>MiniCon</a:t>
            </a:r>
            <a:r>
              <a:rPr lang="en-US" sz="3158" dirty="0" smtClean="0">
                <a:latin typeface="Helvetica Light"/>
                <a:cs typeface="Helvetica Light"/>
              </a:rPr>
              <a:t>: A scalable algorithm for answering queries using views. VLDB J. 10(2-3): 182-198 (2001)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Arvelo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 &amp; Vidal 2006] </a:t>
            </a:r>
            <a:r>
              <a:rPr lang="en-US" sz="3158" dirty="0" err="1" smtClean="0">
                <a:latin typeface="Helvetica Light"/>
                <a:cs typeface="Helvetica Light"/>
              </a:rPr>
              <a:t>Yolifé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Arvelo</a:t>
            </a:r>
            <a:r>
              <a:rPr lang="en-US" sz="3158" dirty="0" smtClean="0">
                <a:latin typeface="Helvetica Light"/>
                <a:cs typeface="Helvetica Light"/>
              </a:rPr>
              <a:t>, </a:t>
            </a:r>
            <a:r>
              <a:rPr lang="en-US" sz="3158" dirty="0" err="1" smtClean="0">
                <a:latin typeface="Helvetica Light"/>
                <a:cs typeface="Helvetica Light"/>
              </a:rPr>
              <a:t>Blai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, Maria-Esther Vidal: Compilation of Query-Rewriting Problems into Tractable Fragments of Propositional Logic. AAAI 2006: 225-230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Konstantinidis</a:t>
            </a:r>
            <a:r>
              <a:rPr lang="en-US" sz="3158" dirty="0" smtClean="0">
                <a:latin typeface="Helvetica Light"/>
                <a:cs typeface="Helvetica Light"/>
              </a:rPr>
              <a:t> &amp; </a:t>
            </a:r>
            <a:r>
              <a:rPr lang="en-US" sz="3158" dirty="0" err="1" smtClean="0">
                <a:latin typeface="Helvetica Light"/>
                <a:cs typeface="Helvetica Light"/>
              </a:rPr>
              <a:t>Ambite</a:t>
            </a:r>
            <a:r>
              <a:rPr lang="en-US" sz="3158" dirty="0" smtClean="0">
                <a:latin typeface="Helvetica Light"/>
                <a:cs typeface="Helvetica Light"/>
              </a:rPr>
              <a:t>, 2011] George </a:t>
            </a:r>
            <a:r>
              <a:rPr lang="en-US" sz="3158" dirty="0" err="1" smtClean="0">
                <a:latin typeface="Helvetica Light"/>
                <a:cs typeface="Helvetica Light"/>
              </a:rPr>
              <a:t>Konstantinidis</a:t>
            </a:r>
            <a:r>
              <a:rPr lang="en-US" sz="3158" dirty="0" smtClean="0">
                <a:latin typeface="Helvetica Light"/>
                <a:cs typeface="Helvetica Light"/>
              </a:rPr>
              <a:t>, José Luis </a:t>
            </a:r>
            <a:r>
              <a:rPr lang="en-US" sz="3158" dirty="0" err="1" smtClean="0">
                <a:latin typeface="Helvetica Light"/>
                <a:cs typeface="Helvetica Light"/>
              </a:rPr>
              <a:t>Ambite</a:t>
            </a:r>
            <a:r>
              <a:rPr lang="en-US" sz="3158" dirty="0" smtClean="0">
                <a:latin typeface="Helvetica Light"/>
                <a:cs typeface="Helvetica Light"/>
              </a:rPr>
              <a:t>: Scalable query rewriting: a graph-based approach. SIGMOD Conference 2011: 97-108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Izquierdo</a:t>
            </a:r>
            <a:r>
              <a:rPr lang="en-US" sz="3158" dirty="0" smtClean="0">
                <a:latin typeface="Helvetica Light"/>
                <a:cs typeface="Helvetica Light"/>
              </a:rPr>
              <a:t> &amp; Vidal &amp;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 2011] Daniel </a:t>
            </a:r>
            <a:r>
              <a:rPr lang="en-US" sz="3158" dirty="0" err="1" smtClean="0">
                <a:latin typeface="Helvetica Light"/>
                <a:cs typeface="Helvetica Light"/>
              </a:rPr>
              <a:t>Izquierdo</a:t>
            </a:r>
            <a:r>
              <a:rPr lang="en-US" sz="3158" dirty="0" smtClean="0">
                <a:latin typeface="Helvetica Light"/>
                <a:cs typeface="Helvetica Light"/>
              </a:rPr>
              <a:t>, Maria-Esther Vidal, </a:t>
            </a:r>
            <a:r>
              <a:rPr lang="en-US" sz="3158" dirty="0" err="1" smtClean="0">
                <a:latin typeface="Helvetica Light"/>
                <a:cs typeface="Helvetica Light"/>
              </a:rPr>
              <a:t>Blai</a:t>
            </a:r>
            <a:r>
              <a:rPr lang="en-US" sz="3158" dirty="0" smtClean="0">
                <a:latin typeface="Helvetica Light"/>
                <a:cs typeface="Helvetica Light"/>
              </a:rPr>
              <a:t> </a:t>
            </a:r>
            <a:r>
              <a:rPr lang="en-US" sz="3158" dirty="0" err="1" smtClean="0">
                <a:latin typeface="Helvetica Light"/>
                <a:cs typeface="Helvetica Light"/>
              </a:rPr>
              <a:t>Bonet</a:t>
            </a:r>
            <a:r>
              <a:rPr lang="en-US" sz="3158" dirty="0" smtClean="0">
                <a:latin typeface="Helvetica Light"/>
                <a:cs typeface="Helvetica Light"/>
              </a:rPr>
              <a:t>: An Expressive and Efficient Solution to the Service Selection Problem. International Semantic Web Conference (1) 2010: 386-401 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[Wiederhold92] </a:t>
            </a:r>
            <a:r>
              <a:rPr lang="en-US" dirty="0" err="1" smtClean="0">
                <a:latin typeface="Helvetica Light"/>
                <a:cs typeface="Helvetica Light"/>
              </a:rPr>
              <a:t>Gio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  <a:r>
              <a:rPr lang="en-US" dirty="0" err="1" smtClean="0">
                <a:latin typeface="Helvetica Light"/>
                <a:cs typeface="Helvetica Light"/>
              </a:rPr>
              <a:t>Wiederhold</a:t>
            </a:r>
            <a:r>
              <a:rPr lang="en-US" dirty="0" smtClean="0">
                <a:latin typeface="Helvetica Light"/>
                <a:cs typeface="Helvetica Light"/>
              </a:rPr>
              <a:t>: Mediators in the Architecture of Future Information Systems. IEEE Computer  25(3): 38-49 (1992)</a:t>
            </a:r>
          </a:p>
          <a:p>
            <a:r>
              <a:rPr lang="en-US" sz="3158" dirty="0" smtClean="0">
                <a:latin typeface="Helvetica Light"/>
                <a:cs typeface="Helvetica Light"/>
              </a:rPr>
              <a:t>[</a:t>
            </a:r>
            <a:r>
              <a:rPr lang="en-US" sz="3158" dirty="0" err="1" smtClean="0">
                <a:latin typeface="Helvetica Light"/>
                <a:cs typeface="Helvetica Light"/>
              </a:rPr>
              <a:t>Stadtmüller</a:t>
            </a:r>
            <a:r>
              <a:rPr lang="en-US" sz="3158" dirty="0" smtClean="0">
                <a:latin typeface="Helvetica Light"/>
                <a:cs typeface="Helvetica Light"/>
              </a:rPr>
              <a:t> et al. 2013] Steffen </a:t>
            </a:r>
            <a:r>
              <a:rPr lang="en-US" sz="3158" dirty="0" err="1" smtClean="0">
                <a:latin typeface="Helvetica Light"/>
                <a:cs typeface="Helvetica Light"/>
              </a:rPr>
              <a:t>Stadtmüller</a:t>
            </a:r>
            <a:r>
              <a:rPr lang="en-US" sz="3158" dirty="0" smtClean="0">
                <a:latin typeface="Helvetica Light"/>
                <a:cs typeface="Helvetica Light"/>
              </a:rPr>
              <a:t>, Sebastian </a:t>
            </a:r>
            <a:r>
              <a:rPr lang="en-US" sz="3158" dirty="0" err="1" smtClean="0">
                <a:latin typeface="Helvetica Light"/>
                <a:cs typeface="Helvetica Light"/>
              </a:rPr>
              <a:t>Speiser</a:t>
            </a:r>
            <a:r>
              <a:rPr lang="en-US" sz="3158" dirty="0" smtClean="0">
                <a:latin typeface="Helvetica Light"/>
                <a:cs typeface="Helvetica Light"/>
              </a:rPr>
              <a:t>, Andreas </a:t>
            </a:r>
            <a:r>
              <a:rPr lang="en-US" sz="3158" dirty="0" err="1" smtClean="0">
                <a:latin typeface="Helvetica Light"/>
                <a:cs typeface="Helvetica Light"/>
              </a:rPr>
              <a:t>Harth</a:t>
            </a:r>
            <a:r>
              <a:rPr lang="en-US" sz="3158" dirty="0" smtClean="0">
                <a:latin typeface="Helvetica Light"/>
                <a:cs typeface="Helvetica Light"/>
              </a:rPr>
              <a:t>, Rudi </a:t>
            </a:r>
            <a:r>
              <a:rPr lang="en-US" sz="3158" dirty="0" err="1" smtClean="0">
                <a:latin typeface="Helvetica Light"/>
                <a:cs typeface="Helvetica Light"/>
              </a:rPr>
              <a:t>Studer</a:t>
            </a:r>
            <a:r>
              <a:rPr lang="en-US" sz="3158" dirty="0" smtClean="0">
                <a:latin typeface="Helvetica Light"/>
                <a:cs typeface="Helvetica Light"/>
              </a:rPr>
              <a:t>: Data-Fu: a language and an interpreter for interaction with read/write linked data. WWW 2013: 1225-1236</a:t>
            </a: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en-US" dirty="0" smtClean="0">
              <a:latin typeface="Helvetica Light"/>
              <a:cs typeface="Helvetica Light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2886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 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32565"/>
            <a:ext cx="8229600" cy="4525963"/>
          </a:xfrm>
        </p:spPr>
        <p:txBody>
          <a:bodyPr>
            <a:noAutofit/>
          </a:bodyPr>
          <a:lstStyle/>
          <a:p>
            <a:r>
              <a:rPr lang="de-DE" sz="1200" dirty="0" smtClean="0"/>
              <a:t>[</a:t>
            </a:r>
            <a:r>
              <a:rPr lang="de-DE" sz="1200" dirty="0" err="1" smtClean="0"/>
              <a:t>Priyatna</a:t>
            </a:r>
            <a:r>
              <a:rPr lang="de-DE" sz="1200" dirty="0" smtClean="0"/>
              <a:t> et al. 2014</a:t>
            </a:r>
            <a:r>
              <a:rPr lang="de-DE" sz="1200" dirty="0"/>
              <a:t>] Freddy </a:t>
            </a:r>
            <a:r>
              <a:rPr lang="de-DE" sz="1200" dirty="0" err="1"/>
              <a:t>Priyatna</a:t>
            </a:r>
            <a:r>
              <a:rPr lang="de-DE" sz="1200" dirty="0"/>
              <a:t>, Óscar </a:t>
            </a:r>
            <a:r>
              <a:rPr lang="de-DE" sz="1200" dirty="0" err="1"/>
              <a:t>Corcho</a:t>
            </a:r>
            <a:r>
              <a:rPr lang="de-DE" sz="1200" dirty="0"/>
              <a:t>, Juan </a:t>
            </a:r>
            <a:r>
              <a:rPr lang="de-DE" sz="1200" dirty="0" err="1"/>
              <a:t>Sequeda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 err="1"/>
              <a:t>Formalisation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experiences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R2RML-based SPARQL </a:t>
            </a:r>
            <a:r>
              <a:rPr lang="de-DE" sz="1200" dirty="0" err="1"/>
              <a:t>to</a:t>
            </a:r>
            <a:r>
              <a:rPr lang="de-DE" sz="1200" dirty="0"/>
              <a:t> SQL </a:t>
            </a:r>
            <a:r>
              <a:rPr lang="de-DE" sz="1200" dirty="0" err="1"/>
              <a:t>query</a:t>
            </a:r>
            <a:r>
              <a:rPr lang="de-DE" sz="1200" dirty="0"/>
              <a:t> </a:t>
            </a:r>
            <a:r>
              <a:rPr lang="de-DE" sz="1200" dirty="0" err="1"/>
              <a:t>translation</a:t>
            </a:r>
            <a:r>
              <a:rPr lang="de-DE" sz="1200" dirty="0"/>
              <a:t> </a:t>
            </a:r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lang="de-DE" sz="1200" dirty="0" err="1"/>
              <a:t>morph</a:t>
            </a:r>
            <a:r>
              <a:rPr lang="de-DE" sz="1200" dirty="0"/>
              <a:t>. WWW 2014: 479-</a:t>
            </a:r>
            <a:r>
              <a:rPr lang="de-DE" sz="1200" dirty="0" smtClean="0"/>
              <a:t>490</a:t>
            </a:r>
          </a:p>
          <a:p>
            <a:r>
              <a:rPr lang="de-DE" sz="1200" dirty="0" smtClean="0"/>
              <a:t>[</a:t>
            </a:r>
            <a:r>
              <a:rPr lang="de-DE" sz="1200" dirty="0" err="1"/>
              <a:t>Sequeda</a:t>
            </a:r>
            <a:r>
              <a:rPr lang="de-DE" sz="1200" dirty="0"/>
              <a:t> &amp; </a:t>
            </a:r>
            <a:r>
              <a:rPr lang="de-DE" sz="1200" dirty="0" err="1"/>
              <a:t>Miranker</a:t>
            </a:r>
            <a:r>
              <a:rPr lang="de-DE" sz="1200" dirty="0"/>
              <a:t> 2013] Juan </a:t>
            </a:r>
            <a:r>
              <a:rPr lang="de-DE" sz="1200" dirty="0" err="1"/>
              <a:t>Sequeda</a:t>
            </a:r>
            <a:r>
              <a:rPr lang="de-DE" sz="1200" dirty="0"/>
              <a:t>, Daniel P. </a:t>
            </a:r>
            <a:r>
              <a:rPr lang="de-DE" sz="1200" dirty="0" err="1" smtClean="0"/>
              <a:t>Miranker</a:t>
            </a:r>
            <a:r>
              <a:rPr lang="de-DE" sz="1200" dirty="0" smtClean="0"/>
              <a:t>. </a:t>
            </a:r>
            <a:r>
              <a:rPr lang="de-DE" sz="1200" dirty="0" err="1" smtClean="0"/>
              <a:t>Ultrawrap</a:t>
            </a:r>
            <a:r>
              <a:rPr lang="de-DE" sz="1200" dirty="0"/>
              <a:t>: SPARQL </a:t>
            </a:r>
            <a:r>
              <a:rPr lang="de-DE" sz="1200" dirty="0" err="1"/>
              <a:t>execution</a:t>
            </a:r>
            <a:r>
              <a:rPr lang="de-DE" sz="1200" dirty="0"/>
              <a:t> on relational </a:t>
            </a:r>
            <a:r>
              <a:rPr lang="de-DE" sz="1200" dirty="0" err="1"/>
              <a:t>data</a:t>
            </a:r>
            <a:r>
              <a:rPr lang="de-DE" sz="1200" dirty="0"/>
              <a:t>. J. Web Sem. 22: 19-39 (2013)</a:t>
            </a:r>
            <a:endParaRPr lang="de-DE" sz="1200" dirty="0" smtClean="0"/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 2012] Markus 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: OWL 2 </a:t>
            </a:r>
            <a:r>
              <a:rPr lang="de-DE" sz="1200" dirty="0" err="1" smtClean="0"/>
              <a:t>Profiles</a:t>
            </a:r>
            <a:r>
              <a:rPr lang="de-DE" sz="1200" dirty="0" smtClean="0"/>
              <a:t>: An </a:t>
            </a:r>
            <a:r>
              <a:rPr lang="de-DE" sz="1200" dirty="0" err="1" smtClean="0"/>
              <a:t>Introduction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Lightweight </a:t>
            </a:r>
            <a:r>
              <a:rPr lang="de-DE" sz="1200" dirty="0" err="1" smtClean="0"/>
              <a:t>Ontology</a:t>
            </a:r>
            <a:r>
              <a:rPr lang="de-DE" sz="1200" dirty="0" smtClean="0"/>
              <a:t> </a:t>
            </a:r>
            <a:r>
              <a:rPr lang="de-DE" sz="1200" dirty="0" err="1" smtClean="0"/>
              <a:t>Languages</a:t>
            </a:r>
            <a:r>
              <a:rPr lang="de-DE" sz="1200" dirty="0" smtClean="0"/>
              <a:t>.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Web 2012: 112-183</a:t>
            </a:r>
          </a:p>
          <a:p>
            <a:r>
              <a:rPr lang="de-DE" sz="1200" dirty="0" smtClean="0"/>
              <a:t>[Glimm et al. 2012] Birte Glimm, Aidan Hogan, Markus </a:t>
            </a:r>
            <a:r>
              <a:rPr lang="de-DE" sz="1200" dirty="0" err="1" smtClean="0"/>
              <a:t>Krötzsch</a:t>
            </a:r>
            <a:r>
              <a:rPr lang="de-DE" sz="1200" dirty="0" smtClean="0"/>
              <a:t>, Axel Polleres: OWL: </a:t>
            </a:r>
            <a:r>
              <a:rPr lang="de-DE" sz="1200" dirty="0" err="1" smtClean="0"/>
              <a:t>Yet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arrive</a:t>
            </a:r>
            <a:r>
              <a:rPr lang="de-DE" sz="1200" dirty="0" smtClean="0"/>
              <a:t> on </a:t>
            </a:r>
            <a:r>
              <a:rPr lang="de-DE" sz="1200" dirty="0" err="1" smtClean="0"/>
              <a:t>the</a:t>
            </a:r>
            <a:r>
              <a:rPr lang="de-DE" sz="1200" dirty="0" smtClean="0"/>
              <a:t> Web </a:t>
            </a:r>
            <a:r>
              <a:rPr lang="de-DE" sz="1200" dirty="0" err="1" smtClean="0"/>
              <a:t>of</a:t>
            </a:r>
            <a:r>
              <a:rPr lang="de-DE" sz="1200" dirty="0" smtClean="0"/>
              <a:t> Data? LDOW 2012</a:t>
            </a:r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Kontchakov</a:t>
            </a:r>
            <a:r>
              <a:rPr lang="de-DE" sz="1200" dirty="0"/>
              <a:t> </a:t>
            </a:r>
            <a:r>
              <a:rPr lang="de-DE" sz="1200" dirty="0" smtClean="0"/>
              <a:t>et al. 2013] Roman </a:t>
            </a:r>
            <a:r>
              <a:rPr lang="de-DE" sz="1200" dirty="0" err="1" smtClean="0"/>
              <a:t>Kontchakov</a:t>
            </a:r>
            <a:r>
              <a:rPr lang="de-DE" sz="1200" dirty="0" smtClean="0"/>
              <a:t>, Mariano Rodriguez-</a:t>
            </a:r>
            <a:r>
              <a:rPr lang="de-DE" sz="1200" dirty="0" err="1" smtClean="0"/>
              <a:t>Muro</a:t>
            </a:r>
            <a:r>
              <a:rPr lang="de-DE" sz="1200" dirty="0" smtClean="0"/>
              <a:t>, Michael </a:t>
            </a:r>
            <a:r>
              <a:rPr lang="de-DE" sz="1200" dirty="0" err="1" smtClean="0"/>
              <a:t>Zakharyaschev</a:t>
            </a:r>
            <a:r>
              <a:rPr lang="de-DE" sz="1200" dirty="0" smtClean="0"/>
              <a:t>: </a:t>
            </a:r>
            <a:r>
              <a:rPr lang="de-DE" sz="1200" dirty="0" err="1" smtClean="0"/>
              <a:t>Ontology-Based</a:t>
            </a:r>
            <a:r>
              <a:rPr lang="de-DE" sz="1200" dirty="0" smtClean="0"/>
              <a:t> Data Access </a:t>
            </a:r>
            <a:r>
              <a:rPr lang="de-DE" sz="1200" dirty="0" err="1" smtClean="0"/>
              <a:t>with</a:t>
            </a:r>
            <a:r>
              <a:rPr lang="de-DE" sz="1200" dirty="0" smtClean="0"/>
              <a:t> Databases: A Short </a:t>
            </a:r>
            <a:r>
              <a:rPr lang="de-DE" sz="1200" dirty="0" err="1" smtClean="0"/>
              <a:t>Course</a:t>
            </a:r>
            <a:r>
              <a:rPr lang="de-DE" sz="1200" dirty="0" smtClean="0"/>
              <a:t>.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Web 2013: 194-229</a:t>
            </a:r>
          </a:p>
          <a:p>
            <a:r>
              <a:rPr lang="de-DE" sz="1200" dirty="0" smtClean="0"/>
              <a:t>[</a:t>
            </a:r>
            <a:r>
              <a:rPr lang="de-DE" sz="1200" dirty="0" err="1" smtClean="0"/>
              <a:t>Calvanese</a:t>
            </a:r>
            <a:r>
              <a:rPr lang="de-DE" sz="1200" dirty="0" smtClean="0"/>
              <a:t> et al. 2007] Diego </a:t>
            </a:r>
            <a:r>
              <a:rPr lang="de-DE" sz="1200" dirty="0" err="1" smtClean="0"/>
              <a:t>Calvanese</a:t>
            </a:r>
            <a:r>
              <a:rPr lang="de-DE" sz="1200" dirty="0" smtClean="0"/>
              <a:t>, Giuseppe De Giacomo, Domenico </a:t>
            </a:r>
            <a:r>
              <a:rPr lang="de-DE" sz="1200" dirty="0" err="1" smtClean="0"/>
              <a:t>Lembo</a:t>
            </a:r>
            <a:r>
              <a:rPr lang="de-DE" sz="1200" dirty="0" smtClean="0"/>
              <a:t>, Maurizio </a:t>
            </a:r>
            <a:r>
              <a:rPr lang="de-DE" sz="1200" dirty="0" err="1" smtClean="0"/>
              <a:t>Lenzerini</a:t>
            </a:r>
            <a:r>
              <a:rPr lang="de-DE" sz="1200" dirty="0" smtClean="0"/>
              <a:t>, Riccardo Rosati: </a:t>
            </a:r>
            <a:r>
              <a:rPr lang="de-DE" sz="1200" dirty="0" err="1" smtClean="0"/>
              <a:t>Tractable</a:t>
            </a:r>
            <a:r>
              <a:rPr lang="de-DE" sz="1200" dirty="0" smtClean="0"/>
              <a:t> </a:t>
            </a:r>
            <a:r>
              <a:rPr lang="de-DE" sz="1200" dirty="0" err="1" smtClean="0"/>
              <a:t>Reasoning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Efficient</a:t>
            </a:r>
            <a:r>
              <a:rPr lang="de-DE" sz="1200" dirty="0" smtClean="0"/>
              <a:t> Query </a:t>
            </a:r>
            <a:r>
              <a:rPr lang="de-DE" sz="1200" dirty="0" err="1" smtClean="0"/>
              <a:t>Answering</a:t>
            </a:r>
            <a:r>
              <a:rPr lang="de-DE" sz="1200" dirty="0" smtClean="0"/>
              <a:t> in Description </a:t>
            </a:r>
            <a:r>
              <a:rPr lang="de-DE" sz="1200" dirty="0" err="1" smtClean="0"/>
              <a:t>Logics</a:t>
            </a:r>
            <a:r>
              <a:rPr lang="de-DE" sz="1200" dirty="0" smtClean="0"/>
              <a:t>: The DL-Lite Family. J. </a:t>
            </a:r>
            <a:r>
              <a:rPr lang="de-DE" sz="1200" dirty="0" err="1" smtClean="0"/>
              <a:t>Auto</a:t>
            </a:r>
            <a:r>
              <a:rPr lang="de-DE" sz="1200" dirty="0" err="1" smtClean="0">
                <a:solidFill>
                  <a:srgbClr val="000000"/>
                </a:solidFill>
              </a:rPr>
              <a:t>m</a:t>
            </a:r>
            <a:r>
              <a:rPr lang="de-DE" sz="1200" dirty="0" smtClean="0">
                <a:solidFill>
                  <a:srgbClr val="000000"/>
                </a:solidFill>
              </a:rPr>
              <a:t>. </a:t>
            </a:r>
            <a:r>
              <a:rPr lang="de-DE" sz="1200" dirty="0" err="1" smtClean="0">
                <a:solidFill>
                  <a:srgbClr val="000000"/>
                </a:solidFill>
              </a:rPr>
              <a:t>Reasoning</a:t>
            </a:r>
            <a:r>
              <a:rPr lang="de-DE" sz="1200" dirty="0" smtClean="0">
                <a:solidFill>
                  <a:srgbClr val="000000"/>
                </a:solidFill>
              </a:rPr>
              <a:t> 39(3): 385-429 (2007)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[Perez-Urbina et al., 2009</a:t>
            </a:r>
            <a:r>
              <a:rPr lang="de-DE" sz="1200" dirty="0">
                <a:solidFill>
                  <a:srgbClr val="000000"/>
                </a:solidFill>
              </a:rPr>
              <a:t>] Héctor Pérez-Urbina, Boris </a:t>
            </a:r>
            <a:r>
              <a:rPr lang="de-DE" sz="1200" dirty="0" err="1">
                <a:solidFill>
                  <a:srgbClr val="000000"/>
                </a:solidFill>
              </a:rPr>
              <a:t>Motik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and</a:t>
            </a:r>
            <a:r>
              <a:rPr lang="de-DE" sz="1200" dirty="0">
                <a:solidFill>
                  <a:srgbClr val="000000"/>
                </a:solidFill>
              </a:rPr>
              <a:t> Ian </a:t>
            </a:r>
            <a:r>
              <a:rPr lang="de-DE" sz="1200" dirty="0" err="1">
                <a:solidFill>
                  <a:srgbClr val="000000"/>
                </a:solidFill>
              </a:rPr>
              <a:t>Horrocks</a:t>
            </a:r>
            <a:r>
              <a:rPr lang="de-DE" sz="1200" dirty="0">
                <a:solidFill>
                  <a:srgbClr val="000000"/>
                </a:solidFill>
              </a:rPr>
              <a:t>, A </a:t>
            </a:r>
            <a:r>
              <a:rPr lang="de-DE" sz="1200" dirty="0" err="1">
                <a:solidFill>
                  <a:srgbClr val="000000"/>
                </a:solidFill>
              </a:rPr>
              <a:t>Comparison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Query </a:t>
            </a:r>
            <a:r>
              <a:rPr lang="de-DE" sz="1200" dirty="0" err="1">
                <a:solidFill>
                  <a:srgbClr val="000000"/>
                </a:solidFill>
              </a:rPr>
              <a:t>Rewriting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Techniques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DL-Lite, In </a:t>
            </a:r>
            <a:r>
              <a:rPr lang="de-DE" sz="1200" dirty="0" err="1">
                <a:solidFill>
                  <a:srgbClr val="000000"/>
                </a:solidFill>
              </a:rPr>
              <a:t>Proc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the</a:t>
            </a:r>
            <a:r>
              <a:rPr lang="de-DE" sz="1200" dirty="0">
                <a:solidFill>
                  <a:srgbClr val="000000"/>
                </a:solidFill>
              </a:rPr>
              <a:t> Int. Workshop on Description </a:t>
            </a:r>
            <a:r>
              <a:rPr lang="de-DE" sz="1200" dirty="0" err="1">
                <a:solidFill>
                  <a:srgbClr val="000000"/>
                </a:solidFill>
              </a:rPr>
              <a:t>Logics</a:t>
            </a:r>
            <a:r>
              <a:rPr lang="de-DE" sz="1200" dirty="0">
                <a:solidFill>
                  <a:srgbClr val="000000"/>
                </a:solidFill>
              </a:rPr>
              <a:t> (DL 2009), Oxford, UK, </a:t>
            </a:r>
            <a:r>
              <a:rPr lang="de-DE" sz="1200" dirty="0" err="1">
                <a:solidFill>
                  <a:srgbClr val="000000"/>
                </a:solidFill>
              </a:rPr>
              <a:t>July</a:t>
            </a:r>
            <a:r>
              <a:rPr lang="de-DE" sz="1200" dirty="0">
                <a:solidFill>
                  <a:srgbClr val="000000"/>
                </a:solidFill>
              </a:rPr>
              <a:t> 2009.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[Rodriguez-</a:t>
            </a:r>
            <a:r>
              <a:rPr lang="de-DE" sz="1200" dirty="0" err="1" smtClean="0">
                <a:solidFill>
                  <a:srgbClr val="000000"/>
                </a:solidFill>
              </a:rPr>
              <a:t>Muro</a:t>
            </a:r>
            <a:r>
              <a:rPr lang="de-DE" sz="1200" dirty="0" smtClean="0">
                <a:solidFill>
                  <a:srgbClr val="000000"/>
                </a:solidFill>
              </a:rPr>
              <a:t>, et al. 2012</a:t>
            </a:r>
            <a:r>
              <a:rPr lang="de-DE" sz="1200" dirty="0">
                <a:solidFill>
                  <a:srgbClr val="000000"/>
                </a:solidFill>
              </a:rPr>
              <a:t>]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Diego </a:t>
            </a:r>
            <a:r>
              <a:rPr lang="de-DE" sz="1200" dirty="0" err="1">
                <a:solidFill>
                  <a:srgbClr val="000000"/>
                </a:solidFill>
              </a:rPr>
              <a:t>Calvanese</a:t>
            </a:r>
            <a:r>
              <a:rPr lang="de-DE" sz="1200" dirty="0">
                <a:solidFill>
                  <a:srgbClr val="000000"/>
                </a:solidFill>
              </a:rPr>
              <a:t>: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Quest, an OWL 2 QL </a:t>
            </a:r>
            <a:r>
              <a:rPr lang="de-DE" sz="1200" dirty="0" err="1">
                <a:solidFill>
                  <a:srgbClr val="000000"/>
                </a:solidFill>
              </a:rPr>
              <a:t>Reasoner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Ontology-based</a:t>
            </a:r>
            <a:r>
              <a:rPr lang="de-DE" sz="1200" dirty="0">
                <a:solidFill>
                  <a:srgbClr val="000000"/>
                </a:solidFill>
              </a:rPr>
              <a:t> Data Access. OWLED </a:t>
            </a:r>
            <a:r>
              <a:rPr lang="de-DE" sz="1200" dirty="0" smtClean="0">
                <a:solidFill>
                  <a:srgbClr val="000000"/>
                </a:solidFill>
              </a:rPr>
              <a:t>2012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[Rodriguez-</a:t>
            </a:r>
            <a:r>
              <a:rPr lang="de-DE" sz="1200" dirty="0" err="1" smtClean="0">
                <a:solidFill>
                  <a:srgbClr val="000000"/>
                </a:solidFill>
              </a:rPr>
              <a:t>Muro</a:t>
            </a:r>
            <a:r>
              <a:rPr lang="de-DE" sz="1200" dirty="0" smtClean="0">
                <a:solidFill>
                  <a:srgbClr val="000000"/>
                </a:solidFill>
              </a:rPr>
              <a:t>, et al. 2013</a:t>
            </a:r>
            <a:r>
              <a:rPr lang="de-DE" sz="1200" dirty="0">
                <a:solidFill>
                  <a:srgbClr val="000000"/>
                </a:solidFill>
              </a:rPr>
              <a:t>]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Roman </a:t>
            </a:r>
            <a:r>
              <a:rPr lang="de-DE" sz="1200" dirty="0" err="1">
                <a:solidFill>
                  <a:srgbClr val="000000"/>
                </a:solidFill>
              </a:rPr>
              <a:t>Kontchakov</a:t>
            </a:r>
            <a:r>
              <a:rPr lang="de-DE" sz="1200" dirty="0">
                <a:solidFill>
                  <a:srgbClr val="000000"/>
                </a:solidFill>
              </a:rPr>
              <a:t>, Michael </a:t>
            </a:r>
            <a:r>
              <a:rPr lang="de-DE" sz="1200" dirty="0" err="1" smtClean="0">
                <a:solidFill>
                  <a:srgbClr val="000000"/>
                </a:solidFill>
              </a:rPr>
              <a:t>Zakharyaschev</a:t>
            </a:r>
            <a:r>
              <a:rPr lang="de-DE" sz="1200" dirty="0" smtClean="0">
                <a:solidFill>
                  <a:srgbClr val="000000"/>
                </a:solidFill>
              </a:rPr>
              <a:t>: </a:t>
            </a:r>
            <a:r>
              <a:rPr lang="de-DE" sz="1200" dirty="0" err="1" smtClean="0">
                <a:solidFill>
                  <a:srgbClr val="000000"/>
                </a:solidFill>
              </a:rPr>
              <a:t>Ontology</a:t>
            </a:r>
            <a:r>
              <a:rPr lang="de-DE" sz="1200" dirty="0" err="1">
                <a:solidFill>
                  <a:srgbClr val="000000"/>
                </a:solidFill>
              </a:rPr>
              <a:t>-Based</a:t>
            </a:r>
            <a:r>
              <a:rPr lang="de-DE" sz="1200" dirty="0">
                <a:solidFill>
                  <a:srgbClr val="000000"/>
                </a:solidFill>
              </a:rPr>
              <a:t> Data Access: </a:t>
            </a:r>
            <a:r>
              <a:rPr lang="de-DE" sz="1200" dirty="0" err="1">
                <a:solidFill>
                  <a:srgbClr val="000000"/>
                </a:solidFill>
              </a:rPr>
              <a:t>Ontop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Databases. International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Conference (1) 2013: 558-</a:t>
            </a:r>
            <a:r>
              <a:rPr lang="de-DE" sz="1200" dirty="0" smtClean="0">
                <a:solidFill>
                  <a:srgbClr val="000000"/>
                </a:solidFill>
              </a:rPr>
              <a:t>573</a:t>
            </a:r>
            <a:endParaRPr lang="de-DE" sz="1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</a:t>
            </a:r>
            <a:r>
              <a:rPr lang="de-DE" sz="1200" dirty="0" err="1" smtClean="0">
                <a:solidFill>
                  <a:srgbClr val="000000"/>
                </a:solidFill>
              </a:rPr>
              <a:t>Calvanese</a:t>
            </a:r>
            <a:r>
              <a:rPr lang="de-DE" sz="1200" dirty="0" smtClean="0">
                <a:solidFill>
                  <a:srgbClr val="000000"/>
                </a:solidFill>
              </a:rPr>
              <a:t> et al. 2011] </a:t>
            </a:r>
            <a:r>
              <a:rPr lang="de-DE" sz="1200" dirty="0">
                <a:solidFill>
                  <a:srgbClr val="000000"/>
                </a:solidFill>
              </a:rPr>
              <a:t>Diego </a:t>
            </a:r>
            <a:r>
              <a:rPr lang="de-DE" sz="1200" dirty="0" err="1">
                <a:solidFill>
                  <a:srgbClr val="000000"/>
                </a:solidFill>
              </a:rPr>
              <a:t>Calvanese</a:t>
            </a:r>
            <a:r>
              <a:rPr lang="de-DE" sz="1200" dirty="0">
                <a:solidFill>
                  <a:srgbClr val="000000"/>
                </a:solidFill>
              </a:rPr>
              <a:t>, Giuseppe De Giacomo, Domenico </a:t>
            </a:r>
            <a:r>
              <a:rPr lang="de-DE" sz="1200" dirty="0" err="1">
                <a:solidFill>
                  <a:srgbClr val="000000"/>
                </a:solidFill>
              </a:rPr>
              <a:t>Lembo</a:t>
            </a:r>
            <a:r>
              <a:rPr lang="de-DE" sz="1200" dirty="0">
                <a:solidFill>
                  <a:srgbClr val="000000"/>
                </a:solidFill>
              </a:rPr>
              <a:t>, Maurizio </a:t>
            </a:r>
            <a:r>
              <a:rPr lang="de-DE" sz="1200" dirty="0" err="1">
                <a:solidFill>
                  <a:srgbClr val="000000"/>
                </a:solidFill>
              </a:rPr>
              <a:t>Lenzerini</a:t>
            </a:r>
            <a:r>
              <a:rPr lang="de-DE" sz="1200" dirty="0">
                <a:solidFill>
                  <a:srgbClr val="000000"/>
                </a:solidFill>
              </a:rPr>
              <a:t>, Antonella </a:t>
            </a:r>
            <a:r>
              <a:rPr lang="de-DE" sz="1200" dirty="0" err="1">
                <a:solidFill>
                  <a:srgbClr val="000000"/>
                </a:solidFill>
              </a:rPr>
              <a:t>Poggi</a:t>
            </a:r>
            <a:r>
              <a:rPr lang="de-DE" sz="1200" dirty="0">
                <a:solidFill>
                  <a:srgbClr val="000000"/>
                </a:solidFill>
              </a:rPr>
              <a:t>, Mariano Rodriguez-</a:t>
            </a:r>
            <a:r>
              <a:rPr lang="de-DE" sz="1200" dirty="0" err="1">
                <a:solidFill>
                  <a:srgbClr val="000000"/>
                </a:solidFill>
              </a:rPr>
              <a:t>Muro</a:t>
            </a:r>
            <a:r>
              <a:rPr lang="de-DE" sz="1200" dirty="0">
                <a:solidFill>
                  <a:srgbClr val="000000"/>
                </a:solidFill>
              </a:rPr>
              <a:t>, Riccardo Rosati, Marco </a:t>
            </a:r>
            <a:r>
              <a:rPr lang="de-DE" sz="1200" dirty="0" err="1">
                <a:solidFill>
                  <a:srgbClr val="000000"/>
                </a:solidFill>
              </a:rPr>
              <a:t>Ruzzi</a:t>
            </a:r>
            <a:r>
              <a:rPr lang="de-DE" sz="1200" dirty="0">
                <a:solidFill>
                  <a:srgbClr val="000000"/>
                </a:solidFill>
              </a:rPr>
              <a:t>, Domenico Fabio Savo: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The MASTRO </a:t>
            </a:r>
            <a:r>
              <a:rPr lang="de-DE" sz="1200" dirty="0" err="1">
                <a:solidFill>
                  <a:srgbClr val="000000"/>
                </a:solidFill>
              </a:rPr>
              <a:t>system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ontology-based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access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2(1): 43-53 (2011)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[Rosati et al. 2010</a:t>
            </a:r>
            <a:r>
              <a:rPr lang="de-DE" sz="1200" dirty="0">
                <a:solidFill>
                  <a:srgbClr val="000000"/>
                </a:solidFill>
              </a:rPr>
              <a:t>] </a:t>
            </a:r>
            <a:r>
              <a:rPr lang="de-DE" sz="1200" dirty="0" smtClean="0">
                <a:solidFill>
                  <a:srgbClr val="000000"/>
                </a:solidFill>
              </a:rPr>
              <a:t>Riccardo </a:t>
            </a:r>
            <a:r>
              <a:rPr lang="de-DE" sz="1200" dirty="0">
                <a:solidFill>
                  <a:srgbClr val="000000"/>
                </a:solidFill>
              </a:rPr>
              <a:t>Rosati, Alessandro </a:t>
            </a:r>
            <a:r>
              <a:rPr lang="de-DE" sz="1200" dirty="0" err="1" smtClean="0">
                <a:solidFill>
                  <a:srgbClr val="000000"/>
                </a:solidFill>
              </a:rPr>
              <a:t>Almatelli</a:t>
            </a:r>
            <a:r>
              <a:rPr lang="de-DE" sz="1200" dirty="0" smtClean="0">
                <a:solidFill>
                  <a:srgbClr val="000000"/>
                </a:solidFill>
              </a:rPr>
              <a:t>: </a:t>
            </a:r>
            <a:r>
              <a:rPr lang="de-DE" sz="1200" dirty="0" err="1" smtClean="0">
                <a:solidFill>
                  <a:srgbClr val="000000"/>
                </a:solidFill>
              </a:rPr>
              <a:t>Improving</a:t>
            </a:r>
            <a:r>
              <a:rPr lang="de-DE" sz="1200" dirty="0" smtClean="0">
                <a:solidFill>
                  <a:srgbClr val="000000"/>
                </a:solidFill>
              </a:rPr>
              <a:t> </a:t>
            </a:r>
            <a:r>
              <a:rPr lang="de-DE" sz="1200" dirty="0">
                <a:solidFill>
                  <a:srgbClr val="000000"/>
                </a:solidFill>
              </a:rPr>
              <a:t>Query </a:t>
            </a:r>
            <a:r>
              <a:rPr lang="de-DE" sz="1200" dirty="0" err="1">
                <a:solidFill>
                  <a:srgbClr val="000000"/>
                </a:solidFill>
              </a:rPr>
              <a:t>Answering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over</a:t>
            </a:r>
            <a:r>
              <a:rPr lang="de-DE" sz="1200" dirty="0">
                <a:solidFill>
                  <a:srgbClr val="000000"/>
                </a:solidFill>
              </a:rPr>
              <a:t> DL-Lite </a:t>
            </a:r>
            <a:r>
              <a:rPr lang="de-DE" sz="1200" dirty="0" err="1">
                <a:solidFill>
                  <a:srgbClr val="000000"/>
                </a:solidFill>
              </a:rPr>
              <a:t>Ontologies</a:t>
            </a:r>
            <a:r>
              <a:rPr lang="de-DE" sz="1200" dirty="0">
                <a:solidFill>
                  <a:srgbClr val="000000"/>
                </a:solidFill>
              </a:rPr>
              <a:t>. KR </a:t>
            </a:r>
            <a:r>
              <a:rPr lang="de-DE" sz="1200" dirty="0" smtClean="0">
                <a:solidFill>
                  <a:srgbClr val="000000"/>
                </a:solidFill>
              </a:rPr>
              <a:t>2010</a:t>
            </a:r>
          </a:p>
          <a:p>
            <a:pPr>
              <a:lnSpc>
                <a:spcPct val="80000"/>
              </a:lnSpc>
            </a:pPr>
            <a:r>
              <a:rPr lang="de-DE" sz="1200" dirty="0" smtClean="0">
                <a:solidFill>
                  <a:srgbClr val="000000"/>
                </a:solidFill>
              </a:rPr>
              <a:t>[Mora &amp; </a:t>
            </a:r>
            <a:r>
              <a:rPr lang="de-DE" sz="1200" dirty="0" err="1" smtClean="0">
                <a:solidFill>
                  <a:srgbClr val="000000"/>
                </a:solidFill>
              </a:rPr>
              <a:t>Corcho</a:t>
            </a:r>
            <a:r>
              <a:rPr lang="de-DE" sz="1200" dirty="0" smtClean="0">
                <a:solidFill>
                  <a:srgbClr val="000000"/>
                </a:solidFill>
              </a:rPr>
              <a:t>, 2014</a:t>
            </a:r>
            <a:r>
              <a:rPr lang="de-DE" sz="1200" dirty="0">
                <a:solidFill>
                  <a:srgbClr val="000000"/>
                </a:solidFill>
              </a:rPr>
              <a:t>] </a:t>
            </a:r>
            <a:r>
              <a:rPr lang="de-DE" sz="1200" dirty="0" smtClean="0">
                <a:solidFill>
                  <a:srgbClr val="000000"/>
                </a:solidFill>
              </a:rPr>
              <a:t>José </a:t>
            </a:r>
            <a:r>
              <a:rPr lang="de-DE" sz="1200" dirty="0">
                <a:solidFill>
                  <a:srgbClr val="000000"/>
                </a:solidFill>
              </a:rPr>
              <a:t>Mora, Riccardo Rosati, Óscar </a:t>
            </a:r>
            <a:r>
              <a:rPr lang="de-DE" sz="1200" dirty="0" err="1" smtClean="0">
                <a:solidFill>
                  <a:srgbClr val="000000"/>
                </a:solidFill>
              </a:rPr>
              <a:t>Corcho</a:t>
            </a:r>
            <a:r>
              <a:rPr lang="de-DE" sz="1200" dirty="0" smtClean="0">
                <a:solidFill>
                  <a:srgbClr val="000000"/>
                </a:solidFill>
              </a:rPr>
              <a:t>: kyrie2</a:t>
            </a:r>
            <a:r>
              <a:rPr lang="de-DE" sz="1200" dirty="0">
                <a:solidFill>
                  <a:srgbClr val="000000"/>
                </a:solidFill>
              </a:rPr>
              <a:t>: Query </a:t>
            </a:r>
            <a:r>
              <a:rPr lang="de-DE" sz="1200" dirty="0" err="1">
                <a:solidFill>
                  <a:srgbClr val="000000"/>
                </a:solidFill>
              </a:rPr>
              <a:t>Rewriting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under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Extensional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Constraints</a:t>
            </a:r>
            <a:r>
              <a:rPr lang="de-DE" sz="1200" dirty="0">
                <a:solidFill>
                  <a:srgbClr val="000000"/>
                </a:solidFill>
              </a:rPr>
              <a:t> in ELHIO. </a:t>
            </a:r>
            <a:r>
              <a:rPr lang="de-DE" sz="1200" dirty="0" err="1">
                <a:solidFill>
                  <a:srgbClr val="000000"/>
                </a:solidFill>
              </a:rPr>
              <a:t>Semantic</a:t>
            </a:r>
            <a:r>
              <a:rPr lang="de-DE" sz="1200" dirty="0">
                <a:solidFill>
                  <a:srgbClr val="000000"/>
                </a:solidFill>
              </a:rPr>
              <a:t> Web Conference (1) 2014: 568-</a:t>
            </a:r>
            <a:r>
              <a:rPr lang="de-DE" sz="1200" dirty="0" smtClean="0">
                <a:solidFill>
                  <a:srgbClr val="000000"/>
                </a:solidFill>
              </a:rPr>
              <a:t>583</a:t>
            </a:r>
            <a:endParaRPr lang="de-DE" sz="12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de-DE" sz="1200" dirty="0" smtClean="0"/>
              <a:t>[</a:t>
            </a:r>
            <a:r>
              <a:rPr lang="de-DE" sz="1200" dirty="0" err="1" smtClean="0"/>
              <a:t>Sequeda</a:t>
            </a:r>
            <a:r>
              <a:rPr lang="de-DE" sz="1200" dirty="0" smtClean="0"/>
              <a:t> et al. 2014] Juan </a:t>
            </a:r>
            <a:r>
              <a:rPr lang="de-DE" sz="1200" dirty="0"/>
              <a:t>F. </a:t>
            </a:r>
            <a:r>
              <a:rPr lang="de-DE" sz="1200" dirty="0" err="1"/>
              <a:t>Sequeda</a:t>
            </a:r>
            <a:r>
              <a:rPr lang="de-DE" sz="1200" dirty="0"/>
              <a:t>, Marcelo Arenas, Daniel P. </a:t>
            </a:r>
            <a:r>
              <a:rPr lang="de-DE" sz="1200" dirty="0" err="1"/>
              <a:t>Miranker</a:t>
            </a:r>
            <a:r>
              <a:rPr lang="de-DE" sz="1200" dirty="0"/>
              <a:t>:</a:t>
            </a:r>
            <a:br>
              <a:rPr lang="de-DE" sz="1200" dirty="0"/>
            </a:br>
            <a:r>
              <a:rPr lang="de-DE" sz="1200" dirty="0"/>
              <a:t>OBDA: Query </a:t>
            </a:r>
            <a:r>
              <a:rPr lang="de-DE" sz="1200" dirty="0" err="1"/>
              <a:t>Rewriting</a:t>
            </a:r>
            <a:r>
              <a:rPr lang="de-DE" sz="1200" dirty="0"/>
              <a:t>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Materialization</a:t>
            </a:r>
            <a:r>
              <a:rPr lang="de-DE" sz="1200" dirty="0"/>
              <a:t>? In Practice, </a:t>
            </a:r>
            <a:r>
              <a:rPr lang="de-DE" sz="1200" dirty="0" err="1"/>
              <a:t>Both</a:t>
            </a:r>
            <a:r>
              <a:rPr lang="de-DE" sz="1200" dirty="0"/>
              <a:t>! </a:t>
            </a:r>
            <a:r>
              <a:rPr lang="de-DE" sz="1200" dirty="0" err="1"/>
              <a:t>Semantic</a:t>
            </a:r>
            <a:r>
              <a:rPr lang="de-DE" sz="1200" dirty="0"/>
              <a:t> Web Conference (1) 2014: 535-</a:t>
            </a:r>
            <a:r>
              <a:rPr lang="de-DE" sz="1200" dirty="0" smtClean="0"/>
              <a:t>551</a:t>
            </a:r>
            <a:endParaRPr lang="de-DE" sz="1200" dirty="0" smtClean="0">
              <a:solidFill>
                <a:srgbClr val="FF0000"/>
              </a:solidFill>
            </a:endParaRPr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207802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31775"/>
            <a:ext cx="6911975" cy="561975"/>
          </a:xfrm>
        </p:spPr>
        <p:txBody>
          <a:bodyPr>
            <a:normAutofit/>
          </a:bodyPr>
          <a:lstStyle/>
          <a:p>
            <a:r>
              <a:rPr lang="en-US" dirty="0" smtClean="0"/>
              <a:t>References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2163"/>
            <a:ext cx="9296399" cy="4894262"/>
          </a:xfrm>
        </p:spPr>
        <p:txBody>
          <a:bodyPr>
            <a:normAutofit fontScale="85000" lnSpcReduction="10000"/>
          </a:bodyPr>
          <a:lstStyle/>
          <a:p>
            <a:endParaRPr lang="en-US" sz="1600" dirty="0" smtClean="0"/>
          </a:p>
          <a:p>
            <a:r>
              <a:rPr lang="en-US" sz="1600" dirty="0" smtClean="0"/>
              <a:t>[Acosta et al 2011] M. Acosta, M.-E. Vidal, T. </a:t>
            </a:r>
            <a:r>
              <a:rPr lang="en-US" sz="1600" dirty="0" err="1" smtClean="0"/>
              <a:t>Lampo</a:t>
            </a:r>
            <a:r>
              <a:rPr lang="en-US" sz="1600" dirty="0" smtClean="0"/>
              <a:t>, J. Castillo, and E. </a:t>
            </a:r>
            <a:r>
              <a:rPr lang="en-US" sz="1600" dirty="0" err="1" smtClean="0"/>
              <a:t>Ruckhaus</a:t>
            </a:r>
            <a:r>
              <a:rPr lang="en-US" sz="1600" dirty="0" smtClean="0"/>
              <a:t>. </a:t>
            </a:r>
            <a:r>
              <a:rPr lang="en-US" sz="1600" dirty="0" err="1" smtClean="0"/>
              <a:t>Anapsid</a:t>
            </a:r>
            <a:r>
              <a:rPr lang="en-US" sz="1600" dirty="0" smtClean="0"/>
              <a:t>: an adaptive query processing engine for </a:t>
            </a:r>
            <a:r>
              <a:rPr lang="en-US" sz="1600" dirty="0" err="1" smtClean="0"/>
              <a:t>sparql</a:t>
            </a:r>
            <a:r>
              <a:rPr lang="en-US" sz="1600" dirty="0" smtClean="0"/>
              <a:t> endpoints. ISWC 2011.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Basca</a:t>
            </a:r>
            <a:r>
              <a:rPr lang="en-US" sz="1600" dirty="0" smtClean="0"/>
              <a:t> and Bernstein 2014] C. </a:t>
            </a:r>
            <a:r>
              <a:rPr lang="en-US" sz="1600" dirty="0" err="1" smtClean="0"/>
              <a:t>Basca</a:t>
            </a:r>
            <a:r>
              <a:rPr lang="en-US" sz="1600" dirty="0" smtClean="0"/>
              <a:t> and A. Bernstein. Querying a messy web of data with avalanche. In Journal of Web Semantics, 2014.</a:t>
            </a:r>
          </a:p>
          <a:p>
            <a:r>
              <a:rPr lang="en-US" sz="1600" dirty="0" smtClean="0"/>
              <a:t>[Cohen-</a:t>
            </a:r>
            <a:r>
              <a:rPr lang="en-US" sz="1600" dirty="0" err="1" smtClean="0"/>
              <a:t>Boalaki</a:t>
            </a:r>
            <a:r>
              <a:rPr lang="en-US" sz="1600" dirty="0" smtClean="0"/>
              <a:t> and . </a:t>
            </a:r>
            <a:r>
              <a:rPr lang="en-US" sz="1600" dirty="0" err="1" smtClean="0"/>
              <a:t>Leser</a:t>
            </a:r>
            <a:r>
              <a:rPr lang="en-US" sz="1600" dirty="0" smtClean="0"/>
              <a:t>. 2013] S. Cohen-</a:t>
            </a:r>
            <a:r>
              <a:rPr lang="en-US" sz="1600" dirty="0" err="1" smtClean="0"/>
              <a:t>Boalakia</a:t>
            </a:r>
            <a:r>
              <a:rPr lang="en-US" sz="1600" dirty="0" smtClean="0"/>
              <a:t>, U. </a:t>
            </a:r>
            <a:r>
              <a:rPr lang="en-US" sz="1600" dirty="0" err="1" smtClean="0"/>
              <a:t>Leser</a:t>
            </a:r>
            <a:r>
              <a:rPr lang="en-US" sz="1600" dirty="0" smtClean="0"/>
              <a:t>. Next Generation Data Integration for the Life Sciences. Tutorial at ICDE 2013. </a:t>
            </a:r>
            <a:r>
              <a:rPr lang="en-US" sz="1600" dirty="0" smtClean="0">
                <a:hlinkClick r:id="rId2"/>
              </a:rPr>
              <a:t>https://www2.informatik.hu-berlin.de/~leser/icde_tutorial_final_public.pdf</a:t>
            </a:r>
            <a:endParaRPr lang="en-US" sz="1600" dirty="0" smtClean="0"/>
          </a:p>
          <a:p>
            <a:r>
              <a:rPr lang="en-US" sz="1600" dirty="0" smtClean="0"/>
              <a:t>[Doan et el. 2012] A. Doan, A. Halevy, Z. Ives, Data Integration. Morgan </a:t>
            </a:r>
            <a:r>
              <a:rPr lang="en-US" sz="1600" dirty="0" err="1" smtClean="0"/>
              <a:t>Kaukman</a:t>
            </a:r>
            <a:r>
              <a:rPr lang="en-US" sz="1600" dirty="0" smtClean="0"/>
              <a:t> 2012.</a:t>
            </a:r>
          </a:p>
          <a:p>
            <a:r>
              <a:rPr lang="en-US" sz="1600" dirty="0" smtClean="0"/>
              <a:t>[Halevy et al 2006] A. Y. Halevy, A. </a:t>
            </a:r>
            <a:r>
              <a:rPr lang="en-US" sz="1600" dirty="0" err="1" smtClean="0"/>
              <a:t>Rajaraman</a:t>
            </a:r>
            <a:r>
              <a:rPr lang="en-US" sz="1600" dirty="0" smtClean="0"/>
              <a:t>, J. </a:t>
            </a:r>
            <a:r>
              <a:rPr lang="en-US" sz="1600" dirty="0" err="1" smtClean="0"/>
              <a:t>Ordille</a:t>
            </a:r>
            <a:r>
              <a:rPr lang="en-US" sz="1600" dirty="0" smtClean="0"/>
              <a:t>: Data Integration: The Teenage Years. VLDB 2006: 9-16.</a:t>
            </a:r>
          </a:p>
          <a:p>
            <a:r>
              <a:rPr lang="en-US" sz="1600" dirty="0" smtClean="0"/>
              <a:t>[Halevy et al 2001]  A. Y. Halevy. Answering queries using views: A survey. VLDB J., 2001.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Hassanzadeh</a:t>
            </a:r>
            <a:r>
              <a:rPr lang="en-US" sz="1600" dirty="0" smtClean="0"/>
              <a:t> et al. 2013] </a:t>
            </a:r>
            <a:r>
              <a:rPr lang="en-US" sz="1600" dirty="0" err="1" smtClean="0"/>
              <a:t>Oktie</a:t>
            </a:r>
            <a:r>
              <a:rPr lang="en-US" sz="1600" dirty="0" smtClean="0"/>
              <a:t> </a:t>
            </a:r>
            <a:r>
              <a:rPr lang="en-US" sz="1600" dirty="0" err="1" smtClean="0"/>
              <a:t>Hassanzadeh</a:t>
            </a:r>
            <a:r>
              <a:rPr lang="en-US" sz="1600" dirty="0" smtClean="0"/>
              <a:t>, Ken Q. </a:t>
            </a:r>
            <a:r>
              <a:rPr lang="en-US" sz="1600" dirty="0" err="1" smtClean="0"/>
              <a:t>Pu</a:t>
            </a:r>
            <a:r>
              <a:rPr lang="en-US" sz="1600" dirty="0" smtClean="0"/>
              <a:t>, </a:t>
            </a:r>
            <a:r>
              <a:rPr lang="en-US" sz="1600" dirty="0" err="1" smtClean="0"/>
              <a:t>Soheil</a:t>
            </a:r>
            <a:r>
              <a:rPr lang="en-US" sz="1600" dirty="0" smtClean="0"/>
              <a:t> </a:t>
            </a:r>
            <a:r>
              <a:rPr lang="en-US" sz="1600" dirty="0" err="1" smtClean="0"/>
              <a:t>Hassas</a:t>
            </a:r>
            <a:r>
              <a:rPr lang="en-US" sz="1600" dirty="0" smtClean="0"/>
              <a:t> </a:t>
            </a:r>
            <a:r>
              <a:rPr lang="en-US" sz="1600" dirty="0" err="1" smtClean="0"/>
              <a:t>Yeganeh</a:t>
            </a:r>
            <a:r>
              <a:rPr lang="en-US" sz="1600" dirty="0" smtClean="0"/>
              <a:t>, Renée J. Miller, Lucian </a:t>
            </a:r>
            <a:r>
              <a:rPr lang="en-US" sz="1600" dirty="0" err="1" smtClean="0"/>
              <a:t>Popa</a:t>
            </a:r>
            <a:r>
              <a:rPr lang="en-US" sz="1600" dirty="0" smtClean="0"/>
              <a:t>, Mauricio A. </a:t>
            </a:r>
            <a:r>
              <a:rPr lang="en-US" sz="1600" dirty="0" err="1" smtClean="0"/>
              <a:t>Hernández</a:t>
            </a:r>
            <a:r>
              <a:rPr lang="en-US" sz="1600" dirty="0" smtClean="0"/>
              <a:t>, Howard Ho: Discovering Linkage Points over Web Data. PVLDB 2013</a:t>
            </a:r>
          </a:p>
          <a:p>
            <a:r>
              <a:rPr lang="en-US" sz="1600" dirty="0" smtClean="0"/>
              <a:t>[Gorlitz  and </a:t>
            </a:r>
            <a:r>
              <a:rPr lang="en-US" sz="1600" dirty="0" err="1" smtClean="0"/>
              <a:t>Staab</a:t>
            </a:r>
            <a:r>
              <a:rPr lang="en-US" sz="1600" dirty="0" smtClean="0"/>
              <a:t> 2011] O. Gorlitz and S. </a:t>
            </a:r>
            <a:r>
              <a:rPr lang="en-US" sz="1600" dirty="0" err="1" smtClean="0"/>
              <a:t>Staab</a:t>
            </a:r>
            <a:r>
              <a:rPr lang="en-US" sz="1600" dirty="0" smtClean="0"/>
              <a:t>. SPLENDID: SPARQL Endpoint Federation Exploiting VOID Descriptions. In Proceedings of the 2nd International Workshop on Consuming Linked Data, 2011.</a:t>
            </a:r>
          </a:p>
          <a:p>
            <a:r>
              <a:rPr lang="en-US" sz="1600" dirty="0" smtClean="0"/>
              <a:t>[ </a:t>
            </a:r>
            <a:r>
              <a:rPr lang="en-US" sz="1600" dirty="0" err="1" smtClean="0"/>
              <a:t>Schwarte</a:t>
            </a:r>
            <a:r>
              <a:rPr lang="en-US" sz="1600" dirty="0" smtClean="0"/>
              <a:t> et al. 2011] A. </a:t>
            </a:r>
            <a:r>
              <a:rPr lang="en-US" sz="1600" dirty="0" err="1" smtClean="0"/>
              <a:t>Schwarte</a:t>
            </a:r>
            <a:r>
              <a:rPr lang="en-US" sz="1600" dirty="0" smtClean="0"/>
              <a:t>, P. </a:t>
            </a:r>
            <a:r>
              <a:rPr lang="en-US" sz="1600" dirty="0" err="1" smtClean="0"/>
              <a:t>Haase</a:t>
            </a:r>
            <a:r>
              <a:rPr lang="en-US" sz="1600" dirty="0" smtClean="0"/>
              <a:t>, K. Hose, R. </a:t>
            </a:r>
            <a:r>
              <a:rPr lang="en-US" sz="1600" dirty="0" err="1" smtClean="0"/>
              <a:t>Schenkel</a:t>
            </a:r>
            <a:r>
              <a:rPr lang="en-US" sz="1600" dirty="0" smtClean="0"/>
              <a:t>, and M. Schmidt. </a:t>
            </a:r>
            <a:r>
              <a:rPr lang="en-US" sz="1600" dirty="0" err="1" smtClean="0"/>
              <a:t>Fedx</a:t>
            </a:r>
            <a:r>
              <a:rPr lang="en-US" sz="1600" dirty="0" smtClean="0"/>
              <a:t>: Optimization techniques for federated query processing on linked data. ISWC 2011.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Verborgh</a:t>
            </a:r>
            <a:r>
              <a:rPr lang="en-US" sz="1600" dirty="0" smtClean="0"/>
              <a:t> et al. 2014] Ruben </a:t>
            </a:r>
            <a:r>
              <a:rPr lang="en-US" sz="1600" dirty="0" err="1" smtClean="0"/>
              <a:t>Verborgh</a:t>
            </a:r>
            <a:r>
              <a:rPr lang="en-US" sz="1600" dirty="0" smtClean="0"/>
              <a:t>, Olaf </a:t>
            </a:r>
            <a:r>
              <a:rPr lang="en-US" sz="1600" dirty="0" err="1" smtClean="0"/>
              <a:t>Hartig</a:t>
            </a:r>
            <a:r>
              <a:rPr lang="en-US" sz="1600" dirty="0" smtClean="0"/>
              <a:t>, Ben De </a:t>
            </a:r>
            <a:r>
              <a:rPr lang="en-US" sz="1600" dirty="0" err="1" smtClean="0"/>
              <a:t>Meester</a:t>
            </a:r>
            <a:r>
              <a:rPr lang="en-US" sz="1600" dirty="0" smtClean="0"/>
              <a:t>, Gerald </a:t>
            </a:r>
            <a:r>
              <a:rPr lang="en-US" sz="1600" dirty="0" err="1" smtClean="0"/>
              <a:t>Haesendonck</a:t>
            </a:r>
            <a:r>
              <a:rPr lang="en-US" sz="1600" dirty="0" smtClean="0"/>
              <a:t>, Laurens De </a:t>
            </a:r>
            <a:r>
              <a:rPr lang="en-US" sz="1600" dirty="0" err="1" smtClean="0"/>
              <a:t>Vocht</a:t>
            </a:r>
            <a:r>
              <a:rPr lang="en-US" sz="1600" dirty="0" smtClean="0"/>
              <a:t>, </a:t>
            </a:r>
            <a:r>
              <a:rPr lang="en-US" sz="1600" dirty="0" err="1" smtClean="0"/>
              <a:t>Miel</a:t>
            </a:r>
            <a:r>
              <a:rPr lang="en-US" sz="1600" dirty="0" smtClean="0"/>
              <a:t> Vander </a:t>
            </a:r>
            <a:r>
              <a:rPr lang="en-US" sz="1600" dirty="0" err="1" smtClean="0"/>
              <a:t>Sande</a:t>
            </a:r>
            <a:r>
              <a:rPr lang="en-US" sz="1600" dirty="0" smtClean="0"/>
              <a:t>, Richard </a:t>
            </a:r>
            <a:r>
              <a:rPr lang="en-US" sz="1600" dirty="0" err="1" smtClean="0"/>
              <a:t>Cyganiak</a:t>
            </a:r>
            <a:r>
              <a:rPr lang="en-US" sz="1600" dirty="0" smtClean="0"/>
              <a:t>, Pieter </a:t>
            </a:r>
            <a:r>
              <a:rPr lang="en-US" sz="1600" dirty="0" err="1" smtClean="0"/>
              <a:t>Colpaert</a:t>
            </a:r>
            <a:r>
              <a:rPr lang="en-US" sz="1600" dirty="0" smtClean="0"/>
              <a:t>, Erik </a:t>
            </a:r>
            <a:r>
              <a:rPr lang="en-US" sz="1600" dirty="0" err="1" smtClean="0"/>
              <a:t>Mannens</a:t>
            </a:r>
            <a:r>
              <a:rPr lang="en-US" sz="1600" dirty="0" smtClean="0"/>
              <a:t>, </a:t>
            </a:r>
            <a:r>
              <a:rPr lang="en-US" sz="1600" dirty="0" err="1" smtClean="0"/>
              <a:t>Rik</a:t>
            </a:r>
            <a:r>
              <a:rPr lang="en-US" sz="1600" dirty="0" smtClean="0"/>
              <a:t> Van de </a:t>
            </a:r>
            <a:r>
              <a:rPr lang="en-US" sz="1600" dirty="0" err="1" smtClean="0"/>
              <a:t>Walle</a:t>
            </a:r>
            <a:r>
              <a:rPr lang="en-US" sz="1600" dirty="0" smtClean="0"/>
              <a:t>: Querying Datasets on the Web with High Availability. ISWC2014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685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753475" cy="561975"/>
          </a:xfrm>
        </p:spPr>
        <p:txBody>
          <a:bodyPr>
            <a:noAutofit/>
          </a:bodyPr>
          <a:lstStyle/>
          <a:p>
            <a:r>
              <a:rPr lang="de-DE" sz="2400" dirty="0" smtClean="0"/>
              <a:t>A </a:t>
            </a:r>
            <a:r>
              <a:rPr lang="de-DE" sz="2400" dirty="0" err="1" smtClean="0"/>
              <a:t>concrete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case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>The "City Data Pipeline" – a "</a:t>
            </a:r>
            <a:r>
              <a:rPr lang="de-DE" sz="2400" dirty="0" err="1" smtClean="0"/>
              <a:t>fairly</a:t>
            </a:r>
            <a:r>
              <a:rPr lang="de-DE" sz="2400" dirty="0" smtClean="0"/>
              <a:t> </a:t>
            </a:r>
            <a:r>
              <a:rPr lang="de-DE" sz="2400" dirty="0" err="1" smtClean="0"/>
              <a:t>standard</a:t>
            </a:r>
            <a:r>
              <a:rPr lang="de-DE" sz="2400" dirty="0" smtClean="0"/>
              <a:t>"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endParaRPr lang="de-DE" sz="2400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254000" y="2996952"/>
            <a:ext cx="2877840" cy="1656184"/>
          </a:xfrm>
          <a:prstGeom prst="wedgeRoundRectCallout">
            <a:avLst>
              <a:gd name="adj1" fmla="val -49799"/>
              <a:gd name="adj2" fmla="val 95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That's</a:t>
            </a:r>
            <a:r>
              <a:rPr lang="de-DE" dirty="0" smtClean="0"/>
              <a:t> a </a:t>
            </a:r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Data Workflow, </a:t>
            </a:r>
            <a:r>
              <a:rPr lang="de-DE" dirty="0" err="1" smtClean="0"/>
              <a:t>isn't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0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400" dirty="0" smtClean="0"/>
              <a:t>[Acosta et al. 2015] Maribel Acosta, </a:t>
            </a:r>
            <a:r>
              <a:rPr lang="en-US" sz="1400" dirty="0" err="1" smtClean="0"/>
              <a:t>Amrapali</a:t>
            </a:r>
            <a:r>
              <a:rPr lang="en-US" sz="1400" dirty="0" smtClean="0"/>
              <a:t> </a:t>
            </a:r>
            <a:r>
              <a:rPr lang="en-US" sz="1400" dirty="0" err="1" smtClean="0"/>
              <a:t>Zaveri</a:t>
            </a:r>
            <a:r>
              <a:rPr lang="en-US" sz="1400" dirty="0" smtClean="0"/>
              <a:t>, Elena </a:t>
            </a:r>
            <a:r>
              <a:rPr lang="en-US" sz="1400" dirty="0" err="1" smtClean="0"/>
              <a:t>Simperl</a:t>
            </a:r>
            <a:r>
              <a:rPr lang="en-US" sz="1400" dirty="0" smtClean="0"/>
              <a:t>, </a:t>
            </a:r>
            <a:r>
              <a:rPr lang="en-US" sz="1400" dirty="0" err="1" smtClean="0"/>
              <a:t>Dimitris</a:t>
            </a:r>
            <a:r>
              <a:rPr lang="en-US" sz="1400" dirty="0" smtClean="0"/>
              <a:t> </a:t>
            </a:r>
            <a:r>
              <a:rPr lang="en-US" sz="1400" dirty="0" err="1" smtClean="0"/>
              <a:t>Kontokostas</a:t>
            </a:r>
            <a:r>
              <a:rPr lang="en-US" sz="1400" dirty="0" smtClean="0"/>
              <a:t>,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Auer, Jens Lehmann: </a:t>
            </a:r>
            <a:r>
              <a:rPr lang="en-US" sz="1400" dirty="0" err="1" smtClean="0"/>
              <a:t>Crowdsourcing</a:t>
            </a:r>
            <a:r>
              <a:rPr lang="en-US" sz="1400" dirty="0" smtClean="0"/>
              <a:t> Linked Data Quality Assessment. ISWC 2013</a:t>
            </a:r>
          </a:p>
          <a:p>
            <a:r>
              <a:rPr lang="en-US" sz="1500" dirty="0" smtClean="0"/>
              <a:t>[Lenz 2007] Hans - J. Lenz.  Data Quality Defining, Measuring and Improving. Tutorial at IDA 2007. </a:t>
            </a:r>
          </a:p>
          <a:p>
            <a:r>
              <a:rPr lang="en-US" sz="1500" dirty="0" smtClean="0"/>
              <a:t>[Naumann02] Felix </a:t>
            </a:r>
            <a:r>
              <a:rPr lang="en-US" sz="1500" dirty="0" err="1" smtClean="0"/>
              <a:t>Naumann</a:t>
            </a:r>
            <a:r>
              <a:rPr lang="en-US" sz="1500" dirty="0" smtClean="0"/>
              <a:t>: Quality-Driven Query Answering for Integrated Information Systems. LNCS 2261, Springer 2002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Ngonga</a:t>
            </a:r>
            <a:r>
              <a:rPr lang="en-US" sz="1400" dirty="0" smtClean="0"/>
              <a:t> et al. 2011]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,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Auer: LIMES - A Time-Efficient Approach for Large-Scale Link Discovery on the Web of Data. IJCAI 2011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Saleem</a:t>
            </a:r>
            <a:r>
              <a:rPr lang="en-US" sz="1400" dirty="0" smtClean="0"/>
              <a:t> et al 2014] Muhammad </a:t>
            </a:r>
            <a:r>
              <a:rPr lang="en-US" sz="1400" dirty="0" err="1" smtClean="0"/>
              <a:t>Saleem</a:t>
            </a:r>
            <a:r>
              <a:rPr lang="en-US" sz="1400" dirty="0" smtClean="0"/>
              <a:t>, </a:t>
            </a:r>
            <a:r>
              <a:rPr lang="en-US" sz="1400" dirty="0" err="1" smtClean="0"/>
              <a:t>Maulik</a:t>
            </a:r>
            <a:r>
              <a:rPr lang="en-US" sz="1400" dirty="0" smtClean="0"/>
              <a:t> R. </a:t>
            </a:r>
            <a:r>
              <a:rPr lang="en-US" sz="1400" dirty="0" err="1" smtClean="0"/>
              <a:t>Kamdar</a:t>
            </a:r>
            <a:r>
              <a:rPr lang="en-US" sz="1400" dirty="0" smtClean="0"/>
              <a:t>, </a:t>
            </a:r>
            <a:r>
              <a:rPr lang="en-US" sz="1400" dirty="0" err="1" smtClean="0"/>
              <a:t>Aftab</a:t>
            </a:r>
            <a:r>
              <a:rPr lang="en-US" sz="1400" dirty="0" smtClean="0"/>
              <a:t> </a:t>
            </a:r>
            <a:r>
              <a:rPr lang="en-US" sz="1400" dirty="0" err="1" smtClean="0"/>
              <a:t>Iqbal</a:t>
            </a:r>
            <a:r>
              <a:rPr lang="en-US" sz="1400" dirty="0" smtClean="0"/>
              <a:t>, </a:t>
            </a:r>
            <a:r>
              <a:rPr lang="en-US" sz="1400" dirty="0" err="1" smtClean="0"/>
              <a:t>Shanmukha</a:t>
            </a:r>
            <a:r>
              <a:rPr lang="en-US" sz="1400" dirty="0" smtClean="0"/>
              <a:t> </a:t>
            </a:r>
            <a:r>
              <a:rPr lang="en-US" sz="1400" dirty="0" err="1" smtClean="0"/>
              <a:t>Sampath</a:t>
            </a:r>
            <a:r>
              <a:rPr lang="en-US" sz="1400" dirty="0" smtClean="0"/>
              <a:t>, Helena F. Deus,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: Big linked cancer data: Integrating linked TCGA and </a:t>
            </a:r>
            <a:r>
              <a:rPr lang="en-US" sz="1400" dirty="0" err="1" smtClean="0"/>
              <a:t>PubMed</a:t>
            </a:r>
            <a:r>
              <a:rPr lang="en-US" sz="1400" dirty="0" smtClean="0"/>
              <a:t>. J. Web Sem. 2014</a:t>
            </a:r>
          </a:p>
          <a:p>
            <a:r>
              <a:rPr lang="en-US" sz="1400" dirty="0" smtClean="0"/>
              <a:t> [</a:t>
            </a:r>
            <a:r>
              <a:rPr lang="en-US" sz="1400" dirty="0" err="1" smtClean="0"/>
              <a:t>Soru</a:t>
            </a:r>
            <a:r>
              <a:rPr lang="en-US" sz="1400" dirty="0" smtClean="0"/>
              <a:t> et al. 2015] </a:t>
            </a:r>
            <a:r>
              <a:rPr lang="en-US" sz="1400" dirty="0" err="1" smtClean="0"/>
              <a:t>Tommaso</a:t>
            </a:r>
            <a:r>
              <a:rPr lang="en-US" sz="1400" dirty="0" smtClean="0"/>
              <a:t> </a:t>
            </a:r>
            <a:r>
              <a:rPr lang="en-US" sz="1400" dirty="0" err="1" smtClean="0"/>
              <a:t>Soru</a:t>
            </a:r>
            <a:r>
              <a:rPr lang="en-US" sz="1400" dirty="0" smtClean="0"/>
              <a:t>, </a:t>
            </a:r>
            <a:r>
              <a:rPr lang="en-US" sz="1400" dirty="0" err="1" smtClean="0"/>
              <a:t>Edgard</a:t>
            </a:r>
            <a:r>
              <a:rPr lang="en-US" sz="1400" dirty="0" smtClean="0"/>
              <a:t> Marx, Axel-</a:t>
            </a:r>
            <a:r>
              <a:rPr lang="en-US" sz="1400" dirty="0" err="1" smtClean="0"/>
              <a:t>Cyrille</a:t>
            </a:r>
            <a:r>
              <a:rPr lang="en-US" sz="1400" dirty="0" smtClean="0"/>
              <a:t> </a:t>
            </a:r>
            <a:r>
              <a:rPr lang="en-US" sz="1400" dirty="0" err="1" smtClean="0"/>
              <a:t>Ngonga</a:t>
            </a:r>
            <a:r>
              <a:rPr lang="en-US" sz="1400" dirty="0" smtClean="0"/>
              <a:t> </a:t>
            </a:r>
            <a:r>
              <a:rPr lang="en-US" sz="1400" dirty="0" err="1" smtClean="0"/>
              <a:t>Ngomo</a:t>
            </a:r>
            <a:r>
              <a:rPr lang="en-US" sz="1400" dirty="0" smtClean="0"/>
              <a:t>: ROCKER: A Refinement Operator for Key Discovery. WWW 2015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Volz</a:t>
            </a:r>
            <a:r>
              <a:rPr lang="en-US" sz="1400" dirty="0" smtClean="0"/>
              <a:t> et al 2009] Julius </a:t>
            </a:r>
            <a:r>
              <a:rPr lang="en-US" sz="1400" dirty="0" err="1" smtClean="0"/>
              <a:t>Volz</a:t>
            </a:r>
            <a:r>
              <a:rPr lang="en-US" sz="1400" dirty="0" smtClean="0"/>
              <a:t>, Christian </a:t>
            </a:r>
            <a:r>
              <a:rPr lang="en-US" sz="1400" dirty="0" err="1" smtClean="0"/>
              <a:t>Bizer</a:t>
            </a:r>
            <a:r>
              <a:rPr lang="en-US" sz="1400" dirty="0" smtClean="0"/>
              <a:t>, Martin </a:t>
            </a:r>
            <a:r>
              <a:rPr lang="en-US" sz="1400" dirty="0" err="1" smtClean="0"/>
              <a:t>Gaedke</a:t>
            </a:r>
            <a:r>
              <a:rPr lang="en-US" sz="1400" dirty="0" smtClean="0"/>
              <a:t>, </a:t>
            </a:r>
            <a:r>
              <a:rPr lang="en-US" sz="1400" dirty="0" err="1" smtClean="0"/>
              <a:t>Georgi</a:t>
            </a:r>
            <a:r>
              <a:rPr lang="en-US" sz="1400" dirty="0" smtClean="0"/>
              <a:t> </a:t>
            </a:r>
            <a:r>
              <a:rPr lang="en-US" sz="1400" dirty="0" err="1" smtClean="0"/>
              <a:t>Kobilarov</a:t>
            </a:r>
            <a:r>
              <a:rPr lang="en-US" sz="1400" dirty="0" smtClean="0"/>
              <a:t>: Discovering and Maintaining Links on the Web of Data. ISWC 2009</a:t>
            </a:r>
            <a:endParaRPr lang="en-US" sz="1500" dirty="0" smtClean="0"/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Zaveri,et</a:t>
            </a:r>
            <a:r>
              <a:rPr lang="en-US" sz="1400" dirty="0" smtClean="0"/>
              <a:t> al 2015] </a:t>
            </a:r>
            <a:r>
              <a:rPr lang="en-US" sz="1400" dirty="0" err="1" smtClean="0"/>
              <a:t>Amrapali</a:t>
            </a:r>
            <a:r>
              <a:rPr lang="en-US" sz="1400" dirty="0" smtClean="0"/>
              <a:t> J. </a:t>
            </a:r>
            <a:r>
              <a:rPr lang="en-US" sz="1400" dirty="0" err="1" smtClean="0"/>
              <a:t>Zaveri</a:t>
            </a:r>
            <a:r>
              <a:rPr lang="en-US" sz="1400" dirty="0" smtClean="0"/>
              <a:t>, </a:t>
            </a:r>
            <a:r>
              <a:rPr lang="en-US" sz="1400" dirty="0" err="1" smtClean="0"/>
              <a:t>Anisa</a:t>
            </a:r>
            <a:r>
              <a:rPr lang="en-US" sz="1400" dirty="0" smtClean="0"/>
              <a:t> </a:t>
            </a:r>
            <a:r>
              <a:rPr lang="en-US" sz="1400" dirty="0" err="1" smtClean="0"/>
              <a:t>Rula</a:t>
            </a:r>
            <a:r>
              <a:rPr lang="en-US" sz="1400" dirty="0" smtClean="0"/>
              <a:t>, Andrea </a:t>
            </a:r>
            <a:r>
              <a:rPr lang="en-US" sz="1400" dirty="0" err="1" smtClean="0"/>
              <a:t>Maurino</a:t>
            </a:r>
            <a:r>
              <a:rPr lang="en-US" sz="1400" dirty="0" smtClean="0"/>
              <a:t>, Ricardo </a:t>
            </a:r>
            <a:r>
              <a:rPr lang="en-US" sz="1400" dirty="0" err="1" smtClean="0"/>
              <a:t>Pietrobon</a:t>
            </a:r>
            <a:r>
              <a:rPr lang="en-US" sz="1400" dirty="0" smtClean="0"/>
              <a:t>, Jens Lehmann, and </a:t>
            </a:r>
            <a:r>
              <a:rPr lang="en-US" sz="1400" dirty="0" err="1" smtClean="0"/>
              <a:t>Sören</a:t>
            </a:r>
            <a:r>
              <a:rPr lang="en-US" sz="1400" dirty="0" smtClean="0"/>
              <a:t> Auer. Quality Assessment for Linked Data: A Survey. Semantic Web Journal 2015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Hernandez&amp;Stolfo</a:t>
            </a:r>
            <a:r>
              <a:rPr lang="en-US" sz="1400" smtClean="0"/>
              <a:t>, 1998] M</a:t>
            </a:r>
            <a:r>
              <a:rPr lang="en-US" sz="1400" dirty="0"/>
              <a:t>. A. Hernández, S. J. </a:t>
            </a:r>
            <a:r>
              <a:rPr lang="en-US" sz="1400" dirty="0" err="1"/>
              <a:t>Stolfo</a:t>
            </a:r>
            <a:r>
              <a:rPr lang="en-US" sz="1400" dirty="0"/>
              <a:t>: Real-world Data is Dirty: Data Cleansing and The Merge/Purge Problem. </a:t>
            </a:r>
          </a:p>
          <a:p>
            <a:r>
              <a:rPr lang="en-US" sz="1400" dirty="0"/>
              <a:t>Data Min. </a:t>
            </a:r>
            <a:r>
              <a:rPr lang="en-US" sz="1400" dirty="0" err="1"/>
              <a:t>Knowl</a:t>
            </a:r>
            <a:r>
              <a:rPr lang="en-US" sz="1400" dirty="0"/>
              <a:t>. </a:t>
            </a:r>
            <a:r>
              <a:rPr lang="en-US" sz="1400" dirty="0" err="1"/>
              <a:t>Discov</a:t>
            </a:r>
            <a:r>
              <a:rPr lang="en-US" sz="1400" dirty="0"/>
              <a:t>. 2(1): 9-37 (1998)</a:t>
            </a:r>
          </a:p>
          <a:p>
            <a:endParaRPr lang="en-US" sz="1400" dirty="0" smtClean="0"/>
          </a:p>
          <a:p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30169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</a:t>
            </a:r>
            <a:r>
              <a:rPr lang="en-US" dirty="0"/>
              <a:t>&amp; OPEN Research </a:t>
            </a:r>
            <a:r>
              <a:rPr lang="en-US" dirty="0" smtClean="0"/>
              <a:t>problems </a:t>
            </a:r>
            <a:r>
              <a:rPr lang="en-US" dirty="0" smtClean="0">
                <a:latin typeface="+mn-lt"/>
              </a:rPr>
              <a:t>(some)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525" y="333375"/>
            <a:ext cx="8040736" cy="561975"/>
          </a:xfrm>
        </p:spPr>
        <p:txBody>
          <a:bodyPr/>
          <a:lstStyle/>
          <a:p>
            <a:r>
              <a:rPr lang="en-US" dirty="0" smtClean="0"/>
              <a:t>Data Source Quality in Integration Systems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IS=&lt;O,S,M&gt;</a:t>
            </a:r>
          </a:p>
          <a:p>
            <a:pPr>
              <a:buNone/>
            </a:pPr>
            <a:r>
              <a:rPr lang="en-US" sz="2400" dirty="0" smtClean="0">
                <a:latin typeface="Helvetica Light"/>
                <a:cs typeface="Helvetica Light"/>
              </a:rPr>
              <a:t>Sources in S are described in terms of Quality Metrics: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15565904"/>
              </p:ext>
            </p:extLst>
          </p:nvPr>
        </p:nvGraphicFramePr>
        <p:xfrm>
          <a:off x="-617966" y="20235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9289" y="6071513"/>
            <a:ext cx="89201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Theodoros</a:t>
            </a:r>
            <a:r>
              <a:rPr lang="en-US" sz="1100" dirty="0" smtClean="0"/>
              <a:t> </a:t>
            </a:r>
            <a:r>
              <a:rPr lang="en-US" sz="1100" dirty="0" err="1" smtClean="0"/>
              <a:t>Rekatsinas</a:t>
            </a:r>
            <a:r>
              <a:rPr lang="en-US" sz="1100" dirty="0" smtClean="0"/>
              <a:t>, </a:t>
            </a:r>
            <a:r>
              <a:rPr lang="en-US" sz="1100" dirty="0" err="1" smtClean="0"/>
              <a:t>Xin</a:t>
            </a:r>
            <a:r>
              <a:rPr lang="en-US" sz="1100" dirty="0" smtClean="0"/>
              <a:t> Luna Dong, </a:t>
            </a:r>
            <a:r>
              <a:rPr lang="en-US" sz="1100" dirty="0" err="1" smtClean="0"/>
              <a:t>Lise</a:t>
            </a:r>
            <a:r>
              <a:rPr lang="en-US" sz="1100" dirty="0" smtClean="0"/>
              <a:t> </a:t>
            </a:r>
            <a:r>
              <a:rPr lang="en-US" sz="1100" dirty="0" err="1" smtClean="0"/>
              <a:t>Getoor</a:t>
            </a:r>
            <a:r>
              <a:rPr lang="en-US" sz="1100" dirty="0" smtClean="0"/>
              <a:t> and </a:t>
            </a:r>
            <a:r>
              <a:rPr lang="en-US" sz="1100" dirty="0" err="1" smtClean="0"/>
              <a:t>Divesh</a:t>
            </a:r>
            <a:r>
              <a:rPr lang="en-US" sz="1100" dirty="0" smtClean="0"/>
              <a:t> </a:t>
            </a:r>
            <a:r>
              <a:rPr lang="en-US" sz="1100" dirty="0" err="1" smtClean="0"/>
              <a:t>Srivastava</a:t>
            </a:r>
            <a:r>
              <a:rPr lang="en-US" sz="1100" dirty="0" smtClean="0"/>
              <a:t>. Finding quality in quantity: the challenge of discovering valuable </a:t>
            </a:r>
          </a:p>
          <a:p>
            <a:r>
              <a:rPr lang="en-US" sz="1100" dirty="0" smtClean="0"/>
              <a:t>sources for </a:t>
            </a:r>
            <a:r>
              <a:rPr lang="en-US" sz="1100" dirty="0" err="1" smtClean="0"/>
              <a:t>integration.CIDR</a:t>
            </a:r>
            <a:r>
              <a:rPr lang="en-US" sz="1100" dirty="0" smtClean="0"/>
              <a:t> 2015</a:t>
            </a:r>
            <a:endParaRPr lang="en-US" sz="1100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5359400" y="2171700"/>
            <a:ext cx="3443821" cy="3416320"/>
            <a:chOff x="5359400" y="2171700"/>
            <a:chExt cx="3443821" cy="3416320"/>
          </a:xfrm>
        </p:grpSpPr>
        <p:sp>
          <p:nvSpPr>
            <p:cNvPr id="2" name="Textfeld 1"/>
            <p:cNvSpPr txBox="1"/>
            <p:nvPr/>
          </p:nvSpPr>
          <p:spPr>
            <a:xfrm>
              <a:off x="5359400" y="2171700"/>
              <a:ext cx="3443821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Possible</a:t>
              </a:r>
              <a:r>
                <a:rPr lang="de-DE" dirty="0" smtClean="0"/>
                <a:t> </a:t>
              </a:r>
              <a:r>
                <a:rPr lang="de-DE" dirty="0" err="1" smtClean="0"/>
                <a:t>use</a:t>
              </a:r>
              <a:r>
                <a:rPr lang="de-DE" dirty="0" smtClean="0"/>
                <a:t> </a:t>
              </a:r>
              <a:r>
                <a:rPr lang="de-DE" dirty="0" err="1" smtClean="0"/>
                <a:t>case</a:t>
              </a:r>
              <a:r>
                <a:rPr lang="de-DE" dirty="0" smtClean="0"/>
                <a:t>:</a:t>
              </a:r>
            </a:p>
            <a:p>
              <a:r>
                <a:rPr lang="de-DE" dirty="0"/>
                <a:t> </a:t>
              </a:r>
              <a:r>
                <a:rPr lang="de-DE" dirty="0" smtClean="0">
                  <a:hlinkClick r:id="rId7"/>
                </a:rPr>
                <a:t>http://data.wu.ac.at/portalwatch</a:t>
              </a:r>
              <a:endParaRPr lang="de-DE" dirty="0" smtClean="0"/>
            </a:p>
            <a:p>
              <a:endParaRPr lang="de-DE" dirty="0"/>
            </a:p>
            <a:p>
              <a:endParaRPr lang="de-DE" dirty="0" smtClean="0"/>
            </a:p>
            <a:p>
              <a:endParaRPr lang="de-DE" dirty="0"/>
            </a:p>
            <a:p>
              <a:endParaRPr lang="de-DE" dirty="0" smtClean="0"/>
            </a:p>
            <a:p>
              <a:endParaRPr lang="de-DE" dirty="0"/>
            </a:p>
            <a:p>
              <a:endParaRPr lang="de-DE" dirty="0" smtClean="0"/>
            </a:p>
            <a:p>
              <a:endParaRPr lang="de-DE" dirty="0"/>
            </a:p>
            <a:p>
              <a:endParaRPr lang="de-DE" dirty="0" smtClean="0"/>
            </a:p>
            <a:p>
              <a:endParaRPr lang="de-DE" dirty="0"/>
            </a:p>
            <a:p>
              <a:endParaRPr lang="de-DE" dirty="0" smtClean="0"/>
            </a:p>
          </p:txBody>
        </p:sp>
        <p:pic>
          <p:nvPicPr>
            <p:cNvPr id="3" name="Bild 2" descr="Screen Shot 2015-07-06 at 08.46.0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516" y="2794000"/>
              <a:ext cx="2953713" cy="25908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Integration Systems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500" y="5816600"/>
            <a:ext cx="7739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Xin</a:t>
            </a:r>
            <a:r>
              <a:rPr lang="en-US" sz="1600" dirty="0" smtClean="0"/>
              <a:t> Luna Dong, </a:t>
            </a:r>
            <a:r>
              <a:rPr lang="en-US" sz="1600" dirty="0" err="1" smtClean="0"/>
              <a:t>Alon</a:t>
            </a:r>
            <a:r>
              <a:rPr lang="en-US" sz="1600" dirty="0" smtClean="0"/>
              <a:t> Y. Halevy, Cong Yu: Data integration with uncertainty. VLDB J. </a:t>
            </a:r>
          </a:p>
          <a:p>
            <a:r>
              <a:rPr lang="en-US" sz="1600" dirty="0" smtClean="0"/>
              <a:t>18(2): 469-500 (2009)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547" y="175630"/>
            <a:ext cx="6911975" cy="561975"/>
          </a:xfrm>
        </p:spPr>
        <p:txBody>
          <a:bodyPr/>
          <a:lstStyle/>
          <a:p>
            <a:r>
              <a:rPr lang="en-US" dirty="0" smtClean="0"/>
              <a:t>Knowledge Integration Systems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0742" y="4908980"/>
            <a:ext cx="8763141" cy="147732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 err="1" smtClean="0"/>
              <a:t>KBs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Covers a variety of knowledge across domains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Intensional</a:t>
            </a:r>
            <a:r>
              <a:rPr lang="en-US" dirty="0" smtClean="0"/>
              <a:t>: </a:t>
            </a:r>
            <a:r>
              <a:rPr lang="en-US" dirty="0" err="1" smtClean="0"/>
              <a:t>Cyc</a:t>
            </a:r>
            <a:r>
              <a:rPr lang="en-US" dirty="0" smtClean="0"/>
              <a:t>,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Extensional: Freebase, Knowledge Graph, Yago/Yago2, </a:t>
            </a:r>
            <a:r>
              <a:rPr lang="en-US" dirty="0" err="1" smtClean="0"/>
              <a:t>DeepDive</a:t>
            </a:r>
            <a:r>
              <a:rPr lang="en-US" dirty="0" smtClean="0"/>
              <a:t>, NELL, </a:t>
            </a:r>
            <a:r>
              <a:rPr lang="en-US" dirty="0" err="1" smtClean="0"/>
              <a:t>Prospera</a:t>
            </a:r>
            <a:r>
              <a:rPr lang="en-US" dirty="0" smtClean="0"/>
              <a:t>, </a:t>
            </a:r>
            <a:r>
              <a:rPr lang="en-US" dirty="0" err="1" smtClean="0"/>
              <a:t>ReVerb</a:t>
            </a:r>
            <a:r>
              <a:rPr lang="en-US" dirty="0" smtClean="0"/>
              <a:t>, Knowledge Vault</a:t>
            </a:r>
          </a:p>
        </p:txBody>
      </p:sp>
      <p:grpSp>
        <p:nvGrpSpPr>
          <p:cNvPr id="2" name="Group 21"/>
          <p:cNvGrpSpPr/>
          <p:nvPr/>
        </p:nvGrpSpPr>
        <p:grpSpPr>
          <a:xfrm>
            <a:off x="596937" y="1391618"/>
            <a:ext cx="7722124" cy="3471971"/>
            <a:chOff x="-54051" y="328027"/>
            <a:chExt cx="7722124" cy="3471971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2322513" y="1323975"/>
              <a:ext cx="1143000" cy="762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Freeform 7"/>
            <p:cNvSpPr/>
            <p:nvPr/>
          </p:nvSpPr>
          <p:spPr bwMode="auto">
            <a:xfrm>
              <a:off x="2354710" y="1984017"/>
              <a:ext cx="2163651" cy="244699"/>
            </a:xfrm>
            <a:custGeom>
              <a:avLst/>
              <a:gdLst>
                <a:gd name="connsiteX0" fmla="*/ 0 w 2163651"/>
                <a:gd name="connsiteY0" fmla="*/ 103031 h 244699"/>
                <a:gd name="connsiteX1" fmla="*/ 12879 w 2163651"/>
                <a:gd name="connsiteY1" fmla="*/ 180304 h 244699"/>
                <a:gd name="connsiteX2" fmla="*/ 64395 w 2163651"/>
                <a:gd name="connsiteY2" fmla="*/ 206062 h 244699"/>
                <a:gd name="connsiteX3" fmla="*/ 141668 w 2163651"/>
                <a:gd name="connsiteY3" fmla="*/ 244699 h 244699"/>
                <a:gd name="connsiteX4" fmla="*/ 257578 w 2163651"/>
                <a:gd name="connsiteY4" fmla="*/ 231820 h 244699"/>
                <a:gd name="connsiteX5" fmla="*/ 309093 w 2163651"/>
                <a:gd name="connsiteY5" fmla="*/ 167426 h 244699"/>
                <a:gd name="connsiteX6" fmla="*/ 386366 w 2163651"/>
                <a:gd name="connsiteY6" fmla="*/ 115910 h 244699"/>
                <a:gd name="connsiteX7" fmla="*/ 425003 w 2163651"/>
                <a:gd name="connsiteY7" fmla="*/ 90152 h 244699"/>
                <a:gd name="connsiteX8" fmla="*/ 489397 w 2163651"/>
                <a:gd name="connsiteY8" fmla="*/ 25758 h 244699"/>
                <a:gd name="connsiteX9" fmla="*/ 566671 w 2163651"/>
                <a:gd name="connsiteY9" fmla="*/ 0 h 244699"/>
                <a:gd name="connsiteX10" fmla="*/ 682580 w 2163651"/>
                <a:gd name="connsiteY10" fmla="*/ 12879 h 244699"/>
                <a:gd name="connsiteX11" fmla="*/ 798490 w 2163651"/>
                <a:gd name="connsiteY11" fmla="*/ 103031 h 244699"/>
                <a:gd name="connsiteX12" fmla="*/ 875764 w 2163651"/>
                <a:gd name="connsiteY12" fmla="*/ 141668 h 244699"/>
                <a:gd name="connsiteX13" fmla="*/ 1004552 w 2163651"/>
                <a:gd name="connsiteY13" fmla="*/ 180304 h 244699"/>
                <a:gd name="connsiteX14" fmla="*/ 1043189 w 2163651"/>
                <a:gd name="connsiteY14" fmla="*/ 193183 h 244699"/>
                <a:gd name="connsiteX15" fmla="*/ 1159099 w 2163651"/>
                <a:gd name="connsiteY15" fmla="*/ 180304 h 244699"/>
                <a:gd name="connsiteX16" fmla="*/ 1236372 w 2163651"/>
                <a:gd name="connsiteY16" fmla="*/ 141668 h 244699"/>
                <a:gd name="connsiteX17" fmla="*/ 1455313 w 2163651"/>
                <a:gd name="connsiteY17" fmla="*/ 128789 h 244699"/>
                <a:gd name="connsiteX18" fmla="*/ 1481071 w 2163651"/>
                <a:gd name="connsiteY18" fmla="*/ 90152 h 244699"/>
                <a:gd name="connsiteX19" fmla="*/ 1493949 w 2163651"/>
                <a:gd name="connsiteY19" fmla="*/ 51516 h 244699"/>
                <a:gd name="connsiteX20" fmla="*/ 1545465 w 2163651"/>
                <a:gd name="connsiteY20" fmla="*/ 25758 h 244699"/>
                <a:gd name="connsiteX21" fmla="*/ 1584102 w 2163651"/>
                <a:gd name="connsiteY21" fmla="*/ 38637 h 244699"/>
                <a:gd name="connsiteX22" fmla="*/ 1635617 w 2163651"/>
                <a:gd name="connsiteY22" fmla="*/ 115910 h 244699"/>
                <a:gd name="connsiteX23" fmla="*/ 1700011 w 2163651"/>
                <a:gd name="connsiteY23" fmla="*/ 128789 h 244699"/>
                <a:gd name="connsiteX24" fmla="*/ 1970468 w 2163651"/>
                <a:gd name="connsiteY24" fmla="*/ 141668 h 244699"/>
                <a:gd name="connsiteX25" fmla="*/ 1996226 w 2163651"/>
                <a:gd name="connsiteY25" fmla="*/ 103031 h 244699"/>
                <a:gd name="connsiteX26" fmla="*/ 2034862 w 2163651"/>
                <a:gd name="connsiteY26" fmla="*/ 77273 h 244699"/>
                <a:gd name="connsiteX27" fmla="*/ 2112135 w 2163651"/>
                <a:gd name="connsiteY27" fmla="*/ 51516 h 244699"/>
                <a:gd name="connsiteX28" fmla="*/ 2137893 w 2163651"/>
                <a:gd name="connsiteY28" fmla="*/ 90152 h 244699"/>
                <a:gd name="connsiteX29" fmla="*/ 2163651 w 2163651"/>
                <a:gd name="connsiteY29" fmla="*/ 141668 h 244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3651" h="244699">
                  <a:moveTo>
                    <a:pt x="0" y="103031"/>
                  </a:moveTo>
                  <a:cubicBezTo>
                    <a:pt x="4293" y="128789"/>
                    <a:pt x="-961" y="158160"/>
                    <a:pt x="12879" y="180304"/>
                  </a:cubicBezTo>
                  <a:cubicBezTo>
                    <a:pt x="23054" y="196585"/>
                    <a:pt x="47726" y="196537"/>
                    <a:pt x="64395" y="206062"/>
                  </a:cubicBezTo>
                  <a:cubicBezTo>
                    <a:pt x="134301" y="246009"/>
                    <a:pt x="70828" y="221086"/>
                    <a:pt x="141668" y="244699"/>
                  </a:cubicBezTo>
                  <a:cubicBezTo>
                    <a:pt x="180305" y="240406"/>
                    <a:pt x="219864" y="241249"/>
                    <a:pt x="257578" y="231820"/>
                  </a:cubicBezTo>
                  <a:cubicBezTo>
                    <a:pt x="315183" y="217419"/>
                    <a:pt x="284589" y="204181"/>
                    <a:pt x="309093" y="167426"/>
                  </a:cubicBezTo>
                  <a:cubicBezTo>
                    <a:pt x="345715" y="112494"/>
                    <a:pt x="339108" y="139539"/>
                    <a:pt x="386366" y="115910"/>
                  </a:cubicBezTo>
                  <a:cubicBezTo>
                    <a:pt x="400210" y="108988"/>
                    <a:pt x="412124" y="98738"/>
                    <a:pt x="425003" y="90152"/>
                  </a:cubicBezTo>
                  <a:cubicBezTo>
                    <a:pt x="448501" y="54906"/>
                    <a:pt x="448729" y="43833"/>
                    <a:pt x="489397" y="25758"/>
                  </a:cubicBezTo>
                  <a:cubicBezTo>
                    <a:pt x="514208" y="14731"/>
                    <a:pt x="566671" y="0"/>
                    <a:pt x="566671" y="0"/>
                  </a:cubicBezTo>
                  <a:cubicBezTo>
                    <a:pt x="605307" y="4293"/>
                    <a:pt x="645701" y="586"/>
                    <a:pt x="682580" y="12879"/>
                  </a:cubicBezTo>
                  <a:cubicBezTo>
                    <a:pt x="747683" y="34580"/>
                    <a:pt x="754041" y="65990"/>
                    <a:pt x="798490" y="103031"/>
                  </a:cubicBezTo>
                  <a:cubicBezTo>
                    <a:pt x="827940" y="127572"/>
                    <a:pt x="840408" y="131566"/>
                    <a:pt x="875764" y="141668"/>
                  </a:cubicBezTo>
                  <a:cubicBezTo>
                    <a:pt x="1012015" y="180597"/>
                    <a:pt x="820912" y="119092"/>
                    <a:pt x="1004552" y="180304"/>
                  </a:cubicBezTo>
                  <a:lnTo>
                    <a:pt x="1043189" y="193183"/>
                  </a:lnTo>
                  <a:cubicBezTo>
                    <a:pt x="1081826" y="188890"/>
                    <a:pt x="1121385" y="189732"/>
                    <a:pt x="1159099" y="180304"/>
                  </a:cubicBezTo>
                  <a:cubicBezTo>
                    <a:pt x="1253162" y="156789"/>
                    <a:pt x="1144344" y="150871"/>
                    <a:pt x="1236372" y="141668"/>
                  </a:cubicBezTo>
                  <a:cubicBezTo>
                    <a:pt x="1309116" y="134394"/>
                    <a:pt x="1382333" y="133082"/>
                    <a:pt x="1455313" y="128789"/>
                  </a:cubicBezTo>
                  <a:cubicBezTo>
                    <a:pt x="1463899" y="115910"/>
                    <a:pt x="1474149" y="103997"/>
                    <a:pt x="1481071" y="90152"/>
                  </a:cubicBezTo>
                  <a:cubicBezTo>
                    <a:pt x="1487142" y="78010"/>
                    <a:pt x="1484350" y="61115"/>
                    <a:pt x="1493949" y="51516"/>
                  </a:cubicBezTo>
                  <a:cubicBezTo>
                    <a:pt x="1507525" y="37940"/>
                    <a:pt x="1528293" y="34344"/>
                    <a:pt x="1545465" y="25758"/>
                  </a:cubicBezTo>
                  <a:cubicBezTo>
                    <a:pt x="1558344" y="30051"/>
                    <a:pt x="1574503" y="29038"/>
                    <a:pt x="1584102" y="38637"/>
                  </a:cubicBezTo>
                  <a:cubicBezTo>
                    <a:pt x="1605992" y="60527"/>
                    <a:pt x="1605261" y="109839"/>
                    <a:pt x="1635617" y="115910"/>
                  </a:cubicBezTo>
                  <a:lnTo>
                    <a:pt x="1700011" y="128789"/>
                  </a:lnTo>
                  <a:cubicBezTo>
                    <a:pt x="1803565" y="180566"/>
                    <a:pt x="1783199" y="181093"/>
                    <a:pt x="1970468" y="141668"/>
                  </a:cubicBezTo>
                  <a:cubicBezTo>
                    <a:pt x="1985615" y="138479"/>
                    <a:pt x="1985281" y="113976"/>
                    <a:pt x="1996226" y="103031"/>
                  </a:cubicBezTo>
                  <a:cubicBezTo>
                    <a:pt x="2007171" y="92086"/>
                    <a:pt x="2020718" y="83559"/>
                    <a:pt x="2034862" y="77273"/>
                  </a:cubicBezTo>
                  <a:cubicBezTo>
                    <a:pt x="2059673" y="66246"/>
                    <a:pt x="2112135" y="51516"/>
                    <a:pt x="2112135" y="51516"/>
                  </a:cubicBezTo>
                  <a:cubicBezTo>
                    <a:pt x="2120721" y="64395"/>
                    <a:pt x="2130971" y="76308"/>
                    <a:pt x="2137893" y="90152"/>
                  </a:cubicBezTo>
                  <a:cubicBezTo>
                    <a:pt x="2167492" y="149348"/>
                    <a:pt x="2134554" y="112571"/>
                    <a:pt x="2163651" y="141668"/>
                  </a:cubicBezTo>
                </a:path>
              </a:pathLst>
            </a:custGeom>
            <a:noFill/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4013" y="1857375"/>
              <a:ext cx="266700" cy="11430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317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694113" y="1857375"/>
              <a:ext cx="266700" cy="11430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175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846513" y="1933575"/>
              <a:ext cx="266700" cy="1143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3465513" y="1323975"/>
              <a:ext cx="1066800" cy="76200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332177" y="2488489"/>
              <a:ext cx="23358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/>
                <a:t>Domain-specific KBs</a:t>
              </a:r>
              <a:endParaRPr lang="en-US" sz="2000" b="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2622" y="1668659"/>
              <a:ext cx="128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/>
                <a:t>Global KBs</a:t>
              </a:r>
              <a:endParaRPr lang="en-US" sz="2000" b="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4350884" y="1882224"/>
              <a:ext cx="8763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4273350" y="2714040"/>
              <a:ext cx="8763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19649384">
              <a:off x="-54051" y="351256"/>
              <a:ext cx="2417361" cy="369332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Knowledge Extraction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 rot="2362802">
              <a:off x="4957240" y="328027"/>
              <a:ext cx="2083849" cy="369332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Knowledge Fusion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51409" y="829699"/>
              <a:ext cx="3853233" cy="2970299"/>
            </a:xfrm>
            <a:prstGeom prst="rect">
              <a:avLst/>
            </a:prstGeom>
            <a:noFill/>
            <a:ln w="19050" cmpd="sng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423104" y="1918416"/>
            <a:ext cx="210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System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2364535" y="3836832"/>
            <a:ext cx="1391698" cy="966045"/>
            <a:chOff x="141907" y="1981200"/>
            <a:chExt cx="5510447" cy="377210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981200"/>
              <a:ext cx="4114800" cy="221043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41907" y="4191001"/>
              <a:ext cx="5510447" cy="1562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Google knowledge graph</a:t>
              </a:r>
              <a:endParaRPr lang="en-US" sz="1000" dirty="0"/>
            </a:p>
          </p:txBody>
        </p:sp>
      </p:grpSp>
      <p:pic>
        <p:nvPicPr>
          <p:cNvPr id="27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5809" y="4188091"/>
            <a:ext cx="806504" cy="54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3652" y="4255641"/>
            <a:ext cx="919805" cy="4595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300548" y="6425168"/>
            <a:ext cx="8457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Knowledge </a:t>
            </a:r>
            <a:r>
              <a:rPr lang="en-US" sz="1200" dirty="0" err="1" smtClean="0"/>
              <a:t>Curation</a:t>
            </a:r>
            <a:r>
              <a:rPr lang="en-US" sz="1200" dirty="0" smtClean="0"/>
              <a:t> and Knowledge Fusion: challenges, models and applications. </a:t>
            </a:r>
            <a:r>
              <a:rPr lang="en-US" sz="1200" dirty="0" err="1" smtClean="0"/>
              <a:t>Xin</a:t>
            </a:r>
            <a:r>
              <a:rPr lang="en-US" sz="1200" dirty="0" smtClean="0"/>
              <a:t> Luna Dong and </a:t>
            </a:r>
            <a:r>
              <a:rPr lang="en-US" sz="1200" dirty="0" err="1" smtClean="0"/>
              <a:t>Divesh</a:t>
            </a:r>
            <a:r>
              <a:rPr lang="en-US" sz="1200" dirty="0" smtClean="0"/>
              <a:t> </a:t>
            </a:r>
            <a:r>
              <a:rPr lang="en-US" sz="1200" dirty="0" err="1" smtClean="0"/>
              <a:t>Srivastava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 Tutorial in Proceedings of the ACM SIGMOD 2015.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Screen Shot 2015-05-19 at 19.38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5547376" y="164154"/>
            <a:ext cx="2004888" cy="11621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5408" y="0"/>
            <a:ext cx="6911975" cy="561975"/>
          </a:xfrm>
        </p:spPr>
        <p:txBody>
          <a:bodyPr/>
          <a:lstStyle/>
          <a:p>
            <a:r>
              <a:rPr lang="en-US" dirty="0" smtClean="0"/>
              <a:t>Big Data Integration Systems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-662072" y="621460"/>
          <a:ext cx="6363984" cy="501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3822" y="3379581"/>
            <a:ext cx="4596130" cy="1754327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154 million high quality relational tables on </a:t>
            </a:r>
          </a:p>
          <a:p>
            <a:r>
              <a:rPr lang="en-US" dirty="0" smtClean="0"/>
              <a:t>the web</a:t>
            </a:r>
          </a:p>
          <a:p>
            <a:pPr marL="0" lvl="1">
              <a:buFont typeface="Arial"/>
              <a:buChar char="•"/>
            </a:pPr>
            <a:r>
              <a:rPr lang="en-US" dirty="0" smtClean="0"/>
              <a:t>10s of millions of high quality deep web </a:t>
            </a:r>
          </a:p>
          <a:p>
            <a:pPr marL="0" lvl="1"/>
            <a:r>
              <a:rPr lang="en-US" dirty="0" smtClean="0"/>
              <a:t>sources</a:t>
            </a:r>
          </a:p>
          <a:p>
            <a:pPr marL="0" lvl="1">
              <a:buFont typeface="Arial"/>
              <a:buChar char="•"/>
            </a:pPr>
            <a:r>
              <a:rPr lang="en-US" dirty="0" smtClean="0"/>
              <a:t>10s of millions of useful relational tables </a:t>
            </a:r>
          </a:p>
          <a:p>
            <a:pPr marL="0" lvl="1"/>
            <a:r>
              <a:rPr lang="en-US" dirty="0" smtClean="0"/>
              <a:t>from web lists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5676900"/>
            <a:ext cx="9013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200" dirty="0" smtClean="0"/>
              <a:t>Serge </a:t>
            </a:r>
            <a:r>
              <a:rPr lang="en-US" sz="1200" dirty="0" err="1" smtClean="0"/>
              <a:t>Abiteboul</a:t>
            </a:r>
            <a:r>
              <a:rPr lang="en-US" sz="1200" dirty="0" smtClean="0"/>
              <a:t>, </a:t>
            </a:r>
            <a:r>
              <a:rPr lang="en-US" sz="1200" dirty="0" err="1" smtClean="0"/>
              <a:t>Xin</a:t>
            </a:r>
            <a:r>
              <a:rPr lang="en-US" sz="1200" dirty="0" smtClean="0"/>
              <a:t> Luna Dong, Oren </a:t>
            </a:r>
            <a:r>
              <a:rPr lang="en-US" sz="1200" dirty="0" err="1" smtClean="0"/>
              <a:t>Etzioni</a:t>
            </a:r>
            <a:r>
              <a:rPr lang="en-US" sz="1200" dirty="0" smtClean="0"/>
              <a:t>, </a:t>
            </a:r>
            <a:r>
              <a:rPr lang="en-US" sz="1200" dirty="0" err="1" smtClean="0"/>
              <a:t>Divesh</a:t>
            </a:r>
            <a:r>
              <a:rPr lang="en-US" sz="1200" dirty="0" smtClean="0"/>
              <a:t> </a:t>
            </a:r>
            <a:r>
              <a:rPr lang="en-US" sz="1200" dirty="0" err="1" smtClean="0"/>
              <a:t>Srivastava</a:t>
            </a:r>
            <a:r>
              <a:rPr lang="en-US" sz="1200" dirty="0" smtClean="0"/>
              <a:t>, Gerhard </a:t>
            </a:r>
            <a:r>
              <a:rPr lang="en-US" sz="1200" dirty="0" err="1" smtClean="0"/>
              <a:t>Weikum</a:t>
            </a:r>
            <a:r>
              <a:rPr lang="en-US" sz="1200" dirty="0" smtClean="0"/>
              <a:t>, Julia </a:t>
            </a:r>
            <a:r>
              <a:rPr lang="en-US" sz="1200" dirty="0" err="1" smtClean="0"/>
              <a:t>Stoyanovich</a:t>
            </a:r>
            <a:r>
              <a:rPr lang="en-US" sz="1200" dirty="0" smtClean="0"/>
              <a:t> and Fabian M. </a:t>
            </a:r>
            <a:r>
              <a:rPr lang="en-US" sz="1200" dirty="0" err="1" smtClean="0"/>
              <a:t>Suchanek</a:t>
            </a:r>
            <a:r>
              <a:rPr lang="en-US" sz="1200" dirty="0" smtClean="0"/>
              <a:t>. </a:t>
            </a:r>
          </a:p>
          <a:p>
            <a:r>
              <a:rPr lang="en-US" sz="1200" dirty="0" smtClean="0"/>
              <a:t>The elephant in the room: getting value from big data. </a:t>
            </a:r>
            <a:r>
              <a:rPr lang="en-US" sz="1200" dirty="0" err="1" smtClean="0"/>
              <a:t>WebDB</a:t>
            </a:r>
            <a:r>
              <a:rPr lang="en-US" sz="1200" dirty="0" smtClean="0"/>
              <a:t> 2015</a:t>
            </a:r>
          </a:p>
          <a:p>
            <a:r>
              <a:rPr lang="en-US" sz="1200" dirty="0" err="1" smtClean="0"/>
              <a:t>Xin</a:t>
            </a:r>
            <a:r>
              <a:rPr lang="en-US" sz="1200" dirty="0" smtClean="0"/>
              <a:t> Luna Dong, </a:t>
            </a:r>
            <a:r>
              <a:rPr lang="en-US" sz="1200" dirty="0" err="1" smtClean="0"/>
              <a:t>Divesh</a:t>
            </a:r>
            <a:r>
              <a:rPr lang="en-US" sz="1200" dirty="0" smtClean="0"/>
              <a:t> </a:t>
            </a:r>
            <a:r>
              <a:rPr lang="en-US" sz="1200" dirty="0" err="1" smtClean="0"/>
              <a:t>Srivastava</a:t>
            </a:r>
            <a:r>
              <a:rPr lang="en-US" sz="1200" dirty="0" smtClean="0"/>
              <a:t>. Big Data Integration. PVLDB2013</a:t>
            </a:r>
          </a:p>
          <a:p>
            <a:r>
              <a:rPr lang="en-US" sz="1200" dirty="0" smtClean="0"/>
              <a:t>. </a:t>
            </a:r>
            <a:r>
              <a:rPr lang="en-US" sz="1200" dirty="0" err="1" smtClean="0"/>
              <a:t>Barna</a:t>
            </a:r>
            <a:r>
              <a:rPr lang="en-US" sz="1200" dirty="0" smtClean="0"/>
              <a:t> </a:t>
            </a:r>
            <a:r>
              <a:rPr lang="en-US" sz="1200" dirty="0" err="1" smtClean="0"/>
              <a:t>Saha</a:t>
            </a:r>
            <a:r>
              <a:rPr lang="en-US" sz="1200" dirty="0" smtClean="0"/>
              <a:t> and </a:t>
            </a:r>
            <a:r>
              <a:rPr lang="en-US" sz="1200" dirty="0" err="1" smtClean="0"/>
              <a:t>Divesh</a:t>
            </a:r>
            <a:r>
              <a:rPr lang="en-US" sz="1200" dirty="0" smtClean="0"/>
              <a:t> </a:t>
            </a:r>
            <a:r>
              <a:rPr lang="en-US" sz="1200" dirty="0" err="1" smtClean="0"/>
              <a:t>Srivastava</a:t>
            </a:r>
            <a:r>
              <a:rPr lang="en-US" sz="1200" dirty="0" smtClean="0"/>
              <a:t>. Data quality: the other face of big data Tutorial in ICDE 2014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229100" y="5080000"/>
            <a:ext cx="503065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err="1" smtClean="0"/>
              <a:t>Xin</a:t>
            </a:r>
            <a:r>
              <a:rPr lang="en-US" sz="1100" dirty="0" smtClean="0"/>
              <a:t> Luna Dong, </a:t>
            </a:r>
            <a:r>
              <a:rPr lang="en-US" sz="1100" dirty="0" err="1" smtClean="0"/>
              <a:t>Divesh</a:t>
            </a:r>
            <a:r>
              <a:rPr lang="en-US" sz="1100" dirty="0" smtClean="0"/>
              <a:t> </a:t>
            </a:r>
            <a:r>
              <a:rPr lang="en-US" sz="1100" dirty="0" err="1" smtClean="0"/>
              <a:t>Srivastava</a:t>
            </a:r>
            <a:r>
              <a:rPr lang="en-US" sz="1100" dirty="0" smtClean="0"/>
              <a:t>. Big Data Integration. PVLDB2013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Bild 7" descr="Screen Shot 2015-05-19 at 17.47.25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7353300" y="1219882"/>
            <a:ext cx="1613379" cy="787375"/>
          </a:xfrm>
          <a:prstGeom prst="rect">
            <a:avLst/>
          </a:prstGeom>
        </p:spPr>
      </p:pic>
      <p:pic>
        <p:nvPicPr>
          <p:cNvPr id="9" name="Bild 8" descr="Screen Shot 2015-05-19 at 19.41.0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5164319" y="1400860"/>
            <a:ext cx="1076093" cy="817407"/>
          </a:xfrm>
          <a:prstGeom prst="rect">
            <a:avLst/>
          </a:prstGeom>
        </p:spPr>
      </p:pic>
      <p:pic>
        <p:nvPicPr>
          <p:cNvPr id="11" name="Bild 10" descr="Screen Shot 2015-06-26 at 10.41.3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79" y="2400300"/>
            <a:ext cx="922799" cy="778933"/>
          </a:xfrm>
          <a:prstGeom prst="rect">
            <a:avLst/>
          </a:prstGeom>
        </p:spPr>
      </p:pic>
      <p:pic>
        <p:nvPicPr>
          <p:cNvPr id="12" name="Bild 11" descr="Screen Shot 2015-06-26 at 10.44.2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99" y="2197099"/>
            <a:ext cx="891720" cy="903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/>
          <p:nvPr/>
        </p:nvCxnSpPr>
        <p:spPr>
          <a:xfrm flipV="1">
            <a:off x="5271369" y="2572305"/>
            <a:ext cx="932972" cy="340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670933" y="2587558"/>
            <a:ext cx="1616113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Quality Assessment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48" y="4342532"/>
            <a:ext cx="7769250" cy="2322593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dirty="0" smtClean="0"/>
              <a:t>Selecting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LD quality issues</a:t>
            </a:r>
            <a:r>
              <a:rPr lang="en-US" sz="2200" dirty="0" smtClean="0"/>
              <a:t> to crowdsource</a:t>
            </a:r>
            <a:endParaRPr lang="en-US" sz="200" dirty="0" smtClean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dirty="0" smtClean="0"/>
              <a:t>Selecting the appropriate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crowdsourcing approaches</a:t>
            </a:r>
            <a:endParaRPr lang="en-US" sz="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 dirty="0" smtClean="0"/>
              <a:t>Generating the </a:t>
            </a:r>
            <a:r>
              <a:rPr lang="en-US" sz="2200" b="1" dirty="0" smtClean="0">
                <a:solidFill>
                  <a:srgbClr val="376092"/>
                </a:solidFill>
              </a:rPr>
              <a:t>interfaces</a:t>
            </a:r>
            <a:r>
              <a:rPr lang="en-US" sz="2200" dirty="0" smtClean="0">
                <a:solidFill>
                  <a:srgbClr val="376092"/>
                </a:solidFill>
              </a:rPr>
              <a:t> </a:t>
            </a:r>
            <a:r>
              <a:rPr lang="en-US" sz="2200" dirty="0" smtClean="0"/>
              <a:t>to present the data to the crowd </a:t>
            </a:r>
            <a:endParaRPr lang="en-US" sz="2200" dirty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597162" y="4335527"/>
            <a:ext cx="396000" cy="400987"/>
            <a:chOff x="435163" y="1520667"/>
            <a:chExt cx="540000" cy="546800"/>
          </a:xfrm>
        </p:grpSpPr>
        <p:sp>
          <p:nvSpPr>
            <p:cNvPr id="9" name="Oval 8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3818" y="1520667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0"/>
          <p:cNvGrpSpPr>
            <a:grpSpLocks noChangeAspect="1"/>
          </p:cNvGrpSpPr>
          <p:nvPr/>
        </p:nvGrpSpPr>
        <p:grpSpPr>
          <a:xfrm>
            <a:off x="592782" y="5008624"/>
            <a:ext cx="396000" cy="396000"/>
            <a:chOff x="435163" y="1527467"/>
            <a:chExt cx="540000" cy="540000"/>
          </a:xfrm>
        </p:grpSpPr>
        <p:sp>
          <p:nvSpPr>
            <p:cNvPr id="12" name="Oval 11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3818" y="1540125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" name="Group 13"/>
          <p:cNvGrpSpPr>
            <a:grpSpLocks noChangeAspect="1"/>
          </p:cNvGrpSpPr>
          <p:nvPr/>
        </p:nvGrpSpPr>
        <p:grpSpPr>
          <a:xfrm>
            <a:off x="592785" y="5663285"/>
            <a:ext cx="396000" cy="400987"/>
            <a:chOff x="435163" y="1520667"/>
            <a:chExt cx="540000" cy="546800"/>
          </a:xfrm>
        </p:grpSpPr>
        <p:sp>
          <p:nvSpPr>
            <p:cNvPr id="15" name="Oval 14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3818" y="1520667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8" name="Can 17"/>
          <p:cNvSpPr/>
          <p:nvPr/>
        </p:nvSpPr>
        <p:spPr>
          <a:xfrm>
            <a:off x="1689178" y="2431186"/>
            <a:ext cx="1196598" cy="1216152"/>
          </a:xfrm>
          <a:prstGeom prst="ca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</a:t>
            </a:r>
            <a:endParaRPr lang="en-US" dirty="0"/>
          </a:p>
        </p:txBody>
      </p:sp>
      <p:pic>
        <p:nvPicPr>
          <p:cNvPr id="19" name="Picture 33" descr="http://issel.ee.auth.gr/lib/exe/fetch.php/rdf-logo2.png%3Fcache%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64" y="3277902"/>
            <a:ext cx="446098" cy="4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>
            <a:stCxn id="18" idx="4"/>
          </p:cNvCxnSpPr>
          <p:nvPr/>
        </p:nvCxnSpPr>
        <p:spPr>
          <a:xfrm>
            <a:off x="2885776" y="3039262"/>
            <a:ext cx="7851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46310" y="2587986"/>
            <a:ext cx="9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{s p o .}</a:t>
            </a:r>
            <a:endParaRPr lang="en-US" dirty="0"/>
          </a:p>
        </p:txBody>
      </p:sp>
      <p:pic>
        <p:nvPicPr>
          <p:cNvPr id="29" name="Picture 35" descr="http://icons.iconarchive.com/icons/aha-soft/people/256/user-group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07" y="1325441"/>
            <a:ext cx="865400" cy="7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5287046" y="3132059"/>
            <a:ext cx="901617" cy="2085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20018" y="2368466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Correct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46996" y="3085342"/>
            <a:ext cx="1780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Incorrect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+</a:t>
            </a:r>
          </a:p>
          <a:p>
            <a:r>
              <a:rPr lang="en-US" sz="2400" dirty="0" smtClean="0"/>
              <a:t>Quality issue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31" y="3695294"/>
            <a:ext cx="155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Challenges</a:t>
            </a:r>
            <a:endParaRPr lang="en-US" sz="2400" b="1" dirty="0">
              <a:latin typeface="Calibri"/>
              <a:cs typeface="Calibri"/>
            </a:endParaRPr>
          </a:p>
        </p:txBody>
      </p:sp>
      <p:grpSp>
        <p:nvGrpSpPr>
          <p:cNvPr id="11" name="Group 26"/>
          <p:cNvGrpSpPr>
            <a:grpSpLocks noChangeAspect="1"/>
          </p:cNvGrpSpPr>
          <p:nvPr/>
        </p:nvGrpSpPr>
        <p:grpSpPr>
          <a:xfrm>
            <a:off x="4999403" y="3277902"/>
            <a:ext cx="396000" cy="396000"/>
            <a:chOff x="435163" y="1527467"/>
            <a:chExt cx="540000" cy="540000"/>
          </a:xfrm>
        </p:grpSpPr>
        <p:sp>
          <p:nvSpPr>
            <p:cNvPr id="30" name="Oval 29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3818" y="1534352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"/>
          <p:cNvGrpSpPr>
            <a:grpSpLocks noChangeAspect="1"/>
          </p:cNvGrpSpPr>
          <p:nvPr/>
        </p:nvGrpSpPr>
        <p:grpSpPr>
          <a:xfrm>
            <a:off x="2818025" y="1462771"/>
            <a:ext cx="396000" cy="396000"/>
            <a:chOff x="435163" y="1527467"/>
            <a:chExt cx="540000" cy="540000"/>
          </a:xfrm>
        </p:grpSpPr>
        <p:sp>
          <p:nvSpPr>
            <p:cNvPr id="34" name="Oval 33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3818" y="1555734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7" name="Group 36"/>
          <p:cNvGrpSpPr>
            <a:grpSpLocks noChangeAspect="1"/>
          </p:cNvGrpSpPr>
          <p:nvPr/>
        </p:nvGrpSpPr>
        <p:grpSpPr>
          <a:xfrm>
            <a:off x="5702098" y="1512897"/>
            <a:ext cx="396000" cy="396000"/>
            <a:chOff x="435163" y="1527467"/>
            <a:chExt cx="540000" cy="540000"/>
          </a:xfrm>
        </p:grpSpPr>
        <p:sp>
          <p:nvSpPr>
            <p:cNvPr id="38" name="Oval 37"/>
            <p:cNvSpPr/>
            <p:nvPr/>
          </p:nvSpPr>
          <p:spPr>
            <a:xfrm>
              <a:off x="435163" y="1527467"/>
              <a:ext cx="540000" cy="54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3818" y="1534352"/>
              <a:ext cx="313045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Crowdsourcing LD Quality Assessment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6289223"/>
            <a:ext cx="886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Acosta et al. –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Crowdsourcing Linked Data Quality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ISWC, 2013.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43658" y="1170475"/>
            <a:ext cx="1058440" cy="1044169"/>
            <a:chOff x="4879851" y="1114718"/>
            <a:chExt cx="1058440" cy="104416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9851" y="1114718"/>
              <a:ext cx="1044169" cy="104416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970733" y="1483808"/>
              <a:ext cx="96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{s p o .}</a:t>
              </a:r>
              <a:endParaRPr lang="en-US" dirty="0"/>
            </a:p>
          </p:txBody>
        </p:sp>
      </p:grpSp>
      <p:cxnSp>
        <p:nvCxnSpPr>
          <p:cNvPr id="48" name="Straight Arrow Connector 47"/>
          <p:cNvCxnSpPr/>
          <p:nvPr/>
        </p:nvCxnSpPr>
        <p:spPr>
          <a:xfrm flipV="1">
            <a:off x="5153193" y="2041435"/>
            <a:ext cx="0" cy="530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99403" y="2033285"/>
            <a:ext cx="0" cy="530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181336" y="1725804"/>
            <a:ext cx="50856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147607" y="1539565"/>
            <a:ext cx="5869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4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Crowdsourcing Open Quality Assessment </a:t>
            </a:r>
            <a:endParaRPr lang="en-US" dirty="0"/>
          </a:p>
        </p:txBody>
      </p:sp>
      <p:pic>
        <p:nvPicPr>
          <p:cNvPr id="24" name="Bild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0" y="5181600"/>
            <a:ext cx="5778500" cy="1089660"/>
          </a:xfrm>
          <a:prstGeom prst="rect">
            <a:avLst/>
          </a:prstGeom>
        </p:spPr>
      </p:pic>
      <p:pic>
        <p:nvPicPr>
          <p:cNvPr id="27" name="Bild 26" descr="Screen Shot 2015-07-06 at 08.53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02" y="1358900"/>
            <a:ext cx="5519420" cy="403860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698500" y="18415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involve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users</a:t>
            </a:r>
            <a:r>
              <a:rPr lang="de-DE" dirty="0" smtClean="0"/>
              <a:t> in CKAN </a:t>
            </a:r>
            <a:r>
              <a:rPr lang="de-DE" dirty="0" err="1" smtClean="0"/>
              <a:t>portals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348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3375" y="333375"/>
            <a:ext cx="8397875" cy="561975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SPARQL Query Execution </a:t>
            </a:r>
            <a:r>
              <a:rPr lang="en-US" dirty="0" smtClean="0"/>
              <a:t>using LAV views</a:t>
            </a:r>
            <a:br>
              <a:rPr lang="en-US" dirty="0" smtClean="0"/>
            </a:b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58134" y="829604"/>
            <a:ext cx="7077287" cy="4630390"/>
            <a:chOff x="424735" y="1350114"/>
            <a:chExt cx="5883306" cy="45612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744" y="1988840"/>
              <a:ext cx="3721358" cy="230425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195736" y="2060848"/>
              <a:ext cx="3779912" cy="2376264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291" y="1350114"/>
              <a:ext cx="5289274" cy="39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Book"/>
                  <a:cs typeface="Avenir Book"/>
                </a:rPr>
                <a:t>Publicly available Linked Data Fragments (LAV views)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4581128"/>
              <a:ext cx="936104" cy="93610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843808" y="3212976"/>
              <a:ext cx="936104" cy="16561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572000" y="3573016"/>
              <a:ext cx="504056" cy="129614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707904" y="3501008"/>
              <a:ext cx="360040" cy="12241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283968" y="3061206"/>
              <a:ext cx="236794" cy="166393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66305" y="5517232"/>
              <a:ext cx="1261884" cy="39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Mediator</a:t>
              </a:r>
              <a:endParaRPr lang="en-US" sz="2000" b="1" dirty="0"/>
            </a:p>
          </p:txBody>
        </p:sp>
        <p:grpSp>
          <p:nvGrpSpPr>
            <p:cNvPr id="20" name="Group 36"/>
            <p:cNvGrpSpPr/>
            <p:nvPr/>
          </p:nvGrpSpPr>
          <p:grpSpPr>
            <a:xfrm>
              <a:off x="5076056" y="2586608"/>
              <a:ext cx="1231985" cy="914400"/>
              <a:chOff x="914399" y="4994014"/>
              <a:chExt cx="1231985" cy="914400"/>
            </a:xfrm>
          </p:grpSpPr>
          <p:pic>
            <p:nvPicPr>
              <p:cNvPr id="31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21" name="Group 38"/>
            <p:cNvGrpSpPr/>
            <p:nvPr/>
          </p:nvGrpSpPr>
          <p:grpSpPr>
            <a:xfrm>
              <a:off x="1981198" y="2514600"/>
              <a:ext cx="1231985" cy="914400"/>
              <a:chOff x="914399" y="4994014"/>
              <a:chExt cx="1231985" cy="914400"/>
            </a:xfrm>
          </p:grpSpPr>
          <p:pic>
            <p:nvPicPr>
              <p:cNvPr id="29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22" name="Group 41"/>
            <p:cNvGrpSpPr/>
            <p:nvPr/>
          </p:nvGrpSpPr>
          <p:grpSpPr>
            <a:xfrm>
              <a:off x="2976471" y="2006947"/>
              <a:ext cx="1231985" cy="914400"/>
              <a:chOff x="914399" y="4994014"/>
              <a:chExt cx="1231985" cy="914400"/>
            </a:xfrm>
          </p:grpSpPr>
          <p:pic>
            <p:nvPicPr>
              <p:cNvPr id="2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grpSp>
          <p:nvGrpSpPr>
            <p:cNvPr id="23" name="Group 45"/>
            <p:cNvGrpSpPr/>
            <p:nvPr/>
          </p:nvGrpSpPr>
          <p:grpSpPr>
            <a:xfrm>
              <a:off x="4100023" y="2039678"/>
              <a:ext cx="1231985" cy="914400"/>
              <a:chOff x="914399" y="4994014"/>
              <a:chExt cx="1231985" cy="914400"/>
            </a:xfrm>
          </p:grpSpPr>
          <p:pic>
            <p:nvPicPr>
              <p:cNvPr id="25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399" y="4994014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#ld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1212" y="5330607"/>
                <a:ext cx="635172" cy="264146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24735" y="2750200"/>
              <a:ext cx="14217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Helvetica"/>
                  <a:cs typeface="Helvetica"/>
                </a:rPr>
                <a:t>Servers</a:t>
              </a:r>
              <a:endParaRPr lang="en-US" sz="2800" dirty="0">
                <a:latin typeface="Helvetica"/>
                <a:cs typeface="Helvetic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3" y="538163"/>
            <a:ext cx="8356600" cy="4894262"/>
          </a:xfrm>
        </p:spPr>
        <p:txBody>
          <a:bodyPr/>
          <a:lstStyle/>
          <a:p>
            <a:pPr>
              <a:buNone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Lower Bounds </a:t>
            </a:r>
            <a:r>
              <a:rPr lang="en-US" dirty="0" smtClean="0"/>
              <a:t>for the Space of Query Rewritings  </a:t>
            </a:r>
          </a:p>
          <a:p>
            <a:r>
              <a:rPr lang="en-US" dirty="0" err="1" smtClean="0"/>
              <a:t>CQs</a:t>
            </a:r>
            <a:r>
              <a:rPr lang="en-US" dirty="0" smtClean="0"/>
              <a:t> and OWL2QL-ontologies [Gottlob14]</a:t>
            </a:r>
          </a:p>
          <a:p>
            <a:pPr lvl="1"/>
            <a:r>
              <a:rPr lang="en-US" dirty="0" smtClean="0"/>
              <a:t>Exponential and </a:t>
            </a:r>
            <a:r>
              <a:rPr lang="en-US" dirty="0" err="1" smtClean="0"/>
              <a:t>Superpolynomial</a:t>
            </a:r>
            <a:r>
              <a:rPr lang="en-US" dirty="0" smtClean="0"/>
              <a:t> lower bounds on the size of pure rewritings.</a:t>
            </a:r>
          </a:p>
          <a:p>
            <a:pPr lvl="1"/>
            <a:r>
              <a:rPr lang="en-US" dirty="0" smtClean="0"/>
              <a:t>Polynomial-size under some restrictions.</a:t>
            </a:r>
          </a:p>
          <a:p>
            <a:pPr>
              <a:buNone/>
            </a:pPr>
            <a:r>
              <a:rPr lang="en-US" sz="2000" dirty="0" smtClean="0"/>
              <a:t>[Gottlob14]</a:t>
            </a:r>
          </a:p>
          <a:p>
            <a:pPr>
              <a:buNone/>
            </a:pPr>
            <a:r>
              <a:rPr lang="en-US" sz="2000" dirty="0" smtClean="0"/>
              <a:t>Georg </a:t>
            </a:r>
            <a:r>
              <a:rPr lang="en-US" sz="2000" dirty="0" err="1" smtClean="0"/>
              <a:t>Gottlob</a:t>
            </a:r>
            <a:r>
              <a:rPr lang="en-US" sz="2000" dirty="0" smtClean="0"/>
              <a:t>, </a:t>
            </a:r>
            <a:r>
              <a:rPr lang="en-US" sz="2000" dirty="0" err="1" smtClean="0"/>
              <a:t>Stanislav</a:t>
            </a:r>
            <a:r>
              <a:rPr lang="en-US" sz="2000" dirty="0" smtClean="0"/>
              <a:t> </a:t>
            </a:r>
            <a:r>
              <a:rPr lang="en-US" sz="2000" dirty="0" err="1" smtClean="0"/>
              <a:t>Kikot</a:t>
            </a:r>
            <a:r>
              <a:rPr lang="en-US" sz="2000" dirty="0" smtClean="0"/>
              <a:t>, Roman </a:t>
            </a:r>
            <a:r>
              <a:rPr lang="en-US" sz="2000" dirty="0" err="1" smtClean="0"/>
              <a:t>Kontchakov</a:t>
            </a:r>
            <a:r>
              <a:rPr lang="en-US" sz="2000" dirty="0" smtClean="0"/>
              <a:t>, Vladimir V. </a:t>
            </a:r>
            <a:r>
              <a:rPr lang="en-US" sz="2000" dirty="0" err="1" smtClean="0"/>
              <a:t>Podolskii</a:t>
            </a:r>
            <a:r>
              <a:rPr lang="en-US" sz="2000" dirty="0" smtClean="0"/>
              <a:t>, Thomas </a:t>
            </a:r>
            <a:r>
              <a:rPr lang="en-US" sz="2000" dirty="0" err="1" smtClean="0"/>
              <a:t>Schwentick</a:t>
            </a:r>
            <a:r>
              <a:rPr lang="en-US" sz="2000" dirty="0" smtClean="0"/>
              <a:t>, Michael </a:t>
            </a:r>
            <a:r>
              <a:rPr lang="en-US" sz="2000" dirty="0" err="1" smtClean="0"/>
              <a:t>Zakharyaschev</a:t>
            </a:r>
            <a:r>
              <a:rPr lang="en-US" sz="2000" dirty="0" smtClean="0"/>
              <a:t>: The price of query rewriting in ontology-based data access. </a:t>
            </a:r>
            <a:r>
              <a:rPr lang="en-US" sz="2000" dirty="0" err="1" smtClean="0"/>
              <a:t>Artif</a:t>
            </a:r>
            <a:r>
              <a:rPr lang="en-US" sz="2000" dirty="0" smtClean="0"/>
              <a:t>. </a:t>
            </a:r>
            <a:r>
              <a:rPr lang="en-US" sz="2000" dirty="0" err="1" smtClean="0"/>
              <a:t>Intell</a:t>
            </a:r>
            <a:r>
              <a:rPr lang="en-US" sz="2000" dirty="0" smtClean="0"/>
              <a:t>. 213: 42-59 (2014)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5796136" y="2852936"/>
            <a:ext cx="2880320" cy="1656184"/>
          </a:xfrm>
          <a:prstGeom prst="wedgeRoundRectCallout">
            <a:avLst>
              <a:gd name="adj1" fmla="val 37348"/>
              <a:gd name="adj2" fmla="val 1033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But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flexible </a:t>
            </a:r>
            <a:r>
              <a:rPr lang="de-DE" dirty="0" err="1" smtClean="0"/>
              <a:t>Semantic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reasoning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753475" cy="561975"/>
          </a:xfrm>
        </p:spPr>
        <p:txBody>
          <a:bodyPr>
            <a:noAutofit/>
          </a:bodyPr>
          <a:lstStyle/>
          <a:p>
            <a:r>
              <a:rPr lang="de-DE" sz="2400" dirty="0" smtClean="0"/>
              <a:t>A </a:t>
            </a:r>
            <a:r>
              <a:rPr lang="de-DE" sz="2400" dirty="0" err="1" smtClean="0"/>
              <a:t>concrete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case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400" dirty="0" smtClean="0"/>
              <a:t>The "City Data Pipeline" – a "</a:t>
            </a:r>
            <a:r>
              <a:rPr lang="de-DE" sz="2400" dirty="0" err="1" smtClean="0"/>
              <a:t>fairly</a:t>
            </a:r>
            <a:r>
              <a:rPr lang="de-DE" sz="2400" dirty="0" smtClean="0"/>
              <a:t> </a:t>
            </a:r>
            <a:r>
              <a:rPr lang="de-DE" sz="2400" dirty="0" err="1" smtClean="0"/>
              <a:t>standard</a:t>
            </a:r>
            <a:r>
              <a:rPr lang="de-DE" sz="2400" dirty="0" smtClean="0"/>
              <a:t>"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workflow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924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SPARQL Query Execution </a:t>
            </a:r>
            <a:r>
              <a:rPr lang="en-US" dirty="0" smtClean="0"/>
              <a:t>using LAV views.</a:t>
            </a:r>
          </a:p>
          <a:p>
            <a:endParaRPr lang="en-US" sz="2400" dirty="0" smtClean="0"/>
          </a:p>
          <a:p>
            <a:r>
              <a:rPr lang="en-US" sz="2400" dirty="0" smtClean="0"/>
              <a:t>Gabriela Montoya, Luis Daniel Ibáñez, </a:t>
            </a:r>
            <a:r>
              <a:rPr lang="en-US" sz="2400" dirty="0" err="1" smtClean="0"/>
              <a:t>Hala</a:t>
            </a:r>
            <a:r>
              <a:rPr lang="en-US" sz="2400" dirty="0" smtClean="0"/>
              <a:t> </a:t>
            </a:r>
            <a:r>
              <a:rPr lang="en-US" sz="2400" dirty="0" err="1" smtClean="0"/>
              <a:t>Skaf-Molli</a:t>
            </a:r>
            <a:r>
              <a:rPr lang="en-US" sz="2400" dirty="0" smtClean="0"/>
              <a:t>, Pascal </a:t>
            </a:r>
            <a:r>
              <a:rPr lang="en-US" sz="2400" dirty="0" err="1" smtClean="0"/>
              <a:t>Molli</a:t>
            </a:r>
            <a:r>
              <a:rPr lang="en-US" sz="2400" dirty="0" smtClean="0"/>
              <a:t>, Maria-Esther Vidal. </a:t>
            </a:r>
            <a:r>
              <a:rPr lang="en-US" sz="2400" dirty="0" err="1" smtClean="0"/>
              <a:t>SemLAV</a:t>
            </a:r>
            <a:r>
              <a:rPr lang="en-US" sz="2400" dirty="0" smtClean="0"/>
              <a:t>: Local-As-View Mediation for SPARQL Queries. T. Large-Scale Data- and Knowledge-Centered Systems 13: 33-58 (2014).</a:t>
            </a:r>
          </a:p>
          <a:p>
            <a:r>
              <a:rPr lang="en-US" sz="2400" dirty="0" smtClean="0"/>
              <a:t>Ruben </a:t>
            </a:r>
            <a:r>
              <a:rPr lang="en-US" sz="2400" dirty="0" err="1" smtClean="0"/>
              <a:t>Verborgh</a:t>
            </a:r>
            <a:r>
              <a:rPr lang="en-US" sz="2400" dirty="0" smtClean="0"/>
              <a:t>, Olaf </a:t>
            </a:r>
            <a:r>
              <a:rPr lang="en-US" sz="2400" dirty="0" err="1" smtClean="0"/>
              <a:t>Hartig</a:t>
            </a:r>
            <a:r>
              <a:rPr lang="en-US" sz="2400" dirty="0" smtClean="0"/>
              <a:t>, Ben De </a:t>
            </a:r>
            <a:r>
              <a:rPr lang="en-US" sz="2400" dirty="0" err="1" smtClean="0"/>
              <a:t>Meester</a:t>
            </a:r>
            <a:r>
              <a:rPr lang="en-US" sz="2400" dirty="0" smtClean="0"/>
              <a:t>, Gerald </a:t>
            </a:r>
            <a:r>
              <a:rPr lang="en-US" sz="2400" dirty="0" err="1" smtClean="0"/>
              <a:t>Haesendonck</a:t>
            </a:r>
            <a:r>
              <a:rPr lang="en-US" sz="2400" dirty="0" smtClean="0"/>
              <a:t>, Laurens De </a:t>
            </a:r>
            <a:r>
              <a:rPr lang="en-US" sz="2400" dirty="0" err="1" smtClean="0"/>
              <a:t>Vocht</a:t>
            </a:r>
            <a:r>
              <a:rPr lang="en-US" sz="2400" dirty="0" smtClean="0"/>
              <a:t>, </a:t>
            </a:r>
            <a:r>
              <a:rPr lang="en-US" sz="2400" dirty="0" err="1" smtClean="0"/>
              <a:t>Miel</a:t>
            </a:r>
            <a:r>
              <a:rPr lang="en-US" sz="2400" dirty="0" smtClean="0"/>
              <a:t> Vander </a:t>
            </a:r>
            <a:r>
              <a:rPr lang="en-US" sz="2400" dirty="0" err="1" smtClean="0"/>
              <a:t>Sande</a:t>
            </a:r>
            <a:r>
              <a:rPr lang="en-US" sz="2400" dirty="0" smtClean="0"/>
              <a:t>, Richard </a:t>
            </a:r>
            <a:r>
              <a:rPr lang="en-US" sz="2400" dirty="0" err="1" smtClean="0"/>
              <a:t>Cyganiak</a:t>
            </a:r>
            <a:r>
              <a:rPr lang="en-US" sz="2400" dirty="0" smtClean="0"/>
              <a:t>, Pieter </a:t>
            </a:r>
            <a:r>
              <a:rPr lang="en-US" sz="2400" dirty="0" err="1" smtClean="0"/>
              <a:t>Colpaert</a:t>
            </a:r>
            <a:r>
              <a:rPr lang="en-US" sz="2400" dirty="0" smtClean="0"/>
              <a:t>, Erik </a:t>
            </a:r>
            <a:r>
              <a:rPr lang="en-US" sz="2400" dirty="0" err="1" smtClean="0"/>
              <a:t>Mannens</a:t>
            </a:r>
            <a:r>
              <a:rPr lang="en-US" sz="2400" dirty="0" smtClean="0"/>
              <a:t>, and </a:t>
            </a:r>
            <a:r>
              <a:rPr lang="en-US" sz="2400" dirty="0" err="1" smtClean="0"/>
              <a:t>Rik</a:t>
            </a:r>
            <a:r>
              <a:rPr lang="en-US" sz="2400" dirty="0" smtClean="0"/>
              <a:t> Van de </a:t>
            </a:r>
            <a:r>
              <a:rPr lang="en-US" sz="2400" dirty="0" err="1" smtClean="0"/>
              <a:t>Walle</a:t>
            </a:r>
            <a:r>
              <a:rPr lang="en-US" sz="2400" dirty="0" smtClean="0"/>
              <a:t>. Querying Datasets on the Web with High Availability. ISWC 2014.</a:t>
            </a:r>
          </a:p>
          <a:p>
            <a:r>
              <a:rPr lang="en-US" sz="2400" dirty="0" smtClean="0"/>
              <a:t>Gabriela Montoya, </a:t>
            </a:r>
            <a:r>
              <a:rPr lang="en-US" sz="2400" dirty="0" err="1" smtClean="0"/>
              <a:t>Hala</a:t>
            </a:r>
            <a:r>
              <a:rPr lang="en-US" sz="2400" dirty="0" smtClean="0"/>
              <a:t> </a:t>
            </a:r>
            <a:r>
              <a:rPr lang="en-US" sz="2400" dirty="0" err="1" smtClean="0"/>
              <a:t>Skaf-Molli</a:t>
            </a:r>
            <a:r>
              <a:rPr lang="en-US" sz="2400" dirty="0" smtClean="0"/>
              <a:t>, Pascal </a:t>
            </a:r>
            <a:r>
              <a:rPr lang="en-US" sz="2400" dirty="0" err="1" smtClean="0"/>
              <a:t>Molli</a:t>
            </a:r>
            <a:r>
              <a:rPr lang="en-US" sz="2400" dirty="0" smtClean="0"/>
              <a:t>, Maria-Esther Vidal. Federated SPARQL Queries Processing with Replicated Fragments. Accepted at ISWC 2015.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8"/>
          <p:cNvGrpSpPr/>
          <p:nvPr/>
        </p:nvGrpSpPr>
        <p:grpSpPr>
          <a:xfrm>
            <a:off x="901700" y="1384300"/>
            <a:ext cx="6340470" cy="4706938"/>
            <a:chOff x="1574800" y="2461226"/>
            <a:chExt cx="5419714" cy="4087212"/>
          </a:xfrm>
        </p:grpSpPr>
        <p:cxnSp>
          <p:nvCxnSpPr>
            <p:cNvPr id="7" name="Straight Connector 6"/>
            <p:cNvCxnSpPr>
              <a:stCxn id="39" idx="8"/>
            </p:cNvCxnSpPr>
            <p:nvPr/>
          </p:nvCxnSpPr>
          <p:spPr>
            <a:xfrm rot="5400000" flipH="1" flipV="1">
              <a:off x="2226545" y="4887601"/>
              <a:ext cx="467754" cy="50124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2877717" y="4980546"/>
              <a:ext cx="235058" cy="5002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0" idx="7"/>
              <a:endCxn id="13" idx="2"/>
            </p:cNvCxnSpPr>
            <p:nvPr/>
          </p:nvCxnSpPr>
          <p:spPr>
            <a:xfrm rot="5400000" flipH="1" flipV="1">
              <a:off x="3263412" y="4206355"/>
              <a:ext cx="400588" cy="62106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600073" y="462228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45296" y="4751246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55886" y="3927219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02561" y="4049337"/>
              <a:ext cx="743350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14" name="Straight Connector 13"/>
            <p:cNvCxnSpPr>
              <a:stCxn id="12" idx="7"/>
              <a:endCxn id="15" idx="3"/>
            </p:cNvCxnSpPr>
            <p:nvPr/>
          </p:nvCxnSpPr>
          <p:spPr>
            <a:xfrm flipV="1">
              <a:off x="4008989" y="3736115"/>
              <a:ext cx="263396" cy="2860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177488" y="318301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4351810" y="5232231"/>
              <a:ext cx="498174" cy="13716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2" idx="5"/>
            </p:cNvCxnSpPr>
            <p:nvPr/>
          </p:nvCxnSpPr>
          <p:spPr>
            <a:xfrm rot="10800000">
              <a:off x="4978971" y="5153819"/>
              <a:ext cx="467599" cy="25458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425867" y="4600715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6289" y="4743948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24" name="Straight Connector 23"/>
            <p:cNvCxnSpPr>
              <a:stCxn id="22" idx="1"/>
              <a:endCxn id="12" idx="5"/>
            </p:cNvCxnSpPr>
            <p:nvPr/>
          </p:nvCxnSpPr>
          <p:spPr>
            <a:xfrm rot="16200000" flipV="1">
              <a:off x="4157232" y="4332079"/>
              <a:ext cx="215290" cy="5117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932749" y="2461226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8" name="Straight Connector 27"/>
            <p:cNvCxnSpPr>
              <a:endCxn id="15" idx="5"/>
            </p:cNvCxnSpPr>
            <p:nvPr/>
          </p:nvCxnSpPr>
          <p:spPr>
            <a:xfrm flipH="1" flipV="1">
              <a:off x="4730591" y="3736115"/>
              <a:ext cx="352081" cy="27959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5" idx="7"/>
              <a:endCxn id="25" idx="3"/>
            </p:cNvCxnSpPr>
            <p:nvPr/>
          </p:nvCxnSpPr>
          <p:spPr>
            <a:xfrm flipV="1">
              <a:off x="4730591" y="3014329"/>
              <a:ext cx="297055" cy="2635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100058" y="3241417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49080" y="2542264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34" name="Straight Connector 33"/>
            <p:cNvCxnSpPr>
              <a:endCxn id="25" idx="5"/>
            </p:cNvCxnSpPr>
            <p:nvPr/>
          </p:nvCxnSpPr>
          <p:spPr>
            <a:xfrm flipH="1" flipV="1">
              <a:off x="5485852" y="3014329"/>
              <a:ext cx="241284" cy="3266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11" descr="DBPedia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28800" y="5950598"/>
              <a:ext cx="700088" cy="59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"/>
            <p:cNvGrpSpPr/>
            <p:nvPr/>
          </p:nvGrpSpPr>
          <p:grpSpPr>
            <a:xfrm>
              <a:off x="1856284" y="5476900"/>
              <a:ext cx="725198" cy="640318"/>
              <a:chOff x="5451210" y="5364845"/>
              <a:chExt cx="725198" cy="640318"/>
            </a:xfrm>
          </p:grpSpPr>
          <p:pic>
            <p:nvPicPr>
              <p:cNvPr id="3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39" name="10-Point Star 38"/>
            <p:cNvSpPr/>
            <p:nvPr/>
          </p:nvSpPr>
          <p:spPr>
            <a:xfrm>
              <a:off x="1574800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10-Point Star 41"/>
            <p:cNvSpPr/>
            <p:nvPr/>
          </p:nvSpPr>
          <p:spPr>
            <a:xfrm>
              <a:off x="2843213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1"/>
            <p:cNvGrpSpPr/>
            <p:nvPr/>
          </p:nvGrpSpPr>
          <p:grpSpPr>
            <a:xfrm>
              <a:off x="3048000" y="5562600"/>
              <a:ext cx="739982" cy="529218"/>
              <a:chOff x="5451210" y="5364845"/>
              <a:chExt cx="725198" cy="640318"/>
            </a:xfrm>
          </p:grpSpPr>
          <p:pic>
            <p:nvPicPr>
              <p:cNvPr id="44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pic>
          <p:nvPicPr>
            <p:cNvPr id="46" name="Picture 45" descr="logoGeoNames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0800" y="4348908"/>
              <a:ext cx="890097" cy="243850"/>
            </a:xfrm>
            <a:prstGeom prst="rect">
              <a:avLst/>
            </a:prstGeom>
          </p:spPr>
        </p:pic>
        <p:pic>
          <p:nvPicPr>
            <p:cNvPr id="47" name="Picture 46" descr="jamendo-button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700" y="5876336"/>
              <a:ext cx="796383" cy="597287"/>
            </a:xfrm>
            <a:prstGeom prst="rect">
              <a:avLst/>
            </a:prstGeom>
          </p:spPr>
        </p:pic>
        <p:pic>
          <p:nvPicPr>
            <p:cNvPr id="48" name="Picture 47" descr="lmdb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8122" y="6108700"/>
              <a:ext cx="872273" cy="152400"/>
            </a:xfrm>
            <a:prstGeom prst="rect">
              <a:avLst/>
            </a:prstGeom>
          </p:spPr>
        </p:pic>
        <p:grpSp>
          <p:nvGrpSpPr>
            <p:cNvPr id="6" name="Group 11"/>
            <p:cNvGrpSpPr/>
            <p:nvPr/>
          </p:nvGrpSpPr>
          <p:grpSpPr>
            <a:xfrm>
              <a:off x="4305300" y="5511800"/>
              <a:ext cx="739982" cy="529218"/>
              <a:chOff x="5451210" y="5364845"/>
              <a:chExt cx="725198" cy="640318"/>
            </a:xfrm>
          </p:grpSpPr>
          <p:pic>
            <p:nvPicPr>
              <p:cNvPr id="50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55" name="10-Point Star 54"/>
            <p:cNvSpPr/>
            <p:nvPr/>
          </p:nvSpPr>
          <p:spPr>
            <a:xfrm>
              <a:off x="4075113" y="54102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10-Point Star 56"/>
            <p:cNvSpPr/>
            <p:nvPr/>
          </p:nvSpPr>
          <p:spPr>
            <a:xfrm>
              <a:off x="5435600" y="49530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8500" y="5227118"/>
              <a:ext cx="525050" cy="525050"/>
            </a:xfrm>
            <a:prstGeom prst="rect">
              <a:avLst/>
            </a:prstGeom>
          </p:spPr>
        </p:pic>
        <p:sp>
          <p:nvSpPr>
            <p:cNvPr id="59" name="10-Point Star 58"/>
            <p:cNvSpPr/>
            <p:nvPr/>
          </p:nvSpPr>
          <p:spPr>
            <a:xfrm>
              <a:off x="4940300" y="37338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10-Point Star 59"/>
            <p:cNvSpPr/>
            <p:nvPr/>
          </p:nvSpPr>
          <p:spPr>
            <a:xfrm>
              <a:off x="5689600" y="27305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1"/>
            <p:cNvGrpSpPr/>
            <p:nvPr/>
          </p:nvGrpSpPr>
          <p:grpSpPr>
            <a:xfrm>
              <a:off x="5232400" y="3822700"/>
              <a:ext cx="739982" cy="529218"/>
              <a:chOff x="5451210" y="5364845"/>
              <a:chExt cx="725198" cy="640318"/>
            </a:xfrm>
          </p:grpSpPr>
          <p:pic>
            <p:nvPicPr>
              <p:cNvPr id="62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5781208" y="3417146"/>
              <a:ext cx="1100356" cy="18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Bio2RDF::</a:t>
              </a:r>
              <a:r>
                <a:rPr lang="en-US" sz="800" dirty="0" err="1" smtClean="0"/>
                <a:t>DrugBank</a:t>
              </a:r>
              <a:endParaRPr lang="en-US" sz="800" dirty="0"/>
            </a:p>
          </p:txBody>
        </p:sp>
        <p:pic>
          <p:nvPicPr>
            <p:cNvPr id="65" name="Picture 64" descr="bio2rdf-logo-combined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22333" y="3251200"/>
              <a:ext cx="1272181" cy="213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1"/>
            <p:cNvGrpSpPr/>
            <p:nvPr/>
          </p:nvGrpSpPr>
          <p:grpSpPr>
            <a:xfrm>
              <a:off x="5918200" y="2811966"/>
              <a:ext cx="739982" cy="529218"/>
              <a:chOff x="5451210" y="5364845"/>
              <a:chExt cx="725198" cy="640318"/>
            </a:xfrm>
          </p:grpSpPr>
          <p:pic>
            <p:nvPicPr>
              <p:cNvPr id="6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</p:grpSp>
      <p:sp>
        <p:nvSpPr>
          <p:cNvPr id="52" name="Right Brace 51"/>
          <p:cNvSpPr/>
          <p:nvPr/>
        </p:nvSpPr>
        <p:spPr>
          <a:xfrm rot="13637796">
            <a:off x="1582065" y="3120670"/>
            <a:ext cx="599210" cy="1100426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Wave 53"/>
          <p:cNvSpPr/>
          <p:nvPr/>
        </p:nvSpPr>
        <p:spPr>
          <a:xfrm>
            <a:off x="6070600" y="800100"/>
            <a:ext cx="1028700" cy="723900"/>
          </a:xfrm>
          <a:prstGeom prst="wav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499100" y="914400"/>
            <a:ext cx="5842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9006079">
            <a:off x="364308" y="2989518"/>
            <a:ext cx="26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Inter-operator </a:t>
            </a:r>
            <a:r>
              <a:rPr lang="en-US" dirty="0" err="1" smtClean="0"/>
              <a:t>adaptivity</a:t>
            </a:r>
            <a:endParaRPr lang="en-US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333375" y="0"/>
            <a:ext cx="8397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Adaptive Execution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SPARQL Queries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/>
          <p:nvPr/>
        </p:nvGrpSpPr>
        <p:grpSpPr>
          <a:xfrm>
            <a:off x="901700" y="1384300"/>
            <a:ext cx="6340470" cy="4706938"/>
            <a:chOff x="1574800" y="2461226"/>
            <a:chExt cx="5419714" cy="4087212"/>
          </a:xfrm>
        </p:grpSpPr>
        <p:cxnSp>
          <p:nvCxnSpPr>
            <p:cNvPr id="7" name="Straight Connector 6"/>
            <p:cNvCxnSpPr>
              <a:stCxn id="39" idx="8"/>
            </p:cNvCxnSpPr>
            <p:nvPr/>
          </p:nvCxnSpPr>
          <p:spPr>
            <a:xfrm rot="5400000" flipH="1" flipV="1">
              <a:off x="2226545" y="4887601"/>
              <a:ext cx="467754" cy="50124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2877717" y="4980546"/>
              <a:ext cx="235058" cy="5002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0" idx="7"/>
              <a:endCxn id="13" idx="2"/>
            </p:cNvCxnSpPr>
            <p:nvPr/>
          </p:nvCxnSpPr>
          <p:spPr>
            <a:xfrm rot="5400000" flipH="1" flipV="1">
              <a:off x="3263412" y="4206355"/>
              <a:ext cx="400588" cy="62106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600073" y="462228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45296" y="4751246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55886" y="3927219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02561" y="4049337"/>
              <a:ext cx="743350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14" name="Straight Connector 13"/>
            <p:cNvCxnSpPr>
              <a:stCxn id="12" idx="7"/>
              <a:endCxn id="15" idx="3"/>
            </p:cNvCxnSpPr>
            <p:nvPr/>
          </p:nvCxnSpPr>
          <p:spPr>
            <a:xfrm flipV="1">
              <a:off x="4008989" y="3736115"/>
              <a:ext cx="263396" cy="2860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177488" y="318301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4351810" y="5232231"/>
              <a:ext cx="498174" cy="13716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2" idx="5"/>
            </p:cNvCxnSpPr>
            <p:nvPr/>
          </p:nvCxnSpPr>
          <p:spPr>
            <a:xfrm rot="10800000">
              <a:off x="4978971" y="5153819"/>
              <a:ext cx="467599" cy="25458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425867" y="4600715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6289" y="4743948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24" name="Straight Connector 23"/>
            <p:cNvCxnSpPr>
              <a:stCxn id="22" idx="1"/>
              <a:endCxn id="12" idx="5"/>
            </p:cNvCxnSpPr>
            <p:nvPr/>
          </p:nvCxnSpPr>
          <p:spPr>
            <a:xfrm rot="16200000" flipV="1">
              <a:off x="4157232" y="4332079"/>
              <a:ext cx="215290" cy="5117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932749" y="2461226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8" name="Straight Connector 27"/>
            <p:cNvCxnSpPr>
              <a:endCxn id="15" idx="5"/>
            </p:cNvCxnSpPr>
            <p:nvPr/>
          </p:nvCxnSpPr>
          <p:spPr>
            <a:xfrm flipH="1" flipV="1">
              <a:off x="4730591" y="3736115"/>
              <a:ext cx="352081" cy="27959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5" idx="7"/>
              <a:endCxn id="25" idx="3"/>
            </p:cNvCxnSpPr>
            <p:nvPr/>
          </p:nvCxnSpPr>
          <p:spPr>
            <a:xfrm flipV="1">
              <a:off x="4730591" y="3014329"/>
              <a:ext cx="297055" cy="2635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100058" y="3241417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49080" y="2542264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34" name="Straight Connector 33"/>
            <p:cNvCxnSpPr>
              <a:endCxn id="25" idx="5"/>
            </p:cNvCxnSpPr>
            <p:nvPr/>
          </p:nvCxnSpPr>
          <p:spPr>
            <a:xfrm flipH="1" flipV="1">
              <a:off x="5485852" y="3014329"/>
              <a:ext cx="241284" cy="3266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11" descr="DBPedia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28800" y="5950598"/>
              <a:ext cx="700088" cy="59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1"/>
            <p:cNvGrpSpPr/>
            <p:nvPr/>
          </p:nvGrpSpPr>
          <p:grpSpPr>
            <a:xfrm>
              <a:off x="1856284" y="5476900"/>
              <a:ext cx="725198" cy="640318"/>
              <a:chOff x="5451210" y="5364845"/>
              <a:chExt cx="725198" cy="640318"/>
            </a:xfrm>
          </p:grpSpPr>
          <p:pic>
            <p:nvPicPr>
              <p:cNvPr id="3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39" name="10-Point Star 38"/>
            <p:cNvSpPr/>
            <p:nvPr/>
          </p:nvSpPr>
          <p:spPr>
            <a:xfrm>
              <a:off x="1574800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10-Point Star 41"/>
            <p:cNvSpPr/>
            <p:nvPr/>
          </p:nvSpPr>
          <p:spPr>
            <a:xfrm>
              <a:off x="2843213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1"/>
            <p:cNvGrpSpPr/>
            <p:nvPr/>
          </p:nvGrpSpPr>
          <p:grpSpPr>
            <a:xfrm>
              <a:off x="3048000" y="5562600"/>
              <a:ext cx="739982" cy="529218"/>
              <a:chOff x="5451210" y="5364845"/>
              <a:chExt cx="725198" cy="640318"/>
            </a:xfrm>
          </p:grpSpPr>
          <p:pic>
            <p:nvPicPr>
              <p:cNvPr id="44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pic>
          <p:nvPicPr>
            <p:cNvPr id="46" name="Picture 45" descr="logoGeoNames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0800" y="4348908"/>
              <a:ext cx="890097" cy="243850"/>
            </a:xfrm>
            <a:prstGeom prst="rect">
              <a:avLst/>
            </a:prstGeom>
          </p:spPr>
        </p:pic>
        <p:pic>
          <p:nvPicPr>
            <p:cNvPr id="47" name="Picture 46" descr="jamendo-button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700" y="5876336"/>
              <a:ext cx="796383" cy="597287"/>
            </a:xfrm>
            <a:prstGeom prst="rect">
              <a:avLst/>
            </a:prstGeom>
          </p:spPr>
        </p:pic>
        <p:pic>
          <p:nvPicPr>
            <p:cNvPr id="48" name="Picture 47" descr="lmdb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8122" y="6108700"/>
              <a:ext cx="872273" cy="152400"/>
            </a:xfrm>
            <a:prstGeom prst="rect">
              <a:avLst/>
            </a:prstGeom>
          </p:spPr>
        </p:pic>
        <p:grpSp>
          <p:nvGrpSpPr>
            <p:cNvPr id="5" name="Group 11"/>
            <p:cNvGrpSpPr/>
            <p:nvPr/>
          </p:nvGrpSpPr>
          <p:grpSpPr>
            <a:xfrm>
              <a:off x="4305300" y="5511800"/>
              <a:ext cx="739982" cy="529218"/>
              <a:chOff x="5451210" y="5364845"/>
              <a:chExt cx="725198" cy="640318"/>
            </a:xfrm>
          </p:grpSpPr>
          <p:pic>
            <p:nvPicPr>
              <p:cNvPr id="50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55" name="10-Point Star 54"/>
            <p:cNvSpPr/>
            <p:nvPr/>
          </p:nvSpPr>
          <p:spPr>
            <a:xfrm>
              <a:off x="4075113" y="54102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10-Point Star 56"/>
            <p:cNvSpPr/>
            <p:nvPr/>
          </p:nvSpPr>
          <p:spPr>
            <a:xfrm>
              <a:off x="5435600" y="49530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8500" y="5227118"/>
              <a:ext cx="525050" cy="525050"/>
            </a:xfrm>
            <a:prstGeom prst="rect">
              <a:avLst/>
            </a:prstGeom>
          </p:spPr>
        </p:pic>
        <p:sp>
          <p:nvSpPr>
            <p:cNvPr id="59" name="10-Point Star 58"/>
            <p:cNvSpPr/>
            <p:nvPr/>
          </p:nvSpPr>
          <p:spPr>
            <a:xfrm>
              <a:off x="4940300" y="37338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10-Point Star 59"/>
            <p:cNvSpPr/>
            <p:nvPr/>
          </p:nvSpPr>
          <p:spPr>
            <a:xfrm>
              <a:off x="5689600" y="27305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232400" y="3822700"/>
              <a:ext cx="739982" cy="529218"/>
              <a:chOff x="5451210" y="5364845"/>
              <a:chExt cx="725198" cy="640318"/>
            </a:xfrm>
          </p:grpSpPr>
          <p:pic>
            <p:nvPicPr>
              <p:cNvPr id="62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5781208" y="3417146"/>
              <a:ext cx="1100356" cy="18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Bio2RDF::</a:t>
              </a:r>
              <a:r>
                <a:rPr lang="en-US" sz="800" dirty="0" err="1" smtClean="0"/>
                <a:t>DrugBank</a:t>
              </a:r>
              <a:endParaRPr lang="en-US" sz="800" dirty="0"/>
            </a:p>
          </p:txBody>
        </p:sp>
        <p:pic>
          <p:nvPicPr>
            <p:cNvPr id="65" name="Picture 64" descr="bio2rdf-logo-combined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22333" y="3251200"/>
              <a:ext cx="1272181" cy="213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1"/>
            <p:cNvGrpSpPr/>
            <p:nvPr/>
          </p:nvGrpSpPr>
          <p:grpSpPr>
            <a:xfrm>
              <a:off x="5918200" y="2811966"/>
              <a:ext cx="739982" cy="529218"/>
              <a:chOff x="5451210" y="5364845"/>
              <a:chExt cx="725198" cy="640318"/>
            </a:xfrm>
          </p:grpSpPr>
          <p:pic>
            <p:nvPicPr>
              <p:cNvPr id="6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</p:grpSp>
      <p:sp>
        <p:nvSpPr>
          <p:cNvPr id="52" name="Right Brace 51"/>
          <p:cNvSpPr/>
          <p:nvPr/>
        </p:nvSpPr>
        <p:spPr>
          <a:xfrm rot="13579404">
            <a:off x="2639684" y="387270"/>
            <a:ext cx="374413" cy="4358496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Wave 53"/>
          <p:cNvSpPr/>
          <p:nvPr/>
        </p:nvSpPr>
        <p:spPr>
          <a:xfrm>
            <a:off x="6070600" y="800100"/>
            <a:ext cx="1028700" cy="723900"/>
          </a:xfrm>
          <a:prstGeom prst="wav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499100" y="914400"/>
            <a:ext cx="5842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9056016">
            <a:off x="1097018" y="2049718"/>
            <a:ext cx="26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Intra-operator </a:t>
            </a:r>
            <a:r>
              <a:rPr lang="en-US" dirty="0" err="1" smtClean="0"/>
              <a:t>adaptivity</a:t>
            </a:r>
            <a:endParaRPr lang="en-US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333375" y="0"/>
            <a:ext cx="8397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Adaptive Execution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SPARQL Queries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541463"/>
            <a:ext cx="8991599" cy="4894262"/>
          </a:xfrm>
        </p:spPr>
        <p:txBody>
          <a:bodyPr/>
          <a:lstStyle/>
          <a:p>
            <a:pPr marL="457200" lvl="1" indent="-432000">
              <a:lnSpc>
                <a:spcPct val="90000"/>
              </a:lnSpc>
            </a:pPr>
            <a:r>
              <a:rPr lang="en-US" sz="2200" dirty="0" smtClean="0">
                <a:ea typeface="+mn-ea"/>
                <a:cs typeface="+mn-cs"/>
              </a:rPr>
              <a:t>Maribel Acosta, Maria-Esther Vidal, Tomas </a:t>
            </a:r>
            <a:r>
              <a:rPr lang="en-US" sz="2200" dirty="0" err="1" smtClean="0">
                <a:ea typeface="+mn-ea"/>
                <a:cs typeface="+mn-cs"/>
              </a:rPr>
              <a:t>Lampo</a:t>
            </a:r>
            <a:r>
              <a:rPr lang="en-US" sz="2200" dirty="0" smtClean="0">
                <a:ea typeface="+mn-ea"/>
                <a:cs typeface="+mn-cs"/>
              </a:rPr>
              <a:t>, Julio Castillo, Edna </a:t>
            </a:r>
            <a:r>
              <a:rPr lang="en-US" sz="2200" dirty="0" err="1" smtClean="0">
                <a:ea typeface="+mn-ea"/>
                <a:cs typeface="+mn-cs"/>
              </a:rPr>
              <a:t>Ruckhaus</a:t>
            </a:r>
            <a:r>
              <a:rPr lang="en-US" sz="2200" dirty="0" smtClean="0">
                <a:ea typeface="+mn-ea"/>
                <a:cs typeface="+mn-cs"/>
              </a:rPr>
              <a:t>: ANAPSID: An Adaptive Query Processing Engine for SPARQL Endpoints. International Semantic Web Conference (1) 2011: 18-34.</a:t>
            </a:r>
            <a:endParaRPr lang="en-US" sz="2000" dirty="0" smtClean="0"/>
          </a:p>
          <a:p>
            <a:r>
              <a:rPr lang="en-US" sz="2200" dirty="0" err="1" smtClean="0"/>
              <a:t>Cosmin</a:t>
            </a:r>
            <a:r>
              <a:rPr lang="en-US" sz="2200" dirty="0" smtClean="0"/>
              <a:t> </a:t>
            </a:r>
            <a:r>
              <a:rPr lang="en-US" sz="2200" dirty="0" err="1" smtClean="0"/>
              <a:t>Basca</a:t>
            </a:r>
            <a:r>
              <a:rPr lang="en-US" sz="2200" dirty="0" smtClean="0"/>
              <a:t>, Abraham Bernstein: Querying a messy web of data with Avalanche. J. Web Sem. 26: 1-28 (2014)</a:t>
            </a:r>
          </a:p>
          <a:p>
            <a:r>
              <a:rPr lang="en-US" sz="2200" dirty="0" smtClean="0"/>
              <a:t>Maribel Acosta and Maria-Esther Vidal. Networks of Linked Data Eddies: An Adaptive Web Query Processing Engine for RDF Data. Accepted at ISWC 2015. </a:t>
            </a:r>
          </a:p>
          <a:p>
            <a:pPr lvl="1">
              <a:buNone/>
            </a:pP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3375" y="511175"/>
            <a:ext cx="8397875" cy="561975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Adaptive Execution</a:t>
            </a:r>
            <a:r>
              <a:rPr lang="en-US" dirty="0" smtClean="0"/>
              <a:t> of SPARQL Queries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Updates in OBDA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do </a:t>
            </a:r>
            <a:r>
              <a:rPr lang="de-DE" dirty="0" err="1" smtClean="0"/>
              <a:t>updates</a:t>
            </a:r>
            <a:r>
              <a:rPr lang="de-DE" dirty="0" smtClean="0"/>
              <a:t> in such a </a:t>
            </a:r>
            <a:r>
              <a:rPr lang="de-DE" dirty="0" err="1" smtClean="0"/>
              <a:t>setting</a:t>
            </a:r>
            <a:r>
              <a:rPr lang="de-DE" dirty="0" smtClean="0"/>
              <a:t>? 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25200" indent="0">
              <a:buNone/>
            </a:pPr>
            <a:endParaRPr lang="de-DE" dirty="0" smtClean="0"/>
          </a:p>
          <a:p>
            <a:r>
              <a:rPr lang="de-DE" sz="1600" dirty="0" smtClean="0"/>
              <a:t>So </a:t>
            </a:r>
            <a:r>
              <a:rPr lang="de-DE" sz="1600" dirty="0" err="1" smtClean="0"/>
              <a:t>far</a:t>
            </a:r>
            <a:r>
              <a:rPr lang="de-DE" sz="1600" dirty="0" smtClean="0"/>
              <a:t>, </a:t>
            </a:r>
            <a:r>
              <a:rPr lang="de-DE" sz="1600" dirty="0" err="1" smtClean="0"/>
              <a:t>we</a:t>
            </a:r>
            <a:r>
              <a:rPr lang="de-DE" sz="1600" dirty="0" smtClean="0"/>
              <a:t> </a:t>
            </a:r>
            <a:r>
              <a:rPr lang="de-DE" sz="1600" dirty="0" err="1" smtClean="0"/>
              <a:t>only</a:t>
            </a:r>
            <a:r>
              <a:rPr lang="de-DE" sz="1600" dirty="0" smtClean="0"/>
              <a:t> </a:t>
            </a:r>
            <a:r>
              <a:rPr lang="de-DE" sz="1600" dirty="0" err="1" smtClean="0"/>
              <a:t>scratched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surface</a:t>
            </a:r>
            <a:r>
              <a:rPr lang="de-DE" sz="1600" dirty="0" smtClean="0"/>
              <a:t>:</a:t>
            </a:r>
          </a:p>
          <a:p>
            <a:pPr marL="25200" indent="0">
              <a:buNone/>
            </a:pPr>
            <a:r>
              <a:rPr lang="de-DE" sz="1100" dirty="0" smtClean="0"/>
              <a:t>Albin </a:t>
            </a:r>
            <a:r>
              <a:rPr lang="de-DE" sz="1100" dirty="0"/>
              <a:t>Ahmeti, Diego </a:t>
            </a:r>
            <a:r>
              <a:rPr lang="de-DE" sz="1100" dirty="0" err="1"/>
              <a:t>Calvanese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Axel Polleres. </a:t>
            </a:r>
            <a:r>
              <a:rPr lang="de-DE" sz="1100" dirty="0" err="1"/>
              <a:t>Updating</a:t>
            </a:r>
            <a:r>
              <a:rPr lang="de-DE" sz="1100" dirty="0"/>
              <a:t> RDFS </a:t>
            </a:r>
            <a:r>
              <a:rPr lang="de-DE" sz="1100" dirty="0" err="1"/>
              <a:t>ABoxes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TBoxes</a:t>
            </a:r>
            <a:r>
              <a:rPr lang="de-DE" sz="1100" dirty="0"/>
              <a:t> in SPARQL. In </a:t>
            </a:r>
            <a:r>
              <a:rPr lang="de-DE" sz="1100" i="1" dirty="0" err="1"/>
              <a:t>Proceedings</a:t>
            </a:r>
            <a:r>
              <a:rPr lang="de-DE" sz="1100" i="1" dirty="0"/>
              <a:t> </a:t>
            </a:r>
            <a:r>
              <a:rPr lang="de-DE" sz="1100" i="1" dirty="0" err="1"/>
              <a:t>of</a:t>
            </a:r>
            <a:r>
              <a:rPr lang="de-DE" sz="1100" i="1" dirty="0"/>
              <a:t> </a:t>
            </a:r>
            <a:r>
              <a:rPr lang="de-DE" sz="1100" i="1" dirty="0" err="1"/>
              <a:t>the</a:t>
            </a:r>
            <a:r>
              <a:rPr lang="de-DE" sz="1100" i="1" dirty="0"/>
              <a:t> 13th International </a:t>
            </a:r>
            <a:r>
              <a:rPr lang="de-DE" sz="1100" i="1" dirty="0" err="1"/>
              <a:t>Semantic</a:t>
            </a:r>
            <a:r>
              <a:rPr lang="de-DE" sz="1100" i="1" dirty="0"/>
              <a:t> Web Conference (ISWC 2014)</a:t>
            </a:r>
            <a:r>
              <a:rPr lang="de-DE" sz="1100" dirty="0"/>
              <a:t>, </a:t>
            </a:r>
            <a:r>
              <a:rPr lang="de-DE" sz="1100" dirty="0" err="1"/>
              <a:t>Lecture</a:t>
            </a:r>
            <a:r>
              <a:rPr lang="de-DE" sz="1100" dirty="0"/>
              <a:t> Notes in Computer Science (LNCS). Springer, </a:t>
            </a:r>
            <a:r>
              <a:rPr lang="de-DE" sz="1100" dirty="0" err="1"/>
              <a:t>October</a:t>
            </a:r>
            <a:r>
              <a:rPr lang="de-DE" sz="1100" dirty="0"/>
              <a:t> 2014</a:t>
            </a:r>
            <a:r>
              <a:rPr lang="de-DE" sz="1100" dirty="0" smtClean="0"/>
              <a:t>.</a:t>
            </a:r>
          </a:p>
          <a:p>
            <a:pPr marL="25200" indent="0">
              <a:buNone/>
            </a:pPr>
            <a:r>
              <a:rPr lang="de-DE" sz="1100" dirty="0"/>
              <a:t>Albin Ahmeti, Diego </a:t>
            </a:r>
            <a:r>
              <a:rPr lang="de-DE" sz="1100" dirty="0" err="1"/>
              <a:t>Calvanese</a:t>
            </a:r>
            <a:r>
              <a:rPr lang="de-DE" sz="1100" dirty="0"/>
              <a:t>, Vadim </a:t>
            </a:r>
            <a:r>
              <a:rPr lang="de-DE" sz="1100" dirty="0" err="1"/>
              <a:t>Savenkov</a:t>
            </a:r>
            <a:r>
              <a:rPr lang="de-DE" sz="1100" dirty="0"/>
              <a:t>, </a:t>
            </a:r>
            <a:r>
              <a:rPr lang="de-DE" sz="1100" dirty="0" err="1"/>
              <a:t>and</a:t>
            </a:r>
            <a:r>
              <a:rPr lang="de-DE" sz="1100" dirty="0"/>
              <a:t> Axel Polleres. </a:t>
            </a:r>
            <a:r>
              <a:rPr lang="de-DE" sz="1100" dirty="0" err="1"/>
              <a:t>Dealing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Inconsistencies</a:t>
            </a:r>
            <a:r>
              <a:rPr lang="de-DE" sz="1100" dirty="0"/>
              <a:t> due </a:t>
            </a:r>
            <a:r>
              <a:rPr lang="de-DE" sz="1100" dirty="0" err="1"/>
              <a:t>to</a:t>
            </a:r>
            <a:r>
              <a:rPr lang="de-DE" sz="1100" dirty="0"/>
              <a:t> Class </a:t>
            </a:r>
            <a:r>
              <a:rPr lang="de-DE" sz="1100" dirty="0" err="1"/>
              <a:t>Disjointness</a:t>
            </a:r>
            <a:r>
              <a:rPr lang="de-DE" sz="1100" dirty="0"/>
              <a:t> in SPARQL Update. In </a:t>
            </a:r>
            <a:r>
              <a:rPr lang="de-DE" sz="1100" i="1" dirty="0"/>
              <a:t>28th International Workshop on Description </a:t>
            </a:r>
            <a:r>
              <a:rPr lang="de-DE" sz="1100" i="1" dirty="0" err="1"/>
              <a:t>Logics</a:t>
            </a:r>
            <a:r>
              <a:rPr lang="de-DE" sz="1100" i="1" dirty="0"/>
              <a:t> (DL2015)</a:t>
            </a:r>
            <a:r>
              <a:rPr lang="de-DE" sz="1100" dirty="0"/>
              <a:t>, Athens, </a:t>
            </a:r>
            <a:r>
              <a:rPr lang="de-DE" sz="1100" dirty="0" err="1"/>
              <a:t>Greece</a:t>
            </a:r>
            <a:r>
              <a:rPr lang="de-DE" sz="1100" dirty="0"/>
              <a:t>, June 2015</a:t>
            </a:r>
            <a:r>
              <a:rPr lang="de-DE" sz="1100" dirty="0" smtClean="0"/>
              <a:t>.</a:t>
            </a:r>
            <a:endParaRPr lang="de-DE" sz="1600" dirty="0"/>
          </a:p>
          <a:p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details</a:t>
            </a:r>
            <a:r>
              <a:rPr lang="de-DE" sz="1600" dirty="0"/>
              <a:t>, cf</a:t>
            </a:r>
            <a:r>
              <a:rPr lang="de-DE" sz="1600" dirty="0" smtClean="0"/>
              <a:t>.:</a:t>
            </a:r>
          </a:p>
          <a:p>
            <a:r>
              <a:rPr lang="de-DE" sz="1600" dirty="0" smtClean="0">
                <a:hlinkClick r:id="rId2"/>
              </a:rPr>
              <a:t>http:</a:t>
            </a:r>
            <a:r>
              <a:rPr lang="de-DE" sz="1600" dirty="0">
                <a:hlinkClick r:id="rId2"/>
              </a:rPr>
              <a:t>/</a:t>
            </a:r>
            <a:r>
              <a:rPr lang="de-DE" sz="1600" dirty="0" smtClean="0">
                <a:hlinkClick r:id="rId2"/>
              </a:rPr>
              <a:t>/polleres.net/</a:t>
            </a:r>
            <a:r>
              <a:rPr lang="de-DE" sz="1600" dirty="0">
                <a:hlinkClick r:id="rId2"/>
              </a:rPr>
              <a:t>presentations/</a:t>
            </a:r>
            <a:r>
              <a:rPr lang="de-DE" sz="1600" dirty="0" smtClean="0">
                <a:hlinkClick r:id="rId2"/>
              </a:rPr>
              <a:t>20150226SPARQL_Update_Entailment_Karlsruhe_Service_Summit.pptx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4" name="Rechteck 3"/>
          <p:cNvSpPr/>
          <p:nvPr/>
        </p:nvSpPr>
        <p:spPr>
          <a:xfrm>
            <a:off x="4127500" y="16891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5" name="Rechteck 4"/>
          <p:cNvSpPr/>
          <p:nvPr/>
        </p:nvSpPr>
        <p:spPr>
          <a:xfrm>
            <a:off x="6400800" y="28448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(Q)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6" name="Rechteck 5"/>
          <p:cNvSpPr/>
          <p:nvPr/>
        </p:nvSpPr>
        <p:spPr>
          <a:xfrm>
            <a:off x="4368800" y="28448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7" name="Zylinder 6"/>
          <p:cNvSpPr/>
          <p:nvPr/>
        </p:nvSpPr>
        <p:spPr>
          <a:xfrm>
            <a:off x="355600" y="2705100"/>
            <a:ext cx="20955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Triple Store</a:t>
            </a:r>
          </a:p>
          <a:p>
            <a:pPr algn="ctr"/>
            <a:r>
              <a:rPr lang="de-DE" i="1" dirty="0" smtClean="0"/>
              <a:t>RDF/SPARQL</a:t>
            </a:r>
            <a:endParaRPr lang="de-DE" i="1" dirty="0"/>
          </a:p>
        </p:txBody>
      </p:sp>
      <p:cxnSp>
        <p:nvCxnSpPr>
          <p:cNvPr id="8" name="Gerade Verbindung mit Pfeil 7"/>
          <p:cNvCxnSpPr>
            <a:stCxn id="5" idx="1"/>
            <a:endCxn id="6" idx="3"/>
          </p:cNvCxnSpPr>
          <p:nvPr/>
        </p:nvCxnSpPr>
        <p:spPr>
          <a:xfrm flipH="1">
            <a:off x="5918200" y="32512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6" idx="1"/>
            <a:endCxn id="7" idx="4"/>
          </p:cNvCxnSpPr>
          <p:nvPr/>
        </p:nvCxnSpPr>
        <p:spPr>
          <a:xfrm flipH="1">
            <a:off x="2451100" y="3251200"/>
            <a:ext cx="19177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4" idx="2"/>
            <a:endCxn id="6" idx="0"/>
          </p:cNvCxnSpPr>
          <p:nvPr/>
        </p:nvCxnSpPr>
        <p:spPr>
          <a:xfrm>
            <a:off x="5143500" y="25019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6413500" y="2857500"/>
            <a:ext cx="2032000" cy="812800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Update (</a:t>
            </a:r>
            <a:r>
              <a:rPr lang="de-DE" dirty="0">
                <a:solidFill>
                  <a:srgbClr val="FF0000"/>
                </a:solidFill>
              </a:rPr>
              <a:t>U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de-DE" i="1" dirty="0" smtClean="0">
                <a:solidFill>
                  <a:srgbClr val="FF0000"/>
                </a:solidFill>
              </a:rPr>
              <a:t>SPARQL Update</a:t>
            </a:r>
            <a:endParaRPr lang="de-D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7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925" y="219075"/>
            <a:ext cx="8766175" cy="561975"/>
          </a:xfrm>
        </p:spPr>
        <p:txBody>
          <a:bodyPr/>
          <a:lstStyle/>
          <a:p>
            <a:r>
              <a:rPr lang="en-US" smtClean="0"/>
              <a:t>Your Research Task(s) for the rest of the day: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512" y="830262"/>
            <a:ext cx="8751887" cy="5976937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 smtClean="0"/>
              <a:t>Work </a:t>
            </a:r>
            <a:r>
              <a:rPr lang="en-US" sz="1600" dirty="0" smtClean="0"/>
              <a:t>on those in your mini-project groups!</a:t>
            </a:r>
          </a:p>
          <a:p>
            <a:endParaRPr lang="en-US" sz="1600" dirty="0" smtClean="0"/>
          </a:p>
          <a:p>
            <a:pPr marL="25200" indent="0">
              <a:buNone/>
            </a:pPr>
            <a:r>
              <a:rPr lang="en-US" sz="1600" dirty="0" smtClean="0"/>
              <a:t>Some of the overall Research Questions (</a:t>
            </a:r>
            <a:r>
              <a:rPr lang="en-US" sz="1600" b="1" dirty="0" smtClean="0"/>
              <a:t>too generic on purpose!!!!</a:t>
            </a:r>
            <a:r>
              <a:rPr lang="en-US" sz="1600" dirty="0" smtClean="0"/>
              <a:t>) from the slides before:</a:t>
            </a:r>
          </a:p>
          <a:p>
            <a:r>
              <a:rPr lang="en-US" sz="1200" i="1" u="sng" dirty="0" smtClean="0"/>
              <a:t>Quality</a:t>
            </a:r>
            <a:r>
              <a:rPr lang="en-US" sz="1200" i="1" dirty="0" smtClean="0"/>
              <a:t>: </a:t>
            </a:r>
            <a:r>
              <a:rPr lang="en-US" sz="1200" dirty="0" smtClean="0"/>
              <a:t>Handling Data Quality Issues in (Linked) (Open) Data Integration Systems</a:t>
            </a:r>
          </a:p>
          <a:p>
            <a:r>
              <a:rPr lang="en-US" sz="1200" i="1" u="sng" dirty="0" smtClean="0"/>
              <a:t>Uncertainty</a:t>
            </a:r>
            <a:r>
              <a:rPr lang="en-US" sz="1200" i="1" dirty="0" smtClean="0"/>
              <a:t>: </a:t>
            </a:r>
            <a:r>
              <a:rPr lang="en-US" sz="1200" dirty="0" smtClean="0"/>
              <a:t>Handling Uncertainty in (Linked) (Open) Data Integration Systems</a:t>
            </a:r>
          </a:p>
          <a:p>
            <a:r>
              <a:rPr lang="en-US" sz="1200" i="1" u="sng" dirty="0" smtClean="0"/>
              <a:t>Big Data</a:t>
            </a:r>
            <a:r>
              <a:rPr lang="en-US" sz="1200" i="1" dirty="0" smtClean="0"/>
              <a:t>: </a:t>
            </a:r>
            <a:r>
              <a:rPr lang="en-US" sz="1200" dirty="0" smtClean="0"/>
              <a:t>Handling Scalable Processing of Rapidly growing data in (Linked) (Open) Data Integration Systems</a:t>
            </a:r>
          </a:p>
          <a:p>
            <a:r>
              <a:rPr lang="en-US" sz="1200" i="1" u="sng" dirty="0" smtClean="0"/>
              <a:t>LAV vs. GAV for the Semantic Web</a:t>
            </a:r>
            <a:r>
              <a:rPr lang="en-US" sz="1200" u="sng" dirty="0" smtClean="0"/>
              <a:t>:</a:t>
            </a:r>
            <a:r>
              <a:rPr lang="en-US" sz="1200" dirty="0" smtClean="0"/>
              <a:t> OBDA for SPARQL using LAV (SPARQL Query Execution using LAV)</a:t>
            </a:r>
          </a:p>
          <a:p>
            <a:r>
              <a:rPr lang="en-US" sz="1200" i="1" u="sng" dirty="0" smtClean="0"/>
              <a:t>Updates</a:t>
            </a:r>
            <a:r>
              <a:rPr lang="en-US" sz="1200" i="1" dirty="0" smtClean="0"/>
              <a:t>: </a:t>
            </a:r>
            <a:r>
              <a:rPr lang="en-US" sz="1200" dirty="0" smtClean="0"/>
              <a:t>Handling Updates in OBDA</a:t>
            </a:r>
          </a:p>
          <a:p>
            <a:endParaRPr lang="en-US" sz="1600" dirty="0" smtClean="0"/>
          </a:p>
          <a:p>
            <a:pPr marL="25200" indent="0">
              <a:buNone/>
            </a:pPr>
            <a:r>
              <a:rPr lang="en-US" sz="1600" dirty="0" smtClean="0"/>
              <a:t>For each problem you work on: </a:t>
            </a:r>
          </a:p>
          <a:p>
            <a:pPr marL="25200" indent="0">
              <a:buNone/>
            </a:pPr>
            <a:r>
              <a:rPr lang="en-US" sz="1400" dirty="0" smtClean="0"/>
              <a:t>1) </a:t>
            </a:r>
            <a:r>
              <a:rPr lang="en-US" sz="1400" b="1" dirty="0" smtClean="0"/>
              <a:t>Problems</a:t>
            </a:r>
            <a:r>
              <a:rPr lang="en-US" sz="1400" dirty="0" smtClean="0"/>
              <a:t>: Why is this a difficult problem? Find obstacles, find literature. </a:t>
            </a:r>
            <a:r>
              <a:rPr lang="en-US" sz="1100" dirty="0" smtClean="0"/>
              <a:t>Define concrete (sub-)research questions! </a:t>
            </a:r>
          </a:p>
          <a:p>
            <a:pPr marL="25200" indent="0">
              <a:buNone/>
            </a:pPr>
            <a:r>
              <a:rPr lang="en-US" sz="1400" dirty="0" smtClean="0"/>
              <a:t>2) </a:t>
            </a:r>
            <a:r>
              <a:rPr lang="en-US" sz="1400" b="1" dirty="0" smtClean="0"/>
              <a:t>Solutions</a:t>
            </a:r>
            <a:r>
              <a:rPr lang="en-US" sz="1400" dirty="0" smtClean="0"/>
              <a:t>: What could be strategies to overcome these obstacles?</a:t>
            </a:r>
          </a:p>
          <a:p>
            <a:pPr marL="25200" indent="0">
              <a:buNone/>
            </a:pPr>
            <a:r>
              <a:rPr lang="en-US" sz="1400" dirty="0" smtClean="0"/>
              <a:t>3) </a:t>
            </a:r>
            <a:r>
              <a:rPr lang="en-US" sz="1400" b="1" dirty="0" smtClean="0"/>
              <a:t>Systems</a:t>
            </a:r>
            <a:r>
              <a:rPr lang="en-US" sz="1400" dirty="0" smtClean="0"/>
              <a:t>: What could be a strategy/roadmap/method to implement these strategies?</a:t>
            </a:r>
          </a:p>
          <a:p>
            <a:pPr marL="25200" indent="0">
              <a:buNone/>
            </a:pPr>
            <a:r>
              <a:rPr lang="en-US" sz="1400" dirty="0" smtClean="0"/>
              <a:t>4) </a:t>
            </a:r>
            <a:r>
              <a:rPr lang="en-US" sz="1400" b="1" dirty="0" smtClean="0"/>
              <a:t>Benchmarks</a:t>
            </a:r>
            <a:r>
              <a:rPr lang="en-US" sz="1400" dirty="0" smtClean="0"/>
              <a:t>: What could be a strategy/roadmap/method to evaluate a solution?</a:t>
            </a:r>
          </a:p>
          <a:p>
            <a:pPr marL="25200" indent="0">
              <a:buNone/>
            </a:pPr>
            <a:r>
              <a:rPr lang="en-US" sz="1600" dirty="0" smtClean="0"/>
              <a:t>Result: </a:t>
            </a:r>
            <a:r>
              <a:rPr lang="en-US" sz="1600" b="1" dirty="0" smtClean="0"/>
              <a:t>short </a:t>
            </a:r>
            <a:r>
              <a:rPr lang="en-US" sz="1600" dirty="0" smtClean="0"/>
              <a:t>written report per group addressing these 4 questions and findings. </a:t>
            </a:r>
            <a:endParaRPr lang="en-US" sz="1600" dirty="0" smtClean="0"/>
          </a:p>
          <a:p>
            <a:pPr marL="25200" indent="0">
              <a:buNone/>
            </a:pPr>
            <a:r>
              <a:rPr lang="en-US" sz="1600" dirty="0" smtClean="0"/>
              <a:t>Tips:</a:t>
            </a:r>
          </a:p>
          <a:p>
            <a:r>
              <a:rPr lang="en-US" sz="1400" dirty="0" smtClean="0"/>
              <a:t>Think about how much time you dedicate to which of these four questions</a:t>
            </a:r>
          </a:p>
          <a:p>
            <a:r>
              <a:rPr lang="en-US" sz="1400" b="1" dirty="0" smtClean="0"/>
              <a:t>Don’t </a:t>
            </a:r>
            <a:r>
              <a:rPr lang="en-US" sz="1400" dirty="0" smtClean="0"/>
              <a:t>start with 3)</a:t>
            </a:r>
          </a:p>
          <a:p>
            <a:r>
              <a:rPr lang="en-US" sz="1400" dirty="0" smtClean="0"/>
              <a:t>Prepare some answers or discussions for the final plenary session!</a:t>
            </a:r>
            <a:endParaRPr lang="en-US" sz="1400" dirty="0"/>
          </a:p>
        </p:txBody>
      </p:sp>
      <p:sp>
        <p:nvSpPr>
          <p:cNvPr id="4" name="Rechteck 3"/>
          <p:cNvSpPr/>
          <p:nvPr/>
        </p:nvSpPr>
        <p:spPr>
          <a:xfrm>
            <a:off x="38100" y="3835400"/>
            <a:ext cx="8851900" cy="571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8100" y="4419600"/>
            <a:ext cx="8851900" cy="571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607300" y="407670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mandatory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861300" y="4610100"/>
            <a:ext cx="9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optional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27000" y="5029200"/>
            <a:ext cx="7416800" cy="342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419600" y="5346700"/>
            <a:ext cx="545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chemeClr val="accent1"/>
                </a:solidFill>
                <a:sym typeface="Wingdings"/>
              </a:rPr>
              <a:t> </a:t>
            </a:r>
            <a:r>
              <a:rPr lang="de-DE" i="1" dirty="0" err="1" smtClean="0">
                <a:solidFill>
                  <a:schemeClr val="accent1"/>
                </a:solidFill>
                <a:sym typeface="Wingdings"/>
              </a:rPr>
              <a:t>Please</a:t>
            </a:r>
            <a:r>
              <a:rPr lang="de-DE" i="1" dirty="0" smtClean="0">
                <a:solidFill>
                  <a:schemeClr val="accent1"/>
                </a:solidFill>
                <a:sym typeface="Wingdings"/>
              </a:rPr>
              <a:t> </a:t>
            </a:r>
            <a:r>
              <a:rPr lang="de-DE" i="1" dirty="0" smtClean="0">
                <a:solidFill>
                  <a:schemeClr val="accent1"/>
                </a:solidFill>
                <a:sym typeface="Wingdings"/>
              </a:rPr>
              <a:t>e</a:t>
            </a:r>
            <a:r>
              <a:rPr lang="de-DE" i="1" dirty="0" smtClean="0">
                <a:solidFill>
                  <a:schemeClr val="accent1"/>
                </a:solidFill>
              </a:rPr>
              <a:t>mail </a:t>
            </a:r>
            <a:r>
              <a:rPr lang="de-DE" i="1" dirty="0" err="1" smtClean="0">
                <a:solidFill>
                  <a:schemeClr val="accent1"/>
                </a:solidFill>
              </a:rPr>
              <a:t>reports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to</a:t>
            </a:r>
            <a:r>
              <a:rPr lang="de-DE" i="1" dirty="0" smtClean="0">
                <a:solidFill>
                  <a:schemeClr val="accent1"/>
                </a:solidFill>
              </a:rPr>
              <a:t> </a:t>
            </a:r>
            <a:r>
              <a:rPr lang="de-DE" i="1" dirty="0" err="1" smtClean="0">
                <a:solidFill>
                  <a:schemeClr val="accent1"/>
                </a:solidFill>
              </a:rPr>
              <a:t>axel</a:t>
            </a:r>
            <a:r>
              <a:rPr lang="de-DE" i="1" dirty="0" smtClean="0">
                <a:solidFill>
                  <a:schemeClr val="accent1"/>
                </a:solidFill>
              </a:rPr>
              <a:t>[</a:t>
            </a:r>
            <a:r>
              <a:rPr lang="de-DE" i="1" dirty="0" err="1" smtClean="0">
                <a:solidFill>
                  <a:schemeClr val="accent1"/>
                </a:solidFill>
              </a:rPr>
              <a:t>at</a:t>
            </a:r>
            <a:r>
              <a:rPr lang="de-DE" i="1" dirty="0" smtClean="0">
                <a:solidFill>
                  <a:schemeClr val="accent1"/>
                </a:solidFill>
              </a:rPr>
              <a:t>]</a:t>
            </a:r>
            <a:r>
              <a:rPr lang="de-DE" i="1" dirty="0" err="1" smtClean="0">
                <a:solidFill>
                  <a:schemeClr val="accent1"/>
                </a:solidFill>
              </a:rPr>
              <a:t>polleres.net</a:t>
            </a:r>
            <a:endParaRPr lang="de-DE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4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de-DE" dirty="0" err="1" smtClean="0"/>
              <a:t>slides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31801" y="203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things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did</a:t>
            </a:r>
            <a:r>
              <a:rPr lang="de-DE" dirty="0" smtClean="0"/>
              <a:t> NOT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: e.g. </a:t>
            </a:r>
            <a:r>
              <a:rPr lang="de-DE" dirty="0" err="1" smtClean="0"/>
              <a:t>stream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,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evolution</a:t>
            </a:r>
            <a:r>
              <a:rPr lang="de-DE" dirty="0" smtClean="0"/>
              <a:t>, </a:t>
            </a:r>
            <a:r>
              <a:rPr lang="de-DE" dirty="0" err="1" smtClean="0"/>
              <a:t>federated</a:t>
            </a:r>
            <a:r>
              <a:rPr lang="de-DE" dirty="0" smtClean="0"/>
              <a:t> </a:t>
            </a:r>
            <a:r>
              <a:rPr lang="de-DE" dirty="0" err="1" smtClean="0"/>
              <a:t>query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, etc. ...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291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2715505"/>
            <a:ext cx="1216047" cy="141854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154" y="4769021"/>
            <a:ext cx="8112317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Parsers for external file formats, or drivers to interact with third-party systems.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6154" y="4769021"/>
            <a:ext cx="678029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Schema mappings. Data may be joined, aggregated, and filtered.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9024" y="2705694"/>
            <a:ext cx="2634769" cy="141854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3810282" y="2661466"/>
            <a:ext cx="2324001" cy="143575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154" y="4769021"/>
            <a:ext cx="659984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Tools that detect when multiple records refer to the same entity.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0525" y="333375"/>
            <a:ext cx="8380942" cy="561975"/>
          </a:xfrm>
        </p:spPr>
        <p:txBody>
          <a:bodyPr/>
          <a:lstStyle/>
          <a:p>
            <a:r>
              <a:rPr lang="en-US" dirty="0" smtClean="0"/>
              <a:t>So: What is a "standard data </a:t>
            </a:r>
            <a:r>
              <a:rPr lang="en-US" dirty="0"/>
              <a:t>w</a:t>
            </a:r>
            <a:r>
              <a:rPr lang="en-US" dirty="0" smtClean="0"/>
              <a:t>orkflow"?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pic>
        <p:nvPicPr>
          <p:cNvPr id="12" name="Picture 11" descr="omim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6600" y="6268124"/>
            <a:ext cx="564951" cy="361275"/>
          </a:xfrm>
          <a:prstGeom prst="rect">
            <a:avLst/>
          </a:prstGeom>
        </p:spPr>
      </p:pic>
      <p:pic>
        <p:nvPicPr>
          <p:cNvPr id="13" name="Picture 12" descr="kegg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755" y="3978805"/>
            <a:ext cx="638864" cy="373573"/>
          </a:xfrm>
          <a:prstGeom prst="rect">
            <a:avLst/>
          </a:prstGeom>
        </p:spPr>
      </p:pic>
      <p:pic>
        <p:nvPicPr>
          <p:cNvPr id="15" name="Picture 14" descr="sider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8760" y="4229099"/>
            <a:ext cx="1176671" cy="313779"/>
          </a:xfrm>
          <a:prstGeom prst="rect">
            <a:avLst/>
          </a:prstGeom>
        </p:spPr>
      </p:pic>
      <p:pic>
        <p:nvPicPr>
          <p:cNvPr id="21" name="Picture 20" descr="cancerImagingArchive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1500" y="5080699"/>
            <a:ext cx="774700" cy="298198"/>
          </a:xfrm>
          <a:prstGeom prst="rect">
            <a:avLst/>
          </a:prstGeom>
        </p:spPr>
      </p:pic>
      <p:pic>
        <p:nvPicPr>
          <p:cNvPr id="22" name="Picture 21" descr="iniprot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70200" y="4617469"/>
            <a:ext cx="787400" cy="374727"/>
          </a:xfrm>
          <a:prstGeom prst="rect">
            <a:avLst/>
          </a:prstGeom>
        </p:spPr>
      </p:pic>
      <p:pic>
        <p:nvPicPr>
          <p:cNvPr id="23" name="Picture 22" descr="adepedia.tif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1100" y="4742628"/>
            <a:ext cx="558799" cy="35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6188329" y="2729015"/>
            <a:ext cx="1202536" cy="137801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154" y="4769021"/>
            <a:ext cx="8563612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Tools that characterize and describe data in the data warehouse, e.g., histograms.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7431400" y="2729015"/>
            <a:ext cx="1726112" cy="137801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154" y="4769021"/>
            <a:ext cx="8623575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Tools that enhance data quality, e.g., testing against a master list, validating known</a:t>
            </a:r>
          </a:p>
          <a:p>
            <a:r>
              <a:rPr lang="en-US" dirty="0" smtClean="0"/>
              <a:t>business rules, record merging.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Wrappers for RDF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SPARQL Endpoints</a:t>
            </a:r>
            <a:endParaRPr lang="en-US" b="1" dirty="0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>
          <a:xfrm>
            <a:off x="914399" y="2468524"/>
            <a:ext cx="1087796" cy="960477"/>
            <a:chOff x="5451210" y="5364845"/>
            <a:chExt cx="725198" cy="640318"/>
          </a:xfrm>
        </p:grpSpPr>
        <p:pic>
          <p:nvPicPr>
            <p:cNvPr id="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328088" y="2208839"/>
            <a:ext cx="5670376" cy="1384995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en-US" sz="2800" b="1" dirty="0">
                <a:latin typeface="Calibri"/>
                <a:cs typeface="Calibri"/>
              </a:rPr>
              <a:t>Web services </a:t>
            </a:r>
            <a:r>
              <a:rPr lang="en-US" sz="2800" dirty="0">
                <a:latin typeface="Calibri"/>
                <a:cs typeface="Calibri"/>
              </a:rPr>
              <a:t>that implement the SPARQL protocol, and enable users to </a:t>
            </a:r>
            <a:r>
              <a:rPr lang="en-US" sz="2800" b="1" dirty="0">
                <a:latin typeface="Calibri"/>
                <a:cs typeface="Calibri"/>
              </a:rPr>
              <a:t>query particular </a:t>
            </a:r>
            <a:r>
              <a:rPr lang="en-US" sz="2800" b="1" dirty="0" smtClean="0">
                <a:latin typeface="Calibri"/>
                <a:cs typeface="Calibri"/>
              </a:rPr>
              <a:t>datasets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880" y="4237671"/>
            <a:ext cx="7115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150000"/>
            </a:pPr>
            <a:r>
              <a:rPr lang="en-US" sz="3200" b="1" dirty="0" smtClean="0">
                <a:latin typeface="Helvetica Light"/>
                <a:cs typeface="Helvetica Light"/>
              </a:rPr>
              <a:t>Linked Data Fragments[</a:t>
            </a:r>
            <a:r>
              <a:rPr lang="en-US" sz="3200" dirty="0" smtClean="0"/>
              <a:t>Verborgh2014</a:t>
            </a:r>
            <a:r>
              <a:rPr lang="en-US" sz="3200" b="1" dirty="0" smtClean="0">
                <a:latin typeface="Helvetica Light"/>
                <a:cs typeface="Helvetica Light"/>
              </a:rPr>
              <a:t>]</a:t>
            </a:r>
          </a:p>
        </p:txBody>
      </p:sp>
      <p:pic>
        <p:nvPicPr>
          <p:cNvPr id="13" name="Picture 8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994014"/>
            <a:ext cx="91439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#l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12" y="5330607"/>
            <a:ext cx="635172" cy="2641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28088" y="4895120"/>
            <a:ext cx="5670376" cy="954107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en-US" sz="2800" b="1" dirty="0">
                <a:latin typeface="Calibri"/>
                <a:cs typeface="Calibri"/>
              </a:rPr>
              <a:t>Web services </a:t>
            </a:r>
            <a:r>
              <a:rPr lang="en-US" sz="2800" dirty="0" smtClean="0">
                <a:latin typeface="Calibri"/>
                <a:cs typeface="Calibri"/>
              </a:rPr>
              <a:t>that access views of </a:t>
            </a:r>
            <a:r>
              <a:rPr lang="en-US" sz="2800" b="1" dirty="0" smtClean="0">
                <a:latin typeface="Calibri"/>
                <a:cs typeface="Calibri"/>
              </a:rPr>
              <a:t>triple patterns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48" y="5818717"/>
            <a:ext cx="91525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[Verborgh2014]Ruben </a:t>
            </a:r>
            <a:r>
              <a:rPr lang="en-US" sz="1400" dirty="0" err="1" smtClean="0"/>
              <a:t>Verborgh</a:t>
            </a:r>
            <a:r>
              <a:rPr lang="en-US" sz="1400" dirty="0" smtClean="0"/>
              <a:t>, Olaf </a:t>
            </a:r>
            <a:r>
              <a:rPr lang="en-US" sz="1400" dirty="0" err="1" smtClean="0"/>
              <a:t>Hartig</a:t>
            </a:r>
            <a:r>
              <a:rPr lang="en-US" sz="1400" dirty="0" smtClean="0"/>
              <a:t>, Ben De </a:t>
            </a:r>
            <a:r>
              <a:rPr lang="en-US" sz="1400" dirty="0" err="1" smtClean="0"/>
              <a:t>Meester</a:t>
            </a:r>
            <a:r>
              <a:rPr lang="en-US" sz="1400" dirty="0" smtClean="0"/>
              <a:t>, Gerald </a:t>
            </a:r>
            <a:r>
              <a:rPr lang="en-US" sz="1400" dirty="0" err="1" smtClean="0"/>
              <a:t>Haesendonck</a:t>
            </a:r>
            <a:r>
              <a:rPr lang="en-US" sz="1400" dirty="0" smtClean="0"/>
              <a:t>, Laurens De </a:t>
            </a:r>
            <a:r>
              <a:rPr lang="en-US" sz="1400" dirty="0" err="1" smtClean="0"/>
              <a:t>Vocht</a:t>
            </a:r>
            <a:r>
              <a:rPr lang="en-US" sz="1400" dirty="0" smtClean="0"/>
              <a:t>,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Miel</a:t>
            </a:r>
            <a:r>
              <a:rPr lang="en-US" sz="1400" dirty="0" smtClean="0"/>
              <a:t> Vander </a:t>
            </a:r>
            <a:r>
              <a:rPr lang="en-US" sz="1400" dirty="0" err="1" smtClean="0"/>
              <a:t>Sande</a:t>
            </a:r>
            <a:r>
              <a:rPr lang="en-US" sz="1400" dirty="0" smtClean="0"/>
              <a:t>, Richard </a:t>
            </a:r>
            <a:r>
              <a:rPr lang="en-US" sz="1400" dirty="0" err="1" smtClean="0"/>
              <a:t>Cyganiak</a:t>
            </a:r>
            <a:r>
              <a:rPr lang="en-US" sz="1400" dirty="0" smtClean="0"/>
              <a:t>, Pieter </a:t>
            </a:r>
            <a:r>
              <a:rPr lang="en-US" sz="1400" dirty="0" err="1" smtClean="0"/>
              <a:t>Colpaert</a:t>
            </a:r>
            <a:r>
              <a:rPr lang="en-US" sz="1400" dirty="0" smtClean="0"/>
              <a:t>, Erik </a:t>
            </a:r>
            <a:r>
              <a:rPr lang="en-US" sz="1400" dirty="0" err="1" smtClean="0"/>
              <a:t>Mannens</a:t>
            </a:r>
            <a:r>
              <a:rPr lang="en-US" sz="1400" dirty="0" smtClean="0"/>
              <a:t>, and </a:t>
            </a:r>
            <a:r>
              <a:rPr lang="en-US" sz="1400" dirty="0" err="1" smtClean="0"/>
              <a:t>Rik</a:t>
            </a:r>
            <a:r>
              <a:rPr lang="en-US" sz="1400" dirty="0" smtClean="0"/>
              <a:t> Van de </a:t>
            </a:r>
            <a:r>
              <a:rPr lang="en-US" sz="1400" dirty="0" err="1" smtClean="0"/>
              <a:t>Walle</a:t>
            </a:r>
            <a:r>
              <a:rPr lang="en-US" sz="1400" dirty="0" smtClean="0"/>
              <a:t>. Querying Datasets </a:t>
            </a:r>
          </a:p>
          <a:p>
            <a:r>
              <a:rPr lang="en-US" sz="1400" dirty="0" smtClean="0"/>
              <a:t>on the Web with High Availability. ISWC 2014.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40716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88840"/>
            <a:ext cx="3721358" cy="23042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195736" y="2060848"/>
            <a:ext cx="3779912" cy="237626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9144000" cy="561975"/>
          </a:xfrm>
        </p:spPr>
        <p:txBody>
          <a:bodyPr/>
          <a:lstStyle/>
          <a:p>
            <a:r>
              <a:rPr lang="en-US" dirty="0" smtClean="0"/>
              <a:t>Linked Data Mediators: Federated Query Processing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2478650" y="2492896"/>
            <a:ext cx="725198" cy="640318"/>
            <a:chOff x="5451210" y="5364845"/>
            <a:chExt cx="725198" cy="640318"/>
          </a:xfrm>
        </p:grpSpPr>
        <p:pic>
          <p:nvPicPr>
            <p:cNvPr id="9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4" name="Group 10"/>
          <p:cNvGrpSpPr/>
          <p:nvPr/>
        </p:nvGrpSpPr>
        <p:grpSpPr>
          <a:xfrm>
            <a:off x="3270738" y="2852936"/>
            <a:ext cx="725198" cy="640318"/>
            <a:chOff x="5451210" y="5364845"/>
            <a:chExt cx="725198" cy="640318"/>
          </a:xfrm>
        </p:grpSpPr>
        <p:pic>
          <p:nvPicPr>
            <p:cNvPr id="12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5" name="Group 13"/>
          <p:cNvGrpSpPr/>
          <p:nvPr/>
        </p:nvGrpSpPr>
        <p:grpSpPr>
          <a:xfrm>
            <a:off x="3985700" y="2420888"/>
            <a:ext cx="725198" cy="640318"/>
            <a:chOff x="5451210" y="5364845"/>
            <a:chExt cx="725198" cy="640318"/>
          </a:xfrm>
        </p:grpSpPr>
        <p:pic>
          <p:nvPicPr>
            <p:cNvPr id="15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6" name="Group 25"/>
          <p:cNvGrpSpPr/>
          <p:nvPr/>
        </p:nvGrpSpPr>
        <p:grpSpPr>
          <a:xfrm>
            <a:off x="4710898" y="2924944"/>
            <a:ext cx="725198" cy="640318"/>
            <a:chOff x="5451210" y="5364845"/>
            <a:chExt cx="725198" cy="640318"/>
          </a:xfrm>
        </p:grpSpPr>
        <p:pic>
          <p:nvPicPr>
            <p:cNvPr id="2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650257" y="1460683"/>
            <a:ext cx="441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Publicly available SPARQL endpoints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581128"/>
            <a:ext cx="936104" cy="936104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2843808" y="3212976"/>
            <a:ext cx="936104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572000" y="3573016"/>
            <a:ext cx="504056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707904" y="3501008"/>
            <a:ext cx="360040" cy="12241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6" idx="2"/>
          </p:cNvCxnSpPr>
          <p:nvPr/>
        </p:nvCxnSpPr>
        <p:spPr>
          <a:xfrm flipH="1">
            <a:off x="4283968" y="3061206"/>
            <a:ext cx="236794" cy="1663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302408" y="5517232"/>
            <a:ext cx="1989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Federated </a:t>
            </a:r>
          </a:p>
          <a:p>
            <a:pPr algn="ctr"/>
            <a:r>
              <a:rPr lang="en-US" sz="2000" b="1" dirty="0" smtClean="0"/>
              <a:t>query processing</a:t>
            </a:r>
            <a:endParaRPr lang="en-US" sz="2000" b="1" dirty="0"/>
          </a:p>
        </p:txBody>
      </p:sp>
      <p:pic>
        <p:nvPicPr>
          <p:cNvPr id="26" name="Picture 25" descr="FOP_FedX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178" y="3895440"/>
            <a:ext cx="1904939" cy="795312"/>
          </a:xfrm>
          <a:prstGeom prst="rect">
            <a:avLst/>
          </a:prstGeom>
        </p:spPr>
      </p:pic>
      <p:pic>
        <p:nvPicPr>
          <p:cNvPr id="29" name="Picture 28" descr="splendid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513" y="5788835"/>
            <a:ext cx="1876560" cy="590378"/>
          </a:xfrm>
          <a:prstGeom prst="rect">
            <a:avLst/>
          </a:prstGeom>
        </p:spPr>
      </p:pic>
      <p:grpSp>
        <p:nvGrpSpPr>
          <p:cNvPr id="7" name="Group 18"/>
          <p:cNvGrpSpPr/>
          <p:nvPr/>
        </p:nvGrpSpPr>
        <p:grpSpPr>
          <a:xfrm>
            <a:off x="5218654" y="4729333"/>
            <a:ext cx="1374604" cy="1108059"/>
            <a:chOff x="869568" y="2807492"/>
            <a:chExt cx="1374604" cy="1108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568" y="2807492"/>
              <a:ext cx="1117600" cy="762000"/>
            </a:xfrm>
            <a:prstGeom prst="rect">
              <a:avLst/>
            </a:prstGeom>
            <a:solidFill>
              <a:srgbClr val="FFB544"/>
            </a:solidFill>
          </p:spPr>
        </p:pic>
        <p:sp>
          <p:nvSpPr>
            <p:cNvPr id="32" name="Rectangle 31"/>
            <p:cNvSpPr/>
            <p:nvPr/>
          </p:nvSpPr>
          <p:spPr>
            <a:xfrm>
              <a:off x="1072242" y="3546219"/>
              <a:ext cx="1171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"/>
                  <a:cs typeface="Helvetica Neue"/>
                </a:rPr>
                <a:t>ANAPSID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518" y="2072535"/>
            <a:ext cx="5556139" cy="440784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Federated Engine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1970955" y="2445089"/>
            <a:ext cx="2205661" cy="145549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14" name="Can 13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16" name="Straight Connector 15"/>
          <p:cNvCxnSpPr>
            <a:stCxn id="15" idx="1"/>
            <a:endCxn id="11" idx="3"/>
          </p:cNvCxnSpPr>
          <p:nvPr/>
        </p:nvCxnSpPr>
        <p:spPr>
          <a:xfrm rot="10800000">
            <a:off x="5399088" y="17527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wn Arrow 1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5054564" y="2446502"/>
            <a:ext cx="2173688" cy="148463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482449" y="3185320"/>
            <a:ext cx="2180690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10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27" y="440224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8058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5"/>
          <p:cNvGrpSpPr/>
          <p:nvPr/>
        </p:nvGrpSpPr>
        <p:grpSpPr>
          <a:xfrm>
            <a:off x="1968223" y="4460991"/>
            <a:ext cx="725198" cy="640318"/>
            <a:chOff x="5451210" y="5364845"/>
            <a:chExt cx="725198" cy="640318"/>
          </a:xfrm>
        </p:grpSpPr>
        <p:pic>
          <p:nvPicPr>
            <p:cNvPr id="2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664" y="4460991"/>
            <a:ext cx="380272" cy="4159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871" y="4535775"/>
            <a:ext cx="380272" cy="41592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76614" y="736644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17513" y="-411197"/>
            <a:ext cx="8229600" cy="1143000"/>
          </a:xfrm>
        </p:spPr>
        <p:txBody>
          <a:bodyPr/>
          <a:lstStyle/>
          <a:p>
            <a:r>
              <a:rPr lang="en-US" dirty="0" smtClean="0"/>
              <a:t>Federated Query Engine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Federation of SPARQL Endpoints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4659" y="1447385"/>
            <a:ext cx="881473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3"/>
              </a:rPr>
              <a:t>http://data.linkedmdb.org/sparql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4"/>
              </a:rPr>
              <a:t>http://data.linkedmdb.org/resource/movie/personal_film_appearance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5"/>
              </a:rPr>
              <a:t>http://www.w3.org/2002/07/owl#sameAs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6"/>
              </a:rPr>
              <a:t>http://www.w3.org/1999/02/22-rdf-syntax-ns#type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7"/>
              </a:rPr>
              <a:t>http://xmlns.com/foaf/0.1/based_near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8"/>
              </a:rPr>
              <a:t>http://xmlns.com/foaf/0.1/name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…..</a:t>
            </a:r>
          </a:p>
          <a:p>
            <a:endParaRPr lang="en-US" sz="1200" dirty="0" smtClean="0">
              <a:latin typeface="Consolas"/>
              <a:cs typeface="Consolas"/>
            </a:endParaRPr>
          </a:p>
          <a:p>
            <a:endParaRPr lang="en-US" sz="1200" dirty="0" smtClean="0">
              <a:latin typeface="Consolas"/>
              <a:cs typeface="Consolas"/>
            </a:endParaRPr>
          </a:p>
          <a:p>
            <a:endParaRPr lang="en-US" sz="1200" dirty="0" smtClean="0">
              <a:latin typeface="Consolas"/>
              <a:cs typeface="Consolas"/>
            </a:endParaRP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44659" y="2878545"/>
            <a:ext cx="729178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9"/>
              </a:rPr>
              <a:t>http://dbtune.org/jamendo/sparql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6"/>
              </a:rPr>
              <a:t>http://www.w3.org/1999/02/22-rdf-syntax-ns#type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10"/>
              </a:rPr>
              <a:t>http://purl.org/dc/elements/1.1/title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7"/>
              </a:rPr>
              <a:t>http://xmlns.com/foaf/0.1/based_near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11"/>
              </a:rPr>
              <a:t>http://xmlns.com/foaf/0.1/homepage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</a:t>
            </a:r>
            <a:r>
              <a:rPr lang="en-US" sz="1200" dirty="0" smtClean="0">
                <a:latin typeface="Consolas"/>
                <a:cs typeface="Consolas"/>
                <a:hlinkClick r:id="rId12"/>
              </a:rPr>
              <a:t>http://purl.org/ontology/mo/biography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….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44659" y="4263540"/>
            <a:ext cx="67841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13"/>
              </a:rPr>
              <a:t>http://dbpedia.org/sparql</a:t>
            </a:r>
            <a:r>
              <a:rPr lang="en-US" sz="1200" dirty="0" smtClean="0">
                <a:latin typeface="Consolas"/>
                <a:cs typeface="Consolas"/>
              </a:rPr>
              <a:t> :=  </a:t>
            </a:r>
            <a:r>
              <a:rPr lang="en-US" sz="1200" dirty="0" smtClean="0">
                <a:latin typeface="Consolas"/>
                <a:cs typeface="Consolas"/>
                <a:hlinkClick r:id="rId8"/>
              </a:rPr>
              <a:t>http://xmlns.com/foaf/0.1/name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4"/>
              </a:rPr>
              <a:t>http://dbpedia.org/ontology/award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5"/>
              </a:rPr>
              <a:t>http://dbpedia.org/ontology/almaMater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6"/>
              </a:rPr>
              <a:t>http://www.geonames.org/ontology#name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  <a:r>
              <a:rPr lang="en-US" sz="1200" dirty="0" smtClean="0">
                <a:latin typeface="Consolas"/>
                <a:cs typeface="Consolas"/>
                <a:hlinkClick r:id="rId17"/>
              </a:rPr>
              <a:t>http://www.geonames.org/ontology#parentFeatures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….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244658" y="5710089"/>
            <a:ext cx="8084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  <a:hlinkClick r:id="rId18"/>
              </a:rPr>
              <a:t>http://www.lotico.com:3030/lotico/sparq</a:t>
            </a:r>
            <a:r>
              <a:rPr lang="en-US" sz="1200" dirty="0" smtClean="0">
                <a:latin typeface="Consolas"/>
                <a:cs typeface="Consolas"/>
              </a:rPr>
              <a:t> := </a:t>
            </a:r>
            <a:r>
              <a:rPr lang="en-US" sz="1200" dirty="0" smtClean="0">
                <a:latin typeface="Consolas"/>
                <a:cs typeface="Consolas"/>
                <a:hlinkClick r:id="rId16"/>
              </a:rPr>
              <a:t>http://www.geonames.org/ontology#name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17"/>
              </a:rPr>
              <a:t>http://www.geonames.org/ontology#parentFeatures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19"/>
              </a:rPr>
              <a:t>http://www.geonames.org/ontology#officialName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r>
              <a:rPr lang="en-US" sz="1200" dirty="0" smtClean="0">
                <a:latin typeface="Consolas"/>
                <a:cs typeface="Consolas"/>
                <a:hlinkClick r:id="rId20"/>
              </a:rPr>
              <a:t>http://www.geonames.org/ontology#postalCode</a:t>
            </a:r>
            <a:r>
              <a:rPr lang="en-US" sz="1200" dirty="0" smtClean="0">
                <a:latin typeface="Consolas"/>
                <a:cs typeface="Consolas"/>
              </a:rPr>
              <a:t>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…..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                       </a:t>
            </a:r>
            <a:endParaRPr lang="en-US" sz="1200" dirty="0"/>
          </a:p>
        </p:txBody>
      </p:sp>
      <p:pic>
        <p:nvPicPr>
          <p:cNvPr id="8" name="Picture 7" descr="logoGeoNames.gi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9946" y="6003513"/>
            <a:ext cx="2267661" cy="621245"/>
          </a:xfrm>
          <a:prstGeom prst="rect">
            <a:avLst/>
          </a:prstGeom>
        </p:spPr>
      </p:pic>
      <p:pic>
        <p:nvPicPr>
          <p:cNvPr id="9" name="Picture 8" descr="DBpediaLogo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4283" y="4523235"/>
            <a:ext cx="1689337" cy="722329"/>
          </a:xfrm>
          <a:prstGeom prst="rect">
            <a:avLst/>
          </a:prstGeom>
        </p:spPr>
      </p:pic>
      <p:pic>
        <p:nvPicPr>
          <p:cNvPr id="10" name="Picture 9" descr="jamendo-button-01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3694" y="2642346"/>
            <a:ext cx="2229702" cy="1672277"/>
          </a:xfrm>
          <a:prstGeom prst="rect">
            <a:avLst/>
          </a:prstGeom>
        </p:spPr>
      </p:pic>
      <p:pic>
        <p:nvPicPr>
          <p:cNvPr id="11" name="Picture 10" descr="lmdb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9721" y="1806932"/>
            <a:ext cx="2163157" cy="377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18" y="2016937"/>
            <a:ext cx="7622019" cy="470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a Federated Query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FBFC0-65FA-402B-9A68-AF9B47C2D0F6}" type="slidenum">
              <a:rPr lang="de-DE" smtClean="0"/>
              <a:pPr/>
              <a:t>136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592118" y="1981838"/>
            <a:ext cx="7992888" cy="295927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foaf</a:t>
            </a:r>
            <a:r>
              <a:rPr lang="en-US" dirty="0" smtClean="0">
                <a:latin typeface="Consolas"/>
                <a:cs typeface="Consolas"/>
              </a:rPr>
              <a:t>:&lt;http</a:t>
            </a:r>
            <a:r>
              <a:rPr lang="en-US" dirty="0">
                <a:latin typeface="Consolas"/>
                <a:cs typeface="Consolas"/>
              </a:rPr>
              <a:t>://</a:t>
            </a:r>
            <a:r>
              <a:rPr lang="en-US" dirty="0" err="1">
                <a:latin typeface="Consolas"/>
                <a:cs typeface="Consolas"/>
              </a:rPr>
              <a:t>xmlns.com</a:t>
            </a:r>
            <a:r>
              <a:rPr lang="en-US" dirty="0">
                <a:latin typeface="Consolas"/>
                <a:cs typeface="Consolas"/>
              </a:rPr>
              <a:t>/</a:t>
            </a:r>
            <a:r>
              <a:rPr lang="en-US" dirty="0" err="1">
                <a:latin typeface="Consolas"/>
                <a:cs typeface="Consolas"/>
              </a:rPr>
              <a:t>foaf</a:t>
            </a:r>
            <a:r>
              <a:rPr lang="en-US" dirty="0">
                <a:latin typeface="Consolas"/>
                <a:cs typeface="Consolas"/>
              </a:rPr>
              <a:t>/0.1/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geonames</a:t>
            </a:r>
            <a:r>
              <a:rPr lang="en-US" dirty="0" smtClean="0">
                <a:latin typeface="Consolas"/>
                <a:cs typeface="Consolas"/>
              </a:rPr>
              <a:t>:&lt;http</a:t>
            </a:r>
            <a:r>
              <a:rPr lang="en-US" dirty="0">
                <a:latin typeface="Consolas"/>
                <a:cs typeface="Consolas"/>
              </a:rPr>
              <a:t>://</a:t>
            </a:r>
            <a:r>
              <a:rPr lang="en-US" dirty="0" err="1">
                <a:latin typeface="Consolas"/>
                <a:cs typeface="Consolas"/>
              </a:rPr>
              <a:t>www.geonames.org</a:t>
            </a:r>
            <a:r>
              <a:rPr lang="en-US" dirty="0">
                <a:latin typeface="Consolas"/>
                <a:cs typeface="Consolas"/>
              </a:rPr>
              <a:t>/ontology</a:t>
            </a:r>
            <a:r>
              <a:rPr lang="en-US" dirty="0" smtClean="0">
                <a:latin typeface="Consolas"/>
                <a:cs typeface="Consolas"/>
              </a:rPr>
              <a:t>#&gt;</a:t>
            </a:r>
          </a:p>
          <a:p>
            <a:pPr>
              <a:lnSpc>
                <a:spcPct val="130000"/>
              </a:lnSpc>
            </a:pPr>
            <a:endParaRPr lang="en-US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SELECT </a:t>
            </a:r>
            <a:r>
              <a:rPr lang="en-US" dirty="0">
                <a:latin typeface="Consolas"/>
                <a:cs typeface="Consolas"/>
              </a:rPr>
              <a:t>?name ?</a:t>
            </a:r>
            <a:r>
              <a:rPr lang="en-US" dirty="0" smtClean="0">
                <a:latin typeface="Consolas"/>
                <a:cs typeface="Consolas"/>
              </a:rPr>
              <a:t>location </a:t>
            </a:r>
            <a:r>
              <a:rPr lang="en-US" dirty="0">
                <a:latin typeface="Consolas"/>
                <a:cs typeface="Consolas"/>
              </a:rPr>
              <a:t>WHERE {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foaf:name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?name .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foaf:based_near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?location .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?location </a:t>
            </a:r>
            <a:r>
              <a:rPr lang="en-US" dirty="0" err="1" smtClean="0">
                <a:latin typeface="Consolas"/>
                <a:cs typeface="Consolas"/>
              </a:rPr>
              <a:t>geonames:parentFeature</a:t>
            </a:r>
            <a:r>
              <a:rPr lang="en-US" dirty="0" smtClean="0">
                <a:latin typeface="Consolas"/>
                <a:cs typeface="Consolas"/>
              </a:rPr>
              <a:t>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>
                <a:latin typeface="Consolas"/>
                <a:cs typeface="Consolas"/>
              </a:rPr>
              <a:t> . 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err="1" smtClean="0">
                <a:latin typeface="Consolas"/>
                <a:cs typeface="Consolas"/>
              </a:rPr>
              <a:t>geonames:name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'Federal </a:t>
            </a:r>
            <a:r>
              <a:rPr lang="en-US" dirty="0">
                <a:latin typeface="Consolas"/>
                <a:cs typeface="Consolas"/>
              </a:rPr>
              <a:t>Republic of </a:t>
            </a:r>
            <a:r>
              <a:rPr lang="en-US" dirty="0" smtClean="0">
                <a:latin typeface="Consolas"/>
                <a:cs typeface="Consolas"/>
              </a:rPr>
              <a:t>Germany’ .}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031" y="3861517"/>
            <a:ext cx="37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32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Engines: Architecture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FBFC0-65FA-402B-9A68-AF9B47C2D0F6}" type="slidenum">
              <a:rPr lang="de-DE" smtClean="0"/>
              <a:pPr/>
              <a:t>137</a:t>
            </a:fld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979713" y="1932957"/>
            <a:ext cx="5904656" cy="266429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7" name="Abgerundetes Rechteck 7"/>
          <p:cNvSpPr/>
          <p:nvPr/>
        </p:nvSpPr>
        <p:spPr>
          <a:xfrm>
            <a:off x="2267744" y="2276872"/>
            <a:ext cx="3096344" cy="122413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8" name="Abgerundetes Rechteck 6"/>
          <p:cNvSpPr/>
          <p:nvPr/>
        </p:nvSpPr>
        <p:spPr>
          <a:xfrm>
            <a:off x="2339752" y="2489283"/>
            <a:ext cx="1368152" cy="7957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Source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Selection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and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</a:t>
            </a:r>
          </a:p>
          <a:p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Decomposer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Abgerundetes Rechteck 9"/>
          <p:cNvSpPr/>
          <p:nvPr/>
        </p:nvSpPr>
        <p:spPr>
          <a:xfrm>
            <a:off x="4139952" y="2662228"/>
            <a:ext cx="1080120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Query </a:t>
            </a: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Abgerundetes Rechteck 10"/>
          <p:cNvSpPr/>
          <p:nvPr/>
        </p:nvSpPr>
        <p:spPr>
          <a:xfrm>
            <a:off x="5868144" y="3661149"/>
            <a:ext cx="1512168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Executor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Pfeil nach rechts 8"/>
          <p:cNvSpPr/>
          <p:nvPr/>
        </p:nvSpPr>
        <p:spPr>
          <a:xfrm>
            <a:off x="1295636" y="2797053"/>
            <a:ext cx="936104" cy="262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1080" y="245525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Calibri"/>
                <a:cs typeface="Calibri"/>
              </a:rPr>
              <a:t>SPARQL 1.0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13" name="Abgerundetes Rechteck 13"/>
          <p:cNvSpPr/>
          <p:nvPr/>
        </p:nvSpPr>
        <p:spPr>
          <a:xfrm>
            <a:off x="6048493" y="2660594"/>
            <a:ext cx="1152128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Physical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4" name="Gerade Verbindung mit Pfeil 17"/>
          <p:cNvCxnSpPr>
            <a:stCxn id="8" idx="3"/>
            <a:endCxn id="9" idx="1"/>
          </p:cNvCxnSpPr>
          <p:nvPr/>
        </p:nvCxnSpPr>
        <p:spPr>
          <a:xfrm>
            <a:off x="3707904" y="2887134"/>
            <a:ext cx="432048" cy="16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8"/>
          <p:cNvSpPr txBox="1"/>
          <p:nvPr/>
        </p:nvSpPr>
        <p:spPr>
          <a:xfrm>
            <a:off x="3347864" y="3212976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SPARQL 1.1</a:t>
            </a:r>
            <a:r>
              <a:rPr lang="de-DE" sz="1200" dirty="0" smtClean="0">
                <a:latin typeface="Calibri"/>
                <a:cs typeface="Calibri"/>
              </a:rPr>
              <a:t> Query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6" name="Textfeld 20"/>
          <p:cNvSpPr txBox="1"/>
          <p:nvPr/>
        </p:nvSpPr>
        <p:spPr>
          <a:xfrm>
            <a:off x="2339752" y="198884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Query </a:t>
            </a:r>
            <a:r>
              <a:rPr lang="de-DE" sz="1200" b="1" dirty="0" err="1" smtClean="0">
                <a:latin typeface="Calibri"/>
                <a:cs typeface="Calibri"/>
              </a:rPr>
              <a:t>Planner</a:t>
            </a:r>
            <a:endParaRPr lang="de-DE" sz="1200" dirty="0">
              <a:latin typeface="Calibri"/>
              <a:cs typeface="Calibri"/>
            </a:endParaRPr>
          </a:p>
        </p:txBody>
      </p:sp>
      <p:cxnSp>
        <p:nvCxnSpPr>
          <p:cNvPr id="17" name="Gerade Verbindung mit Pfeil 23"/>
          <p:cNvCxnSpPr>
            <a:stCxn id="9" idx="3"/>
            <a:endCxn id="13" idx="1"/>
          </p:cNvCxnSpPr>
          <p:nvPr/>
        </p:nvCxnSpPr>
        <p:spPr>
          <a:xfrm flipV="1">
            <a:off x="5220072" y="2901770"/>
            <a:ext cx="828421" cy="1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feld 28"/>
          <p:cNvSpPr txBox="1"/>
          <p:nvPr/>
        </p:nvSpPr>
        <p:spPr>
          <a:xfrm>
            <a:off x="5205144" y="2942230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Calibri"/>
                <a:cs typeface="Calibri"/>
              </a:rPr>
              <a:t>Logical plan</a:t>
            </a:r>
            <a:endParaRPr lang="de-DE" sz="1100" dirty="0">
              <a:latin typeface="Calibri"/>
              <a:cs typeface="Calibri"/>
            </a:endParaRPr>
          </a:p>
        </p:txBody>
      </p:sp>
      <p:cxnSp>
        <p:nvCxnSpPr>
          <p:cNvPr id="19" name="Gerade Verbindung mit Pfeil 29"/>
          <p:cNvCxnSpPr>
            <a:stCxn id="13" idx="2"/>
            <a:endCxn id="10" idx="0"/>
          </p:cNvCxnSpPr>
          <p:nvPr/>
        </p:nvCxnSpPr>
        <p:spPr>
          <a:xfrm flipH="1">
            <a:off x="6624228" y="3142946"/>
            <a:ext cx="329" cy="51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feld 32"/>
          <p:cNvSpPr txBox="1"/>
          <p:nvPr/>
        </p:nvSpPr>
        <p:spPr>
          <a:xfrm>
            <a:off x="6596609" y="3158254"/>
            <a:ext cx="711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 smtClean="0">
                <a:latin typeface="Calibri"/>
                <a:cs typeface="Calibri"/>
              </a:rPr>
              <a:t>Physical</a:t>
            </a:r>
            <a:r>
              <a:rPr lang="de-DE" sz="1100" dirty="0" smtClean="0">
                <a:latin typeface="Calibri"/>
                <a:cs typeface="Calibri"/>
              </a:rPr>
              <a:t> plan</a:t>
            </a:r>
            <a:endParaRPr lang="de-DE" sz="1100" dirty="0">
              <a:latin typeface="Calibri"/>
              <a:cs typeface="Calibri"/>
            </a:endParaRPr>
          </a:p>
        </p:txBody>
      </p:sp>
      <p:pic>
        <p:nvPicPr>
          <p:cNvPr id="21" name="Picture 4" descr="https://cdn1.iconfinder.com/data/icons/database/PNG/512/Databas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25" y="4669261"/>
            <a:ext cx="622246" cy="62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36"/>
          <p:cNvSpPr txBox="1"/>
          <p:nvPr/>
        </p:nvSpPr>
        <p:spPr>
          <a:xfrm>
            <a:off x="1579747" y="5311317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Endpoint</a:t>
            </a:r>
            <a:r>
              <a:rPr lang="de-DE" sz="1200" dirty="0" smtClean="0"/>
              <a:t>  </a:t>
            </a:r>
            <a:r>
              <a:rPr lang="de-DE" sz="1200" dirty="0" err="1" smtClean="0"/>
              <a:t>Descriptions</a:t>
            </a:r>
            <a:endParaRPr lang="de-DE" sz="1200" dirty="0"/>
          </a:p>
        </p:txBody>
      </p:sp>
      <p:cxnSp>
        <p:nvCxnSpPr>
          <p:cNvPr id="23" name="Gekrümmte Verbindung 2048"/>
          <p:cNvCxnSpPr>
            <a:stCxn id="21" idx="0"/>
            <a:endCxn id="8" idx="2"/>
          </p:cNvCxnSpPr>
          <p:nvPr/>
        </p:nvCxnSpPr>
        <p:spPr>
          <a:xfrm rot="5400000" flipH="1" flipV="1">
            <a:off x="1971650" y="3617083"/>
            <a:ext cx="1384277" cy="7200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10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95" y="48901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3" y="492911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 Verbindung mit Pfeil 50"/>
          <p:cNvCxnSpPr>
            <a:stCxn id="10" idx="2"/>
            <a:endCxn id="25" idx="0"/>
          </p:cNvCxnSpPr>
          <p:nvPr/>
        </p:nvCxnSpPr>
        <p:spPr>
          <a:xfrm flipH="1">
            <a:off x="6599903" y="4143501"/>
            <a:ext cx="24325" cy="785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Gerade Verbindung mit Pfeil 53"/>
          <p:cNvCxnSpPr>
            <a:endCxn id="30" idx="0"/>
          </p:cNvCxnSpPr>
          <p:nvPr/>
        </p:nvCxnSpPr>
        <p:spPr>
          <a:xfrm flipH="1">
            <a:off x="5756010" y="4093197"/>
            <a:ext cx="400166" cy="855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Gerade Verbindung mit Pfeil 56"/>
          <p:cNvCxnSpPr>
            <a:endCxn id="24" idx="0"/>
          </p:cNvCxnSpPr>
          <p:nvPr/>
        </p:nvCxnSpPr>
        <p:spPr>
          <a:xfrm>
            <a:off x="7020273" y="4093197"/>
            <a:ext cx="427322" cy="796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451210" y="4948922"/>
            <a:ext cx="725198" cy="640318"/>
            <a:chOff x="5451210" y="5364845"/>
            <a:chExt cx="725198" cy="640318"/>
          </a:xfrm>
        </p:grpSpPr>
        <p:pic>
          <p:nvPicPr>
            <p:cNvPr id="30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173317"/>
            <a:ext cx="380272" cy="4159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5101309"/>
            <a:ext cx="380272" cy="4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Federated Query SPARQL 1.1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FBFC0-65FA-402B-9A68-AF9B47C2D0F6}" type="slidenum">
              <a:rPr lang="de-DE" smtClean="0"/>
              <a:pPr/>
              <a:t>138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575556" y="1066778"/>
            <a:ext cx="7992888" cy="439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foaf</a:t>
            </a:r>
            <a:r>
              <a:rPr lang="en-US" dirty="0" smtClean="0">
                <a:latin typeface="Consolas"/>
                <a:cs typeface="Consolas"/>
              </a:rPr>
              <a:t>:&lt;http</a:t>
            </a:r>
            <a:r>
              <a:rPr lang="en-US" dirty="0">
                <a:latin typeface="Consolas"/>
                <a:cs typeface="Consolas"/>
              </a:rPr>
              <a:t>://</a:t>
            </a:r>
            <a:r>
              <a:rPr lang="en-US" dirty="0" err="1">
                <a:latin typeface="Consolas"/>
                <a:cs typeface="Consolas"/>
              </a:rPr>
              <a:t>xmlns.com</a:t>
            </a:r>
            <a:r>
              <a:rPr lang="en-US" dirty="0">
                <a:latin typeface="Consolas"/>
                <a:cs typeface="Consolas"/>
              </a:rPr>
              <a:t>/</a:t>
            </a:r>
            <a:r>
              <a:rPr lang="en-US" dirty="0" err="1">
                <a:latin typeface="Consolas"/>
                <a:cs typeface="Consolas"/>
              </a:rPr>
              <a:t>foaf</a:t>
            </a:r>
            <a:r>
              <a:rPr lang="en-US" dirty="0">
                <a:latin typeface="Consolas"/>
                <a:cs typeface="Consolas"/>
              </a:rPr>
              <a:t>/0.1/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geonames:</a:t>
            </a:r>
            <a:r>
              <a:rPr lang="en-US" dirty="0" err="1" smtClean="0">
                <a:latin typeface="Consolas"/>
                <a:cs typeface="Consolas"/>
                <a:hlinkClick r:id="rId2"/>
              </a:rPr>
              <a:t>http</a:t>
            </a:r>
            <a:r>
              <a:rPr lang="en-US" dirty="0" err="1">
                <a:latin typeface="Consolas"/>
                <a:cs typeface="Consolas"/>
                <a:hlinkClick r:id="rId2"/>
              </a:rPr>
              <a:t>://www.geonames.org/ontology</a:t>
            </a:r>
            <a:r>
              <a:rPr lang="en-US" dirty="0" smtClean="0">
                <a:latin typeface="Consolas"/>
                <a:cs typeface="Consolas"/>
                <a:hlinkClick r:id="rId2"/>
              </a:rPr>
              <a:t>#</a:t>
            </a:r>
            <a:endParaRPr lang="en-US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SELECT </a:t>
            </a:r>
            <a:r>
              <a:rPr lang="en-US" dirty="0">
                <a:latin typeface="Consolas"/>
                <a:cs typeface="Consolas"/>
              </a:rPr>
              <a:t>?name ?</a:t>
            </a:r>
            <a:r>
              <a:rPr lang="en-US" dirty="0" smtClean="0">
                <a:latin typeface="Consolas"/>
                <a:cs typeface="Consolas"/>
              </a:rPr>
              <a:t>location </a:t>
            </a:r>
            <a:r>
              <a:rPr lang="en-US" dirty="0">
                <a:latin typeface="Consolas"/>
                <a:cs typeface="Consolas"/>
              </a:rPr>
              <a:t>WHERE </a:t>
            </a:r>
            <a:r>
              <a:rPr lang="en-US" dirty="0" smtClean="0">
                <a:latin typeface="Consolas"/>
                <a:cs typeface="Consolas"/>
              </a:rPr>
              <a:t>{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{  SERVICE &lt;http://</a:t>
            </a:r>
            <a:r>
              <a:rPr lang="en-US" dirty="0" err="1" smtClean="0">
                <a:latin typeface="Consolas"/>
                <a:cs typeface="Consolas"/>
              </a:rPr>
              <a:t>data.linkedmdb.org/sparql</a:t>
            </a:r>
            <a:r>
              <a:rPr lang="en-US" dirty="0" smtClean="0">
                <a:latin typeface="Consolas"/>
                <a:cs typeface="Consolas"/>
              </a:rPr>
              <a:t>&gt; {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foaf:name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?name </a:t>
            </a:r>
            <a:r>
              <a:rPr lang="en-US" dirty="0" smtClean="0">
                <a:latin typeface="Consolas"/>
                <a:cs typeface="Consolas"/>
              </a:rPr>
              <a:t>. 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&lt;http://</a:t>
            </a:r>
            <a:r>
              <a:rPr lang="en-US" dirty="0" err="1" smtClean="0">
                <a:latin typeface="Consolas"/>
                <a:cs typeface="Consolas"/>
              </a:rPr>
              <a:t>dbtune.org/jamendo/sparql</a:t>
            </a:r>
            <a:r>
              <a:rPr lang="en-US" dirty="0" smtClean="0">
                <a:latin typeface="Consolas"/>
                <a:cs typeface="Consolas"/>
              </a:rPr>
              <a:t>&gt;{ 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foaf:based_near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?location </a:t>
            </a:r>
            <a:r>
              <a:rPr lang="en-US" dirty="0" smtClean="0">
                <a:latin typeface="Consolas"/>
                <a:cs typeface="Consolas"/>
              </a:rPr>
              <a:t>.}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</a:t>
            </a:r>
            <a:r>
              <a:rPr lang="en-US" dirty="0" smtClean="0">
                <a:latin typeface="Consolas"/>
                <a:cs typeface="Consolas"/>
                <a:hlinkClick r:id="rId3"/>
              </a:rPr>
              <a:t>http://dbpedia.org/sparql</a:t>
            </a:r>
            <a:r>
              <a:rPr lang="en-US" dirty="0">
                <a:latin typeface="Consolas"/>
                <a:cs typeface="Consolas"/>
              </a:rPr>
              <a:t>&gt;</a:t>
            </a:r>
            <a:r>
              <a:rPr lang="en-US" dirty="0" smtClean="0">
                <a:latin typeface="Consolas"/>
                <a:cs typeface="Consolas"/>
              </a:rPr>
              <a:t> {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?location </a:t>
            </a:r>
            <a:r>
              <a:rPr lang="en-US" dirty="0" err="1" smtClean="0">
                <a:latin typeface="Consolas"/>
                <a:cs typeface="Consolas"/>
              </a:rPr>
              <a:t>geonames:parentFeature</a:t>
            </a:r>
            <a:r>
              <a:rPr lang="en-US" dirty="0" smtClean="0">
                <a:latin typeface="Consolas"/>
                <a:cs typeface="Consolas"/>
              </a:rPr>
              <a:t>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 smtClean="0">
                <a:latin typeface="Consolas"/>
                <a:cs typeface="Consolas"/>
              </a:rPr>
              <a:t> 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&lt;http://www.lotico.com:3030/lotico/sparq&gt; { </a:t>
            </a:r>
            <a:endParaRPr lang="en-US" dirty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err="1" smtClean="0">
                <a:latin typeface="Consolas"/>
                <a:cs typeface="Consolas"/>
              </a:rPr>
              <a:t>geonames:name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'Federal </a:t>
            </a:r>
            <a:r>
              <a:rPr lang="en-US" dirty="0">
                <a:latin typeface="Consolas"/>
                <a:cs typeface="Consolas"/>
              </a:rPr>
              <a:t>Republic of </a:t>
            </a:r>
            <a:r>
              <a:rPr lang="en-US" dirty="0" smtClean="0">
                <a:latin typeface="Consolas"/>
                <a:cs typeface="Consolas"/>
              </a:rPr>
              <a:t>Germany’ } }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502" y="4226326"/>
            <a:ext cx="37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t3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575556" y="2534204"/>
            <a:ext cx="411288" cy="383987"/>
            <a:chOff x="611560" y="3472385"/>
            <a:chExt cx="411288" cy="383987"/>
          </a:xfrm>
        </p:grpSpPr>
        <p:sp>
          <p:nvSpPr>
            <p:cNvPr id="8" name="Oval 7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t1</a:t>
              </a: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572072" y="3245687"/>
            <a:ext cx="411288" cy="383987"/>
            <a:chOff x="611560" y="3472385"/>
            <a:chExt cx="411288" cy="383987"/>
          </a:xfrm>
        </p:grpSpPr>
        <p:sp>
          <p:nvSpPr>
            <p:cNvPr id="11" name="Oval 10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9"/>
          <p:cNvGrpSpPr/>
          <p:nvPr/>
        </p:nvGrpSpPr>
        <p:grpSpPr>
          <a:xfrm>
            <a:off x="577700" y="3984847"/>
            <a:ext cx="411288" cy="383987"/>
            <a:chOff x="611560" y="3472385"/>
            <a:chExt cx="411288" cy="383987"/>
          </a:xfrm>
        </p:grpSpPr>
        <p:sp>
          <p:nvSpPr>
            <p:cNvPr id="15" name="Oval 14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9"/>
          <p:cNvGrpSpPr/>
          <p:nvPr/>
        </p:nvGrpSpPr>
        <p:grpSpPr>
          <a:xfrm>
            <a:off x="611560" y="4711123"/>
            <a:ext cx="411288" cy="383987"/>
            <a:chOff x="611560" y="3472385"/>
            <a:chExt cx="411288" cy="383987"/>
          </a:xfrm>
        </p:grpSpPr>
        <p:sp>
          <p:nvSpPr>
            <p:cNvPr id="18" name="Oval 17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332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Engines: Architecture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FBFC0-65FA-402B-9A68-AF9B47C2D0F6}" type="slidenum">
              <a:rPr lang="de-DE" smtClean="0"/>
              <a:pPr/>
              <a:t>139</a:t>
            </a:fld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979713" y="1932957"/>
            <a:ext cx="5904656" cy="266429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7" name="Abgerundetes Rechteck 7"/>
          <p:cNvSpPr/>
          <p:nvPr/>
        </p:nvSpPr>
        <p:spPr>
          <a:xfrm>
            <a:off x="2267744" y="2276872"/>
            <a:ext cx="3096344" cy="122413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8" name="Abgerundetes Rechteck 6"/>
          <p:cNvSpPr/>
          <p:nvPr/>
        </p:nvSpPr>
        <p:spPr>
          <a:xfrm>
            <a:off x="2339752" y="2489283"/>
            <a:ext cx="1368152" cy="795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Source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Selection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and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</a:t>
            </a:r>
          </a:p>
          <a:p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Decomposer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Abgerundetes Rechteck 9"/>
          <p:cNvSpPr/>
          <p:nvPr/>
        </p:nvSpPr>
        <p:spPr>
          <a:xfrm>
            <a:off x="4139952" y="2662228"/>
            <a:ext cx="1080120" cy="4823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Query </a:t>
            </a: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Abgerundetes Rechteck 10"/>
          <p:cNvSpPr/>
          <p:nvPr/>
        </p:nvSpPr>
        <p:spPr>
          <a:xfrm>
            <a:off x="5868144" y="3661149"/>
            <a:ext cx="1512168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Executor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Pfeil nach rechts 8"/>
          <p:cNvSpPr/>
          <p:nvPr/>
        </p:nvSpPr>
        <p:spPr>
          <a:xfrm>
            <a:off x="1295636" y="2797053"/>
            <a:ext cx="936104" cy="262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1080" y="245525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Calibri"/>
                <a:cs typeface="Calibri"/>
              </a:rPr>
              <a:t>SPARQL 1.0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13" name="Abgerundetes Rechteck 13"/>
          <p:cNvSpPr/>
          <p:nvPr/>
        </p:nvSpPr>
        <p:spPr>
          <a:xfrm>
            <a:off x="6048493" y="2660594"/>
            <a:ext cx="1152128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Physical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4" name="Gerade Verbindung mit Pfeil 17"/>
          <p:cNvCxnSpPr>
            <a:stCxn id="8" idx="3"/>
            <a:endCxn id="9" idx="1"/>
          </p:cNvCxnSpPr>
          <p:nvPr/>
        </p:nvCxnSpPr>
        <p:spPr>
          <a:xfrm>
            <a:off x="3707904" y="2887134"/>
            <a:ext cx="432048" cy="16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8"/>
          <p:cNvSpPr txBox="1"/>
          <p:nvPr/>
        </p:nvSpPr>
        <p:spPr>
          <a:xfrm>
            <a:off x="3347864" y="3212976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SPARQL 1.1</a:t>
            </a:r>
            <a:r>
              <a:rPr lang="de-DE" sz="1200" dirty="0" smtClean="0">
                <a:latin typeface="Calibri"/>
                <a:cs typeface="Calibri"/>
              </a:rPr>
              <a:t> Query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6" name="Textfeld 20"/>
          <p:cNvSpPr txBox="1"/>
          <p:nvPr/>
        </p:nvSpPr>
        <p:spPr>
          <a:xfrm>
            <a:off x="2339752" y="198884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Query </a:t>
            </a:r>
            <a:r>
              <a:rPr lang="de-DE" sz="1200" b="1" dirty="0" err="1" smtClean="0">
                <a:latin typeface="Calibri"/>
                <a:cs typeface="Calibri"/>
              </a:rPr>
              <a:t>Planner</a:t>
            </a:r>
            <a:endParaRPr lang="de-DE" sz="1200" dirty="0">
              <a:latin typeface="Calibri"/>
              <a:cs typeface="Calibri"/>
            </a:endParaRPr>
          </a:p>
        </p:txBody>
      </p:sp>
      <p:cxnSp>
        <p:nvCxnSpPr>
          <p:cNvPr id="17" name="Gerade Verbindung mit Pfeil 23"/>
          <p:cNvCxnSpPr>
            <a:stCxn id="9" idx="3"/>
            <a:endCxn id="13" idx="1"/>
          </p:cNvCxnSpPr>
          <p:nvPr/>
        </p:nvCxnSpPr>
        <p:spPr>
          <a:xfrm flipV="1">
            <a:off x="5220072" y="2901770"/>
            <a:ext cx="828421" cy="1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feld 28"/>
          <p:cNvSpPr txBox="1"/>
          <p:nvPr/>
        </p:nvSpPr>
        <p:spPr>
          <a:xfrm>
            <a:off x="5205144" y="2942230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Calibri"/>
                <a:cs typeface="Calibri"/>
              </a:rPr>
              <a:t>Logical plan</a:t>
            </a:r>
            <a:endParaRPr lang="de-DE" sz="1100" dirty="0">
              <a:latin typeface="Calibri"/>
              <a:cs typeface="Calibri"/>
            </a:endParaRPr>
          </a:p>
        </p:txBody>
      </p:sp>
      <p:cxnSp>
        <p:nvCxnSpPr>
          <p:cNvPr id="19" name="Gerade Verbindung mit Pfeil 29"/>
          <p:cNvCxnSpPr>
            <a:stCxn id="13" idx="2"/>
            <a:endCxn id="10" idx="0"/>
          </p:cNvCxnSpPr>
          <p:nvPr/>
        </p:nvCxnSpPr>
        <p:spPr>
          <a:xfrm flipH="1">
            <a:off x="6624228" y="3142946"/>
            <a:ext cx="329" cy="51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feld 32"/>
          <p:cNvSpPr txBox="1"/>
          <p:nvPr/>
        </p:nvSpPr>
        <p:spPr>
          <a:xfrm>
            <a:off x="6596609" y="3158254"/>
            <a:ext cx="711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 smtClean="0">
                <a:latin typeface="Calibri"/>
                <a:cs typeface="Calibri"/>
              </a:rPr>
              <a:t>Physical</a:t>
            </a:r>
            <a:r>
              <a:rPr lang="de-DE" sz="1100" dirty="0" smtClean="0">
                <a:latin typeface="Calibri"/>
                <a:cs typeface="Calibri"/>
              </a:rPr>
              <a:t> plan</a:t>
            </a:r>
            <a:endParaRPr lang="de-DE" sz="1100" dirty="0">
              <a:latin typeface="Calibri"/>
              <a:cs typeface="Calibri"/>
            </a:endParaRPr>
          </a:p>
        </p:txBody>
      </p:sp>
      <p:pic>
        <p:nvPicPr>
          <p:cNvPr id="21" name="Picture 4" descr="https://cdn1.iconfinder.com/data/icons/database/PNG/512/Databas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25" y="4669261"/>
            <a:ext cx="622246" cy="62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36"/>
          <p:cNvSpPr txBox="1"/>
          <p:nvPr/>
        </p:nvSpPr>
        <p:spPr>
          <a:xfrm>
            <a:off x="1579747" y="5311317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Endpoint</a:t>
            </a:r>
            <a:r>
              <a:rPr lang="de-DE" sz="1200" dirty="0" smtClean="0"/>
              <a:t>  </a:t>
            </a:r>
            <a:r>
              <a:rPr lang="de-DE" sz="1200" dirty="0" err="1" smtClean="0"/>
              <a:t>Descriptions</a:t>
            </a:r>
            <a:endParaRPr lang="de-DE" sz="1200" dirty="0"/>
          </a:p>
        </p:txBody>
      </p:sp>
      <p:cxnSp>
        <p:nvCxnSpPr>
          <p:cNvPr id="23" name="Gekrümmte Verbindung 2048"/>
          <p:cNvCxnSpPr>
            <a:stCxn id="21" idx="0"/>
            <a:endCxn id="8" idx="2"/>
          </p:cNvCxnSpPr>
          <p:nvPr/>
        </p:nvCxnSpPr>
        <p:spPr>
          <a:xfrm rot="5400000" flipH="1" flipV="1">
            <a:off x="1971650" y="3617083"/>
            <a:ext cx="1384277" cy="7200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10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95" y="48901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3" y="492911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 Verbindung mit Pfeil 50"/>
          <p:cNvCxnSpPr>
            <a:stCxn id="10" idx="2"/>
            <a:endCxn id="25" idx="0"/>
          </p:cNvCxnSpPr>
          <p:nvPr/>
        </p:nvCxnSpPr>
        <p:spPr>
          <a:xfrm flipH="1">
            <a:off x="6599903" y="4143501"/>
            <a:ext cx="24325" cy="785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Gerade Verbindung mit Pfeil 53"/>
          <p:cNvCxnSpPr>
            <a:endCxn id="30" idx="0"/>
          </p:cNvCxnSpPr>
          <p:nvPr/>
        </p:nvCxnSpPr>
        <p:spPr>
          <a:xfrm flipH="1">
            <a:off x="5756010" y="4093197"/>
            <a:ext cx="400166" cy="855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Gerade Verbindung mit Pfeil 56"/>
          <p:cNvCxnSpPr>
            <a:endCxn id="24" idx="0"/>
          </p:cNvCxnSpPr>
          <p:nvPr/>
        </p:nvCxnSpPr>
        <p:spPr>
          <a:xfrm>
            <a:off x="7020273" y="4093197"/>
            <a:ext cx="427322" cy="796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451210" y="4948922"/>
            <a:ext cx="725198" cy="640318"/>
            <a:chOff x="5451210" y="5364845"/>
            <a:chExt cx="725198" cy="640318"/>
          </a:xfrm>
        </p:grpSpPr>
        <p:pic>
          <p:nvPicPr>
            <p:cNvPr id="30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173317"/>
            <a:ext cx="380272" cy="4159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5101309"/>
            <a:ext cx="380272" cy="4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0863" y="3563783"/>
            <a:ext cx="5337097" cy="32942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Workflows</a:t>
            </a:r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105977" y="735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n 3"/>
          <p:cNvSpPr/>
          <p:nvPr/>
        </p:nvSpPr>
        <p:spPr>
          <a:xfrm>
            <a:off x="2559603" y="5282400"/>
            <a:ext cx="3188747" cy="1237851"/>
          </a:xfrm>
          <a:prstGeom prst="can">
            <a:avLst/>
          </a:prstGeom>
          <a:solidFill>
            <a:schemeClr val="bg1">
              <a:alpha val="59000"/>
            </a:schemeClr>
          </a:solidFill>
          <a:ln w="28575" cmpd="sng"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76923" y="5728228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Data</a:t>
            </a:r>
            <a:endParaRPr lang="en-US" sz="2800" dirty="0">
              <a:latin typeface="Helvetica Light"/>
              <a:cs typeface="Helvetica Ligh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1878218" y="3742176"/>
            <a:ext cx="1783315" cy="1378187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" idx="1"/>
          </p:cNvCxnSpPr>
          <p:nvPr/>
        </p:nvCxnSpPr>
        <p:spPr>
          <a:xfrm rot="5400000">
            <a:off x="3300067" y="4421336"/>
            <a:ext cx="1714975" cy="715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702153" y="3607067"/>
            <a:ext cx="1810335" cy="159437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6580" y="337749"/>
            <a:ext cx="3544560" cy="1015663"/>
          </a:xfrm>
          <a:prstGeom prst="rect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Well-defined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functional</a:t>
            </a:r>
            <a:r>
              <a:rPr lang="en-US" sz="2000" dirty="0" smtClean="0">
                <a:latin typeface="Helvetica Light"/>
                <a:cs typeface="Helvetica Light"/>
              </a:rPr>
              <a:t> units.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Data is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streamed</a:t>
            </a:r>
            <a:r>
              <a:rPr lang="en-US" sz="2000" dirty="0" smtClean="0">
                <a:latin typeface="Helvetica Light"/>
                <a:cs typeface="Helvetica Light"/>
              </a:rPr>
              <a:t> between</a:t>
            </a: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units</a:t>
            </a:r>
            <a:r>
              <a:rPr lang="en-US" sz="2000" dirty="0" smtClean="0">
                <a:latin typeface="Helvetica Light"/>
                <a:cs typeface="Helvetica Light"/>
              </a:rPr>
              <a:t> or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Helvetica Light"/>
                <a:cs typeface="Helvetica Light"/>
              </a:rPr>
              <a:t>activities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dirty="0">
              <a:latin typeface="Helvetica Light"/>
              <a:cs typeface="Helvetica Light"/>
            </a:endParaRPr>
          </a:p>
        </p:txBody>
      </p:sp>
      <p:pic>
        <p:nvPicPr>
          <p:cNvPr id="14" name="Picture 13" descr="facebook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048" y="5701281"/>
            <a:ext cx="616474" cy="639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51" y="4047669"/>
            <a:ext cx="866299" cy="86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296" y="4971670"/>
            <a:ext cx="471094" cy="471094"/>
          </a:xfrm>
          <a:prstGeom prst="rect">
            <a:avLst/>
          </a:prstGeom>
        </p:spPr>
      </p:pic>
      <p:pic>
        <p:nvPicPr>
          <p:cNvPr id="18" name="Picture 17" descr="opendata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250" y="5756754"/>
            <a:ext cx="2109521" cy="395535"/>
          </a:xfrm>
          <a:prstGeom prst="rect">
            <a:avLst/>
          </a:prstGeom>
        </p:spPr>
      </p:pic>
      <p:pic>
        <p:nvPicPr>
          <p:cNvPr id="19" name="Picture 18" descr="NASA_logo.sv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7561" y="4025973"/>
            <a:ext cx="1044879" cy="864638"/>
          </a:xfrm>
          <a:prstGeom prst="rect">
            <a:avLst/>
          </a:prstGeom>
        </p:spPr>
      </p:pic>
      <p:pic>
        <p:nvPicPr>
          <p:cNvPr id="20" name="Picture 19" descr="Drugban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0003" y="5101219"/>
            <a:ext cx="1371893" cy="423478"/>
          </a:xfrm>
          <a:prstGeom prst="rect">
            <a:avLst/>
          </a:prstGeom>
        </p:spPr>
      </p:pic>
      <p:sp>
        <p:nvSpPr>
          <p:cNvPr id="21" name="Curved Up Arrow 20"/>
          <p:cNvSpPr/>
          <p:nvPr/>
        </p:nvSpPr>
        <p:spPr>
          <a:xfrm rot="10800000" flipV="1">
            <a:off x="1803400" y="3606800"/>
            <a:ext cx="4216400" cy="14478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Executing a Federated Query</a:t>
            </a:r>
            <a:br>
              <a:rPr lang="en-US" dirty="0" smtClean="0"/>
            </a:br>
            <a:r>
              <a:rPr lang="en-US" dirty="0" smtClean="0"/>
              <a:t>SPARQL 1.1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3FBFC0-65FA-402B-9A68-AF9B47C2D0F6}" type="slidenum">
              <a:rPr lang="de-DE" smtClean="0"/>
              <a:pPr/>
              <a:t>140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575556" y="1066778"/>
            <a:ext cx="7992888" cy="439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foaf</a:t>
            </a:r>
            <a:r>
              <a:rPr lang="en-US" dirty="0" smtClean="0">
                <a:latin typeface="Consolas"/>
                <a:cs typeface="Consolas"/>
              </a:rPr>
              <a:t>:&lt;http</a:t>
            </a:r>
            <a:r>
              <a:rPr lang="en-US" dirty="0">
                <a:latin typeface="Consolas"/>
                <a:cs typeface="Consolas"/>
              </a:rPr>
              <a:t>://</a:t>
            </a:r>
            <a:r>
              <a:rPr lang="en-US" dirty="0" err="1">
                <a:latin typeface="Consolas"/>
                <a:cs typeface="Consolas"/>
              </a:rPr>
              <a:t>xmlns.com</a:t>
            </a:r>
            <a:r>
              <a:rPr lang="en-US" dirty="0">
                <a:latin typeface="Consolas"/>
                <a:cs typeface="Consolas"/>
              </a:rPr>
              <a:t>/</a:t>
            </a:r>
            <a:r>
              <a:rPr lang="en-US" dirty="0" err="1">
                <a:latin typeface="Consolas"/>
                <a:cs typeface="Consolas"/>
              </a:rPr>
              <a:t>foaf</a:t>
            </a:r>
            <a:r>
              <a:rPr lang="en-US" dirty="0">
                <a:latin typeface="Consolas"/>
                <a:cs typeface="Consolas"/>
              </a:rPr>
              <a:t>/0.1/</a:t>
            </a:r>
            <a:r>
              <a:rPr lang="en-US" dirty="0" smtClean="0">
                <a:latin typeface="Consolas"/>
                <a:cs typeface="Consolas"/>
              </a:rPr>
              <a:t>&gt;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@PREFIX </a:t>
            </a:r>
            <a:r>
              <a:rPr lang="en-US" dirty="0" err="1" smtClean="0">
                <a:latin typeface="Consolas"/>
                <a:cs typeface="Consolas"/>
              </a:rPr>
              <a:t>geonames:</a:t>
            </a:r>
            <a:r>
              <a:rPr lang="en-US" dirty="0" err="1" smtClean="0">
                <a:latin typeface="Consolas"/>
                <a:cs typeface="Consolas"/>
                <a:hlinkClick r:id="rId2"/>
              </a:rPr>
              <a:t>http</a:t>
            </a:r>
            <a:r>
              <a:rPr lang="en-US" dirty="0" err="1">
                <a:latin typeface="Consolas"/>
                <a:cs typeface="Consolas"/>
                <a:hlinkClick r:id="rId2"/>
              </a:rPr>
              <a:t>://www.geonames.org/ontology</a:t>
            </a:r>
            <a:r>
              <a:rPr lang="en-US" dirty="0" smtClean="0">
                <a:latin typeface="Consolas"/>
                <a:cs typeface="Consolas"/>
                <a:hlinkClick r:id="rId2"/>
              </a:rPr>
              <a:t>#</a:t>
            </a:r>
            <a:endParaRPr lang="en-US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SELECT </a:t>
            </a:r>
            <a:r>
              <a:rPr lang="en-US" dirty="0">
                <a:latin typeface="Consolas"/>
                <a:cs typeface="Consolas"/>
              </a:rPr>
              <a:t>?name ?</a:t>
            </a:r>
            <a:r>
              <a:rPr lang="en-US" dirty="0" smtClean="0">
                <a:latin typeface="Consolas"/>
                <a:cs typeface="Consolas"/>
              </a:rPr>
              <a:t>location </a:t>
            </a:r>
            <a:r>
              <a:rPr lang="en-US" dirty="0">
                <a:latin typeface="Consolas"/>
                <a:cs typeface="Consolas"/>
              </a:rPr>
              <a:t>WHERE </a:t>
            </a:r>
            <a:r>
              <a:rPr lang="en-US" dirty="0" smtClean="0">
                <a:latin typeface="Consolas"/>
                <a:cs typeface="Consolas"/>
              </a:rPr>
              <a:t>{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{  SERVICE &lt;http://</a:t>
            </a:r>
            <a:r>
              <a:rPr lang="en-US" dirty="0" err="1" smtClean="0">
                <a:latin typeface="Consolas"/>
                <a:cs typeface="Consolas"/>
              </a:rPr>
              <a:t>data.linkedmdb.org/sparql</a:t>
            </a:r>
            <a:r>
              <a:rPr lang="en-US" dirty="0" smtClean="0">
                <a:latin typeface="Consolas"/>
                <a:cs typeface="Consolas"/>
              </a:rPr>
              <a:t>&gt; {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foaf:name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?name </a:t>
            </a:r>
            <a:r>
              <a:rPr lang="en-US" dirty="0" smtClean="0">
                <a:latin typeface="Consolas"/>
                <a:cs typeface="Consolas"/>
              </a:rPr>
              <a:t>. 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&lt;http://</a:t>
            </a:r>
            <a:r>
              <a:rPr lang="en-US" dirty="0" err="1" smtClean="0">
                <a:latin typeface="Consolas"/>
                <a:cs typeface="Consolas"/>
              </a:rPr>
              <a:t>dbtune.org/jamendo/sparql</a:t>
            </a:r>
            <a:r>
              <a:rPr lang="en-US" dirty="0" smtClean="0">
                <a:latin typeface="Consolas"/>
                <a:cs typeface="Consolas"/>
              </a:rPr>
              <a:t>&gt;{ 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?artist </a:t>
            </a:r>
            <a:r>
              <a:rPr lang="en-US" dirty="0" err="1" smtClean="0">
                <a:latin typeface="Consolas"/>
                <a:cs typeface="Consolas"/>
              </a:rPr>
              <a:t>foaf:based_near</a:t>
            </a:r>
            <a:r>
              <a:rPr lang="en-US" dirty="0" smtClean="0"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?location </a:t>
            </a:r>
            <a:r>
              <a:rPr lang="en-US" dirty="0" smtClean="0">
                <a:latin typeface="Consolas"/>
                <a:cs typeface="Consolas"/>
              </a:rPr>
              <a:t>.}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</a:t>
            </a:r>
            <a:r>
              <a:rPr lang="en-US" dirty="0" smtClean="0">
                <a:latin typeface="Consolas"/>
                <a:cs typeface="Consolas"/>
                <a:hlinkClick r:id="rId3"/>
              </a:rPr>
              <a:t>http://dbpedia.org/sparql</a:t>
            </a:r>
            <a:r>
              <a:rPr lang="en-US" dirty="0">
                <a:latin typeface="Consolas"/>
                <a:cs typeface="Consolas"/>
              </a:rPr>
              <a:t>&gt;</a:t>
            </a:r>
            <a:r>
              <a:rPr lang="en-US" dirty="0" smtClean="0">
                <a:latin typeface="Consolas"/>
                <a:cs typeface="Consolas"/>
              </a:rPr>
              <a:t> {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?location </a:t>
            </a:r>
            <a:r>
              <a:rPr lang="en-US" dirty="0" err="1" smtClean="0">
                <a:latin typeface="Consolas"/>
                <a:cs typeface="Consolas"/>
              </a:rPr>
              <a:t>geonames:parentFeature</a:t>
            </a:r>
            <a:r>
              <a:rPr lang="en-US" dirty="0" smtClean="0">
                <a:latin typeface="Consolas"/>
                <a:cs typeface="Consolas"/>
              </a:rPr>
              <a:t>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 smtClean="0">
                <a:latin typeface="Consolas"/>
                <a:cs typeface="Consolas"/>
              </a:rPr>
              <a:t> } }.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latin typeface="Consolas"/>
                <a:cs typeface="Consolas"/>
              </a:rPr>
              <a:t>   { SERVICE &lt;http://www.lotico.com:3030/lotico/sparq&gt; { </a:t>
            </a:r>
            <a:endParaRPr lang="en-US" dirty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   ?</a:t>
            </a:r>
            <a:r>
              <a:rPr lang="en-US" dirty="0" err="1">
                <a:latin typeface="Consolas"/>
                <a:cs typeface="Consolas"/>
              </a:rPr>
              <a:t>germany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err="1" smtClean="0">
                <a:latin typeface="Consolas"/>
                <a:cs typeface="Consolas"/>
              </a:rPr>
              <a:t>geonames:name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dirty="0" smtClean="0">
                <a:latin typeface="Consolas"/>
                <a:cs typeface="Consolas"/>
              </a:rPr>
              <a:t>'Federal </a:t>
            </a:r>
            <a:r>
              <a:rPr lang="en-US" dirty="0">
                <a:latin typeface="Consolas"/>
                <a:cs typeface="Consolas"/>
              </a:rPr>
              <a:t>Republic of </a:t>
            </a:r>
            <a:r>
              <a:rPr lang="en-US" dirty="0" smtClean="0">
                <a:latin typeface="Consolas"/>
                <a:cs typeface="Consolas"/>
              </a:rPr>
              <a:t>Germany’ } }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Consolas"/>
                <a:cs typeface="Consolas"/>
              </a:rPr>
              <a:t>}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502" y="4226326"/>
            <a:ext cx="37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t3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575556" y="2534204"/>
            <a:ext cx="411288" cy="383987"/>
            <a:chOff x="611560" y="3472385"/>
            <a:chExt cx="411288" cy="383987"/>
          </a:xfrm>
        </p:grpSpPr>
        <p:sp>
          <p:nvSpPr>
            <p:cNvPr id="8" name="Oval 7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t1</a:t>
              </a: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572072" y="3245687"/>
            <a:ext cx="411288" cy="383987"/>
            <a:chOff x="611560" y="3472385"/>
            <a:chExt cx="411288" cy="383987"/>
          </a:xfrm>
        </p:grpSpPr>
        <p:sp>
          <p:nvSpPr>
            <p:cNvPr id="11" name="Oval 10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9"/>
          <p:cNvGrpSpPr/>
          <p:nvPr/>
        </p:nvGrpSpPr>
        <p:grpSpPr>
          <a:xfrm>
            <a:off x="577700" y="3984847"/>
            <a:ext cx="411288" cy="383987"/>
            <a:chOff x="611560" y="3472385"/>
            <a:chExt cx="411288" cy="383987"/>
          </a:xfrm>
        </p:grpSpPr>
        <p:sp>
          <p:nvSpPr>
            <p:cNvPr id="15" name="Oval 14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9"/>
          <p:cNvGrpSpPr/>
          <p:nvPr/>
        </p:nvGrpSpPr>
        <p:grpSpPr>
          <a:xfrm>
            <a:off x="611560" y="4711123"/>
            <a:ext cx="411288" cy="383987"/>
            <a:chOff x="611560" y="3472385"/>
            <a:chExt cx="411288" cy="383987"/>
          </a:xfrm>
        </p:grpSpPr>
        <p:sp>
          <p:nvSpPr>
            <p:cNvPr id="18" name="Oval 17"/>
            <p:cNvSpPr/>
            <p:nvPr/>
          </p:nvSpPr>
          <p:spPr>
            <a:xfrm>
              <a:off x="611560" y="3487166"/>
              <a:ext cx="411288" cy="36920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3890" y="3472385"/>
              <a:ext cx="3789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t4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7200" y="2210396"/>
            <a:ext cx="6717799" cy="707795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01304" y="2286876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S1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0706" y="2992627"/>
            <a:ext cx="6717799" cy="707795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0706" y="3700422"/>
            <a:ext cx="6717799" cy="707795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7718" y="4358732"/>
            <a:ext cx="7756936" cy="860195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301304" y="3029635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S2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7798" y="3737519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S3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3536" y="4478576"/>
            <a:ext cx="54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S4</a:t>
            </a:r>
            <a:endParaRPr lang="en-US" sz="2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83320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259486" y="5154004"/>
            <a:ext cx="448116" cy="44058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1C11"/>
                </a:solidFill>
              </a:rPr>
              <a:t>S4</a:t>
            </a:r>
            <a:endParaRPr lang="en-US" b="1" dirty="0">
              <a:solidFill>
                <a:srgbClr val="1E1C1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8162" y="2463236"/>
            <a:ext cx="448116" cy="44058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1C11"/>
                </a:solidFill>
              </a:rPr>
              <a:t>S1</a:t>
            </a:r>
            <a:endParaRPr lang="en-US" b="1" dirty="0">
              <a:solidFill>
                <a:srgbClr val="1E1C1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8162" y="3538582"/>
            <a:ext cx="448116" cy="44058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1C11"/>
                </a:solidFill>
              </a:rPr>
              <a:t>S2</a:t>
            </a:r>
            <a:endParaRPr lang="en-US" b="1" dirty="0">
              <a:solidFill>
                <a:srgbClr val="1E1C1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8316" y="4433426"/>
            <a:ext cx="448116" cy="440584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1C11"/>
                </a:solidFill>
              </a:rPr>
              <a:t>S3</a:t>
            </a:r>
            <a:endParaRPr lang="en-US" b="1" dirty="0">
              <a:solidFill>
                <a:srgbClr val="1E1C11"/>
              </a:solidFill>
            </a:endParaRPr>
          </a:p>
        </p:txBody>
      </p:sp>
      <p:sp>
        <p:nvSpPr>
          <p:cNvPr id="36" name="Collate 35"/>
          <p:cNvSpPr/>
          <p:nvPr/>
        </p:nvSpPr>
        <p:spPr>
          <a:xfrm rot="16200000">
            <a:off x="6606240" y="3860311"/>
            <a:ext cx="319251" cy="425331"/>
          </a:xfrm>
          <a:prstGeom prst="flowChartCollat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ollate 36"/>
          <p:cNvSpPr/>
          <p:nvPr/>
        </p:nvSpPr>
        <p:spPr>
          <a:xfrm rot="16200000">
            <a:off x="2034240" y="3860311"/>
            <a:ext cx="319251" cy="425331"/>
          </a:xfrm>
          <a:prstGeom prst="flowChartCollat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Collate 37"/>
          <p:cNvSpPr/>
          <p:nvPr/>
        </p:nvSpPr>
        <p:spPr>
          <a:xfrm rot="16200000">
            <a:off x="4161609" y="2378891"/>
            <a:ext cx="319251" cy="425331"/>
          </a:xfrm>
          <a:prstGeom prst="flowChartCollat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1233651" y="4383251"/>
            <a:ext cx="1075998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5780251" y="4395951"/>
            <a:ext cx="1075998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2179801" y="4326101"/>
            <a:ext cx="1075998" cy="88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H="1">
            <a:off x="6688301" y="4351501"/>
            <a:ext cx="1075998" cy="889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 flipV="1">
            <a:off x="2159001" y="2827383"/>
            <a:ext cx="1911469" cy="1075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572000" y="2827383"/>
            <a:ext cx="2209799" cy="10759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751277" y="329912"/>
            <a:ext cx="370105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Query Rewriting Plan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10139 0.419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20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9219 0.26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1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5842 0.136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00" y="6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76996 0.031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  <p:bldP spid="26" grpId="0" animBg="1"/>
      <p:bldP spid="27" grpId="0" animBg="1"/>
      <p:bldP spid="36" grpId="0" animBg="1"/>
      <p:bldP spid="37" grpId="0" animBg="1"/>
      <p:bldP spid="3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Engines: Architecture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>
            <a:off x="1979713" y="1932957"/>
            <a:ext cx="5904656" cy="266429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7" name="Abgerundetes Rechteck 7"/>
          <p:cNvSpPr/>
          <p:nvPr/>
        </p:nvSpPr>
        <p:spPr>
          <a:xfrm>
            <a:off x="2267744" y="2276872"/>
            <a:ext cx="3096344" cy="1224136"/>
          </a:xfrm>
          <a:prstGeom prst="roundRect">
            <a:avLst>
              <a:gd name="adj" fmla="val 6422"/>
            </a:avLst>
          </a:pr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8" name="Abgerundetes Rechteck 6"/>
          <p:cNvSpPr/>
          <p:nvPr/>
        </p:nvSpPr>
        <p:spPr>
          <a:xfrm>
            <a:off x="2339752" y="2489283"/>
            <a:ext cx="1368152" cy="795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Source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Selection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</a:t>
            </a:r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and</a:t>
            </a:r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</a:t>
            </a:r>
          </a:p>
          <a:p>
            <a:r>
              <a:rPr lang="de-DE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Decomposer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Abgerundetes Rechteck 9"/>
          <p:cNvSpPr/>
          <p:nvPr/>
        </p:nvSpPr>
        <p:spPr>
          <a:xfrm>
            <a:off x="4139952" y="2662228"/>
            <a:ext cx="1080120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Query </a:t>
            </a: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Abgerundetes Rechteck 10"/>
          <p:cNvSpPr/>
          <p:nvPr/>
        </p:nvSpPr>
        <p:spPr>
          <a:xfrm>
            <a:off x="5868144" y="3661149"/>
            <a:ext cx="1512168" cy="4823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Query Executor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Pfeil nach rechts 8"/>
          <p:cNvSpPr/>
          <p:nvPr/>
        </p:nvSpPr>
        <p:spPr>
          <a:xfrm>
            <a:off x="1295636" y="2797053"/>
            <a:ext cx="936104" cy="262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1080" y="245525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latin typeface="Calibri"/>
                <a:cs typeface="Calibri"/>
              </a:rPr>
              <a:t>SPARQL 1.0</a:t>
            </a:r>
            <a:endParaRPr lang="de-DE" sz="1400" dirty="0">
              <a:latin typeface="Calibri"/>
              <a:cs typeface="Calibri"/>
            </a:endParaRPr>
          </a:p>
        </p:txBody>
      </p:sp>
      <p:sp>
        <p:nvSpPr>
          <p:cNvPr id="13" name="Abgerundetes Rechteck 13"/>
          <p:cNvSpPr/>
          <p:nvPr/>
        </p:nvSpPr>
        <p:spPr>
          <a:xfrm>
            <a:off x="6048493" y="2660594"/>
            <a:ext cx="1152128" cy="4823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Physical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  <a:p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Optimizer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cxnSp>
        <p:nvCxnSpPr>
          <p:cNvPr id="14" name="Gerade Verbindung mit Pfeil 17"/>
          <p:cNvCxnSpPr>
            <a:stCxn id="8" idx="3"/>
            <a:endCxn id="9" idx="1"/>
          </p:cNvCxnSpPr>
          <p:nvPr/>
        </p:nvCxnSpPr>
        <p:spPr>
          <a:xfrm>
            <a:off x="3707904" y="2887134"/>
            <a:ext cx="432048" cy="16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8"/>
          <p:cNvSpPr txBox="1"/>
          <p:nvPr/>
        </p:nvSpPr>
        <p:spPr>
          <a:xfrm>
            <a:off x="3347864" y="3212976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SPARQL 1.1</a:t>
            </a:r>
            <a:r>
              <a:rPr lang="de-DE" sz="1200" dirty="0" smtClean="0">
                <a:latin typeface="Calibri"/>
                <a:cs typeface="Calibri"/>
              </a:rPr>
              <a:t> Query</a:t>
            </a:r>
            <a:endParaRPr lang="de-DE" sz="1200" dirty="0">
              <a:latin typeface="Calibri"/>
              <a:cs typeface="Calibri"/>
            </a:endParaRPr>
          </a:p>
        </p:txBody>
      </p:sp>
      <p:sp>
        <p:nvSpPr>
          <p:cNvPr id="16" name="Textfeld 20"/>
          <p:cNvSpPr txBox="1"/>
          <p:nvPr/>
        </p:nvSpPr>
        <p:spPr>
          <a:xfrm>
            <a:off x="2339752" y="198884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latin typeface="Calibri"/>
                <a:cs typeface="Calibri"/>
              </a:rPr>
              <a:t>Query </a:t>
            </a:r>
            <a:r>
              <a:rPr lang="de-DE" sz="1200" b="1" dirty="0" err="1" smtClean="0">
                <a:latin typeface="Calibri"/>
                <a:cs typeface="Calibri"/>
              </a:rPr>
              <a:t>Planner</a:t>
            </a:r>
            <a:endParaRPr lang="de-DE" sz="1200" dirty="0">
              <a:latin typeface="Calibri"/>
              <a:cs typeface="Calibri"/>
            </a:endParaRPr>
          </a:p>
        </p:txBody>
      </p:sp>
      <p:cxnSp>
        <p:nvCxnSpPr>
          <p:cNvPr id="17" name="Gerade Verbindung mit Pfeil 23"/>
          <p:cNvCxnSpPr>
            <a:stCxn id="9" idx="3"/>
            <a:endCxn id="13" idx="1"/>
          </p:cNvCxnSpPr>
          <p:nvPr/>
        </p:nvCxnSpPr>
        <p:spPr>
          <a:xfrm flipV="1">
            <a:off x="5220072" y="2901770"/>
            <a:ext cx="828421" cy="1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feld 28"/>
          <p:cNvSpPr txBox="1"/>
          <p:nvPr/>
        </p:nvSpPr>
        <p:spPr>
          <a:xfrm>
            <a:off x="5205144" y="2942230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latin typeface="Calibri"/>
                <a:cs typeface="Calibri"/>
              </a:rPr>
              <a:t>Logical plan</a:t>
            </a:r>
            <a:endParaRPr lang="de-DE" sz="1100" dirty="0">
              <a:latin typeface="Calibri"/>
              <a:cs typeface="Calibri"/>
            </a:endParaRPr>
          </a:p>
        </p:txBody>
      </p:sp>
      <p:cxnSp>
        <p:nvCxnSpPr>
          <p:cNvPr id="19" name="Gerade Verbindung mit Pfeil 29"/>
          <p:cNvCxnSpPr>
            <a:stCxn id="13" idx="2"/>
            <a:endCxn id="10" idx="0"/>
          </p:cNvCxnSpPr>
          <p:nvPr/>
        </p:nvCxnSpPr>
        <p:spPr>
          <a:xfrm flipH="1">
            <a:off x="6624228" y="3142946"/>
            <a:ext cx="329" cy="518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feld 32"/>
          <p:cNvSpPr txBox="1"/>
          <p:nvPr/>
        </p:nvSpPr>
        <p:spPr>
          <a:xfrm>
            <a:off x="6596609" y="3158254"/>
            <a:ext cx="711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 smtClean="0">
                <a:latin typeface="Calibri"/>
                <a:cs typeface="Calibri"/>
              </a:rPr>
              <a:t>Physical</a:t>
            </a:r>
            <a:r>
              <a:rPr lang="de-DE" sz="1100" dirty="0" smtClean="0">
                <a:latin typeface="Calibri"/>
                <a:cs typeface="Calibri"/>
              </a:rPr>
              <a:t> plan</a:t>
            </a:r>
            <a:endParaRPr lang="de-DE" sz="1100" dirty="0">
              <a:latin typeface="Calibri"/>
              <a:cs typeface="Calibri"/>
            </a:endParaRPr>
          </a:p>
        </p:txBody>
      </p:sp>
      <p:pic>
        <p:nvPicPr>
          <p:cNvPr id="21" name="Picture 4" descr="https://cdn1.iconfinder.com/data/icons/database/PNG/512/Databas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25" y="4669261"/>
            <a:ext cx="622246" cy="62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36"/>
          <p:cNvSpPr txBox="1"/>
          <p:nvPr/>
        </p:nvSpPr>
        <p:spPr>
          <a:xfrm>
            <a:off x="1579747" y="5311317"/>
            <a:ext cx="1595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Endpoint</a:t>
            </a:r>
            <a:r>
              <a:rPr lang="de-DE" sz="1200" dirty="0" smtClean="0"/>
              <a:t>  </a:t>
            </a:r>
            <a:r>
              <a:rPr lang="de-DE" sz="1200" dirty="0" err="1" smtClean="0"/>
              <a:t>Descriptions</a:t>
            </a:r>
            <a:endParaRPr lang="de-DE" sz="1200" dirty="0"/>
          </a:p>
        </p:txBody>
      </p:sp>
      <p:cxnSp>
        <p:nvCxnSpPr>
          <p:cNvPr id="23" name="Gekrümmte Verbindung 2048"/>
          <p:cNvCxnSpPr>
            <a:stCxn id="21" idx="0"/>
            <a:endCxn id="8" idx="2"/>
          </p:cNvCxnSpPr>
          <p:nvPr/>
        </p:nvCxnSpPr>
        <p:spPr>
          <a:xfrm rot="5400000" flipH="1" flipV="1">
            <a:off x="1971650" y="3617083"/>
            <a:ext cx="1384277" cy="7200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Picture 10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95" y="489017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icons.iconarchive.com/icons/visualpharm/hardware/64/server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03" y="492911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Gerade Verbindung mit Pfeil 50"/>
          <p:cNvCxnSpPr>
            <a:stCxn id="10" idx="2"/>
            <a:endCxn id="25" idx="0"/>
          </p:cNvCxnSpPr>
          <p:nvPr/>
        </p:nvCxnSpPr>
        <p:spPr>
          <a:xfrm flipH="1">
            <a:off x="6599903" y="4143501"/>
            <a:ext cx="24325" cy="7856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Gerade Verbindung mit Pfeil 53"/>
          <p:cNvCxnSpPr>
            <a:endCxn id="30" idx="0"/>
          </p:cNvCxnSpPr>
          <p:nvPr/>
        </p:nvCxnSpPr>
        <p:spPr>
          <a:xfrm flipH="1">
            <a:off x="5756010" y="4093197"/>
            <a:ext cx="400166" cy="855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Gerade Verbindung mit Pfeil 56"/>
          <p:cNvCxnSpPr>
            <a:endCxn id="24" idx="0"/>
          </p:cNvCxnSpPr>
          <p:nvPr/>
        </p:nvCxnSpPr>
        <p:spPr>
          <a:xfrm>
            <a:off x="7020273" y="4093197"/>
            <a:ext cx="427322" cy="796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451210" y="4948922"/>
            <a:ext cx="725198" cy="640318"/>
            <a:chOff x="5451210" y="5364845"/>
            <a:chExt cx="725198" cy="640318"/>
          </a:xfrm>
        </p:grpSpPr>
        <p:pic>
          <p:nvPicPr>
            <p:cNvPr id="30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5173317"/>
            <a:ext cx="380272" cy="4159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5101309"/>
            <a:ext cx="380272" cy="415923"/>
          </a:xfrm>
          <a:prstGeom prst="rect">
            <a:avLst/>
          </a:prstGeom>
        </p:spPr>
      </p:pic>
      <p:sp>
        <p:nvSpPr>
          <p:cNvPr id="34" name="Down Arrow 33"/>
          <p:cNvSpPr/>
          <p:nvPr/>
        </p:nvSpPr>
        <p:spPr>
          <a:xfrm rot="2886019">
            <a:off x="5454208" y="4261962"/>
            <a:ext cx="620165" cy="61230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9563169">
            <a:off x="7114000" y="4261972"/>
            <a:ext cx="620165" cy="61230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518400" y="3691467"/>
            <a:ext cx="711200" cy="677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Wave 36"/>
          <p:cNvSpPr/>
          <p:nvPr/>
        </p:nvSpPr>
        <p:spPr>
          <a:xfrm>
            <a:off x="8161867" y="3742266"/>
            <a:ext cx="986367" cy="677333"/>
          </a:xfrm>
          <a:prstGeom prst="wav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/>
          <p:cNvSpPr/>
          <p:nvPr/>
        </p:nvSpPr>
        <p:spPr>
          <a:xfrm rot="16200000">
            <a:off x="7600419" y="3079219"/>
            <a:ext cx="411695" cy="846668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495960" y="289190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</a:t>
            </a:r>
            <a:endParaRPr lang="en-US" dirty="0"/>
          </a:p>
        </p:txBody>
      </p:sp>
      <p:sp>
        <p:nvSpPr>
          <p:cNvPr id="41" name="Right Brace 40"/>
          <p:cNvSpPr/>
          <p:nvPr/>
        </p:nvSpPr>
        <p:spPr>
          <a:xfrm rot="5400000">
            <a:off x="6424809" y="4240413"/>
            <a:ext cx="493847" cy="294640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383869" y="5943600"/>
            <a:ext cx="89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</a:t>
            </a:r>
            <a:endParaRPr lang="en-US" dirty="0"/>
          </a:p>
        </p:txBody>
      </p:sp>
      <p:sp>
        <p:nvSpPr>
          <p:cNvPr id="44" name="Right Brace 43"/>
          <p:cNvSpPr/>
          <p:nvPr/>
        </p:nvSpPr>
        <p:spPr>
          <a:xfrm flipH="1">
            <a:off x="5372099" y="3329638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132047" y="3625335"/>
            <a:ext cx="12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LODCloudDiagr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596" y="4881444"/>
            <a:ext cx="2552017" cy="15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SPARQL Query Processing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1039138" y="3859947"/>
            <a:ext cx="2210230" cy="2375349"/>
            <a:chOff x="590289" y="1286305"/>
            <a:chExt cx="2210230" cy="23753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392" y="2658971"/>
              <a:ext cx="380272" cy="41592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21274" y="3125030"/>
              <a:ext cx="1525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RDF Graphs</a:t>
              </a:r>
              <a:endParaRPr lang="en-US" dirty="0">
                <a:latin typeface="Helvetica Light"/>
                <a:cs typeface="Helvetica Ligh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0289" y="1286305"/>
              <a:ext cx="2210230" cy="646331"/>
            </a:xfrm>
            <a:prstGeom prst="rect">
              <a:avLst/>
            </a:prstGeom>
            <a:noFill/>
            <a:ln w="19050" cmpd="sng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RDF Engines</a:t>
              </a:r>
            </a:p>
            <a:p>
              <a:endParaRPr lang="en-US" dirty="0">
                <a:latin typeface="Helvetica Light"/>
                <a:cs typeface="Helvetica Light"/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858772" y="2291307"/>
              <a:ext cx="1721027" cy="1370347"/>
            </a:xfrm>
            <a:prstGeom prst="can">
              <a:avLst/>
            </a:prstGeom>
            <a:noFill/>
            <a:ln w="19050" cmpd="sng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487101" y="1954383"/>
              <a:ext cx="380272" cy="405049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4213" y="1586920"/>
            <a:ext cx="6124004" cy="2042097"/>
          </a:xfrm>
          <a:prstGeom prst="rect">
            <a:avLst/>
          </a:prstGeom>
          <a:ln w="38100" cmpd="sng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foaf</a:t>
            </a:r>
            <a:r>
              <a:rPr lang="en-US" sz="1400" dirty="0" smtClean="0">
                <a:latin typeface="Consolas"/>
                <a:cs typeface="Consolas"/>
              </a:rPr>
              <a:t>:&lt;http://xmlns.com/foaf/0.1/&gt;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@PREFIX </a:t>
            </a:r>
            <a:r>
              <a:rPr lang="en-US" sz="1400" dirty="0" err="1" smtClean="0">
                <a:latin typeface="Consolas"/>
                <a:cs typeface="Consolas"/>
              </a:rPr>
              <a:t>geonames:</a:t>
            </a:r>
            <a:r>
              <a:rPr lang="en-US" sz="1400" dirty="0" err="1" smtClean="0">
                <a:latin typeface="Consolas"/>
                <a:cs typeface="Consolas"/>
                <a:hlinkClick r:id="rId4"/>
              </a:rPr>
              <a:t>http://www.geonames.org/ontology</a:t>
            </a:r>
            <a:r>
              <a:rPr lang="en-US" sz="1400" dirty="0" smtClean="0">
                <a:latin typeface="Consolas"/>
                <a:cs typeface="Consolas"/>
                <a:hlinkClick r:id="rId4"/>
              </a:rPr>
              <a:t>#</a:t>
            </a:r>
            <a:endParaRPr lang="en-US" sz="1400" dirty="0" smtClean="0">
              <a:latin typeface="Consolas"/>
              <a:cs typeface="Consolas"/>
            </a:endParaRP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SELECT ?name ?location WHERE {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foaf:name</a:t>
            </a:r>
            <a:r>
              <a:rPr lang="en-US" sz="1400" dirty="0" smtClean="0">
                <a:latin typeface="Consolas"/>
                <a:cs typeface="Consolas"/>
              </a:rPr>
              <a:t> ?name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?artist </a:t>
            </a:r>
            <a:r>
              <a:rPr lang="en-US" sz="1400" dirty="0" err="1" smtClean="0">
                <a:latin typeface="Consolas"/>
                <a:cs typeface="Consolas"/>
              </a:rPr>
              <a:t>foaf:based_near</a:t>
            </a:r>
            <a:r>
              <a:rPr lang="en-US" sz="1400" dirty="0" smtClean="0">
                <a:latin typeface="Consolas"/>
                <a:cs typeface="Consolas"/>
              </a:rPr>
              <a:t> ?location .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?location </a:t>
            </a:r>
            <a:r>
              <a:rPr lang="en-US" sz="1400" dirty="0" err="1" smtClean="0">
                <a:latin typeface="Consolas"/>
                <a:cs typeface="Consolas"/>
              </a:rPr>
              <a:t>geonames:parentFeature</a:t>
            </a:r>
            <a:r>
              <a:rPr lang="en-US" sz="1400" dirty="0" smtClean="0">
                <a:latin typeface="Consolas"/>
                <a:cs typeface="Consolas"/>
              </a:rPr>
              <a:t>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. </a:t>
            </a:r>
          </a:p>
          <a:p>
            <a:pPr>
              <a:lnSpc>
                <a:spcPct val="130000"/>
              </a:lnSpc>
            </a:pPr>
            <a:r>
              <a:rPr lang="en-US" sz="1400" dirty="0" smtClean="0">
                <a:latin typeface="Consolas"/>
                <a:cs typeface="Consolas"/>
              </a:rPr>
              <a:t>   ?</a:t>
            </a:r>
            <a:r>
              <a:rPr lang="en-US" sz="1400" dirty="0" err="1" smtClean="0">
                <a:latin typeface="Consolas"/>
                <a:cs typeface="Consolas"/>
              </a:rPr>
              <a:t>germany</a:t>
            </a:r>
            <a:r>
              <a:rPr lang="en-US" sz="1400" dirty="0" smtClean="0">
                <a:latin typeface="Consolas"/>
                <a:cs typeface="Consolas"/>
              </a:rPr>
              <a:t> </a:t>
            </a:r>
            <a:r>
              <a:rPr lang="en-US" sz="1400" dirty="0" err="1" smtClean="0">
                <a:latin typeface="Consolas"/>
                <a:cs typeface="Consolas"/>
              </a:rPr>
              <a:t>geonames:name</a:t>
            </a:r>
            <a:r>
              <a:rPr lang="en-US" sz="1400" dirty="0" smtClean="0">
                <a:latin typeface="Consolas"/>
                <a:cs typeface="Consolas"/>
              </a:rPr>
              <a:t> 'Federal Republic of Germany’ .}</a:t>
            </a:r>
            <a:endParaRPr lang="en-US" sz="1400" dirty="0">
              <a:latin typeface="Consolas"/>
              <a:cs typeface="Consola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4089" y="5060276"/>
            <a:ext cx="47927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{'news': '', 'name': 'Michael Bartels^^&lt;http://www.w3.org/2001/XMLSchema#string&gt;',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Melophon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'Remote Controlled^^&lt;http://www.w3.org/2001/XMLSchema#string&gt;',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'Arne </a:t>
            </a:r>
            <a:r>
              <a:rPr lang="en-US" sz="600" dirty="0" err="1" smtClean="0"/>
              <a:t>Pahlke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Superdefekt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'Chaos^^&lt;http://www.w3.org/2001/XMLSchema#string&gt;',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Gay Romeos^^&lt;http://www.w3.org/2001/XMLSchema#string&gt;',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Der</a:t>
            </a:r>
            <a:r>
              <a:rPr lang="en-US" sz="600" dirty="0" smtClean="0"/>
              <a:t> tollw\\u00FCtige Kasper^^&lt;http://www.w3.org/2001/XMLSchema#string&gt;',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</a:t>
            </a:r>
            <a:r>
              <a:rPr lang="en-US" sz="600" dirty="0" err="1" smtClean="0"/>
              <a:t>ad.kowas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</a:t>
            </a:r>
            <a:r>
              <a:rPr lang="en-US" sz="600" dirty="0" err="1" smtClean="0"/>
              <a:t>herr</a:t>
            </a:r>
            <a:r>
              <a:rPr lang="en-US" sz="600" dirty="0" smtClean="0"/>
              <a:t> </a:t>
            </a:r>
            <a:r>
              <a:rPr lang="en-US" sz="600" dirty="0" err="1" smtClean="0"/>
              <a:t>gau</a:t>
            </a:r>
            <a:r>
              <a:rPr lang="en-US" sz="600" dirty="0" smtClean="0"/>
              <a:t>^^&lt;http://www.w3.org/2001/XMLSchema#string&gt;', 'location': 'http://sws.geonames.org/2911297/'}</a:t>
            </a:r>
          </a:p>
          <a:p>
            <a:r>
              <a:rPr lang="en-US" sz="600" dirty="0" smtClean="0"/>
              <a:t>{'news': '', 'name': 'The Rodeo Five^^&lt;http://www.w3.org/2001/XMLSchema#string&gt;', 'location': 'http://sws.geonames.org/2911297/'}</a:t>
            </a:r>
            <a:endParaRPr lang="en-US" sz="600" dirty="0"/>
          </a:p>
        </p:txBody>
      </p:sp>
      <p:sp>
        <p:nvSpPr>
          <p:cNvPr id="16" name="Right Arrow 15"/>
          <p:cNvSpPr/>
          <p:nvPr/>
        </p:nvSpPr>
        <p:spPr>
          <a:xfrm>
            <a:off x="3249368" y="5388668"/>
            <a:ext cx="423679" cy="5197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orldBankV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193"/>
            <a:ext cx="9144000" cy="4856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11975" cy="561975"/>
          </a:xfrm>
        </p:spPr>
        <p:txBody>
          <a:bodyPr/>
          <a:lstStyle/>
          <a:p>
            <a:r>
              <a:rPr lang="en-US" dirty="0" smtClean="0"/>
              <a:t>Data Quality-Duplicated Resources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838700"/>
            <a:ext cx="8418513" cy="6604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5963335"/>
            <a:ext cx="614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&lt;http://worldbank.270a.info/classification/country/VE&gt;</a:t>
            </a:r>
            <a:endParaRPr lang="en-US" dirty="0"/>
          </a:p>
        </p:txBody>
      </p:sp>
      <p:pic>
        <p:nvPicPr>
          <p:cNvPr id="8" name="Picture 7" descr="world-bank-logo-bl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830" y="0"/>
            <a:ext cx="1389981" cy="12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11975" cy="561975"/>
          </a:xfrm>
        </p:spPr>
        <p:txBody>
          <a:bodyPr/>
          <a:lstStyle/>
          <a:p>
            <a:r>
              <a:rPr lang="en-US" dirty="0" smtClean="0"/>
              <a:t>Data Quality-Duplicated Resources</a:t>
            </a:r>
            <a:endParaRPr lang="en-US" dirty="0"/>
          </a:p>
        </p:txBody>
      </p:sp>
      <p:pic>
        <p:nvPicPr>
          <p:cNvPr id="5" name="Picture 4" descr="dbpediaV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65"/>
            <a:ext cx="9144000" cy="4806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54100"/>
            <a:ext cx="9144000" cy="6604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Bpedia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671" y="88900"/>
            <a:ext cx="1249129" cy="768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83129" y="6114534"/>
            <a:ext cx="435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&lt;http://</a:t>
            </a:r>
            <a:r>
              <a:rPr lang="en-US" dirty="0" err="1" smtClean="0"/>
              <a:t>dbpedia.org</a:t>
            </a:r>
            <a:r>
              <a:rPr lang="en-US" dirty="0" smtClean="0"/>
              <a:t>/resource/Venezuela&gt;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2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oNameVE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105774" b="-105774"/>
          <a:stretch>
            <a:fillRect/>
          </a:stretch>
        </p:blipFill>
        <p:spPr>
          <a:xfrm>
            <a:off x="345581" y="-190500"/>
            <a:ext cx="8798419" cy="515302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31800" y="0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Quality-Duplicated Resources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32000"/>
            <a:ext cx="8418513" cy="62230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39720" y="3603109"/>
            <a:ext cx="39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&lt;http://sws.geonames.org/3625428/&gt;</a:t>
            </a:r>
            <a:endParaRPr lang="en-US" dirty="0"/>
          </a:p>
        </p:txBody>
      </p:sp>
      <p:pic>
        <p:nvPicPr>
          <p:cNvPr id="10" name="Picture 9" descr="logoGeoNa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363" y="1108216"/>
            <a:ext cx="1389617" cy="3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IC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419" b="-2419"/>
          <a:stretch>
            <a:fillRect/>
          </a:stretch>
        </p:blipFill>
        <p:spPr>
          <a:xfrm>
            <a:off x="241551" y="1782471"/>
            <a:ext cx="4038600" cy="4525963"/>
          </a:xfrm>
        </p:spPr>
      </p:pic>
      <p:pic>
        <p:nvPicPr>
          <p:cNvPr id="13" name="Picture 12" descr="esDS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73" y="1709548"/>
            <a:ext cx="4149761" cy="452701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>
          <a:xfrm>
            <a:off x="3870344" y="3357126"/>
            <a:ext cx="943429" cy="1070429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988738" y="3509995"/>
            <a:ext cx="781361" cy="98200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17513" y="127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Mining Techniques to Predict Links and Discover Patterns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75200" y="1701800"/>
            <a:ext cx="15494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013" y="1607344"/>
            <a:ext cx="8356600" cy="4894262"/>
          </a:xfrm>
        </p:spPr>
        <p:txBody>
          <a:bodyPr/>
          <a:lstStyle/>
          <a:p>
            <a:r>
              <a:rPr lang="en-US" sz="2000" dirty="0" smtClean="0"/>
              <a:t>Ding, H., </a:t>
            </a:r>
            <a:r>
              <a:rPr lang="en-US" sz="2000" dirty="0" err="1" smtClean="0"/>
              <a:t>Takigawa</a:t>
            </a:r>
            <a:r>
              <a:rPr lang="en-US" sz="2000" dirty="0" smtClean="0"/>
              <a:t>, I., </a:t>
            </a:r>
            <a:r>
              <a:rPr lang="en-US" sz="2000" dirty="0" err="1" smtClean="0"/>
              <a:t>Mamitsuka</a:t>
            </a:r>
            <a:r>
              <a:rPr lang="en-US" sz="2000" dirty="0" smtClean="0"/>
              <a:t>, H., Zhu, S.: Similarity-based machine learning methods for predicting drug-target interactions: A brief review. Briefings in Bioinformatics (2013)</a:t>
            </a:r>
          </a:p>
          <a:p>
            <a:r>
              <a:rPr lang="en-US" sz="2000" dirty="0" err="1" smtClean="0"/>
              <a:t>Fakhraei</a:t>
            </a:r>
            <a:r>
              <a:rPr lang="en-US" sz="2000" dirty="0" smtClean="0"/>
              <a:t>, S., Huang, B., </a:t>
            </a:r>
            <a:r>
              <a:rPr lang="en-US" sz="2000" dirty="0" err="1" smtClean="0"/>
              <a:t>Raschid</a:t>
            </a:r>
            <a:r>
              <a:rPr lang="en-US" sz="2000" dirty="0" smtClean="0"/>
              <a:t>, L., </a:t>
            </a:r>
            <a:r>
              <a:rPr lang="en-US" sz="2000" dirty="0" err="1" smtClean="0"/>
              <a:t>Getoor</a:t>
            </a:r>
            <a:r>
              <a:rPr lang="en-US" sz="2000" dirty="0" smtClean="0"/>
              <a:t>, L.: Network-based drug-target interaction prediction with probabilistic soft logic. In: IEEE/ACM Transactions on Computational Biology and Bioinformatics (2014)</a:t>
            </a:r>
          </a:p>
          <a:p>
            <a:r>
              <a:rPr lang="en-US" sz="2000" dirty="0" smtClean="0"/>
              <a:t>Flores A., Vidal M.E., Palma G.: Exploiting Semantics to Predict Potential Novel Links from Dense </a:t>
            </a:r>
            <a:r>
              <a:rPr lang="en-US" sz="2000" dirty="0" err="1" smtClean="0"/>
              <a:t>Subgraphs</a:t>
            </a:r>
            <a:r>
              <a:rPr lang="en-US" sz="2000" dirty="0" smtClean="0"/>
              <a:t>. AMW 2015</a:t>
            </a:r>
          </a:p>
          <a:p>
            <a:r>
              <a:rPr lang="en-US" sz="2000" dirty="0" smtClean="0"/>
              <a:t>Palma G., Vidal M.E., </a:t>
            </a:r>
            <a:r>
              <a:rPr lang="en-US" sz="2000" dirty="0" err="1" smtClean="0"/>
              <a:t>Raschid</a:t>
            </a:r>
            <a:r>
              <a:rPr lang="en-US" sz="2000" dirty="0" smtClean="0"/>
              <a:t> L.: Drug-Target Interaction Prediction Using Semantic Similarity and Edge Partitioning. Semantic Web Conference (1) 2014: 131-146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7513" y="127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Mining Techniques to Predict Links and Discover Patterns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6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MATERIALIZED global schema- data warehouse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Different </a:t>
            </a:r>
            <a:r>
              <a:rPr lang="de-DE" dirty="0" err="1" smtClean="0"/>
              <a:t>Views</a:t>
            </a:r>
            <a:r>
              <a:rPr lang="de-DE" dirty="0" smtClean="0"/>
              <a:t> &amp; </a:t>
            </a:r>
            <a:r>
              <a:rPr lang="de-DE" dirty="0" err="1" smtClean="0"/>
              <a:t>Examples</a:t>
            </a:r>
            <a:r>
              <a:rPr lang="de-DE" dirty="0" smtClean="0"/>
              <a:t> of "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Data Workflow: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87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30928"/>
            <a:ext cx="9889565" cy="1143000"/>
          </a:xfrm>
        </p:spPr>
        <p:txBody>
          <a:bodyPr/>
          <a:lstStyle/>
          <a:p>
            <a:r>
              <a:rPr lang="en-US" dirty="0" smtClean="0"/>
              <a:t>Data Warehouse-Materialized Global Schema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22688" y="1403474"/>
            <a:ext cx="1651000" cy="114124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Data Warehouse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Engine</a:t>
            </a:r>
            <a:endParaRPr lang="en-US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cxnSp>
        <p:nvCxnSpPr>
          <p:cNvPr id="46" name="Straight Connector 45"/>
          <p:cNvCxnSpPr>
            <a:endCxn id="16" idx="0"/>
          </p:cNvCxnSpPr>
          <p:nvPr/>
        </p:nvCxnSpPr>
        <p:spPr>
          <a:xfrm rot="10800000" flipV="1">
            <a:off x="2367877" y="2544721"/>
            <a:ext cx="1376894" cy="1286445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22" idx="0"/>
          </p:cNvCxnSpPr>
          <p:nvPr/>
        </p:nvCxnSpPr>
        <p:spPr>
          <a:xfrm>
            <a:off x="5399087" y="2544722"/>
            <a:ext cx="1460135" cy="1286443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32" idx="2"/>
          </p:cNvCxnSpPr>
          <p:nvPr/>
        </p:nvCxnSpPr>
        <p:spPr>
          <a:xfrm rot="5400000">
            <a:off x="3920312" y="3156723"/>
            <a:ext cx="1239878" cy="15874"/>
          </a:xfrm>
          <a:prstGeom prst="line">
            <a:avLst/>
          </a:prstGeom>
          <a:ln w="63500" cmpd="sng">
            <a:solidFill>
              <a:schemeClr val="tx1">
                <a:lumMod val="95000"/>
                <a:lumOff val="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232808" y="1563313"/>
            <a:ext cx="1500731" cy="814424"/>
            <a:chOff x="457200" y="2811104"/>
            <a:chExt cx="1110264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4656" y="2987996"/>
              <a:ext cx="992808" cy="314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Helvetica Light"/>
                  <a:cs typeface="Helvetica Light"/>
                </a:rPr>
                <a:t>Catalog</a:t>
              </a:r>
              <a:endParaRPr lang="en-US" dirty="0">
                <a:latin typeface="Helvetica Light"/>
                <a:cs typeface="Helvetica Light"/>
              </a:endParaRPr>
            </a:p>
          </p:txBody>
        </p:sp>
      </p:grpSp>
      <p:cxnSp>
        <p:nvCxnSpPr>
          <p:cNvPr id="81" name="Straight Connector 80"/>
          <p:cNvCxnSpPr>
            <a:stCxn id="71" idx="2"/>
            <a:endCxn id="32" idx="3"/>
          </p:cNvCxnSpPr>
          <p:nvPr/>
        </p:nvCxnSpPr>
        <p:spPr>
          <a:xfrm rot="10800000" flipV="1">
            <a:off x="5373688" y="1970524"/>
            <a:ext cx="859120" cy="3573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n 29"/>
          <p:cNvSpPr/>
          <p:nvPr/>
        </p:nvSpPr>
        <p:spPr>
          <a:xfrm>
            <a:off x="569947" y="1144691"/>
            <a:ext cx="2600592" cy="1692093"/>
          </a:xfrm>
          <a:prstGeom prst="can">
            <a:avLst>
              <a:gd name="adj" fmla="val 1810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50124" y="912071"/>
            <a:ext cx="8140602" cy="4942629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cxnSp>
        <p:nvCxnSpPr>
          <p:cNvPr id="56" name="Straight Arrow Connector 55"/>
          <p:cNvCxnSpPr>
            <a:stCxn id="32" idx="1"/>
            <a:endCxn id="30" idx="4"/>
          </p:cNvCxnSpPr>
          <p:nvPr/>
        </p:nvCxnSpPr>
        <p:spPr>
          <a:xfrm rot="10800000" flipV="1">
            <a:off x="3170540" y="1974098"/>
            <a:ext cx="552149" cy="166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86806" y="3025775"/>
            <a:ext cx="134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GLAV rules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74888" y="918679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1471854" y="3831165"/>
            <a:ext cx="6237046" cy="1926733"/>
            <a:chOff x="1675054" y="4275665"/>
            <a:chExt cx="6237046" cy="1926733"/>
          </a:xfrm>
        </p:grpSpPr>
        <p:sp>
          <p:nvSpPr>
            <p:cNvPr id="16" name="Rectangle 15"/>
            <p:cNvSpPr/>
            <p:nvPr/>
          </p:nvSpPr>
          <p:spPr>
            <a:xfrm>
              <a:off x="1675054" y="4275667"/>
              <a:ext cx="1792046" cy="53763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1946" y="4275665"/>
              <a:ext cx="1616054" cy="47413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12743" y="4275665"/>
              <a:ext cx="1699357" cy="499535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ETL</a:t>
              </a:r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75054" y="4285374"/>
              <a:ext cx="1792046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959246" y="4275665"/>
              <a:ext cx="1628754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212743" y="4285374"/>
              <a:ext cx="1686657" cy="191702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39898" y="4958768"/>
              <a:ext cx="1387942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latin typeface="Helvetica Light"/>
                  <a:cs typeface="Helvetica Light"/>
                </a:rPr>
                <a:t>amFinancial(C1,R) </a:t>
              </a:r>
              <a:endParaRPr lang="en-US" sz="1100" i="1" dirty="0">
                <a:latin typeface="Helvetica Light"/>
                <a:cs typeface="Helvetica Ligh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27199" y="5473700"/>
              <a:ext cx="1709031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i="1" dirty="0" smtClean="0">
                  <a:latin typeface="Helvetica Light"/>
                  <a:cs typeface="Helvetica Light"/>
                </a:rPr>
                <a:t>similarFinancial(C1,C2)</a:t>
              </a:r>
              <a:endParaRPr lang="en-US" sz="1100" i="1" dirty="0">
                <a:latin typeface="Helvetica Light"/>
                <a:cs typeface="Helvetica Ligh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92984" y="5012327"/>
              <a:ext cx="1183963" cy="261610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err="1" smtClean="0">
                  <a:latin typeface="Helvetica Light"/>
                  <a:cs typeface="Helvetica Light"/>
                </a:rPr>
                <a:t>euClimate(C,R</a:t>
              </a:r>
              <a:r>
                <a:rPr lang="en-US" sz="1100" i="1" dirty="0" smtClean="0">
                  <a:latin typeface="Helvetica Light"/>
                  <a:cs typeface="Helvetica Light"/>
                </a:rPr>
                <a:t>)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269446" y="5079612"/>
              <a:ext cx="1386953" cy="307777"/>
            </a:xfrm>
            <a:prstGeom prst="rect">
              <a:avLst/>
            </a:prstGeom>
            <a:noFill/>
            <a:ln w="12700" cmpd="sng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i="1" dirty="0" err="1" smtClean="0">
                  <a:latin typeface="Helvetica Light"/>
                  <a:cs typeface="Helvetica Light"/>
                </a:rPr>
                <a:t>tunisIndicator(T,R</a:t>
              </a:r>
              <a:r>
                <a:rPr lang="en-US" sz="1400" i="1" dirty="0" smtClean="0">
                  <a:latin typeface="Helvetica Light"/>
                  <a:cs typeface="Helvetica Light"/>
                </a:rPr>
                <a:t>)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08000" y="1485900"/>
            <a:ext cx="2222500" cy="969369"/>
            <a:chOff x="2356075" y="5258680"/>
            <a:chExt cx="4786729" cy="1489189"/>
          </a:xfrm>
        </p:grpSpPr>
        <p:cxnSp>
          <p:nvCxnSpPr>
            <p:cNvPr id="89" name="Straight Connector 88"/>
            <p:cNvCxnSpPr>
              <a:stCxn id="97" idx="6"/>
              <a:endCxn id="91" idx="0"/>
            </p:cNvCxnSpPr>
            <p:nvPr/>
          </p:nvCxnSpPr>
          <p:spPr>
            <a:xfrm>
              <a:off x="5272530" y="5620336"/>
              <a:ext cx="156367" cy="40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3104494" y="5981839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757824" y="6024558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121954" y="6117136"/>
              <a:ext cx="1420391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financial(C,R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831177" y="6136646"/>
              <a:ext cx="1381634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climate(C,R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325882" y="5609866"/>
              <a:ext cx="1816922" cy="2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rdfs:subPropertyOf</a:t>
              </a:r>
            </a:p>
          </p:txBody>
        </p:sp>
        <p:cxnSp>
          <p:nvCxnSpPr>
            <p:cNvPr id="95" name="Straight Connector 94"/>
            <p:cNvCxnSpPr>
              <a:stCxn id="98" idx="1"/>
              <a:endCxn id="90" idx="0"/>
            </p:cNvCxnSpPr>
            <p:nvPr/>
          </p:nvCxnSpPr>
          <p:spPr>
            <a:xfrm rot="10800000" flipV="1">
              <a:off x="3775566" y="5576119"/>
              <a:ext cx="139615" cy="4057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356075" y="5531826"/>
              <a:ext cx="1887339" cy="283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rdfs:subPropertyOf</a:t>
              </a:r>
              <a:endParaRPr lang="en-US" sz="600" dirty="0"/>
            </a:p>
          </p:txBody>
        </p:sp>
        <p:sp>
          <p:nvSpPr>
            <p:cNvPr id="97" name="Oval 96"/>
            <p:cNvSpPr/>
            <p:nvPr/>
          </p:nvSpPr>
          <p:spPr>
            <a:xfrm>
              <a:off x="3930384" y="5258680"/>
              <a:ext cx="1342146" cy="72331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915181" y="5434273"/>
              <a:ext cx="1477048" cy="283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600" dirty="0" smtClean="0">
                  <a:latin typeface="Helvetica Light"/>
                  <a:cs typeface="Helvetica Light"/>
                </a:rPr>
                <a:t>)</a:t>
              </a:r>
              <a:endParaRPr lang="en-US" sz="600" dirty="0"/>
            </a:p>
          </p:txBody>
        </p:sp>
      </p:grpSp>
      <p:sp>
        <p:nvSpPr>
          <p:cNvPr id="108" name="Oval 107"/>
          <p:cNvSpPr/>
          <p:nvPr/>
        </p:nvSpPr>
        <p:spPr>
          <a:xfrm>
            <a:off x="2336801" y="1444625"/>
            <a:ext cx="733424" cy="3933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amCity(C</a:t>
            </a:r>
            <a:r>
              <a:rPr lang="en-US" sz="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5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324100" y="1943100"/>
            <a:ext cx="698500" cy="4155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euCity(C</a:t>
            </a:r>
            <a:r>
              <a:rPr lang="en-US" sz="5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5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993900" y="2387600"/>
            <a:ext cx="698500" cy="4155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afCity(C</a:t>
            </a:r>
            <a:r>
              <a:rPr lang="en-US" sz="600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sz="600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  <p:sp>
        <p:nvSpPr>
          <p:cNvPr id="112" name="Llamada ovalada 1"/>
          <p:cNvSpPr/>
          <p:nvPr/>
        </p:nvSpPr>
        <p:spPr bwMode="auto">
          <a:xfrm>
            <a:off x="1" y="4711700"/>
            <a:ext cx="1498599" cy="1168539"/>
          </a:xfrm>
          <a:prstGeom prst="wedgeEllipseCallout">
            <a:avLst>
              <a:gd name="adj1" fmla="val 17669"/>
              <a:gd name="adj2" fmla="val 7192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s-E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This is a GLAV rule</a:t>
            </a:r>
            <a:endParaRPr lang="es-E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65200" y="1049866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0800" y="60285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065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Extraction-Transform-Load (ETL) Tools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38481" y="1385552"/>
          <a:ext cx="9158427" cy="4021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609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237062" y="2099732"/>
            <a:ext cx="7112000" cy="17229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313208" cy="561975"/>
          </a:xfrm>
        </p:spPr>
        <p:txBody>
          <a:bodyPr>
            <a:normAutofit fontScale="90000"/>
          </a:bodyPr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 err="1"/>
              <a:t>V</a:t>
            </a:r>
            <a:r>
              <a:rPr lang="de-DE" dirty="0" err="1" smtClean="0"/>
              <a:t>iews</a:t>
            </a:r>
            <a:r>
              <a:rPr lang="de-DE" dirty="0" smtClean="0"/>
              <a:t>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1/5 „</a:t>
            </a:r>
            <a:r>
              <a:rPr lang="de-DE" dirty="0" err="1" smtClean="0"/>
              <a:t>Classic</a:t>
            </a:r>
            <a:r>
              <a:rPr lang="de-DE" dirty="0" smtClean="0"/>
              <a:t>" </a:t>
            </a:r>
            <a:r>
              <a:rPr lang="de-DE" dirty="0" err="1" smtClean="0"/>
              <a:t>ETL-Process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Datawarehousing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3999" y="1854200"/>
            <a:ext cx="7569201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200" dirty="0" smtClean="0"/>
              <a:t>Wikipedia:</a:t>
            </a:r>
          </a:p>
          <a:p>
            <a:r>
              <a:rPr lang="de-DE" sz="1200" i="1" dirty="0" smtClean="0"/>
              <a:t>In </a:t>
            </a:r>
            <a:r>
              <a:rPr lang="de-DE" sz="1200" i="1" dirty="0" smtClean="0">
                <a:hlinkClick r:id="rId2" tooltip="Computing"/>
              </a:rPr>
              <a:t>computing</a:t>
            </a:r>
            <a:r>
              <a:rPr lang="de-DE" sz="1200" i="1" dirty="0" smtClean="0"/>
              <a:t>, </a:t>
            </a:r>
            <a:r>
              <a:rPr lang="de-DE" sz="1200" b="1" i="1" dirty="0" err="1" smtClean="0"/>
              <a:t>Extract</a:t>
            </a:r>
            <a:r>
              <a:rPr lang="de-DE" sz="1200" b="1" i="1" dirty="0" smtClean="0"/>
              <a:t>, Transform </a:t>
            </a:r>
            <a:r>
              <a:rPr lang="de-DE" sz="1200" b="1" i="1" dirty="0" err="1" smtClean="0"/>
              <a:t>and</a:t>
            </a:r>
            <a:r>
              <a:rPr lang="de-DE" sz="1200" b="1" i="1" dirty="0" smtClean="0"/>
              <a:t> </a:t>
            </a:r>
            <a:r>
              <a:rPr lang="de-DE" sz="1200" b="1" i="1" dirty="0" err="1" smtClean="0"/>
              <a:t>Load</a:t>
            </a:r>
            <a:r>
              <a:rPr lang="de-DE" sz="1200" i="1" dirty="0" smtClean="0"/>
              <a:t> (</a:t>
            </a:r>
            <a:r>
              <a:rPr lang="de-DE" sz="1200" b="1" i="1" dirty="0" smtClean="0"/>
              <a:t>ETL</a:t>
            </a:r>
            <a:r>
              <a:rPr lang="de-DE" sz="1200" i="1" dirty="0" smtClean="0"/>
              <a:t>) </a:t>
            </a:r>
            <a:r>
              <a:rPr lang="de-DE" sz="1200" i="1" dirty="0" err="1" smtClean="0"/>
              <a:t>refers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to</a:t>
            </a:r>
            <a:r>
              <a:rPr lang="de-DE" sz="1200" i="1" dirty="0" smtClean="0"/>
              <a:t> a </a:t>
            </a:r>
            <a:r>
              <a:rPr lang="de-DE" sz="1200" i="1" dirty="0" err="1" smtClean="0"/>
              <a:t>process</a:t>
            </a:r>
            <a:r>
              <a:rPr lang="de-DE" sz="1200" i="1" dirty="0" smtClean="0"/>
              <a:t> in </a:t>
            </a:r>
            <a:r>
              <a:rPr lang="de-DE" sz="1200" i="1" dirty="0" smtClean="0">
                <a:hlinkClick r:id="rId3" tooltip="Database"/>
              </a:rPr>
              <a:t>database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usage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and</a:t>
            </a:r>
            <a:endParaRPr lang="de-DE" sz="1200" i="1" dirty="0"/>
          </a:p>
          <a:p>
            <a:pPr marL="25200" indent="0">
              <a:buNone/>
            </a:pPr>
            <a:r>
              <a:rPr lang="de-DE" sz="1200" i="1" dirty="0"/>
              <a:t> </a:t>
            </a:r>
            <a:r>
              <a:rPr lang="de-DE" sz="1200" i="1" dirty="0" smtClean="0"/>
              <a:t>          </a:t>
            </a:r>
            <a:r>
              <a:rPr lang="de-DE" sz="1200" i="1" dirty="0" err="1" smtClean="0"/>
              <a:t>especially</a:t>
            </a:r>
            <a:r>
              <a:rPr lang="de-DE" sz="1200" i="1" dirty="0" smtClean="0"/>
              <a:t> in </a:t>
            </a:r>
            <a:r>
              <a:rPr lang="de-DE" sz="1200" i="1" dirty="0" smtClean="0">
                <a:hlinkClick r:id="rId4" tooltip="Data warehouse"/>
              </a:rPr>
              <a:t>data warehousing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that</a:t>
            </a:r>
            <a:r>
              <a:rPr lang="de-DE" sz="1200" i="1" dirty="0" smtClean="0"/>
              <a:t>:</a:t>
            </a:r>
          </a:p>
          <a:p>
            <a:pPr lvl="1"/>
            <a:r>
              <a:rPr lang="de-DE" sz="1100" i="1" dirty="0" smtClean="0">
                <a:hlinkClick r:id="rId5" tooltip="Data extraction"/>
              </a:rPr>
              <a:t>Extracts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from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homogeneous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heterogeneous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sources</a:t>
            </a:r>
            <a:endParaRPr lang="de-DE" sz="1100" i="1" dirty="0" smtClean="0"/>
          </a:p>
          <a:p>
            <a:pPr lvl="1"/>
            <a:r>
              <a:rPr lang="de-DE" sz="1100" b="1" i="1" dirty="0" err="1" smtClean="0">
                <a:solidFill>
                  <a:srgbClr val="FF0000"/>
                </a:solidFill>
              </a:rPr>
              <a:t>Cleansing</a:t>
            </a:r>
            <a:r>
              <a:rPr lang="de-DE" sz="1100" i="1" dirty="0" smtClean="0">
                <a:solidFill>
                  <a:srgbClr val="FF0000"/>
                </a:solidFill>
              </a:rPr>
              <a:t>: </a:t>
            </a:r>
            <a:r>
              <a:rPr lang="de-DE" sz="1100" i="1" dirty="0" err="1" smtClean="0">
                <a:solidFill>
                  <a:srgbClr val="FF0000"/>
                </a:solidFill>
              </a:rPr>
              <a:t>deduplication</a:t>
            </a:r>
            <a:r>
              <a:rPr lang="de-DE" sz="1100" i="1" dirty="0" smtClean="0">
                <a:solidFill>
                  <a:srgbClr val="FF0000"/>
                </a:solidFill>
              </a:rPr>
              <a:t>, </a:t>
            </a:r>
            <a:r>
              <a:rPr lang="de-DE" sz="1100" i="1" dirty="0" err="1" smtClean="0">
                <a:solidFill>
                  <a:srgbClr val="FF0000"/>
                </a:solidFill>
              </a:rPr>
              <a:t>inconsistencies</a:t>
            </a:r>
            <a:r>
              <a:rPr lang="de-DE" sz="1100" i="1" dirty="0" smtClean="0">
                <a:solidFill>
                  <a:srgbClr val="FF0000"/>
                </a:solidFill>
              </a:rPr>
              <a:t>, </a:t>
            </a:r>
            <a:r>
              <a:rPr lang="de-DE" sz="1100" i="1" dirty="0" err="1" smtClean="0">
                <a:solidFill>
                  <a:srgbClr val="FF0000"/>
                </a:solidFill>
              </a:rPr>
              <a:t>missing</a:t>
            </a:r>
            <a:r>
              <a:rPr lang="de-DE" sz="1100" i="1" dirty="0" smtClean="0">
                <a:solidFill>
                  <a:srgbClr val="FF0000"/>
                </a:solidFill>
              </a:rPr>
              <a:t> </a:t>
            </a:r>
            <a:r>
              <a:rPr lang="de-DE" sz="1100" i="1" dirty="0" err="1" smtClean="0">
                <a:solidFill>
                  <a:srgbClr val="FF0000"/>
                </a:solidFill>
              </a:rPr>
              <a:t>data</a:t>
            </a:r>
            <a:r>
              <a:rPr lang="de-DE" sz="1100" i="1" dirty="0" smtClean="0">
                <a:solidFill>
                  <a:srgbClr val="FF0000"/>
                </a:solidFill>
              </a:rPr>
              <a:t>,...</a:t>
            </a:r>
            <a:endParaRPr lang="de-DE" sz="1100" i="1" dirty="0" smtClean="0">
              <a:solidFill>
                <a:srgbClr val="FF0000"/>
              </a:solidFill>
              <a:hlinkClick r:id="rId6" tooltip="Data transformation"/>
            </a:endParaRPr>
          </a:p>
          <a:p>
            <a:pPr lvl="1"/>
            <a:r>
              <a:rPr lang="de-DE" sz="1100" i="1" dirty="0" smtClean="0">
                <a:hlinkClick r:id="rId6" tooltip="Data transformation"/>
              </a:rPr>
              <a:t>Transforms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the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data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storing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it</a:t>
            </a:r>
            <a:r>
              <a:rPr lang="de-DE" sz="1100" i="1" dirty="0" smtClean="0"/>
              <a:t> in proper </a:t>
            </a:r>
            <a:r>
              <a:rPr lang="de-DE" sz="1100" i="1" dirty="0" err="1" smtClean="0"/>
              <a:t>format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structure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for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querying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and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analysis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purpose</a:t>
            </a:r>
            <a:endParaRPr lang="de-DE" sz="1100" i="1" dirty="0" smtClean="0"/>
          </a:p>
          <a:p>
            <a:pPr lvl="1"/>
            <a:r>
              <a:rPr lang="de-DE" sz="1100" i="1" dirty="0" smtClean="0">
                <a:hlinkClick r:id="rId7" tooltip="Data loading"/>
              </a:rPr>
              <a:t>Loads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it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into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the</a:t>
            </a:r>
            <a:r>
              <a:rPr lang="de-DE" sz="1100" i="1" dirty="0" smtClean="0"/>
              <a:t> final </a:t>
            </a:r>
            <a:r>
              <a:rPr lang="de-DE" sz="1100" i="1" dirty="0" err="1" smtClean="0"/>
              <a:t>target</a:t>
            </a:r>
            <a:r>
              <a:rPr lang="de-DE" sz="1100" i="1" dirty="0" smtClean="0"/>
              <a:t> (</a:t>
            </a:r>
            <a:r>
              <a:rPr lang="de-DE" sz="1100" i="1" dirty="0" err="1" smtClean="0"/>
              <a:t>database</a:t>
            </a:r>
            <a:r>
              <a:rPr lang="de-DE" sz="1100" i="1" dirty="0" smtClean="0"/>
              <a:t>, </a:t>
            </a:r>
            <a:r>
              <a:rPr lang="de-DE" sz="1100" i="1" dirty="0" err="1" smtClean="0"/>
              <a:t>more</a:t>
            </a:r>
            <a:r>
              <a:rPr lang="de-DE" sz="1100" i="1" dirty="0" smtClean="0"/>
              <a:t> </a:t>
            </a:r>
            <a:r>
              <a:rPr lang="de-DE" sz="1100" i="1" dirty="0" err="1" smtClean="0"/>
              <a:t>specifically</a:t>
            </a:r>
            <a:r>
              <a:rPr lang="de-DE" sz="1100" i="1" dirty="0" smtClean="0"/>
              <a:t>, </a:t>
            </a:r>
            <a:r>
              <a:rPr lang="de-DE" sz="1100" i="1" dirty="0" smtClean="0">
                <a:hlinkClick r:id="rId8" tooltip="Operational data store"/>
              </a:rPr>
              <a:t>operational data store</a:t>
            </a:r>
            <a:r>
              <a:rPr lang="de-DE" sz="1100" i="1" dirty="0" smtClean="0"/>
              <a:t>, </a:t>
            </a:r>
            <a:r>
              <a:rPr lang="de-DE" sz="1100" i="1" dirty="0" smtClean="0">
                <a:hlinkClick r:id="rId9" tooltip="Data mart"/>
              </a:rPr>
              <a:t>data mart</a:t>
            </a:r>
            <a:r>
              <a:rPr lang="de-DE" sz="1100" i="1" dirty="0" smtClean="0"/>
              <a:t>, </a:t>
            </a:r>
            <a:r>
              <a:rPr lang="de-DE" sz="1100" i="1" dirty="0" err="1" smtClean="0"/>
              <a:t>or</a:t>
            </a:r>
            <a:r>
              <a:rPr lang="de-DE" sz="1100" i="1" dirty="0" smtClean="0"/>
              <a:t> </a:t>
            </a:r>
            <a:r>
              <a:rPr lang="de-DE" sz="1100" i="1" dirty="0" smtClean="0">
                <a:hlinkClick r:id="rId4" tooltip="Data warehouse"/>
              </a:rPr>
              <a:t>data warehouse</a:t>
            </a:r>
            <a:r>
              <a:rPr lang="de-DE" sz="1100" i="1" dirty="0" smtClean="0"/>
              <a:t>)</a:t>
            </a:r>
          </a:p>
          <a:p>
            <a:r>
              <a:rPr lang="de-DE" sz="1400" dirty="0" err="1" smtClean="0"/>
              <a:t>Typically</a:t>
            </a:r>
            <a:r>
              <a:rPr lang="de-DE" sz="1400" dirty="0" smtClean="0"/>
              <a:t> </a:t>
            </a:r>
            <a:r>
              <a:rPr lang="de-DE" sz="1400" dirty="0" err="1" smtClean="0"/>
              <a:t>assumes</a:t>
            </a:r>
            <a:r>
              <a:rPr lang="de-DE" sz="1400" dirty="0" smtClean="0"/>
              <a:t>: </a:t>
            </a:r>
            <a:r>
              <a:rPr lang="de-DE" sz="1400" dirty="0" err="1" smtClean="0"/>
              <a:t>fixed</a:t>
            </a:r>
            <a:r>
              <a:rPr lang="de-DE" sz="1400" dirty="0" smtClean="0"/>
              <a:t>, </a:t>
            </a:r>
            <a:r>
              <a:rPr lang="de-DE" sz="1400" dirty="0" err="1" smtClean="0"/>
              <a:t>static</a:t>
            </a:r>
            <a:r>
              <a:rPr lang="de-DE" sz="1400" dirty="0" smtClean="0"/>
              <a:t> </a:t>
            </a:r>
            <a:r>
              <a:rPr lang="de-DE" sz="1400" dirty="0" err="1" smtClean="0"/>
              <a:t>pipeline</a:t>
            </a:r>
            <a:r>
              <a:rPr lang="de-DE" sz="1400" dirty="0" smtClean="0"/>
              <a:t>, </a:t>
            </a:r>
            <a:r>
              <a:rPr lang="de-DE" sz="1400" dirty="0" err="1" smtClean="0"/>
              <a:t>fixed</a:t>
            </a:r>
            <a:r>
              <a:rPr lang="de-DE" sz="1400" dirty="0" smtClean="0"/>
              <a:t> final </a:t>
            </a:r>
            <a:r>
              <a:rPr lang="de-DE" sz="1400" dirty="0" err="1" smtClean="0"/>
              <a:t>schema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final DB/DW</a:t>
            </a:r>
          </a:p>
          <a:p>
            <a:r>
              <a:rPr lang="de-DE" sz="1400" dirty="0" err="1" smtClean="0"/>
              <a:t>Cleansing</a:t>
            </a:r>
            <a:r>
              <a:rPr lang="de-DE" sz="1400" dirty="0" smtClean="0"/>
              <a:t>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viewed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a </a:t>
            </a: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Transform,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not.</a:t>
            </a:r>
          </a:p>
          <a:p>
            <a:r>
              <a:rPr lang="de-DE" sz="1400" dirty="0" err="1" smtClean="0"/>
              <a:t>Typically</a:t>
            </a:r>
            <a:r>
              <a:rPr lang="de-DE" sz="1400" dirty="0" smtClean="0"/>
              <a:t> </a:t>
            </a:r>
            <a:r>
              <a:rPr lang="de-DE" sz="1400" dirty="0" err="1" smtClean="0"/>
              <a:t>assumes</a:t>
            </a:r>
            <a:r>
              <a:rPr lang="de-DE" sz="1400" dirty="0" smtClean="0"/>
              <a:t> </a:t>
            </a:r>
            <a:r>
              <a:rPr lang="de-DE" sz="1400" dirty="0" err="1" smtClean="0"/>
              <a:t>complete</a:t>
            </a:r>
            <a:r>
              <a:rPr lang="de-DE" sz="1400" dirty="0" smtClean="0"/>
              <a:t>/clean </a:t>
            </a:r>
            <a:r>
              <a:rPr lang="de-DE" sz="1400" dirty="0" err="1" smtClean="0"/>
              <a:t>data</a:t>
            </a:r>
            <a:r>
              <a:rPr lang="de-DE" sz="1400" dirty="0" smtClean="0"/>
              <a:t> </a:t>
            </a:r>
            <a:r>
              <a:rPr lang="de-DE" sz="1400" dirty="0" err="1" smtClean="0"/>
              <a:t>at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"</a:t>
            </a:r>
            <a:r>
              <a:rPr lang="de-DE" sz="1400" dirty="0" err="1" smtClean="0"/>
              <a:t>Load</a:t>
            </a:r>
            <a:r>
              <a:rPr lang="de-DE" sz="1400" dirty="0" smtClean="0"/>
              <a:t>" </a:t>
            </a:r>
            <a:r>
              <a:rPr lang="de-DE" sz="1400" dirty="0" err="1" smtClean="0"/>
              <a:t>stage</a:t>
            </a:r>
            <a:endParaRPr lang="de-DE" sz="1400" dirty="0" smtClean="0"/>
          </a:p>
          <a:p>
            <a:r>
              <a:rPr lang="de-DE" sz="1400" dirty="0" smtClean="0"/>
              <a:t>Aggregation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viewed</a:t>
            </a:r>
            <a:r>
              <a:rPr lang="de-DE" sz="1400" dirty="0" smtClean="0"/>
              <a:t> </a:t>
            </a:r>
            <a:r>
              <a:rPr lang="de-DE" sz="1400" dirty="0" err="1" smtClean="0"/>
              <a:t>as</a:t>
            </a:r>
            <a:r>
              <a:rPr lang="de-DE" sz="1400" dirty="0" smtClean="0"/>
              <a:t> a </a:t>
            </a:r>
            <a:r>
              <a:rPr lang="de-DE" sz="1400" dirty="0" err="1" smtClean="0"/>
              <a:t>part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tranformation</a:t>
            </a:r>
            <a:r>
              <a:rPr lang="de-DE" sz="1400" dirty="0" smtClean="0"/>
              <a:t>, </a:t>
            </a:r>
            <a:r>
              <a:rPr lang="de-DE" sz="1400" dirty="0" err="1" smtClean="0"/>
              <a:t>sometimes</a:t>
            </a:r>
            <a:r>
              <a:rPr lang="de-DE" sz="1400" dirty="0" smtClean="0"/>
              <a:t> </a:t>
            </a:r>
            <a:r>
              <a:rPr lang="de-DE" sz="1400" dirty="0" err="1" smtClean="0"/>
              <a:t>higher</a:t>
            </a:r>
            <a:r>
              <a:rPr lang="de-DE" sz="1400" dirty="0" smtClean="0"/>
              <a:t> </a:t>
            </a:r>
            <a:r>
              <a:rPr lang="de-DE" sz="1400" dirty="0" err="1" smtClean="0"/>
              <a:t>up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Datawarehouse </a:t>
            </a:r>
            <a:r>
              <a:rPr lang="de-DE" sz="1400" dirty="0" err="1" smtClean="0"/>
              <a:t>access</a:t>
            </a:r>
            <a:r>
              <a:rPr lang="de-DE" sz="1400" dirty="0" smtClean="0"/>
              <a:t> </a:t>
            </a:r>
            <a:r>
              <a:rPr lang="de-DE" sz="1400" dirty="0" err="1" smtClean="0"/>
              <a:t>layer</a:t>
            </a:r>
            <a:r>
              <a:rPr lang="de-DE" sz="1400" dirty="0" smtClean="0"/>
              <a:t> (OLAP)</a:t>
            </a:r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sz="1400" dirty="0" smtClean="0"/>
              <a:t>WARNING: </a:t>
            </a:r>
            <a:r>
              <a:rPr lang="de-DE" sz="1400" dirty="0" err="1" smtClean="0"/>
              <a:t>At</a:t>
            </a:r>
            <a:r>
              <a:rPr lang="de-DE" sz="1400" dirty="0" smtClean="0"/>
              <a:t> </a:t>
            </a:r>
            <a:r>
              <a:rPr lang="de-DE" sz="1400" dirty="0" err="1" smtClean="0"/>
              <a:t>each</a:t>
            </a:r>
            <a:r>
              <a:rPr lang="de-DE" sz="1400" dirty="0" smtClean="0"/>
              <a:t> </a:t>
            </a:r>
            <a:r>
              <a:rPr lang="de-DE" sz="1400" dirty="0" err="1" smtClean="0"/>
              <a:t>stage</a:t>
            </a:r>
            <a:r>
              <a:rPr lang="de-DE" sz="1400" dirty="0" smtClean="0"/>
              <a:t>, </a:t>
            </a:r>
            <a:r>
              <a:rPr lang="de-DE" sz="1400" dirty="0" err="1" smtClean="0"/>
              <a:t>things</a:t>
            </a:r>
            <a:r>
              <a:rPr lang="de-DE" sz="1400" dirty="0" smtClean="0"/>
              <a:t> </a:t>
            </a:r>
            <a:r>
              <a:rPr lang="de-DE" sz="1400" dirty="0" err="1" smtClean="0"/>
              <a:t>can</a:t>
            </a:r>
            <a:r>
              <a:rPr lang="de-DE" sz="1400" dirty="0" smtClean="0"/>
              <a:t> </a:t>
            </a:r>
            <a:r>
              <a:rPr lang="de-DE" sz="1400" dirty="0" err="1" smtClean="0"/>
              <a:t>go</a:t>
            </a:r>
            <a:r>
              <a:rPr lang="de-DE" sz="1400" dirty="0" smtClean="0"/>
              <a:t> </a:t>
            </a:r>
            <a:r>
              <a:rPr lang="de-DE" sz="1400" dirty="0" err="1" smtClean="0"/>
              <a:t>wrong</a:t>
            </a:r>
            <a:r>
              <a:rPr lang="de-DE" sz="1400" dirty="0" smtClean="0"/>
              <a:t>! </a:t>
            </a:r>
            <a:r>
              <a:rPr lang="de-DE" sz="1400" dirty="0" err="1" smtClean="0"/>
              <a:t>Filtering</a:t>
            </a:r>
            <a:r>
              <a:rPr lang="de-DE" sz="1400" dirty="0" smtClean="0"/>
              <a:t>/</a:t>
            </a:r>
            <a:r>
              <a:rPr lang="de-DE" sz="1400" dirty="0" err="1" smtClean="0"/>
              <a:t>aggregation</a:t>
            </a:r>
            <a:r>
              <a:rPr lang="de-DE" sz="1400" dirty="0" smtClean="0"/>
              <a:t> </a:t>
            </a:r>
            <a:r>
              <a:rPr lang="de-DE" sz="1400" dirty="0" err="1" smtClean="0"/>
              <a:t>may</a:t>
            </a:r>
            <a:r>
              <a:rPr lang="de-DE" sz="1400" dirty="0" smtClean="0"/>
              <a:t> </a:t>
            </a:r>
            <a:r>
              <a:rPr lang="de-DE" sz="1400" dirty="0" err="1" smtClean="0"/>
              <a:t>bias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data</a:t>
            </a:r>
            <a:r>
              <a:rPr lang="de-DE" sz="1400" dirty="0" smtClean="0"/>
              <a:t>!</a:t>
            </a:r>
          </a:p>
          <a:p>
            <a:endParaRPr lang="de-DE" sz="1100" dirty="0"/>
          </a:p>
          <a:p>
            <a:r>
              <a:rPr lang="de-DE" sz="1100" dirty="0" smtClean="0"/>
              <a:t>References:[</a:t>
            </a:r>
            <a:r>
              <a:rPr lang="de-DE" sz="1100" dirty="0" err="1" smtClean="0"/>
              <a:t>Golfarelli</a:t>
            </a:r>
            <a:r>
              <a:rPr lang="de-DE" sz="1100" dirty="0" smtClean="0"/>
              <a:t>, </a:t>
            </a:r>
            <a:r>
              <a:rPr lang="de-DE" sz="1100" dirty="0" err="1" smtClean="0"/>
              <a:t>Rizzi</a:t>
            </a:r>
            <a:r>
              <a:rPr lang="de-DE" sz="1100" dirty="0" smtClean="0"/>
              <a:t>, 2009]</a:t>
            </a:r>
          </a:p>
          <a:p>
            <a:pPr lvl="1"/>
            <a:r>
              <a:rPr lang="de-DE" sz="1000" dirty="0" smtClean="0">
                <a:hlinkClick r:id="rId10"/>
              </a:rPr>
              <a:t>https://en.wikipedia.org/wiki/Extract,_transform,_load</a:t>
            </a:r>
            <a:r>
              <a:rPr lang="de-DE" sz="1000" dirty="0" smtClean="0"/>
              <a:t> </a:t>
            </a:r>
          </a:p>
          <a:p>
            <a:pPr lvl="1"/>
            <a:r>
              <a:rPr lang="de-DE" sz="1000" dirty="0" smtClean="0">
                <a:hlinkClick r:id="rId11"/>
              </a:rPr>
              <a:t>https://en.wikipedia.org/wiki/Staging_%28data%29#Functions</a:t>
            </a:r>
            <a:r>
              <a:rPr lang="de-DE" sz="1000" dirty="0" smtClean="0"/>
              <a:t> </a:t>
            </a:r>
          </a:p>
        </p:txBody>
      </p:sp>
      <p:sp>
        <p:nvSpPr>
          <p:cNvPr id="6" name="Ovale Legende 5"/>
          <p:cNvSpPr/>
          <p:nvPr/>
        </p:nvSpPr>
        <p:spPr>
          <a:xfrm>
            <a:off x="7518400" y="1854199"/>
            <a:ext cx="1625600" cy="1312333"/>
          </a:xfrm>
          <a:prstGeom prst="wedgeEllipseCallout">
            <a:avLst>
              <a:gd name="adj1" fmla="val -149275"/>
              <a:gd name="adj2" fmla="val 271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"</a:t>
            </a:r>
            <a:r>
              <a:rPr lang="de-DE" sz="1600" i="1" dirty="0" smtClean="0"/>
              <a:t>Hard-</a:t>
            </a:r>
            <a:r>
              <a:rPr lang="de-DE" sz="1600" i="1" dirty="0" err="1" smtClean="0"/>
              <a:t>wired</a:t>
            </a:r>
            <a:r>
              <a:rPr lang="de-DE" sz="1600" dirty="0" smtClean="0"/>
              <a:t>" Data </a:t>
            </a:r>
            <a:r>
              <a:rPr lang="de-DE" sz="1600" dirty="0" err="1" smtClean="0"/>
              <a:t>integration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3119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380942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 err="1"/>
              <a:t>V</a:t>
            </a:r>
            <a:r>
              <a:rPr lang="de-DE" dirty="0" err="1" smtClean="0"/>
              <a:t>iews</a:t>
            </a:r>
            <a:r>
              <a:rPr lang="de-DE" dirty="0" smtClean="0"/>
              <a:t>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2</a:t>
            </a:r>
            <a:r>
              <a:rPr lang="de-DE" dirty="0" smtClean="0"/>
              <a:t>/5 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a </a:t>
            </a:r>
            <a:r>
              <a:rPr lang="de-DE" dirty="0" err="1" smtClean="0"/>
              <a:t>Lifecycle</a:t>
            </a:r>
            <a:r>
              <a:rPr lang="de-DE" dirty="0" smtClean="0"/>
              <a:t>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de-DE" sz="2000" dirty="0" smtClean="0"/>
              <a:t>E.g. </a:t>
            </a:r>
            <a:r>
              <a:rPr lang="de-DE" sz="2000" dirty="0" err="1" smtClean="0"/>
              <a:t>good</a:t>
            </a:r>
            <a:r>
              <a:rPr lang="de-DE" sz="2000" dirty="0" smtClean="0"/>
              <a:t> </a:t>
            </a:r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 </a:t>
            </a:r>
            <a:r>
              <a:rPr lang="de-DE" sz="2000" dirty="0" err="1" smtClean="0"/>
              <a:t>Lifecycle</a:t>
            </a:r>
            <a:r>
              <a:rPr lang="de-DE" sz="2000" dirty="0"/>
              <a:t> </a:t>
            </a:r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b="1" dirty="0" smtClean="0"/>
          </a:p>
          <a:p>
            <a:endParaRPr lang="de-DE" sz="2000" b="1" dirty="0"/>
          </a:p>
          <a:p>
            <a:r>
              <a:rPr lang="de-DE" sz="2000" b="1" dirty="0" smtClean="0"/>
              <a:t>NOTE: </a:t>
            </a:r>
            <a:r>
              <a:rPr lang="de-DE" sz="2000" dirty="0" smtClean="0"/>
              <a:t>Independent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whether</a:t>
            </a:r>
            <a:r>
              <a:rPr lang="de-DE" sz="2000" dirty="0" smtClean="0"/>
              <a:t> </a:t>
            </a:r>
            <a:r>
              <a:rPr lang="de-DE" sz="2000" dirty="0" err="1" smtClean="0"/>
              <a:t>Linked</a:t>
            </a:r>
            <a:r>
              <a:rPr lang="de-DE" sz="2000" dirty="0" smtClean="0"/>
              <a:t> Data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sources</a:t>
            </a:r>
            <a:r>
              <a:rPr lang="de-DE" sz="2000" dirty="0" smtClean="0"/>
              <a:t>,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revisit</a:t>
            </a:r>
            <a:r>
              <a:rPr lang="de-DE" sz="2000" dirty="0" smtClean="0"/>
              <a:t>/</a:t>
            </a:r>
            <a:r>
              <a:rPr lang="de-DE" sz="2000" dirty="0" err="1" smtClean="0"/>
              <a:t>revalidate</a:t>
            </a:r>
            <a:r>
              <a:rPr lang="de-DE" sz="2000" dirty="0" smtClean="0"/>
              <a:t> </a:t>
            </a:r>
            <a:r>
              <a:rPr lang="de-DE" sz="2000" dirty="0" err="1" smtClean="0"/>
              <a:t>your</a:t>
            </a:r>
            <a:r>
              <a:rPr lang="de-DE" sz="2000" dirty="0" smtClean="0"/>
              <a:t> </a:t>
            </a:r>
            <a:r>
              <a:rPr lang="de-DE" sz="2000" dirty="0" err="1" smtClean="0"/>
              <a:t>workflow</a:t>
            </a:r>
            <a:r>
              <a:rPr lang="de-DE" sz="2000" dirty="0" smtClean="0"/>
              <a:t>, </a:t>
            </a:r>
            <a:r>
              <a:rPr lang="de-DE" sz="2000" dirty="0" err="1" smtClean="0"/>
              <a:t>either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improving</a:t>
            </a:r>
            <a:r>
              <a:rPr lang="de-DE" sz="2000" dirty="0" smtClean="0"/>
              <a:t> </a:t>
            </a:r>
            <a:r>
              <a:rPr lang="de-DE" sz="2000" dirty="0" err="1" smtClean="0"/>
              <a:t>it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maintainance</a:t>
            </a:r>
            <a:r>
              <a:rPr lang="de-DE" sz="2000" dirty="0" smtClean="0"/>
              <a:t> (</a:t>
            </a:r>
            <a:r>
              <a:rPr lang="de-DE" sz="2000" dirty="0" err="1" smtClean="0"/>
              <a:t>sources</a:t>
            </a:r>
            <a:r>
              <a:rPr lang="de-DE" sz="2000" dirty="0" smtClean="0"/>
              <a:t> </a:t>
            </a:r>
            <a:r>
              <a:rPr lang="de-DE" sz="2000" dirty="0" err="1" smtClean="0"/>
              <a:t>changing</a:t>
            </a:r>
            <a:r>
              <a:rPr lang="de-DE" sz="2000" dirty="0" smtClean="0"/>
              <a:t>, </a:t>
            </a:r>
            <a:r>
              <a:rPr lang="de-DE" sz="2000" dirty="0" err="1" smtClean="0"/>
              <a:t>source</a:t>
            </a:r>
            <a:r>
              <a:rPr lang="de-DE" sz="2000" dirty="0" smtClean="0"/>
              <a:t> </a:t>
            </a:r>
            <a:r>
              <a:rPr lang="de-DE" sz="2000" dirty="0" err="1" smtClean="0"/>
              <a:t>formats</a:t>
            </a:r>
            <a:r>
              <a:rPr lang="de-DE" sz="2000" dirty="0" smtClean="0"/>
              <a:t> </a:t>
            </a:r>
            <a:r>
              <a:rPr lang="de-DE" sz="2000" dirty="0" err="1" smtClean="0"/>
              <a:t>changing</a:t>
            </a:r>
            <a:r>
              <a:rPr lang="de-DE" sz="2000" dirty="0" smtClean="0"/>
              <a:t>, etc.)</a:t>
            </a:r>
          </a:p>
          <a:p>
            <a:endParaRPr lang="de-DE" sz="2000" dirty="0"/>
          </a:p>
        </p:txBody>
      </p:sp>
      <p:pic>
        <p:nvPicPr>
          <p:cNvPr id="4" name="Bild 3" descr="Screen Shot 2015-06-26 at 13.0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" y="2015068"/>
            <a:ext cx="5190277" cy="35423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68391" y="4884267"/>
            <a:ext cx="447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Axel-Cyrille </a:t>
            </a:r>
            <a:r>
              <a:rPr lang="de-DE" sz="1200" b="1" dirty="0" err="1" smtClean="0"/>
              <a:t>Ngonga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Ngomo</a:t>
            </a:r>
            <a:r>
              <a:rPr lang="de-DE" sz="1200" b="1" dirty="0" smtClean="0"/>
              <a:t>, Sören Auer, Jens Lehmann, </a:t>
            </a:r>
            <a:r>
              <a:rPr lang="de-DE" sz="1200" b="1" dirty="0" err="1" smtClean="0"/>
              <a:t>Amrapali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Zaveri</a:t>
            </a:r>
            <a:r>
              <a:rPr lang="de-DE" sz="1200" b="1" dirty="0" smtClean="0"/>
              <a:t>. </a:t>
            </a:r>
            <a:r>
              <a:rPr lang="de-DE" sz="1200" b="1" dirty="0" err="1" smtClean="0"/>
              <a:t>Introduction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to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Linked</a:t>
            </a:r>
            <a:r>
              <a:rPr lang="de-DE" sz="1200" b="1" dirty="0" smtClean="0"/>
              <a:t> Data </a:t>
            </a:r>
            <a:r>
              <a:rPr lang="de-DE" sz="1200" b="1" dirty="0" err="1" smtClean="0"/>
              <a:t>and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Its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Lifecycle</a:t>
            </a:r>
            <a:r>
              <a:rPr lang="de-DE" sz="1200" b="1" dirty="0" smtClean="0"/>
              <a:t> on </a:t>
            </a:r>
            <a:r>
              <a:rPr lang="de-DE" sz="1200" b="1" dirty="0" err="1" smtClean="0"/>
              <a:t>the</a:t>
            </a:r>
            <a:r>
              <a:rPr lang="de-DE" sz="1200" b="1" dirty="0" smtClean="0"/>
              <a:t> Web. </a:t>
            </a:r>
            <a:r>
              <a:rPr lang="de-DE" sz="1200" b="1" dirty="0" err="1" smtClean="0"/>
              <a:t>ReasoningWeb</a:t>
            </a:r>
            <a:r>
              <a:rPr lang="de-DE" sz="1200" b="1" dirty="0" smtClean="0"/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388988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219075"/>
            <a:ext cx="8753475" cy="561975"/>
          </a:xfrm>
        </p:spPr>
        <p:txBody>
          <a:bodyPr/>
          <a:lstStyle/>
          <a:p>
            <a:r>
              <a:rPr lang="de-DE" dirty="0"/>
              <a:t>Different </a:t>
            </a:r>
            <a:r>
              <a:rPr lang="de-DE" dirty="0" err="1"/>
              <a:t>views</a:t>
            </a:r>
            <a:r>
              <a:rPr lang="de-DE" dirty="0"/>
              <a:t> &amp; </a:t>
            </a:r>
            <a:r>
              <a:rPr lang="de-DE" dirty="0" err="1"/>
              <a:t>examples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smtClean="0"/>
              <a:t>3/5 </a:t>
            </a:r>
            <a:r>
              <a:rPr lang="en-US" dirty="0" smtClean="0"/>
              <a:t>Or Simply </a:t>
            </a:r>
            <a:r>
              <a:rPr lang="en-US" dirty="0"/>
              <a:t>a </a:t>
            </a:r>
            <a:r>
              <a:rPr lang="en-US" dirty="0" smtClean="0"/>
              <a:t>"Physical </a:t>
            </a:r>
            <a:r>
              <a:rPr lang="en-US" dirty="0"/>
              <a:t>Query </a:t>
            </a:r>
            <a:r>
              <a:rPr lang="en-US" dirty="0" smtClean="0"/>
              <a:t>Plan"?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901700" y="1384300"/>
            <a:ext cx="6340470" cy="4706938"/>
            <a:chOff x="1574800" y="2461226"/>
            <a:chExt cx="5419714" cy="4087212"/>
          </a:xfrm>
        </p:grpSpPr>
        <p:cxnSp>
          <p:nvCxnSpPr>
            <p:cNvPr id="7" name="Straight Connector 6"/>
            <p:cNvCxnSpPr>
              <a:stCxn id="39" idx="8"/>
            </p:cNvCxnSpPr>
            <p:nvPr/>
          </p:nvCxnSpPr>
          <p:spPr>
            <a:xfrm rot="5400000" flipH="1" flipV="1">
              <a:off x="2226545" y="4887601"/>
              <a:ext cx="467754" cy="50124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2877717" y="4980546"/>
              <a:ext cx="235058" cy="5002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10" idx="7"/>
              <a:endCxn id="13" idx="2"/>
            </p:cNvCxnSpPr>
            <p:nvPr/>
          </p:nvCxnSpPr>
          <p:spPr>
            <a:xfrm rot="5400000" flipH="1" flipV="1">
              <a:off x="3263412" y="4206355"/>
              <a:ext cx="400588" cy="62106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600073" y="462228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45296" y="4751246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455886" y="3927219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02561" y="4049337"/>
              <a:ext cx="743350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14" name="Straight Connector 13"/>
            <p:cNvCxnSpPr>
              <a:stCxn id="12" idx="7"/>
              <a:endCxn id="15" idx="3"/>
            </p:cNvCxnSpPr>
            <p:nvPr/>
          </p:nvCxnSpPr>
          <p:spPr>
            <a:xfrm flipV="1">
              <a:off x="4008989" y="3736115"/>
              <a:ext cx="263396" cy="28600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177488" y="3183012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4351810" y="5232231"/>
              <a:ext cx="498174" cy="13716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22" idx="5"/>
            </p:cNvCxnSpPr>
            <p:nvPr/>
          </p:nvCxnSpPr>
          <p:spPr>
            <a:xfrm rot="10800000">
              <a:off x="4978971" y="5153819"/>
              <a:ext cx="467599" cy="25458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425867" y="4600715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6289" y="4743948"/>
              <a:ext cx="693381" cy="26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 smtClean="0">
                  <a:latin typeface="Arial"/>
                  <a:cs typeface="Arial"/>
                </a:rPr>
                <a:t>GJoin</a:t>
              </a:r>
              <a:endParaRPr lang="en-US" sz="1400" b="1" dirty="0">
                <a:latin typeface="Arial"/>
                <a:cs typeface="Arial"/>
              </a:endParaRPr>
            </a:p>
          </p:txBody>
        </p:sp>
        <p:cxnSp>
          <p:nvCxnSpPr>
            <p:cNvPr id="24" name="Straight Connector 23"/>
            <p:cNvCxnSpPr>
              <a:stCxn id="22" idx="1"/>
              <a:endCxn id="12" idx="5"/>
            </p:cNvCxnSpPr>
            <p:nvPr/>
          </p:nvCxnSpPr>
          <p:spPr>
            <a:xfrm rot="16200000" flipV="1">
              <a:off x="4157232" y="4332079"/>
              <a:ext cx="215290" cy="5117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932749" y="2461226"/>
              <a:ext cx="648000" cy="648000"/>
            </a:xfrm>
            <a:prstGeom prst="ellipse">
              <a:avLst/>
            </a:prstGeom>
            <a:ln w="19050"/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/>
                <a:cs typeface="Arial"/>
              </a:endParaRPr>
            </a:p>
          </p:txBody>
        </p:sp>
        <p:cxnSp>
          <p:nvCxnSpPr>
            <p:cNvPr id="28" name="Straight Connector 27"/>
            <p:cNvCxnSpPr>
              <a:endCxn id="15" idx="5"/>
            </p:cNvCxnSpPr>
            <p:nvPr/>
          </p:nvCxnSpPr>
          <p:spPr>
            <a:xfrm flipH="1" flipV="1">
              <a:off x="4730591" y="3736115"/>
              <a:ext cx="352081" cy="27959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5" idx="7"/>
              <a:endCxn id="25" idx="3"/>
            </p:cNvCxnSpPr>
            <p:nvPr/>
          </p:nvCxnSpPr>
          <p:spPr>
            <a:xfrm flipV="1">
              <a:off x="4730591" y="3014329"/>
              <a:ext cx="297055" cy="2635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100058" y="3241417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49080" y="2542264"/>
              <a:ext cx="808710" cy="40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NL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Optional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34" name="Straight Connector 33"/>
            <p:cNvCxnSpPr>
              <a:endCxn id="25" idx="5"/>
            </p:cNvCxnSpPr>
            <p:nvPr/>
          </p:nvCxnSpPr>
          <p:spPr>
            <a:xfrm flipH="1" flipV="1">
              <a:off x="5485852" y="3014329"/>
              <a:ext cx="241284" cy="3266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5" name="Picture 11" descr="DBPedia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28800" y="5950598"/>
              <a:ext cx="700088" cy="59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Group 11"/>
            <p:cNvGrpSpPr/>
            <p:nvPr/>
          </p:nvGrpSpPr>
          <p:grpSpPr>
            <a:xfrm>
              <a:off x="1856284" y="5476900"/>
              <a:ext cx="725198" cy="640318"/>
              <a:chOff x="5451210" y="5364845"/>
              <a:chExt cx="725198" cy="640318"/>
            </a:xfrm>
          </p:grpSpPr>
          <p:pic>
            <p:nvPicPr>
              <p:cNvPr id="3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39" name="10-Point Star 38"/>
            <p:cNvSpPr/>
            <p:nvPr/>
          </p:nvSpPr>
          <p:spPr>
            <a:xfrm>
              <a:off x="1574800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10-Point Star 41"/>
            <p:cNvSpPr/>
            <p:nvPr/>
          </p:nvSpPr>
          <p:spPr>
            <a:xfrm>
              <a:off x="2843213" y="53721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11"/>
            <p:cNvGrpSpPr/>
            <p:nvPr/>
          </p:nvGrpSpPr>
          <p:grpSpPr>
            <a:xfrm>
              <a:off x="3048000" y="5562600"/>
              <a:ext cx="739982" cy="529218"/>
              <a:chOff x="5451210" y="5364845"/>
              <a:chExt cx="725198" cy="640318"/>
            </a:xfrm>
          </p:grpSpPr>
          <p:pic>
            <p:nvPicPr>
              <p:cNvPr id="44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pic>
          <p:nvPicPr>
            <p:cNvPr id="46" name="Picture 45" descr="logoGeoNames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0800" y="4348908"/>
              <a:ext cx="890097" cy="243850"/>
            </a:xfrm>
            <a:prstGeom prst="rect">
              <a:avLst/>
            </a:prstGeom>
          </p:spPr>
        </p:pic>
        <p:pic>
          <p:nvPicPr>
            <p:cNvPr id="47" name="Picture 46" descr="jamendo-button-0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0700" y="5876336"/>
              <a:ext cx="796383" cy="597287"/>
            </a:xfrm>
            <a:prstGeom prst="rect">
              <a:avLst/>
            </a:prstGeom>
          </p:spPr>
        </p:pic>
        <p:pic>
          <p:nvPicPr>
            <p:cNvPr id="48" name="Picture 47" descr="lmdb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8122" y="6108700"/>
              <a:ext cx="872273" cy="152400"/>
            </a:xfrm>
            <a:prstGeom prst="rect">
              <a:avLst/>
            </a:prstGeom>
          </p:spPr>
        </p:pic>
        <p:grpSp>
          <p:nvGrpSpPr>
            <p:cNvPr id="49" name="Group 11"/>
            <p:cNvGrpSpPr/>
            <p:nvPr/>
          </p:nvGrpSpPr>
          <p:grpSpPr>
            <a:xfrm>
              <a:off x="4305300" y="5511800"/>
              <a:ext cx="739982" cy="529218"/>
              <a:chOff x="5451210" y="5364845"/>
              <a:chExt cx="725198" cy="640318"/>
            </a:xfrm>
          </p:grpSpPr>
          <p:pic>
            <p:nvPicPr>
              <p:cNvPr id="50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55" name="10-Point Star 54"/>
            <p:cNvSpPr/>
            <p:nvPr/>
          </p:nvSpPr>
          <p:spPr>
            <a:xfrm>
              <a:off x="4075113" y="54102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10-Point Star 56"/>
            <p:cNvSpPr/>
            <p:nvPr/>
          </p:nvSpPr>
          <p:spPr>
            <a:xfrm>
              <a:off x="5435600" y="49530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8500" y="5227118"/>
              <a:ext cx="525050" cy="525050"/>
            </a:xfrm>
            <a:prstGeom prst="rect">
              <a:avLst/>
            </a:prstGeom>
          </p:spPr>
        </p:pic>
        <p:sp>
          <p:nvSpPr>
            <p:cNvPr id="59" name="10-Point Star 58"/>
            <p:cNvSpPr/>
            <p:nvPr/>
          </p:nvSpPr>
          <p:spPr>
            <a:xfrm>
              <a:off x="4940300" y="37338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10-Point Star 59"/>
            <p:cNvSpPr/>
            <p:nvPr/>
          </p:nvSpPr>
          <p:spPr>
            <a:xfrm>
              <a:off x="5689600" y="2730500"/>
              <a:ext cx="1270000" cy="1117600"/>
            </a:xfrm>
            <a:prstGeom prst="star10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11"/>
            <p:cNvGrpSpPr/>
            <p:nvPr/>
          </p:nvGrpSpPr>
          <p:grpSpPr>
            <a:xfrm>
              <a:off x="5232400" y="3822700"/>
              <a:ext cx="739982" cy="529218"/>
              <a:chOff x="5451210" y="5364845"/>
              <a:chExt cx="725198" cy="640318"/>
            </a:xfrm>
          </p:grpSpPr>
          <p:pic>
            <p:nvPicPr>
              <p:cNvPr id="62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5781208" y="3417146"/>
              <a:ext cx="1100356" cy="18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Bio2RDF::</a:t>
              </a:r>
              <a:r>
                <a:rPr lang="en-US" sz="800" dirty="0" err="1" smtClean="0"/>
                <a:t>DrugBank</a:t>
              </a:r>
              <a:endParaRPr lang="en-US" sz="800" dirty="0"/>
            </a:p>
          </p:txBody>
        </p:sp>
        <p:pic>
          <p:nvPicPr>
            <p:cNvPr id="65" name="Picture 64" descr="bio2rdf-logo-combined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22333" y="3251200"/>
              <a:ext cx="1272181" cy="213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6" name="Group 11"/>
            <p:cNvGrpSpPr/>
            <p:nvPr/>
          </p:nvGrpSpPr>
          <p:grpSpPr>
            <a:xfrm>
              <a:off x="5918200" y="2811966"/>
              <a:ext cx="739982" cy="529218"/>
              <a:chOff x="5451210" y="5364845"/>
              <a:chExt cx="725198" cy="640318"/>
            </a:xfrm>
          </p:grpSpPr>
          <p:pic>
            <p:nvPicPr>
              <p:cNvPr id="67" name="Picture 8" descr="http://icons.iconarchive.com/icons/visualpharm/hardware/64/server-icon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1210" y="536484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6136" y="5589240"/>
                <a:ext cx="380272" cy="415923"/>
              </a:xfrm>
              <a:prstGeom prst="rect">
                <a:avLst/>
              </a:prstGeom>
            </p:spPr>
          </p:pic>
        </p:grpSp>
      </p:grpSp>
      <p:sp>
        <p:nvSpPr>
          <p:cNvPr id="52" name="Right Brace 51"/>
          <p:cNvSpPr/>
          <p:nvPr/>
        </p:nvSpPr>
        <p:spPr>
          <a:xfrm rot="13637796">
            <a:off x="2925166" y="53483"/>
            <a:ext cx="444207" cy="4687875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Brace 52"/>
          <p:cNvSpPr/>
          <p:nvPr/>
        </p:nvSpPr>
        <p:spPr>
          <a:xfrm rot="5400000">
            <a:off x="3848100" y="3035302"/>
            <a:ext cx="342897" cy="6489699"/>
          </a:xfrm>
          <a:prstGeom prst="rightBrace">
            <a:avLst>
              <a:gd name="adj1" fmla="val 16090"/>
              <a:gd name="adj2" fmla="val 4919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Wave 53"/>
          <p:cNvSpPr/>
          <p:nvPr/>
        </p:nvSpPr>
        <p:spPr>
          <a:xfrm>
            <a:off x="6070600" y="800100"/>
            <a:ext cx="1028700" cy="723900"/>
          </a:xfrm>
          <a:prstGeom prst="wav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499100" y="914400"/>
            <a:ext cx="5842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ight Brace 70"/>
          <p:cNvSpPr/>
          <p:nvPr/>
        </p:nvSpPr>
        <p:spPr>
          <a:xfrm>
            <a:off x="7239000" y="768470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616217" y="6374368"/>
            <a:ext cx="94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 rot="19006079">
            <a:off x="2077649" y="1865868"/>
            <a:ext cx="1227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758004" y="1053068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creen Shot 2013-04-07 at 9.0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79" y="5902384"/>
            <a:ext cx="842434" cy="738955"/>
          </a:xfrm>
          <a:prstGeom prst="rect">
            <a:avLst/>
          </a:prstGeom>
        </p:spPr>
      </p:pic>
      <p:pic>
        <p:nvPicPr>
          <p:cNvPr id="30" name="Picture 29" descr="Screen Shot 2013-04-07 at 9.01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37" y="5880099"/>
            <a:ext cx="723265" cy="7137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900" y="149860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RDF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7400" y="23368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Data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6900" y="3025775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Analytical Extraction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2800" y="38989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Visualization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1500" y="452120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Visualization Abstraction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2800" y="5359400"/>
            <a:ext cx="1422400" cy="406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Visual Mapping Transformation</a:t>
            </a:r>
            <a:endParaRPr lang="en-US" sz="1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200" y="5956300"/>
            <a:ext cx="1841500" cy="622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View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4444" y="3076575"/>
            <a:ext cx="227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Analytical Operators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02544" y="4638675"/>
            <a:ext cx="257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Visualization Operators</a:t>
            </a:r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>
            <a:off x="1320800" y="20574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333500" y="27432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320800" y="36195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320800" y="43180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1295400" y="51054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308100" y="5816600"/>
            <a:ext cx="292100" cy="254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86226" y="6581001"/>
            <a:ext cx="494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Brunetti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, S. Auer, R.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García,”The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Linked Data Visualization Model’.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76200" y="253995"/>
            <a:ext cx="9067800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 err="1"/>
              <a:t>V</a:t>
            </a:r>
            <a:r>
              <a:rPr lang="de-DE" dirty="0" err="1" smtClean="0"/>
              <a:t>iews</a:t>
            </a:r>
            <a:r>
              <a:rPr lang="de-DE" dirty="0" smtClean="0"/>
              <a:t>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smtClean="0"/>
              <a:t>4/5 </a:t>
            </a:r>
            <a:r>
              <a:rPr lang="en-US" dirty="0" smtClean="0"/>
              <a:t>Linked Data Visualization Model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27944" y="6035675"/>
            <a:ext cx="178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Operators</a:t>
            </a:r>
            <a:endParaRPr lang="en-US" dirty="0"/>
          </a:p>
        </p:txBody>
      </p:sp>
      <p:sp>
        <p:nvSpPr>
          <p:cNvPr id="28" name="Right Brace 27"/>
          <p:cNvSpPr/>
          <p:nvPr/>
        </p:nvSpPr>
        <p:spPr>
          <a:xfrm>
            <a:off x="4254500" y="1314570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786204" y="1561068"/>
            <a:ext cx="94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33" name="Right Brace 32"/>
          <p:cNvSpPr/>
          <p:nvPr/>
        </p:nvSpPr>
        <p:spPr>
          <a:xfrm>
            <a:off x="5207000" y="5657970"/>
            <a:ext cx="445826" cy="94603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726004" y="5955268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</a:t>
            </a:r>
            <a:endParaRPr lang="en-US" dirty="0"/>
          </a:p>
        </p:txBody>
      </p:sp>
      <p:sp>
        <p:nvSpPr>
          <p:cNvPr id="35" name="Right Brace 34"/>
          <p:cNvSpPr/>
          <p:nvPr/>
        </p:nvSpPr>
        <p:spPr>
          <a:xfrm>
            <a:off x="5308600" y="2425700"/>
            <a:ext cx="457200" cy="3022600"/>
          </a:xfrm>
          <a:prstGeom prst="rightBrace">
            <a:avLst>
              <a:gd name="adj1" fmla="val 16090"/>
              <a:gd name="adj2" fmla="val 4729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05404" y="3657599"/>
            <a:ext cx="184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Transform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90500" y="2209800"/>
            <a:ext cx="3200400" cy="1588"/>
          </a:xfrm>
          <a:prstGeom prst="line">
            <a:avLst/>
          </a:prstGeom>
          <a:ln cap="rnd">
            <a:solidFill>
              <a:schemeClr val="accent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0" y="5842000"/>
            <a:ext cx="3200400" cy="1588"/>
          </a:xfrm>
          <a:prstGeom prst="line">
            <a:avLst/>
          </a:prstGeom>
          <a:ln cap="rnd">
            <a:solidFill>
              <a:schemeClr val="accent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 smtClean="0"/>
              <a:t>Motivation</a:t>
            </a:r>
          </a:p>
          <a:p>
            <a:pPr lvl="1"/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inked</a:t>
            </a:r>
            <a:r>
              <a:rPr lang="de-DE" dirty="0" smtClean="0"/>
              <a:t> Data (</a:t>
            </a:r>
            <a:r>
              <a:rPr lang="de-DE" dirty="0" err="1" smtClean="0"/>
              <a:t>NoLD</a:t>
            </a:r>
            <a:r>
              <a:rPr lang="de-DE" dirty="0" smtClean="0"/>
              <a:t>)</a:t>
            </a:r>
            <a:endParaRPr lang="de-DE" dirty="0" smtClean="0"/>
          </a:p>
          <a:p>
            <a:pPr lvl="1"/>
            <a:r>
              <a:rPr lang="de-DE" dirty="0" smtClean="0"/>
              <a:t>Data </a:t>
            </a:r>
            <a:r>
              <a:rPr lang="de-DE" dirty="0" err="1" smtClean="0"/>
              <a:t>workflows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Big Data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"Data Workflow"?</a:t>
            </a:r>
          </a:p>
          <a:p>
            <a:pPr lvl="1"/>
            <a:r>
              <a:rPr lang="de-DE" dirty="0" smtClean="0"/>
              <a:t>Different Views </a:t>
            </a:r>
            <a:r>
              <a:rPr lang="de-DE" dirty="0" err="1" smtClean="0"/>
              <a:t>of</a:t>
            </a:r>
            <a:r>
              <a:rPr lang="de-DE" dirty="0" smtClean="0"/>
              <a:t> Data Workflows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Semantic</a:t>
            </a:r>
            <a:r>
              <a:rPr lang="de-DE" dirty="0" smtClean="0"/>
              <a:t> Web</a:t>
            </a:r>
          </a:p>
          <a:p>
            <a:pPr lvl="1"/>
            <a:r>
              <a:rPr lang="de-DE" dirty="0" smtClean="0"/>
              <a:t>Key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endParaRPr lang="de-DE" dirty="0" smtClean="0"/>
          </a:p>
          <a:p>
            <a:pPr lvl="1"/>
            <a:r>
              <a:rPr lang="de-DE" dirty="0" smtClean="0"/>
              <a:t>Tools?</a:t>
            </a:r>
          </a:p>
          <a:p>
            <a:r>
              <a:rPr lang="de-DE" dirty="0" smtClean="0"/>
              <a:t>Data Integration </a:t>
            </a:r>
            <a:r>
              <a:rPr lang="de-DE" dirty="0"/>
              <a:t>Systems</a:t>
            </a:r>
            <a:endParaRPr lang="de-DE" dirty="0" smtClean="0"/>
          </a:p>
          <a:p>
            <a:pPr lvl="1"/>
            <a:r>
              <a:rPr lang="de-DE" dirty="0" smtClean="0"/>
              <a:t>Wrappers vs. </a:t>
            </a:r>
            <a:r>
              <a:rPr lang="de-DE" dirty="0" err="1" smtClean="0"/>
              <a:t>Mediators</a:t>
            </a:r>
            <a:endParaRPr lang="de-DE" dirty="0" smtClean="0"/>
          </a:p>
          <a:p>
            <a:pPr lvl="1"/>
            <a:r>
              <a:rPr lang="de-DE" dirty="0" smtClean="0"/>
              <a:t>GAV vs. LAV</a:t>
            </a:r>
          </a:p>
          <a:p>
            <a:pPr lvl="1"/>
            <a:r>
              <a:rPr lang="de-DE" dirty="0" smtClean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> vs. Materialisation</a:t>
            </a:r>
          </a:p>
          <a:p>
            <a:pPr lvl="1"/>
            <a:r>
              <a:rPr lang="de-DE" dirty="0" smtClean="0"/>
              <a:t>Data Integration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Challenges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Rules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</a:p>
          <a:p>
            <a:pPr lvl="1"/>
            <a:r>
              <a:rPr lang="de-DE" dirty="0" smtClean="0"/>
              <a:t>Data </a:t>
            </a:r>
            <a:r>
              <a:rPr lang="de-DE" dirty="0"/>
              <a:t>Quality &amp; </a:t>
            </a:r>
            <a:r>
              <a:rPr lang="de-DE" dirty="0" err="1"/>
              <a:t>Incomplete</a:t>
            </a:r>
            <a:r>
              <a:rPr lang="de-DE" dirty="0"/>
              <a:t> </a:t>
            </a:r>
            <a:r>
              <a:rPr lang="de-DE" dirty="0" smtClean="0"/>
              <a:t>Data</a:t>
            </a:r>
          </a:p>
          <a:p>
            <a:pPr lvl="1"/>
            <a:r>
              <a:rPr lang="de-DE" dirty="0" err="1" smtClean="0"/>
              <a:t>Maintainance</a:t>
            </a:r>
            <a:r>
              <a:rPr lang="de-DE" dirty="0" smtClean="0"/>
              <a:t>/</a:t>
            </a:r>
            <a:r>
              <a:rPr lang="de-DE" dirty="0"/>
              <a:t>E</a:t>
            </a:r>
            <a:r>
              <a:rPr lang="de-DE" dirty="0" smtClean="0"/>
              <a:t>volution/</a:t>
            </a:r>
            <a:r>
              <a:rPr lang="de-DE" dirty="0" err="1"/>
              <a:t>S</a:t>
            </a:r>
            <a:r>
              <a:rPr lang="de-DE" dirty="0" err="1" smtClean="0"/>
              <a:t>ustainability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Data </a:t>
            </a:r>
            <a:r>
              <a:rPr lang="de-DE" dirty="0" smtClean="0"/>
              <a:t>Workflows</a:t>
            </a:r>
          </a:p>
          <a:p>
            <a:pPr lvl="1"/>
            <a:r>
              <a:rPr lang="de-DE" b="1" dirty="0" smtClean="0">
                <a:solidFill>
                  <a:srgbClr val="800000"/>
                </a:solidFill>
              </a:rPr>
              <a:t>Break?</a:t>
            </a:r>
            <a:endParaRPr lang="de-DE" b="1" dirty="0" smtClean="0">
              <a:solidFill>
                <a:srgbClr val="800000"/>
              </a:solidFill>
            </a:endParaRPr>
          </a:p>
          <a:p>
            <a:r>
              <a:rPr lang="de-DE" dirty="0" smtClean="0"/>
              <a:t>Open Problems – Research Tasks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7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525" y="333375"/>
            <a:ext cx="8435975" cy="561975"/>
          </a:xfrm>
        </p:spPr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smtClean="0"/>
              <a:t>5/5 </a:t>
            </a:r>
            <a:r>
              <a:rPr lang="de-DE" dirty="0" err="1" smtClean="0"/>
              <a:t>From</a:t>
            </a:r>
            <a:r>
              <a:rPr lang="de-DE" dirty="0" smtClean="0"/>
              <a:t> a </a:t>
            </a:r>
            <a:r>
              <a:rPr lang="de-DE" dirty="0" err="1" smtClean="0"/>
              <a:t>Knowledge</a:t>
            </a:r>
            <a:r>
              <a:rPr lang="en-US" dirty="0" smtClean="0"/>
              <a:t>-centric Approach…</a:t>
            </a:r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168400"/>
            <a:ext cx="7683500" cy="40398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76700" y="5740400"/>
            <a:ext cx="2939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</a:t>
            </a:r>
            <a:r>
              <a:rPr lang="de-DE" dirty="0" err="1" smtClean="0"/>
              <a:t>Nonaka</a:t>
            </a:r>
            <a:r>
              <a:rPr lang="de-DE" dirty="0" smtClean="0"/>
              <a:t> &amp; Takeuchi, 1995]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6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Different</a:t>
            </a:r>
            <a:r>
              <a:rPr lang="de-DE" dirty="0" smtClean="0"/>
              <a:t> </a:t>
            </a:r>
            <a:r>
              <a:rPr lang="de-DE" dirty="0"/>
              <a:t>V</a:t>
            </a:r>
            <a:r>
              <a:rPr lang="de-DE" dirty="0" smtClean="0"/>
              <a:t>iews </a:t>
            </a:r>
            <a:r>
              <a:rPr lang="de-DE" dirty="0"/>
              <a:t>&amp;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smtClean="0"/>
              <a:t>5/5 ... </a:t>
            </a:r>
            <a:r>
              <a:rPr lang="de-DE" dirty="0" err="1" smtClean="0"/>
              <a:t>towards</a:t>
            </a:r>
            <a:r>
              <a:rPr lang="de-DE" dirty="0" smtClean="0"/>
              <a:t> a  </a:t>
            </a:r>
            <a:r>
              <a:rPr lang="en-US" dirty="0" smtClean="0"/>
              <a:t>Data-centric Approach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challenges to be addressed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idx="1"/>
          </p:nvPr>
        </p:nvSpPr>
        <p:spPr>
          <a:xfrm>
            <a:off x="976314" y="1618456"/>
            <a:ext cx="6271153" cy="2916237"/>
          </a:xfrm>
          <a:ln w="28575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    Distributed data sources</a:t>
            </a:r>
          </a:p>
          <a:p>
            <a:pPr>
              <a:buNone/>
            </a:pPr>
            <a:r>
              <a:rPr lang="en-US" dirty="0" smtClean="0"/>
              <a:t>    Non-standard processing</a:t>
            </a:r>
          </a:p>
          <a:p>
            <a:pPr>
              <a:buNone/>
            </a:pPr>
            <a:r>
              <a:rPr lang="en-US" dirty="0" smtClean="0"/>
              <a:t>    Semantic heterogeneity </a:t>
            </a:r>
          </a:p>
          <a:p>
            <a:pPr>
              <a:buNone/>
            </a:pPr>
            <a:r>
              <a:rPr lang="en-US" dirty="0" smtClean="0"/>
              <a:t>    Naming ambiguity</a:t>
            </a:r>
          </a:p>
          <a:p>
            <a:pPr>
              <a:buNone/>
            </a:pPr>
            <a:r>
              <a:rPr lang="en-US" dirty="0" smtClean="0"/>
              <a:t>    Uncertainty and evolving concepts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(non-exhaustive, </a:t>
            </a:r>
            <a:r>
              <a:rPr lang="de-DE" dirty="0" err="1" smtClean="0"/>
              <a:t>overlapping</a:t>
            </a:r>
            <a:r>
              <a:rPr lang="de-DE" dirty="0" smtClean="0"/>
              <a:t>!)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532" y="1600200"/>
            <a:ext cx="9025466" cy="4525963"/>
          </a:xfrm>
        </p:spPr>
        <p:txBody>
          <a:bodyPr>
            <a:normAutofit fontScale="70000" lnSpcReduction="20000"/>
          </a:bodyPr>
          <a:lstStyle/>
          <a:p>
            <a:r>
              <a:rPr lang="de-DE" dirty="0" err="1" smtClean="0"/>
              <a:t>Extraction</a:t>
            </a:r>
            <a:endParaRPr lang="de-DE" dirty="0" smtClean="0"/>
          </a:p>
          <a:p>
            <a:r>
              <a:rPr lang="de-DE" dirty="0" err="1" smtClean="0"/>
              <a:t>Inconsistency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endParaRPr lang="de-DE" dirty="0" smtClean="0"/>
          </a:p>
          <a:p>
            <a:r>
              <a:rPr lang="de-DE" dirty="0" err="1" smtClean="0"/>
              <a:t>Incompleteness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(</a:t>
            </a:r>
            <a:r>
              <a:rPr lang="de-DE" dirty="0" err="1" smtClean="0"/>
              <a:t>sometimes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"</a:t>
            </a:r>
            <a:r>
              <a:rPr lang="de-DE" dirty="0" err="1" smtClean="0"/>
              <a:t>Enrichment</a:t>
            </a:r>
            <a:r>
              <a:rPr lang="de-DE" dirty="0"/>
              <a:t>"</a:t>
            </a:r>
            <a:r>
              <a:rPr lang="de-DE" dirty="0" smtClean="0"/>
              <a:t>)</a:t>
            </a:r>
          </a:p>
          <a:p>
            <a:r>
              <a:rPr lang="de-DE" dirty="0" smtClean="0"/>
              <a:t>Data Integration (</a:t>
            </a:r>
            <a:r>
              <a:rPr lang="de-DE" dirty="0" err="1" smtClean="0"/>
              <a:t>alignment</a:t>
            </a:r>
            <a:r>
              <a:rPr lang="de-DE" dirty="0" smtClean="0"/>
              <a:t>,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reconciliation</a:t>
            </a:r>
            <a:r>
              <a:rPr lang="de-DE" dirty="0" smtClean="0"/>
              <a:t>)</a:t>
            </a:r>
          </a:p>
          <a:p>
            <a:r>
              <a:rPr lang="de-DE" dirty="0" smtClean="0"/>
              <a:t>Aggregation</a:t>
            </a:r>
          </a:p>
          <a:p>
            <a:r>
              <a:rPr lang="de-DE" dirty="0" err="1" smtClean="0"/>
              <a:t>Cleansing</a:t>
            </a:r>
            <a:r>
              <a:rPr lang="de-DE" dirty="0" smtClean="0"/>
              <a:t> (</a:t>
            </a:r>
            <a:r>
              <a:rPr lang="de-DE" dirty="0" err="1" smtClean="0"/>
              <a:t>removing</a:t>
            </a:r>
            <a:r>
              <a:rPr lang="de-DE" dirty="0" smtClean="0"/>
              <a:t> </a:t>
            </a:r>
            <a:r>
              <a:rPr lang="de-DE" dirty="0" err="1" smtClean="0"/>
              <a:t>outliers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Deduplication</a:t>
            </a:r>
            <a:r>
              <a:rPr lang="de-DE" dirty="0" smtClean="0"/>
              <a:t>/</a:t>
            </a:r>
            <a:r>
              <a:rPr lang="de-DE" dirty="0" err="1" smtClean="0"/>
              <a:t>Interlinking</a:t>
            </a:r>
            <a:r>
              <a:rPr lang="de-DE" dirty="0" smtClean="0"/>
              <a:t> (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involve</a:t>
            </a:r>
            <a:r>
              <a:rPr lang="de-DE" dirty="0" smtClean="0"/>
              <a:t> "</a:t>
            </a:r>
            <a:r>
              <a:rPr lang="de-DE" dirty="0" err="1" smtClean="0"/>
              <a:t>triplification</a:t>
            </a:r>
            <a:r>
              <a:rPr lang="de-DE" dirty="0" smtClean="0"/>
              <a:t>")</a:t>
            </a:r>
          </a:p>
          <a:p>
            <a:r>
              <a:rPr lang="de-DE" dirty="0" smtClean="0"/>
              <a:t>Change </a:t>
            </a:r>
            <a:r>
              <a:rPr lang="de-DE" dirty="0" err="1" smtClean="0"/>
              <a:t>dedection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Maintainance</a:t>
            </a:r>
            <a:r>
              <a:rPr lang="de-DE" dirty="0" smtClean="0"/>
              <a:t>/Evolution)</a:t>
            </a:r>
          </a:p>
          <a:p>
            <a:r>
              <a:rPr lang="de-DE" dirty="0" smtClean="0"/>
              <a:t>Validation (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anaysis</a:t>
            </a:r>
            <a:r>
              <a:rPr lang="de-DE" dirty="0" smtClean="0"/>
              <a:t>)</a:t>
            </a:r>
          </a:p>
          <a:p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Visualization</a:t>
            </a:r>
            <a:endParaRPr lang="de-DE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b="1" dirty="0" smtClean="0"/>
              <a:t>Tools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b="1" dirty="0" err="1" smtClean="0"/>
              <a:t>partially</a:t>
            </a:r>
            <a:r>
              <a:rPr lang="de-DE" dirty="0" smtClean="0"/>
              <a:t> in different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.... Bad </a:t>
            </a:r>
            <a:r>
              <a:rPr lang="de-DE" dirty="0" err="1" smtClean="0"/>
              <a:t>news</a:t>
            </a:r>
            <a:r>
              <a:rPr lang="de-DE" dirty="0" smtClean="0"/>
              <a:t>: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"</a:t>
            </a:r>
            <a:r>
              <a:rPr lang="de-DE" dirty="0" err="1" smtClean="0"/>
              <a:t>one</a:t>
            </a:r>
            <a:r>
              <a:rPr lang="de-DE" dirty="0" smtClean="0"/>
              <a:t>-size-</a:t>
            </a:r>
            <a:r>
              <a:rPr lang="de-DE" dirty="0" err="1" smtClean="0"/>
              <a:t>fits</a:t>
            </a:r>
            <a:r>
              <a:rPr lang="de-DE" dirty="0" smtClean="0"/>
              <a:t>-all" </a:t>
            </a:r>
            <a:r>
              <a:rPr lang="de-DE" dirty="0" err="1" smtClean="0"/>
              <a:t>solution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39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Tools (</a:t>
            </a:r>
            <a:r>
              <a:rPr lang="de-DE" dirty="0" err="1" smtClean="0"/>
              <a:t>again</a:t>
            </a:r>
            <a:r>
              <a:rPr lang="de-DE" dirty="0" smtClean="0"/>
              <a:t>, </a:t>
            </a:r>
            <a:r>
              <a:rPr lang="de-DE" dirty="0" err="1" smtClean="0"/>
              <a:t>exemplary</a:t>
            </a:r>
            <a:r>
              <a:rPr lang="de-DE" dirty="0" smtClean="0"/>
              <a:t>):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9333" y="1583267"/>
            <a:ext cx="8974667" cy="4525963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Linux-</a:t>
            </a:r>
            <a:r>
              <a:rPr lang="de-DE" dirty="0" err="1" smtClean="0"/>
              <a:t>commandline</a:t>
            </a:r>
            <a:r>
              <a:rPr lang="de-DE" dirty="0" smtClean="0"/>
              <a:t> Tools: </a:t>
            </a:r>
            <a:r>
              <a:rPr lang="de-DE" dirty="0" err="1" smtClean="0"/>
              <a:t>curl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, </a:t>
            </a:r>
            <a:r>
              <a:rPr lang="de-DE" dirty="0" err="1" smtClean="0"/>
              <a:t>awk</a:t>
            </a:r>
            <a:r>
              <a:rPr lang="de-DE" dirty="0" smtClean="0"/>
              <a:t>, + </a:t>
            </a:r>
            <a:r>
              <a:rPr lang="de-DE" dirty="0" err="1" smtClean="0"/>
              <a:t>postgresql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a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...</a:t>
            </a:r>
          </a:p>
          <a:p>
            <a:r>
              <a:rPr lang="de-DE" sz="2800" dirty="0" smtClean="0"/>
              <a:t>LOD2 </a:t>
            </a:r>
            <a:r>
              <a:rPr lang="de-DE" sz="2800" dirty="0" err="1" smtClean="0"/>
              <a:t>stack</a:t>
            </a:r>
            <a:r>
              <a:rPr lang="de-DE" sz="2800" dirty="0" smtClean="0"/>
              <a:t>, </a:t>
            </a:r>
            <a:r>
              <a:rPr lang="de-DE" sz="2800" dirty="0" err="1" smtClean="0"/>
              <a:t>stack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tools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integrating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generating</a:t>
            </a:r>
            <a:r>
              <a:rPr lang="de-DE" sz="2800" dirty="0" smtClean="0"/>
              <a:t> </a:t>
            </a:r>
            <a:r>
              <a:rPr lang="de-DE" sz="2800" dirty="0" err="1" smtClean="0"/>
              <a:t>Linked</a:t>
            </a:r>
            <a:r>
              <a:rPr lang="de-DE" sz="2800" dirty="0" smtClean="0"/>
              <a:t> Data, </a:t>
            </a:r>
            <a:r>
              <a:rPr lang="de-DE" dirty="0">
                <a:hlinkClick r:id="rId2"/>
              </a:rPr>
              <a:t>http://stack.lod2.eu</a:t>
            </a:r>
            <a:r>
              <a:rPr lang="de-DE" dirty="0" smtClean="0">
                <a:hlinkClick r:id="rId2"/>
              </a:rPr>
              <a:t>/</a:t>
            </a:r>
            <a:r>
              <a:rPr lang="de-DE" dirty="0" smtClean="0"/>
              <a:t> </a:t>
            </a:r>
            <a:endParaRPr lang="de-DE" sz="2800" dirty="0" smtClean="0"/>
          </a:p>
          <a:p>
            <a:pPr lvl="1"/>
            <a:r>
              <a:rPr lang="de-DE" sz="2800" dirty="0" smtClean="0"/>
              <a:t>e.g., </a:t>
            </a:r>
            <a:r>
              <a:rPr lang="de-DE" sz="2600" dirty="0" smtClean="0"/>
              <a:t>SI</a:t>
            </a:r>
            <a:r>
              <a:rPr lang="de-DE" dirty="0" smtClean="0"/>
              <a:t>LK </a:t>
            </a:r>
            <a:r>
              <a:rPr lang="de-DE" dirty="0" smtClean="0">
                <a:hlinkClick r:id="rId3"/>
              </a:rPr>
              <a:t>http://silk-framework.com/</a:t>
            </a:r>
            <a:r>
              <a:rPr lang="de-DE" dirty="0" smtClean="0"/>
              <a:t>  (</a:t>
            </a:r>
            <a:r>
              <a:rPr lang="de-DE" dirty="0" err="1" smtClean="0"/>
              <a:t>Interlinking</a:t>
            </a:r>
            <a:r>
              <a:rPr lang="de-DE" dirty="0" smtClean="0"/>
              <a:t>)</a:t>
            </a:r>
          </a:p>
          <a:p>
            <a:r>
              <a:rPr lang="de-DE" dirty="0" smtClean="0"/>
              <a:t>KARMA (</a:t>
            </a:r>
            <a:r>
              <a:rPr lang="de-DE" dirty="0" err="1" smtClean="0"/>
              <a:t>extraction</a:t>
            </a:r>
            <a:r>
              <a:rPr lang="de-DE" dirty="0" smtClean="0"/>
              <a:t>, </a:t>
            </a:r>
            <a:r>
              <a:rPr lang="de-DE" dirty="0" err="1"/>
              <a:t>d</a:t>
            </a:r>
            <a:r>
              <a:rPr lang="de-DE" dirty="0" err="1" smtClean="0"/>
              <a:t>ata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) </a:t>
            </a:r>
            <a:r>
              <a:rPr lang="de-DE" dirty="0" smtClean="0">
                <a:hlinkClick r:id="rId4"/>
              </a:rPr>
              <a:t>http://usc-isi-i2.github.io/karma/</a:t>
            </a:r>
            <a:r>
              <a:rPr lang="de-DE" dirty="0" smtClean="0"/>
              <a:t> </a:t>
            </a:r>
          </a:p>
          <a:p>
            <a:r>
              <a:rPr lang="de-DE" dirty="0" smtClean="0"/>
              <a:t>XSPARQL (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XML </a:t>
            </a:r>
            <a:r>
              <a:rPr lang="de-DE" dirty="0" err="1" smtClean="0"/>
              <a:t>and</a:t>
            </a:r>
            <a:r>
              <a:rPr lang="de-DE" dirty="0" smtClean="0"/>
              <a:t> JSON/</a:t>
            </a:r>
            <a:r>
              <a:rPr lang="de-DE" dirty="0" err="1" smtClean="0"/>
              <a:t>triplicifation</a:t>
            </a:r>
            <a:r>
              <a:rPr lang="de-DE" dirty="0" smtClean="0"/>
              <a:t>) </a:t>
            </a:r>
            <a:r>
              <a:rPr lang="de-DE" dirty="0" smtClean="0">
                <a:hlinkClick r:id="rId5"/>
              </a:rPr>
              <a:t>http://sourceforge.net/projects/xsparql/</a:t>
            </a:r>
            <a:endParaRPr lang="de-DE" dirty="0" smtClean="0"/>
          </a:p>
          <a:p>
            <a:pPr lvl="1"/>
            <a:r>
              <a:rPr lang="de-DE" dirty="0" smtClean="0"/>
              <a:t>Seel also: </a:t>
            </a:r>
            <a:r>
              <a:rPr lang="de-DE" sz="2600" dirty="0" smtClean="0">
                <a:hlinkClick r:id="rId6"/>
              </a:rPr>
              <a:t>https://ai.wu.ac.at/~polleres/20140826xsparql_st.etienne/</a:t>
            </a:r>
            <a:r>
              <a:rPr lang="de-DE" sz="2600" dirty="0" smtClean="0"/>
              <a:t> 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81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Motivation</a:t>
            </a:r>
          </a:p>
          <a:p>
            <a:pPr lvl="1"/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inked</a:t>
            </a:r>
            <a:r>
              <a:rPr lang="de-DE" dirty="0" smtClean="0"/>
              <a:t> Data</a:t>
            </a:r>
          </a:p>
          <a:p>
            <a:pPr lvl="1"/>
            <a:r>
              <a:rPr lang="de-DE" dirty="0" smtClean="0"/>
              <a:t>Data </a:t>
            </a:r>
            <a:r>
              <a:rPr lang="de-DE" dirty="0" err="1" smtClean="0"/>
              <a:t>workflows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Big Data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"Data Workflow"?</a:t>
            </a:r>
          </a:p>
          <a:p>
            <a:pPr lvl="1"/>
            <a:r>
              <a:rPr lang="de-DE" dirty="0" err="1" smtClean="0"/>
              <a:t>Diefferent</a:t>
            </a:r>
            <a:r>
              <a:rPr lang="de-DE" dirty="0" smtClean="0"/>
              <a:t> Views </a:t>
            </a:r>
            <a:r>
              <a:rPr lang="de-DE" dirty="0" err="1" smtClean="0"/>
              <a:t>of</a:t>
            </a:r>
            <a:r>
              <a:rPr lang="de-DE" dirty="0" smtClean="0"/>
              <a:t> Data Workflows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Semantic</a:t>
            </a:r>
            <a:r>
              <a:rPr lang="de-DE" dirty="0" smtClean="0"/>
              <a:t> Web</a:t>
            </a:r>
          </a:p>
          <a:p>
            <a:pPr lvl="1"/>
            <a:r>
              <a:rPr lang="de-DE" dirty="0" smtClean="0"/>
              <a:t>Key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endParaRPr lang="de-DE" dirty="0" smtClean="0"/>
          </a:p>
          <a:p>
            <a:pPr lvl="1"/>
            <a:r>
              <a:rPr lang="de-DE" dirty="0" smtClean="0"/>
              <a:t>Tools?</a:t>
            </a:r>
          </a:p>
          <a:p>
            <a:r>
              <a:rPr lang="de-DE" b="1" dirty="0" smtClean="0"/>
              <a:t>Data Integration </a:t>
            </a:r>
            <a:r>
              <a:rPr lang="de-DE" b="1" dirty="0"/>
              <a:t>Systems</a:t>
            </a:r>
            <a:endParaRPr lang="de-DE" b="1" dirty="0" smtClean="0"/>
          </a:p>
          <a:p>
            <a:pPr lvl="1"/>
            <a:r>
              <a:rPr lang="de-DE" dirty="0" smtClean="0"/>
              <a:t>Wrappers vs. Mediators</a:t>
            </a:r>
          </a:p>
          <a:p>
            <a:pPr lvl="1"/>
            <a:r>
              <a:rPr lang="de-DE" dirty="0" smtClean="0"/>
              <a:t>LAV vs. GAV</a:t>
            </a:r>
          </a:p>
          <a:p>
            <a:pPr lvl="1"/>
            <a:r>
              <a:rPr lang="de-DE" dirty="0" smtClean="0"/>
              <a:t>Data Integration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/>
              <a:t>O</a:t>
            </a:r>
            <a:r>
              <a:rPr lang="de-DE" dirty="0" err="1" smtClean="0"/>
              <a:t>ntologies</a:t>
            </a:r>
            <a:r>
              <a:rPr lang="de-DE" dirty="0" smtClean="0"/>
              <a:t> – </a:t>
            </a:r>
            <a:r>
              <a:rPr lang="de-DE" dirty="0"/>
              <a:t>Q</a:t>
            </a:r>
            <a:r>
              <a:rPr lang="de-DE" dirty="0" smtClean="0"/>
              <a:t>uery </a:t>
            </a:r>
            <a:r>
              <a:rPr lang="de-DE" dirty="0" err="1" smtClean="0"/>
              <a:t>rewriting</a:t>
            </a:r>
            <a:r>
              <a:rPr lang="de-DE" dirty="0" smtClean="0"/>
              <a:t> vs. Materialisation</a:t>
            </a:r>
          </a:p>
          <a:p>
            <a:r>
              <a:rPr lang="de-DE" dirty="0" err="1" smtClean="0"/>
              <a:t>Challenges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Rules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</a:p>
          <a:p>
            <a:pPr lvl="1"/>
            <a:r>
              <a:rPr lang="de-DE" dirty="0" smtClean="0"/>
              <a:t>Data </a:t>
            </a:r>
            <a:r>
              <a:rPr lang="de-DE" dirty="0"/>
              <a:t>Quality &amp; </a:t>
            </a:r>
            <a:r>
              <a:rPr lang="de-DE" dirty="0" err="1"/>
              <a:t>Incomplete</a:t>
            </a:r>
            <a:r>
              <a:rPr lang="de-DE" dirty="0"/>
              <a:t> </a:t>
            </a:r>
            <a:r>
              <a:rPr lang="de-DE" dirty="0" smtClean="0"/>
              <a:t>Data</a:t>
            </a:r>
          </a:p>
          <a:p>
            <a:pPr lvl="1"/>
            <a:r>
              <a:rPr lang="de-DE" dirty="0" err="1" smtClean="0"/>
              <a:t>Maintainance</a:t>
            </a:r>
            <a:r>
              <a:rPr lang="de-DE" dirty="0" smtClean="0"/>
              <a:t>/</a:t>
            </a:r>
            <a:r>
              <a:rPr lang="de-DE" dirty="0" err="1" smtClean="0"/>
              <a:t>evolution</a:t>
            </a:r>
            <a:r>
              <a:rPr lang="de-DE" dirty="0" smtClean="0"/>
              <a:t>/</a:t>
            </a:r>
            <a:r>
              <a:rPr lang="de-DE" dirty="0" err="1" smtClean="0"/>
              <a:t>sustainability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Data Workflows</a:t>
            </a:r>
          </a:p>
          <a:p>
            <a:endParaRPr lang="de-DE" dirty="0" smtClean="0"/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93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Integration Systems[Lenzerini2002]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IS=&lt;O,S,M&gt;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Let O be a set of general concepts in a general schema (virtual).</a:t>
            </a:r>
          </a:p>
          <a:p>
            <a:r>
              <a:rPr lang="en-US" dirty="0">
                <a:latin typeface="Helvetica Light"/>
                <a:cs typeface="Helvetica Light"/>
              </a:rPr>
              <a:t>Let S={S1,..,Sn} be a set of data sources</a:t>
            </a:r>
            <a:r>
              <a:rPr lang="en-US" dirty="0" smtClean="0">
                <a:latin typeface="Helvetica Light"/>
                <a:cs typeface="Helvetica Light"/>
              </a:rPr>
              <a:t>.</a:t>
            </a:r>
          </a:p>
          <a:p>
            <a:r>
              <a:rPr lang="en-US" dirty="0" smtClean="0">
                <a:latin typeface="Helvetica Light"/>
                <a:cs typeface="Helvetica Light"/>
              </a:rPr>
              <a:t>Let M be a set of mappings between sources in S and general concepts in O.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663132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cf. [</a:t>
            </a:r>
            <a:r>
              <a:rPr lang="en-US" sz="1600" dirty="0" err="1" smtClean="0"/>
              <a:t>Lenzerini</a:t>
            </a:r>
            <a:r>
              <a:rPr lang="en-US" sz="1600" dirty="0" smtClean="0"/>
              <a:t> 2002]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err="1" smtClean="0"/>
              <a:t>rdfs:subPropertyOf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dirty="0" smtClean="0"/>
              <a:t> </a:t>
            </a:r>
            <a:r>
              <a:rPr lang="en-US" dirty="0" err="1"/>
              <a:t>rdfs:subPropertyOf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euroCity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536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0405" y="1600991"/>
            <a:ext cx="1440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5747985" y="219216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20714" y="2339471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5770137" y="294692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9366" y="3094231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536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3105" y="1600991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5747985" y="219216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2614" y="2339471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5770137" y="294692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9366" y="3094231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66700" y="3813860"/>
            <a:ext cx="665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financial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</a:p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climate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de-DE" dirty="0" err="1" smtClean="0"/>
              <a:t>Integrating</a:t>
            </a:r>
            <a:r>
              <a:rPr lang="de-DE" dirty="0" smtClean="0"/>
              <a:t> (Open) Data </a:t>
            </a:r>
            <a:r>
              <a:rPr lang="de-DE" dirty="0" err="1" smtClean="0"/>
              <a:t>from</a:t>
            </a:r>
            <a:r>
              <a:rPr lang="de-DE" dirty="0" smtClean="0"/>
              <a:t> different </a:t>
            </a:r>
            <a:r>
              <a:rPr lang="de-DE" dirty="0" err="1" smtClean="0"/>
              <a:t>sources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75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4" name="Oval 3"/>
          <p:cNvSpPr/>
          <p:nvPr/>
        </p:nvSpPr>
        <p:spPr>
          <a:xfrm>
            <a:off x="5742114" y="14536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3105" y="1600991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5747985" y="219216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9914" y="2339471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5770137" y="294692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9366" y="3094231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66700" y="3813860"/>
            <a:ext cx="665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financial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</a:p>
          <a:p>
            <a:pPr>
              <a:buNone/>
            </a:pP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climate </a:t>
            </a:r>
            <a:r>
              <a:rPr lang="en-US" sz="2800" dirty="0" err="1" smtClean="0"/>
              <a:t>rdfs:subPropertyOf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rating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cxnSp>
        <p:nvCxnSpPr>
          <p:cNvPr id="13" name="Straight Connector 12"/>
          <p:cNvCxnSpPr>
            <a:stCxn id="21" idx="6"/>
            <a:endCxn id="15" idx="0"/>
          </p:cNvCxnSpPr>
          <p:nvPr/>
        </p:nvCxnSpPr>
        <p:spPr>
          <a:xfrm>
            <a:off x="5272530" y="5620336"/>
            <a:ext cx="156367" cy="4042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104494" y="598183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57824" y="602455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82785" y="614543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780376" y="617082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325880" y="558991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cxnSp>
        <p:nvCxnSpPr>
          <p:cNvPr id="19" name="Straight Connector 18"/>
          <p:cNvCxnSpPr>
            <a:stCxn id="22" idx="1"/>
          </p:cNvCxnSpPr>
          <p:nvPr/>
        </p:nvCxnSpPr>
        <p:spPr>
          <a:xfrm rot="10800000" flipV="1">
            <a:off x="3757366" y="5575268"/>
            <a:ext cx="178666" cy="390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35958" y="553519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1" name="Oval 20"/>
          <p:cNvSpPr/>
          <p:nvPr/>
        </p:nvSpPr>
        <p:spPr>
          <a:xfrm>
            <a:off x="3930384" y="52586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36032" y="5405991"/>
            <a:ext cx="118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rating(C,R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euroCity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rdfs:Class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5201219" y="93298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4224" y="1067591"/>
            <a:ext cx="136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euroCity(C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48771" y="1689360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2243" y="1858491"/>
            <a:ext cx="122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46134" y="2498985"/>
            <a:ext cx="159596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Helvetica Light"/>
                <a:cs typeface="Helvetica Light"/>
              </a:rPr>
              <a:t>afCity(C</a:t>
            </a:r>
            <a:r>
              <a:rPr lang="en-US" dirty="0" smtClean="0">
                <a:solidFill>
                  <a:schemeClr val="tx1"/>
                </a:solidFill>
                <a:latin typeface="Helvetica Light"/>
                <a:cs typeface="Helvetica Light"/>
              </a:rPr>
              <a:t>)</a:t>
            </a:r>
            <a:endParaRPr lang="en-US" dirty="0">
              <a:solidFill>
                <a:schemeClr val="tx1"/>
              </a:solidFill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0239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amFinancial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euClimate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tunisRating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 smtClean="0"/>
              <a:t>rdf:Property</a:t>
            </a:r>
            <a:r>
              <a:rPr lang="en-US" dirty="0" smtClean="0"/>
              <a:t>).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b="1" i="1" dirty="0" err="1" smtClean="0">
                <a:solidFill>
                  <a:schemeClr val="accent5">
                    <a:lumMod val="50000"/>
                  </a:schemeClr>
                </a:solidFill>
              </a:rPr>
              <a:t>similarFinancial</a:t>
            </a:r>
            <a:r>
              <a:rPr lang="en-US" dirty="0" smtClean="0"/>
              <a:t> </a:t>
            </a:r>
            <a:r>
              <a:rPr lang="en-US" dirty="0" err="1" smtClean="0"/>
              <a:t>rdf:type</a:t>
            </a:r>
            <a:r>
              <a:rPr lang="en-US" dirty="0" smtClean="0"/>
              <a:t> </a:t>
            </a:r>
            <a:r>
              <a:rPr lang="en-US" dirty="0" err="1"/>
              <a:t>rdf:Property</a:t>
            </a:r>
            <a:r>
              <a:rPr lang="en-US" dirty="0" smtClean="0"/>
              <a:t>).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8100" y="5195996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financial rating R of an American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climate rating R of an European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tells the ratings R (T is climate and financial) of Tunis.  </a:t>
            </a:r>
          </a:p>
          <a:p>
            <a:pPr eaLnBrk="0" hangingPunct="0"/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similarFinancial(C1,C1) </a:t>
            </a:r>
            <a:r>
              <a:rPr lang="en-US" sz="1600" dirty="0">
                <a:latin typeface="Helvetica Light"/>
                <a:cs typeface="Helvetica Light"/>
              </a:rPr>
              <a:t>relates</a:t>
            </a:r>
            <a:r>
              <a:rPr lang="en-US" sz="1600" dirty="0" smtClean="0">
                <a:latin typeface="Helvetica Light"/>
                <a:cs typeface="Helvetica Light"/>
              </a:rPr>
              <a:t> two American cities C1 and C2 that have the same financial rating.</a:t>
            </a:r>
            <a:endParaRPr lang="en-US" sz="1600" dirty="0">
              <a:latin typeface="Helvetica Light"/>
              <a:cs typeface="Helvetica Light"/>
            </a:endParaRPr>
          </a:p>
          <a:p>
            <a:pPr eaLnBrk="0" hangingPunct="0"/>
            <a:endParaRPr lang="en-US" sz="2000" dirty="0"/>
          </a:p>
        </p:txBody>
      </p:sp>
      <p:pic>
        <p:nvPicPr>
          <p:cNvPr id="6" name="Picture 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4206875"/>
            <a:ext cx="1156716" cy="584992"/>
          </a:xfrm>
          <a:prstGeom prst="rect">
            <a:avLst/>
          </a:prstGeom>
        </p:spPr>
      </p:pic>
      <p:pic>
        <p:nvPicPr>
          <p:cNvPr id="7" name="Picture 6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92" y="4116227"/>
            <a:ext cx="1305624" cy="589280"/>
          </a:xfrm>
          <a:prstGeom prst="rect">
            <a:avLst/>
          </a:prstGeom>
        </p:spPr>
      </p:pic>
      <p:pic>
        <p:nvPicPr>
          <p:cNvPr id="8" name="Picture 7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55" y="4103527"/>
            <a:ext cx="742257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330198" y="-2264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>
              <a:lnSpc>
                <a:spcPct val="100000"/>
              </a:lnSpc>
              <a:buClrTx/>
              <a:buSzTx/>
              <a:tabLst/>
              <a:defRPr/>
            </a:pPr>
            <a:r>
              <a:rPr lang="en-US" sz="2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Integration Systems</a:t>
            </a:r>
            <a:endParaRPr lang="en-US" sz="26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198" y="4412668"/>
            <a:ext cx="2025318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i="1" dirty="0" smtClean="0">
                <a:latin typeface="Helvetica Light"/>
                <a:cs typeface="Helvetica Light"/>
              </a:rPr>
              <a:t>) 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263" y="3564527"/>
            <a:ext cx="2640713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Light"/>
                <a:cs typeface="Helvetica Light"/>
              </a:rPr>
              <a:t>similarFinancial(C1,C2)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2050" y="3564527"/>
            <a:ext cx="1819878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euClimate(C,R</a:t>
            </a:r>
            <a:r>
              <a:rPr lang="en-US" i="1" dirty="0" smtClean="0">
                <a:latin typeface="Helvetica Light"/>
                <a:cs typeface="Helvetica Light"/>
              </a:rPr>
              <a:t>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9346" y="4431912"/>
            <a:ext cx="1871586" cy="369332"/>
          </a:xfrm>
          <a:prstGeom prst="rect">
            <a:avLst/>
          </a:prstGeom>
          <a:noFill/>
          <a:ln w="12700" cmpd="sng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i="1" dirty="0" smtClean="0">
                <a:latin typeface="Helvetica Light"/>
                <a:cs typeface="Helvetica Light"/>
              </a:rPr>
              <a:t>)</a:t>
            </a:r>
            <a:endParaRPr lang="en-US" i="1" dirty="0">
              <a:latin typeface="Helvetica Light"/>
              <a:cs typeface="Helvetica Ligh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8100" y="5195996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C</a:t>
            </a:r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financial rating R of an American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provides the climate rating R of an European city C. </a:t>
            </a:r>
          </a:p>
          <a:p>
            <a:pPr eaLnBrk="0" hangingPunct="0"/>
            <a:r>
              <a:rPr lang="en-US" sz="16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 </a:t>
            </a:r>
            <a:r>
              <a:rPr lang="en-US" sz="1600" dirty="0" smtClean="0">
                <a:latin typeface="Helvetica Light"/>
                <a:cs typeface="Helvetica Light"/>
              </a:rPr>
              <a:t>tells the ratings R (T is climate and financial) of Tunis.  </a:t>
            </a:r>
          </a:p>
          <a:p>
            <a:pPr eaLnBrk="0" hangingPunct="0"/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similarFinancial(C1,C1) </a:t>
            </a:r>
            <a:r>
              <a:rPr lang="en-US" sz="1600" dirty="0">
                <a:latin typeface="Helvetica Light"/>
                <a:cs typeface="Helvetica Light"/>
              </a:rPr>
              <a:t>relates</a:t>
            </a:r>
            <a:r>
              <a:rPr lang="en-US" sz="1600" dirty="0" smtClean="0">
                <a:latin typeface="Helvetica Light"/>
                <a:cs typeface="Helvetica Light"/>
              </a:rPr>
              <a:t> two American cities C1 and C2 that have the same financial rating.</a:t>
            </a:r>
            <a:endParaRPr lang="en-US" sz="1600" dirty="0">
              <a:latin typeface="Helvetica Light"/>
              <a:cs typeface="Helvetica Light"/>
            </a:endParaRPr>
          </a:p>
          <a:p>
            <a:pPr eaLnBrk="0" hangingPunct="0"/>
            <a:endParaRPr lang="en-US" sz="2000" dirty="0"/>
          </a:p>
        </p:txBody>
      </p:sp>
      <p:pic>
        <p:nvPicPr>
          <p:cNvPr id="13" name="Picture 12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3621883"/>
            <a:ext cx="1156716" cy="584992"/>
          </a:xfrm>
          <a:prstGeom prst="rect">
            <a:avLst/>
          </a:prstGeom>
        </p:spPr>
      </p:pic>
      <p:pic>
        <p:nvPicPr>
          <p:cNvPr id="14" name="Picture 13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92" y="2833527"/>
            <a:ext cx="1305624" cy="589280"/>
          </a:xfrm>
          <a:prstGeom prst="rect">
            <a:avLst/>
          </a:prstGeom>
        </p:spPr>
      </p:pic>
      <p:pic>
        <p:nvPicPr>
          <p:cNvPr id="15" name="Picture 14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655" y="2681127"/>
            <a:ext cx="742257" cy="673100"/>
          </a:xfrm>
          <a:prstGeom prst="rect">
            <a:avLst/>
          </a:prstGeom>
        </p:spPr>
      </p:pic>
      <p:pic>
        <p:nvPicPr>
          <p:cNvPr id="16" name="Picture 15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55" y="3571875"/>
            <a:ext cx="742257" cy="67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-1015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39" name="Up-Down Arrow Callout 38"/>
          <p:cNvSpPr/>
          <p:nvPr/>
        </p:nvSpPr>
        <p:spPr>
          <a:xfrm rot="1973221">
            <a:off x="1092349" y="2475316"/>
            <a:ext cx="609600" cy="2155223"/>
          </a:xfrm>
          <a:prstGeom prst="upDownArrowCallout">
            <a:avLst>
              <a:gd name="adj1" fmla="val 25000"/>
              <a:gd name="adj2" fmla="val 2500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Up-Down Arrow Callout 39"/>
          <p:cNvSpPr/>
          <p:nvPr/>
        </p:nvSpPr>
        <p:spPr>
          <a:xfrm rot="20009376">
            <a:off x="7601902" y="2673541"/>
            <a:ext cx="678446" cy="1411947"/>
          </a:xfrm>
          <a:prstGeom prst="upDownArrowCallout">
            <a:avLst>
              <a:gd name="adj1" fmla="val 25000"/>
              <a:gd name="adj2" fmla="val 20910"/>
              <a:gd name="adj3" fmla="val 27778"/>
              <a:gd name="adj4" fmla="val 48123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50298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51360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45844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7767"/>
            <a:ext cx="9144000" cy="39989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   Global-as-View (GAV):</a:t>
            </a:r>
          </a:p>
          <a:p>
            <a:pPr lvl="1"/>
            <a:r>
              <a:rPr lang="en-US" dirty="0" smtClean="0"/>
              <a:t>Concepts in the Global Schema (O) are defined in terms of combinations of Sources (S).</a:t>
            </a:r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Local-As-View (LAV):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/>
              <a:t>Sources </a:t>
            </a:r>
            <a:r>
              <a:rPr lang="en-US" dirty="0"/>
              <a:t>in</a:t>
            </a:r>
            <a:r>
              <a:rPr lang="en-US" dirty="0" smtClean="0"/>
              <a:t> S are </a:t>
            </a:r>
            <a:r>
              <a:rPr lang="en-US" dirty="0"/>
              <a:t>defined in terms of combinations of</a:t>
            </a:r>
            <a:r>
              <a:rPr lang="en-US" dirty="0" smtClean="0"/>
              <a:t> Concepts in O.</a:t>
            </a:r>
          </a:p>
          <a:p>
            <a:pPr marL="742950" lvl="2" indent="-342900">
              <a:buNone/>
            </a:pPr>
            <a:endParaRPr lang="en-US" dirty="0" smtClean="0"/>
          </a:p>
          <a:p>
            <a:pPr marL="342900" lvl="1" indent="-342900">
              <a:buNone/>
            </a:pPr>
            <a:r>
              <a:rPr lang="en-US" dirty="0" smtClean="0"/>
              <a:t>   </a:t>
            </a:r>
            <a:r>
              <a:rPr lang="en-US" sz="2800" dirty="0" smtClean="0">
                <a:ea typeface="+mn-ea"/>
                <a:cs typeface="+mn-cs"/>
              </a:rPr>
              <a:t>Global- &amp; Local-As-View (GLAV):</a:t>
            </a:r>
          </a:p>
          <a:p>
            <a:pPr marL="800100" lvl="2" indent="-342900"/>
            <a:r>
              <a:rPr lang="en-US" dirty="0" smtClean="0"/>
              <a:t>Combinations of concepts in the Global Schema (O) are defined in combinations of Sources (S).</a:t>
            </a:r>
          </a:p>
          <a:p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391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2"/>
                </a:solidFill>
              </a:rPr>
              <a:t>Integration Systems</a:t>
            </a:r>
            <a:endParaRPr lang="en-US" sz="2600" b="1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1567" y="1097506"/>
            <a:ext cx="25020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Helvetica Light"/>
                <a:cs typeface="Helvetica Light"/>
              </a:rPr>
              <a:t>IS=&lt;O,S,M&gt;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94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59"/>
    </mc:Choice>
    <mc:Fallback xmlns:mv="urn:schemas-microsoft-com:mac:vml" xmlns="">
      <p:transition spd="slow" advTm="518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Global-As-View (GAV)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90429" y="36663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Local-As-View (LAV)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-177872" y="3907634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21742" y="686106"/>
            <a:ext cx="8353434" cy="1771710"/>
            <a:chOff x="38456" y="3410992"/>
            <a:chExt cx="8353434" cy="1771710"/>
          </a:xfrm>
        </p:grpSpPr>
        <p:grpSp>
          <p:nvGrpSpPr>
            <p:cNvPr id="3" name="Group 29"/>
            <p:cNvGrpSpPr/>
            <p:nvPr/>
          </p:nvGrpSpPr>
          <p:grpSpPr>
            <a:xfrm>
              <a:off x="38456" y="3410992"/>
              <a:ext cx="8353434" cy="1771710"/>
              <a:chOff x="-111043" y="558117"/>
              <a:chExt cx="8353434" cy="1771710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-111043" y="558117"/>
                <a:ext cx="8353434" cy="1771710"/>
                <a:chOff x="451782" y="881655"/>
                <a:chExt cx="8353434" cy="1771710"/>
              </a:xfrm>
            </p:grpSpPr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451782" y="881655"/>
                  <a:ext cx="8353434" cy="1771710"/>
                  <a:chOff x="-433981" y="285690"/>
                  <a:chExt cx="7201310" cy="1771710"/>
                </a:xfrm>
              </p:grpSpPr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-433981" y="685800"/>
                    <a:ext cx="7201310" cy="1371600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accent3">
                        <a:lumMod val="2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 dirty="0"/>
                  </a:p>
                </p:txBody>
              </p:sp>
              <p:sp>
                <p:nvSpPr>
                  <p:cNvPr id="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53196" y="285690"/>
                    <a:ext cx="2172390" cy="400110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Global Schema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Oval 24"/>
                <p:cNvSpPr/>
                <p:nvPr/>
              </p:nvSpPr>
              <p:spPr>
                <a:xfrm>
                  <a:off x="4335327" y="1502328"/>
                  <a:ext cx="1342146" cy="723311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7124375" y="1539840"/>
                  <a:ext cx="1226126" cy="68579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355734" y="1688748"/>
                  <a:ext cx="13602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>
                      <a:latin typeface="Helvetica Light"/>
                      <a:cs typeface="Helvetica Light"/>
                    </a:rPr>
                    <a:t>e</a:t>
                  </a:r>
                  <a:r>
                    <a:rPr lang="en-US" dirty="0" err="1" smtClean="0">
                      <a:latin typeface="Helvetica Light"/>
                      <a:cs typeface="Helvetica Light"/>
                    </a:rPr>
                    <a:t>uroCity(C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7224629" y="1698074"/>
                  <a:ext cx="12231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err="1" smtClean="0">
                      <a:latin typeface="Helvetica Light"/>
                      <a:cs typeface="Helvetica Light"/>
                    </a:rPr>
                    <a:t>amCity(C</a:t>
                  </a:r>
                  <a:r>
                    <a:rPr lang="en-US" dirty="0" smtClean="0">
                      <a:latin typeface="Helvetica Light"/>
                      <a:cs typeface="Helvetica Light"/>
                    </a:rPr>
                    <a:t>)</a:t>
                  </a:r>
                  <a:endParaRPr lang="en-US" dirty="0"/>
                </a:p>
              </p:txBody>
            </p:sp>
          </p:grpSp>
          <p:sp>
            <p:nvSpPr>
              <p:cNvPr id="21" name="Oval 20"/>
              <p:cNvSpPr/>
              <p:nvPr/>
            </p:nvSpPr>
            <p:spPr>
              <a:xfrm>
                <a:off x="1191940" y="1074435"/>
                <a:ext cx="1342146" cy="5140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316040" y="3973407"/>
              <a:ext cx="1187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latin typeface="Helvetica Light"/>
                  <a:cs typeface="Helvetica Light"/>
                </a:rPr>
                <a:t>rating(C,R</a:t>
              </a:r>
              <a:r>
                <a:rPr lang="en-US" sz="1600" dirty="0" smtClean="0">
                  <a:latin typeface="Helvetica Light"/>
                  <a:cs typeface="Helvetica Light"/>
                </a:rPr>
                <a:t>)</a:t>
              </a:r>
              <a:endParaRPr lang="en-US" sz="1600" dirty="0"/>
            </a:p>
          </p:txBody>
        </p:sp>
      </p:grpSp>
      <p:cxnSp>
        <p:nvCxnSpPr>
          <p:cNvPr id="35" name="Straight Connector 34"/>
          <p:cNvCxnSpPr>
            <a:endCxn id="37" idx="0"/>
          </p:cNvCxnSpPr>
          <p:nvPr/>
        </p:nvCxnSpPr>
        <p:spPr>
          <a:xfrm rot="5400000">
            <a:off x="1451207" y="1542960"/>
            <a:ext cx="218539" cy="128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38" idx="0"/>
          </p:cNvCxnSpPr>
          <p:nvPr/>
        </p:nvCxnSpPr>
        <p:spPr>
          <a:xfrm rot="16200000" flipH="1">
            <a:off x="2922003" y="1531644"/>
            <a:ext cx="253182" cy="201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25154" y="17164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478484" y="1759198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3445" y="1880070"/>
            <a:ext cx="14274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financial(C,R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513736" y="1905468"/>
            <a:ext cx="1324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climate(C,R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2899" y="131867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916292" y="1324555"/>
            <a:ext cx="1378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rdfs:subPropertyOf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640387" y="1611579"/>
            <a:ext cx="1342146" cy="7233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094" y="1772599"/>
            <a:ext cx="109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afCity(C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355596" y="3035986"/>
            <a:ext cx="8353434" cy="5632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1728" y="3142131"/>
            <a:ext cx="836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dirty="0">
                <a:latin typeface="Helvetica Light"/>
                <a:cs typeface="Helvetica Light"/>
              </a:rPr>
              <a:t>S=</a:t>
            </a:r>
            <a:r>
              <a:rPr lang="en-US" dirty="0" smtClean="0">
                <a:latin typeface="Helvetica Light"/>
                <a:cs typeface="Helvetica Light"/>
              </a:rPr>
              <a:t>{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</a:t>
            </a:r>
            <a:r>
              <a:rPr lang="en-US" sz="17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tunisRating(T,R</a:t>
            </a:r>
            <a:r>
              <a:rPr lang="en-US" sz="17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), similarFinancial(C1,C2) </a:t>
            </a:r>
            <a:r>
              <a:rPr lang="en-US" dirty="0" smtClean="0">
                <a:latin typeface="Helvetica Light"/>
                <a:cs typeface="Helvetica Light"/>
              </a:rPr>
              <a:t>}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6141912" y="2590571"/>
            <a:ext cx="251994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bg1"/>
                </a:solidFill>
              </a:rPr>
              <a:t>Local Schema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itle 4"/>
          <p:cNvSpPr txBox="1">
            <a:spLocks/>
          </p:cNvSpPr>
          <p:nvPr/>
        </p:nvSpPr>
        <p:spPr>
          <a:xfrm>
            <a:off x="377825" y="1809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Global and Local-As-View (GLAV)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0" y="37933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7"/>
          <p:cNvSpPr>
            <a:spLocks noGrp="1" noChangeArrowheads="1"/>
          </p:cNvSpPr>
          <p:nvPr>
            <p:ph type="title"/>
          </p:nvPr>
        </p:nvSpPr>
        <p:spPr>
          <a:xfrm>
            <a:off x="323528" y="210586"/>
            <a:ext cx="7920880" cy="880622"/>
          </a:xfrm>
        </p:spPr>
        <p:txBody>
          <a:bodyPr>
            <a:normAutofit/>
          </a:bodyPr>
          <a:lstStyle/>
          <a:p>
            <a:pPr eaLnBrk="1" hangingPunct="1"/>
            <a:r>
              <a:rPr lang="en-GB" noProof="0" dirty="0" smtClean="0">
                <a:latin typeface="Arial" charset="0"/>
                <a:cs typeface="Arial" charset="0"/>
              </a:rPr>
              <a:t>Open Data  is a global trend – Good for us!</a:t>
            </a:r>
            <a:endParaRPr lang="en-GB" noProof="0" dirty="0">
              <a:latin typeface="Arial" charset="0"/>
              <a:cs typeface="Arial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2247"/>
            <a:ext cx="8713217" cy="4681537"/>
          </a:xfrm>
        </p:spPr>
        <p:txBody>
          <a:bodyPr>
            <a:normAutofit/>
          </a:bodyPr>
          <a:lstStyle/>
          <a:p>
            <a:pPr marL="573088" lvl="2" indent="-381000" eaLnBrk="1" hangingPunct="1"/>
            <a:r>
              <a:rPr lang="en-GB" sz="1600" noProof="0" dirty="0" smtClean="0">
                <a:latin typeface="Arial" charset="0"/>
              </a:rPr>
              <a:t>Cities, International Organizations, National and European </a:t>
            </a:r>
            <a:r>
              <a:rPr lang="en-GB" sz="1600" b="1" noProof="0" dirty="0" smtClean="0">
                <a:latin typeface="Arial" charset="0"/>
              </a:rPr>
              <a:t>portals</a:t>
            </a:r>
            <a:r>
              <a:rPr lang="en-GB" sz="1600" noProof="0" dirty="0" smtClean="0">
                <a:latin typeface="Arial" charset="0"/>
              </a:rPr>
              <a:t>, etc.:</a:t>
            </a:r>
          </a:p>
          <a:p>
            <a:pPr marL="573088" lvl="2" indent="-381000" eaLnBrk="1" hangingPunct="1"/>
            <a:endParaRPr lang="en-GB" sz="1600" noProof="0" dirty="0" smtClean="0">
              <a:latin typeface="Arial" charset="0"/>
            </a:endParaRPr>
          </a:p>
          <a:p>
            <a:pPr marL="192088" lvl="2" indent="0" eaLnBrk="1" hangingPunct="1">
              <a:buNone/>
            </a:pPr>
            <a:endParaRPr lang="en-GB" sz="1600" noProof="0" dirty="0">
              <a:latin typeface="Arial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792088" cy="46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8"/>
          <a:stretch>
            <a:fillRect/>
          </a:stretch>
        </p:blipFill>
        <p:spPr bwMode="auto">
          <a:xfrm>
            <a:off x="683568" y="2276872"/>
            <a:ext cx="11826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11033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8" descr="Wien_at_Veranstaltungen_Ausstellungen_Vernissagen_R2_1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04864"/>
            <a:ext cx="79208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1524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48880"/>
            <a:ext cx="12969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05862" y="6613922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104AD9-2DEB-E640-8756-C50C8175233E}" type="slidenum">
              <a:rPr lang="de-DE"/>
              <a:pPr eaLnBrk="1" hangingPunct="1"/>
              <a:t>4</a:t>
            </a:fld>
            <a:endParaRPr lang="de-DE"/>
          </a:p>
        </p:txBody>
      </p:sp>
      <p:pic>
        <p:nvPicPr>
          <p:cNvPr id="4" name="Bild 3" descr="Screen Shot 2015-05-19 at 13.06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24194"/>
            <a:ext cx="3816424" cy="548822"/>
          </a:xfrm>
          <a:prstGeom prst="rect">
            <a:avLst/>
          </a:prstGeom>
        </p:spPr>
      </p:pic>
      <p:pic>
        <p:nvPicPr>
          <p:cNvPr id="5" name="Bild 4" descr="Screen Shot 2015-05-19 at 13.08.2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4944"/>
            <a:ext cx="2137329" cy="443429"/>
          </a:xfrm>
          <a:prstGeom prst="rect">
            <a:avLst/>
          </a:prstGeom>
        </p:spPr>
      </p:pic>
      <p:pic>
        <p:nvPicPr>
          <p:cNvPr id="6" name="Bild 5" descr="Screen Shot 2015-05-19 at 13.09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24944"/>
            <a:ext cx="2133600" cy="469900"/>
          </a:xfrm>
          <a:prstGeom prst="rect">
            <a:avLst/>
          </a:prstGeom>
        </p:spPr>
      </p:pic>
      <p:pic>
        <p:nvPicPr>
          <p:cNvPr id="7" name="Bild 6" descr="Screen Shot 2015-05-19 at 13.09.45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1662088" cy="825108"/>
          </a:xfrm>
          <a:prstGeom prst="rect">
            <a:avLst/>
          </a:prstGeom>
        </p:spPr>
      </p:pic>
      <p:pic>
        <p:nvPicPr>
          <p:cNvPr id="8" name="Bild 7" descr="Screen Shot 2015-05-19 at 13.10.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21" y="3462020"/>
            <a:ext cx="1776971" cy="864096"/>
          </a:xfrm>
          <a:prstGeom prst="rect">
            <a:avLst/>
          </a:prstGeom>
        </p:spPr>
      </p:pic>
      <p:pic>
        <p:nvPicPr>
          <p:cNvPr id="2" name="Bild 1" descr="Screen Shot 2015-06-07 at 20.14.5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9" y="4365104"/>
            <a:ext cx="5190082" cy="3435959"/>
          </a:xfrm>
          <a:prstGeom prst="rect">
            <a:avLst/>
          </a:prstGeom>
        </p:spPr>
      </p:pic>
      <p:sp>
        <p:nvSpPr>
          <p:cNvPr id="18" name="Inhaltsplatzhalter 2"/>
          <p:cNvSpPr txBox="1">
            <a:spLocks/>
          </p:cNvSpPr>
          <p:nvPr/>
        </p:nvSpPr>
        <p:spPr>
          <a:xfrm>
            <a:off x="4939126" y="3518649"/>
            <a:ext cx="4204873" cy="3076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/>
              <a:t>In </a:t>
            </a:r>
            <a:r>
              <a:rPr lang="de-DE" sz="2000" dirty="0" err="1" smtClean="0"/>
              <a:t>general</a:t>
            </a:r>
            <a:r>
              <a:rPr lang="de-DE" sz="2000" dirty="0" smtClean="0"/>
              <a:t>: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more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structured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our</a:t>
            </a:r>
            <a:r>
              <a:rPr lang="de-DE" sz="2000" dirty="0" smtClean="0"/>
              <a:t> </a:t>
            </a:r>
            <a:r>
              <a:rPr lang="de-DE" sz="2000" dirty="0" err="1" smtClean="0"/>
              <a:t>fingertipps</a:t>
            </a:r>
            <a:endParaRPr lang="de-DE" sz="2000" dirty="0" smtClean="0"/>
          </a:p>
          <a:p>
            <a:r>
              <a:rPr lang="de-DE" sz="2000" dirty="0" err="1" smtClean="0"/>
              <a:t>It's</a:t>
            </a:r>
            <a:r>
              <a:rPr lang="de-DE" sz="2000" dirty="0" smtClean="0"/>
              <a:t> on </a:t>
            </a:r>
            <a:r>
              <a:rPr lang="de-DE" sz="2000" dirty="0" err="1" smtClean="0"/>
              <a:t>the</a:t>
            </a:r>
            <a:r>
              <a:rPr lang="de-DE" sz="2000" dirty="0" smtClean="0"/>
              <a:t> Web</a:t>
            </a:r>
          </a:p>
          <a:p>
            <a:r>
              <a:rPr lang="de-DE" sz="2000" dirty="0" err="1" smtClean="0"/>
              <a:t>It's</a:t>
            </a:r>
            <a:r>
              <a:rPr lang="de-DE" sz="2000" dirty="0" smtClean="0"/>
              <a:t> open</a:t>
            </a:r>
          </a:p>
          <a:p>
            <a:pPr marL="457200" lvl="1" indent="0">
              <a:buNone/>
            </a:pPr>
            <a:r>
              <a:rPr lang="de-DE" sz="1600" dirty="0" smtClean="0">
                <a:sym typeface="Wingdings"/>
              </a:rPr>
              <a:t> 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restrictions</a:t>
            </a:r>
            <a:r>
              <a:rPr lang="de-DE" sz="1600" dirty="0" smtClean="0"/>
              <a:t> </a:t>
            </a:r>
            <a:r>
              <a:rPr lang="de-DE" sz="1600" dirty="0" err="1" smtClean="0"/>
              <a:t>w.r.t</a:t>
            </a:r>
            <a:r>
              <a:rPr lang="de-DE" sz="1600" dirty="0" smtClean="0"/>
              <a:t>. </a:t>
            </a:r>
            <a:r>
              <a:rPr lang="de-DE" sz="1600" dirty="0" err="1" smtClean="0"/>
              <a:t>re-use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968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188913" y="7818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28687" y="3759200"/>
            <a:ext cx="4075113" cy="342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76271" y="33996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600" y="5549900"/>
            <a:ext cx="4445000" cy="444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710" y="4410650"/>
            <a:ext cx="55884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query1(C):-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442913" y="854869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107815" y="3557597"/>
            <a:ext cx="484632" cy="6484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6143065" y="4041912"/>
            <a:ext cx="537088" cy="1567157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405993" y="458798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188913" y="7818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81087" y="6350000"/>
            <a:ext cx="7021513" cy="317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400" y="3552034"/>
            <a:ext cx="8765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amCity(C)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euroCity(C)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α3: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climate(C,R)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α5: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(“Tunis”,R)</a:t>
            </a:r>
            <a:r>
              <a:rPr lang="en-US" sz="2000" dirty="0" err="1" smtClean="0">
                <a:latin typeface="Helvetica Light"/>
                <a:cs typeface="Helvetica Light"/>
              </a:rPr>
              <a:t>:-</a:t>
            </a:r>
            <a:r>
              <a:rPr lang="en-US" sz="2000" b="1" i="1" dirty="0" err="1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)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α6:  </a:t>
            </a:r>
            <a:r>
              <a:rPr lang="en-US" sz="2000" dirty="0" err="1" smtClean="0">
                <a:solidFill>
                  <a:schemeClr val="accent2">
                    <a:lumMod val="50000"/>
                  </a:schemeClr>
                </a:solidFill>
              </a:rPr>
              <a:t>afCity(“Tunis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”)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α7: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amCity(C1)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</a:p>
          <a:p>
            <a:pPr lvl="1">
              <a:buClr>
                <a:schemeClr val="accent5">
                  <a:lumMod val="50000"/>
                </a:schemeClr>
              </a:buClr>
            </a:pPr>
            <a:r>
              <a:rPr lang="en-US" sz="2000" dirty="0" smtClean="0">
                <a:latin typeface="Helvetica Light"/>
                <a:cs typeface="Helvetica Light"/>
              </a:rPr>
              <a:t>α8: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amCity(C2)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similarFinancial(C1,C2).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α9: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financial(C1,R)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,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amFinancial(C2,R)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66800" y="5743575"/>
            <a:ext cx="4406900" cy="2762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710" y="4410650"/>
            <a:ext cx="558843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query1(C):-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GAV</a:t>
            </a:r>
            <a:endParaRPr lang="en-US" dirty="0"/>
          </a:p>
        </p:txBody>
      </p:sp>
      <p:sp>
        <p:nvSpPr>
          <p:cNvPr id="12" name="Title 4"/>
          <p:cNvSpPr txBox="1">
            <a:spLocks noGrp="1"/>
          </p:cNvSpPr>
          <p:nvPr>
            <p:ph idx="1"/>
          </p:nvPr>
        </p:nvSpPr>
        <p:spPr>
          <a:xfrm>
            <a:off x="227013" y="946944"/>
            <a:ext cx="8356600" cy="48942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b="0" dirty="0">
                <a:latin typeface="Arial"/>
                <a:cs typeface="Arial"/>
              </a:rPr>
              <a:t>A query Q in terms of the global schema elements in O.</a:t>
            </a:r>
          </a:p>
          <a:p>
            <a:pPr marL="342900" lvl="0" indent="-342900">
              <a:spcBef>
                <a:spcPct val="20000"/>
              </a:spcBef>
              <a:buClr>
                <a:schemeClr val="accent5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US" sz="2400" dirty="0">
                <a:latin typeface="Arial"/>
                <a:cs typeface="Arial"/>
              </a:rPr>
              <a:t>Problem: </a:t>
            </a:r>
            <a:r>
              <a:rPr lang="en-US" sz="2400" b="0" dirty="0">
                <a:latin typeface="Arial"/>
                <a:cs typeface="Arial"/>
              </a:rPr>
              <a:t>Rewrite Q into a query Q’ expressed in sources in </a:t>
            </a:r>
            <a:r>
              <a:rPr lang="en-US" sz="2400" b="0" dirty="0" smtClean="0">
                <a:latin typeface="Arial"/>
                <a:cs typeface="Arial"/>
              </a:rPr>
              <a:t>S.</a:t>
            </a:r>
            <a:endParaRPr lang="en-US" sz="2400" b="0" dirty="0">
              <a:latin typeface="Arial"/>
              <a:cs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107815" y="3557597"/>
            <a:ext cx="484632" cy="6484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6384364" y="4092712"/>
            <a:ext cx="587935" cy="17365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532993" y="474038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1739" y="297445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6954" y="2499345"/>
            <a:ext cx="167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GAV: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8710" y="5048134"/>
            <a:ext cx="58339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query2(C):-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similarFinancial(C,C2), amFinancial(C2,R), </a:t>
            </a:r>
          </a:p>
          <a:p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          similarFinancial(C,R1).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287893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26065" y="4478956"/>
            <a:ext cx="331186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query2(C):-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300666" y="5075856"/>
            <a:ext cx="331186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query3(C):-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similarFinancial(C1,C).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5461484" y="3741322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635725" y="4376076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8821" y="2414679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LAV: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LAV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215972" y="598230"/>
            <a:ext cx="8953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α1: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euClimate(C,R)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euCity</a:t>
            </a:r>
            <a:r>
              <a:rPr lang="en-US" sz="2000" dirty="0" smtClean="0">
                <a:latin typeface="Helvetica Light"/>
                <a:cs typeface="Helvetica Light"/>
              </a:rPr>
              <a:t>(C),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smtClean="0">
                <a:latin typeface="Helvetica Light"/>
                <a:cs typeface="Helvetica Light"/>
              </a:rPr>
              <a:t>(C,R).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α2: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tunisRating(“financial”,R)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latin typeface="Helvetica Light"/>
                <a:cs typeface="Helvetica Light"/>
              </a:rPr>
              <a:t>(“Tunis”,R).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α3: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tunisRating(“climate”,R)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afCity</a:t>
            </a:r>
            <a:r>
              <a:rPr lang="en-US" sz="2000" dirty="0" smtClean="0">
                <a:latin typeface="Helvetica Light"/>
                <a:cs typeface="Helvetica Light"/>
              </a:rPr>
              <a:t>(“Tunis”),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climate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</a:t>
            </a:r>
            <a:r>
              <a:rPr lang="en-US" sz="2000" dirty="0" smtClean="0">
                <a:latin typeface="Helvetica Light"/>
                <a:cs typeface="Helvetica Light"/>
              </a:rPr>
              <a:t>“Tunis”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latin typeface="Helvetica Light"/>
                <a:cs typeface="Helvetica Light"/>
              </a:rPr>
              <a:t>α4:</a:t>
            </a:r>
            <a:r>
              <a:rPr lang="en-US" sz="20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</a:t>
            </a:r>
            <a:r>
              <a:rPr lang="en-US" sz="2000" dirty="0" smtClean="0">
                <a:latin typeface="Helvetica Light"/>
                <a:cs typeface="Helvetica Light"/>
              </a:rPr>
              <a:t>:-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sz="2000" dirty="0" smtClean="0">
                <a:latin typeface="Helvetica Light"/>
                <a:cs typeface="Helvetica Light"/>
              </a:rPr>
              <a:t>(C2),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                                     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(C2,R)</a:t>
            </a:r>
            <a:r>
              <a:rPr lang="en-US" sz="2000" dirty="0" smtClean="0">
                <a:latin typeface="Helvetica Light"/>
                <a:cs typeface="Helvetica Light"/>
              </a:rPr>
              <a:t>.</a:t>
            </a:r>
            <a:endParaRPr lang="en-US" sz="2000" b="1" i="1" dirty="0" smtClean="0">
              <a:solidFill>
                <a:schemeClr val="accent5">
                  <a:lumMod val="50000"/>
                </a:schemeClr>
              </a:solidFill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739" y="297445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065" y="3923331"/>
            <a:ext cx="501932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6206551" y="3284121"/>
            <a:ext cx="537088" cy="1787388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313062" y="4003543"/>
            <a:ext cx="143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Rewritings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8821" y="2414679"/>
            <a:ext cx="18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GLAV:</a:t>
            </a:r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90525" y="8466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Query Rewriting GLAV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973934"/>
            <a:ext cx="94741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dirty="0" smtClean="0">
                <a:latin typeface="Helvetica Light"/>
                <a:cs typeface="Helvetica Light"/>
              </a:rPr>
              <a:t>α0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: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amFinancial(C1,R)</a:t>
            </a:r>
            <a:r>
              <a:rPr lang="en-US" dirty="0" smtClean="0">
                <a:latin typeface="Helvetica Light"/>
                <a:cs typeface="Helvetica Light"/>
              </a:rPr>
              <a:t>,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similarFinancial(C1,C2):-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       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(C1),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amCity</a:t>
            </a:r>
            <a:r>
              <a:rPr lang="en-US" dirty="0" smtClean="0">
                <a:latin typeface="Helvetica Light"/>
                <a:cs typeface="Helvetica Light"/>
              </a:rPr>
              <a:t>(C2),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(C1,R),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financial</a:t>
            </a:r>
            <a:r>
              <a:rPr lang="en-US" dirty="0" smtClean="0">
                <a:latin typeface="Helvetica Light"/>
                <a:cs typeface="Helvetica Light"/>
              </a:rPr>
              <a:t>(C2,R).</a:t>
            </a: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 smtClean="0">
              <a:latin typeface="Helvetica Light"/>
              <a:cs typeface="Helvetica Light"/>
            </a:endParaRPr>
          </a:p>
          <a:p>
            <a:pPr lvl="1">
              <a:buClr>
                <a:schemeClr val="accent5">
                  <a:lumMod val="50000"/>
                </a:schemeClr>
              </a:buClr>
              <a:buNone/>
            </a:pP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5939" y="2891909"/>
            <a:ext cx="38052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dirty="0" smtClean="0">
                <a:latin typeface="Helvetica Light"/>
                <a:cs typeface="Helvetica Light"/>
              </a:rPr>
              <a:t>), </a:t>
            </a:r>
            <a:r>
              <a:rPr lang="en-US" dirty="0" err="1" smtClean="0">
                <a:latin typeface="Helvetica Light"/>
                <a:cs typeface="Helvetica Light"/>
              </a:rPr>
              <a:t>amCity(C</a:t>
            </a:r>
            <a:r>
              <a:rPr lang="en-US" dirty="0" smtClean="0">
                <a:latin typeface="Helvetica Light"/>
                <a:cs typeface="Helvetica Light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Query Rewriting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DB is a </a:t>
            </a:r>
            <a:r>
              <a:rPr lang="en-US" sz="2400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r>
              <a:rPr lang="en-US" sz="2400" kern="0" dirty="0" smtClean="0">
                <a:latin typeface="Helvetica Light"/>
              </a:rPr>
              <a:t>with the instances of the elements in O.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Query </a:t>
            </a:r>
            <a:r>
              <a:rPr lang="en-US" sz="2400" kern="0" dirty="0">
                <a:latin typeface="Helvetica Light"/>
              </a:rPr>
              <a:t>Containment:</a:t>
            </a:r>
            <a:r>
              <a:rPr lang="en-US" sz="2400" kern="0" dirty="0" smtClean="0">
                <a:latin typeface="Helvetica Light"/>
              </a:rPr>
              <a:t> </a:t>
            </a:r>
            <a:r>
              <a:rPr lang="en-US" sz="2400" kern="0" dirty="0">
                <a:latin typeface="Helvetica Light"/>
              </a:rPr>
              <a:t>Q</a:t>
            </a:r>
            <a:r>
              <a:rPr lang="en-US" sz="2400" kern="0" dirty="0" smtClean="0">
                <a:latin typeface="Helvetica Light"/>
              </a:rPr>
              <a:t>’ </a:t>
            </a:r>
            <a:r>
              <a:rPr lang="en-US" sz="2400" kern="0" dirty="0" smtClean="0">
                <a:latin typeface="Helvetica Light"/>
                <a:sym typeface="Symbol" charset="2"/>
              </a:rPr>
              <a:t>Q </a:t>
            </a:r>
            <a:r>
              <a:rPr lang="en-US" sz="2400" kern="0" dirty="0">
                <a:latin typeface="Helvetica Light"/>
                <a:sym typeface="Wingdings" charset="2"/>
              </a:rPr>
              <a:t></a:t>
            </a:r>
            <a:r>
              <a:rPr lang="en-US" sz="2400" kern="0" dirty="0">
                <a:latin typeface="Helvetica Light"/>
                <a:sym typeface="Symbol" charset="2"/>
              </a:rPr>
              <a:t></a:t>
            </a:r>
            <a:r>
              <a:rPr lang="en-US" sz="2400" kern="0" dirty="0" smtClean="0">
                <a:latin typeface="Helvetica Light"/>
                <a:sym typeface="Symbol" charset="2"/>
              </a:rPr>
              <a:t>DB </a:t>
            </a:r>
            <a:r>
              <a:rPr lang="en-US" sz="2400" kern="0" dirty="0">
                <a:latin typeface="Helvetica Light"/>
                <a:sym typeface="Symbol" charset="2"/>
              </a:rPr>
              <a:t>Q</a:t>
            </a:r>
            <a:r>
              <a:rPr lang="en-US" sz="2400" kern="0" dirty="0" smtClean="0">
                <a:latin typeface="Helvetica Light"/>
                <a:sym typeface="Symbol" charset="2"/>
              </a:rPr>
              <a:t>’</a:t>
            </a:r>
            <a:r>
              <a:rPr lang="en-US" sz="2400" kern="0" dirty="0">
                <a:latin typeface="Helvetica Light"/>
                <a:sym typeface="Symbol" charset="2"/>
              </a:rPr>
              <a:t>(</a:t>
            </a:r>
            <a:r>
              <a:rPr lang="en-US" sz="2400" kern="0" dirty="0" smtClean="0">
                <a:latin typeface="Helvetica Light"/>
                <a:sym typeface="Symbol" charset="2"/>
              </a:rPr>
              <a:t>DB) Q(DB)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3076575"/>
            <a:ext cx="4927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131892" y="3000375"/>
            <a:ext cx="440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latin typeface="Helvetica Light"/>
                <a:sym typeface="Symbol" charset="2"/>
              </a:rPr>
              <a:t>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549899" y="3063875"/>
            <a:ext cx="359410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sz="1600" dirty="0" smtClean="0">
                <a:latin typeface="Helvetica Light"/>
                <a:cs typeface="Helvetica Light"/>
              </a:rPr>
              <a:t>), </a:t>
            </a:r>
            <a:r>
              <a:rPr lang="en-US" sz="1600" dirty="0" err="1" smtClean="0">
                <a:latin typeface="Helvetica Light"/>
                <a:cs typeface="Helvetica Light"/>
              </a:rPr>
              <a:t>amCity(C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Query Rewriting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143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DB is a </a:t>
            </a:r>
            <a:r>
              <a:rPr lang="en-US" sz="2400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r>
              <a:rPr lang="en-US" sz="2400" kern="0" dirty="0" smtClean="0">
                <a:latin typeface="Helvetica Light"/>
              </a:rPr>
              <a:t>with the instances of the elements in O. </a:t>
            </a:r>
          </a:p>
          <a:p>
            <a:pPr marL="342900" lvl="0" indent="-342900" defTabSz="914400" fontAlgn="base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</a:pPr>
            <a:r>
              <a:rPr lang="en-US" sz="2400" kern="0" dirty="0" smtClean="0">
                <a:latin typeface="Helvetica Light"/>
              </a:rPr>
              <a:t>Query </a:t>
            </a:r>
            <a:r>
              <a:rPr lang="en-US" sz="2400" kern="0" dirty="0">
                <a:latin typeface="Helvetica Light"/>
              </a:rPr>
              <a:t>Containment:</a:t>
            </a:r>
            <a:r>
              <a:rPr lang="en-US" sz="2400" kern="0" dirty="0" smtClean="0">
                <a:latin typeface="Helvetica Light"/>
              </a:rPr>
              <a:t> </a:t>
            </a:r>
            <a:r>
              <a:rPr lang="en-US" sz="2400" kern="0" dirty="0">
                <a:latin typeface="Helvetica Light"/>
              </a:rPr>
              <a:t>Q</a:t>
            </a:r>
            <a:r>
              <a:rPr lang="en-US" sz="2400" kern="0" dirty="0" smtClean="0">
                <a:latin typeface="Helvetica Light"/>
              </a:rPr>
              <a:t>’ </a:t>
            </a:r>
            <a:r>
              <a:rPr lang="en-US" sz="2400" kern="0" dirty="0" smtClean="0">
                <a:latin typeface="Helvetica Light"/>
                <a:sym typeface="Symbol" charset="2"/>
              </a:rPr>
              <a:t>Q </a:t>
            </a:r>
            <a:r>
              <a:rPr lang="en-US" sz="2400" kern="0" dirty="0">
                <a:latin typeface="Helvetica Light"/>
                <a:sym typeface="Wingdings" charset="2"/>
              </a:rPr>
              <a:t></a:t>
            </a:r>
            <a:r>
              <a:rPr lang="en-US" sz="2400" kern="0" dirty="0">
                <a:latin typeface="Helvetica Light"/>
                <a:sym typeface="Symbol" charset="2"/>
              </a:rPr>
              <a:t></a:t>
            </a:r>
            <a:r>
              <a:rPr lang="en-US" sz="2400" kern="0" dirty="0" smtClean="0">
                <a:latin typeface="Helvetica Light"/>
                <a:sym typeface="Symbol" charset="2"/>
              </a:rPr>
              <a:t>DB </a:t>
            </a:r>
            <a:r>
              <a:rPr lang="en-US" sz="2400" kern="0" dirty="0">
                <a:latin typeface="Helvetica Light"/>
                <a:sym typeface="Symbol" charset="2"/>
              </a:rPr>
              <a:t>Q</a:t>
            </a:r>
            <a:r>
              <a:rPr lang="en-US" sz="2400" kern="0" dirty="0" smtClean="0">
                <a:latin typeface="Helvetica Light"/>
                <a:sym typeface="Symbol" charset="2"/>
              </a:rPr>
              <a:t>’</a:t>
            </a:r>
            <a:r>
              <a:rPr lang="en-US" sz="2400" kern="0" dirty="0">
                <a:latin typeface="Helvetica Light"/>
                <a:sym typeface="Symbol" charset="2"/>
              </a:rPr>
              <a:t>(</a:t>
            </a:r>
            <a:r>
              <a:rPr lang="en-US" sz="2400" kern="0" dirty="0" smtClean="0">
                <a:latin typeface="Helvetica Light"/>
                <a:sym typeface="Symbol" charset="2"/>
              </a:rPr>
              <a:t>DB) Q(DB)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3076575"/>
            <a:ext cx="4927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 Light"/>
                <a:cs typeface="Helvetica Light"/>
              </a:rPr>
              <a:t>query1(C):-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amFinancial(C,R)</a:t>
            </a:r>
            <a:r>
              <a:rPr lang="en-US" sz="1600" dirty="0" smtClean="0">
                <a:latin typeface="Helvetica Light"/>
                <a:cs typeface="Helvetica Light"/>
              </a:rPr>
              <a:t>,</a:t>
            </a:r>
            <a:r>
              <a:rPr lang="en-US" sz="1600" b="1" i="1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cs typeface="Helvetica Light"/>
              </a:rPr>
              <a:t>similarFinancial(C,C2).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5131892" y="3000375"/>
            <a:ext cx="440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 smtClean="0">
                <a:latin typeface="Helvetica Light"/>
                <a:sym typeface="Symbol" charset="2"/>
              </a:rPr>
              <a:t>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549899" y="3063875"/>
            <a:ext cx="3594101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Helvetica Light"/>
                <a:cs typeface="Helvetica Light"/>
              </a:rPr>
              <a:t>query(C):-financial(C,R</a:t>
            </a:r>
            <a:r>
              <a:rPr lang="en-US" sz="1600" dirty="0" smtClean="0">
                <a:latin typeface="Helvetica Light"/>
                <a:cs typeface="Helvetica Light"/>
              </a:rPr>
              <a:t>), </a:t>
            </a:r>
            <a:r>
              <a:rPr lang="en-US" sz="1600" dirty="0" err="1" smtClean="0">
                <a:latin typeface="Helvetica Light"/>
                <a:cs typeface="Helvetica Light"/>
              </a:rPr>
              <a:t>amCity(C</a:t>
            </a:r>
            <a:r>
              <a:rPr lang="en-US" sz="1600" dirty="0" smtClean="0">
                <a:latin typeface="Helvetica Light"/>
                <a:cs typeface="Helvetica Light"/>
              </a:rPr>
              <a:t>)</a:t>
            </a:r>
            <a:endParaRPr lang="en-US" sz="1600" dirty="0" smtClean="0"/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1541149" y="3887622"/>
            <a:ext cx="1529393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Washington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NYC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Miami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Caracas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Lima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727718" y="3578608"/>
            <a:ext cx="3132640" cy="28623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Washington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NYC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Miami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Caracas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Lima</a:t>
            </a:r>
          </a:p>
          <a:p>
            <a:r>
              <a:rPr lang="en-US" sz="2000" dirty="0">
                <a:latin typeface="Helvetica Light"/>
                <a:cs typeface="Helvetica Light"/>
              </a:rPr>
              <a:t>…</a:t>
            </a:r>
            <a:r>
              <a:rPr lang="en-US" sz="2000" dirty="0" smtClean="0">
                <a:latin typeface="Helvetica Light"/>
                <a:cs typeface="Helvetica Light"/>
              </a:rPr>
              <a:t>…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Bogota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College Park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Quito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1388" y="4395912"/>
            <a:ext cx="641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kern="0" dirty="0" err="1" smtClean="0">
                <a:latin typeface="Helvetica Light"/>
                <a:sym typeface="Symbol" charset="2"/>
              </a:rPr>
              <a:t>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1431085" y="6050519"/>
            <a:ext cx="198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Source Database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278665" y="6387067"/>
            <a:ext cx="1890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accent5">
                    <a:lumMod val="50000"/>
                  </a:schemeClr>
                </a:solidFill>
                <a:latin typeface="Helvetica Light"/>
                <a:sym typeface="Symbol" charset="2"/>
              </a:rPr>
              <a:t>Virtual Database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8423275" cy="561975"/>
          </a:xfrm>
        </p:spPr>
        <p:txBody>
          <a:bodyPr/>
          <a:lstStyle/>
          <a:p>
            <a:r>
              <a:rPr lang="en-US" dirty="0" smtClean="0"/>
              <a:t>Existing Approaches for LAV Query Rewriting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Bucket Algorithm [Levy &amp; </a:t>
            </a:r>
            <a:r>
              <a:rPr lang="en-US" sz="2400" dirty="0" err="1" smtClean="0">
                <a:latin typeface="Helvetica Light"/>
                <a:cs typeface="Helvetica Light"/>
              </a:rPr>
              <a:t>Rajaraman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Ullman</a:t>
            </a:r>
            <a:r>
              <a:rPr lang="en-US" sz="2400" dirty="0" smtClean="0">
                <a:latin typeface="Helvetica Light"/>
                <a:cs typeface="Helvetica Light"/>
              </a:rPr>
              <a:t> 1996]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Inverse Rules Algorithm [</a:t>
            </a:r>
            <a:r>
              <a:rPr lang="en-US" sz="2400" dirty="0" err="1" smtClean="0">
                <a:latin typeface="Helvetica Light"/>
                <a:cs typeface="Helvetica Light"/>
              </a:rPr>
              <a:t>Duscka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Genesereth</a:t>
            </a:r>
            <a:r>
              <a:rPr lang="en-US" sz="2400" dirty="0" smtClean="0">
                <a:latin typeface="Helvetica Light"/>
                <a:cs typeface="Helvetica Light"/>
              </a:rPr>
              <a:t> 1997]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err="1" smtClean="0">
                <a:latin typeface="Helvetica Light"/>
                <a:cs typeface="Helvetica Light"/>
              </a:rPr>
              <a:t>MiniCom</a:t>
            </a:r>
            <a:r>
              <a:rPr lang="en-US" sz="2400" dirty="0" smtClean="0">
                <a:latin typeface="Helvetica Light"/>
                <a:cs typeface="Helvetica Light"/>
              </a:rPr>
              <a:t> Algorithm [</a:t>
            </a:r>
            <a:r>
              <a:rPr lang="en-US" sz="2400" dirty="0" err="1" smtClean="0">
                <a:latin typeface="Helvetica Light"/>
                <a:cs typeface="Helvetica Light"/>
              </a:rPr>
              <a:t>Pottinger</a:t>
            </a:r>
            <a:r>
              <a:rPr lang="en-US" sz="2400" dirty="0" smtClean="0">
                <a:latin typeface="Helvetica Light"/>
                <a:cs typeface="Helvetica Light"/>
              </a:rPr>
              <a:t> &amp; Halevy 2001]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MDCSAT [</a:t>
            </a:r>
            <a:r>
              <a:rPr lang="en-US" sz="2400" dirty="0" err="1" smtClean="0">
                <a:latin typeface="Helvetica Light"/>
                <a:cs typeface="Helvetica Light"/>
              </a:rPr>
              <a:t>Arvelo</a:t>
            </a:r>
            <a:r>
              <a:rPr lang="en-US" sz="2400" dirty="0" smtClean="0">
                <a:latin typeface="Helvetica Light"/>
                <a:cs typeface="Helvetica Light"/>
              </a:rPr>
              <a:t> &amp; </a:t>
            </a:r>
            <a:r>
              <a:rPr lang="en-US" sz="2400" dirty="0" err="1" smtClean="0">
                <a:latin typeface="Helvetica Light"/>
                <a:cs typeface="Helvetica Light"/>
              </a:rPr>
              <a:t>Bonet</a:t>
            </a:r>
            <a:r>
              <a:rPr lang="en-US" sz="2400" dirty="0" smtClean="0">
                <a:latin typeface="Helvetica Light"/>
                <a:cs typeface="Helvetica Light"/>
              </a:rPr>
              <a:t> &amp; Vidal 2006]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SSSAT [</a:t>
            </a:r>
            <a:r>
              <a:rPr lang="en-US" sz="2400" dirty="0" err="1" smtClean="0">
                <a:latin typeface="Helvetica Light"/>
                <a:cs typeface="Helvetica Light"/>
              </a:rPr>
              <a:t>Izquierdo</a:t>
            </a:r>
            <a:r>
              <a:rPr lang="en-US" sz="2400" dirty="0" smtClean="0">
                <a:latin typeface="Helvetica Light"/>
                <a:cs typeface="Helvetica Light"/>
              </a:rPr>
              <a:t> &amp; Vidal &amp; </a:t>
            </a:r>
            <a:r>
              <a:rPr lang="en-US" sz="2400" dirty="0" err="1" smtClean="0">
                <a:latin typeface="Helvetica Light"/>
                <a:cs typeface="Helvetica Light"/>
              </a:rPr>
              <a:t>Bonet</a:t>
            </a:r>
            <a:r>
              <a:rPr lang="en-US" sz="2400" dirty="0" smtClean="0">
                <a:latin typeface="Helvetica Light"/>
                <a:cs typeface="Helvetica Light"/>
              </a:rPr>
              <a:t> 2011]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400" dirty="0">
                <a:latin typeface="Helvetica Light"/>
                <a:cs typeface="Helvetica Light"/>
              </a:rPr>
              <a:t>GQR [</a:t>
            </a:r>
            <a:r>
              <a:rPr lang="en-US" sz="2400" dirty="0" err="1">
                <a:latin typeface="Helvetica Light"/>
                <a:cs typeface="Helvetica Light"/>
              </a:rPr>
              <a:t>Konstantinidis</a:t>
            </a:r>
            <a:r>
              <a:rPr lang="en-US" sz="2400" dirty="0">
                <a:latin typeface="Helvetica Light"/>
                <a:cs typeface="Helvetica Light"/>
              </a:rPr>
              <a:t> &amp; </a:t>
            </a:r>
            <a:r>
              <a:rPr lang="en-US" sz="2400" dirty="0" err="1">
                <a:latin typeface="Helvetica Light"/>
                <a:cs typeface="Helvetica Light"/>
              </a:rPr>
              <a:t>Ambite</a:t>
            </a:r>
            <a:r>
              <a:rPr lang="en-US" sz="2400" dirty="0">
                <a:latin typeface="Helvetica Light"/>
                <a:cs typeface="Helvetica Light"/>
              </a:rPr>
              <a:t>, 2011</a:t>
            </a:r>
            <a:r>
              <a:rPr lang="en-US" sz="2400" dirty="0" smtClean="0">
                <a:latin typeface="Helvetica Light"/>
                <a:cs typeface="Helvetica Light"/>
              </a:rPr>
              <a:t>]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charset="2"/>
              <a:buChar char="§"/>
            </a:pPr>
            <a:r>
              <a:rPr lang="en-US" sz="2400" dirty="0" smtClean="0">
                <a:latin typeface="Helvetica Light"/>
                <a:cs typeface="Helvetica Light"/>
              </a:rPr>
              <a:t>IQR [Vidal &amp; Castillo 2015]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814" y="1229408"/>
            <a:ext cx="7550485" cy="5066238"/>
          </a:xfrm>
          <a:prstGeom prst="rect">
            <a:avLst/>
          </a:prstGeom>
          <a:noFill/>
          <a:ln w="19050" cmpd="sng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99862" y="1405037"/>
            <a:ext cx="26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Integration System</a:t>
            </a:r>
            <a:endParaRPr lang="en-US" dirty="0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724046" y="1277483"/>
            <a:ext cx="7160322" cy="5157192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3863" y="227122"/>
            <a:ext cx="9279467" cy="1143000"/>
          </a:xfrm>
        </p:spPr>
        <p:txBody>
          <a:bodyPr>
            <a:noAutofit/>
          </a:bodyPr>
          <a:lstStyle/>
          <a:p>
            <a:r>
              <a:rPr lang="en-GB" sz="3200" noProof="0" dirty="0" smtClean="0"/>
              <a:t>Buzzword Bingo 1/3:</a:t>
            </a:r>
            <a:br>
              <a:rPr lang="en-GB" sz="3200" noProof="0" dirty="0" smtClean="0"/>
            </a:br>
            <a:r>
              <a:rPr lang="en-GB" sz="3200" noProof="0" dirty="0" smtClean="0"/>
              <a:t>Open Data vs. Big Data vs. </a:t>
            </a:r>
            <a:r>
              <a:rPr lang="en-GB" sz="3200" dirty="0" smtClean="0"/>
              <a:t>Open Government</a:t>
            </a:r>
            <a:endParaRPr lang="en-GB" sz="3200" noProof="0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4294967295"/>
          </p:nvPr>
        </p:nvSpPr>
        <p:spPr>
          <a:xfrm>
            <a:off x="468313" y="6299200"/>
            <a:ext cx="8485187" cy="355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1400" noProof="0" dirty="0" smtClean="0">
                <a:hlinkClick r:id="rId3"/>
              </a:rPr>
              <a:t>http://www.opendatanow.com/2013/11/new-big-data-vs-open-data-mapping-it-out/</a:t>
            </a:r>
            <a:r>
              <a:rPr lang="en-GB" sz="1400" noProof="0" dirty="0" smtClean="0"/>
              <a:t> </a:t>
            </a:r>
            <a:endParaRPr lang="en-GB" sz="1400" noProof="0" dirty="0"/>
          </a:p>
        </p:txBody>
      </p:sp>
    </p:spTree>
    <p:extLst>
      <p:ext uri="{BB962C8B-B14F-4D97-AF65-F5344CB8AC3E}">
        <p14:creationId xmlns:p14="http://schemas.microsoft.com/office/powerpoint/2010/main" val="154411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3582" y="1368069"/>
            <a:ext cx="3184535" cy="1323439"/>
          </a:xfrm>
          <a:prstGeom prst="rect">
            <a:avLst/>
          </a:prstGeom>
          <a:noFill/>
          <a:ln w="57150" cmpd="sng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Arial Black"/>
                <a:cs typeface="Arial Black"/>
              </a:rPr>
              <a:t>Wrappers</a:t>
            </a:r>
            <a:r>
              <a:rPr lang="en-US" sz="1600" dirty="0" smtClean="0">
                <a:latin typeface="Helvetica Light"/>
                <a:cs typeface="Helvetica Light"/>
              </a:rPr>
              <a:t>: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Helvetica Light"/>
                <a:cs typeface="Helvetica Light"/>
              </a:rPr>
              <a:t>Software components specific for each type of data source.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  <a:buFont typeface="Wingdings" charset="2"/>
              <a:buChar char="§"/>
            </a:pPr>
            <a:r>
              <a:rPr lang="en-US" sz="1600" dirty="0" smtClean="0">
                <a:latin typeface="Helvetica Light"/>
                <a:cs typeface="Helvetica Light"/>
              </a:rPr>
              <a:t>Export unique schema </a:t>
            </a:r>
          </a:p>
          <a:p>
            <a:pPr algn="just">
              <a:buClr>
                <a:schemeClr val="accent5">
                  <a:lumMod val="50000"/>
                </a:schemeClr>
              </a:buClr>
              <a:buSzPct val="120000"/>
            </a:pPr>
            <a:r>
              <a:rPr lang="en-US" sz="1600" dirty="0" smtClean="0">
                <a:latin typeface="Helvetica Light"/>
                <a:cs typeface="Helvetica Light"/>
              </a:rPr>
              <a:t>for heterogeneous sources.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25" y="1027642"/>
            <a:ext cx="6911975" cy="561975"/>
          </a:xfrm>
        </p:spPr>
        <p:txBody>
          <a:bodyPr/>
          <a:lstStyle/>
          <a:p>
            <a:r>
              <a:rPr lang="en-US" dirty="0" smtClean="0"/>
              <a:t>RDB2RDF Systems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0714" y="2074694"/>
            <a:ext cx="4012967" cy="2808707"/>
            <a:chOff x="519346" y="1838724"/>
            <a:chExt cx="4012967" cy="2808707"/>
          </a:xfrm>
        </p:grpSpPr>
        <p:pic>
          <p:nvPicPr>
            <p:cNvPr id="5" name="Picture 4" descr="db2_logo_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537" y="2477230"/>
              <a:ext cx="1117629" cy="1117629"/>
            </a:xfrm>
            <a:prstGeom prst="rect">
              <a:avLst/>
            </a:prstGeom>
          </p:spPr>
        </p:pic>
        <p:sp>
          <p:nvSpPr>
            <p:cNvPr id="4" name="Can 3"/>
            <p:cNvSpPr/>
            <p:nvPr/>
          </p:nvSpPr>
          <p:spPr>
            <a:xfrm>
              <a:off x="519346" y="1838724"/>
              <a:ext cx="4012967" cy="2808707"/>
            </a:xfrm>
            <a:prstGeom prst="can">
              <a:avLst/>
            </a:prstGeom>
            <a:noFill/>
            <a:ln w="28575" cmpd="sng"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oracd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8249" y="2519013"/>
              <a:ext cx="1115123" cy="1115123"/>
            </a:xfrm>
            <a:prstGeom prst="rect">
              <a:avLst/>
            </a:prstGeom>
          </p:spPr>
        </p:pic>
        <p:pic>
          <p:nvPicPr>
            <p:cNvPr id="7" name="Picture 6" descr="sybase_ico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26" y="3634181"/>
              <a:ext cx="877817" cy="877817"/>
            </a:xfrm>
            <a:prstGeom prst="rect">
              <a:avLst/>
            </a:prstGeom>
          </p:spPr>
        </p:pic>
        <p:pic>
          <p:nvPicPr>
            <p:cNvPr id="8" name="Picture 7" descr="ic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5598" y="3701733"/>
              <a:ext cx="819041" cy="819041"/>
            </a:xfrm>
            <a:prstGeom prst="rect">
              <a:avLst/>
            </a:prstGeom>
          </p:spPr>
        </p:pic>
      </p:grpSp>
      <p:sp>
        <p:nvSpPr>
          <p:cNvPr id="9" name="Right Arrow 8"/>
          <p:cNvSpPr/>
          <p:nvPr/>
        </p:nvSpPr>
        <p:spPr>
          <a:xfrm>
            <a:off x="4985792" y="3190954"/>
            <a:ext cx="1540326" cy="10034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91777" y="4572670"/>
            <a:ext cx="296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Transformation Rules, e.g., </a:t>
            </a:r>
          </a:p>
          <a:p>
            <a:r>
              <a:rPr lang="en-US" dirty="0" smtClean="0"/>
              <a:t>R2RML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915" y="3335482"/>
            <a:ext cx="899528" cy="983862"/>
          </a:xfrm>
          <a:prstGeom prst="rect">
            <a:avLst/>
          </a:prstGeom>
        </p:spPr>
      </p:pic>
      <p:sp>
        <p:nvSpPr>
          <p:cNvPr id="12" name="Can 11"/>
          <p:cNvSpPr/>
          <p:nvPr/>
        </p:nvSpPr>
        <p:spPr>
          <a:xfrm>
            <a:off x="6972005" y="2907245"/>
            <a:ext cx="1945676" cy="1584458"/>
          </a:xfrm>
          <a:prstGeom prst="can">
            <a:avLst/>
          </a:prstGeom>
          <a:noFill/>
          <a:ln w="28575" cmpd="sng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98960" y="2208426"/>
            <a:ext cx="922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RDF</a:t>
            </a:r>
            <a:endParaRPr lang="en-US" sz="28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Wrappers for RDF 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40267" y="5638800"/>
            <a:ext cx="8437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Cf. R2RML W3C </a:t>
            </a:r>
            <a:r>
              <a:rPr lang="de-DE" dirty="0" err="1" smtClean="0"/>
              <a:t>standard</a:t>
            </a:r>
            <a:r>
              <a:rPr lang="de-DE" dirty="0"/>
              <a:t>: </a:t>
            </a:r>
            <a:r>
              <a:rPr lang="de-DE" dirty="0">
                <a:hlinkClick r:id="rId7"/>
              </a:rPr>
              <a:t>http://www.w3.org/TR/r2rml</a:t>
            </a:r>
            <a:r>
              <a:rPr lang="de-DE" dirty="0" smtClean="0">
                <a:hlinkClick r:id="rId7"/>
              </a:rPr>
              <a:t>/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also [</a:t>
            </a:r>
            <a:r>
              <a:rPr lang="de-DE" dirty="0" err="1"/>
              <a:t>Priyatna</a:t>
            </a:r>
            <a:r>
              <a:rPr lang="de-DE" dirty="0"/>
              <a:t> 2014]</a:t>
            </a:r>
            <a:r>
              <a:rPr lang="de-DE" dirty="0" smtClean="0"/>
              <a:t>]</a:t>
            </a:r>
          </a:p>
          <a:p>
            <a:r>
              <a:rPr lang="de-DE" dirty="0"/>
              <a:t> </a:t>
            </a:r>
            <a:r>
              <a:rPr lang="de-DE" dirty="0" smtClean="0"/>
              <a:t>     </a:t>
            </a:r>
            <a:r>
              <a:rPr lang="de-DE" dirty="0" err="1" smtClean="0"/>
              <a:t>UltraWrap</a:t>
            </a:r>
            <a:r>
              <a:rPr lang="de-DE" dirty="0" smtClean="0"/>
              <a:t> </a:t>
            </a:r>
            <a:r>
              <a:rPr lang="de-DE" dirty="0" smtClean="0">
                <a:hlinkClick r:id="rId8"/>
              </a:rPr>
              <a:t>http</a:t>
            </a:r>
            <a:r>
              <a:rPr lang="de-DE" dirty="0">
                <a:hlinkClick r:id="rId8"/>
              </a:rPr>
              <a:t>://capsenta.com/ultrawrap</a:t>
            </a:r>
            <a:r>
              <a:rPr lang="de-DE" dirty="0" smtClean="0">
                <a:hlinkClick r:id="rId8"/>
              </a:rPr>
              <a:t>/</a:t>
            </a:r>
            <a:r>
              <a:rPr lang="de-DE" dirty="0" smtClean="0"/>
              <a:t>  [</a:t>
            </a:r>
            <a:r>
              <a:rPr lang="de-DE" dirty="0" err="1" smtClean="0"/>
              <a:t>Sequeda</a:t>
            </a:r>
            <a:r>
              <a:rPr lang="de-DE" dirty="0" smtClean="0"/>
              <a:t> &amp; </a:t>
            </a:r>
            <a:r>
              <a:rPr lang="de-DE" dirty="0" err="1" smtClean="0"/>
              <a:t>Miranker</a:t>
            </a:r>
            <a:r>
              <a:rPr lang="de-DE" dirty="0" smtClean="0"/>
              <a:t> 2013], </a:t>
            </a:r>
          </a:p>
          <a:p>
            <a:r>
              <a:rPr lang="de-DE" dirty="0"/>
              <a:t> </a:t>
            </a:r>
            <a:r>
              <a:rPr lang="de-DE" dirty="0" smtClean="0"/>
              <a:t>     D2RQ </a:t>
            </a:r>
            <a:r>
              <a:rPr lang="de-DE" dirty="0">
                <a:hlinkClick r:id="rId9"/>
              </a:rPr>
              <a:t>http://d2rq.org</a:t>
            </a:r>
            <a:r>
              <a:rPr lang="de-DE" dirty="0" smtClean="0">
                <a:hlinkClick r:id="rId9"/>
              </a:rPr>
              <a:t>/</a:t>
            </a:r>
            <a:r>
              <a:rPr lang="de-DE" dirty="0" smtClean="0"/>
              <a:t>  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763" y="-628781"/>
            <a:ext cx="9144000" cy="1143000"/>
          </a:xfrm>
        </p:spPr>
        <p:txBody>
          <a:bodyPr/>
          <a:lstStyle/>
          <a:p>
            <a:r>
              <a:rPr lang="en-US" sz="2400" dirty="0" smtClean="0"/>
              <a:t>The Mediator and Wrapper Architecture [Wiederhold92]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1332154" y="4275666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337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60443" y="42629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748088" y="1403475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>
            <a:stCxn id="32" idx="1"/>
            <a:endCxn id="16" idx="0"/>
          </p:cNvCxnSpPr>
          <p:nvPr/>
        </p:nvCxnSpPr>
        <p:spPr>
          <a:xfrm rot="10800000" flipV="1">
            <a:off x="2003138" y="1752724"/>
            <a:ext cx="1744950" cy="252294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2" idx="3"/>
            <a:endCxn id="70" idx="0"/>
          </p:cNvCxnSpPr>
          <p:nvPr/>
        </p:nvCxnSpPr>
        <p:spPr>
          <a:xfrm>
            <a:off x="5399088" y="1752725"/>
            <a:ext cx="2132339" cy="253264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67" idx="0"/>
          </p:cNvCxnSpPr>
          <p:nvPr/>
        </p:nvCxnSpPr>
        <p:spPr>
          <a:xfrm rot="5400000">
            <a:off x="2837934" y="3062296"/>
            <a:ext cx="2180165" cy="24657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69"/>
          <p:cNvGrpSpPr/>
          <p:nvPr/>
        </p:nvGrpSpPr>
        <p:grpSpPr>
          <a:xfrm>
            <a:off x="6086208" y="1377227"/>
            <a:ext cx="903842" cy="692776"/>
            <a:chOff x="442355" y="2811104"/>
            <a:chExt cx="903842" cy="692776"/>
          </a:xfrm>
        </p:grpSpPr>
        <p:sp>
          <p:nvSpPr>
            <p:cNvPr id="71" name="Can 70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 rot="10800000">
            <a:off x="5399088" y="1587625"/>
            <a:ext cx="687120" cy="1588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92448" y="74040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87" name="Down Arrow 86"/>
          <p:cNvSpPr/>
          <p:nvPr/>
        </p:nvSpPr>
        <p:spPr>
          <a:xfrm>
            <a:off x="4269408" y="110973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40015" y="6392577"/>
            <a:ext cx="82765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[Wiederhold92]Gio </a:t>
            </a:r>
            <a:r>
              <a:rPr lang="en-US" sz="1200" dirty="0" err="1" smtClean="0"/>
              <a:t>Wiederhold</a:t>
            </a:r>
            <a:r>
              <a:rPr lang="en-US" sz="1200" dirty="0" smtClean="0"/>
              <a:t>: Mediators in the Architecture of Future Information Systems. IEEE Computer  25(3): 38-49 (1992)</a:t>
            </a:r>
            <a:endParaRPr lang="de-DE" sz="1200" dirty="0" smtClean="0"/>
          </a:p>
          <a:p>
            <a:endParaRPr lang="en-US" sz="1400" dirty="0"/>
          </a:p>
        </p:txBody>
      </p:sp>
      <p:sp>
        <p:nvSpPr>
          <p:cNvPr id="66" name="Rectangle 65"/>
          <p:cNvSpPr/>
          <p:nvPr/>
        </p:nvSpPr>
        <p:spPr>
          <a:xfrm>
            <a:off x="1358900" y="4285374"/>
            <a:ext cx="1315221" cy="14931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133746" y="4275665"/>
            <a:ext cx="1341967" cy="14266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860443" y="4285374"/>
            <a:ext cx="1341967" cy="14677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5030948"/>
            <a:ext cx="1156716" cy="58499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89639" y="5867399"/>
            <a:ext cx="1717062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amFinancial(C,R</a:t>
            </a:r>
            <a:r>
              <a:rPr lang="en-US" sz="1400" i="1" dirty="0" smtClean="0">
                <a:latin typeface="Helvetica Light"/>
                <a:cs typeface="Helvetica Light"/>
              </a:rPr>
              <a:t>) </a:t>
            </a:r>
            <a:endParaRPr lang="en-US" sz="1400" i="1" dirty="0">
              <a:latin typeface="Helvetica Light"/>
              <a:cs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86346" y="4275665"/>
            <a:ext cx="1341967" cy="55033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Wrapper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886346" y="4275665"/>
            <a:ext cx="1341967" cy="145203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31" idx="0"/>
          </p:cNvCxnSpPr>
          <p:nvPr/>
        </p:nvCxnSpPr>
        <p:spPr>
          <a:xfrm rot="16200000" flipH="1">
            <a:off x="4234935" y="2953270"/>
            <a:ext cx="2192864" cy="45192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92" y="4940300"/>
            <a:ext cx="1305624" cy="58928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18439" y="5841999"/>
            <a:ext cx="1717062" cy="33855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 err="1" smtClean="0">
                <a:latin typeface="Helvetica Light"/>
                <a:cs typeface="Helvetica Light"/>
              </a:rPr>
              <a:t>euClimate(C,R</a:t>
            </a:r>
            <a:r>
              <a:rPr lang="en-US" sz="1600" i="1" dirty="0" smtClean="0">
                <a:latin typeface="Helvetica Light"/>
                <a:cs typeface="Helvetica Light"/>
              </a:rPr>
              <a:t>)</a:t>
            </a:r>
            <a:endParaRPr lang="en-US" sz="1600" i="1" dirty="0">
              <a:latin typeface="Helvetica Light"/>
              <a:cs typeface="Helvetica Light"/>
            </a:endParaRPr>
          </a:p>
        </p:txBody>
      </p:sp>
      <p:pic>
        <p:nvPicPr>
          <p:cNvPr id="54" name="Picture 5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55" y="4927600"/>
            <a:ext cx="742257" cy="67310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684713" y="5854699"/>
            <a:ext cx="2084387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Helvetica Light"/>
                <a:cs typeface="Helvetica Light"/>
              </a:rPr>
              <a:t>similarFinancial(C1,C2)</a:t>
            </a:r>
          </a:p>
        </p:txBody>
      </p:sp>
      <p:pic>
        <p:nvPicPr>
          <p:cNvPr id="60" name="Picture 5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55" y="4940300"/>
            <a:ext cx="742257" cy="6731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884605" y="5847834"/>
            <a:ext cx="1496716" cy="3077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latin typeface="Helvetica Light"/>
                <a:cs typeface="Helvetica Light"/>
              </a:rPr>
              <a:t>tunisRating(T,R</a:t>
            </a:r>
            <a:r>
              <a:rPr lang="en-US" sz="1400" i="1" dirty="0" smtClean="0">
                <a:latin typeface="Helvetica Light"/>
                <a:cs typeface="Helvetica Light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53" y="1158904"/>
            <a:ext cx="3414303" cy="1600438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Helvetica Light"/>
              </a:rPr>
              <a:t>Mediators: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Export a unified schema. 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Query Decomposition.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Identify relevant sources for each query. </a:t>
            </a:r>
          </a:p>
          <a:p>
            <a:pPr algn="just">
              <a:buFont typeface="Arial"/>
              <a:buChar char="•"/>
            </a:pPr>
            <a:r>
              <a:rPr lang="en-US" sz="1600" dirty="0" smtClean="0">
                <a:latin typeface="Helvetica Light"/>
              </a:rPr>
              <a:t>Generate query execution plans.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20701" y="62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Mediator</a:t>
            </a:r>
            <a:endParaRPr lang="en-US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366" y="1524001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Decomposer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Magnetic Disk 26"/>
          <p:cNvSpPr/>
          <p:nvPr/>
        </p:nvSpPr>
        <p:spPr>
          <a:xfrm>
            <a:off x="3530996" y="2789389"/>
            <a:ext cx="2082799" cy="127922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Catallog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602" y="1306494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203103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022895" y="1675826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8472718">
            <a:off x="2532386" y="2478909"/>
            <a:ext cx="592667" cy="980065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69712" y="3282169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47" name="Rectangle 46"/>
          <p:cNvSpPr/>
          <p:nvPr/>
        </p:nvSpPr>
        <p:spPr>
          <a:xfrm>
            <a:off x="6613682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8378451" y="3276600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5" name="Rectangle 54"/>
          <p:cNvSpPr/>
          <p:nvPr/>
        </p:nvSpPr>
        <p:spPr>
          <a:xfrm>
            <a:off x="5684291" y="3286426"/>
            <a:ext cx="716943" cy="6546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13682" y="3282168"/>
            <a:ext cx="731523" cy="6255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378451" y="3286426"/>
            <a:ext cx="731523" cy="6435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29" y="3613332"/>
            <a:ext cx="630540" cy="25649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7530946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61" name="Rectangle 60"/>
          <p:cNvSpPr/>
          <p:nvPr/>
        </p:nvSpPr>
        <p:spPr>
          <a:xfrm>
            <a:off x="7530946" y="3282168"/>
            <a:ext cx="731523" cy="63666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05" y="3573586"/>
            <a:ext cx="711712" cy="258377"/>
          </a:xfrm>
          <a:prstGeom prst="rect">
            <a:avLst/>
          </a:prstGeom>
        </p:spPr>
      </p:pic>
      <p:pic>
        <p:nvPicPr>
          <p:cNvPr id="64" name="Picture 6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39" y="3568018"/>
            <a:ext cx="404613" cy="295129"/>
          </a:xfrm>
          <a:prstGeom prst="rect">
            <a:avLst/>
          </a:prstGeom>
        </p:spPr>
      </p:pic>
      <p:pic>
        <p:nvPicPr>
          <p:cNvPr id="66" name="Picture 65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62" y="3573586"/>
            <a:ext cx="404613" cy="29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20701" y="62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Mediator</a:t>
            </a:r>
            <a:endParaRPr lang="en-US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366" y="1524001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Decomposer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5268" y="1545168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Optimizer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Magnetic Disk 26"/>
          <p:cNvSpPr/>
          <p:nvPr/>
        </p:nvSpPr>
        <p:spPr>
          <a:xfrm>
            <a:off x="3530996" y="2789389"/>
            <a:ext cx="2082799" cy="127922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Catallog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602" y="1306494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203103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022895" y="1675826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554537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8472718">
            <a:off x="2532386" y="2478909"/>
            <a:ext cx="592667" cy="980065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4313238" y="2379795"/>
            <a:ext cx="592667" cy="642431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69712" y="3282169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47" name="Rectangle 46"/>
          <p:cNvSpPr/>
          <p:nvPr/>
        </p:nvSpPr>
        <p:spPr>
          <a:xfrm>
            <a:off x="6613682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8378451" y="3276600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5" name="Rectangle 54"/>
          <p:cNvSpPr/>
          <p:nvPr/>
        </p:nvSpPr>
        <p:spPr>
          <a:xfrm>
            <a:off x="5684291" y="3286426"/>
            <a:ext cx="716943" cy="6546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13682" y="3282168"/>
            <a:ext cx="731523" cy="6255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378451" y="3286426"/>
            <a:ext cx="731523" cy="6435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29" y="3613332"/>
            <a:ext cx="630540" cy="25649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7530946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61" name="Rectangle 60"/>
          <p:cNvSpPr/>
          <p:nvPr/>
        </p:nvSpPr>
        <p:spPr>
          <a:xfrm>
            <a:off x="7530946" y="3282168"/>
            <a:ext cx="731523" cy="63666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05" y="3573586"/>
            <a:ext cx="711712" cy="258377"/>
          </a:xfrm>
          <a:prstGeom prst="rect">
            <a:avLst/>
          </a:prstGeom>
        </p:spPr>
      </p:pic>
      <p:pic>
        <p:nvPicPr>
          <p:cNvPr id="64" name="Picture 6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39" y="3568018"/>
            <a:ext cx="404613" cy="295129"/>
          </a:xfrm>
          <a:prstGeom prst="rect">
            <a:avLst/>
          </a:prstGeom>
        </p:spPr>
      </p:pic>
      <p:pic>
        <p:nvPicPr>
          <p:cNvPr id="66" name="Picture 65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62" y="3573586"/>
            <a:ext cx="404613" cy="29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20701" y="629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4572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Mediator</a:t>
            </a:r>
            <a:endParaRPr lang="en-US" sz="28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366" y="1524001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Decomposer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5268" y="1545168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Optimizer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4533" y="1545168"/>
            <a:ext cx="2082799" cy="8890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Query Execution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Engine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Magnetic Disk 26"/>
          <p:cNvSpPr/>
          <p:nvPr/>
        </p:nvSpPr>
        <p:spPr>
          <a:xfrm>
            <a:off x="3530996" y="2789389"/>
            <a:ext cx="2082799" cy="127922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Catallog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602" y="1306494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>
            <a:off x="203103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022895" y="1675826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5554537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8472718">
            <a:off x="2532386" y="2478909"/>
            <a:ext cx="592667" cy="980065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4313238" y="2379795"/>
            <a:ext cx="592667" cy="642431"/>
          </a:xfrm>
          <a:prstGeom prst="downArrow">
            <a:avLst>
              <a:gd name="adj1" fmla="val 50000"/>
              <a:gd name="adj2" fmla="val 5714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2886019">
            <a:off x="6076508" y="2584505"/>
            <a:ext cx="620165" cy="61230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rot="19563169">
            <a:off x="7723600" y="2584514"/>
            <a:ext cx="620165" cy="61230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8116080" y="1672168"/>
            <a:ext cx="762198" cy="67733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502126" y="1066795"/>
            <a:ext cx="148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 Results 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669712" y="3282169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47" name="Rectangle 46"/>
          <p:cNvSpPr/>
          <p:nvPr/>
        </p:nvSpPr>
        <p:spPr>
          <a:xfrm>
            <a:off x="6613682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8378451" y="3276600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55" name="Rectangle 54"/>
          <p:cNvSpPr/>
          <p:nvPr/>
        </p:nvSpPr>
        <p:spPr>
          <a:xfrm>
            <a:off x="5684291" y="3286426"/>
            <a:ext cx="716943" cy="6546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613682" y="3282168"/>
            <a:ext cx="731523" cy="6255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378451" y="3286426"/>
            <a:ext cx="731523" cy="64354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DB_withn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29" y="3613332"/>
            <a:ext cx="630540" cy="25649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7530946" y="3282168"/>
            <a:ext cx="731523" cy="2413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Wrapper</a:t>
            </a:r>
            <a:endParaRPr lang="en-US" sz="1100" dirty="0"/>
          </a:p>
        </p:txBody>
      </p:sp>
      <p:sp>
        <p:nvSpPr>
          <p:cNvPr id="61" name="Rectangle 60"/>
          <p:cNvSpPr/>
          <p:nvPr/>
        </p:nvSpPr>
        <p:spPr>
          <a:xfrm>
            <a:off x="7530946" y="3282168"/>
            <a:ext cx="731523" cy="63666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05" y="3573586"/>
            <a:ext cx="711712" cy="258377"/>
          </a:xfrm>
          <a:prstGeom prst="rect">
            <a:avLst/>
          </a:prstGeom>
        </p:spPr>
      </p:pic>
      <p:pic>
        <p:nvPicPr>
          <p:cNvPr id="64" name="Picture 63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39" y="3568018"/>
            <a:ext cx="404613" cy="295129"/>
          </a:xfrm>
          <a:prstGeom prst="rect">
            <a:avLst/>
          </a:prstGeom>
        </p:spPr>
      </p:pic>
      <p:pic>
        <p:nvPicPr>
          <p:cNvPr id="66" name="Picture 65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62" y="3573586"/>
            <a:ext cx="404613" cy="29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ked-data-fu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780"/>
            <a:ext cx="9144000" cy="5399640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0800000">
            <a:off x="3805237" y="4853517"/>
            <a:ext cx="423333" cy="150283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 rot="10800000">
            <a:off x="3830634" y="4148666"/>
            <a:ext cx="270933" cy="6032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28570" y="5355167"/>
            <a:ext cx="1303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Sources</a:t>
            </a:r>
          </a:p>
          <a:p>
            <a:r>
              <a:rPr lang="en-US" dirty="0" smtClean="0"/>
              <a:t>&amp; Wrappers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1567" y="4297888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03756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1" y="-2164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bel" pitchFamily="34" charset="0"/>
                <a:ea typeface="+mj-ea"/>
                <a:cs typeface="Corbel" pitchFamily="34" charset="0"/>
              </a:rPr>
              <a:t>Linked Data Mediators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+mj-ea"/>
              <a:cs typeface="Corbe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8029" y="941402"/>
            <a:ext cx="262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Stadtmüller</a:t>
            </a:r>
            <a:r>
              <a:rPr lang="en-US" dirty="0"/>
              <a:t> et al. 2013]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88840"/>
            <a:ext cx="3721358" cy="230425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195736" y="2060848"/>
            <a:ext cx="3779912" cy="237626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9144000" cy="561975"/>
          </a:xfrm>
        </p:spPr>
        <p:txBody>
          <a:bodyPr/>
          <a:lstStyle/>
          <a:p>
            <a:r>
              <a:rPr lang="en-US" dirty="0" smtClean="0"/>
              <a:t>Linked Data Mediators: Federated Query Processing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2478650" y="2492896"/>
            <a:ext cx="725198" cy="640318"/>
            <a:chOff x="5451210" y="5364845"/>
            <a:chExt cx="725198" cy="640318"/>
          </a:xfrm>
        </p:grpSpPr>
        <p:pic>
          <p:nvPicPr>
            <p:cNvPr id="9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4" name="Group 10"/>
          <p:cNvGrpSpPr/>
          <p:nvPr/>
        </p:nvGrpSpPr>
        <p:grpSpPr>
          <a:xfrm>
            <a:off x="3270738" y="2852936"/>
            <a:ext cx="725198" cy="640318"/>
            <a:chOff x="5451210" y="5364845"/>
            <a:chExt cx="725198" cy="640318"/>
          </a:xfrm>
        </p:grpSpPr>
        <p:pic>
          <p:nvPicPr>
            <p:cNvPr id="12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5" name="Group 13"/>
          <p:cNvGrpSpPr/>
          <p:nvPr/>
        </p:nvGrpSpPr>
        <p:grpSpPr>
          <a:xfrm>
            <a:off x="3985700" y="2420888"/>
            <a:ext cx="725198" cy="640318"/>
            <a:chOff x="5451210" y="5364845"/>
            <a:chExt cx="725198" cy="640318"/>
          </a:xfrm>
        </p:grpSpPr>
        <p:pic>
          <p:nvPicPr>
            <p:cNvPr id="15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grpSp>
        <p:nvGrpSpPr>
          <p:cNvPr id="6" name="Group 25"/>
          <p:cNvGrpSpPr/>
          <p:nvPr/>
        </p:nvGrpSpPr>
        <p:grpSpPr>
          <a:xfrm>
            <a:off x="4710898" y="2924944"/>
            <a:ext cx="725198" cy="640318"/>
            <a:chOff x="5451210" y="5364845"/>
            <a:chExt cx="725198" cy="640318"/>
          </a:xfrm>
        </p:grpSpPr>
        <p:pic>
          <p:nvPicPr>
            <p:cNvPr id="27" name="Picture 8" descr="http://icons.iconarchive.com/icons/visualpharm/hardware/64/server-ic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210" y="536484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6136" y="5589240"/>
              <a:ext cx="380272" cy="415923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650257" y="1460683"/>
            <a:ext cx="4418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Publicly available SPARQL endpoints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4581128"/>
            <a:ext cx="936104" cy="936104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2843808" y="3212976"/>
            <a:ext cx="936104" cy="165618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572000" y="3573016"/>
            <a:ext cx="504056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707904" y="3501008"/>
            <a:ext cx="360040" cy="12241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6" idx="2"/>
          </p:cNvCxnSpPr>
          <p:nvPr/>
        </p:nvCxnSpPr>
        <p:spPr>
          <a:xfrm flipH="1">
            <a:off x="4283968" y="3061206"/>
            <a:ext cx="236794" cy="16639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302408" y="5517232"/>
            <a:ext cx="1989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Federated </a:t>
            </a:r>
          </a:p>
          <a:p>
            <a:pPr algn="ctr"/>
            <a:r>
              <a:rPr lang="en-US" sz="2000" b="1" dirty="0" smtClean="0"/>
              <a:t>query processing</a:t>
            </a:r>
            <a:endParaRPr lang="en-US" sz="2000" b="1" dirty="0"/>
          </a:p>
        </p:txBody>
      </p:sp>
      <p:pic>
        <p:nvPicPr>
          <p:cNvPr id="26" name="Picture 25" descr="FOP_FedX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178" y="3895440"/>
            <a:ext cx="1904939" cy="795312"/>
          </a:xfrm>
          <a:prstGeom prst="rect">
            <a:avLst/>
          </a:prstGeom>
        </p:spPr>
      </p:pic>
      <p:pic>
        <p:nvPicPr>
          <p:cNvPr id="29" name="Picture 28" descr="splendid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513" y="5788835"/>
            <a:ext cx="1876560" cy="590378"/>
          </a:xfrm>
          <a:prstGeom prst="rect">
            <a:avLst/>
          </a:prstGeom>
        </p:spPr>
      </p:pic>
      <p:grpSp>
        <p:nvGrpSpPr>
          <p:cNvPr id="7" name="Group 18"/>
          <p:cNvGrpSpPr/>
          <p:nvPr/>
        </p:nvGrpSpPr>
        <p:grpSpPr>
          <a:xfrm>
            <a:off x="5218654" y="4729333"/>
            <a:ext cx="1374604" cy="1108059"/>
            <a:chOff x="869568" y="2807492"/>
            <a:chExt cx="1374604" cy="1108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568" y="2807492"/>
              <a:ext cx="1117600" cy="762000"/>
            </a:xfrm>
            <a:prstGeom prst="rect">
              <a:avLst/>
            </a:prstGeom>
            <a:solidFill>
              <a:srgbClr val="FFB544"/>
            </a:solidFill>
          </p:spPr>
        </p:pic>
        <p:sp>
          <p:nvSpPr>
            <p:cNvPr id="32" name="Rectangle 31"/>
            <p:cNvSpPr/>
            <p:nvPr/>
          </p:nvSpPr>
          <p:spPr>
            <a:xfrm>
              <a:off x="1072242" y="3546219"/>
              <a:ext cx="1171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 Neue"/>
                  <a:cs typeface="Helvetica Neue"/>
                </a:rPr>
                <a:t>ANAPSID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Mediator and Wrapper Architecture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05448" y="2804587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6227" y="1626141"/>
            <a:ext cx="1651000" cy="698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Mediator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2364536" y="1975391"/>
            <a:ext cx="531691" cy="82117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3"/>
          </p:cNvCxnSpPr>
          <p:nvPr/>
        </p:nvCxnSpPr>
        <p:spPr>
          <a:xfrm>
            <a:off x="4547227" y="1975391"/>
            <a:ext cx="2331940" cy="82919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45" idx="0"/>
          </p:cNvCxnSpPr>
          <p:nvPr/>
        </p:nvCxnSpPr>
        <p:spPr>
          <a:xfrm rot="5400000">
            <a:off x="1004383" y="2843034"/>
            <a:ext cx="1433647" cy="131368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1968749" y="3225557"/>
            <a:ext cx="1349371" cy="61326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46" idx="0"/>
          </p:cNvCxnSpPr>
          <p:nvPr/>
        </p:nvCxnSpPr>
        <p:spPr>
          <a:xfrm rot="5400000">
            <a:off x="1474851" y="3336267"/>
            <a:ext cx="1402369" cy="34998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57298" y="3503880"/>
            <a:ext cx="917237" cy="77601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5" idx="2"/>
          </p:cNvCxnSpPr>
          <p:nvPr/>
        </p:nvCxnSpPr>
        <p:spPr>
          <a:xfrm rot="5400000">
            <a:off x="6544659" y="3889376"/>
            <a:ext cx="772579" cy="158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5480258" y="3496734"/>
            <a:ext cx="988275" cy="77893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66"/>
          <p:cNvGrpSpPr/>
          <p:nvPr/>
        </p:nvGrpSpPr>
        <p:grpSpPr>
          <a:xfrm>
            <a:off x="8141676" y="2810311"/>
            <a:ext cx="903842" cy="692776"/>
            <a:chOff x="442355" y="2811104"/>
            <a:chExt cx="903842" cy="692776"/>
          </a:xfrm>
        </p:grpSpPr>
        <p:sp>
          <p:nvSpPr>
            <p:cNvPr id="29" name="Can 28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grpSp>
        <p:nvGrpSpPr>
          <p:cNvPr id="4" name="Group 69"/>
          <p:cNvGrpSpPr/>
          <p:nvPr/>
        </p:nvGrpSpPr>
        <p:grpSpPr>
          <a:xfrm>
            <a:off x="1235513" y="1593387"/>
            <a:ext cx="903842" cy="692776"/>
            <a:chOff x="442355" y="2811104"/>
            <a:chExt cx="903842" cy="692776"/>
          </a:xfrm>
        </p:grpSpPr>
        <p:sp>
          <p:nvSpPr>
            <p:cNvPr id="32" name="Can 31"/>
            <p:cNvSpPr/>
            <p:nvPr/>
          </p:nvSpPr>
          <p:spPr>
            <a:xfrm>
              <a:off x="457200" y="2811104"/>
              <a:ext cx="888997" cy="692776"/>
            </a:xfrm>
            <a:prstGeom prst="can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355" y="3001936"/>
              <a:ext cx="884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Catalog</a:t>
              </a:r>
              <a:endParaRPr lang="en-US" dirty="0"/>
            </a:p>
          </p:txBody>
        </p:sp>
      </p:grpSp>
      <p:cxnSp>
        <p:nvCxnSpPr>
          <p:cNvPr id="35" name="Straight Connector 34"/>
          <p:cNvCxnSpPr/>
          <p:nvPr/>
        </p:nvCxnSpPr>
        <p:spPr>
          <a:xfrm rot="10800000">
            <a:off x="7703551" y="3125072"/>
            <a:ext cx="479091" cy="3799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3" idx="3"/>
            <a:endCxn id="16" idx="1"/>
          </p:cNvCxnSpPr>
          <p:nvPr/>
        </p:nvCxnSpPr>
        <p:spPr>
          <a:xfrm>
            <a:off x="2120115" y="1968885"/>
            <a:ext cx="776112" cy="6506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27680" y="956562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>
            <a:off x="3404640" y="1325894"/>
            <a:ext cx="669436" cy="45832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logoGeoNam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964" y="4619908"/>
            <a:ext cx="752236" cy="20609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89163" y="905168"/>
            <a:ext cx="4499375" cy="3998952"/>
          </a:xfrm>
          <a:prstGeom prst="roundRect">
            <a:avLst>
              <a:gd name="adj" fmla="val 9572"/>
            </a:avLst>
          </a:prstGeom>
          <a:noFill/>
          <a:ln w="38100" cmpd="sng">
            <a:solidFill>
              <a:schemeClr val="accent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70232" y="932188"/>
            <a:ext cx="14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Integration System</a:t>
            </a:r>
            <a:endParaRPr lang="en-US" b="1" dirty="0"/>
          </a:p>
        </p:txBody>
      </p:sp>
      <p:sp>
        <p:nvSpPr>
          <p:cNvPr id="55" name="Rounded Rectangle 54"/>
          <p:cNvSpPr/>
          <p:nvPr/>
        </p:nvSpPr>
        <p:spPr>
          <a:xfrm>
            <a:off x="4775201" y="2634444"/>
            <a:ext cx="4264084" cy="2559855"/>
          </a:xfrm>
          <a:prstGeom prst="roundRect">
            <a:avLst>
              <a:gd name="adj" fmla="val 9572"/>
            </a:avLst>
          </a:prstGeom>
          <a:noFill/>
          <a:ln w="38100" cmpd="sng">
            <a:solidFill>
              <a:schemeClr val="accent6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788192" y="2651745"/>
            <a:ext cx="142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Integration System</a:t>
            </a:r>
            <a:endParaRPr lang="en-US" b="1" dirty="0"/>
          </a:p>
        </p:txBody>
      </p:sp>
      <p:grpSp>
        <p:nvGrpSpPr>
          <p:cNvPr id="57" name="Group 56"/>
          <p:cNvGrpSpPr/>
          <p:nvPr/>
        </p:nvGrpSpPr>
        <p:grpSpPr>
          <a:xfrm>
            <a:off x="691312" y="4206875"/>
            <a:ext cx="3440262" cy="664506"/>
            <a:chOff x="5669712" y="3276600"/>
            <a:chExt cx="3440262" cy="664506"/>
          </a:xfrm>
        </p:grpSpPr>
        <p:sp>
          <p:nvSpPr>
            <p:cNvPr id="42" name="Rectangle 41"/>
            <p:cNvSpPr/>
            <p:nvPr/>
          </p:nvSpPr>
          <p:spPr>
            <a:xfrm>
              <a:off x="5669712" y="3282169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613682" y="32821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78451" y="3276600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84291" y="3286426"/>
              <a:ext cx="716943" cy="654680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613682" y="3282168"/>
              <a:ext cx="731523" cy="625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78451" y="3286426"/>
              <a:ext cx="731523" cy="64354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IDB_withnam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5829" y="3613332"/>
              <a:ext cx="630540" cy="256497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7530946" y="32821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30946" y="3282168"/>
              <a:ext cx="731523" cy="63666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3939" y="3568018"/>
              <a:ext cx="404613" cy="295129"/>
            </a:xfrm>
            <a:prstGeom prst="rect">
              <a:avLst/>
            </a:prstGeom>
          </p:spPr>
        </p:pic>
        <p:pic>
          <p:nvPicPr>
            <p:cNvPr id="54" name="Picture 53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162" y="3573586"/>
              <a:ext cx="404613" cy="295129"/>
            </a:xfrm>
            <a:prstGeom prst="rect">
              <a:avLst/>
            </a:prstGeom>
          </p:spPr>
        </p:pic>
      </p:grpSp>
      <p:pic>
        <p:nvPicPr>
          <p:cNvPr id="58" name="Picture 57" descr="20150318150730!Eurostat_logo_RGB_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805" y="4513386"/>
            <a:ext cx="711712" cy="258377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2324100" y="2844800"/>
            <a:ext cx="1479813" cy="136207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5339512" y="4250543"/>
            <a:ext cx="3440262" cy="854856"/>
            <a:chOff x="5669712" y="3269468"/>
            <a:chExt cx="3440262" cy="854856"/>
          </a:xfrm>
        </p:grpSpPr>
        <p:sp>
          <p:nvSpPr>
            <p:cNvPr id="68" name="Rectangle 67"/>
            <p:cNvSpPr/>
            <p:nvPr/>
          </p:nvSpPr>
          <p:spPr>
            <a:xfrm>
              <a:off x="5669712" y="3282169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918482" y="3269468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378451" y="3276600"/>
              <a:ext cx="731523" cy="241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Wrapper</a:t>
              </a:r>
              <a:endParaRPr lang="en-US" sz="1100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84291" y="3286425"/>
              <a:ext cx="691109" cy="837899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918482" y="3269468"/>
              <a:ext cx="731523" cy="625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378451" y="3286426"/>
              <a:ext cx="731523" cy="643543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world-bank-logo-bla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9162" y="3573586"/>
              <a:ext cx="404613" cy="295129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882" y="4572000"/>
            <a:ext cx="519768" cy="5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/>
      <p:bldP spid="55" grpId="0" animBg="1"/>
      <p:bldP spid="5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383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0592" y="1620419"/>
            <a:ext cx="6198213" cy="43879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GB" sz="1800" b="1" noProof="0" dirty="0" smtClean="0"/>
              <a:t>Volume: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It's growing! (we currently monitor 90 CKAN portals, 512543 resources/ 160069 datasets, </a:t>
            </a:r>
            <a:endParaRPr lang="en-GB" sz="1600" b="1" noProof="0" dirty="0" smtClean="0"/>
          </a:p>
          <a:p>
            <a:pPr marL="255588" lvl="1" indent="0">
              <a:lnSpc>
                <a:spcPct val="70000"/>
              </a:lnSpc>
              <a:buNone/>
            </a:pPr>
            <a:r>
              <a:rPr lang="en-GB" sz="1600" b="1" noProof="0" dirty="0" smtClean="0"/>
              <a:t>   </a:t>
            </a:r>
            <a:r>
              <a:rPr lang="en-GB" sz="1600" noProof="0" dirty="0" smtClean="0"/>
              <a:t>at the moment (statically) ~1TB only CSV files...</a:t>
            </a:r>
          </a:p>
          <a:p>
            <a:pPr>
              <a:lnSpc>
                <a:spcPct val="70000"/>
              </a:lnSpc>
            </a:pPr>
            <a:endParaRPr lang="en-GB" sz="1800" b="1" noProof="0" dirty="0" smtClean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Variety: 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datasets (from different cities, countries, etc.), only partially comparable, partially not.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metadata to describe datasets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Different data formats</a:t>
            </a:r>
          </a:p>
          <a:p>
            <a:pPr>
              <a:lnSpc>
                <a:spcPct val="70000"/>
              </a:lnSpc>
            </a:pPr>
            <a:endParaRPr lang="en-GB" sz="1800" b="1" noProof="0" dirty="0" smtClean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Velocity: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Open Data changes regularly (fast and slow)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New datasets appear, old ones disappear</a:t>
            </a:r>
          </a:p>
          <a:p>
            <a:pPr lvl="1">
              <a:lnSpc>
                <a:spcPct val="70000"/>
              </a:lnSpc>
            </a:pPr>
            <a:endParaRPr lang="en-GB" sz="900" dirty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Value:</a:t>
            </a:r>
            <a:r>
              <a:rPr lang="en-GB" sz="1800" noProof="0" dirty="0" smtClean="0"/>
              <a:t> 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building ecosystems ("Data value chain") around Open Data is a key priority of the EC</a:t>
            </a:r>
          </a:p>
          <a:p>
            <a:pPr lvl="1">
              <a:lnSpc>
                <a:spcPct val="70000"/>
              </a:lnSpc>
            </a:pPr>
            <a:endParaRPr lang="en-GB" sz="1000" dirty="0"/>
          </a:p>
          <a:p>
            <a:pPr>
              <a:lnSpc>
                <a:spcPct val="70000"/>
              </a:lnSpc>
            </a:pPr>
            <a:r>
              <a:rPr lang="en-GB" sz="1800" b="1" noProof="0" dirty="0" smtClean="0"/>
              <a:t>Veracity:</a:t>
            </a:r>
          </a:p>
          <a:p>
            <a:pPr lvl="1">
              <a:lnSpc>
                <a:spcPct val="70000"/>
              </a:lnSpc>
            </a:pPr>
            <a:r>
              <a:rPr lang="en-GB" sz="1600" noProof="0" dirty="0" smtClean="0"/>
              <a:t>quality, </a:t>
            </a:r>
            <a:r>
              <a:rPr lang="en-GB" sz="1600" dirty="0" smtClean="0"/>
              <a:t>trust</a:t>
            </a:r>
            <a:endParaRPr lang="en-GB" sz="1600" noProof="0" dirty="0"/>
          </a:p>
        </p:txBody>
      </p:sp>
      <p:pic>
        <p:nvPicPr>
          <p:cNvPr id="4" name="Bild 3" descr="Screen Shot 2015-05-19 at 17.47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4942" r="20081" b="57069"/>
          <a:stretch/>
        </p:blipFill>
        <p:spPr>
          <a:xfrm>
            <a:off x="213380" y="2781982"/>
            <a:ext cx="2428699" cy="1185274"/>
          </a:xfrm>
          <a:prstGeom prst="rect">
            <a:avLst/>
          </a:prstGeom>
        </p:spPr>
      </p:pic>
      <p:pic>
        <p:nvPicPr>
          <p:cNvPr id="6" name="Bild 5" descr="Screen Shot 2015-05-19 at 19.41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6204"/>
          <a:stretch/>
        </p:blipFill>
        <p:spPr>
          <a:xfrm>
            <a:off x="1532119" y="4245660"/>
            <a:ext cx="1076093" cy="817407"/>
          </a:xfrm>
          <a:prstGeom prst="rect">
            <a:avLst/>
          </a:prstGeom>
        </p:spPr>
      </p:pic>
      <p:pic>
        <p:nvPicPr>
          <p:cNvPr id="7" name="Bild 6" descr="Screen Shot 2015-05-19 at 19.38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0" t="7752" r="5263" b="10464"/>
          <a:stretch/>
        </p:blipFill>
        <p:spPr>
          <a:xfrm>
            <a:off x="365776" y="1535754"/>
            <a:ext cx="2004888" cy="116217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43439" y="193251"/>
            <a:ext cx="6280165" cy="1143000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Buzzword Bingo 2/3:</a:t>
            </a:r>
            <a:br>
              <a:rPr lang="en-GB" noProof="0" dirty="0" smtClean="0"/>
            </a:br>
            <a:r>
              <a:rPr lang="en-GB" noProof="0" dirty="0" smtClean="0"/>
              <a:t>Open Data vs. Big Data</a:t>
            </a:r>
            <a:endParaRPr lang="en-GB" noProof="0" dirty="0"/>
          </a:p>
        </p:txBody>
      </p:sp>
      <p:pic>
        <p:nvPicPr>
          <p:cNvPr id="2" name="Bild 1" descr="Screen Shot 2015-06-26 at 10.4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45" y="5808134"/>
            <a:ext cx="1263833" cy="1066799"/>
          </a:xfrm>
          <a:prstGeom prst="rect">
            <a:avLst/>
          </a:prstGeom>
        </p:spPr>
      </p:pic>
      <p:pic>
        <p:nvPicPr>
          <p:cNvPr id="5" name="Bild 4" descr="Screen Shot 2015-06-26 at 10.44.2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6" y="4856941"/>
            <a:ext cx="1137073" cy="11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2"/>
          <p:cNvSpPr>
            <a:spLocks noGrp="1"/>
          </p:cNvSpPr>
          <p:nvPr>
            <p:ph idx="1"/>
          </p:nvPr>
        </p:nvSpPr>
        <p:spPr>
          <a:xfrm>
            <a:off x="392112" y="1160462"/>
            <a:ext cx="8624887" cy="520223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Also </a:t>
            </a:r>
            <a:r>
              <a:rPr lang="de-DE" sz="2400" dirty="0" err="1" smtClean="0"/>
              <a:t>popular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/>
              <a:t> </a:t>
            </a:r>
            <a:r>
              <a:rPr lang="de-DE" sz="2400" dirty="0" err="1" smtClean="0"/>
              <a:t>Ontology-based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-access (</a:t>
            </a:r>
            <a:r>
              <a:rPr lang="de-DE" sz="2400" b="1" dirty="0" smtClean="0"/>
              <a:t>OBDA</a:t>
            </a:r>
            <a:r>
              <a:rPr lang="de-DE" sz="2400" dirty="0"/>
              <a:t>) [</a:t>
            </a:r>
            <a:r>
              <a:rPr lang="de-DE" sz="2400" dirty="0" err="1"/>
              <a:t>Kontchakov</a:t>
            </a:r>
            <a:r>
              <a:rPr lang="de-DE" sz="2400" dirty="0"/>
              <a:t> et al. 2013</a:t>
            </a:r>
            <a:r>
              <a:rPr lang="de-DE" sz="2400" dirty="0" smtClean="0"/>
              <a:t>]:</a:t>
            </a:r>
          </a:p>
          <a:p>
            <a:pPr lvl="1"/>
            <a:r>
              <a:rPr lang="de-DE" sz="2000" dirty="0" err="1" smtClean="0"/>
              <a:t>Typically</a:t>
            </a:r>
            <a:r>
              <a:rPr lang="de-DE" sz="2000" dirty="0" smtClean="0"/>
              <a:t> </a:t>
            </a:r>
            <a:r>
              <a:rPr lang="de-DE" sz="2000" dirty="0" err="1" smtClean="0"/>
              <a:t>conisders</a:t>
            </a:r>
            <a:r>
              <a:rPr lang="de-DE" sz="2000" dirty="0" smtClean="0"/>
              <a:t> a relational DB,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), an </a:t>
            </a:r>
            <a:r>
              <a:rPr lang="de-DE" sz="2000" dirty="0" err="1" smtClean="0"/>
              <a:t>ontology</a:t>
            </a:r>
            <a:r>
              <a:rPr lang="de-DE" sz="2000" dirty="0" smtClean="0"/>
              <a:t> </a:t>
            </a:r>
            <a:r>
              <a:rPr lang="de-DE" sz="2000" dirty="0" err="1" smtClean="0"/>
              <a:t>Tbox</a:t>
            </a:r>
            <a:r>
              <a:rPr lang="de-DE" sz="2000" dirty="0" smtClean="0"/>
              <a:t> (</a:t>
            </a:r>
            <a:r>
              <a:rPr lang="de-DE" sz="2000" dirty="0" err="1" smtClean="0"/>
              <a:t>typically</a:t>
            </a:r>
            <a:r>
              <a:rPr lang="de-DE" sz="2000" dirty="0" smtClean="0"/>
              <a:t> OWL QL (DL-Lite), </a:t>
            </a:r>
            <a:r>
              <a:rPr lang="de-DE" sz="2000" dirty="0" err="1" smtClean="0"/>
              <a:t>or</a:t>
            </a:r>
            <a:r>
              <a:rPr lang="de-DE" sz="2000" dirty="0" smtClean="0"/>
              <a:t> OWL RL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))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/>
              <a:t>i</a:t>
            </a:r>
            <a:r>
              <a:rPr lang="de-DE" sz="3200" dirty="0" err="1" smtClean="0"/>
              <a:t>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b="1" dirty="0" err="1" smtClean="0"/>
              <a:t>ntologies</a:t>
            </a:r>
            <a:r>
              <a:rPr lang="de-DE" sz="3200" dirty="0" smtClean="0"/>
              <a:t>:</a:t>
            </a:r>
            <a:endParaRPr lang="de-DE" sz="3200" dirty="0"/>
          </a:p>
        </p:txBody>
      </p:sp>
      <p:sp>
        <p:nvSpPr>
          <p:cNvPr id="4" name="Rechteck 3"/>
          <p:cNvSpPr/>
          <p:nvPr/>
        </p:nvSpPr>
        <p:spPr>
          <a:xfrm>
            <a:off x="4038600" y="28575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6" name="Rechteck 5"/>
          <p:cNvSpPr/>
          <p:nvPr/>
        </p:nvSpPr>
        <p:spPr>
          <a:xfrm>
            <a:off x="6311900" y="40132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7" name="Rechteck 6"/>
          <p:cNvSpPr/>
          <p:nvPr/>
        </p:nvSpPr>
        <p:spPr>
          <a:xfrm>
            <a:off x="1866900" y="4013200"/>
            <a:ext cx="18923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RDB2RDF </a:t>
            </a:r>
            <a:r>
              <a:rPr lang="de-DE" dirty="0" err="1" smtClean="0"/>
              <a:t>Mappings</a:t>
            </a:r>
            <a:endParaRPr lang="de-DE" dirty="0" smtClean="0"/>
          </a:p>
          <a:p>
            <a:pPr algn="ctr"/>
            <a:r>
              <a:rPr lang="de-DE" i="1" dirty="0" err="1" smtClean="0"/>
              <a:t>Datalog</a:t>
            </a:r>
            <a:endParaRPr lang="de-DE" i="1" dirty="0"/>
          </a:p>
        </p:txBody>
      </p:sp>
      <p:sp>
        <p:nvSpPr>
          <p:cNvPr id="8" name="Rechteck 7"/>
          <p:cNvSpPr/>
          <p:nvPr/>
        </p:nvSpPr>
        <p:spPr>
          <a:xfrm>
            <a:off x="4279900" y="40132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9" name="Zylinder 8"/>
          <p:cNvSpPr/>
          <p:nvPr/>
        </p:nvSpPr>
        <p:spPr>
          <a:xfrm>
            <a:off x="266700" y="3873500"/>
            <a:ext cx="12319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RDBMS</a:t>
            </a:r>
          </a:p>
          <a:p>
            <a:pPr algn="ctr"/>
            <a:r>
              <a:rPr lang="de-DE" i="1" dirty="0" smtClean="0"/>
              <a:t>SQL</a:t>
            </a:r>
            <a:endParaRPr lang="de-DE" i="1" dirty="0"/>
          </a:p>
        </p:txBody>
      </p:sp>
      <p:cxnSp>
        <p:nvCxnSpPr>
          <p:cNvPr id="11" name="Gerade Verbindung mit Pfeil 10"/>
          <p:cNvCxnSpPr>
            <a:stCxn id="6" idx="1"/>
            <a:endCxn id="8" idx="3"/>
          </p:cNvCxnSpPr>
          <p:nvPr/>
        </p:nvCxnSpPr>
        <p:spPr>
          <a:xfrm flipH="1">
            <a:off x="5829300" y="44196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1"/>
            <a:endCxn id="7" idx="3"/>
          </p:cNvCxnSpPr>
          <p:nvPr/>
        </p:nvCxnSpPr>
        <p:spPr>
          <a:xfrm flipH="1">
            <a:off x="3759200" y="4419600"/>
            <a:ext cx="520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7" idx="1"/>
            <a:endCxn id="9" idx="4"/>
          </p:cNvCxnSpPr>
          <p:nvPr/>
        </p:nvCxnSpPr>
        <p:spPr>
          <a:xfrm flipH="1">
            <a:off x="1498600" y="4419600"/>
            <a:ext cx="368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4" idx="2"/>
            <a:endCxn id="8" idx="0"/>
          </p:cNvCxnSpPr>
          <p:nvPr/>
        </p:nvCxnSpPr>
        <p:spPr>
          <a:xfrm>
            <a:off x="5054600" y="36703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90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/>
              <a:t>i</a:t>
            </a:r>
            <a:r>
              <a:rPr lang="de-DE" sz="3200" dirty="0" err="1" smtClean="0"/>
              <a:t>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b="1" dirty="0" err="1" smtClean="0"/>
              <a:t>ntologies</a:t>
            </a:r>
            <a:r>
              <a:rPr lang="de-DE" sz="3200" dirty="0" smtClean="0"/>
              <a:t>: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112" y="1198562"/>
            <a:ext cx="8624887" cy="5202238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Also </a:t>
            </a:r>
            <a:r>
              <a:rPr lang="de-DE" sz="2400" dirty="0" err="1" smtClean="0"/>
              <a:t>popular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/>
              <a:t> </a:t>
            </a:r>
            <a:r>
              <a:rPr lang="de-DE" sz="2400" dirty="0" err="1" smtClean="0"/>
              <a:t>Ontology-based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-access (</a:t>
            </a:r>
            <a:r>
              <a:rPr lang="de-DE" sz="2400" b="1" dirty="0" smtClean="0"/>
              <a:t>OBDA</a:t>
            </a:r>
            <a:r>
              <a:rPr lang="de-DE" sz="2400" dirty="0"/>
              <a:t>) [</a:t>
            </a:r>
            <a:r>
              <a:rPr lang="de-DE" sz="2400" dirty="0" err="1"/>
              <a:t>Kontchakov</a:t>
            </a:r>
            <a:r>
              <a:rPr lang="de-DE" sz="2400" dirty="0"/>
              <a:t> et al. 2013</a:t>
            </a:r>
            <a:r>
              <a:rPr lang="de-DE" sz="2400" dirty="0" smtClean="0"/>
              <a:t>]:</a:t>
            </a:r>
          </a:p>
          <a:p>
            <a:pPr lvl="1"/>
            <a:r>
              <a:rPr lang="de-DE" sz="2000" dirty="0" err="1" smtClean="0"/>
              <a:t>Typically</a:t>
            </a:r>
            <a:r>
              <a:rPr lang="de-DE" sz="2000" dirty="0" smtClean="0"/>
              <a:t> </a:t>
            </a:r>
            <a:r>
              <a:rPr lang="de-DE" sz="2000" dirty="0" err="1" smtClean="0"/>
              <a:t>conisders</a:t>
            </a:r>
            <a:r>
              <a:rPr lang="de-DE" sz="2000" dirty="0" smtClean="0"/>
              <a:t> a relational DB,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), an </a:t>
            </a:r>
            <a:r>
              <a:rPr lang="de-DE" sz="2000" dirty="0" err="1" smtClean="0"/>
              <a:t>ontology</a:t>
            </a:r>
            <a:r>
              <a:rPr lang="de-DE" sz="2000" dirty="0" smtClean="0"/>
              <a:t> </a:t>
            </a:r>
            <a:r>
              <a:rPr lang="de-DE" sz="2000" dirty="0" err="1" smtClean="0"/>
              <a:t>Tbox</a:t>
            </a:r>
            <a:r>
              <a:rPr lang="de-DE" sz="2000" dirty="0" smtClean="0"/>
              <a:t> (</a:t>
            </a:r>
            <a:r>
              <a:rPr lang="de-DE" sz="2000" dirty="0" err="1" smtClean="0"/>
              <a:t>typically</a:t>
            </a:r>
            <a:r>
              <a:rPr lang="de-DE" sz="2000" dirty="0" smtClean="0"/>
              <a:t> OWL QL (DL-Lite), </a:t>
            </a:r>
            <a:r>
              <a:rPr lang="de-DE" sz="2000" dirty="0" err="1" smtClean="0"/>
              <a:t>or</a:t>
            </a:r>
            <a:r>
              <a:rPr lang="de-DE" sz="2000" dirty="0" smtClean="0"/>
              <a:t> OWL RL (</a:t>
            </a:r>
            <a:r>
              <a:rPr lang="de-DE" sz="2000" dirty="0" err="1" smtClean="0"/>
              <a:t>rules</a:t>
            </a:r>
            <a:r>
              <a:rPr lang="de-DE" sz="2000" dirty="0" smtClean="0"/>
              <a:t>))</a:t>
            </a:r>
          </a:p>
          <a:p>
            <a:pPr lvl="1"/>
            <a:endParaRPr lang="de-DE" sz="2000" dirty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simplicity</a:t>
            </a:r>
            <a:r>
              <a:rPr lang="de-DE" sz="2400" dirty="0"/>
              <a:t>, </a:t>
            </a:r>
            <a:r>
              <a:rPr lang="de-DE" sz="2400" dirty="0" err="1"/>
              <a:t>let's</a:t>
            </a:r>
            <a:r>
              <a:rPr lang="de-DE" sz="2400" dirty="0"/>
              <a:t> </a:t>
            </a:r>
            <a:r>
              <a:rPr lang="de-DE" sz="2400" dirty="0" err="1"/>
              <a:t>leave</a:t>
            </a:r>
            <a:r>
              <a:rPr lang="de-DE" sz="2400" dirty="0"/>
              <a:t> out </a:t>
            </a:r>
            <a:r>
              <a:rPr lang="de-DE" sz="2400" dirty="0" err="1"/>
              <a:t>the</a:t>
            </a:r>
            <a:r>
              <a:rPr lang="de-DE" sz="2400" dirty="0"/>
              <a:t> Relational DB </a:t>
            </a:r>
            <a:r>
              <a:rPr lang="de-DE" sz="2400" dirty="0" err="1"/>
              <a:t>part</a:t>
            </a:r>
            <a:r>
              <a:rPr lang="de-DE" sz="2400" dirty="0"/>
              <a:t>, </a:t>
            </a:r>
            <a:r>
              <a:rPr lang="de-DE" sz="2400" dirty="0" err="1"/>
              <a:t>assuming</a:t>
            </a:r>
            <a:r>
              <a:rPr lang="de-DE" sz="2400" dirty="0"/>
              <a:t> Data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already</a:t>
            </a:r>
            <a:r>
              <a:rPr lang="de-DE" sz="2400" dirty="0"/>
              <a:t> in RDF...</a:t>
            </a:r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4038600" y="28829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6" name="Rechteck 5"/>
          <p:cNvSpPr/>
          <p:nvPr/>
        </p:nvSpPr>
        <p:spPr>
          <a:xfrm>
            <a:off x="6311900" y="40386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8" name="Rechteck 7"/>
          <p:cNvSpPr/>
          <p:nvPr/>
        </p:nvSpPr>
        <p:spPr>
          <a:xfrm>
            <a:off x="4279900" y="40386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9" name="Zylinder 8"/>
          <p:cNvSpPr/>
          <p:nvPr/>
        </p:nvSpPr>
        <p:spPr>
          <a:xfrm>
            <a:off x="266700" y="3898900"/>
            <a:ext cx="20955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Triple Store</a:t>
            </a:r>
          </a:p>
          <a:p>
            <a:pPr algn="ctr"/>
            <a:r>
              <a:rPr lang="de-DE" i="1" dirty="0" smtClean="0"/>
              <a:t>RDF/SPARQL</a:t>
            </a:r>
            <a:endParaRPr lang="de-DE" i="1" dirty="0"/>
          </a:p>
        </p:txBody>
      </p:sp>
      <p:cxnSp>
        <p:nvCxnSpPr>
          <p:cNvPr id="11" name="Gerade Verbindung mit Pfeil 10"/>
          <p:cNvCxnSpPr>
            <a:stCxn id="6" idx="1"/>
            <a:endCxn id="8" idx="3"/>
          </p:cNvCxnSpPr>
          <p:nvPr/>
        </p:nvCxnSpPr>
        <p:spPr>
          <a:xfrm flipH="1">
            <a:off x="5829300" y="44450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1"/>
            <a:endCxn id="9" idx="4"/>
          </p:cNvCxnSpPr>
          <p:nvPr/>
        </p:nvCxnSpPr>
        <p:spPr>
          <a:xfrm flipH="1">
            <a:off x="2362200" y="4445000"/>
            <a:ext cx="19177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4" idx="2"/>
            <a:endCxn id="8" idx="0"/>
          </p:cNvCxnSpPr>
          <p:nvPr/>
        </p:nvCxnSpPr>
        <p:spPr>
          <a:xfrm>
            <a:off x="5054600" y="36957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4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84174"/>
            <a:ext cx="6911975" cy="561975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Linked</a:t>
            </a:r>
            <a:r>
              <a:rPr lang="de-DE" sz="3200" dirty="0" smtClean="0"/>
              <a:t> Data </a:t>
            </a:r>
            <a:r>
              <a:rPr lang="de-DE" sz="3200" dirty="0" err="1" smtClean="0"/>
              <a:t>integration</a:t>
            </a:r>
            <a:r>
              <a:rPr lang="de-DE" sz="3200" dirty="0" smtClean="0"/>
              <a:t> </a:t>
            </a:r>
            <a:r>
              <a:rPr lang="de-DE" sz="3200" dirty="0" err="1" smtClean="0"/>
              <a:t>using</a:t>
            </a:r>
            <a:r>
              <a:rPr lang="de-DE" sz="3200" dirty="0" smtClean="0"/>
              <a:t> </a:t>
            </a:r>
            <a:r>
              <a:rPr lang="de-DE" sz="3200" dirty="0" err="1"/>
              <a:t>o</a:t>
            </a:r>
            <a:r>
              <a:rPr lang="de-DE" sz="3200" dirty="0" err="1" smtClean="0"/>
              <a:t>ntologies</a:t>
            </a:r>
            <a:r>
              <a:rPr lang="de-DE" sz="3200" dirty="0" smtClean="0"/>
              <a:t> (</a:t>
            </a:r>
            <a:r>
              <a:rPr lang="de-DE" sz="3200" dirty="0" err="1" smtClean="0"/>
              <a:t>example</a:t>
            </a:r>
            <a:r>
              <a:rPr lang="de-DE" sz="3200" dirty="0" smtClean="0"/>
              <a:t>)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smtClean="0"/>
              <a:t>"Places </a:t>
            </a:r>
            <a:r>
              <a:rPr lang="de-DE" sz="2400" dirty="0" err="1" smtClean="0"/>
              <a:t>with</a:t>
            </a:r>
            <a:r>
              <a:rPr lang="de-DE" sz="2400" dirty="0" smtClean="0"/>
              <a:t> a Population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below</a:t>
            </a:r>
            <a:r>
              <a:rPr lang="de-DE" sz="2400" dirty="0" smtClean="0"/>
              <a:t> 5000/km2"? </a:t>
            </a:r>
          </a:p>
          <a:p>
            <a:pPr marL="0" indent="0">
              <a:buNone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5225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5-06-05 at 13.47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13625"/>
          <a:stretch>
            <a:fillRect/>
          </a:stretch>
        </p:blipFill>
        <p:spPr>
          <a:xfrm>
            <a:off x="1461104" y="1628800"/>
            <a:ext cx="6351256" cy="360040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4165600" y="2564903"/>
            <a:ext cx="2201333" cy="1719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5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22" name="Group 19"/>
          <p:cNvGrpSpPr/>
          <p:nvPr/>
        </p:nvGrpSpPr>
        <p:grpSpPr>
          <a:xfrm>
            <a:off x="2540001" y="2352589"/>
            <a:ext cx="6585790" cy="2031325"/>
            <a:chOff x="1066800" y="1752600"/>
            <a:chExt cx="6161245" cy="2031325"/>
          </a:xfrm>
          <a:effectLst/>
        </p:grpSpPr>
        <p:sp>
          <p:nvSpPr>
            <p:cNvPr id="23" name="Rounded Rectangle 17"/>
            <p:cNvSpPr/>
            <p:nvPr/>
          </p:nvSpPr>
          <p:spPr>
            <a:xfrm>
              <a:off x="1066800" y="1828800"/>
              <a:ext cx="6161245" cy="17228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18"/>
            <p:cNvSpPr/>
            <p:nvPr/>
          </p:nvSpPr>
          <p:spPr>
            <a:xfrm>
              <a:off x="1144867" y="1752600"/>
              <a:ext cx="6083178" cy="2031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 err="1" smtClean="0"/>
                <a:t>dbo:PopulatedPlace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rdfs:subClassOf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:Place.</a:t>
              </a:r>
            </a:p>
            <a:p>
              <a:pPr>
                <a:buNone/>
              </a:pPr>
              <a:r>
                <a:rPr lang="en-US" dirty="0" err="1" smtClean="0"/>
                <a:t>dbo:populationDensity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</a:t>
              </a:r>
              <a:r>
                <a:rPr lang="en-US" dirty="0" err="1" smtClean="0"/>
                <a:t>populationDensity</a:t>
              </a:r>
              <a:r>
                <a:rPr lang="en-US" dirty="0" smtClean="0"/>
                <a:t>. </a:t>
              </a:r>
            </a:p>
            <a:p>
              <a:r>
                <a:rPr lang="en-US" dirty="0" err="1" smtClean="0"/>
                <a:t>eurotstat:City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rdfs:subClassOf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:Place. </a:t>
              </a:r>
            </a:p>
            <a:p>
              <a:r>
                <a:rPr lang="en-US" dirty="0" err="1" smtClean="0"/>
                <a:t>eurotstat:popDens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</a:t>
              </a:r>
              <a:r>
                <a:rPr lang="en-US" dirty="0" err="1" smtClean="0"/>
                <a:t>populationDensity</a:t>
              </a:r>
              <a:r>
                <a:rPr lang="en-US" dirty="0" smtClean="0"/>
                <a:t>.</a:t>
              </a:r>
              <a:endParaRPr lang="en-US" dirty="0"/>
            </a:p>
            <a:p>
              <a:r>
                <a:rPr lang="en-US" dirty="0" err="1" smtClean="0"/>
                <a:t>dbpedia:areakm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:area</a:t>
              </a:r>
            </a:p>
            <a:p>
              <a:r>
                <a:rPr lang="en-US" dirty="0" err="1" smtClean="0"/>
                <a:t>eurostat:area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rdfs:subPropertyOf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/>
                <a:t>:area</a:t>
              </a:r>
            </a:p>
            <a:p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485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5399115" y="3474127"/>
            <a:ext cx="2429710" cy="369332"/>
            <a:chOff x="6401448" y="3491716"/>
            <a:chExt cx="2429710" cy="369332"/>
          </a:xfrm>
        </p:grpSpPr>
        <p:sp>
          <p:nvSpPr>
            <p:cNvPr id="17" name="Textfeld 16"/>
            <p:cNvSpPr txBox="1"/>
            <p:nvPr/>
          </p:nvSpPr>
          <p:spPr>
            <a:xfrm>
              <a:off x="6401448" y="3491716"/>
              <a:ext cx="1316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dbo:areakm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028384" y="3491716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4877988" y="3751535"/>
            <a:ext cx="2963014" cy="369332"/>
            <a:chOff x="5868144" y="4077072"/>
            <a:chExt cx="2963014" cy="369332"/>
          </a:xfrm>
        </p:grpSpPr>
        <p:sp>
          <p:nvSpPr>
            <p:cNvPr id="25" name="Textfeld 24"/>
            <p:cNvSpPr txBox="1"/>
            <p:nvPr/>
          </p:nvSpPr>
          <p:spPr>
            <a:xfrm>
              <a:off x="5868144" y="4077072"/>
              <a:ext cx="1765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e</a:t>
              </a:r>
              <a:r>
                <a:rPr lang="de-DE" dirty="0" err="1" smtClean="0"/>
                <a:t>urostat:area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pic>
          <p:nvPicPr>
            <p:cNvPr id="26" name="Bild 25" descr="Screen Shot 2015-06-05 at 15.08.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144804"/>
              <a:ext cx="215225" cy="26201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8028384" y="4077072"/>
              <a:ext cx="80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4680690" y="2418967"/>
            <a:ext cx="3094147" cy="395939"/>
            <a:chOff x="5675921" y="3465109"/>
            <a:chExt cx="3094147" cy="395939"/>
          </a:xfrm>
        </p:grpSpPr>
        <p:sp>
          <p:nvSpPr>
            <p:cNvPr id="29" name="Textfeld 28"/>
            <p:cNvSpPr txBox="1"/>
            <p:nvPr/>
          </p:nvSpPr>
          <p:spPr>
            <a:xfrm>
              <a:off x="5675921" y="3465109"/>
              <a:ext cx="2066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dbo:PopulatedPlace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028384" y="3491716"/>
              <a:ext cx="741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4346104" y="2696375"/>
            <a:ext cx="4661472" cy="379006"/>
            <a:chOff x="5337261" y="3482042"/>
            <a:chExt cx="4661472" cy="379006"/>
          </a:xfrm>
        </p:grpSpPr>
        <p:sp>
          <p:nvSpPr>
            <p:cNvPr id="33" name="Textfeld 32"/>
            <p:cNvSpPr txBox="1"/>
            <p:nvPr/>
          </p:nvSpPr>
          <p:spPr>
            <a:xfrm>
              <a:off x="5337261" y="3482042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dbo:populationDensity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8028384" y="3491716"/>
              <a:ext cx="1970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5342717" y="2981620"/>
            <a:ext cx="2432120" cy="379006"/>
            <a:chOff x="6337948" y="3482042"/>
            <a:chExt cx="2432120" cy="379006"/>
          </a:xfrm>
        </p:grpSpPr>
        <p:sp>
          <p:nvSpPr>
            <p:cNvPr id="37" name="Textfeld 36"/>
            <p:cNvSpPr txBox="1"/>
            <p:nvPr/>
          </p:nvSpPr>
          <p:spPr>
            <a:xfrm>
              <a:off x="6337948" y="3482042"/>
              <a:ext cx="1398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eurostat:City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8028384" y="3491716"/>
              <a:ext cx="741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4945720" y="3219510"/>
            <a:ext cx="4061856" cy="379006"/>
            <a:chOff x="5936877" y="3482042"/>
            <a:chExt cx="4061856" cy="379006"/>
          </a:xfrm>
        </p:grpSpPr>
        <p:sp>
          <p:nvSpPr>
            <p:cNvPr id="41" name="Textfeld 40"/>
            <p:cNvSpPr txBox="1"/>
            <p:nvPr/>
          </p:nvSpPr>
          <p:spPr>
            <a:xfrm>
              <a:off x="5936877" y="3482042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eurostat:popDens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8028384" y="3491716"/>
              <a:ext cx="1970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endParaRPr lang="de-DE" dirty="0"/>
            </a:p>
          </p:txBody>
        </p:sp>
      </p:grpSp>
      <p:pic>
        <p:nvPicPr>
          <p:cNvPr id="44" name="Bild 43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66" y="3548342"/>
            <a:ext cx="215225" cy="262013"/>
          </a:xfrm>
          <a:prstGeom prst="rect">
            <a:avLst/>
          </a:prstGeom>
        </p:spPr>
      </p:pic>
      <p:pic>
        <p:nvPicPr>
          <p:cNvPr id="45" name="Bild 44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66" y="3294347"/>
            <a:ext cx="215225" cy="262013"/>
          </a:xfrm>
          <a:prstGeom prst="rect">
            <a:avLst/>
          </a:prstGeom>
        </p:spPr>
      </p:pic>
      <p:pic>
        <p:nvPicPr>
          <p:cNvPr id="46" name="Bild 45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26" y="3075381"/>
            <a:ext cx="215225" cy="262013"/>
          </a:xfrm>
          <a:prstGeom prst="rect">
            <a:avLst/>
          </a:prstGeom>
        </p:spPr>
      </p:pic>
      <p:pic>
        <p:nvPicPr>
          <p:cNvPr id="47" name="Bild 46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1" y="2780928"/>
            <a:ext cx="215225" cy="262013"/>
          </a:xfrm>
          <a:prstGeom prst="rect">
            <a:avLst/>
          </a:prstGeom>
        </p:spPr>
      </p:pic>
      <p:pic>
        <p:nvPicPr>
          <p:cNvPr id="48" name="Bild 47" descr="Screen Shot 2015-06-05 at 15.08.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51" y="2513856"/>
            <a:ext cx="215225" cy="2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City Data Model: extensible </a:t>
            </a:r>
            <a:r>
              <a:rPr lang="de-DE" dirty="0" smtClean="0"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/>
              <a:t>(</a:t>
            </a:r>
            <a:r>
              <a:rPr lang="de-DE" b="1" dirty="0" smtClean="0"/>
              <a:t>D</a:t>
            </a:r>
            <a:r>
              <a:rPr lang="de-DE" dirty="0" smtClean="0"/>
              <a:t>) </a:t>
            </a:r>
            <a:r>
              <a:rPr lang="de-DE" dirty="0" err="1" smtClean="0"/>
              <a:t>ontology</a:t>
            </a:r>
            <a:r>
              <a:rPr lang="de-DE" dirty="0"/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Provenance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</a:rPr>
              <a:t>information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</a:rPr>
              <a:t>Spatial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context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err="1">
                <a:solidFill>
                  <a:srgbClr val="FF0000"/>
                </a:solidFill>
              </a:rPr>
              <a:t>Indicators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sz="1100" dirty="0">
                <a:solidFill>
                  <a:srgbClr val="FF0000"/>
                </a:solidFill>
              </a:rPr>
              <a:t>e.g. </a:t>
            </a:r>
            <a:r>
              <a:rPr lang="de-DE" sz="1100" dirty="0" err="1">
                <a:solidFill>
                  <a:srgbClr val="FF0000"/>
                </a:solidFill>
              </a:rPr>
              <a:t>area</a:t>
            </a:r>
            <a:r>
              <a:rPr lang="de-DE" sz="1100" dirty="0">
                <a:solidFill>
                  <a:srgbClr val="FF0000"/>
                </a:solidFill>
              </a:rPr>
              <a:t> in km2, </a:t>
            </a:r>
            <a:r>
              <a:rPr lang="de-DE" sz="1100" dirty="0" err="1">
                <a:solidFill>
                  <a:srgbClr val="FF0000"/>
                </a:solidFill>
              </a:rPr>
              <a:t>tons</a:t>
            </a:r>
            <a:r>
              <a:rPr lang="de-DE" sz="1100" dirty="0">
                <a:solidFill>
                  <a:srgbClr val="FF0000"/>
                </a:solidFill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</a:rPr>
              <a:t>capita</a:t>
            </a:r>
            <a:endParaRPr lang="de-DE" sz="1100" dirty="0" smtClean="0">
              <a:solidFill>
                <a:srgbClr val="FF0000"/>
              </a:solidFill>
            </a:endParaRPr>
          </a:p>
          <a:p>
            <a:pPr lvl="0"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  <a:p>
            <a:pPr algn="ctr"/>
            <a:endParaRPr lang="de-DE" dirty="0" smtClean="0">
              <a:solidFill>
                <a:srgbClr val="FF0000"/>
              </a:solidFill>
            </a:endParaRPr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135042" y="3416266"/>
            <a:ext cx="4599059" cy="414618"/>
            <a:chOff x="4018844" y="3433855"/>
            <a:chExt cx="4599059" cy="414618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20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dbo:areakm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132938" y="3657440"/>
            <a:ext cx="4732557" cy="425702"/>
            <a:chOff x="4004563" y="3982977"/>
            <a:chExt cx="4732557" cy="425702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21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eurostat:area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131840" y="2454835"/>
            <a:ext cx="5190343" cy="383797"/>
            <a:chOff x="4008540" y="3500977"/>
            <a:chExt cx="5190343" cy="383797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60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dbo:PopulatedPlace</a:t>
              </a:r>
              <a:r>
                <a:rPr lang="de-DE" dirty="0" smtClean="0"/>
                <a:t>(X)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122469" y="2698417"/>
            <a:ext cx="5642325" cy="388968"/>
            <a:chOff x="3995095" y="3484084"/>
            <a:chExt cx="5642325" cy="388968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3042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ym typeface="Wingdings"/>
                </a:rPr>
                <a:t> </a:t>
              </a:r>
              <a:r>
                <a:rPr lang="de-DE" dirty="0" err="1" smtClean="0"/>
                <a:t>dbo:populationDensity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131840" y="2956470"/>
            <a:ext cx="4517065" cy="384505"/>
            <a:chOff x="4008540" y="3456892"/>
            <a:chExt cx="4517065" cy="384505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eurostat:City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130682" y="3188861"/>
            <a:ext cx="4989793" cy="397080"/>
            <a:chOff x="4003308" y="3451393"/>
            <a:chExt cx="4989793" cy="397080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2411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eurostat:popDens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2964545" y="2428789"/>
            <a:ext cx="6161245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135042" y="3416266"/>
            <a:ext cx="4599059" cy="414618"/>
            <a:chOff x="4018844" y="3433855"/>
            <a:chExt cx="4599059" cy="414618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20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dbo:areakm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132938" y="3657440"/>
            <a:ext cx="4732557" cy="425702"/>
            <a:chOff x="4004563" y="3982977"/>
            <a:chExt cx="4732557" cy="425702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2164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eurostat:area</a:t>
              </a:r>
              <a:r>
                <a:rPr lang="de-DE" dirty="0" smtClean="0"/>
                <a:t>(X,Y) 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131840" y="2454835"/>
            <a:ext cx="5190343" cy="383797"/>
            <a:chOff x="4008540" y="3500977"/>
            <a:chExt cx="5190343" cy="383797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60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dbo:PopulatedPlace</a:t>
              </a:r>
              <a:r>
                <a:rPr lang="de-DE" dirty="0" smtClean="0"/>
                <a:t>(X)</a:t>
              </a:r>
              <a:endParaRPr lang="de-DE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122469" y="2698417"/>
            <a:ext cx="5642325" cy="388968"/>
            <a:chOff x="3995095" y="3484084"/>
            <a:chExt cx="5642325" cy="388968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3042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ym typeface="Wingdings"/>
                </a:rPr>
                <a:t> </a:t>
              </a:r>
              <a:r>
                <a:rPr lang="de-DE" dirty="0" err="1" smtClean="0"/>
                <a:t>dbo:populationDensity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131840" y="2956470"/>
            <a:ext cx="4517065" cy="384505"/>
            <a:chOff x="4008540" y="3456892"/>
            <a:chExt cx="4517065" cy="384505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936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eurostat:City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100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:Place(X)</a:t>
              </a:r>
              <a:endParaRPr lang="de-DE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130682" y="3188861"/>
            <a:ext cx="4989793" cy="397080"/>
            <a:chOff x="4003308" y="3451393"/>
            <a:chExt cx="4989793" cy="397080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2411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ym typeface="Wingdings"/>
                </a:rPr>
                <a:t> </a:t>
              </a:r>
              <a:r>
                <a:rPr lang="de-DE" dirty="0" err="1" smtClean="0"/>
                <a:t>eurostat:popDens</a:t>
              </a:r>
              <a:r>
                <a:rPr lang="de-DE" dirty="0" smtClean="0"/>
                <a:t>(X) 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2400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(X,Y)</a:t>
              </a:r>
              <a:endParaRPr lang="de-DE" dirty="0"/>
            </a:p>
          </p:txBody>
        </p:sp>
      </p:grpSp>
      <p:sp>
        <p:nvSpPr>
          <p:cNvPr id="2" name="Rechteck 1"/>
          <p:cNvSpPr/>
          <p:nvPr/>
        </p:nvSpPr>
        <p:spPr>
          <a:xfrm>
            <a:off x="83627" y="1486588"/>
            <a:ext cx="634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"Places </a:t>
            </a:r>
            <a:r>
              <a:rPr lang="de-DE" dirty="0" err="1"/>
              <a:t>with</a:t>
            </a:r>
            <a:r>
              <a:rPr lang="de-DE" dirty="0"/>
              <a:t> a Population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5000</a:t>
            </a:r>
            <a:r>
              <a:rPr lang="de-DE" dirty="0"/>
              <a:t>/km2"? </a:t>
            </a:r>
          </a:p>
        </p:txBody>
      </p:sp>
      <p:sp>
        <p:nvSpPr>
          <p:cNvPr id="38" name="Rechteck 37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415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867" y="274638"/>
            <a:ext cx="8837921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1: </a:t>
            </a:r>
            <a:r>
              <a:rPr lang="de-DE" dirty="0" err="1" smtClean="0"/>
              <a:t>Materialization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>
                <a:solidFill>
                  <a:srgbClr val="FF0000"/>
                </a:solidFill>
              </a:rPr>
              <a:t>input</a:t>
            </a:r>
            <a:r>
              <a:rPr lang="de-DE" dirty="0" smtClean="0">
                <a:solidFill>
                  <a:srgbClr val="FF0000"/>
                </a:solidFill>
              </a:rPr>
              <a:t>: </a:t>
            </a:r>
            <a:r>
              <a:rPr lang="de-DE" dirty="0" err="1" smtClean="0"/>
              <a:t>triple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 +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>
                <a:solidFill>
                  <a:srgbClr val="008000"/>
                </a:solidFill>
              </a:rPr>
              <a:t>output</a:t>
            </a:r>
            <a:r>
              <a:rPr lang="de-DE" dirty="0" smtClean="0">
                <a:solidFill>
                  <a:srgbClr val="008000"/>
                </a:solidFill>
              </a:rPr>
              <a:t>:</a:t>
            </a:r>
            <a:r>
              <a:rPr lang="de-DE" dirty="0" smtClean="0"/>
              <a:t> </a:t>
            </a:r>
            <a:r>
              <a:rPr lang="de-DE" dirty="0" err="1" smtClean="0"/>
              <a:t>materialized</a:t>
            </a:r>
            <a:r>
              <a:rPr lang="de-DE" dirty="0" smtClean="0"/>
              <a:t> </a:t>
            </a:r>
            <a:r>
              <a:rPr lang="de-DE" dirty="0" err="1" smtClean="0"/>
              <a:t>triple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dbo:areakm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 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area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dbo:PopulatedPlace</a:t>
              </a:r>
              <a:r>
                <a:rPr lang="de-DE" sz="1400" dirty="0" smtClean="0">
                  <a:solidFill>
                    <a:srgbClr val="FF0000"/>
                  </a:solidFill>
                </a:rPr>
                <a:t>(X)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:Place(X)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sym typeface="Wingdings"/>
                </a:rPr>
                <a:t> 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dbo:populationDensity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FF0000"/>
                  </a:solidFill>
                </a:rPr>
                <a:t>:</a:t>
              </a:r>
              <a:r>
                <a:rPr lang="de-DE" sz="1400" dirty="0" err="1" smtClean="0">
                  <a:solidFill>
                    <a:srgbClr val="FF0000"/>
                  </a:solidFill>
                </a:rPr>
                <a:t>populationDensity</a:t>
              </a:r>
              <a:r>
                <a:rPr lang="de-DE" sz="1400" dirty="0" smtClean="0">
                  <a:solidFill>
                    <a:srgbClr val="FF0000"/>
                  </a:solidFill>
                </a:rPr>
                <a:t>(X,Y)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a :Place.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:</a:t>
            </a:r>
            <a:r>
              <a:rPr lang="en-US" sz="1400" dirty="0" err="1">
                <a:solidFill>
                  <a:srgbClr val="FF0000"/>
                </a:solidFill>
              </a:rPr>
              <a:t>populationDensity</a:t>
            </a:r>
            <a:r>
              <a:rPr lang="en-US" sz="1400" dirty="0">
                <a:solidFill>
                  <a:srgbClr val="FF0000"/>
                </a:solidFill>
              </a:rPr>
              <a:t> 4326.1 .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:Vienna :area  414.65 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 smtClean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0" y="4755372"/>
            <a:ext cx="9143999" cy="2188581"/>
          </a:xfrm>
        </p:spPr>
        <p:txBody>
          <a:bodyPr>
            <a:normAutofit/>
          </a:bodyPr>
          <a:lstStyle/>
          <a:p>
            <a:r>
              <a:rPr lang="de-DE" sz="2400" dirty="0" smtClean="0"/>
              <a:t>RDF </a:t>
            </a:r>
            <a:r>
              <a:rPr lang="de-DE" sz="2400" dirty="0" err="1" smtClean="0"/>
              <a:t>triple</a:t>
            </a:r>
            <a:r>
              <a:rPr lang="de-DE" sz="2400" dirty="0" smtClean="0"/>
              <a:t> </a:t>
            </a:r>
            <a:r>
              <a:rPr lang="de-DE" sz="2400" dirty="0" err="1" smtClean="0"/>
              <a:t>stores</a:t>
            </a:r>
            <a:r>
              <a:rPr lang="de-DE" sz="2400" dirty="0" smtClean="0"/>
              <a:t> </a:t>
            </a:r>
            <a:r>
              <a:rPr lang="de-DE" sz="2400" dirty="0" err="1" smtClean="0"/>
              <a:t>implement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naitively</a:t>
            </a:r>
            <a:r>
              <a:rPr lang="de-DE" sz="2400" dirty="0"/>
              <a:t> (</a:t>
            </a:r>
            <a:r>
              <a:rPr lang="de-DE" sz="2400" dirty="0" smtClean="0"/>
              <a:t>OWLIM, Jena Rules, </a:t>
            </a:r>
            <a:r>
              <a:rPr lang="de-DE" sz="2400" dirty="0" err="1" smtClean="0"/>
              <a:t>Sesame</a:t>
            </a:r>
            <a:r>
              <a:rPr lang="de-DE" sz="2400" dirty="0" smtClean="0"/>
              <a:t>)</a:t>
            </a:r>
            <a:endParaRPr lang="de-DE" sz="2400" dirty="0"/>
          </a:p>
          <a:p>
            <a:r>
              <a:rPr lang="de-DE" sz="2400" dirty="0" smtClean="0"/>
              <a:t>Can </a:t>
            </a:r>
            <a:r>
              <a:rPr lang="de-DE" sz="2400" dirty="0"/>
              <a:t>handle a large </a:t>
            </a:r>
            <a:r>
              <a:rPr lang="de-DE" sz="2400" dirty="0" err="1"/>
              <a:t>part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smtClean="0"/>
              <a:t>OWL: OWL </a:t>
            </a:r>
            <a:r>
              <a:rPr lang="de-DE" sz="2400" dirty="0"/>
              <a:t>2 </a:t>
            </a:r>
            <a:r>
              <a:rPr lang="de-DE" sz="2400" dirty="0" smtClean="0"/>
              <a:t>RL [</a:t>
            </a:r>
            <a:r>
              <a:rPr lang="de-DE" sz="2400" dirty="0" err="1" smtClean="0"/>
              <a:t>Krötzsch</a:t>
            </a:r>
            <a:r>
              <a:rPr lang="de-DE" sz="2400" dirty="0" smtClean="0"/>
              <a:t>, 2012]</a:t>
            </a:r>
          </a:p>
          <a:p>
            <a:r>
              <a:rPr lang="de-DE" sz="2400" dirty="0" smtClean="0"/>
              <a:t>OWL 2 RL </a:t>
            </a:r>
            <a:r>
              <a:rPr lang="de-DE" sz="2400" dirty="0" err="1" smtClean="0"/>
              <a:t>covers</a:t>
            </a:r>
            <a:r>
              <a:rPr lang="de-DE" sz="2400" dirty="0" smtClean="0"/>
              <a:t> </a:t>
            </a:r>
            <a:r>
              <a:rPr lang="de-DE" sz="2400" dirty="0" err="1" smtClean="0"/>
              <a:t>most</a:t>
            </a:r>
            <a:r>
              <a:rPr lang="de-DE" sz="2400" dirty="0" smtClean="0"/>
              <a:t> RDF/OWL </a:t>
            </a:r>
            <a:r>
              <a:rPr lang="de-DE" sz="2400" dirty="0" err="1" smtClean="0"/>
              <a:t>usage</a:t>
            </a:r>
            <a:r>
              <a:rPr lang="de-DE" sz="2400" dirty="0" smtClean="0"/>
              <a:t>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Web in </a:t>
            </a:r>
            <a:r>
              <a:rPr lang="de-DE" sz="2400" dirty="0" err="1" smtClean="0"/>
              <a:t>Linked</a:t>
            </a:r>
            <a:r>
              <a:rPr lang="de-DE" sz="2400" dirty="0" smtClean="0"/>
              <a:t> Data! [Glimm et al. 2012]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769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37066" y="274638"/>
            <a:ext cx="8915439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2: </a:t>
            </a:r>
            <a:r>
              <a:rPr lang="de-DE" dirty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>
                <a:solidFill>
                  <a:srgbClr val="FF0000"/>
                </a:solidFill>
              </a:rPr>
              <a:t>input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/>
              <a:t>conjunctive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(CQ) + </a:t>
            </a:r>
            <a:r>
              <a:rPr lang="de-DE" dirty="0" err="1"/>
              <a:t>Ontology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>
                <a:solidFill>
                  <a:srgbClr val="008000"/>
                </a:solidFill>
              </a:rPr>
              <a:t>output</a:t>
            </a:r>
            <a:r>
              <a:rPr lang="de-DE" dirty="0">
                <a:solidFill>
                  <a:srgbClr val="008000"/>
                </a:solidFill>
              </a:rPr>
              <a:t>:</a:t>
            </a:r>
            <a:r>
              <a:rPr lang="de-DE" dirty="0"/>
              <a:t> UCQ)</a:t>
            </a:r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dbo:areakm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dbo:PopulatedPlace</a:t>
              </a:r>
              <a:r>
                <a:rPr lang="de-DE" sz="1400" dirty="0" smtClean="0"/>
                <a:t>(X)</a:t>
              </a:r>
              <a:endParaRPr lang="de-DE" sz="14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ym typeface="Wingdings"/>
                </a:rPr>
                <a:t> </a:t>
              </a:r>
              <a:r>
                <a:rPr lang="de-DE" sz="1400" dirty="0" err="1" smtClean="0"/>
                <a:t>dbo:populationDensity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?X a :Place . ?X :</a:t>
            </a:r>
            <a:r>
              <a:rPr lang="de-DE" b="1" dirty="0" err="1" smtClean="0">
                <a:solidFill>
                  <a:srgbClr val="FF0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 ?Y .</a:t>
            </a:r>
            <a:r>
              <a:rPr lang="de-DE" b="1" dirty="0" smtClean="0">
                <a:latin typeface="Courier"/>
                <a:cs typeface="Courier"/>
              </a:rPr>
              <a:t>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" y="4784621"/>
            <a:ext cx="9152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{ {?X a :Place . ?X :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?Y . }</a:t>
            </a:r>
          </a:p>
          <a:p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UNION {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?X a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. ?X :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populationDensity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?Y . }</a:t>
            </a:r>
            <a:endParaRPr lang="de-DE" b="1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: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Place . ?X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?Y . }</a:t>
            </a:r>
            <a:endParaRPr lang="de-DE" b="1" dirty="0" smtClean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. ?X </a:t>
            </a:r>
            <a:r>
              <a:rPr lang="de-DE" b="1" dirty="0" err="1" smtClean="0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?Y .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}</a:t>
            </a:r>
          </a:p>
          <a:p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 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UNION {?X a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dbo:Place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. ?X </a:t>
            </a:r>
            <a:r>
              <a:rPr lang="de-DE" b="1" dirty="0" err="1">
                <a:solidFill>
                  <a:srgbClr val="008000"/>
                </a:solidFill>
                <a:latin typeface="Courier"/>
                <a:cs typeface="Courier"/>
              </a:rPr>
              <a:t>dbo:populationDensity</a:t>
            </a:r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?Y .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}</a:t>
            </a:r>
          </a:p>
          <a:p>
            <a:r>
              <a:rPr lang="de-DE" b="1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de-DE" b="1" dirty="0" smtClean="0">
                <a:solidFill>
                  <a:srgbClr val="008000"/>
                </a:solidFill>
                <a:latin typeface="Courier"/>
                <a:cs typeface="Courier"/>
              </a:rPr>
              <a:t>       ... }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1139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228600" y="-1270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Buzzword Bingo 3/3:</a:t>
            </a:r>
            <a:br>
              <a:rPr lang="en-GB" noProof="0" dirty="0" smtClean="0"/>
            </a:br>
            <a:r>
              <a:rPr lang="en-GB" noProof="0" dirty="0" smtClean="0"/>
              <a:t>Open Data vs. Linked Data</a:t>
            </a:r>
            <a:endParaRPr lang="en-GB" noProof="0" dirty="0"/>
          </a:p>
        </p:txBody>
      </p:sp>
      <p:pic>
        <p:nvPicPr>
          <p:cNvPr id="5" name="Bild 4" descr="20130527OWLED2013_Invited_tal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5436096" cy="407707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2060848"/>
            <a:ext cx="6588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c</a:t>
            </a:r>
            <a:r>
              <a:rPr lang="en-GB" i="1" dirty="0" smtClean="0">
                <a:solidFill>
                  <a:srgbClr val="FF0000"/>
                </a:solidFill>
              </a:rPr>
              <a:t>f.: [Polleres OWLED2013],  [Polleres et al. Reasoning Web 2013]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23528" y="6165304"/>
            <a:ext cx="3145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LD efforts discontinued?!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47864" y="6525344"/>
            <a:ext cx="3990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LOD in OGD growing, but slowly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1259632" y="5517232"/>
            <a:ext cx="43204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5652121" y="5157192"/>
            <a:ext cx="23042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Alternatives  in the meantime: (</a:t>
            </a:r>
            <a:r>
              <a:rPr lang="en-GB" i="1" dirty="0" err="1" smtClean="0">
                <a:solidFill>
                  <a:srgbClr val="FF0000"/>
                </a:solidFill>
              </a:rPr>
              <a:t>wikidata</a:t>
            </a:r>
            <a:r>
              <a:rPr lang="en-GB" i="1" dirty="0" smtClean="0">
                <a:solidFill>
                  <a:srgbClr val="FF0000"/>
                </a:solidFill>
              </a:rPr>
              <a:t>...)</a:t>
            </a:r>
            <a:endParaRPr lang="en-GB" i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5220072" y="3573016"/>
            <a:ext cx="432048" cy="20162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1475656" y="3284984"/>
            <a:ext cx="237626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427984" y="5805264"/>
            <a:ext cx="36004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5665936" y="3429000"/>
            <a:ext cx="3491880" cy="1584176"/>
          </a:xfrm>
        </p:spPr>
        <p:txBody>
          <a:bodyPr>
            <a:noAutofit/>
          </a:bodyPr>
          <a:lstStyle/>
          <a:p>
            <a:r>
              <a:rPr lang="en-GB" sz="1400" dirty="0" smtClean="0"/>
              <a:t>LOD is till growing, but OD is growing faster and challenges aren't necessarily the exactly same…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So.</a:t>
            </a:r>
            <a:r>
              <a:rPr lang="en-GB" sz="1400" dirty="0" smtClean="0"/>
              <a:t> let's focus on Open Data in general…</a:t>
            </a:r>
          </a:p>
          <a:p>
            <a:endParaRPr lang="en-GB" sz="1400" noProof="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1700808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This </a:t>
            </a:r>
            <a:r>
              <a:rPr lang="de-DE" dirty="0" err="1" smtClean="0"/>
              <a:t>talk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about</a:t>
            </a:r>
            <a:r>
              <a:rPr lang="de-DE" dirty="0" smtClean="0"/>
              <a:t> DL </a:t>
            </a:r>
            <a:r>
              <a:rPr lang="de-DE" dirty="0" err="1" smtClean="0"/>
              <a:t>Reasoning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Data: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700808"/>
            <a:ext cx="1261962" cy="138846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-965200" y="3996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25" name="Gerade Verbindung mit Pfeil 24"/>
          <p:cNvCxnSpPr/>
          <p:nvPr/>
        </p:nvCxnSpPr>
        <p:spPr>
          <a:xfrm flipH="1" flipV="1">
            <a:off x="4355976" y="2996952"/>
            <a:ext cx="1296144" cy="2664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429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?X a :Place . ?X :</a:t>
            </a:r>
            <a:r>
              <a:rPr lang="de-DE" b="1" dirty="0" err="1" smtClean="0">
                <a:solidFill>
                  <a:srgbClr val="FF0000"/>
                </a:solidFill>
                <a:latin typeface="Courier"/>
                <a:cs typeface="Courier"/>
              </a:rPr>
              <a:t>populationDensity</a:t>
            </a:r>
            <a:r>
              <a:rPr lang="de-DE" b="1" dirty="0" smtClean="0">
                <a:solidFill>
                  <a:srgbClr val="FF0000"/>
                </a:solidFill>
                <a:latin typeface="Courier"/>
                <a:cs typeface="Courier"/>
              </a:rPr>
              <a:t> ?Y .</a:t>
            </a:r>
            <a:r>
              <a:rPr lang="de-DE" b="1" dirty="0" smtClean="0">
                <a:latin typeface="Courier"/>
                <a:cs typeface="Courier"/>
              </a:rPr>
              <a:t>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sp>
        <p:nvSpPr>
          <p:cNvPr id="34" name="Inhaltsplatzhalter 2"/>
          <p:cNvSpPr>
            <a:spLocks noGrp="1"/>
          </p:cNvSpPr>
          <p:nvPr>
            <p:ph idx="1"/>
          </p:nvPr>
        </p:nvSpPr>
        <p:spPr>
          <a:xfrm>
            <a:off x="1" y="2417990"/>
            <a:ext cx="9025466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de-DE" sz="2000" dirty="0" smtClean="0"/>
              <a:t>Observation: </a:t>
            </a:r>
            <a:r>
              <a:rPr lang="de-DE" sz="2000" dirty="0" err="1" smtClean="0"/>
              <a:t>essentially</a:t>
            </a:r>
            <a:r>
              <a:rPr lang="de-DE" sz="2000" dirty="0" smtClean="0"/>
              <a:t>, </a:t>
            </a:r>
            <a:r>
              <a:rPr lang="de-DE" sz="2000" b="1" dirty="0" smtClean="0"/>
              <a:t>GAV-style </a:t>
            </a:r>
            <a:r>
              <a:rPr lang="de-DE" sz="2000" b="1" dirty="0" err="1" smtClean="0"/>
              <a:t>rewriting</a:t>
            </a:r>
            <a:endParaRPr lang="de-DE" sz="2000" b="1" dirty="0" smtClean="0"/>
          </a:p>
          <a:p>
            <a:pPr>
              <a:lnSpc>
                <a:spcPct val="80000"/>
              </a:lnSpc>
            </a:pPr>
            <a:r>
              <a:rPr lang="de-DE" sz="2000" dirty="0" smtClean="0"/>
              <a:t>Can handle a large </a:t>
            </a:r>
            <a:r>
              <a:rPr lang="de-DE" sz="2000" dirty="0" err="1" smtClean="0"/>
              <a:t>part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OWL (</a:t>
            </a:r>
            <a:r>
              <a:rPr lang="de-DE" sz="2000" dirty="0" err="1" smtClean="0"/>
              <a:t>corresponding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DL-Lite [</a:t>
            </a:r>
            <a:r>
              <a:rPr lang="de-DE" sz="2000" dirty="0" err="1" smtClean="0"/>
              <a:t>Calvanese</a:t>
            </a:r>
            <a:r>
              <a:rPr lang="de-DE" sz="2000" dirty="0" smtClean="0"/>
              <a:t> et al. 2007]): OWL 2 QL</a:t>
            </a:r>
          </a:p>
          <a:p>
            <a:pPr>
              <a:lnSpc>
                <a:spcPct val="80000"/>
              </a:lnSpc>
            </a:pPr>
            <a:r>
              <a:rPr lang="de-DE" sz="2000" dirty="0" smtClean="0"/>
              <a:t>Query-</a:t>
            </a:r>
            <a:r>
              <a:rPr lang="de-DE" sz="2000" dirty="0" err="1" smtClean="0"/>
              <a:t>rewriting</a:t>
            </a:r>
            <a:r>
              <a:rPr lang="de-DE" sz="2000" dirty="0" smtClean="0"/>
              <a:t>- </a:t>
            </a:r>
            <a:r>
              <a:rPr lang="de-DE" sz="2000" dirty="0" err="1" smtClean="0"/>
              <a:t>based</a:t>
            </a:r>
            <a:r>
              <a:rPr lang="de-DE" sz="2000" dirty="0" smtClean="0"/>
              <a:t> </a:t>
            </a:r>
            <a:r>
              <a:rPr lang="de-DE" sz="2000" dirty="0" err="1" smtClean="0"/>
              <a:t>tools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systems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, </a:t>
            </a:r>
            <a:r>
              <a:rPr lang="de-DE" sz="2000" dirty="0" err="1" smtClean="0"/>
              <a:t>many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optimizations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naive </a:t>
            </a:r>
            <a:r>
              <a:rPr lang="de-DE" sz="2000" dirty="0" err="1" smtClean="0"/>
              <a:t>rewritings</a:t>
            </a:r>
            <a:r>
              <a:rPr lang="de-DE" sz="2000" dirty="0" smtClean="0"/>
              <a:t>, e.g. </a:t>
            </a:r>
            <a:r>
              <a:rPr lang="de-DE" sz="2000" dirty="0" err="1" smtClean="0"/>
              <a:t>taking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  <a:r>
              <a:rPr lang="de-DE" sz="2000" dirty="0" err="1" smtClean="0"/>
              <a:t>account</a:t>
            </a:r>
            <a:r>
              <a:rPr lang="de-DE" sz="2000" dirty="0" smtClean="0"/>
              <a:t> </a:t>
            </a:r>
            <a:r>
              <a:rPr lang="de-DE" sz="2000" dirty="0" err="1" smtClean="0"/>
              <a:t>mappings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a DB: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REQUIEM </a:t>
            </a:r>
            <a:r>
              <a:rPr lang="de-DE" sz="1800" dirty="0"/>
              <a:t>[Perez-Urbina et al., 2009]</a:t>
            </a:r>
            <a:endParaRPr lang="de-DE" sz="1800" dirty="0" smtClean="0"/>
          </a:p>
          <a:p>
            <a:pPr lvl="1">
              <a:lnSpc>
                <a:spcPct val="80000"/>
              </a:lnSpc>
            </a:pPr>
            <a:r>
              <a:rPr lang="de-DE" sz="1800" dirty="0"/>
              <a:t>Quest [Rodriguez-</a:t>
            </a:r>
            <a:r>
              <a:rPr lang="de-DE" sz="1800" dirty="0" err="1"/>
              <a:t>Muro</a:t>
            </a:r>
            <a:r>
              <a:rPr lang="de-DE" sz="1800" dirty="0"/>
              <a:t>, et al. 2012]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ONTOP [Rodriguez-</a:t>
            </a:r>
            <a:r>
              <a:rPr lang="de-DE" sz="1800" dirty="0" err="1" smtClean="0"/>
              <a:t>Muro</a:t>
            </a:r>
            <a:r>
              <a:rPr lang="de-DE" sz="1800" dirty="0" smtClean="0"/>
              <a:t>, et al. 2013]</a:t>
            </a:r>
          </a:p>
          <a:p>
            <a:pPr lvl="1">
              <a:lnSpc>
                <a:spcPct val="80000"/>
              </a:lnSpc>
            </a:pPr>
            <a:r>
              <a:rPr lang="de-DE" sz="1800" dirty="0" err="1" smtClean="0"/>
              <a:t>Mastro</a:t>
            </a:r>
            <a:r>
              <a:rPr lang="de-DE" sz="1800" dirty="0" smtClean="0"/>
              <a:t> [</a:t>
            </a:r>
            <a:r>
              <a:rPr lang="de-DE" sz="1800" dirty="0" err="1" smtClean="0"/>
              <a:t>Calvanese</a:t>
            </a:r>
            <a:r>
              <a:rPr lang="de-DE" sz="1800" dirty="0" smtClean="0"/>
              <a:t> et al. 2011] 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Presto [Rosati et al. 2010]</a:t>
            </a:r>
          </a:p>
          <a:p>
            <a:pPr lvl="1">
              <a:lnSpc>
                <a:spcPct val="80000"/>
              </a:lnSpc>
            </a:pPr>
            <a:r>
              <a:rPr lang="de-DE" sz="1800" dirty="0" smtClean="0"/>
              <a:t>KYRIE2 [Mora &amp; </a:t>
            </a:r>
            <a:r>
              <a:rPr lang="de-DE" sz="1800" dirty="0" err="1" smtClean="0"/>
              <a:t>Corcho</a:t>
            </a:r>
            <a:r>
              <a:rPr lang="de-DE" sz="1800" dirty="0" smtClean="0"/>
              <a:t>, 2014]</a:t>
            </a:r>
          </a:p>
          <a:p>
            <a:pPr>
              <a:lnSpc>
                <a:spcPct val="80000"/>
              </a:lnSpc>
            </a:pPr>
            <a:r>
              <a:rPr lang="de-DE" sz="2200" dirty="0" err="1" smtClean="0"/>
              <a:t>Rewriting</a:t>
            </a:r>
            <a:r>
              <a:rPr lang="de-DE" sz="2200" dirty="0" smtClean="0"/>
              <a:t> vs. </a:t>
            </a:r>
            <a:r>
              <a:rPr lang="de-DE" sz="2200" dirty="0" err="1" smtClean="0"/>
              <a:t>Materialization</a:t>
            </a:r>
            <a:r>
              <a:rPr lang="de-DE" sz="2200" dirty="0" smtClean="0"/>
              <a:t> – </a:t>
            </a:r>
            <a:r>
              <a:rPr lang="de-DE" sz="2200" dirty="0" err="1" smtClean="0"/>
              <a:t>tradeoff</a:t>
            </a:r>
            <a:r>
              <a:rPr lang="de-DE" sz="2200" dirty="0" smtClean="0"/>
              <a:t>: [</a:t>
            </a:r>
            <a:r>
              <a:rPr lang="de-DE" sz="2200" dirty="0" err="1" smtClean="0"/>
              <a:t>Sequeda</a:t>
            </a:r>
            <a:r>
              <a:rPr lang="de-DE" sz="2200" dirty="0" smtClean="0"/>
              <a:t> et al. 2014]</a:t>
            </a:r>
          </a:p>
          <a:p>
            <a:pPr marL="423150" lvl="1" indent="0">
              <a:lnSpc>
                <a:spcPct val="80000"/>
              </a:lnSpc>
              <a:buNone/>
            </a:pPr>
            <a:endParaRPr lang="de-DE" sz="1800" dirty="0" smtClean="0"/>
          </a:p>
          <a:p>
            <a:pPr>
              <a:lnSpc>
                <a:spcPct val="80000"/>
              </a:lnSpc>
            </a:pPr>
            <a:r>
              <a:rPr lang="de-DE" sz="2000" dirty="0" smtClean="0"/>
              <a:t>OBDA </a:t>
            </a:r>
            <a:r>
              <a:rPr lang="de-DE" sz="2000" dirty="0" err="1" smtClean="0"/>
              <a:t>is</a:t>
            </a:r>
            <a:r>
              <a:rPr lang="de-DE" sz="2000" dirty="0" smtClean="0"/>
              <a:t> a </a:t>
            </a:r>
            <a:r>
              <a:rPr lang="de-DE" sz="2000" dirty="0" err="1" smtClean="0"/>
              <a:t>booming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!</a:t>
            </a:r>
            <a:endParaRPr lang="de-DE" sz="2000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237067" y="274638"/>
            <a:ext cx="8915439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Approach 2: </a:t>
            </a:r>
            <a:r>
              <a:rPr lang="de-DE" dirty="0"/>
              <a:t>Query </a:t>
            </a:r>
            <a:r>
              <a:rPr lang="de-DE" dirty="0" err="1" smtClean="0"/>
              <a:t>rewriting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>
                <a:solidFill>
                  <a:srgbClr val="FF0000"/>
                </a:solidFill>
              </a:rPr>
              <a:t>input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/>
              <a:t>conjunctive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(CQ) + </a:t>
            </a:r>
            <a:r>
              <a:rPr lang="de-DE" dirty="0" err="1"/>
              <a:t>Ontology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>
                <a:solidFill>
                  <a:srgbClr val="008000"/>
                </a:solidFill>
              </a:rPr>
              <a:t>output</a:t>
            </a:r>
            <a:r>
              <a:rPr lang="de-DE" dirty="0">
                <a:solidFill>
                  <a:srgbClr val="008000"/>
                </a:solidFill>
              </a:rPr>
              <a:t>:</a:t>
            </a:r>
            <a:r>
              <a:rPr lang="de-DE" dirty="0"/>
              <a:t> UCQ)</a:t>
            </a:r>
          </a:p>
        </p:txBody>
      </p:sp>
    </p:spTree>
    <p:extLst>
      <p:ext uri="{BB962C8B-B14F-4D97-AF65-F5344CB8AC3E}">
        <p14:creationId xmlns:p14="http://schemas.microsoft.com/office/powerpoint/2010/main" val="9733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6" name="Abgerundete rechteckige Legende 15"/>
          <p:cNvSpPr/>
          <p:nvPr/>
        </p:nvSpPr>
        <p:spPr>
          <a:xfrm>
            <a:off x="611560" y="3933056"/>
            <a:ext cx="4128406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suitable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ontologies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987800" y="13843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/>
              <a:t>Ontology</a:t>
            </a:r>
            <a:r>
              <a:rPr lang="de-DE" b="1" dirty="0" smtClean="0"/>
              <a:t> (O)</a:t>
            </a:r>
          </a:p>
          <a:p>
            <a:pPr algn="ctr"/>
            <a:r>
              <a:rPr lang="de-DE" b="1" i="1" dirty="0" smtClean="0"/>
              <a:t>OWL,RDFS</a:t>
            </a:r>
            <a:endParaRPr lang="de-DE" b="1" i="1" dirty="0"/>
          </a:p>
        </p:txBody>
      </p:sp>
      <p:sp>
        <p:nvSpPr>
          <p:cNvPr id="12" name="Rechteck 11"/>
          <p:cNvSpPr/>
          <p:nvPr/>
        </p:nvSpPr>
        <p:spPr>
          <a:xfrm>
            <a:off x="6261100" y="2540000"/>
            <a:ext cx="20320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Query (</a:t>
            </a:r>
            <a:r>
              <a:rPr lang="de-DE" dirty="0"/>
              <a:t>Q</a:t>
            </a:r>
            <a:r>
              <a:rPr lang="de-DE" dirty="0" smtClean="0"/>
              <a:t>)</a:t>
            </a:r>
          </a:p>
          <a:p>
            <a:pPr algn="ctr"/>
            <a:r>
              <a:rPr lang="de-DE" i="1" dirty="0" smtClean="0"/>
              <a:t>SPARQL</a:t>
            </a:r>
            <a:endParaRPr lang="de-DE" i="1" dirty="0"/>
          </a:p>
        </p:txBody>
      </p:sp>
      <p:sp>
        <p:nvSpPr>
          <p:cNvPr id="17" name="Rechteck 16"/>
          <p:cNvSpPr/>
          <p:nvPr/>
        </p:nvSpPr>
        <p:spPr>
          <a:xfrm>
            <a:off x="4229100" y="2540000"/>
            <a:ext cx="1549400" cy="81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OBDA</a:t>
            </a:r>
            <a:endParaRPr lang="de-DE" i="1" dirty="0"/>
          </a:p>
        </p:txBody>
      </p:sp>
      <p:sp>
        <p:nvSpPr>
          <p:cNvPr id="19" name="Zylinder 18"/>
          <p:cNvSpPr/>
          <p:nvPr/>
        </p:nvSpPr>
        <p:spPr>
          <a:xfrm>
            <a:off x="215900" y="2400300"/>
            <a:ext cx="2095500" cy="11049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Triple Store</a:t>
            </a:r>
          </a:p>
          <a:p>
            <a:pPr algn="ctr"/>
            <a:r>
              <a:rPr lang="de-DE" i="1" dirty="0" smtClean="0"/>
              <a:t>RDF/SPARQL</a:t>
            </a:r>
            <a:endParaRPr lang="de-DE" i="1" dirty="0"/>
          </a:p>
        </p:txBody>
      </p:sp>
      <p:cxnSp>
        <p:nvCxnSpPr>
          <p:cNvPr id="20" name="Gerade Verbindung mit Pfeil 19"/>
          <p:cNvCxnSpPr>
            <a:stCxn id="12" idx="1"/>
            <a:endCxn id="17" idx="3"/>
          </p:cNvCxnSpPr>
          <p:nvPr/>
        </p:nvCxnSpPr>
        <p:spPr>
          <a:xfrm flipH="1">
            <a:off x="5778500" y="2946400"/>
            <a:ext cx="482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17" idx="1"/>
            <a:endCxn id="19" idx="4"/>
          </p:cNvCxnSpPr>
          <p:nvPr/>
        </p:nvCxnSpPr>
        <p:spPr>
          <a:xfrm flipH="1">
            <a:off x="2311400" y="2946400"/>
            <a:ext cx="19177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11" idx="2"/>
            <a:endCxn id="17" idx="0"/>
          </p:cNvCxnSpPr>
          <p:nvPr/>
        </p:nvCxnSpPr>
        <p:spPr>
          <a:xfrm>
            <a:off x="5003800" y="2197100"/>
            <a:ext cx="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114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Vocabularies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7662" y="1417638"/>
            <a:ext cx="8996338" cy="5440362"/>
          </a:xfrm>
        </p:spPr>
        <p:txBody>
          <a:bodyPr>
            <a:normAutofit lnSpcReduction="10000"/>
          </a:bodyPr>
          <a:lstStyle/>
          <a:p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: </a:t>
            </a:r>
            <a:r>
              <a:rPr lang="de-DE" dirty="0" err="1" smtClean="0"/>
              <a:t>Linked</a:t>
            </a:r>
            <a:r>
              <a:rPr lang="de-DE" dirty="0" smtClean="0"/>
              <a:t> Open </a:t>
            </a:r>
            <a:r>
              <a:rPr lang="de-DE" dirty="0" err="1" smtClean="0"/>
              <a:t>Vocabularies</a:t>
            </a:r>
            <a:endParaRPr lang="de-DE" dirty="0" smtClean="0"/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http://lov.okfn.org/dataset/lov/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r>
              <a:rPr lang="de-DE" dirty="0" smtClean="0"/>
              <a:t>Still, </a:t>
            </a:r>
            <a:r>
              <a:rPr lang="de-DE" dirty="0" err="1" smtClean="0"/>
              <a:t>probably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manual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r>
              <a:rPr lang="de-DE" dirty="0" smtClean="0"/>
              <a:t>...</a:t>
            </a:r>
          </a:p>
          <a:p>
            <a:pPr lvl="1"/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don't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re-invent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wheel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re-use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where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possible</a:t>
            </a:r>
            <a:endParaRPr lang="de-DE" dirty="0"/>
          </a:p>
          <a:p>
            <a:pPr lvl="1"/>
            <a:r>
              <a:rPr lang="de-DE" dirty="0"/>
              <a:t>Crawl</a:t>
            </a:r>
          </a:p>
          <a:p>
            <a:pPr lvl="1"/>
            <a:r>
              <a:rPr lang="de-DE" dirty="0" err="1"/>
              <a:t>Ontology</a:t>
            </a:r>
            <a:r>
              <a:rPr lang="de-DE" dirty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i.e. </a:t>
            </a:r>
            <a:r>
              <a:rPr lang="de-DE" dirty="0" err="1"/>
              <a:t>l</a:t>
            </a:r>
            <a:r>
              <a:rPr lang="de-DE" dirty="0" err="1" smtClean="0"/>
              <a:t>earn</a:t>
            </a:r>
            <a:r>
              <a:rPr lang="de-DE" dirty="0" smtClean="0"/>
              <a:t> </a:t>
            </a:r>
            <a:r>
              <a:rPr lang="de-DE" dirty="0" err="1" smtClean="0"/>
              <a:t>mappings</a:t>
            </a:r>
            <a:r>
              <a:rPr lang="de-DE" dirty="0" smtClean="0"/>
              <a:t>?</a:t>
            </a:r>
          </a:p>
          <a:p>
            <a:pPr lvl="2"/>
            <a:r>
              <a:rPr lang="de-DE" dirty="0" smtClean="0"/>
              <a:t>e.g.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[</a:t>
            </a:r>
            <a:r>
              <a:rPr lang="de-DE" dirty="0" err="1" smtClean="0"/>
              <a:t>Shvaiko&amp;Euzenat</a:t>
            </a:r>
            <a:r>
              <a:rPr lang="de-DE" dirty="0" smtClean="0"/>
              <a:t>, 2013] </a:t>
            </a:r>
            <a:endParaRPr lang="de-DE" dirty="0"/>
          </a:p>
        </p:txBody>
      </p:sp>
      <p:pic>
        <p:nvPicPr>
          <p:cNvPr id="4" name="Bild 3" descr="Screen Shot 2015-06-28 at 18.4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60" y="1842691"/>
            <a:ext cx="3104605" cy="25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98276"/>
            <a:ext cx="6911975" cy="561975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Quality [Lenz 2007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49953"/>
            <a:ext cx="8577179" cy="277336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600" kern="1200" dirty="0" smtClean="0">
                <a:latin typeface="Arial" charset="0"/>
              </a:rPr>
              <a:t>Quality reflects the </a:t>
            </a:r>
            <a:r>
              <a:rPr lang="en-US" sz="2600" b="1" kern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ability</a:t>
            </a:r>
            <a:r>
              <a:rPr lang="en-US" sz="2600" kern="1200" dirty="0" smtClean="0">
                <a:latin typeface="Arial" charset="0"/>
              </a:rPr>
              <a:t> of an object to meet a </a:t>
            </a:r>
            <a:r>
              <a:rPr lang="en-US" sz="2600" b="1" kern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purpose</a:t>
            </a:r>
            <a:r>
              <a:rPr lang="en-US" sz="2600" kern="1200" dirty="0" smtClean="0">
                <a:latin typeface="Arial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en-US" sz="2600" kern="1200" dirty="0" smtClean="0">
                <a:latin typeface="Arial" charset="0"/>
              </a:rPr>
              <a:t>ISO Norm: </a:t>
            </a:r>
            <a:r>
              <a:rPr lang="en-US" sz="2600" b="1" kern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Suitability</a:t>
            </a:r>
            <a:r>
              <a:rPr lang="en-US" sz="2600" kern="1200" dirty="0" smtClean="0">
                <a:latin typeface="Arial" charset="0"/>
              </a:rPr>
              <a:t> for use relative to a given objective of </a:t>
            </a:r>
            <a:r>
              <a:rPr lang="en-US" sz="2600" b="1" kern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usage</a:t>
            </a:r>
            <a:r>
              <a:rPr lang="en-US" sz="2600" kern="1200" dirty="0" smtClean="0">
                <a:latin typeface="Arial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en-US" sz="2600" kern="1200" dirty="0" smtClean="0">
                <a:latin typeface="Arial" charset="0"/>
              </a:rPr>
              <a:t>Industry Quality: is the </a:t>
            </a:r>
            <a:r>
              <a:rPr lang="en-US" sz="2600" b="1" kern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conformance</a:t>
            </a:r>
            <a:r>
              <a:rPr lang="en-US" sz="2600" kern="1200" dirty="0" smtClean="0">
                <a:latin typeface="Arial" charset="0"/>
              </a:rPr>
              <a:t> to requirements.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3349" y="3350472"/>
            <a:ext cx="8524952" cy="923330"/>
          </a:xfrm>
          <a:prstGeom prst="rect">
            <a:avLst/>
          </a:prstGeom>
          <a:noFill/>
          <a:ln w="28575" cmpd="sng">
            <a:solidFill>
              <a:schemeClr val="accent5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is considered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quality </a:t>
            </a:r>
            <a:r>
              <a:rPr lang="en-US" dirty="0" smtClean="0"/>
              <a:t>if “they are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fit</a:t>
            </a:r>
            <a:r>
              <a:rPr lang="en-US" dirty="0" smtClean="0"/>
              <a:t> for their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intended</a:t>
            </a:r>
            <a:r>
              <a:rPr lang="en-US" dirty="0" smtClean="0"/>
              <a:t> uses in operations,</a:t>
            </a:r>
          </a:p>
          <a:p>
            <a:r>
              <a:rPr lang="en-US" dirty="0" smtClean="0"/>
              <a:t>decision making, and planning” (J.M. </a:t>
            </a:r>
            <a:r>
              <a:rPr lang="en-US" dirty="0" err="1" smtClean="0"/>
              <a:t>Juran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5142" y="4584926"/>
            <a:ext cx="3790408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Fitness for use in intended purpose</a:t>
            </a:r>
            <a:endParaRPr lang="en-US" dirty="0"/>
          </a:p>
        </p:txBody>
      </p:sp>
      <p:cxnSp>
        <p:nvCxnSpPr>
          <p:cNvPr id="9" name="Straight Arrow Connector 8"/>
          <p:cNvCxnSpPr>
            <a:endCxn id="20" idx="0"/>
          </p:cNvCxnSpPr>
          <p:nvPr/>
        </p:nvCxnSpPr>
        <p:spPr>
          <a:xfrm>
            <a:off x="4978400" y="4957233"/>
            <a:ext cx="1784923" cy="30572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01592" y="5252283"/>
            <a:ext cx="2582758" cy="144655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Free of defects:</a:t>
            </a:r>
          </a:p>
          <a:p>
            <a:pPr>
              <a:buFontTx/>
              <a:buChar char="-"/>
            </a:pPr>
            <a:r>
              <a:rPr lang="en-US" sz="1400" dirty="0" smtClean="0"/>
              <a:t>Accessible</a:t>
            </a:r>
          </a:p>
          <a:p>
            <a:pPr>
              <a:buFontTx/>
              <a:buChar char="-"/>
            </a:pPr>
            <a:r>
              <a:rPr lang="en-US" sz="1400" dirty="0" smtClean="0"/>
              <a:t>Accurate</a:t>
            </a:r>
          </a:p>
          <a:p>
            <a:pPr>
              <a:buFontTx/>
              <a:buChar char="-"/>
            </a:pPr>
            <a:r>
              <a:rPr lang="en-US" sz="1400" dirty="0" smtClean="0"/>
              <a:t>Current</a:t>
            </a:r>
          </a:p>
          <a:p>
            <a:pPr>
              <a:buFontTx/>
              <a:buChar char="-"/>
            </a:pPr>
            <a:r>
              <a:rPr lang="en-US" sz="1400" dirty="0" smtClean="0"/>
              <a:t>Complete</a:t>
            </a:r>
          </a:p>
          <a:p>
            <a:pPr>
              <a:buFontTx/>
              <a:buChar char="-"/>
            </a:pPr>
            <a:r>
              <a:rPr lang="en-US" sz="1400" dirty="0" smtClean="0"/>
              <a:t>Consistent with other sources</a:t>
            </a:r>
            <a:endParaRPr lang="en-US" sz="1400" dirty="0"/>
          </a:p>
        </p:txBody>
      </p:sp>
      <p:cxnSp>
        <p:nvCxnSpPr>
          <p:cNvPr id="19" name="Straight Arrow Connector 18"/>
          <p:cNvCxnSpPr>
            <a:endCxn id="13" idx="0"/>
          </p:cNvCxnSpPr>
          <p:nvPr/>
        </p:nvCxnSpPr>
        <p:spPr>
          <a:xfrm rot="10800000" flipV="1">
            <a:off x="2692972" y="4958525"/>
            <a:ext cx="1542089" cy="29375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43027" y="5262961"/>
            <a:ext cx="2840591" cy="144655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Possess desired features:</a:t>
            </a:r>
          </a:p>
          <a:p>
            <a:pPr>
              <a:buFontTx/>
              <a:buChar char="-"/>
            </a:pPr>
            <a:r>
              <a:rPr lang="en-US" sz="1400" dirty="0" smtClean="0"/>
              <a:t>Relevant</a:t>
            </a:r>
          </a:p>
          <a:p>
            <a:pPr>
              <a:buFontTx/>
              <a:buChar char="-"/>
            </a:pPr>
            <a:r>
              <a:rPr lang="en-US" sz="1400" dirty="0" smtClean="0"/>
              <a:t>Comprehensive</a:t>
            </a:r>
          </a:p>
          <a:p>
            <a:pPr>
              <a:buFontTx/>
              <a:buChar char="-"/>
            </a:pPr>
            <a:r>
              <a:rPr lang="en-US" sz="1400" dirty="0" smtClean="0"/>
              <a:t>Proper level of detail</a:t>
            </a:r>
          </a:p>
          <a:p>
            <a:pPr>
              <a:buFontTx/>
              <a:buChar char="-"/>
            </a:pPr>
            <a:r>
              <a:rPr lang="en-US" sz="1400" dirty="0" smtClean="0"/>
              <a:t>Easy-to-read</a:t>
            </a:r>
          </a:p>
          <a:p>
            <a:pPr>
              <a:buFontTx/>
              <a:buChar char="-"/>
            </a:pPr>
            <a:r>
              <a:rPr lang="en-US" sz="1400" dirty="0" smtClean="0"/>
              <a:t>Easy-to-interpret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456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</a:t>
            </a:r>
            <a:r>
              <a:rPr lang="en-US" dirty="0"/>
              <a:t>Issues </a:t>
            </a:r>
            <a:r>
              <a:rPr lang="en-US" dirty="0" smtClean="0"/>
              <a:t>[Naumann02</a:t>
            </a:r>
            <a:r>
              <a:rPr lang="en-US" dirty="0"/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2637" y="965200"/>
            <a:ext cx="1364752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Errors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5337" y="1714500"/>
            <a:ext cx="162184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Single Source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27837" y="1752600"/>
            <a:ext cx="2019716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Integrated Source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17837" y="2882900"/>
            <a:ext cx="1647431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Schema Level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4092" y="2891909"/>
            <a:ext cx="1288221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80237" y="2882900"/>
            <a:ext cx="1647431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Schema Level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4337" y="2891909"/>
            <a:ext cx="1288221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1300" y="3975100"/>
            <a:ext cx="2775119" cy="738664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Infeasible values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Attribute Dependency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Unsatisfied Integrity Constraints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63887" y="4406900"/>
            <a:ext cx="1826141" cy="1600438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Null values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Typos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False values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Inconsistent values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Transpositions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Duplicates and data </a:t>
            </a:r>
          </a:p>
          <a:p>
            <a:r>
              <a:rPr lang="en-US" sz="1400" dirty="0" smtClean="0"/>
              <a:t>value conflicts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80000" y="3805565"/>
            <a:ext cx="2198038" cy="523220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Structural Heterogeneity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Semantic Heterogeneity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54235" y="4432300"/>
            <a:ext cx="1838965" cy="738664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 smtClean="0"/>
              <a:t>Inconsistent values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Duplicates and data </a:t>
            </a:r>
          </a:p>
          <a:p>
            <a:r>
              <a:rPr lang="en-US" sz="1400" dirty="0" smtClean="0"/>
              <a:t>value conflicts</a:t>
            </a:r>
            <a:endParaRPr lang="en-US" sz="1400" dirty="0"/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>
          <a:xfrm rot="10800000" flipV="1">
            <a:off x="3416261" y="1333500"/>
            <a:ext cx="795909" cy="381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8" idx="0"/>
          </p:cNvCxnSpPr>
          <p:nvPr/>
        </p:nvCxnSpPr>
        <p:spPr>
          <a:xfrm>
            <a:off x="4940300" y="1333500"/>
            <a:ext cx="897395" cy="4191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1816154" y="2087033"/>
            <a:ext cx="1181047" cy="8255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0" idx="0"/>
          </p:cNvCxnSpPr>
          <p:nvPr/>
        </p:nvCxnSpPr>
        <p:spPr>
          <a:xfrm rot="16200000" flipH="1">
            <a:off x="3330247" y="2333952"/>
            <a:ext cx="809109" cy="30680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4984750" y="2368550"/>
            <a:ext cx="774700" cy="279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282267" y="2125133"/>
            <a:ext cx="1725448" cy="79641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1480093" y="3626337"/>
            <a:ext cx="748271" cy="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3296194" y="3854936"/>
            <a:ext cx="1192771" cy="1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5544096" y="3550134"/>
            <a:ext cx="570471" cy="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7360194" y="3842236"/>
            <a:ext cx="1192771" cy="127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Quality-Duplicated Resources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9926" y="1624176"/>
            <a:ext cx="5835174" cy="5094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8500" y="1721535"/>
            <a:ext cx="614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&lt;http://worldbank.270a.info/classification/country/VE&gt;</a:t>
            </a:r>
            <a:endParaRPr lang="en-US" dirty="0"/>
          </a:p>
        </p:txBody>
      </p:sp>
      <p:pic>
        <p:nvPicPr>
          <p:cNvPr id="10" name="Picture 9" descr="world-bank-logo-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30" y="1266825"/>
            <a:ext cx="1389981" cy="1260474"/>
          </a:xfrm>
          <a:prstGeom prst="rect">
            <a:avLst/>
          </a:prstGeom>
        </p:spPr>
      </p:pic>
      <p:pic>
        <p:nvPicPr>
          <p:cNvPr id="11" name="Picture 10" descr="20150318150730!Eurostat_logo_RGB_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2721346"/>
            <a:ext cx="1691703" cy="7635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0400" y="990600"/>
            <a:ext cx="1622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Venezuela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736600" y="2877235"/>
            <a:ext cx="574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http://eurostat.linked-statistics.org/dic/geo#VE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413" y="2817976"/>
            <a:ext cx="5835174" cy="5094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ogoGeoNam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663" y="4016516"/>
            <a:ext cx="1389617" cy="3807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4920" y="4022209"/>
            <a:ext cx="39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&lt;http://sws.geonames.org/3625428/&gt;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8013" y="3952163"/>
            <a:ext cx="5835174" cy="50942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5929" y="5225534"/>
            <a:ext cx="435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&lt;http://</a:t>
            </a:r>
            <a:r>
              <a:rPr lang="en-US" dirty="0" err="1" smtClean="0"/>
              <a:t>dbpedia.org</a:t>
            </a:r>
            <a:r>
              <a:rPr lang="en-US" dirty="0" smtClean="0"/>
              <a:t>/resource/Venezuela&gt;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30713" y="5171363"/>
            <a:ext cx="4842987" cy="4547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Bpedi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71" y="4894532"/>
            <a:ext cx="1249129" cy="76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0"/>
            <a:ext cx="6911975" cy="561975"/>
          </a:xfrm>
        </p:spPr>
        <p:txBody>
          <a:bodyPr/>
          <a:lstStyle/>
          <a:p>
            <a:r>
              <a:rPr lang="en-US" dirty="0" smtClean="0"/>
              <a:t>Taxonomy of Data Quality [Naumann02]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11672" y="906464"/>
          <a:ext cx="6181328" cy="510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728"/>
                <a:gridCol w="3276600"/>
              </a:tblGrid>
              <a:tr h="503236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</a:t>
                      </a:r>
                      <a:endParaRPr lang="en-US" dirty="0"/>
                    </a:p>
                  </a:txBody>
                  <a:tcPr/>
                </a:tc>
              </a:tr>
              <a:tr h="964247">
                <a:tc>
                  <a:txBody>
                    <a:bodyPr/>
                    <a:lstStyle/>
                    <a:p>
                      <a:r>
                        <a:rPr lang="en-US" dirty="0" smtClean="0"/>
                        <a:t>Intrinsic Data 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Believability</a:t>
                      </a:r>
                    </a:p>
                    <a:p>
                      <a:r>
                        <a:rPr lang="en-US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Accuracy</a:t>
                      </a:r>
                    </a:p>
                    <a:p>
                      <a:r>
                        <a:rPr lang="en-US" dirty="0" smtClean="0"/>
                        <a:t>Objectivity</a:t>
                      </a:r>
                    </a:p>
                    <a:p>
                      <a:r>
                        <a:rPr lang="en-US" dirty="0" smtClean="0"/>
                        <a:t>Reputation</a:t>
                      </a:r>
                    </a:p>
                  </a:txBody>
                  <a:tcPr/>
                </a:tc>
              </a:tr>
              <a:tr h="964247">
                <a:tc>
                  <a:txBody>
                    <a:bodyPr/>
                    <a:lstStyle/>
                    <a:p>
                      <a:r>
                        <a:rPr lang="en-US" dirty="0" smtClean="0"/>
                        <a:t>Contextual Data 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Value-added</a:t>
                      </a:r>
                    </a:p>
                    <a:p>
                      <a:r>
                        <a:rPr lang="en-US" dirty="0" smtClean="0"/>
                        <a:t>Relevancy</a:t>
                      </a:r>
                    </a:p>
                    <a:p>
                      <a:r>
                        <a:rPr lang="en-US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Timeliness</a:t>
                      </a:r>
                    </a:p>
                    <a:p>
                      <a:r>
                        <a:rPr lang="en-US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Completeness</a:t>
                      </a:r>
                    </a:p>
                    <a:p>
                      <a:r>
                        <a:rPr lang="en-US" dirty="0" smtClean="0"/>
                        <a:t>Amount</a:t>
                      </a:r>
                      <a:r>
                        <a:rPr lang="en-US" baseline="0" dirty="0" smtClean="0"/>
                        <a:t> of Data</a:t>
                      </a:r>
                      <a:endParaRPr lang="en-US" dirty="0" smtClean="0"/>
                    </a:p>
                  </a:txBody>
                  <a:tcPr/>
                </a:tc>
              </a:tr>
              <a:tr h="964247">
                <a:tc>
                  <a:txBody>
                    <a:bodyPr/>
                    <a:lstStyle/>
                    <a:p>
                      <a:r>
                        <a:rPr lang="en-US" dirty="0" smtClean="0"/>
                        <a:t>Representation of Data 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Interpretability</a:t>
                      </a:r>
                    </a:p>
                    <a:p>
                      <a:r>
                        <a:rPr lang="en-US" dirty="0" err="1" smtClean="0"/>
                        <a:t>Understandibility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Representational</a:t>
                      </a:r>
                    </a:p>
                    <a:p>
                      <a:r>
                        <a:rPr lang="en-US" b="1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Consistency</a:t>
                      </a:r>
                    </a:p>
                    <a:p>
                      <a:r>
                        <a:rPr lang="en-US" dirty="0" smtClean="0"/>
                        <a:t>Conciseness</a:t>
                      </a:r>
                      <a:endParaRPr lang="en-US" dirty="0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r>
                        <a:rPr lang="en-US" dirty="0" smtClean="0"/>
                        <a:t>Accessibility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Accessibility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2638" y="6338669"/>
            <a:ext cx="813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[Naumann02] Felix </a:t>
            </a:r>
            <a:r>
              <a:rPr lang="en-US" sz="1100" dirty="0" err="1" smtClean="0"/>
              <a:t>Naumann</a:t>
            </a:r>
            <a:r>
              <a:rPr lang="en-US" sz="1100" dirty="0" smtClean="0"/>
              <a:t>: Quality-Driven Query Answering for Integrated Information Systems</a:t>
            </a:r>
            <a:r>
              <a:rPr lang="en-US" dirty="0" smtClean="0"/>
              <a:t>. </a:t>
            </a:r>
            <a:r>
              <a:rPr lang="en-US" sz="1100" dirty="0" smtClean="0"/>
              <a:t>LNCS 2261, Springer 2002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0425" y="-179388"/>
            <a:ext cx="6911975" cy="561975"/>
          </a:xfrm>
        </p:spPr>
        <p:txBody>
          <a:bodyPr/>
          <a:lstStyle/>
          <a:p>
            <a:r>
              <a:rPr lang="en-US" dirty="0" smtClean="0"/>
              <a:t>Taxonomy of Data Quality [Zaveri2015] 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22300" y="634998"/>
            <a:ext cx="3263900" cy="227330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73600" y="558800"/>
            <a:ext cx="3975100" cy="1790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84200" y="1901824"/>
            <a:ext cx="3352800" cy="1730376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46162" y="3708400"/>
            <a:ext cx="7272338" cy="15494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43600" y="4724400"/>
            <a:ext cx="2984500" cy="1536700"/>
          </a:xfrm>
          <a:prstGeom prst="roundRect">
            <a:avLst/>
          </a:prstGeom>
          <a:solidFill>
            <a:schemeClr val="accent1">
              <a:lumMod val="75000"/>
              <a:alpha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57298" y="5461000"/>
            <a:ext cx="3517901" cy="1270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70000" y="6731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Completeness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1104900"/>
            <a:ext cx="14605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Relevancy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6300" y="10668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Amount of Data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38700" y="8255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Rep.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Conciseness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38700" y="16129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Rep.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Consistency</a:t>
            </a:r>
          </a:p>
        </p:txBody>
      </p:sp>
      <p:sp>
        <p:nvSpPr>
          <p:cNvPr id="16" name="Oval 15"/>
          <p:cNvSpPr/>
          <p:nvPr/>
        </p:nvSpPr>
        <p:spPr>
          <a:xfrm>
            <a:off x="6718300" y="673100"/>
            <a:ext cx="1854200" cy="482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Understandibility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07200" y="12954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Interpretability</a:t>
            </a:r>
          </a:p>
        </p:txBody>
      </p:sp>
      <p:sp>
        <p:nvSpPr>
          <p:cNvPr id="18" name="Oval 17"/>
          <p:cNvSpPr/>
          <p:nvPr/>
        </p:nvSpPr>
        <p:spPr>
          <a:xfrm>
            <a:off x="6807200" y="1816100"/>
            <a:ext cx="1701800" cy="406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Versatility*</a:t>
            </a:r>
          </a:p>
        </p:txBody>
      </p:sp>
      <p:sp>
        <p:nvSpPr>
          <p:cNvPr id="20" name="Oval 19"/>
          <p:cNvSpPr/>
          <p:nvPr/>
        </p:nvSpPr>
        <p:spPr>
          <a:xfrm>
            <a:off x="2362200" y="1943100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Reputation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3900" y="1981200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Verifiability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49400" y="2374900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Believability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7700" y="3076575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Licensing*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62200" y="3076575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Provenance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134100" y="4816475"/>
            <a:ext cx="1422400" cy="355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Timeliness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070600" y="39401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Consistency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406900" y="39528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Conciseness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318000" y="47275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Interlinking*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27200" y="39401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Accuracy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55700" y="47275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Objectivity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94000" y="44481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Validity of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Documents*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435100" y="5476875"/>
            <a:ext cx="1536700" cy="3524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Availability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97000" y="61372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Performance*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059113" y="57054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Security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084513" y="61880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Response Time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18213" y="54006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Currency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26313" y="5730874"/>
            <a:ext cx="1536700" cy="3905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Volatility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00" y="2921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Contextual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60400" y="1524000"/>
            <a:ext cx="7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Trust*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431876" y="165100"/>
            <a:ext cx="175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Representation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532313" y="3289300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225376" y="4394200"/>
            <a:ext cx="21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Dataset Dynamicity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0" y="5219700"/>
            <a:ext cx="145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Accessibility</a:t>
            </a:r>
            <a:endParaRPr lang="en-US" dirty="0"/>
          </a:p>
        </p:txBody>
      </p:sp>
      <p:cxnSp>
        <p:nvCxnSpPr>
          <p:cNvPr id="46" name="Straight Connector 45"/>
          <p:cNvCxnSpPr>
            <a:stCxn id="21" idx="6"/>
            <a:endCxn id="22" idx="0"/>
          </p:cNvCxnSpPr>
          <p:nvPr/>
        </p:nvCxnSpPr>
        <p:spPr>
          <a:xfrm>
            <a:off x="2146300" y="2159000"/>
            <a:ext cx="114300" cy="2159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0" idx="2"/>
            <a:endCxn id="22" idx="0"/>
          </p:cNvCxnSpPr>
          <p:nvPr/>
        </p:nvCxnSpPr>
        <p:spPr>
          <a:xfrm rot="10800000" flipV="1">
            <a:off x="2260600" y="2120900"/>
            <a:ext cx="101600" cy="254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2" idx="3"/>
            <a:endCxn id="23" idx="0"/>
          </p:cNvCxnSpPr>
          <p:nvPr/>
        </p:nvCxnSpPr>
        <p:spPr>
          <a:xfrm rot="5400000">
            <a:off x="1359228" y="2678096"/>
            <a:ext cx="398151" cy="3988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22" idx="5"/>
            <a:endCxn id="24" idx="0"/>
          </p:cNvCxnSpPr>
          <p:nvPr/>
        </p:nvCxnSpPr>
        <p:spPr>
          <a:xfrm rot="16200000" flipH="1">
            <a:off x="2719372" y="2722546"/>
            <a:ext cx="398151" cy="3099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9" idx="0"/>
          </p:cNvCxnSpPr>
          <p:nvPr/>
        </p:nvCxnSpPr>
        <p:spPr>
          <a:xfrm rot="16200000" flipH="1">
            <a:off x="1760538" y="3205162"/>
            <a:ext cx="1196974" cy="2730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9" idx="3"/>
          </p:cNvCxnSpPr>
          <p:nvPr/>
        </p:nvCxnSpPr>
        <p:spPr>
          <a:xfrm rot="5400000">
            <a:off x="1665078" y="4437233"/>
            <a:ext cx="450892" cy="12344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31" idx="0"/>
          </p:cNvCxnSpPr>
          <p:nvPr/>
        </p:nvCxnSpPr>
        <p:spPr>
          <a:xfrm>
            <a:off x="3124200" y="4267200"/>
            <a:ext cx="438150" cy="1809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3314702" y="2425703"/>
            <a:ext cx="2438398" cy="16001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25" idx="5"/>
            <a:endCxn id="38" idx="0"/>
          </p:cNvCxnSpPr>
          <p:nvPr/>
        </p:nvCxnSpPr>
        <p:spPr>
          <a:xfrm rot="16200000" flipH="1">
            <a:off x="7415991" y="5052201"/>
            <a:ext cx="610875" cy="7464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37" idx="0"/>
          </p:cNvCxnSpPr>
          <p:nvPr/>
        </p:nvCxnSpPr>
        <p:spPr>
          <a:xfrm rot="5400000">
            <a:off x="6723841" y="5233521"/>
            <a:ext cx="229876" cy="1044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32" idx="4"/>
            <a:endCxn id="35" idx="2"/>
          </p:cNvCxnSpPr>
          <p:nvPr/>
        </p:nvCxnSpPr>
        <p:spPr>
          <a:xfrm rot="16200000" flipH="1">
            <a:off x="2595563" y="5437186"/>
            <a:ext cx="71437" cy="85566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32" idx="4"/>
            <a:endCxn id="36" idx="1"/>
          </p:cNvCxnSpPr>
          <p:nvPr/>
        </p:nvCxnSpPr>
        <p:spPr>
          <a:xfrm rot="16200000" flipH="1">
            <a:off x="2548522" y="5484228"/>
            <a:ext cx="415965" cy="11061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32" idx="4"/>
            <a:endCxn id="34" idx="0"/>
          </p:cNvCxnSpPr>
          <p:nvPr/>
        </p:nvCxnSpPr>
        <p:spPr>
          <a:xfrm rot="5400000">
            <a:off x="2030413" y="5964237"/>
            <a:ext cx="307974" cy="381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396875"/>
            <a:ext cx="8524875" cy="561975"/>
          </a:xfrm>
        </p:spPr>
        <p:txBody>
          <a:bodyPr/>
          <a:lstStyle/>
          <a:p>
            <a:r>
              <a:rPr lang="en-US" dirty="0" smtClean="0"/>
              <a:t>Duplicate Detection-Sorted Neighborhood Method [</a:t>
            </a:r>
            <a:r>
              <a:rPr lang="en-US" dirty="0" err="1" smtClean="0"/>
              <a:t>Hernandez&amp;Stolfo</a:t>
            </a:r>
            <a:r>
              <a:rPr lang="en-US" dirty="0" smtClean="0"/>
              <a:t>, 1998]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008062" y="1397000"/>
          <a:ext cx="7437437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0087" y="59817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28600" y="-1270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99" y="430318"/>
            <a:ext cx="6832602" cy="1143000"/>
          </a:xfrm>
        </p:spPr>
        <p:txBody>
          <a:bodyPr>
            <a:noAutofit/>
          </a:bodyPr>
          <a:lstStyle/>
          <a:p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makes</a:t>
            </a:r>
            <a:r>
              <a:rPr lang="de-DE" sz="3200" dirty="0" smtClean="0"/>
              <a:t> Open Data </a:t>
            </a:r>
            <a:r>
              <a:rPr lang="de-DE" sz="3200" dirty="0" err="1" smtClean="0"/>
              <a:t>useful</a:t>
            </a:r>
            <a:r>
              <a:rPr lang="de-DE" sz="3200" dirty="0"/>
              <a:t> </a:t>
            </a:r>
            <a:r>
              <a:rPr lang="de-DE" sz="3200" dirty="0" err="1"/>
              <a:t>b</a:t>
            </a:r>
            <a:r>
              <a:rPr lang="de-DE" sz="3200" dirty="0" err="1" smtClean="0"/>
              <a:t>eyond</a:t>
            </a:r>
            <a:r>
              <a:rPr lang="de-DE" sz="3200" dirty="0" smtClean="0"/>
              <a:t> "</a:t>
            </a:r>
            <a:r>
              <a:rPr lang="de-DE" sz="3200" dirty="0" err="1" smtClean="0"/>
              <a:t>single</a:t>
            </a:r>
            <a:r>
              <a:rPr lang="de-DE" sz="3200" dirty="0"/>
              <a:t> </a:t>
            </a:r>
            <a:r>
              <a:rPr lang="de-DE" sz="3200" dirty="0" err="1" smtClean="0"/>
              <a:t>dataset</a:t>
            </a:r>
            <a:r>
              <a:rPr lang="de-DE" sz="3200" dirty="0" smtClean="0"/>
              <a:t> Apps"...</a:t>
            </a:r>
            <a:endParaRPr lang="de-DE" sz="32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73548"/>
            <a:ext cx="2761039" cy="458112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788792" y="2751336"/>
            <a:ext cx="50577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Great </a:t>
            </a:r>
            <a:r>
              <a:rPr lang="de-DE" dirty="0" err="1" smtClean="0"/>
              <a:t>stuff</a:t>
            </a:r>
            <a:r>
              <a:rPr lang="de-DE" dirty="0" smtClean="0"/>
              <a:t>, but limited potential...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More </a:t>
            </a:r>
            <a:r>
              <a:rPr lang="de-DE" dirty="0" err="1" smtClean="0"/>
              <a:t>interesting</a:t>
            </a:r>
            <a:r>
              <a:rPr lang="de-DE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de-DE" b="1" dirty="0" smtClean="0"/>
              <a:t>Data Integration</a:t>
            </a:r>
            <a:r>
              <a:rPr lang="de-DE" dirty="0" smtClean="0"/>
              <a:t> &amp; </a:t>
            </a:r>
            <a:r>
              <a:rPr lang="de-DE" dirty="0" err="1" smtClean="0"/>
              <a:t>building</a:t>
            </a:r>
            <a:r>
              <a:rPr lang="de-DE" dirty="0" smtClean="0"/>
              <a:t> </a:t>
            </a:r>
            <a:r>
              <a:rPr lang="de-DE" b="1" dirty="0" smtClean="0"/>
              <a:t>Data </a:t>
            </a:r>
            <a:r>
              <a:rPr lang="de-DE" b="1" dirty="0"/>
              <a:t>W</a:t>
            </a:r>
            <a:r>
              <a:rPr lang="de-DE" b="1" dirty="0" smtClean="0"/>
              <a:t>orkflows</a:t>
            </a:r>
          </a:p>
          <a:p>
            <a:r>
              <a:rPr lang="de-DE" dirty="0" smtClean="0"/>
              <a:t>     </a:t>
            </a:r>
            <a:r>
              <a:rPr lang="de-DE" dirty="0" err="1" smtClean="0"/>
              <a:t>from</a:t>
            </a:r>
            <a:r>
              <a:rPr lang="de-DE" dirty="0" smtClean="0"/>
              <a:t> different Open Data </a:t>
            </a:r>
            <a:r>
              <a:rPr lang="de-DE" dirty="0" err="1" smtClean="0"/>
              <a:t>sources</a:t>
            </a:r>
            <a:r>
              <a:rPr lang="de-DE" dirty="0" smtClean="0"/>
              <a:t>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9327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 Detection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1728" y="1612900"/>
            <a:ext cx="1801169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Semantic Rules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7528" y="3076575"/>
            <a:ext cx="2237361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Integrity Constraints</a:t>
            </a:r>
          </a:p>
          <a:p>
            <a:r>
              <a:rPr lang="en-US" dirty="0" smtClean="0"/>
              <a:t>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6418" y="3076575"/>
            <a:ext cx="1531789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User Defined </a:t>
            </a:r>
          </a:p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04918" y="3076575"/>
            <a:ext cx="697840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Edits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0700" y="3873500"/>
            <a:ext cx="1660506" cy="646331"/>
          </a:xfrm>
          <a:prstGeom prst="rect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Rules</a:t>
            </a:r>
          </a:p>
          <a:p>
            <a:r>
              <a:rPr lang="en-US" dirty="0" smtClean="0"/>
              <a:t>Dependencies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4902" y="3873500"/>
            <a:ext cx="774822" cy="369332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6202" y="3721100"/>
            <a:ext cx="1211352" cy="646331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Rules</a:t>
            </a:r>
          </a:p>
          <a:p>
            <a:r>
              <a:rPr lang="en-US" dirty="0" smtClean="0"/>
              <a:t>Equations</a:t>
            </a:r>
          </a:p>
        </p:txBody>
      </p:sp>
      <p:cxnSp>
        <p:nvCxnSpPr>
          <p:cNvPr id="12" name="Straight Connector 11"/>
          <p:cNvCxnSpPr>
            <a:stCxn id="4" idx="1"/>
            <a:endCxn id="5" idx="0"/>
          </p:cNvCxnSpPr>
          <p:nvPr/>
        </p:nvCxnSpPr>
        <p:spPr>
          <a:xfrm rot="10800000" flipV="1">
            <a:off x="1626210" y="1797565"/>
            <a:ext cx="2005519" cy="1279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2"/>
            <a:endCxn id="6" idx="0"/>
          </p:cNvCxnSpPr>
          <p:nvPr/>
        </p:nvCxnSpPr>
        <p:spPr>
          <a:xfrm rot="5400000">
            <a:off x="3985142" y="2529403"/>
            <a:ext cx="109434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" idx="3"/>
            <a:endCxn id="7" idx="0"/>
          </p:cNvCxnSpPr>
          <p:nvPr/>
        </p:nvCxnSpPr>
        <p:spPr>
          <a:xfrm>
            <a:off x="5432897" y="1797566"/>
            <a:ext cx="1920941" cy="1279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0700" y="4749800"/>
            <a:ext cx="2969082" cy="1477328"/>
          </a:xfrm>
          <a:prstGeom prst="rect">
            <a:avLst/>
          </a:prstGeom>
          <a:noFill/>
          <a:ln w="19050" cmpd="sng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Types</a:t>
            </a:r>
          </a:p>
          <a:p>
            <a:r>
              <a:rPr lang="en-US" dirty="0" smtClean="0"/>
              <a:t>Key Dependencies</a:t>
            </a:r>
          </a:p>
          <a:p>
            <a:r>
              <a:rPr lang="en-US" dirty="0" smtClean="0"/>
              <a:t>Inclusion Dependencies</a:t>
            </a:r>
          </a:p>
          <a:p>
            <a:r>
              <a:rPr lang="en-US" dirty="0" smtClean="0"/>
              <a:t>Functional Dependencies</a:t>
            </a:r>
          </a:p>
          <a:p>
            <a:r>
              <a:rPr lang="en-US" dirty="0" smtClean="0"/>
              <a:t>Multi-valued Dependencies</a:t>
            </a:r>
            <a:endParaRPr lang="en-US" dirty="0"/>
          </a:p>
        </p:txBody>
      </p:sp>
      <p:sp>
        <p:nvSpPr>
          <p:cNvPr id="15" name="Right Brace 14"/>
          <p:cNvSpPr/>
          <p:nvPr/>
        </p:nvSpPr>
        <p:spPr>
          <a:xfrm>
            <a:off x="3768165" y="4664212"/>
            <a:ext cx="537088" cy="1567157"/>
          </a:xfrm>
          <a:prstGeom prst="rightBrace">
            <a:avLst>
              <a:gd name="adj1" fmla="val 1609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68813" y="5257800"/>
            <a:ext cx="70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92638" y="6338669"/>
            <a:ext cx="813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[Naumann02] Felix </a:t>
            </a:r>
            <a:r>
              <a:rPr lang="en-US" sz="1100" dirty="0" err="1" smtClean="0"/>
              <a:t>Naumann</a:t>
            </a:r>
            <a:r>
              <a:rPr lang="en-US" sz="1100" dirty="0" smtClean="0"/>
              <a:t>: Quality-Driven Query Answering for Integrated Information Systems</a:t>
            </a:r>
            <a:r>
              <a:rPr lang="en-US" dirty="0" smtClean="0"/>
              <a:t>. </a:t>
            </a:r>
            <a:r>
              <a:rPr lang="en-US" sz="1100" dirty="0" smtClean="0"/>
              <a:t>LNCS 2261, Springer 2002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638800" y="5867400"/>
            <a:ext cx="340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>
                <a:solidFill>
                  <a:srgbClr val="FF0000"/>
                </a:solidFill>
              </a:rPr>
              <a:t>Or</a:t>
            </a:r>
            <a:r>
              <a:rPr lang="de-DE" i="1" dirty="0" smtClean="0">
                <a:solidFill>
                  <a:srgbClr val="FF0000"/>
                </a:solidFill>
              </a:rPr>
              <a:t>, </a:t>
            </a:r>
            <a:r>
              <a:rPr lang="de-DE" i="1" dirty="0" err="1" smtClean="0">
                <a:solidFill>
                  <a:srgbClr val="FF0000"/>
                </a:solidFill>
              </a:rPr>
              <a:t>alternatively</a:t>
            </a:r>
            <a:r>
              <a:rPr lang="de-DE" i="1" dirty="0" smtClean="0">
                <a:solidFill>
                  <a:srgbClr val="FF0000"/>
                </a:solidFill>
              </a:rPr>
              <a:t>, </a:t>
            </a:r>
            <a:r>
              <a:rPr lang="de-DE" i="1" dirty="0" err="1" smtClean="0">
                <a:solidFill>
                  <a:srgbClr val="FF0000"/>
                </a:solidFill>
              </a:rPr>
              <a:t>use</a:t>
            </a:r>
            <a:r>
              <a:rPr lang="de-DE" i="1" dirty="0" smtClean="0">
                <a:solidFill>
                  <a:srgbClr val="FF0000"/>
                </a:solidFill>
              </a:rPr>
              <a:t> </a:t>
            </a:r>
            <a:r>
              <a:rPr lang="de-DE" i="1" dirty="0" err="1" smtClean="0">
                <a:solidFill>
                  <a:srgbClr val="FF0000"/>
                </a:solidFill>
              </a:rPr>
              <a:t>statistics</a:t>
            </a:r>
            <a:r>
              <a:rPr lang="de-DE" i="1" dirty="0" smtClean="0">
                <a:solidFill>
                  <a:srgbClr val="FF0000"/>
                </a:solidFill>
              </a:rPr>
              <a:t>?</a:t>
            </a:r>
            <a:endParaRPr lang="de-DE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8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98276"/>
            <a:ext cx="6911975" cy="561975"/>
          </a:xfrm>
        </p:spPr>
        <p:txBody>
          <a:bodyPr/>
          <a:lstStyle/>
          <a:p>
            <a:r>
              <a:rPr lang="en-US" dirty="0" smtClean="0"/>
              <a:t>Data Quality (back to our example)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49953"/>
            <a:ext cx="8577179" cy="2773369"/>
          </a:xfrm>
        </p:spPr>
        <p:txBody>
          <a:bodyPr/>
          <a:lstStyle/>
          <a:p>
            <a:r>
              <a:rPr lang="en-US" dirty="0" smtClean="0"/>
              <a:t>Duplicates</a:t>
            </a:r>
          </a:p>
          <a:p>
            <a:r>
              <a:rPr lang="en-US" dirty="0" smtClean="0"/>
              <a:t>Incomplete values (partially solved by inferences/OBDA)</a:t>
            </a:r>
          </a:p>
          <a:p>
            <a:pPr lvl="1"/>
            <a:r>
              <a:rPr lang="en-US" dirty="0" smtClean="0"/>
              <a:t>Are OWL+RDFS actually enough? </a:t>
            </a:r>
          </a:p>
          <a:p>
            <a:pPr lvl="2"/>
            <a:r>
              <a:rPr lang="en-US" dirty="0" smtClean="0"/>
              <a:t>Equations</a:t>
            </a:r>
          </a:p>
          <a:p>
            <a:pPr lvl="2"/>
            <a:r>
              <a:rPr lang="en-US" dirty="0" smtClean="0"/>
              <a:t>Statistics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Ambiguous/inconsistent values </a:t>
            </a:r>
          </a:p>
          <a:p>
            <a:pPr lvl="1"/>
            <a:r>
              <a:rPr lang="en-US" dirty="0" smtClean="0"/>
              <a:t>actually, by inferences and OBDA, even more duplicates values </a:t>
            </a:r>
            <a:r>
              <a:rPr lang="en-US" dirty="0" smtClean="0">
                <a:sym typeface="Wingdings"/>
              </a:rPr>
              <a:t> more possible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0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Back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Are RDFS </a:t>
            </a:r>
            <a:r>
              <a:rPr lang="de-DE" dirty="0" err="1" smtClean="0"/>
              <a:t>and</a:t>
            </a:r>
            <a:r>
              <a:rPr lang="de-DE" dirty="0" smtClean="0"/>
              <a:t> OWL2 (RL/QL) </a:t>
            </a:r>
            <a:r>
              <a:rPr lang="de-DE" dirty="0" err="1" smtClean="0"/>
              <a:t>enough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3" name="Rounded Rectangle 17"/>
          <p:cNvSpPr/>
          <p:nvPr/>
        </p:nvSpPr>
        <p:spPr>
          <a:xfrm>
            <a:off x="3755214" y="2428789"/>
            <a:ext cx="5266964" cy="17228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16" name="Gruppierung 15"/>
          <p:cNvGrpSpPr/>
          <p:nvPr/>
        </p:nvGrpSpPr>
        <p:grpSpPr>
          <a:xfrm>
            <a:off x="3755214" y="3416266"/>
            <a:ext cx="4190168" cy="353063"/>
            <a:chOff x="4018844" y="3433855"/>
            <a:chExt cx="4190168" cy="353063"/>
          </a:xfrm>
        </p:grpSpPr>
        <p:sp>
          <p:nvSpPr>
            <p:cNvPr id="17" name="Textfeld 16"/>
            <p:cNvSpPr txBox="1"/>
            <p:nvPr/>
          </p:nvSpPr>
          <p:spPr>
            <a:xfrm>
              <a:off x="6593228" y="3479141"/>
              <a:ext cx="1615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dbo:areakm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018844" y="3433855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3753110" y="3657440"/>
            <a:ext cx="4292508" cy="364147"/>
            <a:chOff x="4004563" y="3982977"/>
            <a:chExt cx="4292508" cy="364147"/>
          </a:xfrm>
        </p:grpSpPr>
        <p:sp>
          <p:nvSpPr>
            <p:cNvPr id="25" name="Textfeld 24"/>
            <p:cNvSpPr txBox="1"/>
            <p:nvPr/>
          </p:nvSpPr>
          <p:spPr>
            <a:xfrm>
              <a:off x="6572232" y="4039347"/>
              <a:ext cx="1724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eurostat:area</a:t>
              </a:r>
              <a:r>
                <a:rPr lang="de-DE" sz="1400" dirty="0" smtClean="0"/>
                <a:t>(X,Y) </a:t>
              </a:r>
              <a:endParaRPr lang="de-DE" sz="14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004563" y="3982977"/>
              <a:ext cx="890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area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28" name="Gruppierung 27"/>
          <p:cNvGrpSpPr/>
          <p:nvPr/>
        </p:nvGrpSpPr>
        <p:grpSpPr>
          <a:xfrm>
            <a:off x="3752012" y="2454835"/>
            <a:ext cx="4652586" cy="322242"/>
            <a:chOff x="4008540" y="3500977"/>
            <a:chExt cx="4652586" cy="322242"/>
          </a:xfrm>
        </p:grpSpPr>
        <p:sp>
          <p:nvSpPr>
            <p:cNvPr id="29" name="Textfeld 28"/>
            <p:cNvSpPr txBox="1"/>
            <p:nvPr/>
          </p:nvSpPr>
          <p:spPr>
            <a:xfrm>
              <a:off x="6594309" y="3515442"/>
              <a:ext cx="20668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dbo:PopulatedPlace</a:t>
              </a:r>
              <a:r>
                <a:rPr lang="de-DE" sz="1400" dirty="0" smtClean="0"/>
                <a:t>(X)</a:t>
              </a:r>
              <a:endParaRPr lang="de-DE" sz="14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008540" y="3500977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3742641" y="2698417"/>
            <a:ext cx="5007185" cy="327413"/>
            <a:chOff x="3995095" y="3484084"/>
            <a:chExt cx="5007185" cy="327413"/>
          </a:xfrm>
        </p:grpSpPr>
        <p:sp>
          <p:nvSpPr>
            <p:cNvPr id="33" name="Textfeld 32"/>
            <p:cNvSpPr txBox="1"/>
            <p:nvPr/>
          </p:nvSpPr>
          <p:spPr>
            <a:xfrm>
              <a:off x="6594625" y="3503720"/>
              <a:ext cx="24076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ym typeface="Wingdings"/>
                </a:rPr>
                <a:t> </a:t>
              </a:r>
              <a:r>
                <a:rPr lang="de-DE" sz="1400" dirty="0" err="1" smtClean="0"/>
                <a:t>dbo:populationDensity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3995095" y="3484084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grpSp>
        <p:nvGrpSpPr>
          <p:cNvPr id="36" name="Gruppierung 35"/>
          <p:cNvGrpSpPr/>
          <p:nvPr/>
        </p:nvGrpSpPr>
        <p:grpSpPr>
          <a:xfrm>
            <a:off x="3752012" y="2956470"/>
            <a:ext cx="4127836" cy="322950"/>
            <a:chOff x="4008540" y="3456892"/>
            <a:chExt cx="4127836" cy="322950"/>
          </a:xfrm>
        </p:grpSpPr>
        <p:sp>
          <p:nvSpPr>
            <p:cNvPr id="37" name="Textfeld 36"/>
            <p:cNvSpPr txBox="1"/>
            <p:nvPr/>
          </p:nvSpPr>
          <p:spPr>
            <a:xfrm>
              <a:off x="6589408" y="3456892"/>
              <a:ext cx="15469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eurostat:City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008540" y="3472065"/>
              <a:ext cx="819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:Place(X)</a:t>
              </a:r>
              <a:endParaRPr lang="de-DE" sz="1400" dirty="0"/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3750854" y="3188861"/>
            <a:ext cx="4495041" cy="335525"/>
            <a:chOff x="4003308" y="3451393"/>
            <a:chExt cx="4495041" cy="335525"/>
          </a:xfrm>
        </p:grpSpPr>
        <p:sp>
          <p:nvSpPr>
            <p:cNvPr id="41" name="Textfeld 40"/>
            <p:cNvSpPr txBox="1"/>
            <p:nvPr/>
          </p:nvSpPr>
          <p:spPr>
            <a:xfrm>
              <a:off x="6582052" y="3479141"/>
              <a:ext cx="1916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ym typeface="Wingdings"/>
                </a:rPr>
                <a:t> </a:t>
              </a:r>
              <a:r>
                <a:rPr lang="de-DE" sz="1400" dirty="0" err="1" smtClean="0"/>
                <a:t>eurostat:popDens</a:t>
              </a:r>
              <a:r>
                <a:rPr lang="de-DE" sz="1400" dirty="0" smtClean="0"/>
                <a:t>(X) </a:t>
              </a:r>
              <a:endParaRPr lang="de-DE" sz="1400" dirty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003308" y="3451393"/>
              <a:ext cx="19078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:</a:t>
              </a:r>
              <a:r>
                <a:rPr lang="de-DE" sz="1400" dirty="0" err="1" smtClean="0"/>
                <a:t>populationDensity</a:t>
              </a:r>
              <a:r>
                <a:rPr lang="de-DE" sz="1400" dirty="0" smtClean="0"/>
                <a:t>(X,Y)</a:t>
              </a:r>
              <a:endParaRPr lang="de-DE" sz="1400" dirty="0"/>
            </a:p>
          </p:txBody>
        </p:sp>
      </p:grpSp>
      <p:sp>
        <p:nvSpPr>
          <p:cNvPr id="24" name="Rounded Rectangle 17"/>
          <p:cNvSpPr/>
          <p:nvPr/>
        </p:nvSpPr>
        <p:spPr>
          <a:xfrm>
            <a:off x="96200" y="2404585"/>
            <a:ext cx="3344336" cy="2350787"/>
          </a:xfrm>
          <a:prstGeom prst="roundRect">
            <a:avLst>
              <a:gd name="adj" fmla="val 5314"/>
            </a:avLst>
          </a:prstGeom>
          <a:solidFill>
            <a:schemeClr val="accent3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 smtClean="0">
                <a:solidFill>
                  <a:schemeClr val="tx1"/>
                </a:solidFill>
              </a:rPr>
              <a:t> :Vienna a </a:t>
            </a:r>
            <a:r>
              <a:rPr lang="en-US" sz="1400" dirty="0" err="1" smtClean="0">
                <a:solidFill>
                  <a:schemeClr val="tx1"/>
                </a:solidFill>
              </a:rPr>
              <a:t>dbo:PopulatedPlace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dbo:populationDensity</a:t>
            </a:r>
            <a:r>
              <a:rPr lang="en-US" sz="1400" dirty="0" smtClean="0">
                <a:solidFill>
                  <a:schemeClr val="tx1"/>
                </a:solidFill>
              </a:rPr>
              <a:t> 4326.1 .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dbo:areaKm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414.65 .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:Vienna </a:t>
            </a:r>
            <a:r>
              <a:rPr lang="en-US" sz="1400" dirty="0" err="1" smtClean="0">
                <a:solidFill>
                  <a:schemeClr val="tx1"/>
                </a:solidFill>
              </a:rPr>
              <a:t>dbo:populationTotal</a:t>
            </a:r>
            <a:r>
              <a:rPr lang="en-US" sz="1400" dirty="0" smtClean="0">
                <a:solidFill>
                  <a:schemeClr val="tx1"/>
                </a:solidFill>
              </a:rPr>
              <a:t> 1805681 .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:Bologna a </a:t>
            </a:r>
            <a:r>
              <a:rPr lang="en-US" sz="1400" dirty="0" err="1">
                <a:solidFill>
                  <a:srgbClr val="FF0000"/>
                </a:solidFill>
              </a:rPr>
              <a:t>dbo:PopulatedPlace</a:t>
            </a:r>
            <a:r>
              <a:rPr lang="en-US" sz="1400" dirty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:Bologna </a:t>
            </a:r>
            <a:r>
              <a:rPr lang="en-US" sz="1400" dirty="0" err="1">
                <a:solidFill>
                  <a:srgbClr val="FF0000"/>
                </a:solidFill>
              </a:rPr>
              <a:t>dbo:areaKm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140.7 .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:Bologna </a:t>
            </a:r>
            <a:r>
              <a:rPr lang="en-US" sz="1400" dirty="0" err="1" smtClean="0">
                <a:solidFill>
                  <a:srgbClr val="FF0000"/>
                </a:solidFill>
              </a:rPr>
              <a:t>dbo:populationTotal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386298 .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13158" y="1781948"/>
            <a:ext cx="9012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Courier"/>
                <a:cs typeface="Courier"/>
              </a:rPr>
              <a:t>SELECT ?X WHERE { ?X a :Place . ?X :</a:t>
            </a:r>
            <a:r>
              <a:rPr lang="de-DE" b="1" dirty="0" err="1" smtClean="0">
                <a:latin typeface="Courier"/>
                <a:cs typeface="Courier"/>
              </a:rPr>
              <a:t>populationDensity</a:t>
            </a:r>
            <a:r>
              <a:rPr lang="de-DE" b="1" dirty="0" smtClean="0">
                <a:latin typeface="Courier"/>
                <a:cs typeface="Courier"/>
              </a:rPr>
              <a:t> ?Y .  </a:t>
            </a:r>
          </a:p>
          <a:p>
            <a:r>
              <a:rPr lang="de-DE" b="1" dirty="0">
                <a:latin typeface="Courier"/>
                <a:cs typeface="Courier"/>
              </a:rPr>
              <a:t>	</a:t>
            </a:r>
            <a:r>
              <a:rPr lang="de-DE" b="1" dirty="0" smtClean="0">
                <a:latin typeface="Courier"/>
                <a:cs typeface="Courier"/>
              </a:rPr>
              <a:t>				 FILTER(?Y </a:t>
            </a:r>
            <a:r>
              <a:rPr lang="de-DE" b="1" dirty="0">
                <a:latin typeface="Courier"/>
                <a:cs typeface="Courier"/>
              </a:rPr>
              <a:t>&lt;</a:t>
            </a:r>
            <a:r>
              <a:rPr lang="de-DE" b="1" dirty="0" smtClean="0">
                <a:latin typeface="Courier"/>
                <a:cs typeface="Courier"/>
              </a:rPr>
              <a:t> 5000) } </a:t>
            </a:r>
            <a:endParaRPr lang="de-DE" b="1" dirty="0">
              <a:latin typeface="Courier"/>
              <a:cs typeface="Courier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3745662" y="4068661"/>
            <a:ext cx="5276516" cy="1008112"/>
            <a:chOff x="3923928" y="3429000"/>
            <a:chExt cx="5276516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4400" b="1" dirty="0" smtClean="0">
                  <a:solidFill>
                    <a:srgbClr val="FF0000"/>
                  </a:solidFill>
                </a:rPr>
                <a:t>?</a:t>
              </a:r>
              <a:endParaRPr lang="de-DE" sz="4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427984" y="3573016"/>
              <a:ext cx="4772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populationDensity</a:t>
              </a:r>
              <a:r>
                <a:rPr lang="de-DE" dirty="0" smtClean="0"/>
                <a:t> = :</a:t>
              </a:r>
              <a:r>
                <a:rPr lang="de-DE" dirty="0" err="1" smtClean="0"/>
                <a:t>population</a:t>
              </a:r>
              <a:r>
                <a:rPr lang="de-DE" dirty="0" smtClean="0"/>
                <a:t>/:</a:t>
              </a:r>
              <a:r>
                <a:rPr lang="de-DE" dirty="0" err="1" smtClean="0"/>
                <a:t>area</a:t>
              </a:r>
              <a:endParaRPr lang="de-DE" dirty="0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449995" y="3861048"/>
              <a:ext cx="4648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:</a:t>
              </a:r>
              <a:r>
                <a:rPr lang="de-DE" dirty="0" err="1" smtClean="0"/>
                <a:t>area</a:t>
              </a:r>
              <a:r>
                <a:rPr lang="de-DE" dirty="0" smtClean="0"/>
                <a:t> </a:t>
              </a:r>
              <a:r>
                <a:rPr lang="de-DE" dirty="0"/>
                <a:t>= </a:t>
              </a:r>
              <a:r>
                <a:rPr lang="de-DE" dirty="0" smtClean="0"/>
                <a:t>0,386102 * dbpedia:areaMi2</a:t>
              </a:r>
              <a:endParaRPr lang="de-DE" dirty="0"/>
            </a:p>
          </p:txBody>
        </p:sp>
      </p:grpSp>
      <p:pic>
        <p:nvPicPr>
          <p:cNvPr id="44" name="Bild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45" name="Abgerundete rechteckige Legende 44"/>
          <p:cNvSpPr/>
          <p:nvPr/>
        </p:nvSpPr>
        <p:spPr>
          <a:xfrm>
            <a:off x="5384800" y="4881860"/>
            <a:ext cx="2067520" cy="1656184"/>
          </a:xfrm>
          <a:prstGeom prst="wedgeRoundRectCallout">
            <a:avLst>
              <a:gd name="adj1" fmla="val 69855"/>
              <a:gd name="adj2" fmla="val 113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Probably</a:t>
            </a:r>
            <a:r>
              <a:rPr lang="de-DE" dirty="0" smtClean="0"/>
              <a:t> not...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57200" y="5656235"/>
            <a:ext cx="4468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: [Bischof &amp; Polleres, 2013]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47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8" y="4343400"/>
            <a:ext cx="7397402" cy="2286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47800"/>
            <a:ext cx="8382000" cy="838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23"/>
            <a:ext cx="8229600" cy="1782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Bischof&amp;Polleres</a:t>
            </a:r>
            <a:r>
              <a:rPr lang="en-US" sz="2800" dirty="0" smtClean="0"/>
              <a:t> 2013] Basic Idea: Consider clausal form of all variants of equations and use Query rewriting with "blocking":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81000" y="2514600"/>
            <a:ext cx="4191000" cy="609600"/>
          </a:xfrm>
          <a:prstGeom prst="wedgeRoundRectCallout">
            <a:avLst>
              <a:gd name="adj1" fmla="val -48187"/>
              <a:gd name="adj2" fmla="val 49905"/>
              <a:gd name="adj3" fmla="val 16667"/>
            </a:avLst>
          </a:prstGeom>
          <a:solidFill>
            <a:srgbClr val="BCD0B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:Bologna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dbo:population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ea typeface="Gill Sans" pitchFamily="16" charset="0"/>
                <a:cs typeface="Gill Sans" pitchFamily="16" charset="0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386298 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  <a:endParaRPr lang="en-US" sz="1600" dirty="0" smtClean="0">
              <a:solidFill>
                <a:srgbClr val="FF0000"/>
              </a:solidFill>
              <a:latin typeface="Arial"/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:Bologna </a:t>
            </a:r>
            <a:r>
              <a:rPr lang="en-US" sz="1600" dirty="0" err="1">
                <a:solidFill>
                  <a:srgbClr val="FF0000"/>
                </a:solidFill>
              </a:rPr>
              <a:t>dbo:areaKm</a:t>
            </a:r>
            <a:r>
              <a:rPr lang="en-US" sz="1600" dirty="0">
                <a:solidFill>
                  <a:srgbClr val="FF0000"/>
                </a:solidFill>
              </a:rPr>
              <a:t> 140.7 .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Gill Sans" pitchFamily="16" charset="0"/>
              <a:cs typeface="Gill Sans" pitchFamily="16" charset="0"/>
            </a:endParaRPr>
          </a:p>
        </p:txBody>
      </p:sp>
      <p:pic>
        <p:nvPicPr>
          <p:cNvPr id="10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52600" y="8242300"/>
            <a:ext cx="508000" cy="508000"/>
          </a:xfrm>
          <a:prstGeom prst="rect">
            <a:avLst/>
          </a:prstGeom>
          <a:noFill/>
        </p:spPr>
      </p:pic>
      <p:pic>
        <p:nvPicPr>
          <p:cNvPr id="11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905000" y="8394700"/>
            <a:ext cx="508000" cy="508000"/>
          </a:xfrm>
          <a:prstGeom prst="rect">
            <a:avLst/>
          </a:prstGeom>
          <a:noFill/>
        </p:spPr>
      </p:pic>
      <p:pic>
        <p:nvPicPr>
          <p:cNvPr id="12" name="Picture 4" descr="/Users/axepol/Documents/projects/papers/rw2013/slides/eswc13/RDFSEquations.ppt_media/Wait-161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057400" y="8547100"/>
            <a:ext cx="508000" cy="508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81000" y="3429000"/>
            <a:ext cx="8458200" cy="338554"/>
          </a:xfrm>
          <a:prstGeom prst="rect">
            <a:avLst/>
          </a:prstGeom>
          <a:solidFill>
            <a:srgbClr val="A7CCDF"/>
          </a:solidFill>
          <a:ln>
            <a:solidFill>
              <a:srgbClr val="1F497D">
                <a:lumMod val="60000"/>
                <a:lumOff val="40000"/>
              </a:srgbClr>
            </a:solidFill>
          </a:ln>
        </p:spPr>
        <p:txBody>
          <a:bodyPr wrap="square">
            <a:spAutoFit/>
          </a:bodyPr>
          <a:lstStyle/>
          <a:p>
            <a:pPr marL="0" lvl="1" defTabSz="457200">
              <a:defRPr/>
            </a:pP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SELECT ?PD WHERE { :Bologna </a:t>
            </a:r>
            <a:r>
              <a:rPr lang="en-US" sz="1600" kern="0" dirty="0" err="1" smtClean="0">
                <a:solidFill>
                  <a:prstClr val="black"/>
                </a:solidFill>
                <a:latin typeface="Courier"/>
                <a:cs typeface="Courier"/>
              </a:rPr>
              <a:t>dbo:popDensity</a:t>
            </a:r>
            <a:r>
              <a:rPr lang="en-US" sz="1600" kern="0" dirty="0" smtClean="0">
                <a:solidFill>
                  <a:prstClr val="black"/>
                </a:solidFill>
                <a:latin typeface="Courier"/>
                <a:cs typeface="Courier"/>
              </a:rPr>
              <a:t> ?PD}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886200"/>
            <a:ext cx="2628900" cy="2159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4114800"/>
            <a:ext cx="4610100" cy="2159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43800" y="1371600"/>
            <a:ext cx="1066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8600" y="1676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72400" y="1981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81000" y="1447800"/>
            <a:ext cx="8458200" cy="2880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" y="1981200"/>
            <a:ext cx="8458200" cy="3048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" y="4659868"/>
            <a:ext cx="619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 infinite expansion even if only 1 equation is considered.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5029200"/>
            <a:ext cx="844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Solution: “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blocking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” recursive expansion of the same equation for the same value.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304800" y="4456800"/>
            <a:ext cx="81534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81000" y="3886200"/>
            <a:ext cx="8458200" cy="2847439"/>
            <a:chOff x="381000" y="3886200"/>
            <a:chExt cx="8458200" cy="2847439"/>
          </a:xfrm>
        </p:grpSpPr>
        <p:sp>
          <p:nvSpPr>
            <p:cNvPr id="47" name="Rectangle 46"/>
            <p:cNvSpPr/>
            <p:nvPr/>
          </p:nvSpPr>
          <p:spPr>
            <a:xfrm>
              <a:off x="381000" y="5410200"/>
              <a:ext cx="8458200" cy="1323439"/>
            </a:xfrm>
            <a:prstGeom prst="rect">
              <a:avLst/>
            </a:prstGeom>
            <a:solidFill>
              <a:srgbClr val="A7CCDF"/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SELECT ?PD WHERE { {:Athens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dbo:popDensity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?PD 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UNION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{ :Athens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dbo:population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?P ; </a:t>
              </a:r>
              <a:r>
                <a:rPr lang="en-US" sz="1600" kern="0" dirty="0" err="1" smtClean="0">
                  <a:solidFill>
                    <a:prstClr val="black"/>
                  </a:solidFill>
                  <a:latin typeface="Courier"/>
                  <a:cs typeface="Courier"/>
                </a:rPr>
                <a:t>dbo:area</a:t>
              </a: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?A .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    BIND (?P/?A AS ?PD )}</a:t>
              </a:r>
            </a:p>
            <a:p>
              <a:pPr marL="0" lvl="1" defTabSz="457200">
                <a:defRPr/>
              </a:pPr>
              <a:r>
                <a:rPr lang="en-US" sz="1600" kern="0" dirty="0" smtClean="0">
                  <a:solidFill>
                    <a:prstClr val="black"/>
                  </a:solidFill>
                  <a:latin typeface="Courier"/>
                  <a:cs typeface="Courier"/>
                </a:rPr>
                <a:t>                 }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2514600" y="6019800"/>
              <a:ext cx="32766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3733800" y="3886200"/>
              <a:ext cx="1524000" cy="621568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ounded Rectangle 53"/>
          <p:cNvSpPr/>
          <p:nvPr/>
        </p:nvSpPr>
        <p:spPr>
          <a:xfrm>
            <a:off x="1295400" y="3886200"/>
            <a:ext cx="17526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295400" y="4114800"/>
            <a:ext cx="15240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295400" y="4343400"/>
            <a:ext cx="1828800" cy="228600"/>
          </a:xfrm>
          <a:prstGeom prst="roundRect">
            <a:avLst/>
          </a:prstGeom>
          <a:solidFill>
            <a:srgbClr val="0000FF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1283" flipH="1">
            <a:off x="207916" y="4684371"/>
            <a:ext cx="309772" cy="379529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350520" y="3810000"/>
            <a:ext cx="5059680" cy="533400"/>
          </a:xfrm>
          <a:prstGeom prst="roundRect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ounded Rectangular Callout 60"/>
          <p:cNvSpPr/>
          <p:nvPr/>
        </p:nvSpPr>
        <p:spPr>
          <a:xfrm>
            <a:off x="8458200" y="2895600"/>
            <a:ext cx="457200" cy="457200"/>
          </a:xfrm>
          <a:prstGeom prst="wedgeRoundRectCallout">
            <a:avLst>
              <a:gd name="adj1" fmla="val -743136"/>
              <a:gd name="adj2" fmla="val 695268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5791200" y="2514600"/>
            <a:ext cx="3276600" cy="838200"/>
          </a:xfrm>
          <a:prstGeom prst="wedgeRoundRectCallout">
            <a:avLst>
              <a:gd name="adj1" fmla="val -22838"/>
              <a:gd name="adj2" fmla="val 50065"/>
              <a:gd name="adj3" fmla="val 1666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Finally, the resulting </a:t>
            </a:r>
            <a:r>
              <a:rPr lang="en-US" sz="1600" kern="0" dirty="0" err="1" smtClean="0">
                <a:solidFill>
                  <a:prstClr val="black"/>
                </a:solidFill>
                <a:latin typeface="cmss8" pitchFamily="34" charset="0"/>
              </a:rPr>
              <a:t>UCQs</a:t>
            </a:r>
            <a:r>
              <a:rPr lang="en-US" sz="1600" kern="0" dirty="0" smtClean="0">
                <a:solidFill>
                  <a:prstClr val="black"/>
                </a:solidFill>
                <a:latin typeface="cmss8" pitchFamily="34" charset="0"/>
              </a:rPr>
              <a:t> with assignments can be rewritten back to SPARQL using BIND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i="1" dirty="0">
              <a:solidFill>
                <a:srgbClr val="8CADAE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59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7" grpId="0" animBg="1"/>
      <p:bldP spid="37" grpId="1" animBg="1"/>
      <p:bldP spid="37" grpId="2" animBg="1"/>
      <p:bldP spid="40" grpId="0"/>
      <p:bldP spid="41" grpId="0"/>
      <p:bldP spid="54" grpId="0" animBg="1"/>
      <p:bldP spid="54" grpId="1" animBg="1"/>
      <p:bldP spid="55" grpId="0" animBg="1"/>
      <p:bldP spid="56" grpId="0" animBg="1"/>
      <p:bldP spid="56" grpId="1" animBg="1"/>
      <p:bldP spid="61" grpId="0" animBg="1"/>
      <p:bldP spid="5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611560" y="3933056"/>
            <a:ext cx="4128406" cy="792088"/>
          </a:xfrm>
          <a:prstGeom prst="wedgeRoundRectCallout">
            <a:avLst>
              <a:gd name="adj1" fmla="val -45589"/>
              <a:gd name="adj2" fmla="val 13051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Ok, so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where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 I find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these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equations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?</a:t>
            </a:r>
            <a:endParaRPr lang="de-DE" dirty="0">
              <a:solidFill>
                <a:prstClr val="white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292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Eurostat</a:t>
            </a:r>
            <a:r>
              <a:rPr lang="de-DE" dirty="0" smtClean="0"/>
              <a:t>/Urbanaudit:</a:t>
            </a:r>
          </a:p>
          <a:p>
            <a:pPr lvl="1"/>
            <a:r>
              <a:rPr lang="de-DE" dirty="0">
                <a:hlinkClick r:id="rId3"/>
              </a:rPr>
              <a:t>http://ec.europa.eu/regional_policy/archive/urban2/urban/audit/ftp/vol3.</a:t>
            </a:r>
            <a:r>
              <a:rPr lang="de-DE" dirty="0" smtClean="0">
                <a:hlinkClick r:id="rId3"/>
              </a:rPr>
              <a:t>pdf</a:t>
            </a:r>
            <a:r>
              <a:rPr lang="de-DE" dirty="0" smtClean="0"/>
              <a:t>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4" name="Bild 3" descr="Screen Shot 2015-06-07 at 22.3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Equational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Unit </a:t>
            </a:r>
            <a:r>
              <a:rPr lang="de-DE" dirty="0" err="1" smtClean="0"/>
              <a:t>conversion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067944" y="2420888"/>
            <a:ext cx="4932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3"/>
              </a:rPr>
              <a:t>http://www.wurvoc.org/vocabularies/om-1.8</a:t>
            </a:r>
            <a:r>
              <a:rPr lang="de-DE" sz="1600" dirty="0" smtClean="0">
                <a:hlinkClick r:id="rId3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7" name="Bild 6" descr="Screen Shot 2015-06-07 at 22.4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56" y="3068960"/>
            <a:ext cx="4855444" cy="3247628"/>
          </a:xfrm>
          <a:prstGeom prst="rect">
            <a:avLst/>
          </a:prstGeom>
          <a:ln>
            <a:solidFill>
              <a:srgbClr val="0096D3"/>
            </a:solidFill>
          </a:ln>
        </p:spPr>
      </p:pic>
      <p:sp>
        <p:nvSpPr>
          <p:cNvPr id="8" name="Rechteck 7"/>
          <p:cNvSpPr/>
          <p:nvPr/>
        </p:nvSpPr>
        <p:spPr>
          <a:xfrm>
            <a:off x="467544" y="2420888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5"/>
              </a:rPr>
              <a:t>http://qudt.org</a:t>
            </a:r>
            <a:r>
              <a:rPr lang="de-DE" dirty="0" smtClean="0">
                <a:hlinkClick r:id="rId5"/>
              </a:rPr>
              <a:t>/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9" name="Bild 8" descr="Screen Shot 2015-06-07 at 22.47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4024768" cy="3861048"/>
          </a:xfrm>
          <a:prstGeom prst="rect">
            <a:avLst/>
          </a:prstGeom>
          <a:ln>
            <a:solidFill>
              <a:srgbClr val="0096D3"/>
            </a:solidFill>
          </a:ln>
        </p:spPr>
      </p:pic>
    </p:spTree>
    <p:extLst>
      <p:ext uri="{BB962C8B-B14F-4D97-AF65-F5344CB8AC3E}">
        <p14:creationId xmlns:p14="http://schemas.microsoft.com/office/powerpoint/2010/main" val="10256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98276"/>
            <a:ext cx="8537575" cy="561975"/>
          </a:xfrm>
        </p:spPr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Quality Data Quality (back to our example)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49953"/>
            <a:ext cx="8577179" cy="2773369"/>
          </a:xfrm>
        </p:spPr>
        <p:txBody>
          <a:bodyPr/>
          <a:lstStyle/>
          <a:p>
            <a:r>
              <a:rPr lang="en-US" dirty="0" smtClean="0"/>
              <a:t>Duplicates</a:t>
            </a:r>
          </a:p>
          <a:p>
            <a:r>
              <a:rPr lang="en-US" dirty="0" smtClean="0"/>
              <a:t>Incomplete values (partially solved by inferences/OBDA)</a:t>
            </a:r>
          </a:p>
          <a:p>
            <a:pPr lvl="1"/>
            <a:r>
              <a:rPr lang="en-US" dirty="0" smtClean="0"/>
              <a:t>Are OWL+RDFS actually enough? </a:t>
            </a:r>
          </a:p>
          <a:p>
            <a:pPr lvl="2"/>
            <a:r>
              <a:rPr lang="en-US" dirty="0" smtClean="0"/>
              <a:t>Equations</a:t>
            </a:r>
          </a:p>
          <a:p>
            <a:pPr lvl="2"/>
            <a:r>
              <a:rPr lang="en-US" dirty="0" smtClean="0"/>
              <a:t>Statistics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Ambiguous/inconsistent values </a:t>
            </a:r>
          </a:p>
          <a:p>
            <a:pPr lvl="1"/>
            <a:r>
              <a:rPr lang="en-US" dirty="0" smtClean="0"/>
              <a:t>actually, by inferences and OBDA, even more duplicates values </a:t>
            </a:r>
            <a:r>
              <a:rPr lang="en-US" dirty="0" smtClean="0">
                <a:sym typeface="Wingdings"/>
              </a:rPr>
              <a:t> more possible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8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813" y="5157192"/>
            <a:ext cx="1235187" cy="1700808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The "City Data Pipeline"</a:t>
            </a:r>
            <a:endParaRPr lang="de-DE" dirty="0"/>
          </a:p>
        </p:txBody>
      </p:sp>
      <p:pic>
        <p:nvPicPr>
          <p:cNvPr id="3" name="Bild 2" descr="Screen Shot 2015-06-05 at 14.46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20888"/>
            <a:ext cx="5770281" cy="302433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3" y="5202648"/>
            <a:ext cx="1308307" cy="163538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0" y="1700808"/>
            <a:ext cx="37799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Verdana"/>
              </a:rPr>
              <a:t>City Data Model: extensible 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AL</a:t>
            </a:r>
            <a:r>
              <a:rPr lang="de-DE" dirty="0" smtClean="0">
                <a:solidFill>
                  <a:srgbClr val="FF0000"/>
                </a:solidFill>
                <a:latin typeface="Apple Chancery"/>
                <a:cs typeface="Apple Chancery"/>
              </a:rPr>
              <a:t>H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D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)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ontology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</a:p>
        </p:txBody>
      </p:sp>
      <p:sp>
        <p:nvSpPr>
          <p:cNvPr id="13" name="Oval 12"/>
          <p:cNvSpPr/>
          <p:nvPr/>
        </p:nvSpPr>
        <p:spPr>
          <a:xfrm>
            <a:off x="611560" y="2780928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Provenance</a:t>
            </a:r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5536" y="4077072"/>
            <a:ext cx="2520280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  <a:latin typeface="Verdana"/>
              </a:rPr>
              <a:t>Temporal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information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15816" y="4221088"/>
            <a:ext cx="3024336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de-DE" dirty="0" err="1" smtClean="0">
                <a:solidFill>
                  <a:srgbClr val="FF0000"/>
                </a:solidFill>
                <a:latin typeface="Verdana"/>
              </a:rPr>
              <a:t>Spatial</a:t>
            </a:r>
            <a:r>
              <a:rPr lang="de-DE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Verdana"/>
              </a:rPr>
              <a:t>context</a:t>
            </a:r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23928" y="2564904"/>
            <a:ext cx="201622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FF0000"/>
                </a:solidFill>
                <a:latin typeface="Verdana"/>
              </a:rPr>
              <a:t>Indicators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, 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e.g.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area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in km2, </a:t>
            </a:r>
            <a:r>
              <a:rPr lang="de-DE" sz="1100" dirty="0" err="1">
                <a:solidFill>
                  <a:srgbClr val="FF0000"/>
                </a:solidFill>
                <a:latin typeface="Verdana"/>
              </a:rPr>
              <a:t>tons</a:t>
            </a:r>
            <a:r>
              <a:rPr lang="de-DE" sz="1100" dirty="0">
                <a:solidFill>
                  <a:srgbClr val="FF0000"/>
                </a:solidFill>
                <a:latin typeface="Verdana"/>
              </a:rPr>
              <a:t> CO2/</a:t>
            </a:r>
            <a:r>
              <a:rPr lang="de-DE" sz="1100" dirty="0" err="1" smtClean="0">
                <a:solidFill>
                  <a:srgbClr val="FF0000"/>
                </a:solidFill>
                <a:latin typeface="Verdana"/>
              </a:rPr>
              <a:t>capita</a:t>
            </a:r>
            <a:endParaRPr lang="de-DE" sz="1100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 smtClean="0">
              <a:solidFill>
                <a:srgbClr val="FF0000"/>
              </a:solidFill>
              <a:latin typeface="Verdana"/>
            </a:endParaRPr>
          </a:p>
          <a:p>
            <a:pPr algn="ctr"/>
            <a:endParaRPr lang="de-DE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16" name="Abgerundete rechteckige Legende 15"/>
          <p:cNvSpPr/>
          <p:nvPr/>
        </p:nvSpPr>
        <p:spPr>
          <a:xfrm>
            <a:off x="5004048" y="1700808"/>
            <a:ext cx="4139952" cy="2520280"/>
          </a:xfrm>
          <a:prstGeom prst="wedgeRoundRectCallout">
            <a:avLst>
              <a:gd name="adj1" fmla="val 26873"/>
              <a:gd name="adj2" fmla="val 873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Still a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lot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of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work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to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do, e.g.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adding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aggregates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statistical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, RDF Data Cube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Vocabulary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) ... cf. [Kämpgen, 2014,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PhD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Thesis]</a:t>
            </a:r>
          </a:p>
        </p:txBody>
      </p:sp>
      <p:grpSp>
        <p:nvGrpSpPr>
          <p:cNvPr id="33" name="Gruppierung 32"/>
          <p:cNvGrpSpPr/>
          <p:nvPr/>
        </p:nvGrpSpPr>
        <p:grpSpPr>
          <a:xfrm>
            <a:off x="0" y="2492896"/>
            <a:ext cx="4554729" cy="1800200"/>
            <a:chOff x="3923928" y="3429000"/>
            <a:chExt cx="5256584" cy="1008112"/>
          </a:xfrm>
        </p:grpSpPr>
        <p:sp>
          <p:nvSpPr>
            <p:cNvPr id="34" name="Abgerundetes Rechteck 33"/>
            <p:cNvSpPr/>
            <p:nvPr/>
          </p:nvSpPr>
          <p:spPr>
            <a:xfrm>
              <a:off x="3923928" y="3429000"/>
              <a:ext cx="5256584" cy="1008112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4400" b="1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427984" y="3573015"/>
              <a:ext cx="4440044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: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avgIncome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per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country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</a:p>
            <a:p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population-weighted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average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b="1" dirty="0" err="1" smtClean="0">
                  <a:solidFill>
                    <a:srgbClr val="000000"/>
                  </a:solidFill>
                  <a:latin typeface="Verdana"/>
                </a:rPr>
                <a:t>income</a:t>
              </a:r>
              <a:r>
                <a:rPr lang="de-DE" b="1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of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all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its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  <a:latin typeface="Verdana"/>
                </a:rPr>
                <a:t>provinces</a:t>
              </a:r>
              <a:r>
                <a:rPr lang="de-DE" dirty="0" smtClean="0">
                  <a:solidFill>
                    <a:srgbClr val="000000"/>
                  </a:solidFill>
                  <a:latin typeface="Verdana"/>
                </a:rPr>
                <a:t>.</a:t>
              </a:r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449995" y="3861048"/>
              <a:ext cx="213122" cy="206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  <a:latin typeface="Verdana"/>
              </a:endParaRPr>
            </a:p>
          </p:txBody>
        </p:sp>
      </p:grpSp>
      <p:sp>
        <p:nvSpPr>
          <p:cNvPr id="17" name="Abgerundete rechteckige Legende 16"/>
          <p:cNvSpPr/>
          <p:nvPr/>
        </p:nvSpPr>
        <p:spPr>
          <a:xfrm>
            <a:off x="5220072" y="4725144"/>
            <a:ext cx="2195736" cy="720080"/>
          </a:xfrm>
          <a:prstGeom prst="wedgeRoundRectCallout">
            <a:avLst>
              <a:gd name="adj1" fmla="val 71602"/>
              <a:gd name="adj2" fmla="val 5914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prstClr val="white"/>
                </a:solidFill>
                <a:latin typeface="Verdana"/>
              </a:rPr>
              <a:t>Hmmm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</a:t>
            </a:r>
          </a:p>
        </p:txBody>
      </p:sp>
      <p:sp>
        <p:nvSpPr>
          <p:cNvPr id="19" name="Abgerundete rechteckige Legende 18"/>
          <p:cNvSpPr/>
          <p:nvPr/>
        </p:nvSpPr>
        <p:spPr>
          <a:xfrm>
            <a:off x="1547664" y="4149080"/>
            <a:ext cx="2880320" cy="1512168"/>
          </a:xfrm>
          <a:prstGeom prst="wedgeRoundRectCallout">
            <a:avLst>
              <a:gd name="adj1" fmla="val -78214"/>
              <a:gd name="adj2" fmla="val 538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  <a:latin typeface="Verdana"/>
              </a:rPr>
              <a:t>But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Eurostat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data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... I 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don't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have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avg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.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income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for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all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provinces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or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countries in </a:t>
            </a:r>
            <a:r>
              <a:rPr lang="de-DE" dirty="0" err="1" smtClean="0">
                <a:solidFill>
                  <a:prstClr val="white"/>
                </a:solidFill>
                <a:latin typeface="Verdana"/>
              </a:rPr>
              <a:t>the</a:t>
            </a:r>
            <a:r>
              <a:rPr lang="de-DE" dirty="0" smtClean="0">
                <a:solidFill>
                  <a:prstClr val="white"/>
                </a:solidFill>
                <a:latin typeface="Verdana"/>
              </a:rPr>
              <a:t> EU!</a:t>
            </a:r>
          </a:p>
        </p:txBody>
      </p:sp>
    </p:spTree>
    <p:extLst>
      <p:ext uri="{BB962C8B-B14F-4D97-AF65-F5344CB8AC3E}">
        <p14:creationId xmlns:p14="http://schemas.microsoft.com/office/powerpoint/2010/main" val="5065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461742" y="430113"/>
            <a:ext cx="8580657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smtClean="0">
                <a:latin typeface="Verdana"/>
              </a:rPr>
              <a:t>Challenge </a:t>
            </a:r>
            <a:r>
              <a:rPr lang="de-DE" sz="2200" b="1" dirty="0">
                <a:latin typeface="Verdana"/>
              </a:rPr>
              <a:t>– </a:t>
            </a:r>
            <a:r>
              <a:rPr lang="de-DE" sz="2200" b="1" dirty="0" err="1">
                <a:latin typeface="Verdana"/>
              </a:rPr>
              <a:t>Missing</a:t>
            </a:r>
            <a:r>
              <a:rPr lang="de-DE" sz="2200" b="1" dirty="0">
                <a:latin typeface="Verdana"/>
              </a:rPr>
              <a:t> </a:t>
            </a:r>
            <a:r>
              <a:rPr lang="de-DE" sz="2200" b="1" dirty="0" err="1">
                <a:latin typeface="Verdana"/>
              </a:rPr>
              <a:t>values</a:t>
            </a:r>
            <a:r>
              <a:rPr lang="de-DE" sz="2200" b="1" dirty="0">
                <a:latin typeface="Verdana"/>
              </a:rPr>
              <a:t> </a:t>
            </a:r>
            <a:r>
              <a:rPr lang="de-DE" b="1" dirty="0" smtClean="0">
                <a:solidFill>
                  <a:srgbClr val="000000"/>
                </a:solidFill>
                <a:latin typeface="Verdana"/>
              </a:rPr>
              <a:t>[Bischof et al. 2015]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65275" y="1711812"/>
            <a:ext cx="900391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WARNING: In Open Data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we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find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huge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amounts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missing</a:t>
            </a:r>
            <a:r>
              <a:rPr lang="de-DE" dirty="0">
                <a:solidFill>
                  <a:srgbClr val="FF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Verdana"/>
              </a:rPr>
              <a:t>values</a:t>
            </a:r>
            <a:endParaRPr lang="de-DE" dirty="0">
              <a:solidFill>
                <a:srgbClr val="FF0000"/>
              </a:solidFill>
              <a:latin typeface="Verdana"/>
            </a:endParaRPr>
          </a:p>
          <a:p>
            <a:pPr>
              <a:lnSpc>
                <a:spcPct val="100000"/>
              </a:lnSpc>
              <a:buFont typeface="Wingdings" charset="2"/>
              <a:buChar char=""/>
            </a:pPr>
            <a:endParaRPr sz="1500"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Two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Reasons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: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Incomplete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published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by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providers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(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Tables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1+2)</a:t>
            </a:r>
            <a:endParaRPr lang="de-DE" sz="1500" dirty="0"/>
          </a:p>
          <a:p>
            <a:pPr lvl="1">
              <a:lnSpc>
                <a:spcPct val="140000"/>
              </a:lnSpc>
              <a:buFont typeface="Wingdings" charset="2"/>
              <a:buChar char=""/>
            </a:pP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combination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different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sets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disjoint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cities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and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(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later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)
</a:t>
            </a:r>
            <a:endParaRPr sz="1500" dirty="0"/>
          </a:p>
          <a:p>
            <a:endParaRPr sz="1500" dirty="0"/>
          </a:p>
          <a:p>
            <a:pPr>
              <a:lnSpc>
                <a:spcPct val="100000"/>
              </a:lnSpc>
            </a:pPr>
            <a:endParaRPr sz="1500" dirty="0"/>
          </a:p>
        </p:txBody>
      </p:sp>
      <p:pic>
        <p:nvPicPr>
          <p:cNvPr id="2" name="Bild 1" descr="Screen Shot 2015-04-28 at 18.46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72" y="3250003"/>
            <a:ext cx="5313974" cy="36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448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28600" y="-25400"/>
            <a:ext cx="9461500" cy="176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Open Data Integration - </a:t>
            </a:r>
            <a:br>
              <a:rPr lang="de-DE" dirty="0" smtClean="0"/>
            </a:br>
            <a:r>
              <a:rPr lang="de-DE" dirty="0" smtClean="0"/>
              <a:t>A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Bild 3" descr="Screen Shot 2015-06-05 at 13.3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064896" cy="51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81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2019" y="1839258"/>
            <a:ext cx="8574477" cy="1229702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/>
          <a:p>
            <a:pPr marL="311045" indent="-311045">
              <a:buFont typeface="Arial"/>
              <a:buChar char="•"/>
            </a:pPr>
            <a:r>
              <a:rPr lang="en-GB" sz="1800" noProof="0" smtClean="0"/>
              <a:t>Individual datasets (e.g. from Eurostat) have missing values</a:t>
            </a:r>
          </a:p>
          <a:p>
            <a:pPr marL="311045" indent="-311045">
              <a:buFont typeface="Arial"/>
              <a:buChar char="•"/>
            </a:pPr>
            <a:r>
              <a:rPr lang="en-GB" sz="1800" b="1" noProof="0" smtClean="0"/>
              <a:t>Merging together datasets </a:t>
            </a:r>
            <a:r>
              <a:rPr lang="en-GB" sz="1800" noProof="0" smtClean="0"/>
              <a:t>with different indicators/cities  adds sparsity</a:t>
            </a:r>
            <a:endParaRPr lang="en-GB" sz="1800" noProof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808294"/>
            <a:ext cx="8856984" cy="40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461743" y="430113"/>
            <a:ext cx="6269456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200" b="1" dirty="0" err="1">
                <a:solidFill>
                  <a:srgbClr val="000000"/>
                </a:solidFill>
                <a:latin typeface="Verdana"/>
              </a:rPr>
              <a:t>Challenges</a:t>
            </a:r>
            <a:r>
              <a:rPr lang="de-DE" sz="2200" b="1" dirty="0">
                <a:solidFill>
                  <a:srgbClr val="000000"/>
                </a:solidFill>
                <a:latin typeface="Verdana"/>
              </a:rPr>
              <a:t> – </a:t>
            </a:r>
            <a:r>
              <a:rPr lang="de-DE" sz="2200" b="1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2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b="1" dirty="0" err="1">
                <a:solidFill>
                  <a:srgbClr val="000000"/>
                </a:solidFill>
                <a:latin typeface="Verdana"/>
              </a:rPr>
              <a:t>values</a:t>
            </a:r>
            <a:r>
              <a:rPr lang="de-DE" sz="2200" b="1" dirty="0">
                <a:solidFill>
                  <a:srgbClr val="000000"/>
                </a:solidFill>
                <a:latin typeface="Verdana"/>
              </a:rPr>
              <a:t> </a:t>
            </a:r>
            <a:endParaRPr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61743" y="430113"/>
            <a:ext cx="8368474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: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461743" y="1839003"/>
            <a:ext cx="7739916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Our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assumption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every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has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own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r>
              <a:rPr lang="de-DE" sz="22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distribution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and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relationship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others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.</a:t>
            </a:r>
            <a:endParaRPr dirty="0"/>
          </a:p>
          <a:p>
            <a:pPr>
              <a:lnSpc>
                <a:spcPct val="150000"/>
              </a:lnSpc>
              <a:buFont typeface="Wingdings" charset="2"/>
              <a:buChar char=""/>
            </a:pP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Basket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„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standard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“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regression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methods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: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K-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Nearest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Neighbour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Regression (KNN)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Multiple Linear Regression (MLR)</a:t>
            </a:r>
            <a:endParaRPr lang="de-DE" dirty="0"/>
          </a:p>
          <a:p>
            <a:pPr lvl="1">
              <a:lnSpc>
                <a:spcPct val="150000"/>
              </a:lnSpc>
              <a:buFont typeface="Wingdings" charset="2"/>
              <a:buChar char=""/>
            </a:pPr>
            <a:r>
              <a:rPr lang="de-DE" sz="2000" dirty="0">
                <a:solidFill>
                  <a:srgbClr val="000000"/>
                </a:solidFill>
                <a:latin typeface="Verdana"/>
              </a:rPr>
              <a:t> Random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Forest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Decision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Verdana"/>
              </a:rPr>
              <a:t>Trees</a:t>
            </a:r>
            <a:r>
              <a:rPr lang="de-DE" sz="2000" dirty="0">
                <a:solidFill>
                  <a:srgbClr val="000000"/>
                </a:solidFill>
                <a:latin typeface="Verdana"/>
              </a:rPr>
              <a:t> (RFD)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40894" y="4940258"/>
            <a:ext cx="5812938" cy="1494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4432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2"/>
          <p:cNvSpPr txBox="1"/>
          <p:nvPr/>
        </p:nvSpPr>
        <p:spPr>
          <a:xfrm>
            <a:off x="461742" y="1763562"/>
            <a:ext cx="8142705" cy="4617265"/>
          </a:xfrm>
          <a:prstGeom prst="rect">
            <a:avLst/>
          </a:prstGeom>
        </p:spPr>
        <p:txBody>
          <a:bodyPr lIns="0" tIns="41473" rIns="0" bIns="41473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Instead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directly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use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 smtClean="0">
                <a:solidFill>
                  <a:srgbClr val="FF0000"/>
                </a:solidFill>
                <a:latin typeface="Verdana"/>
              </a:rPr>
              <a:t>Principle</a:t>
            </a:r>
            <a:r>
              <a:rPr lang="de-DE" sz="2200" dirty="0" smtClean="0">
                <a:solidFill>
                  <a:srgbClr val="FF0000"/>
                </a:solidFill>
                <a:latin typeface="Verdana"/>
              </a:rPr>
              <a:t> Components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built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from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indicators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de-DE" sz="2200" dirty="0" err="1">
                <a:solidFill>
                  <a:srgbClr val="000000"/>
                </a:solidFill>
                <a:latin typeface="Verdana"/>
              </a:rPr>
              <a:t>For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buidling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PCs, </a:t>
            </a:r>
            <a:r>
              <a:rPr lang="de-DE" sz="2200" dirty="0" err="1">
                <a:solidFill>
                  <a:srgbClr val="FF0000"/>
                </a:solidFill>
                <a:latin typeface="Verdana"/>
              </a:rPr>
              <a:t>fill</a:t>
            </a:r>
            <a:r>
              <a:rPr lang="de-DE" sz="2200" dirty="0">
                <a:solidFill>
                  <a:srgbClr val="FF0000"/>
                </a:solidFill>
                <a:latin typeface="Verdana"/>
              </a:rPr>
              <a:t> in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data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points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with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200" dirty="0">
                <a:solidFill>
                  <a:srgbClr val="DC2300"/>
                </a:solidFill>
                <a:latin typeface="Verdana"/>
              </a:rPr>
              <a:t>neutral </a:t>
            </a:r>
            <a:r>
              <a:rPr lang="de-DE" sz="2200" dirty="0" err="1">
                <a:solidFill>
                  <a:srgbClr val="DC2300"/>
                </a:solidFill>
                <a:latin typeface="Verdana"/>
              </a:rPr>
              <a:t>values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→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predict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all </a:t>
            </a:r>
            <a:r>
              <a:rPr lang="de-DE" sz="2200" dirty="0" err="1">
                <a:solidFill>
                  <a:srgbClr val="000000"/>
                </a:solidFill>
                <a:latin typeface="Verdana"/>
              </a:rPr>
              <a:t>rows</a:t>
            </a:r>
            <a:r>
              <a:rPr lang="de-DE" sz="2200" dirty="0">
                <a:solidFill>
                  <a:srgbClr val="000000"/>
                </a:solidFill>
                <a:latin typeface="Verdana"/>
              </a:rPr>
              <a:t> 
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
</a:t>
            </a:r>
            <a:endParaRPr dirty="0"/>
          </a:p>
          <a:p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65" name="Bild 164"/>
          <p:cNvPicPr/>
          <p:nvPr/>
        </p:nvPicPr>
        <p:blipFill>
          <a:blip r:embed="rId2"/>
          <a:stretch>
            <a:fillRect/>
          </a:stretch>
        </p:blipFill>
        <p:spPr>
          <a:xfrm>
            <a:off x="1215610" y="3291982"/>
            <a:ext cx="6204146" cy="3669841"/>
          </a:xfrm>
          <a:prstGeom prst="rect">
            <a:avLst/>
          </a:prstGeom>
          <a:ln>
            <a:noFill/>
          </a:ln>
        </p:spPr>
      </p:pic>
      <p:sp>
        <p:nvSpPr>
          <p:cNvPr id="5" name="TextShape 1"/>
          <p:cNvSpPr txBox="1"/>
          <p:nvPr/>
        </p:nvSpPr>
        <p:spPr>
          <a:xfrm>
            <a:off x="461743" y="430113"/>
            <a:ext cx="8501370" cy="1142723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Missing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Values – Hybrid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approach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choose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best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prediction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method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 per </a:t>
            </a:r>
            <a:r>
              <a:rPr lang="de-DE" sz="2500" b="1" dirty="0" err="1">
                <a:solidFill>
                  <a:srgbClr val="000000"/>
                </a:solidFill>
                <a:latin typeface="Verdana"/>
              </a:rPr>
              <a:t>indicator</a:t>
            </a:r>
            <a:r>
              <a:rPr lang="de-DE" sz="2500" b="1" dirty="0">
                <a:solidFill>
                  <a:srgbClr val="000000"/>
                </a:solidFill>
                <a:latin typeface="Verdana"/>
              </a:rPr>
              <a:t>: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458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5" y="0"/>
            <a:ext cx="4032449" cy="1329141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City Data Pipeline</a:t>
            </a:r>
            <a:endParaRPr lang="en-GB" noProof="0" dirty="0"/>
          </a:p>
        </p:txBody>
      </p:sp>
      <p:sp>
        <p:nvSpPr>
          <p:cNvPr id="5" name="TextShape 2"/>
          <p:cNvSpPr txBox="1"/>
          <p:nvPr/>
        </p:nvSpPr>
        <p:spPr>
          <a:xfrm>
            <a:off x="35495" y="1628800"/>
            <a:ext cx="4032449" cy="4541824"/>
          </a:xfrm>
          <a:prstGeom prst="rect">
            <a:avLst/>
          </a:prstGeom>
        </p:spPr>
        <p:txBody>
          <a:bodyPr lIns="0" tIns="41473" rIns="0" bIns="41473"/>
          <a:lstStyle/>
          <a:p>
            <a:pPr algn="ctr"/>
            <a:r>
              <a:rPr lang="de-DE" sz="2200" b="1" dirty="0" smtClean="0">
                <a:solidFill>
                  <a:srgbClr val="000000"/>
                </a:solidFill>
                <a:hlinkClick r:id="rId2"/>
              </a:rPr>
              <a:t>citydata.wu.ac.at</a:t>
            </a:r>
            <a:endParaRPr lang="de-DE" sz="2200" b="1" dirty="0" smtClean="0">
              <a:solidFill>
                <a:srgbClr val="000000"/>
              </a:solidFill>
            </a:endParaRPr>
          </a:p>
          <a:p>
            <a:pPr algn="ctr"/>
            <a:r>
              <a:rPr lang="de-DE" sz="2200" b="1" dirty="0" smtClean="0">
                <a:solidFill>
                  <a:srgbClr val="000000"/>
                </a:solidFill>
              </a:rPr>
              <a:t>   </a:t>
            </a:r>
            <a:endParaRPr lang="de-DE" sz="22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Search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indicators</a:t>
            </a:r>
            <a:r>
              <a:rPr lang="de-DE" sz="1500" dirty="0" smtClean="0">
                <a:solidFill>
                  <a:srgbClr val="000000"/>
                </a:solidFill>
              </a:rPr>
              <a:t> &amp; </a:t>
            </a:r>
            <a:r>
              <a:rPr lang="de-DE" sz="1500" dirty="0" err="1" smtClean="0">
                <a:solidFill>
                  <a:srgbClr val="000000"/>
                </a:solidFill>
              </a:rPr>
              <a:t>cities</a:t>
            </a:r>
            <a:endParaRPr lang="de-DE" sz="15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err="1">
                <a:solidFill>
                  <a:srgbClr val="000000"/>
                </a:solidFill>
              </a:rPr>
              <a:t>o</a:t>
            </a:r>
            <a:r>
              <a:rPr lang="de-DE" sz="1500" dirty="0" err="1" smtClean="0">
                <a:solidFill>
                  <a:srgbClr val="000000"/>
                </a:solidFill>
              </a:rPr>
              <a:t>btain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results</a:t>
            </a:r>
            <a:r>
              <a:rPr lang="de-DE" sz="1500" dirty="0" smtClean="0">
                <a:solidFill>
                  <a:srgbClr val="000000"/>
                </a:solidFill>
              </a:rPr>
              <a:t> incl. </a:t>
            </a:r>
            <a:r>
              <a:rPr lang="de-DE" sz="1500" dirty="0" err="1">
                <a:solidFill>
                  <a:srgbClr val="000000"/>
                </a:solidFill>
              </a:rPr>
              <a:t>s</a:t>
            </a:r>
            <a:r>
              <a:rPr lang="de-DE" sz="1500" dirty="0" err="1" smtClean="0">
                <a:solidFill>
                  <a:srgbClr val="000000"/>
                </a:solidFill>
              </a:rPr>
              <a:t>ources</a:t>
            </a:r>
            <a:endParaRPr lang="de-DE" sz="15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de-DE" sz="1500" dirty="0" smtClean="0">
                <a:solidFill>
                  <a:srgbClr val="000000"/>
                </a:solidFill>
              </a:rPr>
              <a:t>Integrated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served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as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Linked</a:t>
            </a:r>
            <a:r>
              <a:rPr lang="de-DE" sz="1500" dirty="0" smtClean="0">
                <a:solidFill>
                  <a:srgbClr val="000000"/>
                </a:solidFill>
              </a:rPr>
              <a:t> Data</a:t>
            </a:r>
          </a:p>
          <a:p>
            <a:pPr marL="342900" indent="-342900">
              <a:buFont typeface="Arial"/>
              <a:buChar char="•"/>
            </a:pPr>
            <a:r>
              <a:rPr lang="de-DE" sz="1500" dirty="0" err="1" smtClean="0">
                <a:solidFill>
                  <a:srgbClr val="000000"/>
                </a:solidFill>
              </a:rPr>
              <a:t>Predicted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values</a:t>
            </a:r>
            <a:r>
              <a:rPr lang="de-DE" sz="1500" dirty="0" smtClean="0">
                <a:solidFill>
                  <a:srgbClr val="000000"/>
                </a:solidFill>
              </a:rPr>
              <a:t> AND </a:t>
            </a:r>
            <a:r>
              <a:rPr lang="de-DE" sz="1500" dirty="0" err="1" smtClean="0">
                <a:solidFill>
                  <a:srgbClr val="FF0000"/>
                </a:solidFill>
              </a:rPr>
              <a:t>estimated</a:t>
            </a:r>
            <a:r>
              <a:rPr lang="de-DE" sz="1500" dirty="0" smtClean="0">
                <a:solidFill>
                  <a:srgbClr val="FF0000"/>
                </a:solidFill>
              </a:rPr>
              <a:t> </a:t>
            </a:r>
            <a:r>
              <a:rPr lang="de-DE" sz="1500" dirty="0" err="1" smtClean="0">
                <a:solidFill>
                  <a:srgbClr val="FF0000"/>
                </a:solidFill>
              </a:rPr>
              <a:t>error</a:t>
            </a:r>
            <a:r>
              <a:rPr lang="de-DE" sz="1500" dirty="0" smtClean="0">
                <a:solidFill>
                  <a:srgbClr val="FF0000"/>
                </a:solidFill>
              </a:rPr>
              <a:t> (RMSE)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for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missing</a:t>
            </a:r>
            <a:r>
              <a:rPr lang="de-DE" sz="1500" dirty="0" smtClean="0">
                <a:solidFill>
                  <a:srgbClr val="000000"/>
                </a:solidFill>
              </a:rPr>
              <a:t> </a:t>
            </a:r>
            <a:r>
              <a:rPr lang="de-DE" sz="1500" dirty="0" err="1" smtClean="0">
                <a:solidFill>
                  <a:srgbClr val="000000"/>
                </a:solidFill>
              </a:rPr>
              <a:t>data</a:t>
            </a:r>
            <a:r>
              <a:rPr lang="de-DE" sz="1500" dirty="0" smtClean="0">
                <a:solidFill>
                  <a:srgbClr val="000000"/>
                </a:solidFill>
              </a:rPr>
              <a:t>...</a:t>
            </a:r>
          </a:p>
          <a:p>
            <a:pPr marL="342900" indent="-342900">
              <a:buFont typeface="Arial"/>
              <a:buChar char="•"/>
            </a:pPr>
            <a:endParaRPr lang="de-DE" sz="2200" dirty="0" smtClean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Bild 5" descr="Screen Shot 2015-05-19 at 20.54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5"/>
          <a:stretch/>
        </p:blipFill>
        <p:spPr>
          <a:xfrm>
            <a:off x="4090005" y="0"/>
            <a:ext cx="6458659" cy="38769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0" name="Gruppierung 9"/>
          <p:cNvGrpSpPr/>
          <p:nvPr/>
        </p:nvGrpSpPr>
        <p:grpSpPr>
          <a:xfrm>
            <a:off x="179512" y="3573016"/>
            <a:ext cx="4176464" cy="3561953"/>
            <a:chOff x="1547664" y="4995332"/>
            <a:chExt cx="2973536" cy="2571685"/>
          </a:xfrm>
        </p:grpSpPr>
        <p:pic>
          <p:nvPicPr>
            <p:cNvPr id="7" name="Bild 6" descr="Screen Shot 2015-05-19 at 20.48.4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0" t="9932" r="7441"/>
            <a:stretch/>
          </p:blipFill>
          <p:spPr>
            <a:xfrm>
              <a:off x="1642533" y="4995332"/>
              <a:ext cx="2794000" cy="1144171"/>
            </a:xfrm>
            <a:prstGeom prst="rect">
              <a:avLst/>
            </a:prstGeom>
          </p:spPr>
        </p:pic>
        <p:pic>
          <p:nvPicPr>
            <p:cNvPr id="8" name="Bild 7" descr="Screen Shot 2015-05-19 at 20.59.2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" t="3631" r="3321"/>
            <a:stretch/>
          </p:blipFill>
          <p:spPr>
            <a:xfrm>
              <a:off x="1557867" y="6146800"/>
              <a:ext cx="2963333" cy="1420217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547664" y="5013176"/>
              <a:ext cx="2952328" cy="2304256"/>
            </a:xfrm>
            <a:prstGeom prst="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677544" y="3861048"/>
            <a:ext cx="4791000" cy="3096344"/>
            <a:chOff x="4677544" y="3861048"/>
            <a:chExt cx="4791000" cy="3096344"/>
          </a:xfrm>
        </p:grpSpPr>
        <p:pic>
          <p:nvPicPr>
            <p:cNvPr id="11" name="Bild 10" descr="Screen Shot 2015-05-19 at 21.09.0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430943"/>
              <a:ext cx="3816424" cy="2526449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>
            <a:xfrm>
              <a:off x="5292080" y="4725144"/>
              <a:ext cx="352839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Open Data: The more, the merrier!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677544" y="3861048"/>
              <a:ext cx="4791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 smtClean="0">
                  <a:solidFill>
                    <a:srgbClr val="000000"/>
                  </a:solidFill>
                </a:rPr>
                <a:t>...</a:t>
              </a:r>
              <a:r>
                <a:rPr lang="de-DE" dirty="0" err="1">
                  <a:solidFill>
                    <a:srgbClr val="000000"/>
                  </a:solidFill>
                </a:rPr>
                <a:t>a</a:t>
              </a:r>
              <a:r>
                <a:rPr lang="de-DE" dirty="0" err="1" smtClean="0">
                  <a:solidFill>
                    <a:srgbClr val="000000"/>
                  </a:solidFill>
                </a:rPr>
                <a:t>ssumption</a:t>
              </a:r>
              <a:r>
                <a:rPr lang="de-DE" dirty="0" smtClean="0">
                  <a:solidFill>
                    <a:srgbClr val="000000"/>
                  </a:solidFill>
                </a:rPr>
                <a:t>: </a:t>
              </a:r>
              <a:r>
                <a:rPr lang="de-DE" dirty="0" err="1" smtClean="0">
                  <a:solidFill>
                    <a:srgbClr val="000000"/>
                  </a:solidFill>
                </a:rPr>
                <a:t>Predictions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get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better</a:t>
              </a:r>
              <a:r>
                <a:rPr lang="de-DE" dirty="0" smtClean="0">
                  <a:solidFill>
                    <a:srgbClr val="000000"/>
                  </a:solidFill>
                </a:rPr>
                <a:t>, </a:t>
              </a:r>
              <a:r>
                <a:rPr lang="de-DE" dirty="0" err="1" smtClean="0">
                  <a:solidFill>
                    <a:srgbClr val="000000"/>
                  </a:solidFill>
                </a:rPr>
                <a:t>the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more</a:t>
              </a:r>
              <a:r>
                <a:rPr lang="de-DE" dirty="0" smtClean="0">
                  <a:solidFill>
                    <a:srgbClr val="000000"/>
                  </a:solidFill>
                </a:rPr>
                <a:t> Open </a:t>
              </a:r>
              <a:r>
                <a:rPr lang="de-DE" dirty="0" err="1" smtClean="0">
                  <a:solidFill>
                    <a:srgbClr val="000000"/>
                  </a:solidFill>
                </a:rPr>
                <a:t>data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we</a:t>
              </a:r>
              <a:r>
                <a:rPr lang="de-DE" dirty="0" smtClean="0">
                  <a:solidFill>
                    <a:srgbClr val="000000"/>
                  </a:solidFill>
                </a:rPr>
                <a:t> </a:t>
              </a:r>
              <a:r>
                <a:rPr lang="de-DE" dirty="0" err="1" smtClean="0">
                  <a:solidFill>
                    <a:srgbClr val="000000"/>
                  </a:solidFill>
                </a:rPr>
                <a:t>integrate</a:t>
              </a:r>
              <a:r>
                <a:rPr lang="de-DE" dirty="0" smtClean="0">
                  <a:solidFill>
                    <a:srgbClr val="000000"/>
                  </a:solidFill>
                </a:rPr>
                <a:t>.</a:t>
              </a:r>
              <a:r>
                <a:rPr lang="de-DE" dirty="0">
                  <a:solidFill>
                    <a:srgbClr val="000000"/>
                  </a:solidFill>
                </a:rPr>
                <a:t>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35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" y="198276"/>
            <a:ext cx="6911975" cy="561975"/>
          </a:xfrm>
        </p:spPr>
        <p:txBody>
          <a:bodyPr/>
          <a:lstStyle/>
          <a:p>
            <a:r>
              <a:rPr lang="en-US" dirty="0" smtClean="0"/>
              <a:t>Data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012" y="1049953"/>
            <a:ext cx="8577179" cy="2773369"/>
          </a:xfrm>
        </p:spPr>
        <p:txBody>
          <a:bodyPr/>
          <a:lstStyle/>
          <a:p>
            <a:r>
              <a:rPr lang="en-US" dirty="0" smtClean="0"/>
              <a:t>Duplicates</a:t>
            </a:r>
          </a:p>
          <a:p>
            <a:r>
              <a:rPr lang="en-US" dirty="0" smtClean="0"/>
              <a:t>Incomplete values (partially solved by inferences/OBDA)</a:t>
            </a:r>
          </a:p>
          <a:p>
            <a:pPr lvl="1"/>
            <a:r>
              <a:rPr lang="en-US" dirty="0" smtClean="0"/>
              <a:t>Are OWL+RDFS actually enough? </a:t>
            </a:r>
          </a:p>
          <a:p>
            <a:pPr lvl="2"/>
            <a:r>
              <a:rPr lang="en-US" dirty="0" smtClean="0"/>
              <a:t>Equations</a:t>
            </a:r>
          </a:p>
          <a:p>
            <a:pPr lvl="2"/>
            <a:r>
              <a:rPr lang="en-US" dirty="0" smtClean="0"/>
              <a:t>Statistics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Ambiguous/inconsistent values </a:t>
            </a:r>
          </a:p>
          <a:p>
            <a:pPr lvl="1"/>
            <a:r>
              <a:rPr lang="en-US" dirty="0" smtClean="0"/>
              <a:t>actually, by inferences and OBDA, even more duplicates values </a:t>
            </a:r>
            <a:r>
              <a:rPr lang="en-US" dirty="0" smtClean="0">
                <a:sym typeface="Wingdings"/>
              </a:rPr>
              <a:t> more possible inconsistencies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91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8604250" cy="8096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Still a lot to be done:</a:t>
            </a:r>
            <a:br>
              <a:rPr lang="en-GB" dirty="0" smtClean="0"/>
            </a:br>
            <a:r>
              <a:rPr lang="en-GB" dirty="0" smtClean="0"/>
              <a:t>Time series </a:t>
            </a:r>
            <a:r>
              <a:rPr lang="en-GB" dirty="0"/>
              <a:t>analysis </a:t>
            </a:r>
            <a:r>
              <a:rPr lang="en-GB" dirty="0" smtClean="0"/>
              <a:t>shows obvious inconsistencies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7800" y="1916832"/>
            <a:ext cx="3601914" cy="4681538"/>
          </a:xfrm>
        </p:spPr>
        <p:txBody>
          <a:bodyPr>
            <a:normAutofit/>
          </a:bodyPr>
          <a:lstStyle/>
          <a:p>
            <a:pPr lvl="1"/>
            <a:r>
              <a:rPr lang="de-DE" dirty="0" err="1" smtClean="0"/>
              <a:t>Predictions</a:t>
            </a:r>
            <a:r>
              <a:rPr lang="de-DE" dirty="0" smtClean="0"/>
              <a:t> on time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bad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: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Most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b="1" dirty="0" smtClean="0"/>
              <a:t>time </a:t>
            </a:r>
            <a:r>
              <a:rPr lang="de-DE" b="1" dirty="0" err="1" smtClean="0"/>
              <a:t>series</a:t>
            </a:r>
            <a:r>
              <a:rPr lang="de-DE" b="1" dirty="0" smtClean="0"/>
              <a:t> </a:t>
            </a:r>
            <a:r>
              <a:rPr lang="de-DE" b="1" dirty="0" err="1" smtClean="0"/>
              <a:t>data</a:t>
            </a:r>
            <a:r>
              <a:rPr lang="de-DE" dirty="0" smtClean="0"/>
              <a:t>/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8" name="Bild 7" descr="Screen Shot 2015-06-07 at 20.43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4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1728192" cy="385266"/>
          </a:xfrm>
          <a:prstGeom prst="rect">
            <a:avLst/>
          </a:prstGeom>
        </p:spPr>
      </p:pic>
      <p:pic>
        <p:nvPicPr>
          <p:cNvPr id="9" name="Bild 8" descr="Screen Shot 2015-06-07 at 21.39.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" b="19958"/>
          <a:stretch/>
        </p:blipFill>
        <p:spPr>
          <a:xfrm>
            <a:off x="4355976" y="4132146"/>
            <a:ext cx="4135522" cy="2725854"/>
          </a:xfrm>
          <a:prstGeom prst="rect">
            <a:avLst/>
          </a:prstGeom>
        </p:spPr>
      </p:pic>
      <p:pic>
        <p:nvPicPr>
          <p:cNvPr id="10" name="Bild 9" descr="Screen Shot 2015-06-07 at 21.41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2448272" cy="2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5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8604250" cy="809625"/>
          </a:xfrm>
        </p:spPr>
        <p:txBody>
          <a:bodyPr>
            <a:normAutofit fontScale="90000"/>
          </a:bodyPr>
          <a:lstStyle/>
          <a:p>
            <a:r>
              <a:rPr lang="en-GB" dirty="0"/>
              <a:t>Still a lot to be done:</a:t>
            </a:r>
            <a:br>
              <a:rPr lang="en-GB" dirty="0"/>
            </a:br>
            <a:r>
              <a:rPr lang="en-GB" dirty="0"/>
              <a:t>Open Data is </a:t>
            </a:r>
            <a:r>
              <a:rPr lang="en-GB" dirty="0" smtClean="0"/>
              <a:t>incomparable/inconsistent in itself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/>
          <a:lstStyle/>
          <a:p>
            <a:r>
              <a:rPr lang="de-DE" dirty="0" err="1" smtClean="0"/>
              <a:t>Surprising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dirty="0" smtClean="0"/>
              <a:t>,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obviously</a:t>
            </a:r>
            <a:r>
              <a:rPr lang="de-DE" dirty="0" smtClean="0"/>
              <a:t> </a:t>
            </a:r>
            <a:r>
              <a:rPr lang="de-DE" dirty="0" err="1" smtClean="0"/>
              <a:t>weird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/>
              <a:t>f</a:t>
            </a:r>
            <a:r>
              <a:rPr lang="de-DE" dirty="0" smtClean="0"/>
              <a:t>ind:</a:t>
            </a:r>
          </a:p>
          <a:p>
            <a:pPr lvl="1"/>
            <a:r>
              <a:rPr lang="de-DE" dirty="0" err="1" smtClean="0"/>
              <a:t>Inconsistencies</a:t>
            </a:r>
            <a:r>
              <a:rPr lang="de-DE" dirty="0" smtClean="0"/>
              <a:t> </a:t>
            </a:r>
            <a:r>
              <a:rPr lang="de-DE" b="1" dirty="0" err="1" smtClean="0"/>
              <a:t>across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endParaRPr lang="de-DE" dirty="0" smtClean="0"/>
          </a:p>
          <a:p>
            <a:pPr lvl="1"/>
            <a:endParaRPr lang="de-DE" dirty="0"/>
          </a:p>
        </p:txBody>
      </p:sp>
      <p:grpSp>
        <p:nvGrpSpPr>
          <p:cNvPr id="7" name="Gruppierung 6"/>
          <p:cNvGrpSpPr/>
          <p:nvPr/>
        </p:nvGrpSpPr>
        <p:grpSpPr>
          <a:xfrm>
            <a:off x="3491880" y="1512168"/>
            <a:ext cx="6294944" cy="6093296"/>
            <a:chOff x="-396552" y="1944216"/>
            <a:chExt cx="6294944" cy="6093296"/>
          </a:xfrm>
        </p:grpSpPr>
        <p:pic>
          <p:nvPicPr>
            <p:cNvPr id="5" name="Bild 4" descr="Screen Shot 2015-06-07 at 20.43.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552" y="1944216"/>
              <a:ext cx="6294944" cy="6093296"/>
            </a:xfrm>
            <a:prstGeom prst="rect">
              <a:avLst/>
            </a:prstGeom>
          </p:spPr>
        </p:pic>
        <p:pic>
          <p:nvPicPr>
            <p:cNvPr id="6" name="Bild 5" descr="Screen Shot 2015-06-07 at 20.42.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/>
            <a:stretch/>
          </p:blipFill>
          <p:spPr>
            <a:xfrm>
              <a:off x="467544" y="4653136"/>
              <a:ext cx="3891638" cy="2675880"/>
            </a:xfrm>
            <a:prstGeom prst="rect">
              <a:avLst/>
            </a:prstGeom>
          </p:spPr>
        </p:pic>
      </p:grpSp>
      <p:sp>
        <p:nvSpPr>
          <p:cNvPr id="4" name="Abgerundetes Rechteck 3"/>
          <p:cNvSpPr/>
          <p:nvPr/>
        </p:nvSpPr>
        <p:spPr>
          <a:xfrm>
            <a:off x="4457700" y="4521200"/>
            <a:ext cx="3733800" cy="57150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4445000" y="6426200"/>
            <a:ext cx="3733800" cy="39370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04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95536" y="1916832"/>
            <a:ext cx="3384178" cy="4681538"/>
          </a:xfrm>
        </p:spPr>
        <p:txBody>
          <a:bodyPr>
            <a:normAutofit fontScale="85000" lnSpcReduction="10000"/>
          </a:bodyPr>
          <a:lstStyle/>
          <a:p>
            <a:r>
              <a:rPr lang="de-DE" dirty="0" err="1" smtClean="0"/>
              <a:t>Surprising</a:t>
            </a:r>
            <a:r>
              <a:rPr lang="de-DE" dirty="0" smtClean="0"/>
              <a:t> </a:t>
            </a:r>
            <a:r>
              <a:rPr lang="de-DE" dirty="0" err="1" smtClean="0"/>
              <a:t>maybe</a:t>
            </a:r>
            <a:r>
              <a:rPr lang="de-DE" dirty="0" smtClean="0"/>
              <a:t>,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obviously</a:t>
            </a:r>
            <a:r>
              <a:rPr lang="de-DE" dirty="0" smtClean="0"/>
              <a:t> </a:t>
            </a:r>
            <a:r>
              <a:rPr lang="de-DE" dirty="0" err="1" smtClean="0"/>
              <a:t>weird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/>
              <a:t>f</a:t>
            </a:r>
            <a:r>
              <a:rPr lang="de-DE" dirty="0" smtClean="0"/>
              <a:t>ind:</a:t>
            </a:r>
          </a:p>
          <a:p>
            <a:pPr lvl="1"/>
            <a:r>
              <a:rPr lang="de-DE" dirty="0" err="1"/>
              <a:t>Inconsistencies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datasets</a:t>
            </a:r>
            <a:endParaRPr lang="de-DE" dirty="0"/>
          </a:p>
          <a:p>
            <a:pPr lvl="1"/>
            <a:r>
              <a:rPr lang="de-DE" dirty="0" smtClean="0"/>
              <a:t>Still, </a:t>
            </a:r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match</a:t>
            </a:r>
            <a:r>
              <a:rPr lang="de-DE" dirty="0" smtClean="0"/>
              <a:t> </a:t>
            </a:r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on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indicators</a:t>
            </a:r>
            <a:endParaRPr lang="de-DE" dirty="0" smtClean="0"/>
          </a:p>
          <a:p>
            <a:pPr lvl="1"/>
            <a:r>
              <a:rPr lang="de-DE" dirty="0"/>
              <a:t>Open: (</a:t>
            </a:r>
            <a:r>
              <a:rPr lang="de-DE" dirty="0" err="1"/>
              <a:t>How</a:t>
            </a:r>
            <a:r>
              <a:rPr lang="de-DE" dirty="0"/>
              <a:t>)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exploit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 smtClean="0"/>
              <a:t>? </a:t>
            </a:r>
          </a:p>
          <a:p>
            <a:pPr marL="255588" lvl="1" indent="0">
              <a:buNone/>
            </a:pPr>
            <a:r>
              <a:rPr lang="de-DE" dirty="0" smtClean="0">
                <a:sym typeface="Wingdings"/>
              </a:rPr>
              <a:t> </a:t>
            </a:r>
            <a:r>
              <a:rPr lang="de-DE" i="1" dirty="0" err="1" smtClean="0">
                <a:sym typeface="Wingdings"/>
              </a:rPr>
              <a:t>Ontology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learning</a:t>
            </a:r>
            <a:r>
              <a:rPr lang="de-DE" i="1" dirty="0" smtClean="0">
                <a:sym typeface="Wingdings"/>
              </a:rPr>
              <a:t>?</a:t>
            </a:r>
            <a:r>
              <a:rPr lang="de-DE" dirty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Predicting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values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from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one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dataset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into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the</a:t>
            </a:r>
            <a:r>
              <a:rPr lang="de-DE" i="1" dirty="0" smtClean="0">
                <a:sym typeface="Wingdings"/>
              </a:rPr>
              <a:t> </a:t>
            </a:r>
            <a:r>
              <a:rPr lang="de-DE" i="1" dirty="0" err="1" smtClean="0">
                <a:sym typeface="Wingdings"/>
              </a:rPr>
              <a:t>other</a:t>
            </a:r>
            <a:r>
              <a:rPr lang="de-DE" i="1" dirty="0" smtClean="0">
                <a:sym typeface="Wingdings"/>
              </a:rPr>
              <a:t>?</a:t>
            </a:r>
            <a:endParaRPr lang="de-DE" i="1" dirty="0"/>
          </a:p>
        </p:txBody>
      </p:sp>
      <p:pic>
        <p:nvPicPr>
          <p:cNvPr id="5" name="Bild 4" descr="Screen Shot 2015-06-07 at 20.4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12168"/>
            <a:ext cx="6294944" cy="6093296"/>
          </a:xfrm>
          <a:prstGeom prst="rect">
            <a:avLst/>
          </a:prstGeom>
        </p:spPr>
      </p:pic>
      <p:pic>
        <p:nvPicPr>
          <p:cNvPr id="4" name="Bild 3" descr="Screen Shot 2015-06-07 at 21.27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85051"/>
            <a:ext cx="4464496" cy="3720413"/>
          </a:xfrm>
          <a:prstGeom prst="rect">
            <a:avLst/>
          </a:prstGeom>
        </p:spPr>
      </p:pic>
      <p:pic>
        <p:nvPicPr>
          <p:cNvPr id="8" name="Bild 7" descr="Screen Shot 2015-06-07 at 21.3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58571"/>
            <a:ext cx="1478736" cy="374485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4483100" y="5295900"/>
            <a:ext cx="4229100" cy="393700"/>
          </a:xfrm>
          <a:prstGeom prst="roundRect">
            <a:avLst/>
          </a:prstGeom>
          <a:noFill/>
          <a:ln w="127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9750" y="258763"/>
            <a:ext cx="8604250" cy="809625"/>
          </a:xfrm>
        </p:spPr>
        <p:txBody>
          <a:bodyPr>
            <a:normAutofit fontScale="90000"/>
          </a:bodyPr>
          <a:lstStyle/>
          <a:p>
            <a:r>
              <a:rPr lang="en-GB" dirty="0"/>
              <a:t>Still a lot to be done:</a:t>
            </a:r>
            <a:br>
              <a:rPr lang="en-GB" dirty="0"/>
            </a:br>
            <a:r>
              <a:rPr lang="en-GB" dirty="0"/>
              <a:t>Open Data is </a:t>
            </a:r>
            <a:r>
              <a:rPr lang="en-GB" dirty="0" smtClean="0"/>
              <a:t>incomparable/inconsistent in itself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45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3968" y="1186710"/>
            <a:ext cx="4894969" cy="52322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800" dirty="0" smtClean="0">
                <a:latin typeface="Helvetica Light"/>
                <a:cs typeface="Helvetica Light"/>
              </a:rPr>
              <a:t>Heterogeneous Web Sources</a:t>
            </a:r>
          </a:p>
        </p:txBody>
      </p:sp>
      <p:pic>
        <p:nvPicPr>
          <p:cNvPr id="28" name="Picture 27" descr="20150318150730!Eurostat_logo_RGB_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84" y="2044700"/>
            <a:ext cx="1530731" cy="690880"/>
          </a:xfrm>
          <a:prstGeom prst="rect">
            <a:avLst/>
          </a:prstGeom>
        </p:spPr>
      </p:pic>
      <p:pic>
        <p:nvPicPr>
          <p:cNvPr id="29" name="Picture 28" descr="IDB_withna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10" y="2083016"/>
            <a:ext cx="1285303" cy="650023"/>
          </a:xfrm>
          <a:prstGeom prst="rect">
            <a:avLst/>
          </a:prstGeom>
        </p:spPr>
      </p:pic>
      <p:pic>
        <p:nvPicPr>
          <p:cNvPr id="30" name="Picture 29" descr="world-bank-logo-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63" y="1930400"/>
            <a:ext cx="1008350" cy="914400"/>
          </a:xfrm>
          <a:prstGeom prst="rect">
            <a:avLst/>
          </a:prstGeom>
        </p:spPr>
      </p:pic>
      <p:pic>
        <p:nvPicPr>
          <p:cNvPr id="31" name="Picture 30" descr="Twitter_logo_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296" y="2019300"/>
            <a:ext cx="887869" cy="721832"/>
          </a:xfrm>
          <a:prstGeom prst="rect">
            <a:avLst/>
          </a:prstGeom>
        </p:spPr>
      </p:pic>
      <p:pic>
        <p:nvPicPr>
          <p:cNvPr id="32" name="Picture 7" descr="LODCloudDiagr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4900" y="1891967"/>
            <a:ext cx="1447800" cy="89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heme/theme1.xml><?xml version="1.0" encoding="utf-8"?>
<a:theme xmlns:a="http://schemas.openxmlformats.org/drawingml/2006/main" name="KIT-Masterslides-EN-SDQ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KIT-Masterslides-EN-SDQ</Template>
  <TotalTime>0</TotalTime>
  <Words>11349</Words>
  <Application>Microsoft Macintosh PowerPoint</Application>
  <PresentationFormat>Bildschirmpräsentation (4:3)</PresentationFormat>
  <Paragraphs>1729</Paragraphs>
  <Slides>151</Slides>
  <Notes>16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151</vt:i4>
      </vt:variant>
    </vt:vector>
  </HeadingPairs>
  <TitlesOfParts>
    <vt:vector size="152" baseType="lpstr">
      <vt:lpstr>KIT-Masterslides-EN-SDQ</vt:lpstr>
      <vt:lpstr>Data Workflows Tutorial  </vt:lpstr>
      <vt:lpstr>Outline</vt:lpstr>
      <vt:lpstr>Motivation</vt:lpstr>
      <vt:lpstr>Open Data  is a global trend – Good for us!</vt:lpstr>
      <vt:lpstr>Buzzword Bingo 1/3: Open Data vs. Big Data vs. Open Government</vt:lpstr>
      <vt:lpstr>Buzzword Bingo 2/3: Open Data vs. Big Data</vt:lpstr>
      <vt:lpstr>Buzzword Bingo 3/3: Open Data vs. Linked Data</vt:lpstr>
      <vt:lpstr>What makes Open Data useful beyond "single dataset Apps"...</vt:lpstr>
      <vt:lpstr>Open Data Integration -  A concrete use case:</vt:lpstr>
      <vt:lpstr>A concrete use case/running example: The "City Data Pipeline"</vt:lpstr>
      <vt:lpstr>A concrete use case: The "City Data Pipeline" – a "fairly standard" data workflow</vt:lpstr>
      <vt:lpstr>A concrete use case: The "City Data Pipeline" – a "fairly standard" data workflow</vt:lpstr>
      <vt:lpstr>So: What is a "standard data workflow"?</vt:lpstr>
      <vt:lpstr>Data Workflows</vt:lpstr>
      <vt:lpstr>Different Views &amp; Examples of "What is a Data Workflow:</vt:lpstr>
      <vt:lpstr>Different Views &amp; Examples:  1/5 „Classic" ETL-Process in Datawarehousing</vt:lpstr>
      <vt:lpstr>Different Views &amp; Examples:  2/5  Or is it rather a Lifecycle...</vt:lpstr>
      <vt:lpstr>Different views &amp; examples:  3/5 Or Simply a "Physical Query Plan"?</vt:lpstr>
      <vt:lpstr>Different Views &amp; Examples:  4/5 Linked Data Visualization Model</vt:lpstr>
      <vt:lpstr>Different Views &amp; Examples:  5/5 From a Knowledge-centric Approach…</vt:lpstr>
      <vt:lpstr>Different Views &amp; Examples:  5/5 ... towards a  Data-centric Approach</vt:lpstr>
      <vt:lpstr>General challenges to be addressed</vt:lpstr>
      <vt:lpstr>Specific Steps (non-exhaustive, overlapping!)</vt:lpstr>
      <vt:lpstr>Some Tools (again, exemplary):</vt:lpstr>
      <vt:lpstr>Outline</vt:lpstr>
      <vt:lpstr>Data Integration Systems[Lenzerini2002]</vt:lpstr>
      <vt:lpstr>Global Schema</vt:lpstr>
      <vt:lpstr>Global Schema</vt:lpstr>
      <vt:lpstr>Global Schema</vt:lpstr>
      <vt:lpstr>Global Schema</vt:lpstr>
      <vt:lpstr>Global Schema</vt:lpstr>
      <vt:lpstr>PowerPoint-Präsentation</vt:lpstr>
      <vt:lpstr>Source Schema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Query Rewriting</vt:lpstr>
      <vt:lpstr>Query Rewriting</vt:lpstr>
      <vt:lpstr>Existing Approaches for LAV Query Rewriting</vt:lpstr>
      <vt:lpstr>The Mediator and Wrapper Architecture [Wiederhold92]</vt:lpstr>
      <vt:lpstr>The Mediator and Wrapper Architecture [Wiederhold92]</vt:lpstr>
      <vt:lpstr>RDB2RDF Systems</vt:lpstr>
      <vt:lpstr>The Mediator and Wrapper Architecture [Wiederhold92]</vt:lpstr>
      <vt:lpstr>PowerPoint-Präsentation</vt:lpstr>
      <vt:lpstr>PowerPoint-Präsentation</vt:lpstr>
      <vt:lpstr>PowerPoint-Präsentation</vt:lpstr>
      <vt:lpstr>PowerPoint-Präsentation</vt:lpstr>
      <vt:lpstr>Linked Data Mediators: Federated Query Processing</vt:lpstr>
      <vt:lpstr>The Mediator and Wrapper Architecture</vt:lpstr>
      <vt:lpstr>What is the role of ontologies here?</vt:lpstr>
      <vt:lpstr>Linked Data integration using ontologies:</vt:lpstr>
      <vt:lpstr>Linked Data integration using ontologies:</vt:lpstr>
      <vt:lpstr>Linked Data integration using ontologies (example)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 concrete use case: The "City Data Pipeline"</vt:lpstr>
      <vt:lpstr>Approach 1: Materialization (input: triple store + Ontology  output: materialized triple store)</vt:lpstr>
      <vt:lpstr>Approach 2: Query rewriting (input: conjunctive query (CQ) + Ontology  output: UCQ)</vt:lpstr>
      <vt:lpstr>Approach 2: Query rewriting (input: conjunctive query (CQ) + Ontology  output: UCQ)</vt:lpstr>
      <vt:lpstr>Where to find suitable ontologies?</vt:lpstr>
      <vt:lpstr>Ontologies and mapping between Linked Data Vocabularies</vt:lpstr>
      <vt:lpstr>Data quality</vt:lpstr>
      <vt:lpstr>Data Quality [Lenz 2007]</vt:lpstr>
      <vt:lpstr>Data Quality Issues [Naumann02] </vt:lpstr>
      <vt:lpstr>Data Quality-Duplicated Resources</vt:lpstr>
      <vt:lpstr>Taxonomy of Data Quality [Naumann02] </vt:lpstr>
      <vt:lpstr>Taxonomy of Data Quality [Zaveri2015] </vt:lpstr>
      <vt:lpstr>Duplicate Detection-Sorted Neighborhood Method [Hernandez&amp;Stolfo, 1998]</vt:lpstr>
      <vt:lpstr>Consistency Detection</vt:lpstr>
      <vt:lpstr>Data Quality (back to our example)</vt:lpstr>
      <vt:lpstr>Back to the example: Are RDFS and OWL2 (RL/QL) enough?</vt:lpstr>
      <vt:lpstr>PowerPoint-Präsentation</vt:lpstr>
      <vt:lpstr>A concrete use case: The "City Data Pipeline"</vt:lpstr>
      <vt:lpstr>Equational knowledge:</vt:lpstr>
      <vt:lpstr>Equational knowledge: Unit conversion</vt:lpstr>
      <vt:lpstr>Data Quality Data Quality (back to our example)</vt:lpstr>
      <vt:lpstr>A concrete use case: The "City Data Pipeline"</vt:lpstr>
      <vt:lpstr>PowerPoint-Präsentation</vt:lpstr>
      <vt:lpstr>PowerPoint-Präsentation</vt:lpstr>
      <vt:lpstr>PowerPoint-Präsentation</vt:lpstr>
      <vt:lpstr>PowerPoint-Präsentation</vt:lpstr>
      <vt:lpstr>City Data Pipeline</vt:lpstr>
      <vt:lpstr>Data Quality</vt:lpstr>
      <vt:lpstr>Still a lot to be done: Time series analysis shows obvious inconsistencies</vt:lpstr>
      <vt:lpstr>Still a lot to be done: Open Data is incomparable/inconsistent in itself</vt:lpstr>
      <vt:lpstr>Still a lot to be done: Open Data is incomparable/inconsistent in itself</vt:lpstr>
      <vt:lpstr>Conclusions</vt:lpstr>
      <vt:lpstr>Conclusions</vt:lpstr>
      <vt:lpstr>Conclusions</vt:lpstr>
      <vt:lpstr>Conclusions</vt:lpstr>
      <vt:lpstr>PowerPoint-Präsentation</vt:lpstr>
      <vt:lpstr>PowerPoint-Präsentation</vt:lpstr>
      <vt:lpstr>Take-home messages:</vt:lpstr>
      <vt:lpstr>References</vt:lpstr>
      <vt:lpstr>References 1</vt:lpstr>
      <vt:lpstr>References 2</vt:lpstr>
      <vt:lpstr>References 3</vt:lpstr>
      <vt:lpstr>References 4</vt:lpstr>
      <vt:lpstr>References 5</vt:lpstr>
      <vt:lpstr>trends &amp; OPEN Research problems (some) </vt:lpstr>
      <vt:lpstr>Data Source Quality in Integration Systems</vt:lpstr>
      <vt:lpstr>Uncertainty in Integration Systems</vt:lpstr>
      <vt:lpstr>Knowledge Integration Systems</vt:lpstr>
      <vt:lpstr>Big Data Integration Systems</vt:lpstr>
      <vt:lpstr>Crowdsourcing LD Quality Assessment </vt:lpstr>
      <vt:lpstr>Crowdsourcing Open Quality Assessment </vt:lpstr>
      <vt:lpstr>SPARQL Query Execution using LAV views </vt:lpstr>
      <vt:lpstr>PowerPoint-Präsentation</vt:lpstr>
      <vt:lpstr>PowerPoint-Präsentation</vt:lpstr>
      <vt:lpstr>PowerPoint-Präsentation</vt:lpstr>
      <vt:lpstr>PowerPoint-Präsentation</vt:lpstr>
      <vt:lpstr>Adaptive Execution of SPARQL Queries</vt:lpstr>
      <vt:lpstr>Updates in OBDA</vt:lpstr>
      <vt:lpstr>Your Research Task(s) for the rest of the day:</vt:lpstr>
      <vt:lpstr>Backup slides</vt:lpstr>
      <vt:lpstr>Extraction-Transform-Load (ETL) Tools</vt:lpstr>
      <vt:lpstr>Extraction-Transform-Load (ETL) Tools</vt:lpstr>
      <vt:lpstr>Extraction-Transform-Load (ETL) Tools</vt:lpstr>
      <vt:lpstr>Extraction-Transform-Load (ETL) Tools</vt:lpstr>
      <vt:lpstr>Extraction-Transform-Load (ETL) Tools</vt:lpstr>
      <vt:lpstr>Wrappers for RDF Data</vt:lpstr>
      <vt:lpstr>Linked Data Mediators: Federated Query Processing</vt:lpstr>
      <vt:lpstr>Federated Query Engine</vt:lpstr>
      <vt:lpstr>Federation of SPARQL Endpoints</vt:lpstr>
      <vt:lpstr>Executing a Federated Query</vt:lpstr>
      <vt:lpstr>Federated Engines: Architecture</vt:lpstr>
      <vt:lpstr>Federated Query SPARQL 1.1</vt:lpstr>
      <vt:lpstr>Federated Engines: Architecture</vt:lpstr>
      <vt:lpstr>Executing a Federated Query SPARQL 1.1</vt:lpstr>
      <vt:lpstr>PowerPoint-Präsentation</vt:lpstr>
      <vt:lpstr>Federated Engines: Architecture</vt:lpstr>
      <vt:lpstr>SPARQL Query Processing</vt:lpstr>
      <vt:lpstr>Data Quality-Duplicated Resources</vt:lpstr>
      <vt:lpstr>Data Quality-Duplicated Resources</vt:lpstr>
      <vt:lpstr>PowerPoint-Präsentation</vt:lpstr>
      <vt:lpstr>Mining Techniques to Predict Links and Discover Patterns </vt:lpstr>
      <vt:lpstr>Mining Techniques to Predict Links and Discover Patterns </vt:lpstr>
      <vt:lpstr>MATERIALIZED global schema- data warehouse</vt:lpstr>
      <vt:lpstr>Data Warehouse-Materialized Global Schema</vt:lpstr>
      <vt:lpstr>Extraction-Transform-Load (ETL) Tools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martens</dc:creator>
  <cp:lastModifiedBy>Axel Polleres</cp:lastModifiedBy>
  <cp:revision>1556</cp:revision>
  <cp:lastPrinted>2015-07-07T10:03:17Z</cp:lastPrinted>
  <dcterms:created xsi:type="dcterms:W3CDTF">2015-07-04T22:57:14Z</dcterms:created>
  <dcterms:modified xsi:type="dcterms:W3CDTF">2015-07-07T10:04:35Z</dcterms:modified>
</cp:coreProperties>
</file>