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1" r:id="rId3"/>
  </p:sldMasterIdLst>
  <p:notesMasterIdLst>
    <p:notesMasterId r:id="rId32"/>
  </p:notesMasterIdLst>
  <p:handoutMasterIdLst>
    <p:handoutMasterId r:id="rId33"/>
  </p:handoutMasterIdLst>
  <p:sldIdLst>
    <p:sldId id="256" r:id="rId4"/>
    <p:sldId id="483" r:id="rId5"/>
    <p:sldId id="605" r:id="rId6"/>
    <p:sldId id="606" r:id="rId7"/>
    <p:sldId id="608" r:id="rId8"/>
    <p:sldId id="610" r:id="rId9"/>
    <p:sldId id="613" r:id="rId10"/>
    <p:sldId id="623" r:id="rId11"/>
    <p:sldId id="612" r:id="rId12"/>
    <p:sldId id="614" r:id="rId13"/>
    <p:sldId id="615" r:id="rId14"/>
    <p:sldId id="616" r:id="rId15"/>
    <p:sldId id="617" r:id="rId16"/>
    <p:sldId id="618" r:id="rId17"/>
    <p:sldId id="619" r:id="rId18"/>
    <p:sldId id="620" r:id="rId19"/>
    <p:sldId id="538" r:id="rId20"/>
    <p:sldId id="624" r:id="rId21"/>
    <p:sldId id="604" r:id="rId22"/>
    <p:sldId id="625" r:id="rId23"/>
    <p:sldId id="627" r:id="rId24"/>
    <p:sldId id="628" r:id="rId25"/>
    <p:sldId id="629" r:id="rId26"/>
    <p:sldId id="630" r:id="rId27"/>
    <p:sldId id="631" r:id="rId28"/>
    <p:sldId id="632" r:id="rId29"/>
    <p:sldId id="633" r:id="rId30"/>
    <p:sldId id="621" r:id="rId3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B050"/>
    <a:srgbClr val="CC0099"/>
    <a:srgbClr val="FF0066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0F951-13DB-4C5A-85D6-12D1C2F8F5B0}" type="datetimeFigureOut">
              <a:rPr lang="de-AT" smtClean="0"/>
              <a:pPr/>
              <a:t>10/11/15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4F9C7-0FFE-4E72-AF6A-1657BD8F0EA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347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00C6-9325-456A-9050-A3DFBE2350C6}" type="datetimeFigureOut">
              <a:rPr lang="de-AT" smtClean="0"/>
              <a:pPr/>
              <a:t>10/11/15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AA2B0-3FF2-4AD7-B641-4608F56829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467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1…n (</a:t>
            </a:r>
            <a:r>
              <a:rPr lang="de-DE" dirty="0" err="1" smtClean="0"/>
              <a:t>hyperlinks</a:t>
            </a:r>
            <a:r>
              <a:rPr lang="de-DE" dirty="0" smtClean="0"/>
              <a:t>)</a:t>
            </a:r>
          </a:p>
          <a:p>
            <a:r>
              <a:rPr lang="de-DE" dirty="0" smtClean="0"/>
              <a:t>Update </a:t>
            </a:r>
            <a:r>
              <a:rPr lang="de-DE" dirty="0" err="1" smtClean="0"/>
              <a:t>rates</a:t>
            </a:r>
            <a:r>
              <a:rPr lang="de-DE" dirty="0" smtClean="0"/>
              <a:t> 1 </a:t>
            </a:r>
            <a:r>
              <a:rPr lang="de-DE" dirty="0" err="1" smtClean="0"/>
              <a:t>year</a:t>
            </a:r>
            <a:r>
              <a:rPr lang="de-DE" dirty="0" smtClean="0"/>
              <a:t> … 10 </a:t>
            </a:r>
            <a:r>
              <a:rPr lang="de-DE" dirty="0" err="1" smtClean="0"/>
              <a:t>ms</a:t>
            </a:r>
            <a:endParaRPr lang="de-DE" dirty="0" smtClean="0"/>
          </a:p>
          <a:p>
            <a:r>
              <a:rPr lang="de-DE" dirty="0" smtClean="0"/>
              <a:t>Read-</a:t>
            </a:r>
            <a:r>
              <a:rPr lang="de-DE" dirty="0" err="1" smtClean="0"/>
              <a:t>only</a:t>
            </a:r>
            <a:r>
              <a:rPr lang="de-DE" dirty="0" smtClean="0"/>
              <a:t> vs. Read-</a:t>
            </a:r>
            <a:r>
              <a:rPr lang="de-DE" dirty="0" err="1" smtClean="0"/>
              <a:t>write</a:t>
            </a:r>
            <a:r>
              <a:rPr lang="de-DE" dirty="0" smtClean="0"/>
              <a:t> (</a:t>
            </a:r>
            <a:r>
              <a:rPr lang="de-DE" dirty="0" err="1" smtClean="0"/>
              <a:t>write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descriptions</a:t>
            </a:r>
            <a:r>
              <a:rPr lang="de-DE" dirty="0" smtClean="0"/>
              <a:t>?)</a:t>
            </a:r>
          </a:p>
          <a:p>
            <a:r>
              <a:rPr lang="de-DE" dirty="0" smtClean="0"/>
              <a:t>Ok </a:t>
            </a:r>
            <a:r>
              <a:rPr lang="de-DE" dirty="0" err="1" smtClean="0"/>
              <a:t>to</a:t>
            </a:r>
            <a:r>
              <a:rPr lang="de-DE" dirty="0" smtClean="0"/>
              <a:t> not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descriptions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(</a:t>
            </a:r>
            <a:r>
              <a:rPr lang="de-DE" dirty="0" err="1" smtClean="0"/>
              <a:t>we</a:t>
            </a:r>
            <a:r>
              <a:rPr lang="de-DE" dirty="0" smtClean="0"/>
              <a:t> just do a </a:t>
            </a:r>
            <a:r>
              <a:rPr lang="de-DE" dirty="0" err="1" smtClean="0"/>
              <a:t>lookup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)</a:t>
            </a:r>
          </a:p>
          <a:p>
            <a:r>
              <a:rPr lang="de-DE" dirty="0" smtClean="0"/>
              <a:t>Not ok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(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send – </a:t>
            </a:r>
            <a:r>
              <a:rPr lang="de-DE" dirty="0" err="1" smtClean="0"/>
              <a:t>whether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descriptions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r>
              <a:rPr lang="de-DE" dirty="0" smtClean="0"/>
              <a:t>-code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send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matter)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143A-4B55-4EA8-B487-3277AD2ED76C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52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s-ES_tradnl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s-ES_tradnl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b="1" dirty="0" smtClean="0"/>
              <a:t>delete</a:t>
            </a:r>
            <a:r>
              <a:rPr lang="en-US" dirty="0" smtClean="0"/>
              <a:t> the instantiations of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d</a:t>
            </a:r>
            <a:r>
              <a:rPr lang="en-US" dirty="0" smtClean="0"/>
              <a:t> </a:t>
            </a:r>
            <a:r>
              <a:rPr lang="en-US" b="1" dirty="0" smtClean="0"/>
              <a:t>plus “dangling” effects</a:t>
            </a:r>
            <a:r>
              <a:rPr lang="en-US" dirty="0" smtClean="0"/>
              <a:t>, i.e., effects of deleted triples that after deletion are not implied any longer </a:t>
            </a:r>
            <a:r>
              <a:rPr lang="en-US" i="1" dirty="0" smtClean="0"/>
              <a:t>by any non-deleted triples</a:t>
            </a:r>
            <a:r>
              <a:rPr lang="en-US" dirty="0" smtClean="0"/>
              <a:t>;</a:t>
            </a:r>
          </a:p>
          <a:p>
            <a:pPr lvl="2"/>
            <a:r>
              <a:rPr lang="en-US" b="1" dirty="0" smtClean="0"/>
              <a:t>insert</a:t>
            </a:r>
            <a:r>
              <a:rPr lang="en-US" dirty="0" smtClean="0"/>
              <a:t> the instantiations of </a:t>
            </a:r>
            <a:r>
              <a:rPr lang="en-US" i="1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b="1" dirty="0" smtClean="0"/>
              <a:t>plus all their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B0C31-2904-8F4A-8003-3ADB55F7954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504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Say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causes</a:t>
            </a:r>
            <a:r>
              <a:rPr lang="de-DE" dirty="0" smtClean="0"/>
              <a:t> in RDFS (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acyclic</a:t>
            </a:r>
            <a:r>
              <a:rPr lang="de-DE" dirty="0" smtClean="0"/>
              <a:t> </a:t>
            </a:r>
            <a:r>
              <a:rPr lang="de-DE" dirty="0" err="1" smtClean="0"/>
              <a:t>Tbox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uniquely</a:t>
            </a:r>
            <a:r>
              <a:rPr lang="de-DE" dirty="0" smtClean="0"/>
              <a:t> </a:t>
            </a:r>
            <a:r>
              <a:rPr lang="de-DE" dirty="0" err="1" smtClean="0"/>
              <a:t>determined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B0C31-2904-8F4A-8003-3ADB55F7954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17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6" y="3654044"/>
            <a:ext cx="7073457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6" y="4804610"/>
            <a:ext cx="7073457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5"/>
            <a:ext cx="2895600" cy="365125"/>
          </a:xfrm>
        </p:spPr>
        <p:txBody>
          <a:bodyPr/>
          <a:lstStyle/>
          <a:p>
            <a:r>
              <a:rPr lang="de-AT" smtClean="0"/>
              <a:t>/ name of department</a:t>
            </a:r>
            <a:endParaRPr lang="de-AT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720" y="44624"/>
            <a:ext cx="540000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34413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" y="3573016"/>
            <a:ext cx="9144000" cy="3429000"/>
          </a:xfrm>
          <a:prstGeom prst="rect">
            <a:avLst/>
          </a:prstGeom>
        </p:spPr>
      </p:pic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>
                <a:solidFill>
                  <a:srgbClr val="000000"/>
                </a:solidFill>
              </a:rPr>
              <a:t>KIT – University of the State of Baden-Wuerttemberg and </a:t>
            </a:r>
            <a:br>
              <a:rPr lang="en-US" altLang="de-DE" sz="800">
                <a:solidFill>
                  <a:srgbClr val="000000"/>
                </a:solidFill>
              </a:rPr>
            </a:br>
            <a:r>
              <a:rPr lang="en-US" altLang="de-DE" sz="800">
                <a:solidFill>
                  <a:srgbClr val="000000"/>
                </a:solidFill>
              </a:rPr>
              <a:t>National Research Center of the Helmholtz Association</a:t>
            </a:r>
            <a:r>
              <a:rPr lang="de-DE" altLang="de-DE" sz="800">
                <a:solidFill>
                  <a:srgbClr val="000000"/>
                </a:solidFill>
              </a:rPr>
              <a:t> </a:t>
            </a:r>
            <a:endParaRPr lang="en-US" altLang="de-DE" sz="800">
              <a:solidFill>
                <a:srgbClr val="000000"/>
              </a:solidFill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000" dirty="0" smtClean="0">
                <a:solidFill>
                  <a:srgbClr val="FFFFFF"/>
                </a:solidFill>
              </a:rPr>
              <a:t>INSTITUTE AIFB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rgbClr val="FFFFFF"/>
                </a:solidFill>
                <a:latin typeface="Arial" charset="0"/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6354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3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 smtClean="0">
                <a:solidFill>
                  <a:srgbClr val="000000"/>
                </a:solidFill>
                <a:latin typeface="Arial"/>
              </a:rPr>
              <a:t>Andreas Harth - Stream Reasoning in Mixed Reality Applications</a:t>
            </a:r>
            <a:endParaRPr lang="en-US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9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 smtClean="0">
                <a:solidFill>
                  <a:srgbClr val="000000"/>
                </a:solidFill>
                <a:latin typeface="Arial"/>
              </a:rPr>
              <a:t>Andreas Harth - Stream Reasoning in Mixed Reality Applications</a:t>
            </a:r>
            <a:endParaRPr lang="en-US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1897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 smtClean="0">
                <a:solidFill>
                  <a:srgbClr val="000000"/>
                </a:solidFill>
                <a:latin typeface="Arial"/>
              </a:rPr>
              <a:t>Andreas Harth - Stream Reasoning in Mixed Reality Applications</a:t>
            </a:r>
            <a:endParaRPr lang="en-US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78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 smtClean="0">
                <a:solidFill>
                  <a:srgbClr val="000000"/>
                </a:solidFill>
                <a:latin typeface="Arial"/>
              </a:rPr>
              <a:t>Andreas Harth - Stream Reasoning in Mixed Reality Applications</a:t>
            </a:r>
            <a:endParaRPr lang="en-US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645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 smtClean="0">
                <a:solidFill>
                  <a:srgbClr val="000000"/>
                </a:solidFill>
                <a:latin typeface="Arial"/>
              </a:rPr>
              <a:t>Andreas Harth - Stream Reasoning in Mixed Reality Applications</a:t>
            </a:r>
            <a:endParaRPr lang="en-US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860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 smtClean="0">
                <a:solidFill>
                  <a:srgbClr val="000000"/>
                </a:solidFill>
                <a:latin typeface="Arial"/>
              </a:rPr>
              <a:t>Andreas Harth - Stream Reasoning in Mixed Reality Applications</a:t>
            </a:r>
            <a:endParaRPr lang="en-US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504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 smtClean="0">
                <a:solidFill>
                  <a:srgbClr val="000000"/>
                </a:solidFill>
                <a:latin typeface="Arial"/>
              </a:rPr>
              <a:t>Andreas Harth - Stream Reasoning in Mixed Reality Applications</a:t>
            </a:r>
            <a:endParaRPr lang="en-US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7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 smtClean="0">
                <a:solidFill>
                  <a:srgbClr val="000000"/>
                </a:solidFill>
                <a:latin typeface="Arial"/>
              </a:rPr>
              <a:t>Andreas Harth - Stream Reasoning in Mixed Reality Applications</a:t>
            </a:r>
            <a:endParaRPr lang="en-US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95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 smtClean="0">
                <a:solidFill>
                  <a:srgbClr val="000000"/>
                </a:solidFill>
                <a:latin typeface="Arial"/>
              </a:rPr>
              <a:t>Andreas Harth - Stream Reasoning in Mixed Reality Applications</a:t>
            </a:r>
            <a:endParaRPr lang="en-US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 smtClean="0">
                <a:solidFill>
                  <a:srgbClr val="000000"/>
                </a:solidFill>
                <a:latin typeface="Arial"/>
              </a:rPr>
              <a:t>Andreas Harth - Stream Reasoning in Mixed Reality Applications</a:t>
            </a:r>
            <a:endParaRPr lang="en-US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719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Andreas Harth - Stream Reasoning in Mixed Reality Applications</a:t>
            </a:r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21BAD1-6CF8-4681-859D-00896CFE6627}" type="slidenum">
              <a:rPr lang="de-DE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40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939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705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150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221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452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90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39258"/>
            <a:ext cx="7740594" cy="4387988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650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901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40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458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95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57375"/>
            <a:ext cx="8485187" cy="47974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2009384"/>
            <a:ext cx="7073457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6" y="3161536"/>
            <a:ext cx="7073457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2407" y="2786058"/>
            <a:ext cx="8213282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/ name of department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3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/ name of department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6" y="1857365"/>
            <a:ext cx="7740207" cy="43788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/ name of department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6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4" r:id="rId4"/>
    <p:sldLayoutId id="2147483662" r:id="rId5"/>
    <p:sldLayoutId id="2147483651" r:id="rId6"/>
    <p:sldLayoutId id="2147483652" r:id="rId7"/>
    <p:sldLayoutId id="2147483664" r:id="rId8"/>
    <p:sldLayoutId id="2147483665" r:id="rId9"/>
    <p:sldLayoutId id="2147483663" r:id="rId10"/>
    <p:sldLayoutId id="2147483667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add text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 smtClean="0">
                <a:solidFill>
                  <a:srgbClr val="000000"/>
                </a:solidFill>
              </a:rPr>
              <a:t>Institute AIFB</a:t>
            </a:r>
            <a:endParaRPr lang="en-US" altLang="de-DE" sz="900" dirty="0">
              <a:solidFill>
                <a:srgbClr val="000000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A2177219-4D79-4D82-A800-567BDD8316C6}" type="slidenum">
              <a:rPr lang="de-DE" sz="900" b="1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de-DE" altLang="de-DE" sz="900" dirty="0" smtClean="0">
                <a:solidFill>
                  <a:srgbClr val="000000"/>
                </a:solidFill>
                <a:latin typeface="Arial"/>
              </a:rPr>
              <a:t>09.11.2015</a:t>
            </a:r>
            <a:endParaRPr lang="de-DE" altLang="de-DE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altLang="de-DE" smtClean="0">
                <a:solidFill>
                  <a:srgbClr val="000000"/>
                </a:solidFill>
                <a:latin typeface="Arial"/>
              </a:rPr>
              <a:t>Andreas Harth - Stream Reasoning in Mixed Reality Applications</a:t>
            </a:r>
            <a:endParaRPr lang="en-US" altLang="de-D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97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10/11/15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68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yldo.deri.org/" TargetMode="External"/><Relationship Id="rId3" Type="http://schemas.openxmlformats.org/officeDocument/2006/relationships/hyperlink" Target="http://events.linkeddata.org/ldow2012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hyperlink" Target="http://data.wu.ac.at/portalwatch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hyperlink" Target="http://data.wu.ac.at/wayback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ikistream.wmflabs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3654044"/>
            <a:ext cx="8352928" cy="1141422"/>
          </a:xfrm>
        </p:spPr>
        <p:txBody>
          <a:bodyPr/>
          <a:lstStyle/>
          <a:p>
            <a:r>
              <a:rPr lang="de-DE" sz="2400" dirty="0" smtClean="0"/>
              <a:t>Stream </a:t>
            </a:r>
            <a:r>
              <a:rPr lang="de-DE" sz="2400" dirty="0" err="1" smtClean="0"/>
              <a:t>Reasoning</a:t>
            </a:r>
            <a:r>
              <a:rPr lang="de-DE" sz="2400" dirty="0" smtClean="0"/>
              <a:t> – Research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cases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Institute </a:t>
            </a:r>
            <a:r>
              <a:rPr lang="de-DE" sz="2400" dirty="0" err="1" smtClean="0"/>
              <a:t>of</a:t>
            </a:r>
            <a:r>
              <a:rPr lang="de-DE" sz="2400" dirty="0" smtClean="0"/>
              <a:t> Information Business</a:t>
            </a:r>
            <a:endParaRPr lang="de-DE" sz="2400" i="1" dirty="0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2406" y="4804610"/>
            <a:ext cx="8502082" cy="1141200"/>
          </a:xfrm>
        </p:spPr>
        <p:txBody>
          <a:bodyPr/>
          <a:lstStyle/>
          <a:p>
            <a:r>
              <a:rPr lang="de-AT" sz="2400" dirty="0" smtClean="0"/>
              <a:t>Axel Polleres &amp; Javier Fernandez, </a:t>
            </a:r>
            <a:r>
              <a:rPr lang="de-AT" sz="2400" smtClean="0"/>
              <a:t>WU Wien</a:t>
            </a:r>
            <a:endParaRPr lang="de-AT" sz="2400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960" y="3933056"/>
            <a:ext cx="5590996" cy="28660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2.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/>
              <a:t>RDF Stream Interchange (ERI</a:t>
            </a:r>
            <a:r>
              <a:rPr lang="de-DE" dirty="0" smtClean="0"/>
              <a:t>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1" indent="-265113">
              <a:buClr>
                <a:schemeClr val="accent3"/>
              </a:buClr>
              <a:buSzTx/>
            </a:pPr>
            <a:r>
              <a:rPr lang="en-US" sz="1600" dirty="0"/>
              <a:t>Lightweight </a:t>
            </a:r>
            <a:r>
              <a:rPr lang="en-US" sz="1600" b="1" dirty="0"/>
              <a:t>Binary RDF </a:t>
            </a:r>
            <a:r>
              <a:rPr lang="en-US" sz="1600" b="1" dirty="0">
                <a:solidFill>
                  <a:srgbClr val="00B050"/>
                </a:solidFill>
              </a:rPr>
              <a:t>(HDT</a:t>
            </a:r>
            <a:r>
              <a:rPr lang="en-US" sz="1600" b="1" dirty="0" smtClean="0">
                <a:solidFill>
                  <a:srgbClr val="00B050"/>
                </a:solidFill>
              </a:rPr>
              <a:t>)</a:t>
            </a:r>
          </a:p>
          <a:p>
            <a:pPr marL="528638" lvl="2" indent="-265113">
              <a:buClr>
                <a:schemeClr val="accent3"/>
              </a:buClr>
            </a:pPr>
            <a:r>
              <a:rPr lang="en-US" sz="1200" dirty="0"/>
              <a:t>Highly </a:t>
            </a:r>
            <a:r>
              <a:rPr lang="en-US" sz="1200" b="1" dirty="0"/>
              <a:t>compact</a:t>
            </a:r>
            <a:r>
              <a:rPr lang="en-US" sz="1200" dirty="0"/>
              <a:t> serialization of </a:t>
            </a:r>
            <a:r>
              <a:rPr lang="en-US" sz="1200" dirty="0" smtClean="0"/>
              <a:t>RDF (slightly bigger than GZIP)</a:t>
            </a:r>
          </a:p>
          <a:p>
            <a:pPr marL="528638" lvl="2" indent="-265113">
              <a:buClr>
                <a:schemeClr val="accent3"/>
              </a:buClr>
            </a:pPr>
            <a:r>
              <a:rPr lang="en-US" sz="1200" dirty="0"/>
              <a:t>compact </a:t>
            </a:r>
            <a:r>
              <a:rPr lang="en-US" sz="1200" dirty="0" smtClean="0"/>
              <a:t>RDF </a:t>
            </a:r>
            <a:r>
              <a:rPr lang="en-US" sz="1200" dirty="0"/>
              <a:t>store (without prior decompression</a:t>
            </a:r>
            <a:r>
              <a:rPr lang="en-US" sz="1200" dirty="0" smtClean="0"/>
              <a:t>)</a:t>
            </a:r>
          </a:p>
          <a:p>
            <a:pPr marL="528638" lvl="2" indent="-265113">
              <a:buClr>
                <a:schemeClr val="accent3"/>
              </a:buClr>
            </a:pPr>
            <a:r>
              <a:rPr lang="en-US" sz="1200" dirty="0" smtClean="0"/>
              <a:t>Basics for successfully projects</a:t>
            </a:r>
          </a:p>
          <a:p>
            <a:pPr marL="803275" lvl="3" indent="-265113">
              <a:buClr>
                <a:schemeClr val="accent3"/>
              </a:buClr>
            </a:pPr>
            <a:r>
              <a:rPr lang="en-US" sz="1200" dirty="0" smtClean="0"/>
              <a:t>Linked Data fragments</a:t>
            </a:r>
          </a:p>
          <a:p>
            <a:pPr marL="803275" lvl="3" indent="-265113">
              <a:buClr>
                <a:schemeClr val="accent3"/>
              </a:buClr>
            </a:pPr>
            <a:r>
              <a:rPr lang="en-US" sz="1200" dirty="0" smtClean="0"/>
              <a:t>LOD Laundromat</a:t>
            </a:r>
          </a:p>
          <a:p>
            <a:pPr marL="528638" lvl="2" indent="-265113">
              <a:buClr>
                <a:schemeClr val="accent3"/>
              </a:buClr>
            </a:pPr>
            <a:endParaRPr lang="en-US" sz="1200" dirty="0"/>
          </a:p>
          <a:p>
            <a:pPr marL="528638" lvl="2" indent="-265113">
              <a:buClr>
                <a:schemeClr val="accent3"/>
              </a:buClr>
            </a:pPr>
            <a:endParaRPr lang="en-US" sz="1200" dirty="0" smtClean="0"/>
          </a:p>
          <a:p>
            <a:pPr marL="265113" lvl="1" indent="-265113">
              <a:buClr>
                <a:schemeClr val="accent3"/>
              </a:buClr>
            </a:pPr>
            <a:r>
              <a:rPr lang="en-US" sz="1400" b="1" dirty="0"/>
              <a:t>RDF Data Streams </a:t>
            </a:r>
            <a:endParaRPr lang="en-US" sz="1400" dirty="0"/>
          </a:p>
          <a:p>
            <a:pPr marL="528638" lvl="2" indent="-265113">
              <a:buClr>
                <a:schemeClr val="accent3"/>
              </a:buClr>
            </a:pPr>
            <a:endParaRPr lang="de-AT" sz="12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668074"/>
            <a:ext cx="3600614" cy="2101016"/>
          </a:xfrm>
          <a:prstGeom prst="rect">
            <a:avLst/>
          </a:prstGeom>
        </p:spPr>
      </p:pic>
      <p:sp>
        <p:nvSpPr>
          <p:cNvPr id="69" name="CuadroTexto 9"/>
          <p:cNvSpPr txBox="1"/>
          <p:nvPr/>
        </p:nvSpPr>
        <p:spPr>
          <a:xfrm>
            <a:off x="1710278" y="4668074"/>
            <a:ext cx="2429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1100" b="1" dirty="0">
                <a:solidFill>
                  <a:srgbClr val="00B050"/>
                </a:solidFill>
              </a:rPr>
              <a:t>Efficient RDF </a:t>
            </a:r>
            <a:r>
              <a:rPr lang="fr-FR" sz="1100" b="1" dirty="0" err="1">
                <a:solidFill>
                  <a:srgbClr val="00B050"/>
                </a:solidFill>
              </a:rPr>
              <a:t>Interchange</a:t>
            </a:r>
            <a:r>
              <a:rPr lang="fr-FR" sz="1100" b="1" dirty="0">
                <a:solidFill>
                  <a:srgbClr val="00B050"/>
                </a:solidFill>
              </a:rPr>
              <a:t> </a:t>
            </a:r>
            <a:endParaRPr lang="fr-FR" sz="1100" b="1" dirty="0" smtClean="0">
              <a:solidFill>
                <a:srgbClr val="00B050"/>
              </a:solidFill>
            </a:endParaRPr>
          </a:p>
          <a:p>
            <a:pPr marL="0" lvl="1" algn="ctr"/>
            <a:r>
              <a:rPr lang="fr-FR" sz="1100" b="1" dirty="0" smtClean="0">
                <a:solidFill>
                  <a:srgbClr val="00B050"/>
                </a:solidFill>
              </a:rPr>
              <a:t>(</a:t>
            </a:r>
            <a:r>
              <a:rPr lang="fr-FR" sz="1100" b="1" dirty="0">
                <a:solidFill>
                  <a:srgbClr val="00B050"/>
                </a:solidFill>
              </a:rPr>
              <a:t>ERI) </a:t>
            </a:r>
            <a:r>
              <a:rPr lang="fr-FR" sz="1100" b="1" dirty="0" smtClean="0">
                <a:solidFill>
                  <a:srgbClr val="00B050"/>
                </a:solidFill>
              </a:rPr>
              <a:t>Format</a:t>
            </a:r>
            <a:endParaRPr lang="fr-FR" sz="1100" b="1" dirty="0">
              <a:solidFill>
                <a:srgbClr val="00B050"/>
              </a:solidFill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692" y="2829039"/>
            <a:ext cx="1377564" cy="668042"/>
          </a:xfrm>
          <a:prstGeom prst="rect">
            <a:avLst/>
          </a:prstGeom>
        </p:spPr>
      </p:pic>
      <p:pic>
        <p:nvPicPr>
          <p:cNvPr id="1026" name="Picture 2" descr="RDF H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3800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D Laundroma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401" y="2739932"/>
            <a:ext cx="846256" cy="8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Straight Arrow Connector 1023"/>
          <p:cNvCxnSpPr>
            <a:stCxn id="1026" idx="2"/>
            <a:endCxn id="94" idx="0"/>
          </p:cNvCxnSpPr>
          <p:nvPr/>
        </p:nvCxnSpPr>
        <p:spPr>
          <a:xfrm flipH="1">
            <a:off x="6187474" y="2652380"/>
            <a:ext cx="829946" cy="17665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>
            <a:stCxn id="1026" idx="2"/>
            <a:endCxn id="1028" idx="0"/>
          </p:cNvCxnSpPr>
          <p:nvPr/>
        </p:nvCxnSpPr>
        <p:spPr>
          <a:xfrm>
            <a:off x="7017420" y="2652380"/>
            <a:ext cx="669109" cy="8755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6712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 nach rechts 4"/>
          <p:cNvSpPr/>
          <p:nvPr/>
        </p:nvSpPr>
        <p:spPr>
          <a:xfrm>
            <a:off x="0" y="3356992"/>
            <a:ext cx="9144000" cy="1008112"/>
          </a:xfrm>
          <a:prstGeom prst="rightArrow">
            <a:avLst>
              <a:gd name="adj1" fmla="val 58893"/>
              <a:gd name="adj2" fmla="val 50000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39258"/>
            <a:ext cx="7740594" cy="5018742"/>
          </a:xfrm>
        </p:spPr>
        <p:txBody>
          <a:bodyPr>
            <a:norm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light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IoT</a:t>
            </a:r>
            <a:r>
              <a:rPr lang="de-DE" dirty="0" smtClean="0"/>
              <a:t>/</a:t>
            </a:r>
            <a:r>
              <a:rPr lang="de-DE" dirty="0" err="1" smtClean="0"/>
              <a:t>Industry</a:t>
            </a:r>
            <a:r>
              <a:rPr lang="de-DE" dirty="0" smtClean="0"/>
              <a:t> 4.0, etc. ...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W3C RSP (RDF Stream Processing) CG, but also EXI (</a:t>
            </a:r>
            <a:r>
              <a:rPr lang="de-DE" dirty="0" err="1" smtClean="0"/>
              <a:t>Efficient</a:t>
            </a:r>
            <a:r>
              <a:rPr lang="de-DE" dirty="0" smtClean="0"/>
              <a:t> XML Interchange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WoT</a:t>
            </a:r>
            <a:r>
              <a:rPr lang="de-DE" dirty="0" smtClean="0"/>
              <a:t> WG</a:t>
            </a:r>
          </a:p>
        </p:txBody>
      </p:sp>
      <p:pic>
        <p:nvPicPr>
          <p:cNvPr id="4" name="Bild 3" descr="Screen Shot 2015-11-05 at 07.13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2382266"/>
            <a:ext cx="5159479" cy="2558901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0" y="3573016"/>
            <a:ext cx="86044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0" y="4149080"/>
            <a:ext cx="86044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4973" y="3600400"/>
            <a:ext cx="502611" cy="54868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87624" y="3645024"/>
            <a:ext cx="502611" cy="548680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84184" flipH="1">
            <a:off x="2383445" y="3669613"/>
            <a:ext cx="502611" cy="54868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94101" flipH="1">
            <a:off x="3751597" y="3669614"/>
            <a:ext cx="502611" cy="548680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89093" flipH="1">
            <a:off x="6126398" y="3656763"/>
            <a:ext cx="502611" cy="548680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89093" flipH="1">
            <a:off x="7663915" y="3599574"/>
            <a:ext cx="502611" cy="548680"/>
          </a:xfrm>
          <a:prstGeom prst="rect">
            <a:avLst/>
          </a:prstGeom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Querying</a:t>
            </a:r>
            <a:r>
              <a:rPr lang="de-DE" dirty="0" smtClean="0"/>
              <a:t> &amp;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Serialization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streams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5770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fld id="{F12F6103-5ED1-41CB-87CF-AA7C07A30B12}" type="slidenum">
              <a:rPr lang="en-US" sz="80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pPr marL="38100" algn="ctr" defTabSz="914400" eaLnBrk="1" hangingPunct="1">
                <a:buClrTx/>
                <a:buSzTx/>
                <a:buFontTx/>
                <a:buNone/>
              </a:pPr>
              <a:t>12</a:t>
            </a:fld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89958"/>
              </p:ext>
            </p:extLst>
          </p:nvPr>
        </p:nvGraphicFramePr>
        <p:xfrm>
          <a:off x="107504" y="1988840"/>
          <a:ext cx="8915400" cy="28346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52600"/>
                <a:gridCol w="990600"/>
                <a:gridCol w="1562100"/>
                <a:gridCol w="952500"/>
                <a:gridCol w="1155700"/>
                <a:gridCol w="901700"/>
                <a:gridCol w="1104900"/>
                <a:gridCol w="495300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b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smtClean="0">
                          <a:solidFill>
                            <a:schemeClr val="tx1"/>
                          </a:solidFill>
                        </a:rPr>
                        <a:t>Plain: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smtClean="0">
                          <a:solidFill>
                            <a:schemeClr val="tx1"/>
                          </a:solidFill>
                        </a:rPr>
                        <a:t>Turtle/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smtClean="0">
                          <a:solidFill>
                            <a:schemeClr val="tx1"/>
                          </a:solidFill>
                        </a:rPr>
                        <a:t>Trig/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smtClean="0">
                          <a:solidFill>
                            <a:schemeClr val="tx1"/>
                          </a:solidFill>
                        </a:rPr>
                        <a:t>JSON-LD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Plain</a:t>
                      </a:r>
                      <a:endParaRPr lang="es-E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Compression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s-ES" sz="12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ES" sz="1200" baseline="0" dirty="0" err="1" smtClean="0">
                          <a:solidFill>
                            <a:schemeClr val="tx1"/>
                          </a:solidFill>
                        </a:rPr>
                        <a:t>e.g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200" baseline="0" dirty="0" err="1" smtClean="0">
                          <a:solidFill>
                            <a:schemeClr val="tx1"/>
                          </a:solidFill>
                        </a:rPr>
                        <a:t>gzip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HDT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Streaming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 HDT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RDSZ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RDF/XML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</a:rPr>
                        <a:t> + EXI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rgbClr val="0070C0"/>
                          </a:solidFill>
                        </a:rPr>
                        <a:t>ERI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dirty="0" err="1" smtClean="0"/>
                        <a:t>Streamable</a:t>
                      </a:r>
                      <a:endParaRPr lang="en-US" sz="1200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No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dirty="0" err="1" smtClean="0"/>
                        <a:t>Scalable</a:t>
                      </a:r>
                      <a:endParaRPr lang="en-US" sz="1200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Limited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No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Easy</a:t>
                      </a:r>
                      <a:r>
                        <a:rPr lang="en-US" sz="1200" dirty="0" smtClean="0"/>
                        <a:t> (fast) to create and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parse</a:t>
                      </a:r>
                      <a:endParaRPr lang="en-US" sz="12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Limited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Limited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Compact </a:t>
                      </a:r>
                      <a:endParaRPr lang="en-US" sz="1200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No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Limited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Parametrizable</a:t>
                      </a:r>
                      <a:r>
                        <a:rPr lang="es-ES" sz="1200" dirty="0" smtClean="0"/>
                        <a:t>: </a:t>
                      </a:r>
                      <a:r>
                        <a:rPr lang="es-ES" sz="1100" dirty="0" err="1" smtClean="0"/>
                        <a:t>compression</a:t>
                      </a:r>
                      <a:r>
                        <a:rPr lang="es-ES" sz="1100" dirty="0" smtClean="0"/>
                        <a:t>/time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No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Limited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No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Yes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323528" y="6926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800" b="1" dirty="0" err="1" smtClean="0">
                <a:solidFill>
                  <a:prstClr val="white"/>
                </a:solidFill>
                <a:ea typeface="+mj-ea"/>
                <a:cs typeface="+mj-cs"/>
              </a:rPr>
              <a:t>Efficient</a:t>
            </a:r>
            <a:r>
              <a:rPr lang="de-DE" sz="2800" b="1" dirty="0" smtClean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de-DE" sz="2800" b="1" dirty="0" err="1">
                <a:solidFill>
                  <a:prstClr val="white"/>
                </a:solidFill>
                <a:ea typeface="+mj-ea"/>
                <a:cs typeface="+mj-cs"/>
              </a:rPr>
              <a:t>Serialization</a:t>
            </a:r>
            <a:r>
              <a:rPr lang="de-DE" sz="2800" b="1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de-DE" sz="2800" b="1" dirty="0" err="1">
                <a:solidFill>
                  <a:prstClr val="white"/>
                </a:solidFill>
                <a:ea typeface="+mj-ea"/>
                <a:cs typeface="+mj-cs"/>
              </a:rPr>
              <a:t>of</a:t>
            </a:r>
            <a:r>
              <a:rPr lang="de-DE" sz="2800" b="1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de-DE" sz="2800" b="1" dirty="0" err="1">
                <a:solidFill>
                  <a:prstClr val="white"/>
                </a:solidFill>
                <a:ea typeface="+mj-ea"/>
                <a:cs typeface="+mj-cs"/>
              </a:rPr>
              <a:t>streams</a:t>
            </a:r>
            <a:r>
              <a:rPr lang="de-DE" sz="2800" b="1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de-DE" sz="2800" b="1" dirty="0" err="1">
                <a:solidFill>
                  <a:prstClr val="white"/>
                </a:solidFill>
                <a:ea typeface="+mj-ea"/>
                <a:cs typeface="+mj-cs"/>
              </a:rPr>
              <a:t>of</a:t>
            </a:r>
            <a:r>
              <a:rPr lang="de-DE" sz="2800" b="1" dirty="0">
                <a:solidFill>
                  <a:prstClr val="white"/>
                </a:solidFill>
                <a:ea typeface="+mj-ea"/>
                <a:cs typeface="+mj-cs"/>
              </a:rPr>
              <a:t> 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4319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5" name="Rectangle 9"/>
          <p:cNvSpPr>
            <a:spLocks/>
          </p:cNvSpPr>
          <p:nvPr/>
        </p:nvSpPr>
        <p:spPr bwMode="auto">
          <a:xfrm>
            <a:off x="13696" y="980728"/>
            <a:ext cx="5710432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fr-FR" sz="2000" b="1" cap="small" dirty="0">
                <a:solidFill>
                  <a:srgbClr val="FFFFFF"/>
                </a:solidFill>
                <a:latin typeface="Calibri"/>
                <a:cs typeface="Arial" pitchFamily="34" charset="0"/>
                <a:sym typeface="Arial" pitchFamily="34" charset="0"/>
              </a:rPr>
              <a:t>Efficient RDF </a:t>
            </a:r>
            <a:r>
              <a:rPr lang="fr-FR" sz="2000" b="1" cap="small" dirty="0" err="1">
                <a:solidFill>
                  <a:srgbClr val="FFFFFF"/>
                </a:solidFill>
                <a:latin typeface="Calibri"/>
                <a:cs typeface="Arial" pitchFamily="34" charset="0"/>
                <a:sym typeface="Arial" pitchFamily="34" charset="0"/>
              </a:rPr>
              <a:t>Interchange</a:t>
            </a:r>
            <a:r>
              <a:rPr lang="fr-FR" sz="2000" b="1" cap="small" dirty="0">
                <a:solidFill>
                  <a:srgbClr val="FFFFFF"/>
                </a:solidFill>
                <a:latin typeface="Calibri"/>
                <a:cs typeface="Arial" pitchFamily="34" charset="0"/>
                <a:sym typeface="Arial" pitchFamily="34" charset="0"/>
              </a:rPr>
              <a:t> (ERI) Format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cs typeface="Arial" pitchFamily="34" charset="0"/>
                <a:sym typeface="Arial" pitchFamily="34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Arial" pitchFamily="34" charset="0"/>
                <a:sym typeface="Arial" pitchFamily="34" charset="0"/>
              </a:rPr>
              <a:t>– 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cs typeface="Arial" pitchFamily="34" charset="0"/>
                <a:sym typeface="Arial" pitchFamily="34" charset="0"/>
              </a:rPr>
              <a:t>Basic Concepts</a:t>
            </a:r>
            <a:endParaRPr lang="en-US" sz="2000" b="1" dirty="0">
              <a:solidFill>
                <a:srgbClr val="FFFFFF"/>
              </a:solidFill>
              <a:latin typeface="Calibri"/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/>
            <a:fld id="{F12F6103-5ED1-41CB-87CF-AA7C07A30B12}" type="slidenum">
              <a:rPr lang="en-US" sz="800" smtClean="0">
                <a:solidFill>
                  <a:srgbClr val="FFFFFF"/>
                </a:solidFill>
                <a:latin typeface="Calibri"/>
                <a:cs typeface="Arial" pitchFamily="34" charset="0"/>
                <a:sym typeface="Arial" pitchFamily="34" charset="0"/>
              </a:rPr>
              <a:pPr marL="38100" algn="ctr"/>
              <a:t>13</a:t>
            </a:fld>
            <a:endParaRPr lang="en-US" sz="800" dirty="0">
              <a:solidFill>
                <a:srgbClr val="FFFFFF"/>
              </a:solidFill>
              <a:latin typeface="Calibri"/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596" y="2276872"/>
            <a:ext cx="856895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</a:t>
            </a:r>
            <a:r>
              <a:rPr lang="en-US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(</a:t>
            </a:r>
            <a:r>
              <a:rPr lang="en-US" sz="2400" dirty="0" smtClean="0">
                <a:solidFill>
                  <a:srgbClr val="9BBB59"/>
                </a:solidFill>
                <a:latin typeface="Calibri"/>
                <a:cs typeface="Arial" pitchFamily="34" charset="0"/>
                <a:sym typeface="Arial" pitchFamily="34" charset="0"/>
              </a:rPr>
              <a:t>Assumption</a:t>
            </a:r>
            <a:r>
              <a:rPr lang="en-US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) Most </a:t>
            </a:r>
            <a:r>
              <a:rPr lang="en-US" sz="2400" dirty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RDF streams </a:t>
            </a:r>
            <a:r>
              <a:rPr lang="en-US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are </a:t>
            </a:r>
            <a:r>
              <a:rPr lang="en-US" sz="2400" b="1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well structured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the                    is </a:t>
            </a:r>
            <a:r>
              <a:rPr lang="en-US" sz="2400" dirty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well-known by the data </a:t>
            </a:r>
            <a:r>
              <a:rPr lang="en-US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provider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the </a:t>
            </a:r>
            <a:r>
              <a:rPr lang="en-US" sz="2400" dirty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number of </a:t>
            </a:r>
            <a:r>
              <a:rPr lang="en-US" sz="2400" b="1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                    </a:t>
            </a:r>
            <a:r>
              <a:rPr lang="en-US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in </a:t>
            </a:r>
            <a:r>
              <a:rPr lang="en-US" sz="2400" dirty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the structure are </a:t>
            </a:r>
            <a:r>
              <a:rPr lang="en-US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limited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srgbClr val="4D4D4D"/>
              </a:solidFill>
              <a:latin typeface="Calibri"/>
              <a:cs typeface="Arial" pitchFamily="34" charset="0"/>
              <a:sym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fr-FR" sz="2400" dirty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Efficient RDF </a:t>
            </a:r>
            <a:r>
              <a:rPr lang="fr-FR" sz="2400" dirty="0" err="1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Interchange</a:t>
            </a:r>
            <a:r>
              <a:rPr lang="fr-FR" sz="2400" dirty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(ERI) Format </a:t>
            </a:r>
            <a:r>
              <a:rPr lang="fr-FR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encodes the information at </a:t>
            </a:r>
            <a:r>
              <a:rPr lang="fr-FR" sz="2400" dirty="0" err="1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two</a:t>
            </a:r>
            <a:r>
              <a:rPr lang="fr-FR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</a:t>
            </a:r>
            <a:r>
              <a:rPr lang="fr-FR" sz="2400" dirty="0" err="1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levels</a:t>
            </a:r>
            <a:r>
              <a:rPr lang="fr-FR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A </a:t>
            </a:r>
            <a:r>
              <a:rPr lang="fr-FR" sz="2400" b="1" dirty="0" err="1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sliding</a:t>
            </a:r>
            <a:r>
              <a:rPr lang="fr-FR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</a:t>
            </a:r>
            <a:r>
              <a:rPr lang="fr-FR" sz="2400" dirty="0" err="1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dictionary</a:t>
            </a:r>
            <a:r>
              <a:rPr lang="fr-FR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of </a:t>
            </a:r>
            <a:r>
              <a:rPr lang="fr-FR" sz="2400" b="1" u="sng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structures</a:t>
            </a:r>
            <a:r>
              <a:rPr lang="fr-FR" sz="2400" b="1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: </a:t>
            </a:r>
            <a:r>
              <a:rPr lang="fr-FR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Structural </a:t>
            </a:r>
            <a:r>
              <a:rPr lang="fr-FR" sz="2400" dirty="0" err="1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Dictionary</a:t>
            </a:r>
            <a:endParaRPr lang="fr-FR" sz="2400" dirty="0" smtClean="0">
              <a:solidFill>
                <a:srgbClr val="4D4D4D"/>
              </a:solidFill>
              <a:latin typeface="Calibri"/>
              <a:cs typeface="Arial" pitchFamily="34" charset="0"/>
              <a:sym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The </a:t>
            </a:r>
            <a:r>
              <a:rPr lang="fr-FR" sz="2400" b="1" u="sng" dirty="0" err="1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concrete</a:t>
            </a:r>
            <a:r>
              <a:rPr lang="fr-FR" sz="2400" b="1" u="sng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value</a:t>
            </a:r>
            <a:r>
              <a:rPr lang="fr-FR" sz="2400" b="1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</a:t>
            </a:r>
            <a:r>
              <a:rPr lang="fr-FR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for </a:t>
            </a:r>
            <a:r>
              <a:rPr lang="fr-FR" sz="2400" dirty="0" err="1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each</a:t>
            </a:r>
            <a:r>
              <a:rPr lang="fr-FR" sz="2400" dirty="0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 </a:t>
            </a:r>
            <a:r>
              <a:rPr lang="fr-FR" sz="2400" dirty="0" err="1" smtClean="0">
                <a:solidFill>
                  <a:srgbClr val="4D4D4D"/>
                </a:solidFill>
                <a:latin typeface="Calibri"/>
                <a:cs typeface="Arial" pitchFamily="34" charset="0"/>
                <a:sym typeface="Arial" pitchFamily="34" charset="0"/>
              </a:rPr>
              <a:t>predicate</a:t>
            </a:r>
            <a:endParaRPr lang="es-ES" sz="2400" dirty="0">
              <a:solidFill>
                <a:srgbClr val="4D4D4D"/>
              </a:solidFill>
              <a:latin typeface="Calibri"/>
              <a:cs typeface="Arial" pitchFamily="34" charset="0"/>
              <a:sym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4D4D4D"/>
              </a:solidFill>
              <a:latin typeface="Calibri"/>
              <a:cs typeface="Arial" pitchFamily="34" charset="0"/>
              <a:sym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2142" y="1778619"/>
            <a:ext cx="1588325" cy="14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Forma libre"/>
          <p:cNvSpPr/>
          <p:nvPr/>
        </p:nvSpPr>
        <p:spPr>
          <a:xfrm>
            <a:off x="1229037" y="3208123"/>
            <a:ext cx="2386255" cy="1625600"/>
          </a:xfrm>
          <a:custGeom>
            <a:avLst/>
            <a:gdLst>
              <a:gd name="connsiteX0" fmla="*/ 163755 w 1865555"/>
              <a:gd name="connsiteY0" fmla="*/ 0 h 1536700"/>
              <a:gd name="connsiteX1" fmla="*/ 163755 w 1865555"/>
              <a:gd name="connsiteY1" fmla="*/ 635000 h 1536700"/>
              <a:gd name="connsiteX2" fmla="*/ 1865555 w 1865555"/>
              <a:gd name="connsiteY2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5555" h="1536700">
                <a:moveTo>
                  <a:pt x="163755" y="0"/>
                </a:moveTo>
                <a:cubicBezTo>
                  <a:pt x="21938" y="189441"/>
                  <a:pt x="-119878" y="378883"/>
                  <a:pt x="163755" y="635000"/>
                </a:cubicBezTo>
                <a:cubicBezTo>
                  <a:pt x="447388" y="891117"/>
                  <a:pt x="1156471" y="1213908"/>
                  <a:pt x="1865555" y="1536700"/>
                </a:cubicBezTo>
              </a:path>
            </a:pathLst>
          </a:cu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2860787" y="3627978"/>
            <a:ext cx="537326" cy="1638300"/>
          </a:xfrm>
          <a:custGeom>
            <a:avLst/>
            <a:gdLst>
              <a:gd name="connsiteX0" fmla="*/ 431800 w 537326"/>
              <a:gd name="connsiteY0" fmla="*/ 0 h 1638300"/>
              <a:gd name="connsiteX1" fmla="*/ 508000 w 537326"/>
              <a:gd name="connsiteY1" fmla="*/ 889000 h 1638300"/>
              <a:gd name="connsiteX2" fmla="*/ 0 w 537326"/>
              <a:gd name="connsiteY2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326" h="1638300">
                <a:moveTo>
                  <a:pt x="431800" y="0"/>
                </a:moveTo>
                <a:cubicBezTo>
                  <a:pt x="505883" y="307975"/>
                  <a:pt x="579967" y="615950"/>
                  <a:pt x="508000" y="889000"/>
                </a:cubicBezTo>
                <a:cubicBezTo>
                  <a:pt x="436033" y="1162050"/>
                  <a:pt x="218016" y="1400175"/>
                  <a:pt x="0" y="1638300"/>
                </a:cubicBezTo>
              </a:path>
            </a:pathLst>
          </a:cu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1229037" y="2655673"/>
            <a:ext cx="1257300" cy="552450"/>
          </a:xfrm>
          <a:prstGeom prst="roundRect">
            <a:avLst/>
          </a:prstGeom>
          <a:pattFill prst="horzBrick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2400" b="1" dirty="0" err="1">
                <a:solidFill>
                  <a:srgbClr val="4D4D4D"/>
                </a:solidFill>
                <a:latin typeface="Calibri"/>
                <a:cs typeface="Arial" pitchFamily="34" charset="0"/>
              </a:rPr>
              <a:t>structure</a:t>
            </a:r>
            <a:endParaRPr lang="en-US" sz="2400" b="1" dirty="0">
              <a:solidFill>
                <a:srgbClr val="4D4D4D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2608574" y="3100928"/>
            <a:ext cx="1354931" cy="552450"/>
          </a:xfrm>
          <a:prstGeom prst="roundRect">
            <a:avLst/>
          </a:prstGeom>
          <a:pattFill prst="shingle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2400" b="1" dirty="0" err="1">
                <a:solidFill>
                  <a:srgbClr val="4D4D4D"/>
                </a:solidFill>
                <a:latin typeface="Calibri"/>
                <a:cs typeface="Arial" pitchFamily="34" charset="0"/>
              </a:rPr>
              <a:t>variations</a:t>
            </a:r>
            <a:endParaRPr lang="en-US" sz="2400" b="1" dirty="0">
              <a:solidFill>
                <a:srgbClr val="4D4D4D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44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auto">
          <a:xfrm>
            <a:off x="-1548680" y="764704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fr-FR" sz="2000" b="1" cap="small" dirty="0">
                <a:solidFill>
                  <a:srgbClr val="FFFFFF"/>
                </a:solidFill>
                <a:latin typeface="Calibri"/>
                <a:cs typeface="Arial" pitchFamily="34" charset="0"/>
                <a:sym typeface="Arial" pitchFamily="34" charset="0"/>
              </a:rPr>
              <a:t>Efficient RDF </a:t>
            </a:r>
            <a:r>
              <a:rPr lang="fr-FR" sz="2000" b="1" cap="small" dirty="0" err="1">
                <a:solidFill>
                  <a:srgbClr val="FFFFFF"/>
                </a:solidFill>
                <a:latin typeface="Calibri"/>
                <a:cs typeface="Arial" pitchFamily="34" charset="0"/>
                <a:sym typeface="Arial" pitchFamily="34" charset="0"/>
              </a:rPr>
              <a:t>Interchange</a:t>
            </a:r>
            <a:r>
              <a:rPr lang="fr-FR" sz="2000" b="1" cap="small" dirty="0">
                <a:solidFill>
                  <a:srgbClr val="FFFFFF"/>
                </a:solidFill>
                <a:latin typeface="Calibri"/>
                <a:cs typeface="Arial" pitchFamily="34" charset="0"/>
                <a:sym typeface="Arial" pitchFamily="34" charset="0"/>
              </a:rPr>
              <a:t> (ERI) Format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Arial" pitchFamily="34" charset="0"/>
                <a:sym typeface="Arial" pitchFamily="34" charset="0"/>
              </a:rPr>
              <a:t> – Basic Concepts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/>
            <a:fld id="{F12F6103-5ED1-41CB-87CF-AA7C07A30B12}" type="slidenum">
              <a:rPr lang="en-US" sz="800" smtClean="0">
                <a:solidFill>
                  <a:srgbClr val="FFFFFF"/>
                </a:solidFill>
                <a:latin typeface="Calibri"/>
                <a:cs typeface="Arial" pitchFamily="34" charset="0"/>
                <a:sym typeface="Arial" pitchFamily="34" charset="0"/>
              </a:rPr>
              <a:pPr marL="38100" algn="ctr"/>
              <a:t>14</a:t>
            </a:fld>
            <a:endParaRPr lang="en-US" sz="800" dirty="0">
              <a:solidFill>
                <a:srgbClr val="FFFFFF"/>
              </a:solidFill>
              <a:latin typeface="Calibri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1348040" y="4104228"/>
            <a:ext cx="6447921" cy="2565132"/>
            <a:chOff x="197485" y="3296279"/>
            <a:chExt cx="6447921" cy="2565132"/>
          </a:xfrm>
        </p:grpSpPr>
        <p:grpSp>
          <p:nvGrpSpPr>
            <p:cNvPr id="27" name="26 Grupo"/>
            <p:cNvGrpSpPr/>
            <p:nvPr/>
          </p:nvGrpSpPr>
          <p:grpSpPr>
            <a:xfrm>
              <a:off x="197485" y="3827145"/>
              <a:ext cx="6362700" cy="2034266"/>
              <a:chOff x="1323975" y="2990850"/>
              <a:chExt cx="6362700" cy="2034266"/>
            </a:xfrm>
          </p:grpSpPr>
          <p:sp>
            <p:nvSpPr>
              <p:cNvPr id="32" name="31 Flecha derecha"/>
              <p:cNvSpPr/>
              <p:nvPr/>
            </p:nvSpPr>
            <p:spPr>
              <a:xfrm>
                <a:off x="1323975" y="2990850"/>
                <a:ext cx="6362700" cy="1581150"/>
              </a:xfrm>
              <a:prstGeom prst="rightArrow">
                <a:avLst/>
              </a:prstGeom>
              <a:solidFill>
                <a:schemeClr val="accent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33" name="32 Conector recto de flecha"/>
              <p:cNvCxnSpPr/>
              <p:nvPr/>
            </p:nvCxnSpPr>
            <p:spPr>
              <a:xfrm>
                <a:off x="1549400" y="4572000"/>
                <a:ext cx="5265468" cy="0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>
                <a:off x="1714500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>
                <a:off x="1988820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>
                <a:off x="2264410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>
                <a:off x="2546350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>
                <a:off x="2820670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>
                <a:off x="3098165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3378835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>
                <a:off x="3654425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"/>
              <p:cNvCxnSpPr/>
              <p:nvPr/>
            </p:nvCxnSpPr>
            <p:spPr>
              <a:xfrm>
                <a:off x="3928745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2 Conector recto"/>
              <p:cNvCxnSpPr/>
              <p:nvPr/>
            </p:nvCxnSpPr>
            <p:spPr>
              <a:xfrm>
                <a:off x="4203065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Conector recto"/>
              <p:cNvCxnSpPr/>
              <p:nvPr/>
            </p:nvCxnSpPr>
            <p:spPr>
              <a:xfrm>
                <a:off x="4478655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>
                <a:off x="4760595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45 Conector recto"/>
              <p:cNvCxnSpPr/>
              <p:nvPr/>
            </p:nvCxnSpPr>
            <p:spPr>
              <a:xfrm>
                <a:off x="5034915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Conector recto"/>
              <p:cNvCxnSpPr/>
              <p:nvPr/>
            </p:nvCxnSpPr>
            <p:spPr>
              <a:xfrm>
                <a:off x="5312410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47 Conector recto"/>
              <p:cNvCxnSpPr/>
              <p:nvPr/>
            </p:nvCxnSpPr>
            <p:spPr>
              <a:xfrm>
                <a:off x="5593080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48 Conector recto"/>
              <p:cNvCxnSpPr/>
              <p:nvPr/>
            </p:nvCxnSpPr>
            <p:spPr>
              <a:xfrm>
                <a:off x="5868670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Conector recto"/>
              <p:cNvCxnSpPr/>
              <p:nvPr/>
            </p:nvCxnSpPr>
            <p:spPr>
              <a:xfrm>
                <a:off x="6142990" y="4389120"/>
                <a:ext cx="0" cy="3657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50 CuadroTexto"/>
              <p:cNvSpPr txBox="1"/>
              <p:nvPr/>
            </p:nvSpPr>
            <p:spPr>
              <a:xfrm>
                <a:off x="5631162" y="4501896"/>
                <a:ext cx="1581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prstClr val="black"/>
                    </a:solidFill>
                    <a:latin typeface="Adobe Gothic Std B" pitchFamily="34" charset="-128"/>
                    <a:ea typeface="Adobe Gothic Std B" pitchFamily="34" charset="-128"/>
                  </a:rPr>
                  <a:t>t</a:t>
                </a:r>
                <a:endParaRPr lang="en-US" dirty="0">
                  <a:solidFill>
                    <a:prstClr val="black"/>
                  </a:solidFill>
                  <a:latin typeface="Adobe Gothic Std B" pitchFamily="34" charset="-128"/>
                  <a:ea typeface="Adobe Gothic Std B" pitchFamily="34" charset="-128"/>
                </a:endParaRPr>
              </a:p>
            </p:txBody>
          </p:sp>
          <p:sp>
            <p:nvSpPr>
              <p:cNvPr id="52" name="51 Elipse"/>
              <p:cNvSpPr/>
              <p:nvPr/>
            </p:nvSpPr>
            <p:spPr>
              <a:xfrm>
                <a:off x="1457325" y="3827145"/>
                <a:ext cx="514350" cy="51435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dirty="0" smtClean="0">
                    <a:solidFill>
                      <a:prstClr val="white"/>
                    </a:solidFill>
                    <a:latin typeface="Calibri"/>
                  </a:rPr>
                  <a:t>u1</a:t>
                </a: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52 Elipse"/>
              <p:cNvSpPr/>
              <p:nvPr/>
            </p:nvSpPr>
            <p:spPr>
              <a:xfrm>
                <a:off x="2032000" y="3827145"/>
                <a:ext cx="514350" cy="51435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dirty="0" smtClean="0">
                    <a:solidFill>
                      <a:prstClr val="white"/>
                    </a:solidFill>
                    <a:latin typeface="Calibri"/>
                  </a:rPr>
                  <a:t>u2</a:t>
                </a: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53 Elipse"/>
              <p:cNvSpPr/>
              <p:nvPr/>
            </p:nvSpPr>
            <p:spPr>
              <a:xfrm>
                <a:off x="3140075" y="3827145"/>
                <a:ext cx="514350" cy="51435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dirty="0" smtClean="0">
                    <a:solidFill>
                      <a:prstClr val="white"/>
                    </a:solidFill>
                    <a:latin typeface="Calibri"/>
                  </a:rPr>
                  <a:t>u3</a:t>
                </a: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54 Elipse"/>
              <p:cNvSpPr/>
              <p:nvPr/>
            </p:nvSpPr>
            <p:spPr>
              <a:xfrm>
                <a:off x="5061567" y="3827145"/>
                <a:ext cx="514350" cy="51435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dirty="0">
                    <a:solidFill>
                      <a:prstClr val="white"/>
                    </a:solidFill>
                    <a:latin typeface="Calibri"/>
                  </a:rPr>
                  <a:t>u4</a:t>
                </a: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55 Elipse"/>
              <p:cNvSpPr/>
              <p:nvPr/>
            </p:nvSpPr>
            <p:spPr>
              <a:xfrm>
                <a:off x="1457325" y="3084195"/>
                <a:ext cx="514350" cy="51435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dirty="0" smtClean="0">
                    <a:solidFill>
                      <a:prstClr val="white"/>
                    </a:solidFill>
                    <a:latin typeface="Calibri"/>
                  </a:rPr>
                  <a:t>w1</a:t>
                </a: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56 Elipse"/>
              <p:cNvSpPr/>
              <p:nvPr/>
            </p:nvSpPr>
            <p:spPr>
              <a:xfrm>
                <a:off x="3924959" y="3084195"/>
                <a:ext cx="514350" cy="51435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dirty="0" smtClean="0">
                    <a:solidFill>
                      <a:prstClr val="white"/>
                    </a:solidFill>
                    <a:latin typeface="Calibri"/>
                  </a:rPr>
                  <a:t>w2</a:t>
                </a: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57 Elipse"/>
              <p:cNvSpPr/>
              <p:nvPr/>
            </p:nvSpPr>
            <p:spPr>
              <a:xfrm>
                <a:off x="5885815" y="3084195"/>
                <a:ext cx="514350" cy="51435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dirty="0">
                    <a:solidFill>
                      <a:prstClr val="white"/>
                    </a:solidFill>
                    <a:latin typeface="Calibri"/>
                  </a:rPr>
                  <a:t>w3</a:t>
                </a: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58 CuadroTexto"/>
              <p:cNvSpPr txBox="1"/>
              <p:nvPr/>
            </p:nvSpPr>
            <p:spPr>
              <a:xfrm>
                <a:off x="6194365" y="3522583"/>
                <a:ext cx="13756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b="1" dirty="0">
                    <a:solidFill>
                      <a:prstClr val="black"/>
                    </a:solidFill>
                    <a:latin typeface="Adobe Gothic Std B" pitchFamily="34" charset="-128"/>
                    <a:ea typeface="Adobe Gothic Std B" pitchFamily="34" charset="-128"/>
                  </a:rPr>
                  <a:t>Stream</a:t>
                </a:r>
                <a:endParaRPr lang="en-US" sz="2800" b="1" dirty="0">
                  <a:solidFill>
                    <a:prstClr val="black"/>
                  </a:solidFill>
                  <a:latin typeface="Adobe Gothic Std B" pitchFamily="34" charset="-128"/>
                  <a:ea typeface="Adobe Gothic Std B" pitchFamily="34" charset="-128"/>
                </a:endParaRPr>
              </a:p>
            </p:txBody>
          </p:sp>
        </p:grpSp>
        <p:sp>
          <p:nvSpPr>
            <p:cNvPr id="28" name="27 Elipse"/>
            <p:cNvSpPr/>
            <p:nvPr/>
          </p:nvSpPr>
          <p:spPr>
            <a:xfrm>
              <a:off x="765030" y="3296279"/>
              <a:ext cx="1474143" cy="439842"/>
            </a:xfrm>
            <a:prstGeom prst="ellipse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“7.7”^^</a:t>
              </a:r>
              <a:r>
                <a:rPr lang="es-ES" sz="1200" dirty="0" err="1">
                  <a:solidFill>
                    <a:prstClr val="black"/>
                  </a:solidFill>
                  <a:latin typeface="Calibri"/>
                </a:rPr>
                <a:t>xsd:float</a:t>
              </a:r>
              <a:endParaRPr lang="es-ES" sz="12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" name="28 Conector recto de flecha"/>
            <p:cNvCxnSpPr>
              <a:stCxn id="56" idx="7"/>
              <a:endCxn id="28" idx="3"/>
            </p:cNvCxnSpPr>
            <p:nvPr/>
          </p:nvCxnSpPr>
          <p:spPr>
            <a:xfrm flipV="1">
              <a:off x="769860" y="3671708"/>
              <a:ext cx="211053" cy="32410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29 Elipse"/>
            <p:cNvSpPr/>
            <p:nvPr/>
          </p:nvSpPr>
          <p:spPr>
            <a:xfrm>
              <a:off x="5171263" y="3296279"/>
              <a:ext cx="1474143" cy="439842"/>
            </a:xfrm>
            <a:prstGeom prst="ellipse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s-ES" sz="1200" dirty="0" smtClean="0">
                  <a:solidFill>
                    <a:prstClr val="black"/>
                  </a:solidFill>
                  <a:latin typeface="Calibri"/>
                </a:rPr>
                <a:t>“9.4”^^</a:t>
              </a:r>
              <a:r>
                <a:rPr lang="es-ES" sz="1200" dirty="0" err="1">
                  <a:solidFill>
                    <a:prstClr val="black"/>
                  </a:solidFill>
                  <a:latin typeface="Calibri"/>
                </a:rPr>
                <a:t>xsd:float</a:t>
              </a:r>
              <a:endParaRPr lang="es-ES" sz="12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1" name="30 Conector recto de flecha"/>
            <p:cNvCxnSpPr>
              <a:stCxn id="58" idx="7"/>
              <a:endCxn id="30" idx="3"/>
            </p:cNvCxnSpPr>
            <p:nvPr/>
          </p:nvCxnSpPr>
          <p:spPr>
            <a:xfrm flipV="1">
              <a:off x="5198350" y="3671708"/>
              <a:ext cx="188796" cy="32410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59 Grupo"/>
          <p:cNvGrpSpPr/>
          <p:nvPr/>
        </p:nvGrpSpPr>
        <p:grpSpPr>
          <a:xfrm>
            <a:off x="1710699" y="1363083"/>
            <a:ext cx="5722602" cy="2432405"/>
            <a:chOff x="3143378" y="927747"/>
            <a:chExt cx="5722602" cy="2432405"/>
          </a:xfrm>
        </p:grpSpPr>
        <p:sp>
          <p:nvSpPr>
            <p:cNvPr id="61" name="60 Arco de bloque"/>
            <p:cNvSpPr/>
            <p:nvPr/>
          </p:nvSpPr>
          <p:spPr>
            <a:xfrm>
              <a:off x="6592737" y="1645652"/>
              <a:ext cx="1714500" cy="1714500"/>
            </a:xfrm>
            <a:prstGeom prst="blockArc">
              <a:avLst>
                <a:gd name="adj1" fmla="val 10727254"/>
                <a:gd name="adj2" fmla="val 6697234"/>
                <a:gd name="adj3" fmla="val 17331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7424778" y="2646009"/>
              <a:ext cx="1297900" cy="646331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s-ES" dirty="0" err="1">
                  <a:solidFill>
                    <a:prstClr val="black"/>
                  </a:solidFill>
                  <a:latin typeface="Adobe Hebrew" pitchFamily="18" charset="-79"/>
                  <a:cs typeface="Adobe Hebrew" pitchFamily="18" charset="-79"/>
                </a:rPr>
                <a:t>Structural</a:t>
              </a:r>
              <a:r>
                <a:rPr lang="es-ES" dirty="0">
                  <a:solidFill>
                    <a:prstClr val="black"/>
                  </a:solidFill>
                  <a:latin typeface="Adobe Hebrew" pitchFamily="18" charset="-79"/>
                  <a:cs typeface="Adobe Hebrew" pitchFamily="18" charset="-79"/>
                </a:rPr>
                <a:t> </a:t>
              </a:r>
              <a:r>
                <a:rPr lang="es-ES" dirty="0" smtClean="0">
                  <a:solidFill>
                    <a:prstClr val="black"/>
                  </a:solidFill>
                  <a:latin typeface="Adobe Hebrew" pitchFamily="18" charset="-79"/>
                  <a:cs typeface="Adobe Hebrew" pitchFamily="18" charset="-79"/>
                </a:rPr>
                <a:t>    </a:t>
              </a:r>
              <a:r>
                <a:rPr lang="es-ES" dirty="0" err="1" smtClean="0">
                  <a:solidFill>
                    <a:prstClr val="black"/>
                  </a:solidFill>
                  <a:latin typeface="Adobe Hebrew" pitchFamily="18" charset="-79"/>
                  <a:cs typeface="Adobe Hebrew" pitchFamily="18" charset="-79"/>
                </a:rPr>
                <a:t>Dictionary</a:t>
              </a:r>
              <a:endParaRPr lang="es-ES" dirty="0">
                <a:solidFill>
                  <a:prstClr val="black"/>
                </a:solidFill>
                <a:latin typeface="Adobe Hebrew" pitchFamily="18" charset="-79"/>
                <a:cs typeface="Adobe Hebrew" pitchFamily="18" charset="-79"/>
              </a:endParaRPr>
            </a:p>
          </p:txBody>
        </p:sp>
        <p:sp>
          <p:nvSpPr>
            <p:cNvPr id="63" name="62 Elipse"/>
            <p:cNvSpPr/>
            <p:nvPr/>
          </p:nvSpPr>
          <p:spPr>
            <a:xfrm>
              <a:off x="6306987" y="1669233"/>
              <a:ext cx="694984" cy="69498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200" b="1" dirty="0" err="1" smtClean="0">
                  <a:solidFill>
                    <a:prstClr val="black"/>
                  </a:solidFill>
                  <a:latin typeface="Calibri"/>
                </a:rPr>
                <a:t>temperature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63 Elipse"/>
            <p:cNvSpPr/>
            <p:nvPr/>
          </p:nvSpPr>
          <p:spPr>
            <a:xfrm>
              <a:off x="6773532" y="1266301"/>
              <a:ext cx="683176" cy="68317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200" b="1" dirty="0" smtClean="0">
                  <a:solidFill>
                    <a:prstClr val="black"/>
                  </a:solidFill>
                  <a:latin typeface="Calibri"/>
                </a:rPr>
                <a:t>Casual </a:t>
              </a:r>
              <a:r>
                <a:rPr lang="es-ES" sz="1200" b="1" dirty="0" err="1" smtClean="0">
                  <a:solidFill>
                    <a:prstClr val="black"/>
                  </a:solidFill>
                  <a:latin typeface="Calibri"/>
                </a:rPr>
                <a:t>user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64 Elipse"/>
            <p:cNvSpPr/>
            <p:nvPr/>
          </p:nvSpPr>
          <p:spPr>
            <a:xfrm>
              <a:off x="7404536" y="1246914"/>
              <a:ext cx="683176" cy="6831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200" b="1" dirty="0" smtClean="0">
                  <a:solidFill>
                    <a:prstClr val="black"/>
                  </a:solidFill>
                  <a:latin typeface="Calibri"/>
                </a:rPr>
                <a:t>Anual </a:t>
              </a:r>
              <a:r>
                <a:rPr lang="es-ES" sz="1200" b="1" dirty="0" err="1" smtClean="0">
                  <a:solidFill>
                    <a:prstClr val="black"/>
                  </a:solidFill>
                  <a:latin typeface="Calibri"/>
                </a:rPr>
                <a:t>pass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65 Elipse"/>
            <p:cNvSpPr/>
            <p:nvPr/>
          </p:nvSpPr>
          <p:spPr>
            <a:xfrm>
              <a:off x="7868350" y="1669233"/>
              <a:ext cx="683176" cy="6831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200" b="1" dirty="0" err="1" smtClean="0">
                  <a:solidFill>
                    <a:prstClr val="black"/>
                  </a:solidFill>
                  <a:latin typeface="Calibri"/>
                </a:rPr>
                <a:t>wind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6861519" y="2138437"/>
              <a:ext cx="521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solidFill>
                    <a:prstClr val="black"/>
                  </a:solidFill>
                  <a:latin typeface="Calibri"/>
                </a:rPr>
                <a:t>ID-30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6950398" y="1890925"/>
              <a:ext cx="521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solidFill>
                    <a:prstClr val="black"/>
                  </a:solidFill>
                  <a:latin typeface="Calibri"/>
                </a:rPr>
                <a:t>ID-31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68 CuadroTexto"/>
            <p:cNvSpPr txBox="1"/>
            <p:nvPr/>
          </p:nvSpPr>
          <p:spPr>
            <a:xfrm>
              <a:off x="7424778" y="1860237"/>
              <a:ext cx="521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solidFill>
                    <a:prstClr val="black"/>
                  </a:solidFill>
                  <a:latin typeface="Calibri"/>
                </a:rPr>
                <a:t>ID-32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7581899" y="2150409"/>
              <a:ext cx="521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solidFill>
                    <a:prstClr val="black"/>
                  </a:solidFill>
                  <a:latin typeface="Calibri"/>
                </a:rPr>
                <a:t>ID-33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1" name="70 Conector recto de flecha"/>
            <p:cNvCxnSpPr>
              <a:stCxn id="61" idx="1"/>
            </p:cNvCxnSpPr>
            <p:nvPr/>
          </p:nvCxnSpPr>
          <p:spPr>
            <a:xfrm flipH="1" flipV="1">
              <a:off x="7030546" y="3101622"/>
              <a:ext cx="158322" cy="6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>
              <a:endCxn id="61" idx="0"/>
            </p:cNvCxnSpPr>
            <p:nvPr/>
          </p:nvCxnSpPr>
          <p:spPr>
            <a:xfrm flipV="1">
              <a:off x="6741466" y="2517897"/>
              <a:ext cx="0" cy="185262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3" name="72 CuadroTexto"/>
            <p:cNvSpPr txBox="1"/>
            <p:nvPr/>
          </p:nvSpPr>
          <p:spPr>
            <a:xfrm>
              <a:off x="6772619" y="2806347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solidFill>
                    <a:srgbClr val="8064A2">
                      <a:lumMod val="60000"/>
                      <a:lumOff val="40000"/>
                    </a:srgbClr>
                  </a:solidFill>
                  <a:latin typeface="Calibri"/>
                </a:rPr>
                <a:t>…</a:t>
              </a:r>
            </a:p>
          </p:txBody>
        </p:sp>
        <p:sp>
          <p:nvSpPr>
            <p:cNvPr id="74" name="73 Elipse"/>
            <p:cNvSpPr/>
            <p:nvPr/>
          </p:nvSpPr>
          <p:spPr>
            <a:xfrm>
              <a:off x="3606907" y="1168047"/>
              <a:ext cx="2217102" cy="439842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200" dirty="0" err="1">
                  <a:solidFill>
                    <a:prstClr val="black"/>
                  </a:solidFill>
                  <a:latin typeface="Calibri"/>
                </a:rPr>
                <a:t>weather</a:t>
              </a:r>
              <a:r>
                <a:rPr lang="es-ES" sz="1200" dirty="0" smtClean="0">
                  <a:solidFill>
                    <a:prstClr val="black"/>
                  </a:solidFill>
                  <a:latin typeface="Calibri"/>
                </a:rPr>
                <a:t>: </a:t>
              </a:r>
              <a:r>
                <a:rPr lang="es-ES" sz="1200" dirty="0" err="1" smtClean="0">
                  <a:solidFill>
                    <a:prstClr val="black"/>
                  </a:solidFill>
                  <a:latin typeface="Calibri"/>
                </a:rPr>
                <a:t>TemperatureObservation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5" name="74 Conector recto de flecha"/>
            <p:cNvCxnSpPr>
              <a:stCxn id="63" idx="1"/>
              <a:endCxn id="74" idx="6"/>
            </p:cNvCxnSpPr>
            <p:nvPr/>
          </p:nvCxnSpPr>
          <p:spPr>
            <a:xfrm flipH="1" flipV="1">
              <a:off x="5824009" y="1387968"/>
              <a:ext cx="584756" cy="3830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75 CuadroTexto"/>
            <p:cNvSpPr txBox="1"/>
            <p:nvPr/>
          </p:nvSpPr>
          <p:spPr>
            <a:xfrm>
              <a:off x="5964322" y="1244768"/>
              <a:ext cx="681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err="1" smtClean="0">
                  <a:solidFill>
                    <a:prstClr val="black"/>
                  </a:solidFill>
                  <a:latin typeface="Calibri"/>
                </a:rPr>
                <a:t>rdf:type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76 Elipse"/>
            <p:cNvSpPr/>
            <p:nvPr/>
          </p:nvSpPr>
          <p:spPr>
            <a:xfrm>
              <a:off x="3143378" y="1800425"/>
              <a:ext cx="1650958" cy="439842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200" dirty="0" err="1">
                  <a:solidFill>
                    <a:prstClr val="black"/>
                  </a:solidFill>
                  <a:latin typeface="Calibri"/>
                </a:rPr>
                <a:t>weather</a:t>
              </a:r>
              <a:r>
                <a:rPr lang="es-ES" sz="1200" dirty="0" smtClean="0">
                  <a:solidFill>
                    <a:prstClr val="black"/>
                  </a:solidFill>
                  <a:latin typeface="Calibri"/>
                </a:rPr>
                <a:t>:</a:t>
              </a:r>
            </a:p>
            <a:p>
              <a:pPr algn="ctr"/>
              <a:r>
                <a:rPr lang="es-ES" sz="1200" dirty="0" err="1" smtClean="0">
                  <a:solidFill>
                    <a:prstClr val="black"/>
                  </a:solidFill>
                  <a:latin typeface="Calibri"/>
                </a:rPr>
                <a:t>AirTemperature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4789363" y="1779227"/>
              <a:ext cx="1583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s-ES" sz="1200" dirty="0" err="1" smtClean="0">
                  <a:solidFill>
                    <a:prstClr val="black"/>
                  </a:solidFill>
                  <a:latin typeface="Calibri"/>
                </a:rPr>
                <a:t>ssn:observedProperty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9" name="78 Conector recto de flecha"/>
            <p:cNvCxnSpPr>
              <a:stCxn id="63" idx="2"/>
              <a:endCxn id="77" idx="6"/>
            </p:cNvCxnSpPr>
            <p:nvPr/>
          </p:nvCxnSpPr>
          <p:spPr>
            <a:xfrm flipH="1">
              <a:off x="4794336" y="2016725"/>
              <a:ext cx="1512651" cy="36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79 Elipse"/>
            <p:cNvSpPr/>
            <p:nvPr/>
          </p:nvSpPr>
          <p:spPr>
            <a:xfrm>
              <a:off x="3864082" y="2426088"/>
              <a:ext cx="1082654" cy="439842"/>
            </a:xfrm>
            <a:prstGeom prst="ellipse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200" dirty="0" smtClean="0">
                  <a:solidFill>
                    <a:srgbClr val="C0504D"/>
                  </a:solidFill>
                  <a:latin typeface="Calibri"/>
                </a:rPr>
                <a:t>???</a:t>
              </a:r>
              <a:endParaRPr lang="en-US" sz="1200" dirty="0">
                <a:solidFill>
                  <a:srgbClr val="C0504D"/>
                </a:solidFill>
                <a:latin typeface="Calibri"/>
              </a:endParaRPr>
            </a:p>
          </p:txBody>
        </p:sp>
        <p:cxnSp>
          <p:nvCxnSpPr>
            <p:cNvPr id="81" name="80 Conector recto de flecha"/>
            <p:cNvCxnSpPr>
              <a:stCxn id="63" idx="3"/>
              <a:endCxn id="80" idx="6"/>
            </p:cNvCxnSpPr>
            <p:nvPr/>
          </p:nvCxnSpPr>
          <p:spPr>
            <a:xfrm flipH="1">
              <a:off x="4946736" y="2262439"/>
              <a:ext cx="1462029" cy="3835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81 CuadroTexto"/>
            <p:cNvSpPr txBox="1"/>
            <p:nvPr/>
          </p:nvSpPr>
          <p:spPr>
            <a:xfrm>
              <a:off x="4924836" y="2174272"/>
              <a:ext cx="1178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err="1">
                  <a:solidFill>
                    <a:prstClr val="black"/>
                  </a:solidFill>
                  <a:latin typeface="Calibri"/>
                </a:rPr>
                <a:t>ex:CelsiusValue</a:t>
              </a: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 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7001971" y="927747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solidFill>
                    <a:srgbClr val="8064A2">
                      <a:lumMod val="60000"/>
                      <a:lumOff val="40000"/>
                    </a:srgbClr>
                  </a:solidFill>
                  <a:latin typeface="Calibri"/>
                </a:rPr>
                <a:t>…</a:t>
              </a:r>
            </a:p>
          </p:txBody>
        </p:sp>
        <p:sp>
          <p:nvSpPr>
            <p:cNvPr id="84" name="83 CuadroTexto"/>
            <p:cNvSpPr txBox="1"/>
            <p:nvPr/>
          </p:nvSpPr>
          <p:spPr>
            <a:xfrm>
              <a:off x="7803274" y="998770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solidFill>
                    <a:srgbClr val="8064A2">
                      <a:lumMod val="60000"/>
                      <a:lumOff val="40000"/>
                    </a:srgbClr>
                  </a:solidFill>
                  <a:latin typeface="Calibri"/>
                </a:rPr>
                <a:t>…</a:t>
              </a:r>
            </a:p>
          </p:txBody>
        </p:sp>
        <p:sp>
          <p:nvSpPr>
            <p:cNvPr id="85" name="84 CuadroTexto"/>
            <p:cNvSpPr txBox="1"/>
            <p:nvPr/>
          </p:nvSpPr>
          <p:spPr>
            <a:xfrm>
              <a:off x="8540250" y="1594075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solidFill>
                    <a:srgbClr val="8064A2">
                      <a:lumMod val="60000"/>
                      <a:lumOff val="40000"/>
                    </a:srgbClr>
                  </a:solidFill>
                  <a:latin typeface="Calibri"/>
                </a:rPr>
                <a:t>…</a:t>
              </a:r>
            </a:p>
          </p:txBody>
        </p:sp>
        <p:cxnSp>
          <p:nvCxnSpPr>
            <p:cNvPr id="86" name="85 Conector recto de flecha"/>
            <p:cNvCxnSpPr>
              <a:stCxn id="83" idx="2"/>
              <a:endCxn id="83" idx="0"/>
            </p:cNvCxnSpPr>
            <p:nvPr/>
          </p:nvCxnSpPr>
          <p:spPr>
            <a:xfrm flipV="1">
              <a:off x="7164836" y="927747"/>
              <a:ext cx="0" cy="3385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86 Conector recto de flecha"/>
            <p:cNvCxnSpPr>
              <a:stCxn id="84" idx="2"/>
              <a:endCxn id="84" idx="3"/>
            </p:cNvCxnSpPr>
            <p:nvPr/>
          </p:nvCxnSpPr>
          <p:spPr>
            <a:xfrm flipV="1">
              <a:off x="7966139" y="1168047"/>
              <a:ext cx="162865" cy="1692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87 Conector recto de flecha"/>
            <p:cNvCxnSpPr>
              <a:stCxn id="66" idx="7"/>
              <a:endCxn id="85" idx="0"/>
            </p:cNvCxnSpPr>
            <p:nvPr/>
          </p:nvCxnSpPr>
          <p:spPr>
            <a:xfrm flipV="1">
              <a:off x="8451477" y="1763351"/>
              <a:ext cx="251638" cy="59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2 CuadroTexto"/>
          <p:cNvSpPr txBox="1"/>
          <p:nvPr/>
        </p:nvSpPr>
        <p:spPr>
          <a:xfrm>
            <a:off x="128840" y="386343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prstClr val="black"/>
                </a:solidFill>
                <a:latin typeface="Calibri"/>
              </a:rPr>
              <a:t>molecule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433945" y="3972571"/>
            <a:ext cx="1649251" cy="1498818"/>
            <a:chOff x="433945" y="3367822"/>
            <a:chExt cx="1649251" cy="1498818"/>
          </a:xfrm>
        </p:grpSpPr>
        <p:sp>
          <p:nvSpPr>
            <p:cNvPr id="4" name="3 Flecha circular"/>
            <p:cNvSpPr/>
            <p:nvPr/>
          </p:nvSpPr>
          <p:spPr>
            <a:xfrm>
              <a:off x="433945" y="3572361"/>
              <a:ext cx="1649251" cy="129427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153127"/>
                <a:gd name="adj5" fmla="val 234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26" name="Picture 2" descr="C:\Users\Javi\Documents\My Dropbox\rdfstreaming\iswc2014\presentation\120px-Water-3D-ball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89085">
              <a:off x="323316" y="3553559"/>
              <a:ext cx="1143000" cy="77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0" name="Picture 2" descr="C:\Users\Javi\Documents\My Dropbox\rdfstreaming\iswc2014\presentation\120px-Water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9085">
            <a:off x="5610314" y="4413924"/>
            <a:ext cx="637759" cy="4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C:\Users\Javi\Documents\My Dropbox\rdfstreaming\iswc2014\presentation\120px-Water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9085">
            <a:off x="4106024" y="4413925"/>
            <a:ext cx="637759" cy="4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C:\Users\Javi\Documents\My Dropbox\rdfstreaming\iswc2014\presentation\120px-Water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9085">
            <a:off x="3300933" y="5156875"/>
            <a:ext cx="637759" cy="4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C:\Users\Javi\Documents\My Dropbox\rdfstreaming\iswc2014\presentation\120px-Water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9085">
            <a:off x="5237575" y="5156874"/>
            <a:ext cx="637759" cy="4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C:\Users\Javi\Documents\My Dropbox\rdfstreaming\iswc2014\presentation\120px-Water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9085">
            <a:off x="2194473" y="5156875"/>
            <a:ext cx="637759" cy="4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C:\Users\Javi\Documents\My Dropbox\rdfstreaming\iswc2014\presentation\120px-Water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9085">
            <a:off x="1665149" y="5112517"/>
            <a:ext cx="637759" cy="4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39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</a:t>
            </a:r>
            <a:r>
              <a:rPr lang="de-DE" dirty="0" smtClean="0"/>
              <a:t>. </a:t>
            </a:r>
            <a:r>
              <a:rPr lang="de-DE" dirty="0" err="1"/>
              <a:t>Efficient</a:t>
            </a:r>
            <a:r>
              <a:rPr lang="de-DE" dirty="0"/>
              <a:t> RDF Stream Interchange (ERI)</a:t>
            </a:r>
            <a:r>
              <a:rPr lang="de-DE" dirty="0" smtClean="0"/>
              <a:t>– </a:t>
            </a:r>
            <a:r>
              <a:rPr lang="de-DE" dirty="0" err="1" smtClean="0"/>
              <a:t>Discussion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07504" y="1857375"/>
            <a:ext cx="8928993" cy="4797425"/>
          </a:xfrm>
        </p:spPr>
        <p:txBody>
          <a:bodyPr>
            <a:normAutofit/>
          </a:bodyPr>
          <a:lstStyle/>
          <a:p>
            <a:r>
              <a:rPr lang="de-DE" b="1" dirty="0" smtClean="0"/>
              <a:t>Stream </a:t>
            </a:r>
            <a:r>
              <a:rPr lang="de-DE" b="1" dirty="0" err="1" smtClean="0"/>
              <a:t>Reasoning</a:t>
            </a:r>
            <a:r>
              <a:rPr lang="de-DE" b="1" dirty="0" smtClean="0"/>
              <a:t> </a:t>
            </a:r>
            <a:r>
              <a:rPr lang="de-DE" b="1" dirty="0" err="1"/>
              <a:t>r</a:t>
            </a:r>
            <a:r>
              <a:rPr lang="de-DE" b="1" dirty="0" err="1" smtClean="0"/>
              <a:t>elated</a:t>
            </a:r>
            <a:r>
              <a:rPr lang="de-DE" b="1" dirty="0" smtClean="0"/>
              <a:t> </a:t>
            </a:r>
            <a:r>
              <a:rPr lang="de-DE" b="1" dirty="0" err="1" smtClean="0"/>
              <a:t>questions</a:t>
            </a:r>
            <a:r>
              <a:rPr lang="de-DE" b="1" dirty="0" smtClean="0"/>
              <a:t>:</a:t>
            </a:r>
          </a:p>
          <a:p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Reasoning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? (e.g. </a:t>
            </a:r>
            <a:r>
              <a:rPr lang="de-DE" dirty="0" err="1" smtClean="0"/>
              <a:t>compact</a:t>
            </a:r>
            <a:r>
              <a:rPr lang="de-DE" dirty="0" smtClean="0"/>
              <a:t> </a:t>
            </a:r>
            <a:r>
              <a:rPr lang="de-DE" dirty="0" err="1" smtClean="0"/>
              <a:t>representation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stripping</a:t>
            </a:r>
            <a:r>
              <a:rPr lang="de-DE" dirty="0" smtClean="0"/>
              <a:t> off </a:t>
            </a:r>
            <a:r>
              <a:rPr lang="de-DE" dirty="0" err="1" smtClean="0"/>
              <a:t>implicit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Vague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:</a:t>
            </a:r>
          </a:p>
          <a:p>
            <a:pPr marL="0" indent="0"/>
            <a:r>
              <a:rPr lang="de-DE" sz="1800" i="1" dirty="0"/>
              <a:t>Reinhard Pichler, Axel Polleres, Sebastian Skritek, </a:t>
            </a:r>
            <a:r>
              <a:rPr lang="de-DE" sz="1800" i="1" dirty="0" err="1"/>
              <a:t>and</a:t>
            </a:r>
            <a:r>
              <a:rPr lang="de-DE" sz="1800" i="1" dirty="0"/>
              <a:t> Stefan </a:t>
            </a:r>
            <a:r>
              <a:rPr lang="de-DE" sz="1800" i="1" dirty="0" err="1"/>
              <a:t>Woltran</a:t>
            </a:r>
            <a:r>
              <a:rPr lang="de-DE" sz="1800" i="1" dirty="0"/>
              <a:t>. </a:t>
            </a:r>
            <a:r>
              <a:rPr lang="de-DE" sz="1800" i="1" dirty="0" err="1"/>
              <a:t>Complexity</a:t>
            </a:r>
            <a:r>
              <a:rPr lang="de-DE" sz="1800" i="1" dirty="0"/>
              <a:t> </a:t>
            </a:r>
            <a:r>
              <a:rPr lang="de-DE" sz="1800" i="1" dirty="0" err="1"/>
              <a:t>of</a:t>
            </a:r>
            <a:r>
              <a:rPr lang="de-DE" sz="1800" i="1" dirty="0"/>
              <a:t> </a:t>
            </a:r>
            <a:r>
              <a:rPr lang="de-DE" sz="1800" i="1" dirty="0" err="1"/>
              <a:t>redundancy</a:t>
            </a:r>
            <a:r>
              <a:rPr lang="de-DE" sz="1800" i="1" dirty="0"/>
              <a:t> </a:t>
            </a:r>
            <a:r>
              <a:rPr lang="de-DE" sz="1800" i="1" dirty="0" err="1"/>
              <a:t>detection</a:t>
            </a:r>
            <a:r>
              <a:rPr lang="de-DE" sz="1800" i="1" dirty="0"/>
              <a:t> on </a:t>
            </a:r>
            <a:r>
              <a:rPr lang="de-DE" sz="1800" i="1" dirty="0" err="1"/>
              <a:t>rdf</a:t>
            </a:r>
            <a:r>
              <a:rPr lang="de-DE" sz="1800" i="1" dirty="0"/>
              <a:t> </a:t>
            </a:r>
            <a:r>
              <a:rPr lang="de-DE" sz="1800" i="1" dirty="0" err="1"/>
              <a:t>graphs</a:t>
            </a:r>
            <a:r>
              <a:rPr lang="de-DE" sz="1800" i="1" dirty="0"/>
              <a:t> in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presence</a:t>
            </a:r>
            <a:r>
              <a:rPr lang="de-DE" sz="1800" i="1" dirty="0"/>
              <a:t> </a:t>
            </a:r>
            <a:r>
              <a:rPr lang="de-DE" sz="1800" i="1" dirty="0" err="1"/>
              <a:t>of</a:t>
            </a:r>
            <a:r>
              <a:rPr lang="de-DE" sz="1800" i="1" dirty="0"/>
              <a:t> </a:t>
            </a:r>
            <a:r>
              <a:rPr lang="de-DE" sz="1800" i="1" dirty="0" err="1"/>
              <a:t>rules</a:t>
            </a:r>
            <a:r>
              <a:rPr lang="de-DE" sz="1800" i="1" dirty="0"/>
              <a:t>, </a:t>
            </a:r>
            <a:r>
              <a:rPr lang="de-DE" sz="1800" i="1" dirty="0" err="1"/>
              <a:t>constraints</a:t>
            </a:r>
            <a:r>
              <a:rPr lang="de-DE" sz="1800" i="1" dirty="0"/>
              <a:t>, </a:t>
            </a:r>
            <a:r>
              <a:rPr lang="de-DE" sz="1800" i="1" dirty="0" err="1"/>
              <a:t>and</a:t>
            </a:r>
            <a:r>
              <a:rPr lang="de-DE" sz="1800" i="1" dirty="0"/>
              <a:t> </a:t>
            </a:r>
            <a:r>
              <a:rPr lang="de-DE" sz="1800" i="1" dirty="0" err="1"/>
              <a:t>queries</a:t>
            </a:r>
            <a:r>
              <a:rPr lang="de-DE" sz="1800" i="1" dirty="0"/>
              <a:t>. </a:t>
            </a:r>
            <a:r>
              <a:rPr lang="de-DE" sz="1800" i="1" dirty="0" err="1"/>
              <a:t>Semantic</a:t>
            </a:r>
            <a:r>
              <a:rPr lang="de-DE" sz="1800" i="1" dirty="0"/>
              <a:t> Web - </a:t>
            </a:r>
            <a:r>
              <a:rPr lang="de-DE" sz="1800" i="1" dirty="0" err="1"/>
              <a:t>Interoperability</a:t>
            </a:r>
            <a:r>
              <a:rPr lang="de-DE" sz="1800" i="1" dirty="0"/>
              <a:t>, </a:t>
            </a:r>
            <a:r>
              <a:rPr lang="de-DE" sz="1800" i="1" dirty="0" err="1"/>
              <a:t>Usability</a:t>
            </a:r>
            <a:r>
              <a:rPr lang="de-DE" sz="1800" i="1" dirty="0"/>
              <a:t>, </a:t>
            </a:r>
            <a:r>
              <a:rPr lang="de-DE" sz="1800" i="1" dirty="0" err="1"/>
              <a:t>Applicability</a:t>
            </a:r>
            <a:r>
              <a:rPr lang="de-DE" sz="1800" i="1" dirty="0"/>
              <a:t> (SWJ), 4(4), 2013.</a:t>
            </a:r>
            <a:endParaRPr lang="de-DE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25647029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075" y="430318"/>
            <a:ext cx="6280165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3. SPARQL </a:t>
            </a:r>
            <a:r>
              <a:rPr lang="de-DE" dirty="0"/>
              <a:t>1.1 Update &amp; </a:t>
            </a:r>
            <a:r>
              <a:rPr lang="de-DE" dirty="0" err="1"/>
              <a:t>Entailment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Stream </a:t>
            </a:r>
            <a:r>
              <a:rPr lang="de-DE" dirty="0" err="1"/>
              <a:t>Reasoning</a:t>
            </a:r>
            <a:r>
              <a:rPr lang="de-DE" dirty="0"/>
              <a:t> </a:t>
            </a:r>
            <a:r>
              <a:rPr lang="de-DE" dirty="0" err="1"/>
              <a:t>Semantics</a:t>
            </a:r>
            <a:r>
              <a:rPr lang="de-DE" dirty="0"/>
              <a:t>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SPARQL 1.1 </a:t>
            </a:r>
            <a:r>
              <a:rPr lang="de-DE" dirty="0" err="1" smtClean="0"/>
              <a:t>can</a:t>
            </a:r>
            <a:r>
              <a:rPr lang="de-DE" dirty="0" smtClean="0"/>
              <a:t> update a </a:t>
            </a:r>
            <a:r>
              <a:rPr lang="de-DE" dirty="0" err="1" smtClean="0"/>
              <a:t>stream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do </a:t>
            </a:r>
            <a:r>
              <a:rPr lang="de-DE" dirty="0" err="1" smtClean="0"/>
              <a:t>entailment</a:t>
            </a:r>
            <a:r>
              <a:rPr lang="de-DE" dirty="0" smtClean="0"/>
              <a:t> </a:t>
            </a:r>
            <a:r>
              <a:rPr lang="de-DE" dirty="0" err="1" smtClean="0"/>
              <a:t>regimes</a:t>
            </a:r>
            <a:r>
              <a:rPr lang="de-DE" dirty="0" smtClean="0"/>
              <a:t>, </a:t>
            </a:r>
            <a:r>
              <a:rPr lang="de-DE" dirty="0" err="1" smtClean="0"/>
              <a:t>however</a:t>
            </a:r>
            <a:r>
              <a:rPr lang="de-DE" dirty="0" smtClean="0"/>
              <a:t>...</a:t>
            </a:r>
          </a:p>
          <a:p>
            <a:endParaRPr lang="de-DE" dirty="0"/>
          </a:p>
          <a:p>
            <a:r>
              <a:rPr lang="en-US" b="1" dirty="0">
                <a:solidFill>
                  <a:srgbClr val="000000"/>
                </a:solidFill>
              </a:rPr>
              <a:t>Standardization</a:t>
            </a:r>
            <a:r>
              <a:rPr lang="en-US" dirty="0"/>
              <a:t> of </a:t>
            </a:r>
            <a:r>
              <a:rPr lang="en-US" dirty="0">
                <a:solidFill>
                  <a:srgbClr val="0000FF"/>
                </a:solidFill>
              </a:rPr>
              <a:t>SPARQL 1.1 Update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SPARQL 1.1 Entailment Regimes</a:t>
            </a:r>
            <a:r>
              <a:rPr lang="en-US" dirty="0"/>
              <a:t> with triple stores implementing those standards (</a:t>
            </a:r>
            <a:r>
              <a:rPr lang="en-US" dirty="0">
                <a:solidFill>
                  <a:srgbClr val="0000FF"/>
                </a:solidFill>
              </a:rPr>
              <a:t>rewriting</a:t>
            </a:r>
            <a:r>
              <a:rPr lang="en-US" dirty="0"/>
              <a:t>- or </a:t>
            </a:r>
            <a:r>
              <a:rPr lang="en-US" dirty="0">
                <a:solidFill>
                  <a:srgbClr val="0000FF"/>
                </a:solidFill>
              </a:rPr>
              <a:t>materialization-based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b="1" dirty="0" smtClean="0"/>
              <a:t>is silent about their interaction</a:t>
            </a:r>
            <a:endParaRPr lang="en-US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9532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5400005" cy="708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What's been done already?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96" y="1268760"/>
            <a:ext cx="8964488" cy="5257800"/>
          </a:xfrm>
        </p:spPr>
        <p:txBody>
          <a:bodyPr>
            <a:normAutofit/>
          </a:bodyPr>
          <a:lstStyle/>
          <a:p>
            <a:endParaRPr lang="en-US" sz="900" dirty="0" smtClean="0"/>
          </a:p>
          <a:p>
            <a:endParaRPr lang="en-US" sz="900" dirty="0"/>
          </a:p>
          <a:p>
            <a:r>
              <a:rPr lang="en-US" sz="1600" dirty="0" smtClean="0">
                <a:solidFill>
                  <a:srgbClr val="0000FF"/>
                </a:solidFill>
              </a:rPr>
              <a:t>What </a:t>
            </a:r>
            <a:r>
              <a:rPr lang="en-US" sz="1600" dirty="0">
                <a:solidFill>
                  <a:srgbClr val="0000FF"/>
                </a:solidFill>
              </a:rPr>
              <a:t>do </a:t>
            </a:r>
            <a:r>
              <a:rPr lang="en-US" sz="1600" dirty="0" smtClean="0">
                <a:solidFill>
                  <a:srgbClr val="0000FF"/>
                </a:solidFill>
              </a:rPr>
              <a:t>off-the-shelf triple stores do?</a:t>
            </a:r>
            <a:endParaRPr lang="en-US" sz="1600" dirty="0">
              <a:solidFill>
                <a:srgbClr val="0000FF"/>
              </a:solidFill>
            </a:endParaRPr>
          </a:p>
          <a:p>
            <a:pPr lvl="1"/>
            <a:r>
              <a:rPr lang="en-US" sz="1600" b="1" dirty="0"/>
              <a:t>Entailment</a:t>
            </a:r>
            <a:r>
              <a:rPr lang="en-US" sz="1600" dirty="0"/>
              <a:t> typically handled </a:t>
            </a:r>
          </a:p>
          <a:p>
            <a:pPr lvl="2"/>
            <a:r>
              <a:rPr lang="en-US" sz="1400" dirty="0"/>
              <a:t>at (bulk) loading </a:t>
            </a:r>
            <a:r>
              <a:rPr lang="en-US" sz="1400" i="1" dirty="0"/>
              <a:t>by </a:t>
            </a:r>
            <a:r>
              <a:rPr lang="en-US" sz="1400" b="1" i="1" dirty="0">
                <a:solidFill>
                  <a:srgbClr val="FF0000"/>
                </a:solidFill>
              </a:rPr>
              <a:t>materialization </a:t>
            </a:r>
            <a:r>
              <a:rPr lang="en-US" sz="1400" b="1" i="1" dirty="0">
                <a:solidFill>
                  <a:srgbClr val="000000"/>
                </a:solidFill>
              </a:rPr>
              <a:t>, or</a:t>
            </a:r>
          </a:p>
          <a:p>
            <a:pPr lvl="2"/>
            <a:r>
              <a:rPr lang="en-US" sz="1400" dirty="0">
                <a:solidFill>
                  <a:srgbClr val="000000"/>
                </a:solidFill>
              </a:rPr>
              <a:t>at</a:t>
            </a:r>
            <a:r>
              <a:rPr lang="en-US" sz="1400" i="1" dirty="0">
                <a:solidFill>
                  <a:srgbClr val="000000"/>
                </a:solidFill>
              </a:rPr>
              <a:t> query time by </a:t>
            </a:r>
            <a:r>
              <a:rPr lang="en-US" sz="1400" b="1" i="1" dirty="0">
                <a:solidFill>
                  <a:srgbClr val="FF0000"/>
                </a:solidFill>
              </a:rPr>
              <a:t>rewriting</a:t>
            </a:r>
          </a:p>
          <a:p>
            <a:pPr marL="457200" lvl="1" indent="0">
              <a:buNone/>
            </a:pPr>
            <a:r>
              <a:rPr lang="en-US" sz="1600" b="1" i="1" dirty="0">
                <a:solidFill>
                  <a:srgbClr val="FF0000"/>
                </a:solidFill>
              </a:rPr>
              <a:t>      </a:t>
            </a:r>
            <a:r>
              <a:rPr lang="en-US" sz="1400" dirty="0"/>
              <a:t>but</a:t>
            </a:r>
            <a:r>
              <a:rPr lang="en-US" sz="1600" dirty="0"/>
              <a:t> </a:t>
            </a:r>
            <a:r>
              <a:rPr lang="en-US" sz="1600" b="1" dirty="0"/>
              <a:t>not in the context of Updates</a:t>
            </a:r>
            <a:r>
              <a:rPr lang="en-US" sz="1600" dirty="0"/>
              <a:t>.</a:t>
            </a:r>
          </a:p>
          <a:p>
            <a:pPr lvl="1"/>
            <a:r>
              <a:rPr lang="en-US" sz="1600" dirty="0" smtClean="0"/>
              <a:t>no “standard” behavior for  </a:t>
            </a:r>
            <a:r>
              <a:rPr lang="en-US" sz="1600" b="1" dirty="0" smtClean="0"/>
              <a:t>Delete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b="1" dirty="0" smtClean="0"/>
              <a:t>Insert</a:t>
            </a:r>
            <a:r>
              <a:rPr lang="en-US" sz="1600" dirty="0" smtClean="0"/>
              <a:t> upon materialized stores.</a:t>
            </a:r>
            <a:endParaRPr lang="en-US" sz="1600" dirty="0"/>
          </a:p>
          <a:p>
            <a:pPr lvl="1"/>
            <a:r>
              <a:rPr lang="en-US" sz="1600" dirty="0" smtClean="0"/>
              <a:t>interplay of Entailments and Update left out in the SPARQL 1.1 spec.</a:t>
            </a:r>
            <a:endParaRPr lang="en-US" sz="800" dirty="0" smtClean="0"/>
          </a:p>
          <a:p>
            <a:r>
              <a:rPr lang="en-US" sz="1600" dirty="0" smtClean="0">
                <a:solidFill>
                  <a:srgbClr val="0000FF"/>
                </a:solidFill>
              </a:rPr>
              <a:t>What does the literature say? </a:t>
            </a:r>
            <a:endParaRPr lang="en-US" sz="900" dirty="0" smtClean="0"/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Approaches </a:t>
            </a:r>
            <a:r>
              <a:rPr lang="en-US" sz="1200" i="1" dirty="0" smtClean="0"/>
              <a:t>in the literature on updates and RDFS </a:t>
            </a:r>
            <a:r>
              <a:rPr lang="en-US" sz="1200" dirty="0" smtClean="0"/>
              <a:t>(or also DLs) limited to </a:t>
            </a:r>
            <a:r>
              <a:rPr lang="en-US" sz="1200" b="1" i="1" dirty="0" smtClean="0"/>
              <a:t>atomic update </a:t>
            </a:r>
            <a:r>
              <a:rPr lang="en-US" sz="1200" dirty="0" smtClean="0"/>
              <a:t>operations…</a:t>
            </a:r>
          </a:p>
          <a:p>
            <a:pPr lvl="1"/>
            <a:r>
              <a:rPr lang="en-US" sz="1200" dirty="0" smtClean="0"/>
              <a:t>[Gutierrez et al., ESWC2011] </a:t>
            </a:r>
            <a:r>
              <a:rPr lang="en-US" sz="1200" dirty="0" err="1" smtClean="0"/>
              <a:t>ABox</a:t>
            </a:r>
            <a:r>
              <a:rPr lang="en-US" sz="1200" dirty="0" smtClean="0"/>
              <a:t> deletions in the context of RDFS</a:t>
            </a:r>
          </a:p>
          <a:p>
            <a:pPr lvl="1"/>
            <a:r>
              <a:rPr lang="en-US" sz="1200" dirty="0" smtClean="0"/>
              <a:t>[</a:t>
            </a:r>
            <a:r>
              <a:rPr lang="en-US" sz="1200" dirty="0" err="1" smtClean="0"/>
              <a:t>Calvanese</a:t>
            </a:r>
            <a:r>
              <a:rPr lang="en-US" sz="1200" dirty="0" smtClean="0"/>
              <a:t> et al., ISWC2010] </a:t>
            </a:r>
            <a:r>
              <a:rPr lang="en-US" sz="1200" dirty="0" err="1" smtClean="0"/>
              <a:t>ABox</a:t>
            </a:r>
            <a:r>
              <a:rPr lang="en-US" sz="1200" dirty="0" smtClean="0"/>
              <a:t>  &amp; </a:t>
            </a:r>
            <a:r>
              <a:rPr lang="en-US" sz="1200" dirty="0" err="1" smtClean="0"/>
              <a:t>T</a:t>
            </a:r>
            <a:r>
              <a:rPr lang="en-US" sz="1200" dirty="0" err="1"/>
              <a:t>B</a:t>
            </a:r>
            <a:r>
              <a:rPr lang="en-US" sz="1200" dirty="0" err="1" smtClean="0"/>
              <a:t>ox</a:t>
            </a:r>
            <a:r>
              <a:rPr lang="en-US" sz="1200" dirty="0" smtClean="0"/>
              <a:t> insertions in the context of DL-Lite (incl. inconsistency repair)</a:t>
            </a:r>
            <a:endParaRPr lang="en-US" sz="900" dirty="0" smtClean="0"/>
          </a:p>
          <a:p>
            <a:pPr marL="0" indent="0">
              <a:buNone/>
            </a:pPr>
            <a:r>
              <a:rPr lang="en-US" sz="1200" dirty="0" smtClean="0"/>
              <a:t>     Also related:</a:t>
            </a:r>
          </a:p>
          <a:p>
            <a:pPr lvl="1"/>
            <a:r>
              <a:rPr lang="en-US" sz="1200" dirty="0" smtClean="0"/>
              <a:t>Deductive DBs: [Gupta et al., SIGMOD93]</a:t>
            </a:r>
            <a:r>
              <a:rPr lang="en-US" sz="1200" dirty="0"/>
              <a:t>:</a:t>
            </a:r>
            <a:r>
              <a:rPr lang="en-US" sz="1200" dirty="0" smtClean="0"/>
              <a:t> </a:t>
            </a:r>
            <a:r>
              <a:rPr lang="en-US" sz="1400" b="1" dirty="0" err="1" smtClean="0"/>
              <a:t>DRed</a:t>
            </a:r>
            <a:r>
              <a:rPr lang="en-US" sz="1400" b="1" dirty="0" smtClean="0"/>
              <a:t> (delete </a:t>
            </a:r>
            <a:r>
              <a:rPr lang="en-US" sz="1400" b="1" dirty="0"/>
              <a:t>and re-</a:t>
            </a:r>
            <a:r>
              <a:rPr lang="en-US" sz="1400" b="1" dirty="0" smtClean="0"/>
              <a:t>derive</a:t>
            </a:r>
            <a:r>
              <a:rPr lang="en-US" sz="1400" b="1" dirty="0"/>
              <a:t>)</a:t>
            </a:r>
            <a:r>
              <a:rPr lang="en-US" sz="1400" dirty="0" smtClean="0"/>
              <a:t>, applied by [</a:t>
            </a:r>
            <a:r>
              <a:rPr lang="en-US" sz="1200" dirty="0" err="1" smtClean="0"/>
              <a:t>Kotowski</a:t>
            </a:r>
            <a:r>
              <a:rPr lang="en-US" sz="1200" dirty="0"/>
              <a:t> </a:t>
            </a:r>
            <a:r>
              <a:rPr lang="en-US" sz="1200" dirty="0" smtClean="0"/>
              <a:t>et al.2011] and [</a:t>
            </a:r>
            <a:r>
              <a:rPr lang="en-US" sz="1200" dirty="0" err="1" smtClean="0"/>
              <a:t>Urbani</a:t>
            </a:r>
            <a:r>
              <a:rPr lang="en-US" sz="1200" dirty="0" smtClean="0"/>
              <a:t> et al. 2013] in the context of RDF/RDFS…</a:t>
            </a:r>
          </a:p>
          <a:p>
            <a:pPr lvl="1"/>
            <a:r>
              <a:rPr lang="en-US" sz="1200" dirty="0" smtClean="0"/>
              <a:t>KB evolution, Belief revision, etc.: Various works in classical AI and philosophy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lvl="1"/>
            <a:endParaRPr lang="en-US" sz="1200" dirty="0" smtClean="0"/>
          </a:p>
          <a:p>
            <a:endParaRPr lang="en-US" sz="900" dirty="0"/>
          </a:p>
        </p:txBody>
      </p:sp>
      <p:sp>
        <p:nvSpPr>
          <p:cNvPr id="4" name="Textfeld 3"/>
          <p:cNvSpPr txBox="1"/>
          <p:nvPr/>
        </p:nvSpPr>
        <p:spPr>
          <a:xfrm>
            <a:off x="143000" y="6165304"/>
            <a:ext cx="8893496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Particularly</a:t>
            </a:r>
            <a:r>
              <a:rPr lang="de-DE" dirty="0" smtClean="0"/>
              <a:t>, </a:t>
            </a:r>
            <a:r>
              <a:rPr lang="de-DE" dirty="0" err="1" smtClean="0"/>
              <a:t>none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considers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interplay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b="1" dirty="0" smtClean="0"/>
              <a:t>DELETE</a:t>
            </a:r>
            <a:r>
              <a:rPr lang="de-DE" dirty="0" smtClean="0"/>
              <a:t>, </a:t>
            </a:r>
            <a:r>
              <a:rPr lang="de-DE" b="1" dirty="0" smtClean="0"/>
              <a:t>INSERT </a:t>
            </a:r>
            <a:r>
              <a:rPr lang="de-DE" dirty="0" err="1" smtClean="0"/>
              <a:t>based</a:t>
            </a:r>
            <a:r>
              <a:rPr lang="de-DE" dirty="0" smtClean="0"/>
              <a:t> on a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b="1" dirty="0" smtClean="0"/>
              <a:t>WHERE </a:t>
            </a:r>
            <a:r>
              <a:rPr lang="de-DE" dirty="0" err="1" smtClean="0"/>
              <a:t>clause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in SPARQL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8455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RDF Stream </a:t>
            </a:r>
            <a:r>
              <a:rPr lang="de-DE" dirty="0" err="1" smtClean="0"/>
              <a:t>Reasoning</a:t>
            </a:r>
            <a:r>
              <a:rPr lang="de-DE" dirty="0" smtClean="0"/>
              <a:t>/Stream Processing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likewise</a:t>
            </a:r>
            <a:r>
              <a:rPr lang="de-DE" dirty="0" smtClean="0"/>
              <a:t> </a:t>
            </a:r>
            <a:r>
              <a:rPr lang="de-DE" dirty="0" err="1" smtClean="0"/>
              <a:t>viewed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b="1" dirty="0" err="1" smtClean="0"/>
              <a:t>stream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 </a:t>
            </a:r>
            <a:r>
              <a:rPr lang="de-DE" b="1" dirty="0" err="1" smtClean="0"/>
              <a:t>updates</a:t>
            </a:r>
            <a:r>
              <a:rPr lang="de-DE" b="1" dirty="0" smtClean="0"/>
              <a:t> </a:t>
            </a:r>
            <a:r>
              <a:rPr lang="de-DE" dirty="0" err="1" smtClean="0"/>
              <a:t>adding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removing</a:t>
            </a:r>
            <a:r>
              <a:rPr lang="de-DE" dirty="0" smtClean="0"/>
              <a:t> </a:t>
            </a:r>
            <a:r>
              <a:rPr lang="de-DE" dirty="0" err="1" smtClean="0"/>
              <a:t>triples</a:t>
            </a:r>
            <a:r>
              <a:rPr lang="de-DE" dirty="0" smtClean="0"/>
              <a:t>, but:</a:t>
            </a:r>
          </a:p>
          <a:p>
            <a:endParaRPr lang="de-DE" dirty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meant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remove</a:t>
            </a:r>
            <a:r>
              <a:rPr lang="de-DE" dirty="0" smtClean="0"/>
              <a:t> </a:t>
            </a:r>
            <a:r>
              <a:rPr lang="de-DE" dirty="0" err="1" smtClean="0"/>
              <a:t>implicit</a:t>
            </a:r>
            <a:r>
              <a:rPr lang="de-DE" dirty="0" smtClean="0"/>
              <a:t> </a:t>
            </a:r>
            <a:r>
              <a:rPr lang="de-DE" dirty="0" err="1" smtClean="0"/>
              <a:t>triples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overdeletion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(</a:t>
            </a:r>
            <a:r>
              <a:rPr lang="de-DE" dirty="0" err="1" smtClean="0"/>
              <a:t>Dred</a:t>
            </a:r>
            <a:r>
              <a:rPr lang="de-DE" dirty="0" smtClean="0"/>
              <a:t>)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thing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do?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5400005" cy="708025"/>
          </a:xfrm>
        </p:spPr>
        <p:txBody>
          <a:bodyPr/>
          <a:lstStyle/>
          <a:p>
            <a:r>
              <a:rPr lang="de-DE" dirty="0" err="1" smtClean="0"/>
              <a:t>Particularly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3000" y="6165304"/>
            <a:ext cx="8893496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interplay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b="1" dirty="0" smtClean="0"/>
              <a:t>DELETE</a:t>
            </a:r>
            <a:r>
              <a:rPr lang="de-DE" dirty="0" smtClean="0"/>
              <a:t>, </a:t>
            </a:r>
            <a:r>
              <a:rPr lang="de-DE" b="1" dirty="0" smtClean="0"/>
              <a:t>INSERT </a:t>
            </a:r>
            <a:r>
              <a:rPr lang="de-DE" dirty="0" err="1" smtClean="0"/>
              <a:t>based</a:t>
            </a:r>
            <a:r>
              <a:rPr lang="de-DE" dirty="0" smtClean="0"/>
              <a:t> on a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b="1" dirty="0" smtClean="0"/>
              <a:t>WHERE </a:t>
            </a:r>
            <a:r>
              <a:rPr lang="de-DE" dirty="0" err="1" smtClean="0"/>
              <a:t>clause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in </a:t>
            </a:r>
            <a:r>
              <a:rPr lang="de-DE" dirty="0" smtClean="0"/>
              <a:t>SPARQL Updates?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52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6912768" cy="708025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initial</a:t>
            </a:r>
            <a:r>
              <a:rPr lang="de-DE" dirty="0" smtClean="0"/>
              <a:t> </a:t>
            </a:r>
            <a:r>
              <a:rPr lang="de-DE" dirty="0" err="1" smtClean="0"/>
              <a:t>thoughts</a:t>
            </a:r>
            <a:r>
              <a:rPr lang="de-DE" dirty="0" smtClean="0"/>
              <a:t> on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...</a:t>
            </a:r>
            <a:endParaRPr lang="de-DE" dirty="0"/>
          </a:p>
        </p:txBody>
      </p:sp>
      <p:pic>
        <p:nvPicPr>
          <p:cNvPr id="4" name="Bild 3" descr="Screen Shot 2015-02-25 at 23.0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32248"/>
            <a:ext cx="5952535" cy="479715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3"/>
          <a:srcRect r="65664"/>
          <a:stretch/>
        </p:blipFill>
        <p:spPr>
          <a:xfrm>
            <a:off x="8053" y="1700808"/>
            <a:ext cx="2511731" cy="6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6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/>
            <a:r>
              <a:rPr lang="de-DE" dirty="0" err="1" smtClean="0"/>
              <a:t>Disclaimer</a:t>
            </a:r>
            <a:r>
              <a:rPr lang="de-DE" dirty="0" smtClean="0"/>
              <a:t>: </a:t>
            </a:r>
            <a:r>
              <a:rPr lang="de-DE" b="1" dirty="0" smtClean="0"/>
              <a:t>NO </a:t>
            </a:r>
            <a:r>
              <a:rPr lang="de-DE" b="1" dirty="0" err="1" smtClean="0"/>
              <a:t>concrete</a:t>
            </a:r>
            <a:r>
              <a:rPr lang="de-DE" b="1" dirty="0" smtClean="0"/>
              <a:t> </a:t>
            </a:r>
            <a:r>
              <a:rPr lang="de-DE" b="1" dirty="0" err="1" smtClean="0"/>
              <a:t>work</a:t>
            </a:r>
            <a:r>
              <a:rPr lang="de-DE" b="1" dirty="0" smtClean="0"/>
              <a:t> on Stream </a:t>
            </a:r>
            <a:r>
              <a:rPr lang="de-DE" b="1" dirty="0" err="1" smtClean="0"/>
              <a:t>Reasoning</a:t>
            </a:r>
            <a:r>
              <a:rPr lang="de-DE" b="1" dirty="0" smtClean="0"/>
              <a:t> in </a:t>
            </a:r>
            <a:r>
              <a:rPr lang="de-DE" b="1" dirty="0" err="1" smtClean="0"/>
              <a:t>my</a:t>
            </a:r>
            <a:r>
              <a:rPr lang="de-DE" b="1" dirty="0" smtClean="0"/>
              <a:t> </a:t>
            </a:r>
            <a:r>
              <a:rPr lang="de-DE" b="1" dirty="0" err="1" smtClean="0"/>
              <a:t>group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moment</a:t>
            </a:r>
            <a:r>
              <a:rPr lang="de-DE" dirty="0" smtClean="0"/>
              <a:t>, but still on 3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...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Dynamic </a:t>
            </a:r>
            <a:r>
              <a:rPr lang="de-DE" dirty="0" err="1"/>
              <a:t>Linked</a:t>
            </a:r>
            <a:r>
              <a:rPr lang="de-DE" dirty="0"/>
              <a:t> Data &amp; Open </a:t>
            </a:r>
            <a:r>
              <a:rPr lang="de-DE" dirty="0" smtClean="0"/>
              <a:t>Data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Efficient</a:t>
            </a:r>
            <a:r>
              <a:rPr lang="de-DE" dirty="0" smtClean="0"/>
              <a:t> RDF Stream Interchange (ERI)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SPARQL 1.1 Update &amp; </a:t>
            </a:r>
            <a:r>
              <a:rPr lang="de-DE" dirty="0" err="1" smtClean="0"/>
              <a:t>Entailment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basis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Stream </a:t>
            </a:r>
            <a:r>
              <a:rPr lang="de-DE" dirty="0" err="1" smtClean="0"/>
              <a:t>Reasoning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r>
              <a:rPr lang="de-DE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29744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274638"/>
            <a:ext cx="7380312" cy="1498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Exploring possible </a:t>
            </a:r>
            <a:r>
              <a:rPr lang="en-US" dirty="0" err="1" smtClean="0"/>
              <a:t>ABox</a:t>
            </a:r>
            <a:r>
              <a:rPr lang="en-US" dirty="0" smtClean="0"/>
              <a:t> update semantics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46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Materialized-preserving semantics</a:t>
            </a:r>
          </a:p>
          <a:p>
            <a:pPr lvl="1"/>
            <a:r>
              <a:rPr lang="en-US" sz="2400" b="1" i="1" dirty="0" smtClean="0"/>
              <a:t>Sem</a:t>
            </a:r>
            <a:r>
              <a:rPr lang="en-US" sz="2400" b="1" baseline="-25000" dirty="0" smtClean="0"/>
              <a:t>0</a:t>
            </a:r>
            <a:r>
              <a:rPr lang="en-US" sz="2400" b="1" i="1" baseline="30000" dirty="0"/>
              <a:t>mat</a:t>
            </a:r>
            <a:r>
              <a:rPr lang="en-US" sz="2400" dirty="0" smtClean="0"/>
              <a:t>  … baseline semantics</a:t>
            </a:r>
            <a:endParaRPr lang="en-US" sz="2400" i="1" dirty="0" smtClean="0"/>
          </a:p>
          <a:p>
            <a:pPr lvl="1"/>
            <a:r>
              <a:rPr lang="en-US" sz="2400" b="1" i="1" dirty="0" smtClean="0"/>
              <a:t>Sem</a:t>
            </a:r>
            <a:r>
              <a:rPr lang="en-US" sz="2400" b="1" baseline="-25000" dirty="0" smtClean="0"/>
              <a:t>1a</a:t>
            </a:r>
            <a:r>
              <a:rPr lang="en-US" sz="2400" b="1" i="1" baseline="30000" dirty="0"/>
              <a:t>mat</a:t>
            </a:r>
            <a:endParaRPr lang="en-US" sz="2400" i="1" dirty="0" smtClean="0"/>
          </a:p>
          <a:p>
            <a:pPr lvl="1"/>
            <a:r>
              <a:rPr lang="en-US" sz="2400" b="1" i="1" dirty="0" smtClean="0"/>
              <a:t>Sem</a:t>
            </a:r>
            <a:r>
              <a:rPr lang="en-US" sz="2400" b="1" baseline="-25000" dirty="0" smtClean="0"/>
              <a:t>1b</a:t>
            </a:r>
            <a:r>
              <a:rPr lang="en-US" sz="2400" b="1" i="1" baseline="30000" dirty="0"/>
              <a:t>mat</a:t>
            </a:r>
            <a:endParaRPr lang="en-US" sz="2400" i="1" dirty="0" smtClean="0"/>
          </a:p>
          <a:p>
            <a:pPr lvl="1"/>
            <a:r>
              <a:rPr lang="en-US" sz="2400" b="1" i="1" dirty="0" smtClean="0"/>
              <a:t>Sem</a:t>
            </a:r>
            <a:r>
              <a:rPr lang="en-US" sz="2400" b="1" baseline="-25000" dirty="0" smtClean="0"/>
              <a:t>2</a:t>
            </a:r>
            <a:r>
              <a:rPr lang="en-US" sz="2400" b="1" i="1" baseline="30000" dirty="0"/>
              <a:t>mat</a:t>
            </a:r>
            <a:r>
              <a:rPr lang="en-US" sz="2400" dirty="0" smtClean="0"/>
              <a:t> … delete incl. </a:t>
            </a:r>
            <a:r>
              <a:rPr lang="en-US" sz="2400" b="1" dirty="0" smtClean="0"/>
              <a:t>causes</a:t>
            </a:r>
            <a:r>
              <a:rPr lang="en-US" sz="2400" dirty="0" smtClean="0"/>
              <a:t> and rewrite upon inserts</a:t>
            </a:r>
            <a:endParaRPr lang="en-US" sz="2400" i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72485" y="2780928"/>
            <a:ext cx="6808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latin typeface="Calibri"/>
              </a:rPr>
              <a:t>inspired by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DRed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delete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incl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effects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re-derive new effects upon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inserts </a:t>
            </a:r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7149" y="2348880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6000" dirty="0" smtClean="0">
                <a:solidFill>
                  <a:prstClr val="black"/>
                </a:solidFill>
                <a:latin typeface="Calibri"/>
              </a:rPr>
              <a:t>}</a:t>
            </a:r>
            <a:endParaRPr lang="de-DE" sz="6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23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2238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0</a:t>
            </a:r>
            <a:r>
              <a:rPr lang="en-US" sz="3600" b="1" i="1" baseline="30000" dirty="0" smtClean="0"/>
              <a:t>mat</a:t>
            </a:r>
            <a:r>
              <a:rPr lang="en-US" sz="3600" b="1" dirty="0" smtClean="0"/>
              <a:t>: </a:t>
            </a:r>
            <a:r>
              <a:rPr lang="en-US" sz="2400" i="1" dirty="0"/>
              <a:t>Naïve Update followed by re-materialization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7158" y="1132522"/>
            <a:ext cx="3333028" cy="2426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91" y="3695123"/>
            <a:ext cx="2717800" cy="5207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dirty="0" smtClean="0">
                <a:solidFill>
                  <a:prstClr val="black"/>
                </a:solidFill>
                <a:latin typeface="Calibri"/>
              </a:rPr>
              <a:t>...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11938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86909"/>
              </p:ext>
            </p:extLst>
          </p:nvPr>
        </p:nvGraphicFramePr>
        <p:xfrm>
          <a:off x="288515" y="426750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uppierung 20"/>
          <p:cNvGrpSpPr/>
          <p:nvPr/>
        </p:nvGrpSpPr>
        <p:grpSpPr>
          <a:xfrm>
            <a:off x="4306910" y="688520"/>
            <a:ext cx="5417165" cy="1765300"/>
            <a:chOff x="3701835" y="250733"/>
            <a:chExt cx="5417165" cy="1765300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1835" y="250733"/>
              <a:ext cx="4749800" cy="1765300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4547000" y="655441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?X a :Child . }</a:t>
              </a: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INSERT { ?Y a :Mother . }</a:t>
              </a: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WHERE { ?X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hasParent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?Y . } </a:t>
              </a: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4016159" y="2852936"/>
            <a:ext cx="5127841" cy="815355"/>
            <a:chOff x="3590186" y="3285796"/>
            <a:chExt cx="4342711" cy="815355"/>
          </a:xfrm>
        </p:grpSpPr>
        <p:sp>
          <p:nvSpPr>
            <p:cNvPr id="16" name="Oval 15"/>
            <p:cNvSpPr/>
            <p:nvPr/>
          </p:nvSpPr>
          <p:spPr>
            <a:xfrm>
              <a:off x="6365129" y="3285796"/>
              <a:ext cx="1567768" cy="81535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nl-NL" dirty="0">
                  <a:solidFill>
                    <a:srgbClr val="FF0000"/>
                  </a:solidFill>
                  <a:latin typeface="Calibri"/>
                </a:rPr>
                <a:t>?X</a:t>
              </a:r>
              <a:r>
                <a:rPr lang="nl-NL" dirty="0" smtClean="0">
                  <a:solidFill>
                    <a:srgbClr val="FF0000"/>
                  </a:solidFill>
                  <a:latin typeface="Calibri"/>
                </a:rPr>
                <a:t>=:marie </a:t>
              </a:r>
              <a:endParaRPr lang="nl-NL" dirty="0">
                <a:solidFill>
                  <a:srgbClr val="FF0000"/>
                </a:solidFill>
                <a:latin typeface="Calibri"/>
              </a:endParaRPr>
            </a:p>
            <a:p>
              <a:pPr defTabSz="457200"/>
              <a:r>
                <a:rPr lang="nl-NL" dirty="0">
                  <a:solidFill>
                    <a:srgbClr val="FF0000"/>
                  </a:solidFill>
                  <a:latin typeface="Calibri"/>
                </a:rPr>
                <a:t>?Y</a:t>
              </a:r>
              <a:r>
                <a:rPr lang="nl-NL" dirty="0" smtClean="0">
                  <a:solidFill>
                    <a:srgbClr val="FF0000"/>
                  </a:solidFill>
                  <a:latin typeface="Calibri"/>
                </a:rPr>
                <a:t>=:</a:t>
              </a:r>
              <a:r>
                <a:rPr lang="nl-NL" dirty="0" err="1" smtClean="0">
                  <a:solidFill>
                    <a:srgbClr val="FF0000"/>
                  </a:solidFill>
                  <a:latin typeface="Calibri"/>
                </a:rPr>
                <a:t>maria_t</a:t>
              </a:r>
              <a:endParaRPr lang="nl-NL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" name="Abgerundetes Rechteck 2"/>
            <p:cNvSpPr/>
            <p:nvPr/>
          </p:nvSpPr>
          <p:spPr>
            <a:xfrm>
              <a:off x="3590186" y="3285796"/>
              <a:ext cx="2963014" cy="815355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marie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a :Child . }</a:t>
              </a: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INSERT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a :Mother . }</a:t>
              </a:r>
            </a:p>
          </p:txBody>
        </p:sp>
      </p:grp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188518"/>
              </p:ext>
            </p:extLst>
          </p:nvPr>
        </p:nvGraphicFramePr>
        <p:xfrm>
          <a:off x="291049" y="4260831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:Mother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2" name="Gerade Verbindung mit Pfeil 31"/>
          <p:cNvCxnSpPr>
            <a:stCxn id="30" idx="3"/>
            <a:endCxn id="34" idx="1"/>
          </p:cNvCxnSpPr>
          <p:nvPr/>
        </p:nvCxnSpPr>
        <p:spPr>
          <a:xfrm>
            <a:off x="2743578" y="5083791"/>
            <a:ext cx="1531976" cy="66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721898" y="5083791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(G)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88487"/>
              </p:ext>
            </p:extLst>
          </p:nvPr>
        </p:nvGraphicFramePr>
        <p:xfrm>
          <a:off x="4275554" y="426750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" name="Cloud Callout 6"/>
          <p:cNvSpPr/>
          <p:nvPr/>
        </p:nvSpPr>
        <p:spPr>
          <a:xfrm>
            <a:off x="7182495" y="4318000"/>
            <a:ext cx="1608666" cy="903111"/>
          </a:xfrm>
          <a:prstGeom prst="cloudCallout">
            <a:avLst>
              <a:gd name="adj1" fmla="val -71513"/>
              <a:gd name="adj2" fmla="val 527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No effect!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07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Materialized-pres.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Sem</a:t>
            </a:r>
            <a:r>
              <a:rPr lang="en-US" b="1" baseline="-25000" dirty="0" smtClean="0"/>
              <a:t>1a</a:t>
            </a:r>
            <a:r>
              <a:rPr lang="en-US" b="1" i="1" baseline="30000" dirty="0"/>
              <a:t>mat</a:t>
            </a:r>
            <a:endParaRPr lang="en-US" dirty="0" smtClean="0"/>
          </a:p>
          <a:p>
            <a:pPr lvl="1"/>
            <a:r>
              <a:rPr lang="en-US" dirty="0" smtClean="0"/>
              <a:t>“Delete and </a:t>
            </a:r>
            <a:r>
              <a:rPr lang="en-US" dirty="0" err="1" smtClean="0"/>
              <a:t>rederive</a:t>
            </a:r>
            <a:r>
              <a:rPr lang="en-US" dirty="0" smtClean="0"/>
              <a:t>”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5" y="3139315"/>
            <a:ext cx="7972140" cy="48280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31" y="4168392"/>
            <a:ext cx="2679700" cy="292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31" y="4681057"/>
            <a:ext cx="2616200" cy="2921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907031" y="3139315"/>
            <a:ext cx="2790704" cy="482803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83374" y="4973157"/>
            <a:ext cx="297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dirty="0" smtClean="0">
                <a:solidFill>
                  <a:srgbClr val="FF0000"/>
                </a:solidFill>
                <a:latin typeface="Calibri"/>
              </a:rPr>
              <a:t>1. DELETEs </a:t>
            </a:r>
            <a:r>
              <a:rPr lang="de-DE" dirty="0" err="1" smtClean="0">
                <a:solidFill>
                  <a:srgbClr val="FF0000"/>
                </a:solidFill>
                <a:latin typeface="Calibri"/>
              </a:rPr>
              <a:t>triples</a:t>
            </a:r>
            <a:r>
              <a:rPr lang="de-DE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incl. 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Effects</a:t>
            </a:r>
            <a:endParaRPr lang="de-DE" b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283373" y="5307580"/>
            <a:ext cx="4132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de-DE" dirty="0" smtClean="0">
                <a:solidFill>
                  <a:srgbClr val="FF0000"/>
                </a:solidFill>
                <a:latin typeface="Calibri"/>
              </a:rPr>
              <a:t>2. INSERT </a:t>
            </a:r>
            <a:r>
              <a:rPr lang="de-DE" dirty="0" err="1" smtClean="0">
                <a:solidFill>
                  <a:srgbClr val="FF0000"/>
                </a:solidFill>
                <a:latin typeface="Calibri"/>
              </a:rPr>
              <a:t>triples</a:t>
            </a:r>
            <a:endParaRPr lang="de-DE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283374" y="5582832"/>
            <a:ext cx="1804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dirty="0" smtClean="0">
                <a:solidFill>
                  <a:srgbClr val="FF0000"/>
                </a:solidFill>
                <a:latin typeface="Calibri"/>
              </a:rPr>
              <a:t>3. Re</a:t>
            </a:r>
            <a:r>
              <a:rPr lang="de-DE" dirty="0">
                <a:solidFill>
                  <a:srgbClr val="FF0000"/>
                </a:solidFill>
                <a:latin typeface="Calibri"/>
              </a:rPr>
              <a:t>-</a:t>
            </a:r>
            <a:r>
              <a:rPr lang="de-DE" dirty="0" err="1">
                <a:solidFill>
                  <a:srgbClr val="FF0000"/>
                </a:solidFill>
                <a:latin typeface="Calibri"/>
              </a:rPr>
              <a:t>materialize</a:t>
            </a:r>
            <a:r>
              <a:rPr lang="de-DE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15" name="Rechteck 14"/>
          <p:cNvSpPr/>
          <p:nvPr/>
        </p:nvSpPr>
        <p:spPr>
          <a:xfrm>
            <a:off x="7780004" y="3139315"/>
            <a:ext cx="623227" cy="482803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351155" y="3139315"/>
            <a:ext cx="1521229" cy="482803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53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12" grpId="0"/>
      <p:bldP spid="14" grpId="0"/>
      <p:bldP spid="15" grpId="0" animBg="1"/>
      <p:bldP spid="15" grpId="1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2238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1a</a:t>
            </a:r>
            <a:r>
              <a:rPr lang="en-US" sz="3600" b="1" i="1" baseline="30000" dirty="0" smtClean="0"/>
              <a:t>mat</a:t>
            </a:r>
            <a:r>
              <a:rPr lang="en-US" sz="3600" b="1" dirty="0" smtClean="0"/>
              <a:t>: </a:t>
            </a:r>
            <a:r>
              <a:rPr lang="en-US" sz="2400" i="1" dirty="0" smtClean="0"/>
              <a:t>Delete and </a:t>
            </a:r>
            <a:r>
              <a:rPr lang="en-US" sz="2400" i="1" dirty="0" err="1" smtClean="0"/>
              <a:t>rederive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7158" y="1132522"/>
            <a:ext cx="3333028" cy="2426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91" y="3695123"/>
            <a:ext cx="2717800" cy="5207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dirty="0" smtClean="0">
                <a:solidFill>
                  <a:prstClr val="black"/>
                </a:solidFill>
                <a:latin typeface="Calibri"/>
              </a:rPr>
              <a:t>...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12395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95448"/>
              </p:ext>
            </p:extLst>
          </p:nvPr>
        </p:nvGraphicFramePr>
        <p:xfrm>
          <a:off x="288515" y="426750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uppierung 20"/>
          <p:cNvGrpSpPr/>
          <p:nvPr/>
        </p:nvGrpSpPr>
        <p:grpSpPr>
          <a:xfrm>
            <a:off x="3635896" y="813960"/>
            <a:ext cx="6408712" cy="964702"/>
            <a:chOff x="3701835" y="376173"/>
            <a:chExt cx="5417165" cy="964702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1835" y="376173"/>
              <a:ext cx="4749800" cy="964702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4547000" y="655441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marie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hasMother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. }</a:t>
              </a:r>
              <a:endParaRPr lang="de-DE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" name="Abgerundetes Rechteck 2"/>
          <p:cNvSpPr/>
          <p:nvPr/>
        </p:nvSpPr>
        <p:spPr>
          <a:xfrm>
            <a:off x="4139952" y="2602865"/>
            <a:ext cx="4514125" cy="147391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de-DE" b="1" dirty="0">
                <a:solidFill>
                  <a:srgbClr val="000000"/>
                </a:solidFill>
                <a:latin typeface="Calibri"/>
              </a:rPr>
              <a:t>DELETE { 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srgbClr val="000000"/>
                </a:solidFill>
                <a:latin typeface="Calibri"/>
              </a:rPr>
              <a:t>marie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Calibri"/>
              </a:rPr>
              <a:t>:</a:t>
            </a:r>
            <a:r>
              <a:rPr lang="de-DE" b="1" dirty="0" err="1">
                <a:solidFill>
                  <a:srgbClr val="000000"/>
                </a:solidFill>
                <a:latin typeface="Calibri"/>
              </a:rPr>
              <a:t>hasMother</a:t>
            </a:r>
            <a:r>
              <a:rPr lang="de-DE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srgbClr val="000000"/>
                </a:solidFill>
                <a:latin typeface="Calibri"/>
              </a:rPr>
              <a:t>maria_t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 .</a:t>
            </a:r>
          </a:p>
          <a:p>
            <a:pPr defTabSz="457200"/>
            <a:r>
              <a:rPr lang="de-DE" b="1" dirty="0">
                <a:solidFill>
                  <a:srgbClr val="000000"/>
                </a:solidFill>
                <a:latin typeface="Calibri"/>
              </a:rPr>
              <a:t>	 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       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marie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hasParent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maria_t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.</a:t>
            </a:r>
          </a:p>
          <a:p>
            <a:pPr defTabSz="457200"/>
            <a:r>
              <a:rPr lang="de-DE" b="1" dirty="0">
                <a:solidFill>
                  <a:srgbClr val="FF0000"/>
                </a:solidFill>
                <a:latin typeface="Calibri"/>
              </a:rPr>
              <a:t>	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	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marie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a Child .</a:t>
            </a:r>
          </a:p>
          <a:p>
            <a:pPr defTabSz="457200"/>
            <a:r>
              <a:rPr lang="de-DE" b="1" dirty="0">
                <a:solidFill>
                  <a:srgbClr val="FF0000"/>
                </a:solidFill>
                <a:latin typeface="Calibri"/>
              </a:rPr>
              <a:t>		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maria_t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Calibri"/>
              </a:rPr>
              <a:t>a 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Mother.</a:t>
            </a:r>
            <a:endParaRPr lang="de-DE" b="1" dirty="0">
              <a:solidFill>
                <a:srgbClr val="FF0000"/>
              </a:solidFill>
              <a:latin typeface="Calibri"/>
            </a:endParaRPr>
          </a:p>
          <a:p>
            <a:pPr defTabSz="457200"/>
            <a:r>
              <a:rPr lang="de-DE" b="1" dirty="0">
                <a:solidFill>
                  <a:srgbClr val="FF0000"/>
                </a:solidFill>
                <a:latin typeface="Calibri"/>
              </a:rPr>
              <a:t>		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maria_t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Calibri"/>
              </a:rPr>
              <a:t>a 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Parent.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Calibri"/>
              </a:rPr>
              <a:t>}</a:t>
            </a:r>
          </a:p>
        </p:txBody>
      </p: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590878"/>
              </p:ext>
            </p:extLst>
          </p:nvPr>
        </p:nvGraphicFramePr>
        <p:xfrm>
          <a:off x="288515" y="4281133"/>
          <a:ext cx="2452529" cy="168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31027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2" name="Gerade Verbindung mit Pfeil 31"/>
          <p:cNvCxnSpPr>
            <a:stCxn id="30" idx="3"/>
            <a:endCxn id="34" idx="1"/>
          </p:cNvCxnSpPr>
          <p:nvPr/>
        </p:nvCxnSpPr>
        <p:spPr>
          <a:xfrm flipV="1">
            <a:off x="2741044" y="5121823"/>
            <a:ext cx="1534510" cy="2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721898" y="5083791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(G)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361077"/>
              </p:ext>
            </p:extLst>
          </p:nvPr>
        </p:nvGraphicFramePr>
        <p:xfrm>
          <a:off x="4275554" y="429886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24982" y="62719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loud Callout 6"/>
          <p:cNvSpPr/>
          <p:nvPr/>
        </p:nvSpPr>
        <p:spPr>
          <a:xfrm>
            <a:off x="7182495" y="4318000"/>
            <a:ext cx="1608666" cy="1436526"/>
          </a:xfrm>
          <a:prstGeom prst="cloudCallout">
            <a:avLst>
              <a:gd name="adj1" fmla="val -74437"/>
              <a:gd name="adj2" fmla="val 440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May be viewed quite "radical"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32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2238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1a</a:t>
            </a:r>
            <a:r>
              <a:rPr lang="en-US" sz="3600" b="1" i="1" baseline="30000" dirty="0" smtClean="0"/>
              <a:t>mat</a:t>
            </a:r>
            <a:r>
              <a:rPr lang="en-US" sz="3600" b="1" dirty="0" smtClean="0"/>
              <a:t>: </a:t>
            </a:r>
            <a:r>
              <a:rPr lang="en-US" sz="2400" i="1" dirty="0" smtClean="0"/>
              <a:t>Delete and </a:t>
            </a:r>
            <a:r>
              <a:rPr lang="en-US" sz="2400" i="1" dirty="0" err="1" smtClean="0"/>
              <a:t>rederive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7158" y="1132522"/>
            <a:ext cx="3333028" cy="2426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91" y="3695123"/>
            <a:ext cx="2717800" cy="5207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dirty="0" smtClean="0">
                <a:solidFill>
                  <a:prstClr val="black"/>
                </a:solidFill>
                <a:latin typeface="Calibri"/>
              </a:rPr>
              <a:t>...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22612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91725"/>
              </p:ext>
            </p:extLst>
          </p:nvPr>
        </p:nvGraphicFramePr>
        <p:xfrm>
          <a:off x="288515" y="426750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uppierung 20"/>
          <p:cNvGrpSpPr/>
          <p:nvPr/>
        </p:nvGrpSpPr>
        <p:grpSpPr>
          <a:xfrm>
            <a:off x="3779912" y="813960"/>
            <a:ext cx="6264696" cy="964702"/>
            <a:chOff x="3701835" y="376173"/>
            <a:chExt cx="5417165" cy="964702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1835" y="376173"/>
              <a:ext cx="4749800" cy="964702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4547000" y="655441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marie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hasParent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. }</a:t>
              </a:r>
              <a:endParaRPr lang="de-DE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" name="Abgerundetes Rechteck 2"/>
          <p:cNvSpPr/>
          <p:nvPr/>
        </p:nvSpPr>
        <p:spPr>
          <a:xfrm>
            <a:off x="4139952" y="2276872"/>
            <a:ext cx="4514125" cy="147391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de-DE" b="1" dirty="0">
                <a:solidFill>
                  <a:srgbClr val="000000"/>
                </a:solidFill>
                <a:latin typeface="Calibri"/>
              </a:rPr>
              <a:t>DELETE 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{ 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marie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: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hasParent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: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maria_t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.</a:t>
            </a:r>
          </a:p>
          <a:p>
            <a:pPr defTabSz="457200"/>
            <a:r>
              <a:rPr lang="de-DE" b="1" dirty="0">
                <a:solidFill>
                  <a:srgbClr val="FF0000"/>
                </a:solidFill>
                <a:latin typeface="Calibri"/>
              </a:rPr>
              <a:t>	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	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marie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a Child .</a:t>
            </a:r>
            <a:endParaRPr lang="de-DE" b="1" dirty="0">
              <a:solidFill>
                <a:srgbClr val="FF0000"/>
              </a:solidFill>
              <a:latin typeface="Calibri"/>
            </a:endParaRPr>
          </a:p>
          <a:p>
            <a:pPr defTabSz="457200"/>
            <a:r>
              <a:rPr lang="de-DE" b="1" dirty="0">
                <a:solidFill>
                  <a:srgbClr val="FF0000"/>
                </a:solidFill>
                <a:latin typeface="Calibri"/>
              </a:rPr>
              <a:t>		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maria_t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Calibri"/>
              </a:rPr>
              <a:t>a 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Parent.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Calibri"/>
              </a:rPr>
              <a:t>}</a:t>
            </a:r>
          </a:p>
        </p:txBody>
      </p: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05358"/>
              </p:ext>
            </p:extLst>
          </p:nvPr>
        </p:nvGraphicFramePr>
        <p:xfrm>
          <a:off x="286607" y="4220461"/>
          <a:ext cx="2452529" cy="168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31027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2" name="Gerade Verbindung mit Pfeil 31"/>
          <p:cNvCxnSpPr>
            <a:stCxn id="30" idx="3"/>
            <a:endCxn id="34" idx="1"/>
          </p:cNvCxnSpPr>
          <p:nvPr/>
        </p:nvCxnSpPr>
        <p:spPr>
          <a:xfrm flipV="1">
            <a:off x="2739136" y="5059103"/>
            <a:ext cx="1536418" cy="22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721898" y="5083791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(G)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362506"/>
              </p:ext>
            </p:extLst>
          </p:nvPr>
        </p:nvGraphicFramePr>
        <p:xfrm>
          <a:off x="4275554" y="423614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24982" y="62719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loud Callout 6"/>
          <p:cNvSpPr/>
          <p:nvPr/>
        </p:nvSpPr>
        <p:spPr>
          <a:xfrm>
            <a:off x="7182495" y="4318000"/>
            <a:ext cx="1608666" cy="1436526"/>
          </a:xfrm>
          <a:prstGeom prst="cloudCallout">
            <a:avLst>
              <a:gd name="adj1" fmla="val -74437"/>
              <a:gd name="adj2" fmla="val 440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Again: no effect!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66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Materialized-pres.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Sem</a:t>
            </a:r>
            <a:r>
              <a:rPr lang="en-US" b="1" baseline="-25000" dirty="0" smtClean="0"/>
              <a:t>1b</a:t>
            </a:r>
            <a:r>
              <a:rPr lang="en-US" b="1" i="1" baseline="30000" dirty="0"/>
              <a:t>mat</a:t>
            </a:r>
            <a:endParaRPr lang="en-US" dirty="0" smtClean="0"/>
          </a:p>
          <a:p>
            <a:pPr lvl="1"/>
            <a:r>
              <a:rPr lang="en-US" dirty="0" smtClean="0"/>
              <a:t>Variant of Sem</a:t>
            </a:r>
            <a:r>
              <a:rPr lang="en-US" baseline="-25000" dirty="0" smtClean="0"/>
              <a:t>1a</a:t>
            </a:r>
            <a:r>
              <a:rPr lang="en-US" dirty="0" smtClean="0"/>
              <a:t>, that makes a distinction between </a:t>
            </a:r>
            <a:r>
              <a:rPr lang="en-US" i="1" dirty="0" smtClean="0"/>
              <a:t>explicit</a:t>
            </a:r>
            <a:r>
              <a:rPr lang="en-US" dirty="0" smtClean="0"/>
              <a:t> and </a:t>
            </a:r>
            <a:r>
              <a:rPr lang="en-US" i="1" dirty="0" smtClean="0"/>
              <a:t>implicit</a:t>
            </a:r>
            <a:r>
              <a:rPr lang="en-US" dirty="0" smtClean="0"/>
              <a:t> triples.</a:t>
            </a:r>
          </a:p>
          <a:p>
            <a:pPr lvl="1"/>
            <a:r>
              <a:rPr lang="en-US" dirty="0" smtClean="0"/>
              <a:t>Re-materialization from scratch from 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46" y="3838859"/>
            <a:ext cx="4356100" cy="520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70" y="4867336"/>
            <a:ext cx="2844800" cy="3048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70" y="5438318"/>
            <a:ext cx="4025900" cy="3048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2" y="3217005"/>
            <a:ext cx="729399" cy="3805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58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1454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1b</a:t>
            </a:r>
            <a:r>
              <a:rPr lang="en-US" sz="3600" b="1" i="1" baseline="30000" dirty="0" smtClean="0"/>
              <a:t>mat</a:t>
            </a:r>
            <a:r>
              <a:rPr lang="en-US" sz="3600" b="1" dirty="0" smtClean="0"/>
              <a:t>: </a:t>
            </a:r>
            <a:r>
              <a:rPr lang="en-US" sz="2400" i="1" dirty="0" smtClean="0"/>
              <a:t>Delete and </a:t>
            </a:r>
            <a:r>
              <a:rPr lang="en-US" sz="2400" i="1" dirty="0" err="1" smtClean="0"/>
              <a:t>rederive</a:t>
            </a:r>
            <a:r>
              <a:rPr lang="en-US" sz="2400" i="1" dirty="0" smtClean="0"/>
              <a:t> with separating "explicit" and "implicit" </a:t>
            </a:r>
            <a:r>
              <a:rPr lang="en-US" sz="2400" i="1" dirty="0" err="1" smtClean="0"/>
              <a:t>ABox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4241" y="997592"/>
            <a:ext cx="3333028" cy="5812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dirty="0" smtClean="0">
                <a:solidFill>
                  <a:prstClr val="black"/>
                </a:solidFill>
                <a:latin typeface="Calibri"/>
              </a:rPr>
              <a:t>...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78587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59576"/>
              </p:ext>
            </p:extLst>
          </p:nvPr>
        </p:nvGraphicFramePr>
        <p:xfrm>
          <a:off x="268306" y="5164131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uppierung 20"/>
          <p:cNvGrpSpPr/>
          <p:nvPr/>
        </p:nvGrpSpPr>
        <p:grpSpPr>
          <a:xfrm>
            <a:off x="3851920" y="813960"/>
            <a:ext cx="6264696" cy="964702"/>
            <a:chOff x="3701835" y="376173"/>
            <a:chExt cx="5417165" cy="964702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1835" y="376173"/>
              <a:ext cx="4749800" cy="964702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4547000" y="655441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marie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hasParent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. }</a:t>
              </a:r>
              <a:endParaRPr lang="de-DE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cxnSp>
        <p:nvCxnSpPr>
          <p:cNvPr id="32" name="Gerade Verbindung mit Pfeil 31"/>
          <p:cNvCxnSpPr>
            <a:stCxn id="30" idx="3"/>
            <a:endCxn id="34" idx="1"/>
          </p:cNvCxnSpPr>
          <p:nvPr/>
        </p:nvCxnSpPr>
        <p:spPr>
          <a:xfrm>
            <a:off x="2749285" y="4237379"/>
            <a:ext cx="1792795" cy="16998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721898" y="5567851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(G)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987176"/>
              </p:ext>
            </p:extLst>
          </p:nvPr>
        </p:nvGraphicFramePr>
        <p:xfrm>
          <a:off x="4542080" y="511422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24982" y="62719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loud Callout 6"/>
          <p:cNvSpPr/>
          <p:nvPr/>
        </p:nvSpPr>
        <p:spPr>
          <a:xfrm>
            <a:off x="7448044" y="4703763"/>
            <a:ext cx="1608666" cy="1436526"/>
          </a:xfrm>
          <a:prstGeom prst="cloudCallout">
            <a:avLst>
              <a:gd name="adj1" fmla="val -74437"/>
              <a:gd name="adj2" fmla="val 440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Again: no effect!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16099" y="3426917"/>
            <a:ext cx="1141922" cy="4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2000" b="1" dirty="0" err="1" smtClean="0">
                <a:solidFill>
                  <a:srgbClr val="000000"/>
                </a:solidFill>
                <a:latin typeface="Calibri"/>
              </a:rPr>
              <a:t>ABox</a:t>
            </a:r>
            <a:r>
              <a:rPr lang="de-DE" sz="2000" b="1" i="1" baseline="-25000" dirty="0" err="1" smtClean="0">
                <a:solidFill>
                  <a:srgbClr val="000000"/>
                </a:solidFill>
                <a:latin typeface="Calibri"/>
              </a:rPr>
              <a:t>expl</a:t>
            </a:r>
            <a:endParaRPr lang="de-DE" sz="2000" b="1" i="1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36950" y="4697734"/>
            <a:ext cx="1141922" cy="4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2000" b="1" dirty="0" err="1" smtClean="0">
                <a:solidFill>
                  <a:srgbClr val="000000"/>
                </a:solidFill>
                <a:latin typeface="Calibri"/>
              </a:rPr>
              <a:t>ABox</a:t>
            </a:r>
            <a:r>
              <a:rPr lang="de-DE" sz="2000" b="1" i="1" baseline="-25000" dirty="0" err="1" smtClean="0">
                <a:solidFill>
                  <a:srgbClr val="000000"/>
                </a:solidFill>
                <a:latin typeface="Calibri"/>
              </a:rPr>
              <a:t>impl</a:t>
            </a:r>
            <a:endParaRPr lang="de-DE" sz="2000" b="1" i="1" baseline="-250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93728"/>
              </p:ext>
            </p:extLst>
          </p:nvPr>
        </p:nvGraphicFramePr>
        <p:xfrm>
          <a:off x="316098" y="3825899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36211"/>
              </p:ext>
            </p:extLst>
          </p:nvPr>
        </p:nvGraphicFramePr>
        <p:xfrm>
          <a:off x="296756" y="3825899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4535652" y="4673243"/>
            <a:ext cx="1141922" cy="4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2000" b="1" dirty="0" err="1" smtClean="0">
                <a:solidFill>
                  <a:srgbClr val="000000"/>
                </a:solidFill>
                <a:latin typeface="Calibri"/>
              </a:rPr>
              <a:t>Abox</a:t>
            </a:r>
            <a:r>
              <a:rPr lang="de-DE" sz="2000" b="1" i="1" dirty="0" err="1" smtClean="0">
                <a:solidFill>
                  <a:srgbClr val="000000"/>
                </a:solidFill>
                <a:latin typeface="Calibri"/>
              </a:rPr>
              <a:t>'</a:t>
            </a:r>
            <a:r>
              <a:rPr lang="de-DE" sz="2000" b="1" i="1" baseline="-25000" dirty="0" err="1" smtClean="0">
                <a:solidFill>
                  <a:srgbClr val="000000"/>
                </a:solidFill>
                <a:latin typeface="Calibri"/>
              </a:rPr>
              <a:t>impl</a:t>
            </a:r>
            <a:endParaRPr lang="de-DE" sz="2000" b="1" i="1" baseline="-250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58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Materialized-pres.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b="1" i="1" dirty="0" smtClean="0"/>
              <a:t>Sem</a:t>
            </a:r>
            <a:r>
              <a:rPr lang="en-US" b="1" i="1" baseline="-25000" dirty="0" smtClean="0"/>
              <a:t>2</a:t>
            </a:r>
            <a:r>
              <a:rPr lang="en-US" b="1" i="1" baseline="30000" dirty="0"/>
              <a:t>mat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Delete</a:t>
            </a:r>
            <a:r>
              <a:rPr lang="en-US" dirty="0" smtClean="0"/>
              <a:t> the instantiations of 𝑃</a:t>
            </a:r>
            <a:r>
              <a:rPr lang="en-US" baseline="-25000" dirty="0" smtClean="0"/>
              <a:t>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plus all their causes</a:t>
            </a:r>
            <a:r>
              <a:rPr lang="en-US" dirty="0" smtClean="0"/>
              <a:t>;</a:t>
            </a:r>
          </a:p>
          <a:p>
            <a:pPr lvl="1"/>
            <a:r>
              <a:rPr lang="en-US" b="1" dirty="0"/>
              <a:t>I</a:t>
            </a:r>
            <a:r>
              <a:rPr lang="en-US" b="1" dirty="0" smtClean="0"/>
              <a:t>nsert</a:t>
            </a:r>
            <a:r>
              <a:rPr lang="en-US" dirty="0" smtClean="0"/>
              <a:t> the instantiations of 𝑃</a:t>
            </a:r>
            <a:r>
              <a:rPr lang="en-US" baseline="-25000" dirty="0" smtClean="0"/>
              <a:t>𝑖</a:t>
            </a:r>
            <a:r>
              <a:rPr lang="en-US" dirty="0" smtClean="0"/>
              <a:t> </a:t>
            </a:r>
            <a:r>
              <a:rPr lang="en-US" b="1" dirty="0" smtClean="0"/>
              <a:t>plus all their effects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7" y="5239268"/>
            <a:ext cx="7235554" cy="29041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42" y="3932633"/>
            <a:ext cx="5080000" cy="546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25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406" y="1857365"/>
            <a:ext cx="8502082" cy="43788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first step to close the gap left by the current standards (</a:t>
            </a:r>
            <a:r>
              <a:rPr lang="en-US" b="1" dirty="0"/>
              <a:t>SPARQL1.1 Update </a:t>
            </a:r>
            <a:r>
              <a:rPr lang="en-US" dirty="0"/>
              <a:t>vs. </a:t>
            </a:r>
            <a:r>
              <a:rPr lang="en-US" b="1" dirty="0"/>
              <a:t>SPARQL1.1 Entailment Regimes</a:t>
            </a:r>
            <a:r>
              <a:rPr lang="en-US" dirty="0"/>
              <a:t>) </a:t>
            </a:r>
          </a:p>
          <a:p>
            <a:endParaRPr lang="en-US" dirty="0"/>
          </a:p>
          <a:p>
            <a:pPr lvl="1"/>
            <a:r>
              <a:rPr lang="en-US" dirty="0"/>
              <a:t>Seemingly no “one-size fits all” semantics: Particularly, </a:t>
            </a:r>
            <a:r>
              <a:rPr lang="en-US" dirty="0" err="1"/>
              <a:t>DRed</a:t>
            </a:r>
            <a:r>
              <a:rPr lang="en-US" dirty="0"/>
              <a:t> not intuitive in all cases!</a:t>
            </a:r>
          </a:p>
          <a:p>
            <a:pPr lvl="1"/>
            <a:r>
              <a:rPr lang="en-US" dirty="0"/>
              <a:t>Query rewriting may in some cases be more efficient then re-materialization</a:t>
            </a:r>
          </a:p>
          <a:p>
            <a:pPr lvl="1"/>
            <a:r>
              <a:rPr lang="en-US" dirty="0"/>
              <a:t>Non-intuitive corner cases in </a:t>
            </a:r>
            <a:r>
              <a:rPr lang="en-US" b="1" dirty="0"/>
              <a:t>each</a:t>
            </a:r>
            <a:r>
              <a:rPr lang="en-US" dirty="0"/>
              <a:t> </a:t>
            </a:r>
            <a:r>
              <a:rPr lang="en-US" b="1" dirty="0"/>
              <a:t>possible </a:t>
            </a:r>
            <a:r>
              <a:rPr lang="en-US" dirty="0"/>
              <a:t>semantics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   	 depends on use case? </a:t>
            </a:r>
            <a:endParaRPr lang="en-US" dirty="0" smtClean="0">
              <a:sym typeface="Wingdings"/>
            </a:endParaRPr>
          </a:p>
          <a:p>
            <a:pPr marL="457200" lvl="1" indent="0">
              <a:buNone/>
            </a:pPr>
            <a:endParaRPr lang="en-US" dirty="0">
              <a:sym typeface="Wingdings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Which stream scenarios </a:t>
            </a:r>
            <a:r>
              <a:rPr lang="en-US" dirty="0" smtClean="0">
                <a:sym typeface="Wingdings"/>
              </a:rPr>
              <a:t>scenarios </a:t>
            </a:r>
            <a:r>
              <a:rPr lang="en-US" dirty="0" smtClean="0">
                <a:sym typeface="Wingdings"/>
              </a:rPr>
              <a:t>warrant which semantics?</a:t>
            </a:r>
            <a:endParaRPr lang="en-US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6696744" cy="708025"/>
          </a:xfrm>
        </p:spPr>
        <p:txBody>
          <a:bodyPr>
            <a:normAutofit fontScale="90000"/>
          </a:bodyPr>
          <a:lstStyle/>
          <a:p>
            <a:r>
              <a:rPr lang="de-DE" dirty="0"/>
              <a:t>3. SPARQL 1.1 Update &amp; </a:t>
            </a:r>
            <a:r>
              <a:rPr lang="de-DE" dirty="0" err="1"/>
              <a:t>Entailment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Stream </a:t>
            </a:r>
            <a:r>
              <a:rPr lang="de-DE" dirty="0" err="1"/>
              <a:t>Reasoning</a:t>
            </a:r>
            <a:r>
              <a:rPr lang="de-DE" dirty="0"/>
              <a:t> </a:t>
            </a:r>
            <a:r>
              <a:rPr lang="de-DE" dirty="0" err="1"/>
              <a:t>Semantics</a:t>
            </a:r>
            <a:r>
              <a:rPr lang="de-DE" dirty="0" smtClean="0"/>
              <a:t>? – </a:t>
            </a:r>
            <a:r>
              <a:rPr lang="de-DE" dirty="0" err="1" smtClean="0"/>
              <a:t>Discussion</a:t>
            </a:r>
            <a:r>
              <a:rPr lang="de-DE" dirty="0" smtClean="0"/>
              <a:t>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99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Dynamic </a:t>
            </a:r>
            <a:r>
              <a:rPr lang="de-DE" dirty="0" err="1" smtClean="0"/>
              <a:t>Linked</a:t>
            </a:r>
            <a:r>
              <a:rPr lang="de-DE" dirty="0" smtClean="0"/>
              <a:t> Data &amp; Open Data: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23529" y="1857375"/>
            <a:ext cx="8712968" cy="4797425"/>
          </a:xfrm>
        </p:spPr>
        <p:txBody>
          <a:bodyPr/>
          <a:lstStyle/>
          <a:p>
            <a:r>
              <a:rPr lang="de-DE" dirty="0" err="1" smtClean="0"/>
              <a:t>Collecting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Open Data:</a:t>
            </a:r>
          </a:p>
          <a:p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Dynamic </a:t>
            </a:r>
            <a:r>
              <a:rPr lang="de-DE" dirty="0" err="1" smtClean="0"/>
              <a:t>Linked</a:t>
            </a:r>
            <a:r>
              <a:rPr lang="de-DE" dirty="0" smtClean="0"/>
              <a:t> Data Observatory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Open Data </a:t>
            </a:r>
            <a:r>
              <a:rPr lang="de-DE" dirty="0" err="1" smtClean="0"/>
              <a:t>Portalwatch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DBPedia</a:t>
            </a:r>
            <a:r>
              <a:rPr lang="de-DE" dirty="0" smtClean="0"/>
              <a:t> </a:t>
            </a:r>
            <a:r>
              <a:rPr lang="de-DE" dirty="0" err="1" smtClean="0"/>
              <a:t>Wayback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8229422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6843132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1.1 Dynamic </a:t>
            </a:r>
            <a:r>
              <a:rPr lang="de-DE" dirty="0" err="1"/>
              <a:t>Linked</a:t>
            </a:r>
            <a:r>
              <a:rPr lang="de-DE" dirty="0"/>
              <a:t> Data Observatory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Started</a:t>
            </a:r>
            <a:r>
              <a:rPr lang="de-DE" dirty="0" smtClean="0"/>
              <a:t> in DERI </a:t>
            </a:r>
            <a:r>
              <a:rPr lang="de-DE" dirty="0" err="1" smtClean="0"/>
              <a:t>since</a:t>
            </a:r>
            <a:r>
              <a:rPr lang="de-DE" dirty="0" smtClean="0"/>
              <a:t> 2012, </a:t>
            </a:r>
            <a:r>
              <a:rPr lang="de-DE" b="1" dirty="0" err="1" smtClean="0"/>
              <a:t>weekly</a:t>
            </a:r>
            <a:r>
              <a:rPr lang="de-DE" b="1" dirty="0" smtClean="0"/>
              <a:t> </a:t>
            </a:r>
            <a:r>
              <a:rPr lang="de-DE" b="1" dirty="0" err="1" smtClean="0"/>
              <a:t>snapshots</a:t>
            </a:r>
            <a:r>
              <a:rPr lang="de-DE" b="1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crawla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Linked</a:t>
            </a:r>
            <a:r>
              <a:rPr lang="de-DE" dirty="0" smtClean="0"/>
              <a:t> Data... </a:t>
            </a:r>
            <a:r>
              <a:rPr lang="de-DE" dirty="0" err="1" smtClean="0"/>
              <a:t>Interesting</a:t>
            </a:r>
            <a:r>
              <a:rPr lang="de-DE" dirty="0" smtClean="0"/>
              <a:t> </a:t>
            </a:r>
            <a:r>
              <a:rPr lang="de-DE" dirty="0" err="1" smtClean="0"/>
              <a:t>dataset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investigating</a:t>
            </a:r>
            <a:r>
              <a:rPr lang="de-DE" dirty="0" smtClean="0"/>
              <a:t> LOD </a:t>
            </a:r>
            <a:r>
              <a:rPr lang="de-DE" dirty="0" err="1" smtClean="0"/>
              <a:t>dynamics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>
                <a:hlinkClick r:id="rId2"/>
              </a:rPr>
              <a:t>http://dyldo.deri.org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b="1" dirty="0" smtClean="0"/>
              <a:t>Publications:</a:t>
            </a:r>
          </a:p>
          <a:p>
            <a:endParaRPr lang="de-DE" dirty="0"/>
          </a:p>
          <a:p>
            <a:r>
              <a:rPr lang="de-DE" sz="1500" dirty="0"/>
              <a:t>Tobias Käfer, Ahmed </a:t>
            </a:r>
            <a:r>
              <a:rPr lang="de-DE" sz="1500" dirty="0" err="1"/>
              <a:t>Abdelrahman</a:t>
            </a:r>
            <a:r>
              <a:rPr lang="de-DE" sz="1500" dirty="0"/>
              <a:t>, Jürgen Umbrich, Patrick </a:t>
            </a:r>
            <a:r>
              <a:rPr lang="de-DE" sz="1500" dirty="0" err="1"/>
              <a:t>O'Byrne</a:t>
            </a:r>
            <a:r>
              <a:rPr lang="de-DE" sz="1500" dirty="0"/>
              <a:t>, Aidan Hogan</a:t>
            </a:r>
            <a:r>
              <a:rPr lang="de-DE" sz="1500" dirty="0" smtClean="0"/>
              <a:t>."</a:t>
            </a:r>
            <a:r>
              <a:rPr lang="de-DE" sz="1500" b="1" i="1" dirty="0" err="1"/>
              <a:t>Observing</a:t>
            </a:r>
            <a:r>
              <a:rPr lang="de-DE" sz="1500" b="1" i="1" dirty="0"/>
              <a:t> </a:t>
            </a:r>
            <a:r>
              <a:rPr lang="de-DE" sz="1500" b="1" i="1" dirty="0" err="1"/>
              <a:t>Linked</a:t>
            </a:r>
            <a:r>
              <a:rPr lang="de-DE" sz="1500" b="1" i="1" dirty="0"/>
              <a:t> Data Dynamics</a:t>
            </a:r>
            <a:r>
              <a:rPr lang="de-DE" sz="1500" dirty="0"/>
              <a:t>". In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Proceedings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10th Extended </a:t>
            </a:r>
            <a:r>
              <a:rPr lang="de-DE" sz="1500" dirty="0" err="1"/>
              <a:t>Semantic</a:t>
            </a:r>
            <a:r>
              <a:rPr lang="de-DE" sz="1500" dirty="0"/>
              <a:t> Web Conference (ESWC 2013), Montpellier, France, 26–30 May, 2013. </a:t>
            </a:r>
            <a:endParaRPr lang="de-DE" sz="1500" dirty="0" smtClean="0"/>
          </a:p>
          <a:p>
            <a:endParaRPr lang="de-DE" sz="1500" dirty="0"/>
          </a:p>
          <a:p>
            <a:r>
              <a:rPr lang="de-DE" sz="1500" dirty="0"/>
              <a:t>Tobias Käfer, Jürgen Umbrich, Aidan Hogan </a:t>
            </a:r>
            <a:r>
              <a:rPr lang="de-DE" sz="1500" dirty="0" err="1"/>
              <a:t>and</a:t>
            </a:r>
            <a:r>
              <a:rPr lang="de-DE" sz="1500" dirty="0"/>
              <a:t> Axel Polleres, </a:t>
            </a:r>
            <a:br>
              <a:rPr lang="de-DE" sz="1500" dirty="0"/>
            </a:br>
            <a:r>
              <a:rPr lang="de-DE" sz="1500" dirty="0"/>
              <a:t>"</a:t>
            </a:r>
            <a:r>
              <a:rPr lang="de-DE" sz="1500" b="1" i="1" dirty="0" err="1"/>
              <a:t>Towards</a:t>
            </a:r>
            <a:r>
              <a:rPr lang="de-DE" sz="1500" b="1" i="1" dirty="0"/>
              <a:t> a Dynamic </a:t>
            </a:r>
            <a:r>
              <a:rPr lang="de-DE" sz="1500" b="1" i="1" dirty="0" err="1"/>
              <a:t>Linked</a:t>
            </a:r>
            <a:r>
              <a:rPr lang="de-DE" sz="1500" b="1" i="1" dirty="0"/>
              <a:t> Data Observatory</a:t>
            </a:r>
            <a:r>
              <a:rPr lang="de-DE" sz="1500" dirty="0"/>
              <a:t>", In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Proceedings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Linked</a:t>
            </a:r>
            <a:r>
              <a:rPr lang="de-DE" sz="1500" dirty="0"/>
              <a:t> Data on </a:t>
            </a:r>
            <a:r>
              <a:rPr lang="de-DE" sz="1500" dirty="0" err="1"/>
              <a:t>the</a:t>
            </a:r>
            <a:r>
              <a:rPr lang="de-DE" sz="1500" dirty="0"/>
              <a:t> Web WWW2012 Workshop (</a:t>
            </a:r>
            <a:r>
              <a:rPr lang="de-DE" sz="1500" dirty="0">
                <a:hlinkClick r:id="rId3"/>
              </a:rPr>
              <a:t>LDOW 2012</a:t>
            </a:r>
            <a:r>
              <a:rPr lang="de-DE" sz="1500" dirty="0"/>
              <a:t>), Lyon, France, 16 April, 2012.</a:t>
            </a:r>
          </a:p>
          <a:p>
            <a:endParaRPr lang="de-DE" sz="1500" dirty="0" smtClean="0"/>
          </a:p>
          <a:p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558734497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1.2 O</a:t>
            </a:r>
            <a:r>
              <a:rPr lang="en-GB" sz="2400" noProof="0" dirty="0" smtClean="0"/>
              <a:t>PEN</a:t>
            </a:r>
            <a:r>
              <a:rPr lang="en-GB" noProof="0" dirty="0" smtClean="0"/>
              <a:t> D</a:t>
            </a:r>
            <a:r>
              <a:rPr lang="en-GB" sz="2400" noProof="0" dirty="0" smtClean="0"/>
              <a:t>ATA</a:t>
            </a:r>
            <a:r>
              <a:rPr lang="en-GB" noProof="0" dirty="0" smtClean="0"/>
              <a:t> P</a:t>
            </a:r>
            <a:r>
              <a:rPr lang="en-GB" sz="2400" noProof="0" dirty="0" smtClean="0"/>
              <a:t>ORTAL</a:t>
            </a:r>
            <a:r>
              <a:rPr lang="en-GB" noProof="0" dirty="0" smtClean="0"/>
              <a:t> W</a:t>
            </a:r>
            <a:r>
              <a:rPr lang="en-GB" sz="2400" noProof="0" dirty="0" smtClean="0"/>
              <a:t>ATCH</a:t>
            </a:r>
            <a:endParaRPr lang="en-GB" sz="2400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2204864"/>
            <a:ext cx="8100634" cy="4387988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Started</a:t>
            </a:r>
            <a:r>
              <a:rPr lang="de-DE" dirty="0"/>
              <a:t> in 2014 –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, different </a:t>
            </a:r>
            <a:r>
              <a:rPr lang="de-DE" dirty="0" err="1"/>
              <a:t>dataset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 err="1"/>
              <a:t>Weekly</a:t>
            </a:r>
            <a:r>
              <a:rPr lang="de-DE" dirty="0"/>
              <a:t> </a:t>
            </a:r>
            <a:r>
              <a:rPr lang="de-DE" dirty="0" err="1"/>
              <a:t>crawls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Data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90 Open Data Portals (CKAN, </a:t>
            </a:r>
            <a:r>
              <a:rPr lang="de-DE" dirty="0" err="1"/>
              <a:t>Socrata</a:t>
            </a:r>
            <a:r>
              <a:rPr lang="de-DE" dirty="0"/>
              <a:t>, </a:t>
            </a:r>
            <a:r>
              <a:rPr lang="de-DE" dirty="0" err="1"/>
              <a:t>etc</a:t>
            </a:r>
            <a:r>
              <a:rPr lang="de-DE" dirty="0"/>
              <a:t>)</a:t>
            </a:r>
          </a:p>
          <a:p>
            <a:r>
              <a:rPr lang="en-GB" noProof="0" dirty="0" smtClean="0"/>
              <a:t>Goal: Quality assessment</a:t>
            </a:r>
          </a:p>
          <a:p>
            <a:r>
              <a:rPr lang="en-GB" noProof="0" dirty="0" smtClean="0"/>
              <a:t>Evolution tracking</a:t>
            </a:r>
          </a:p>
          <a:p>
            <a:pPr lvl="1"/>
            <a:r>
              <a:rPr lang="en-GB" noProof="0" dirty="0" smtClean="0"/>
              <a:t>Meta data</a:t>
            </a:r>
          </a:p>
          <a:p>
            <a:pPr lvl="1"/>
            <a:r>
              <a:rPr lang="en-GB" noProof="0" dirty="0" smtClean="0"/>
              <a:t>Data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smtClean="0"/>
              <a:t>Jürgen </a:t>
            </a:r>
            <a:r>
              <a:rPr lang="en-GB" dirty="0" err="1"/>
              <a:t>Umbrich</a:t>
            </a:r>
            <a:r>
              <a:rPr lang="en-GB" dirty="0"/>
              <a:t>, Sebastian </a:t>
            </a:r>
            <a:r>
              <a:rPr lang="en-GB" dirty="0" err="1"/>
              <a:t>Neumaier</a:t>
            </a:r>
            <a:r>
              <a:rPr lang="en-GB" dirty="0"/>
              <a:t>, and Axel Polleres. Quality assessment &amp; evolution of open data portals. In </a:t>
            </a:r>
            <a:r>
              <a:rPr lang="en-GB" i="1" dirty="0"/>
              <a:t>IEEE International Conference on Open and Big Data</a:t>
            </a:r>
            <a:r>
              <a:rPr lang="en-GB" dirty="0"/>
              <a:t>, Rome, Italy, August 2015. </a:t>
            </a:r>
            <a:r>
              <a:rPr lang="en-GB" b="1" dirty="0"/>
              <a:t>Best paper award</a:t>
            </a:r>
            <a:r>
              <a:rPr lang="en-GB" dirty="0"/>
              <a:t>.</a:t>
            </a:r>
            <a:endParaRPr lang="en-GB" noProof="0" dirty="0" smtClean="0"/>
          </a:p>
        </p:txBody>
      </p:sp>
      <p:pic>
        <p:nvPicPr>
          <p:cNvPr id="4" name="Bild 3" descr="Screen Shot 2015-03-26 at 11.04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068" y="2924944"/>
            <a:ext cx="4701932" cy="222576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07704" y="1763524"/>
            <a:ext cx="477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hlinkClick r:id="rId3"/>
              </a:rPr>
              <a:t>http://data.wu.ac.at/portalwatch/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438561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1.2 Open Data Portal Watch</a:t>
            </a:r>
            <a:endParaRPr lang="en-GB" noProof="0" dirty="0"/>
          </a:p>
        </p:txBody>
      </p:sp>
      <p:pic>
        <p:nvPicPr>
          <p:cNvPr id="4" name="Bild 3" descr="Screen Shot 2015-03-30 at 01.47.3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772816"/>
            <a:ext cx="6660232" cy="47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410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Dbpedia Wayback Machine</a:t>
            </a:r>
            <a:endParaRPr lang="en-GB" dirty="0"/>
          </a:p>
        </p:txBody>
      </p:sp>
      <p:pic>
        <p:nvPicPr>
          <p:cNvPr id="4" name="Picture 3" descr="Screen Shot 2015-11-04 at 19.4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5400872" cy="37213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1520" y="5157192"/>
            <a:ext cx="8676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http://data.wu.ac.at/wayback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   ... Different </a:t>
            </a:r>
            <a:r>
              <a:rPr lang="de-DE" dirty="0" err="1" smtClean="0"/>
              <a:t>concept</a:t>
            </a:r>
            <a:r>
              <a:rPr lang="de-DE" dirty="0" smtClean="0"/>
              <a:t>: </a:t>
            </a:r>
            <a:r>
              <a:rPr lang="de-DE" dirty="0" err="1" smtClean="0"/>
              <a:t>create</a:t>
            </a:r>
            <a:r>
              <a:rPr lang="de-DE" dirty="0" smtClean="0"/>
              <a:t> </a:t>
            </a:r>
            <a:r>
              <a:rPr lang="de-DE" dirty="0" err="1" smtClean="0"/>
              <a:t>historical</a:t>
            </a:r>
            <a:r>
              <a:rPr lang="de-DE" dirty="0" smtClean="0"/>
              <a:t> </a:t>
            </a:r>
          </a:p>
          <a:p>
            <a:r>
              <a:rPr lang="de-DE" dirty="0" smtClean="0"/>
              <a:t>RDF Data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wikipedia</a:t>
            </a:r>
            <a:r>
              <a:rPr lang="de-DE" dirty="0" smtClean="0"/>
              <a:t>/</a:t>
            </a:r>
            <a:r>
              <a:rPr lang="de-DE" dirty="0" err="1" smtClean="0"/>
              <a:t>dbpedia</a:t>
            </a:r>
            <a:r>
              <a:rPr lang="de-DE" dirty="0" smtClean="0"/>
              <a:t> </a:t>
            </a:r>
            <a:r>
              <a:rPr lang="de-DE" dirty="0" err="1" smtClean="0"/>
              <a:t>revision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sz="1400" i="1" dirty="0"/>
              <a:t>"The </a:t>
            </a:r>
            <a:r>
              <a:rPr lang="de-DE" sz="1400" i="1" dirty="0" err="1"/>
              <a:t>DBpedia</a:t>
            </a:r>
            <a:r>
              <a:rPr lang="de-DE" sz="1400" i="1" dirty="0"/>
              <a:t> </a:t>
            </a:r>
            <a:r>
              <a:rPr lang="de-DE" sz="1400" i="1" dirty="0" err="1"/>
              <a:t>wayback</a:t>
            </a:r>
            <a:r>
              <a:rPr lang="de-DE" sz="1400" i="1" dirty="0"/>
              <a:t> </a:t>
            </a:r>
            <a:r>
              <a:rPr lang="de-DE" sz="1400" i="1" dirty="0" err="1"/>
              <a:t>machine</a:t>
            </a:r>
            <a:r>
              <a:rPr lang="de-DE" sz="1400" i="1" dirty="0"/>
              <a:t>" </a:t>
            </a:r>
            <a:r>
              <a:rPr lang="de-DE" sz="1400" i="1" dirty="0" err="1"/>
              <a:t>by</a:t>
            </a:r>
            <a:r>
              <a:rPr lang="de-DE" sz="1400" i="1" dirty="0"/>
              <a:t> Javier Fernandez, Patrik Schneider, Jürgen Umbrich, </a:t>
            </a:r>
            <a:r>
              <a:rPr lang="de-DE" sz="1400" i="1" dirty="0" smtClean="0"/>
              <a:t>September 2015, SEMANTiCS2015 (Best Poster).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35437116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Motivation: Data Integration </a:t>
            </a:r>
            <a:r>
              <a:rPr lang="de-DE" dirty="0" err="1" smtClean="0"/>
              <a:t>and</a:t>
            </a:r>
            <a:r>
              <a:rPr lang="de-DE" dirty="0" smtClean="0"/>
              <a:t> System Interoperation at </a:t>
            </a:r>
            <a:r>
              <a:rPr lang="de-DE" dirty="0" err="1" smtClean="0"/>
              <a:t>Scale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smtClean="0">
                <a:solidFill>
                  <a:srgbClr val="000000"/>
                </a:solidFill>
                <a:latin typeface="Arial"/>
              </a:rPr>
              <a:t>Andreas Harth - Stream Reasoning in Mixed Reality Applications</a:t>
            </a:r>
            <a:endParaRPr lang="en-US" alt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991528" y="5491881"/>
            <a:ext cx="125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Arial"/>
              </a:rPr>
              <a:t>Number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sources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39552" y="1052736"/>
            <a:ext cx="175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Arial"/>
              </a:rPr>
              <a:t>Update rate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2123728" y="5671583"/>
            <a:ext cx="4680000" cy="288000"/>
            <a:chOff x="2123728" y="5733288"/>
            <a:chExt cx="4680000" cy="288000"/>
          </a:xfrm>
        </p:grpSpPr>
        <p:cxnSp>
          <p:nvCxnSpPr>
            <p:cNvPr id="38" name="Gerade Verbindung mit Pfeil 37"/>
            <p:cNvCxnSpPr/>
            <p:nvPr/>
          </p:nvCxnSpPr>
          <p:spPr>
            <a:xfrm>
              <a:off x="2123728" y="5877272"/>
              <a:ext cx="4680000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2699792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3275856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4427984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3851920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5004048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>
              <a:off x="5580112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6156176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ieren 45"/>
          <p:cNvGrpSpPr/>
          <p:nvPr/>
        </p:nvGrpSpPr>
        <p:grpSpPr>
          <a:xfrm rot="16200000">
            <a:off x="-216272" y="3331046"/>
            <a:ext cx="4680000" cy="288000"/>
            <a:chOff x="2123728" y="5733288"/>
            <a:chExt cx="4680000" cy="288000"/>
          </a:xfrm>
        </p:grpSpPr>
        <p:cxnSp>
          <p:nvCxnSpPr>
            <p:cNvPr id="47" name="Gerade Verbindung mit Pfeil 46"/>
            <p:cNvCxnSpPr/>
            <p:nvPr/>
          </p:nvCxnSpPr>
          <p:spPr>
            <a:xfrm>
              <a:off x="2123728" y="5877272"/>
              <a:ext cx="4680000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2699792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3275856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>
              <a:off x="4427984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>
              <a:off x="3851920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>
              <a:off x="5004048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5580112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>
              <a:off x="6156176" y="5733288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feld 54"/>
          <p:cNvSpPr txBox="1"/>
          <p:nvPr/>
        </p:nvSpPr>
        <p:spPr>
          <a:xfrm>
            <a:off x="1038444" y="44782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Arial"/>
              </a:rPr>
              <a:t>month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038444" y="50543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Arial"/>
              </a:rPr>
              <a:t>year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38443" y="390218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Arial"/>
              </a:rPr>
              <a:t>week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1038444" y="333647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Arial"/>
              </a:rPr>
              <a:t>day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38443" y="27500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Arial"/>
              </a:rPr>
              <a:t>hour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1038444" y="217399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Arial"/>
              </a:rPr>
              <a:t>minute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38444" y="15979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Arial"/>
              </a:rPr>
              <a:t>second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4740995" y="601199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Arial"/>
              </a:rPr>
              <a:t>10</a:t>
            </a:r>
            <a:r>
              <a:rPr lang="de-DE" baseline="30000" dirty="0" smtClean="0">
                <a:solidFill>
                  <a:srgbClr val="000000"/>
                </a:solidFill>
                <a:latin typeface="Arial"/>
              </a:rPr>
              <a:t>4</a:t>
            </a:r>
            <a:endParaRPr lang="de-DE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5317059" y="601199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Arial"/>
              </a:rPr>
              <a:t>10</a:t>
            </a:r>
            <a:r>
              <a:rPr lang="de-DE" baseline="30000" dirty="0" smtClean="0">
                <a:solidFill>
                  <a:srgbClr val="000000"/>
                </a:solidFill>
                <a:latin typeface="Arial"/>
              </a:rPr>
              <a:t>5</a:t>
            </a:r>
            <a:endParaRPr lang="de-DE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5893123" y="601199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Arial"/>
              </a:rPr>
              <a:t>10</a:t>
            </a:r>
            <a:r>
              <a:rPr lang="de-DE" baseline="30000" dirty="0" smtClean="0">
                <a:solidFill>
                  <a:srgbClr val="000000"/>
                </a:solidFill>
                <a:latin typeface="Arial"/>
              </a:rPr>
              <a:t>6</a:t>
            </a:r>
            <a:endParaRPr lang="de-DE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012803" y="601199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Arial"/>
              </a:rPr>
              <a:t>10</a:t>
            </a:r>
            <a:r>
              <a:rPr lang="de-DE" baseline="30000" dirty="0" smtClean="0">
                <a:solidFill>
                  <a:srgbClr val="000000"/>
                </a:solidFill>
                <a:latin typeface="Arial"/>
              </a:rPr>
              <a:t>1</a:t>
            </a:r>
            <a:endParaRPr lang="de-DE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2436739" y="601199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Arial"/>
              </a:rPr>
              <a:t>10</a:t>
            </a:r>
            <a:r>
              <a:rPr lang="de-DE" baseline="30000" dirty="0" smtClean="0">
                <a:solidFill>
                  <a:srgbClr val="000000"/>
                </a:solidFill>
                <a:latin typeface="Arial"/>
              </a:rPr>
              <a:t>0</a:t>
            </a:r>
            <a:endParaRPr lang="de-DE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588867" y="601199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Arial"/>
              </a:rPr>
              <a:t>10</a:t>
            </a:r>
            <a:r>
              <a:rPr lang="de-DE" baseline="30000" dirty="0" smtClean="0">
                <a:solidFill>
                  <a:srgbClr val="000000"/>
                </a:solidFill>
                <a:latin typeface="Arial"/>
              </a:rPr>
              <a:t>2</a:t>
            </a:r>
            <a:endParaRPr lang="de-DE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4200675" y="601199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Arial"/>
              </a:rPr>
              <a:t>10</a:t>
            </a:r>
            <a:r>
              <a:rPr lang="de-DE" baseline="30000" dirty="0" smtClean="0">
                <a:solidFill>
                  <a:srgbClr val="000000"/>
                </a:solidFill>
                <a:latin typeface="Arial"/>
              </a:rPr>
              <a:t>3</a:t>
            </a:r>
            <a:endParaRPr lang="de-DE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2165030" y="5054316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00"/>
                </a:solidFill>
                <a:latin typeface="Arial"/>
              </a:rPr>
              <a:t>DBpedia</a:t>
            </a:r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5833010" y="5054316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00"/>
                </a:solidFill>
                <a:latin typeface="Arial"/>
              </a:rPr>
              <a:t>BTC</a:t>
            </a:r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5192826" y="390218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00"/>
                </a:solidFill>
                <a:latin typeface="Arial"/>
              </a:rPr>
              <a:t>Dyldo</a:t>
            </a:r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5564097" y="1412776"/>
            <a:ext cx="1024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0000"/>
                </a:solidFill>
                <a:latin typeface="Arial"/>
              </a:rPr>
              <a:t>Internet </a:t>
            </a:r>
          </a:p>
          <a:p>
            <a:pPr algn="ctr"/>
            <a:r>
              <a:rPr lang="de-DE" sz="1600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sz="1600" dirty="0" smtClean="0">
                <a:solidFill>
                  <a:srgbClr val="000000"/>
                </a:solidFill>
                <a:latin typeface="Arial"/>
              </a:rPr>
              <a:t> Things</a:t>
            </a:r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3400215" y="1196752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0000"/>
                </a:solidFill>
                <a:latin typeface="Arial"/>
              </a:rPr>
              <a:t>Virtual/</a:t>
            </a:r>
            <a:r>
              <a:rPr lang="de-DE" sz="1600" dirty="0" err="1" smtClean="0">
                <a:solidFill>
                  <a:srgbClr val="000000"/>
                </a:solidFill>
                <a:latin typeface="Arial"/>
              </a:rPr>
              <a:t>Augmented</a:t>
            </a:r>
            <a:endParaRPr lang="de-DE" sz="1600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de-DE" sz="1600" dirty="0" smtClean="0">
                <a:solidFill>
                  <a:srgbClr val="000000"/>
                </a:solidFill>
                <a:latin typeface="Arial"/>
              </a:rPr>
              <a:t>Reality</a:t>
            </a:r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933454" y="1413266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000000"/>
                </a:solidFill>
                <a:latin typeface="Arial"/>
              </a:rPr>
              <a:t>ROS</a:t>
            </a:r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" name="Gruppierung 8"/>
          <p:cNvGrpSpPr/>
          <p:nvPr/>
        </p:nvGrpSpPr>
        <p:grpSpPr>
          <a:xfrm>
            <a:off x="1907704" y="1700808"/>
            <a:ext cx="1512168" cy="3960440"/>
            <a:chOff x="1907704" y="1700808"/>
            <a:chExt cx="1512168" cy="3960440"/>
          </a:xfrm>
        </p:grpSpPr>
        <p:sp>
          <p:nvSpPr>
            <p:cNvPr id="5" name="Oval 4"/>
            <p:cNvSpPr/>
            <p:nvPr/>
          </p:nvSpPr>
          <p:spPr>
            <a:xfrm>
              <a:off x="1907704" y="4869160"/>
              <a:ext cx="1512168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" name="Gerade Verbindung mit Pfeil 6"/>
            <p:cNvCxnSpPr>
              <a:stCxn id="5" idx="0"/>
            </p:cNvCxnSpPr>
            <p:nvPr/>
          </p:nvCxnSpPr>
          <p:spPr>
            <a:xfrm flipH="1" flipV="1">
              <a:off x="2627784" y="1700808"/>
              <a:ext cx="36004" cy="31683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feld 9"/>
          <p:cNvSpPr txBox="1"/>
          <p:nvPr/>
        </p:nvSpPr>
        <p:spPr>
          <a:xfrm>
            <a:off x="2699792" y="1844824"/>
            <a:ext cx="568351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 err="1">
                <a:solidFill>
                  <a:srgbClr val="FF0000"/>
                </a:solidFill>
              </a:rPr>
              <a:t>Disaster</a:t>
            </a:r>
            <a:r>
              <a:rPr lang="de-DE" sz="1100" i="1" dirty="0">
                <a:solidFill>
                  <a:srgbClr val="FF0000"/>
                </a:solidFill>
              </a:rPr>
              <a:t> Monitoring </a:t>
            </a:r>
            <a:r>
              <a:rPr lang="de-DE" sz="1100" i="1" dirty="0" err="1">
                <a:solidFill>
                  <a:srgbClr val="FF0000"/>
                </a:solidFill>
              </a:rPr>
              <a:t>with</a:t>
            </a:r>
            <a:r>
              <a:rPr lang="de-DE" sz="1100" i="1" dirty="0">
                <a:solidFill>
                  <a:srgbClr val="FF0000"/>
                </a:solidFill>
              </a:rPr>
              <a:t> Wikipedia </a:t>
            </a:r>
            <a:r>
              <a:rPr lang="de-DE" sz="1100" i="1" dirty="0" err="1">
                <a:solidFill>
                  <a:srgbClr val="FF0000"/>
                </a:solidFill>
              </a:rPr>
              <a:t>and</a:t>
            </a:r>
            <a:r>
              <a:rPr lang="de-DE" sz="1100" i="1" dirty="0">
                <a:solidFill>
                  <a:srgbClr val="FF0000"/>
                </a:solidFill>
              </a:rPr>
              <a:t> Online </a:t>
            </a:r>
            <a:r>
              <a:rPr lang="de-DE" sz="1100" i="1" dirty="0" err="1">
                <a:solidFill>
                  <a:srgbClr val="FF0000"/>
                </a:solidFill>
              </a:rPr>
              <a:t>Social</a:t>
            </a:r>
            <a:r>
              <a:rPr lang="de-DE" sz="1100" i="1" dirty="0">
                <a:solidFill>
                  <a:srgbClr val="FF0000"/>
                </a:solidFill>
              </a:rPr>
              <a:t> Networking Sites: Structured Data </a:t>
            </a:r>
            <a:endParaRPr lang="de-DE" sz="1100" i="1" dirty="0" smtClean="0">
              <a:solidFill>
                <a:srgbClr val="FF0000"/>
              </a:solidFill>
            </a:endParaRPr>
          </a:p>
          <a:p>
            <a:r>
              <a:rPr lang="de-DE" sz="1100" i="1" dirty="0" err="1" smtClean="0">
                <a:solidFill>
                  <a:srgbClr val="FF0000"/>
                </a:solidFill>
              </a:rPr>
              <a:t>and</a:t>
            </a:r>
            <a:r>
              <a:rPr lang="de-DE" sz="1100" i="1" dirty="0" smtClean="0">
                <a:solidFill>
                  <a:srgbClr val="FF0000"/>
                </a:solidFill>
              </a:rPr>
              <a:t> </a:t>
            </a:r>
            <a:r>
              <a:rPr lang="de-DE" sz="1100" i="1" dirty="0" err="1">
                <a:solidFill>
                  <a:srgbClr val="FF0000"/>
                </a:solidFill>
              </a:rPr>
              <a:t>Linked</a:t>
            </a:r>
            <a:r>
              <a:rPr lang="de-DE" sz="1100" i="1" dirty="0">
                <a:solidFill>
                  <a:srgbClr val="FF0000"/>
                </a:solidFill>
              </a:rPr>
              <a:t> Data Fragments </a:t>
            </a:r>
            <a:r>
              <a:rPr lang="de-DE" sz="1100" i="1" dirty="0" err="1">
                <a:solidFill>
                  <a:srgbClr val="FF0000"/>
                </a:solidFill>
              </a:rPr>
              <a:t>to</a:t>
            </a:r>
            <a:r>
              <a:rPr lang="de-DE" sz="1100" i="1" dirty="0">
                <a:solidFill>
                  <a:srgbClr val="FF0000"/>
                </a:solidFill>
              </a:rPr>
              <a:t> </a:t>
            </a:r>
            <a:r>
              <a:rPr lang="de-DE" sz="1100" i="1" dirty="0" err="1">
                <a:solidFill>
                  <a:srgbClr val="FF0000"/>
                </a:solidFill>
              </a:rPr>
              <a:t>the</a:t>
            </a:r>
            <a:r>
              <a:rPr lang="de-DE" sz="1100" i="1" dirty="0">
                <a:solidFill>
                  <a:srgbClr val="FF0000"/>
                </a:solidFill>
              </a:rPr>
              <a:t> </a:t>
            </a:r>
            <a:r>
              <a:rPr lang="de-DE" sz="1100" i="1" dirty="0" err="1">
                <a:solidFill>
                  <a:srgbClr val="FF0000"/>
                </a:solidFill>
              </a:rPr>
              <a:t>Rescue</a:t>
            </a:r>
            <a:r>
              <a:rPr lang="de-DE" sz="1100" i="1" dirty="0" err="1" smtClean="0">
                <a:solidFill>
                  <a:srgbClr val="FF0000"/>
                </a:solidFill>
              </a:rPr>
              <a:t>?Thomas</a:t>
            </a:r>
            <a:r>
              <a:rPr lang="de-DE" sz="1100" i="1" dirty="0" smtClean="0">
                <a:solidFill>
                  <a:srgbClr val="FF0000"/>
                </a:solidFill>
              </a:rPr>
              <a:t> Steiner, </a:t>
            </a:r>
            <a:r>
              <a:rPr lang="de-DE" sz="1100" i="1" dirty="0">
                <a:solidFill>
                  <a:srgbClr val="FF0000"/>
                </a:solidFill>
              </a:rPr>
              <a:t>Ruben </a:t>
            </a:r>
            <a:r>
              <a:rPr lang="de-DE" sz="1100" i="1" dirty="0" err="1">
                <a:solidFill>
                  <a:srgbClr val="FF0000"/>
                </a:solidFill>
              </a:rPr>
              <a:t>Verborgh</a:t>
            </a:r>
            <a:r>
              <a:rPr lang="de-DE" sz="1100" i="1" dirty="0">
                <a:solidFill>
                  <a:srgbClr val="FF0000"/>
                </a:solidFill>
              </a:rPr>
              <a:t> </a:t>
            </a:r>
          </a:p>
          <a:p>
            <a:r>
              <a:rPr lang="de-DE" sz="1100" i="1" dirty="0">
                <a:solidFill>
                  <a:srgbClr val="FF0000"/>
                </a:solidFill>
              </a:rPr>
              <a:t>2015 AAAI Spring Symposium </a:t>
            </a:r>
            <a:r>
              <a:rPr lang="de-DE" sz="1100" i="1" dirty="0" smtClean="0">
                <a:solidFill>
                  <a:srgbClr val="FF0000"/>
                </a:solidFill>
              </a:rPr>
              <a:t>Series.</a:t>
            </a:r>
          </a:p>
          <a:p>
            <a:endParaRPr lang="de-DE" sz="1100" i="1" dirty="0">
              <a:solidFill>
                <a:srgbClr val="FF0000"/>
              </a:solidFill>
            </a:endParaRPr>
          </a:p>
          <a:p>
            <a:r>
              <a:rPr lang="de-DE" sz="1100" dirty="0">
                <a:hlinkClick r:id="rId3"/>
              </a:rPr>
              <a:t>http://wikistream.wmflabs.org</a:t>
            </a:r>
            <a:r>
              <a:rPr lang="de-DE" sz="1100" dirty="0" smtClean="0">
                <a:hlinkClick r:id="rId3"/>
              </a:rPr>
              <a:t>/</a:t>
            </a:r>
            <a:r>
              <a:rPr lang="de-DE" sz="1100" dirty="0" smtClean="0"/>
              <a:t>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08905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Dynamic </a:t>
            </a:r>
            <a:r>
              <a:rPr lang="de-DE" dirty="0" err="1" smtClean="0"/>
              <a:t>Linked</a:t>
            </a:r>
            <a:r>
              <a:rPr lang="de-DE" dirty="0" smtClean="0"/>
              <a:t> Data &amp; Open Data – </a:t>
            </a:r>
            <a:r>
              <a:rPr lang="de-DE" dirty="0" err="1" smtClean="0"/>
              <a:t>Discussion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23529" y="1857375"/>
            <a:ext cx="8712968" cy="4797425"/>
          </a:xfrm>
        </p:spPr>
        <p:txBody>
          <a:bodyPr>
            <a:normAutofit/>
          </a:bodyPr>
          <a:lstStyle/>
          <a:p>
            <a:r>
              <a:rPr lang="de-DE" b="1" dirty="0" smtClean="0"/>
              <a:t>Stream </a:t>
            </a:r>
            <a:r>
              <a:rPr lang="de-DE" b="1" dirty="0" err="1" smtClean="0"/>
              <a:t>Reasoning</a:t>
            </a:r>
            <a:r>
              <a:rPr lang="de-DE" b="1" dirty="0" smtClean="0"/>
              <a:t> </a:t>
            </a:r>
            <a:r>
              <a:rPr lang="de-DE" b="1" dirty="0" err="1"/>
              <a:t>r</a:t>
            </a:r>
            <a:r>
              <a:rPr lang="de-DE" b="1" dirty="0" err="1" smtClean="0"/>
              <a:t>elated</a:t>
            </a:r>
            <a:r>
              <a:rPr lang="de-DE" b="1" dirty="0" smtClean="0"/>
              <a:t> </a:t>
            </a:r>
            <a:r>
              <a:rPr lang="de-DE" b="1" dirty="0" err="1" smtClean="0"/>
              <a:t>questions</a:t>
            </a:r>
            <a:r>
              <a:rPr lang="de-DE" b="1" dirty="0" smtClean="0"/>
              <a:t>:</a:t>
            </a:r>
          </a:p>
          <a:p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efficiently</a:t>
            </a:r>
            <a:r>
              <a:rPr lang="de-DE" dirty="0" smtClean="0"/>
              <a:t>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query</a:t>
            </a:r>
            <a:r>
              <a:rPr lang="de-DE" dirty="0" smtClean="0"/>
              <a:t> </a:t>
            </a:r>
            <a:r>
              <a:rPr lang="de-DE" dirty="0" err="1" smtClean="0"/>
              <a:t>archival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easoning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? (e.g. </a:t>
            </a:r>
            <a:r>
              <a:rPr lang="de-DE" dirty="0" err="1" smtClean="0"/>
              <a:t>detect</a:t>
            </a:r>
            <a:r>
              <a:rPr lang="de-DE" dirty="0" smtClean="0"/>
              <a:t> </a:t>
            </a:r>
            <a:r>
              <a:rPr lang="de-DE" dirty="0" err="1" smtClean="0"/>
              <a:t>anomalies</a:t>
            </a:r>
            <a:r>
              <a:rPr lang="de-DE" dirty="0" smtClean="0"/>
              <a:t>, </a:t>
            </a:r>
            <a:r>
              <a:rPr lang="de-DE" dirty="0" err="1" smtClean="0"/>
              <a:t>conflicts</a:t>
            </a:r>
            <a:r>
              <a:rPr lang="de-DE" dirty="0" smtClean="0"/>
              <a:t>,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defaults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crawls</a:t>
            </a:r>
            <a:r>
              <a:rPr lang="de-DE" dirty="0" smtClean="0"/>
              <a:t>, etc.)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sz="1800" dirty="0" smtClean="0"/>
              <a:t>Javier</a:t>
            </a:r>
            <a:r>
              <a:rPr lang="de-DE" sz="1800" dirty="0"/>
              <a:t> D. Fernández, Axel Polleres, </a:t>
            </a:r>
            <a:r>
              <a:rPr lang="de-DE" sz="1800" dirty="0" err="1"/>
              <a:t>and</a:t>
            </a:r>
            <a:r>
              <a:rPr lang="de-DE" sz="1800" dirty="0"/>
              <a:t> Jürgen Umbrich. </a:t>
            </a:r>
            <a:r>
              <a:rPr lang="de-DE" sz="1800" dirty="0" err="1"/>
              <a:t>Towards</a:t>
            </a:r>
            <a:r>
              <a:rPr lang="de-DE" sz="1800" dirty="0"/>
              <a:t> </a:t>
            </a:r>
            <a:r>
              <a:rPr lang="de-DE" sz="1800" dirty="0" err="1"/>
              <a:t>efficient</a:t>
            </a:r>
            <a:r>
              <a:rPr lang="de-DE" sz="1800" dirty="0"/>
              <a:t> </a:t>
            </a:r>
            <a:r>
              <a:rPr lang="de-DE" sz="1800" dirty="0" err="1"/>
              <a:t>archiving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dynamic</a:t>
            </a:r>
            <a:r>
              <a:rPr lang="de-DE" sz="1800" dirty="0"/>
              <a:t> </a:t>
            </a:r>
            <a:r>
              <a:rPr lang="de-DE" sz="1800" dirty="0" err="1"/>
              <a:t>linked</a:t>
            </a:r>
            <a:r>
              <a:rPr lang="de-DE" sz="1800" dirty="0"/>
              <a:t> open </a:t>
            </a:r>
            <a:r>
              <a:rPr lang="de-DE" sz="1800" dirty="0" err="1"/>
              <a:t>data</a:t>
            </a:r>
            <a:r>
              <a:rPr lang="de-DE" sz="1800" dirty="0"/>
              <a:t>. In </a:t>
            </a:r>
            <a:r>
              <a:rPr lang="de-DE" sz="1800" i="1" dirty="0"/>
              <a:t>Managing </a:t>
            </a:r>
            <a:r>
              <a:rPr lang="de-DE" sz="1800" i="1" dirty="0" err="1"/>
              <a:t>the</a:t>
            </a:r>
            <a:r>
              <a:rPr lang="de-DE" sz="1800" i="1" dirty="0"/>
              <a:t> Evolution </a:t>
            </a:r>
            <a:r>
              <a:rPr lang="de-DE" sz="1800" i="1" dirty="0" err="1"/>
              <a:t>and</a:t>
            </a:r>
            <a:r>
              <a:rPr lang="de-DE" sz="1800" i="1" dirty="0"/>
              <a:t> </a:t>
            </a:r>
            <a:r>
              <a:rPr lang="de-DE" sz="1800" i="1" dirty="0" err="1"/>
              <a:t>Preservation</a:t>
            </a:r>
            <a:r>
              <a:rPr lang="de-DE" sz="1800" i="1" dirty="0"/>
              <a:t> </a:t>
            </a:r>
            <a:r>
              <a:rPr lang="de-DE" sz="1800" i="1" dirty="0" err="1"/>
              <a:t>of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Data Web - First Diachron Workshop </a:t>
            </a:r>
            <a:r>
              <a:rPr lang="de-DE" sz="1800" i="1" dirty="0" err="1"/>
              <a:t>at</a:t>
            </a:r>
            <a:r>
              <a:rPr lang="de-DE" sz="1800" i="1" dirty="0"/>
              <a:t> ESWC 2015</a:t>
            </a:r>
            <a:r>
              <a:rPr lang="de-DE" sz="1800" dirty="0"/>
              <a:t>, </a:t>
            </a:r>
            <a:r>
              <a:rPr lang="de-DE" sz="1800" dirty="0" err="1"/>
              <a:t>pages</a:t>
            </a:r>
            <a:r>
              <a:rPr lang="de-DE" sz="1800" dirty="0"/>
              <a:t> 34-49, </a:t>
            </a:r>
            <a:r>
              <a:rPr lang="de-DE" sz="1800" dirty="0" err="1"/>
              <a:t>Portorož</a:t>
            </a:r>
            <a:r>
              <a:rPr lang="de-DE" sz="1800" dirty="0"/>
              <a:t>, </a:t>
            </a:r>
            <a:r>
              <a:rPr lang="de-DE" sz="1800" dirty="0" err="1"/>
              <a:t>Slovenia</a:t>
            </a:r>
            <a:r>
              <a:rPr lang="de-DE" sz="1800" dirty="0"/>
              <a:t>, May 2015</a:t>
            </a:r>
          </a:p>
        </p:txBody>
      </p:sp>
    </p:spTree>
    <p:extLst>
      <p:ext uri="{BB962C8B-B14F-4D97-AF65-F5344CB8AC3E}">
        <p14:creationId xmlns:p14="http://schemas.microsoft.com/office/powerpoint/2010/main" val="2088273377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WU Designvorlage neu">
  <a:themeElements>
    <a:clrScheme name="WU Farbschema neu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 Designvorlage neu</Template>
  <TotalTime>0</TotalTime>
  <Words>2201</Words>
  <Application>Microsoft Macintosh PowerPoint</Application>
  <PresentationFormat>Bildschirmpräsentation (4:3)</PresentationFormat>
  <Paragraphs>583</Paragraphs>
  <Slides>28</Slides>
  <Notes>6</Notes>
  <HiddenSlides>1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28</vt:i4>
      </vt:variant>
    </vt:vector>
  </HeadingPairs>
  <TitlesOfParts>
    <vt:vector size="31" baseType="lpstr">
      <vt:lpstr>WU Designvorlage neu</vt:lpstr>
      <vt:lpstr>KIT_master_ppt2003_en</vt:lpstr>
      <vt:lpstr>2_Office Theme</vt:lpstr>
      <vt:lpstr>Stream Reasoning – Research and Use cases at the Institute of Information Business</vt:lpstr>
      <vt:lpstr>Outline</vt:lpstr>
      <vt:lpstr>1. Dynamic Linked Data &amp; Open Data:</vt:lpstr>
      <vt:lpstr>1.1 Dynamic Linked Data Observatory </vt:lpstr>
      <vt:lpstr>1.2 OPEN DATA PORTAL WATCH</vt:lpstr>
      <vt:lpstr>1.2 Open Data Portal Watch</vt:lpstr>
      <vt:lpstr>Dbpedia Wayback Machine</vt:lpstr>
      <vt:lpstr>Motivation: Data Integration and System Interoperation at Scale</vt:lpstr>
      <vt:lpstr>1. Dynamic Linked Data &amp; Open Data – Discussion:</vt:lpstr>
      <vt:lpstr>2. Efficient RDF Stream Interchange (ERI)</vt:lpstr>
      <vt:lpstr>Querying &amp; Efficient Serialization of streams of LD</vt:lpstr>
      <vt:lpstr>PowerPoint-Präsentation</vt:lpstr>
      <vt:lpstr>PowerPoint-Präsentation</vt:lpstr>
      <vt:lpstr>PowerPoint-Präsentation</vt:lpstr>
      <vt:lpstr>2. Efficient RDF Stream Interchange (ERI)– Discussion:</vt:lpstr>
      <vt:lpstr>3. SPARQL 1.1 Update &amp; Entailment as a basis for Stream Reasoning Semantics? </vt:lpstr>
      <vt:lpstr>What's been done already?</vt:lpstr>
      <vt:lpstr>Particularly:</vt:lpstr>
      <vt:lpstr>Our initial thoughts on this problem...</vt:lpstr>
      <vt:lpstr>  Exploring possible ABox update semantics </vt:lpstr>
      <vt:lpstr>Sem0mat: Naïve Update followed by re-materialization</vt:lpstr>
      <vt:lpstr>Alternative Materialized-pres. semantics</vt:lpstr>
      <vt:lpstr>Sem1amat: Delete and rederive</vt:lpstr>
      <vt:lpstr>Sem1amat: Delete and rederive</vt:lpstr>
      <vt:lpstr>Alternative Materialized-pres. semantics</vt:lpstr>
      <vt:lpstr>Sem1bmat: Delete and rederive with separating "explicit" and "implicit" ABox</vt:lpstr>
      <vt:lpstr>Alternative Materialized-pres. semantics</vt:lpstr>
      <vt:lpstr>3. SPARQL 1.1 Update &amp; Entailment as a basis for Stream Reasoning Semantics? – Discussion: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BIS2</dc:title>
  <dc:creator>Niki</dc:creator>
  <cp:lastModifiedBy>Axel Polleres</cp:lastModifiedBy>
  <cp:revision>724</cp:revision>
  <dcterms:created xsi:type="dcterms:W3CDTF">2010-04-12T15:33:34Z</dcterms:created>
  <dcterms:modified xsi:type="dcterms:W3CDTF">2015-11-10T09:13:41Z</dcterms:modified>
</cp:coreProperties>
</file>