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568" r:id="rId3"/>
    <p:sldId id="570" r:id="rId4"/>
    <p:sldId id="571" r:id="rId5"/>
    <p:sldId id="569" r:id="rId6"/>
    <p:sldId id="572" r:id="rId7"/>
    <p:sldId id="573" r:id="rId8"/>
    <p:sldId id="574" r:id="rId9"/>
    <p:sldId id="575" r:id="rId10"/>
    <p:sldId id="576" r:id="rId11"/>
    <p:sldId id="577" r:id="rId12"/>
    <p:sldId id="579" r:id="rId13"/>
    <p:sldId id="581" r:id="rId14"/>
    <p:sldId id="509" r:id="rId15"/>
    <p:sldId id="512" r:id="rId16"/>
    <p:sldId id="514" r:id="rId17"/>
    <p:sldId id="546" r:id="rId18"/>
    <p:sldId id="547" r:id="rId19"/>
    <p:sldId id="545" r:id="rId20"/>
    <p:sldId id="549" r:id="rId21"/>
    <p:sldId id="582" r:id="rId22"/>
    <p:sldId id="583" r:id="rId23"/>
    <p:sldId id="584" r:id="rId24"/>
    <p:sldId id="587" r:id="rId25"/>
    <p:sldId id="588" r:id="rId26"/>
    <p:sldId id="589" r:id="rId27"/>
    <p:sldId id="591" r:id="rId28"/>
    <p:sldId id="590" r:id="rId29"/>
    <p:sldId id="550" r:id="rId30"/>
    <p:sldId id="593" r:id="rId31"/>
    <p:sldId id="594" r:id="rId32"/>
    <p:sldId id="592" r:id="rId33"/>
    <p:sldId id="595" r:id="rId34"/>
    <p:sldId id="596" r:id="rId35"/>
    <p:sldId id="598" r:id="rId36"/>
    <p:sldId id="599" r:id="rId37"/>
    <p:sldId id="600" r:id="rId38"/>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B050"/>
    <a:srgbClr val="CC0099"/>
    <a:srgbClr val="FF0066"/>
    <a:srgbClr val="99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66925" autoAdjust="0"/>
  </p:normalViewPr>
  <p:slideViewPr>
    <p:cSldViewPr>
      <p:cViewPr>
        <p:scale>
          <a:sx n="75" d="100"/>
          <a:sy n="75" d="100"/>
        </p:scale>
        <p:origin x="2296" y="704"/>
      </p:cViewPr>
      <p:guideLst>
        <p:guide orient="horz" pos="2160"/>
        <p:guide pos="2880"/>
      </p:guideLst>
    </p:cSldViewPr>
  </p:slideViewPr>
  <p:outlineViewPr>
    <p:cViewPr>
      <p:scale>
        <a:sx n="33" d="100"/>
        <a:sy n="33" d="100"/>
      </p:scale>
      <p:origin x="8" y="98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7D0F951-13DB-4C5A-85D6-12D1C2F8F5B0}" type="datetimeFigureOut">
              <a:rPr lang="de-AT" smtClean="0"/>
              <a:pPr/>
              <a:t>22.03.17</a:t>
            </a:fld>
            <a:endParaRPr lang="de-AT"/>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854F9C7-0FFE-4E72-AF6A-1657BD8F0EAC}" type="slidenum">
              <a:rPr lang="de-AT" smtClean="0"/>
              <a:pPr/>
              <a:t>‹#›</a:t>
            </a:fld>
            <a:endParaRPr lang="de-AT"/>
          </a:p>
        </p:txBody>
      </p:sp>
    </p:spTree>
    <p:extLst>
      <p:ext uri="{BB962C8B-B14F-4D97-AF65-F5344CB8AC3E}">
        <p14:creationId xmlns:p14="http://schemas.microsoft.com/office/powerpoint/2010/main" val="1383477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2DD00C6-9325-456A-9050-A3DFBE2350C6}" type="datetimeFigureOut">
              <a:rPr lang="de-AT" smtClean="0"/>
              <a:pPr/>
              <a:t>22.03.17</a:t>
            </a:fld>
            <a:endParaRPr lang="de-AT"/>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B4AA2B0-3FF2-4AD7-B641-4608F5682954}" type="slidenum">
              <a:rPr lang="de-AT" smtClean="0"/>
              <a:pPr/>
              <a:t>‹#›</a:t>
            </a:fld>
            <a:endParaRPr lang="de-AT"/>
          </a:p>
        </p:txBody>
      </p:sp>
    </p:spTree>
    <p:extLst>
      <p:ext uri="{BB962C8B-B14F-4D97-AF65-F5344CB8AC3E}">
        <p14:creationId xmlns:p14="http://schemas.microsoft.com/office/powerpoint/2010/main" val="65467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Danke</a:t>
            </a:r>
            <a:r>
              <a:rPr lang="en-US" dirty="0" smtClean="0"/>
              <a:t> </a:t>
            </a:r>
            <a:r>
              <a:rPr lang="en-US" dirty="0" err="1" smtClean="0"/>
              <a:t>für</a:t>
            </a:r>
            <a:r>
              <a:rPr lang="en-US" dirty="0" smtClean="0"/>
              <a:t> Die </a:t>
            </a:r>
            <a:r>
              <a:rPr lang="en-US" dirty="0" err="1" smtClean="0"/>
              <a:t>Einladung</a:t>
            </a:r>
            <a:r>
              <a:rPr lang="en-US" dirty="0" smtClean="0"/>
              <a:t>!</a:t>
            </a:r>
          </a:p>
          <a:p>
            <a:endParaRPr lang="en-US" dirty="0" smtClean="0"/>
          </a:p>
          <a:p>
            <a:r>
              <a:rPr lang="en-US" dirty="0" smtClean="0"/>
              <a:t>Lassen </a:t>
            </a:r>
            <a:r>
              <a:rPr lang="en-US" dirty="0" err="1" smtClean="0"/>
              <a:t>Sie</a:t>
            </a:r>
            <a:r>
              <a:rPr lang="en-US" dirty="0" smtClean="0"/>
              <a:t> </a:t>
            </a:r>
            <a:r>
              <a:rPr lang="en-US" dirty="0" err="1" smtClean="0"/>
              <a:t>mich</a:t>
            </a:r>
            <a:r>
              <a:rPr lang="en-US" dirty="0" smtClean="0"/>
              <a:t> </a:t>
            </a:r>
            <a:r>
              <a:rPr lang="en-US" dirty="0" err="1" smtClean="0"/>
              <a:t>beginnen</a:t>
            </a:r>
            <a:r>
              <a:rPr lang="en-US" dirty="0" smtClean="0"/>
              <a:t> </a:t>
            </a:r>
            <a:r>
              <a:rPr lang="en-US" dirty="0" err="1" smtClean="0"/>
              <a:t>mit</a:t>
            </a:r>
            <a:r>
              <a:rPr lang="en-US" dirty="0" smtClean="0"/>
              <a:t> der </a:t>
            </a:r>
            <a:r>
              <a:rPr lang="en-US" dirty="0" err="1" smtClean="0"/>
              <a:t>Ankündigung</a:t>
            </a:r>
            <a:r>
              <a:rPr lang="en-US" dirty="0" smtClean="0"/>
              <a:t> </a:t>
            </a:r>
            <a:r>
              <a:rPr lang="en-US" dirty="0" err="1" smtClean="0"/>
              <a:t>zum</a:t>
            </a:r>
            <a:r>
              <a:rPr lang="en-US" dirty="0" smtClean="0"/>
              <a:t> </a:t>
            </a:r>
            <a:r>
              <a:rPr lang="en-US" dirty="0" err="1" smtClean="0"/>
              <a:t>heutigen</a:t>
            </a:r>
            <a:r>
              <a:rPr lang="en-US" dirty="0" smtClean="0"/>
              <a:t> event</a:t>
            </a:r>
            <a:r>
              <a:rPr lang="is-IS" dirty="0" smtClean="0"/>
              <a:t>…. </a:t>
            </a:r>
            <a:r>
              <a:rPr lang="en-US" dirty="0" smtClean="0"/>
              <a:t>H</a:t>
            </a:r>
            <a:r>
              <a:rPr lang="is-IS" dirty="0" smtClean="0"/>
              <a:t>ier stechen einige Begriffe ins Auge:</a:t>
            </a:r>
          </a:p>
          <a:p>
            <a:r>
              <a:rPr lang="is-IS" dirty="0" smtClean="0"/>
              <a:t>Es geht um “Cognitive Computing” ...</a:t>
            </a:r>
            <a:r>
              <a:rPr lang="is-IS" baseline="0" dirty="0" smtClean="0"/>
              <a:t> Was ist das überhaupt?</a:t>
            </a:r>
          </a:p>
          <a:p>
            <a:endParaRPr lang="is-IS" dirty="0" smtClean="0"/>
          </a:p>
          <a:p>
            <a:r>
              <a:rPr lang="is-IS" dirty="0" smtClean="0"/>
              <a:t>Es hat offensichtlich etwas mit künstlicher Intelligenz zu tun... Was ist das überhaupt? Wie wir feststellen ist Artificial Intelligence im Rahmen</a:t>
            </a:r>
            <a:r>
              <a:rPr lang="is-IS" baseline="0" dirty="0" smtClean="0"/>
              <a:t> der “:Digitalen Transformation“ selbst im Wandel und hat in den letzen J</a:t>
            </a:r>
            <a:r>
              <a:rPr lang="en-US" baseline="0" dirty="0" smtClean="0"/>
              <a:t>a</a:t>
            </a:r>
            <a:r>
              <a:rPr lang="is-IS" baseline="0" dirty="0" smtClean="0"/>
              <a:t>hren einige Veränderungen durchlebt...</a:t>
            </a:r>
          </a:p>
          <a:p>
            <a:endParaRPr lang="is-IS" baseline="0" dirty="0" smtClean="0"/>
          </a:p>
          <a:p>
            <a:r>
              <a:rPr lang="is-IS" baseline="0" dirty="0" smtClean="0"/>
              <a:t>Eine Frage die gestellt wird ist die welche Lösungen bereits im Einsatz sind worauf ich versuchen werde zumindest aus meiner Forschungsperspektive – der Erforschung von Daten am und aus dem Web – ein paar Antworten zu geben...</a:t>
            </a:r>
          </a:p>
          <a:p>
            <a:endParaRPr lang="is-IS" baseline="0" dirty="0" smtClean="0"/>
          </a:p>
          <a:p>
            <a:r>
              <a:rPr lang="is-IS" baseline="0" dirty="0" smtClean="0"/>
              <a:t>Last, but not least, ist eine Frage in der Ankündigung, mit welchen T</a:t>
            </a:r>
            <a:r>
              <a:rPr lang="en-US" baseline="0" dirty="0" smtClean="0"/>
              <a:t>h</a:t>
            </a:r>
            <a:r>
              <a:rPr lang="is-IS" baseline="0" dirty="0" smtClean="0"/>
              <a:t>emen wir uns befassen sollten, und ich werde versuchen, Sie bis zum Ende dieses Vortrages davon zu überzeugen, dass Open Data, also offene Daten ein solches Thema sind!</a:t>
            </a:r>
          </a:p>
          <a:p>
            <a:endParaRPr lang="is-IS" baseline="0" dirty="0" smtClean="0"/>
          </a:p>
          <a:p>
            <a:endParaRPr lang="is-IS" baseline="0" dirty="0" smtClean="0"/>
          </a:p>
          <a:p>
            <a:endParaRPr lang="is-IS" baseline="0" dirty="0" smtClean="0"/>
          </a:p>
          <a:p>
            <a:endParaRPr lang="is-IS" dirty="0" smtClean="0"/>
          </a:p>
          <a:p>
            <a:endParaRPr lang="is-IS" dirty="0" smtClean="0"/>
          </a:p>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2</a:t>
            </a:fld>
            <a:endParaRPr lang="de-AT"/>
          </a:p>
        </p:txBody>
      </p:sp>
    </p:spTree>
    <p:extLst>
      <p:ext uri="{BB962C8B-B14F-4D97-AF65-F5344CB8AC3E}">
        <p14:creationId xmlns:p14="http://schemas.microsoft.com/office/powerpoint/2010/main" val="124293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4</a:t>
            </a:fld>
            <a:endParaRPr lang="de-AT"/>
          </a:p>
        </p:txBody>
      </p:sp>
    </p:spTree>
    <p:extLst>
      <p:ext uri="{BB962C8B-B14F-4D97-AF65-F5344CB8AC3E}">
        <p14:creationId xmlns:p14="http://schemas.microsoft.com/office/powerpoint/2010/main" val="1153124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E545575E-9C37-D542-BDE9-B7F3AB4A06DB}" type="slidenum">
              <a:rPr lang="en-US">
                <a:latin typeface="Siemens Sans" charset="0"/>
              </a:rPr>
              <a:pPr eaLnBrk="1" hangingPunct="1"/>
              <a:t>15</a:t>
            </a:fld>
            <a:endParaRPr lang="en-US">
              <a:latin typeface="Siemens Sans" charset="0"/>
            </a:endParaRPr>
          </a:p>
        </p:txBody>
      </p:sp>
      <p:sp>
        <p:nvSpPr>
          <p:cNvPr id="26626" name="Slide Image Placeholder 1"/>
          <p:cNvSpPr>
            <a:spLocks noGrp="1" noRot="1" noChangeAspect="1" noTextEdit="1"/>
          </p:cNvSpPr>
          <p:nvPr>
            <p:ph type="sldImg"/>
          </p:nvPr>
        </p:nvSpPr>
        <p:spPr>
          <a:xfrm>
            <a:off x="917575" y="744538"/>
            <a:ext cx="4962525" cy="3721100"/>
          </a:xfrm>
          <a:ln/>
        </p:spPr>
      </p:sp>
      <p:sp>
        <p:nvSpPr>
          <p:cNvPr id="2662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0" tIns="46770" rIns="93540" bIns="46770"/>
          <a:lstStyle/>
          <a:p>
            <a:pPr eaLnBrk="1" hangingPunct="1">
              <a:spcBef>
                <a:spcPct val="0"/>
              </a:spcBef>
            </a:pPr>
            <a:endParaRPr lang="en-US">
              <a:latin typeface="Siemens Sans" charset="0"/>
            </a:endParaRPr>
          </a:p>
        </p:txBody>
      </p:sp>
      <p:sp>
        <p:nvSpPr>
          <p:cNvPr id="26628"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0" tIns="46770" rIns="93540" bIns="46770" anchor="b"/>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13191D74-57C7-C24B-B5C4-0E60AEA2DBEC}" type="slidenum">
              <a:rPr lang="en-US">
                <a:latin typeface="Calibri" charset="0"/>
              </a:rPr>
              <a:pPr algn="r" eaLnBrk="1" hangingPunct="1">
                <a:spcBef>
                  <a:spcPct val="0"/>
                </a:spcBef>
              </a:pPr>
              <a:t>15</a:t>
            </a:fld>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21</a:t>
            </a:fld>
            <a:endParaRPr lang="de-AT"/>
          </a:p>
        </p:txBody>
      </p:sp>
    </p:spTree>
    <p:extLst>
      <p:ext uri="{BB962C8B-B14F-4D97-AF65-F5344CB8AC3E}">
        <p14:creationId xmlns:p14="http://schemas.microsoft.com/office/powerpoint/2010/main" val="119780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FD6E0E31-702E-DE42-9B0E-38503C1CABBF}" type="slidenum">
              <a:rPr lang="de-DE">
                <a:latin typeface="Siemens Sans" charset="0"/>
              </a:rPr>
              <a:pPr eaLnBrk="1" hangingPunct="1"/>
              <a:t>22</a:t>
            </a:fld>
            <a:endParaRPr lang="de-DE">
              <a:latin typeface="Siemens Sans" charset="0"/>
            </a:endParaRPr>
          </a:p>
        </p:txBody>
      </p:sp>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37" tIns="46769" rIns="93537" bIns="46769"/>
          <a:lstStyle/>
          <a:p>
            <a:pPr eaLnBrk="1" hangingPunct="1">
              <a:spcBef>
                <a:spcPct val="0"/>
              </a:spcBef>
            </a:pPr>
            <a:endParaRPr lang="en-US">
              <a:latin typeface="Siemens Sans" charset="0"/>
            </a:endParaRPr>
          </a:p>
        </p:txBody>
      </p:sp>
      <p:sp>
        <p:nvSpPr>
          <p:cNvPr id="24580"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37" tIns="46769" rIns="93537" bIns="46769" anchor="b"/>
          <a:lstStyle>
            <a:lvl1pPr defTabSz="912813" eaLnBrk="0" hangingPunct="0">
              <a:defRPr sz="1200">
                <a:solidFill>
                  <a:schemeClr val="tx1"/>
                </a:solidFill>
                <a:latin typeface="Arial" charset="0"/>
                <a:ea typeface="ＭＳ Ｐゴシック" charset="0"/>
                <a:cs typeface="ＭＳ Ｐゴシック" charset="0"/>
              </a:defRPr>
            </a:lvl1pPr>
            <a:lvl2pPr marL="742950" indent="-285750" defTabSz="912813" eaLnBrk="0" hangingPunct="0">
              <a:defRPr sz="1200">
                <a:solidFill>
                  <a:schemeClr val="tx1"/>
                </a:solidFill>
                <a:latin typeface="Arial" charset="0"/>
                <a:ea typeface="ＭＳ Ｐゴシック" charset="0"/>
              </a:defRPr>
            </a:lvl2pPr>
            <a:lvl3pPr marL="1143000" indent="-228600" defTabSz="912813" eaLnBrk="0" hangingPunct="0">
              <a:defRPr sz="1200">
                <a:solidFill>
                  <a:schemeClr val="tx1"/>
                </a:solidFill>
                <a:latin typeface="Arial" charset="0"/>
                <a:ea typeface="ＭＳ Ｐゴシック" charset="0"/>
              </a:defRPr>
            </a:lvl3pPr>
            <a:lvl4pPr marL="1600200" indent="-228600" defTabSz="912813" eaLnBrk="0" hangingPunct="0">
              <a:defRPr sz="1200">
                <a:solidFill>
                  <a:schemeClr val="tx1"/>
                </a:solidFill>
                <a:latin typeface="Arial" charset="0"/>
                <a:ea typeface="ＭＳ Ｐゴシック" charset="0"/>
              </a:defRPr>
            </a:lvl4pPr>
            <a:lvl5pPr marL="2057400" indent="-228600" defTabSz="912813" eaLnBrk="0" hangingPunct="0">
              <a:defRPr sz="1200">
                <a:solidFill>
                  <a:schemeClr val="tx1"/>
                </a:solidFill>
                <a:latin typeface="Arial" charset="0"/>
                <a:ea typeface="ＭＳ Ｐゴシック" charset="0"/>
              </a:defRPr>
            </a:lvl5pPr>
            <a:lvl6pPr marL="2514600" indent="-228600" defTabSz="912813"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12813"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12813"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12813"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4CD56BA9-5AD6-C844-92B9-633F8C1109D2}" type="slidenum">
              <a:rPr lang="en-US">
                <a:latin typeface="Calibri" charset="0"/>
              </a:rPr>
              <a:pPr algn="r" eaLnBrk="1" hangingPunct="1">
                <a:spcBef>
                  <a:spcPct val="0"/>
                </a:spcBef>
              </a:pPr>
              <a:t>22</a:t>
            </a:fld>
            <a:endParaRPr lang="en-US">
              <a:latin typeface="Calibri" charset="0"/>
            </a:endParaRPr>
          </a:p>
        </p:txBody>
      </p:sp>
    </p:spTree>
    <p:extLst>
      <p:ext uri="{BB962C8B-B14F-4D97-AF65-F5344CB8AC3E}">
        <p14:creationId xmlns:p14="http://schemas.microsoft.com/office/powerpoint/2010/main" val="756895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that so far we have considered the whole thing as an integrated single dataset.</a:t>
            </a:r>
          </a:p>
          <a:p>
            <a:pPr eaLnBrk="1" hangingPunct="1">
              <a:spcBef>
                <a:spcPct val="0"/>
              </a:spcBef>
            </a:pPr>
            <a:r>
              <a:rPr lang="en-US" altLang="en-US"/>
              <a:t>Now lets focus on these white spots specifially </a:t>
            </a:r>
          </a:p>
          <a:p>
            <a:pPr eaLnBrk="1" hangingPunct="1">
              <a:spcBef>
                <a:spcPct val="0"/>
              </a:spcBef>
            </a:pPr>
            <a:r>
              <a:rPr lang="en-US" altLang="en-US"/>
              <a:t>The question is: can we predict the indicators of eurostat for cities that are not in europoe, the green arrow, or the un indicators for cities which are only in eurostat the blue arrow</a:t>
            </a:r>
          </a:p>
          <a:p>
            <a:pPr eaLnBrk="1" hangingPunct="1">
              <a:spcBef>
                <a:spcPct val="0"/>
              </a:spcBef>
            </a:pPr>
            <a:endParaRPr lang="en-US" altLang="en-US"/>
          </a:p>
          <a:p>
            <a:pPr eaLnBrk="1" hangingPunct="1">
              <a:spcBef>
                <a:spcPct val="0"/>
              </a:spcBef>
            </a:pPr>
            <a:r>
              <a:rPr lang="en-US" altLang="en-US"/>
              <a:t>We again used aproach 2 to fill in the missing values of a single dataset and use that as training set for the indicatosr of the other dataset. </a:t>
            </a:r>
          </a:p>
          <a:p>
            <a:pPr eaLnBrk="1" hangingPunct="1">
              <a:spcBef>
                <a:spcPct val="0"/>
              </a:spcBef>
            </a:pPr>
            <a:endParaRPr lang="en-US" altLang="en-US"/>
          </a:p>
        </p:txBody>
      </p:sp>
      <p:sp>
        <p:nvSpPr>
          <p:cNvPr id="40964"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8425874-65E8-3B47-8910-607032F1F4EB}" type="slidenum">
              <a:rPr lang="de-AT" altLang="en-US">
                <a:latin typeface="Calibri" charset="0"/>
              </a:rPr>
              <a:pPr eaLnBrk="1" hangingPunct="1"/>
              <a:t>24</a:t>
            </a:fld>
            <a:endParaRPr lang="de-AT" altLang="en-US">
              <a:latin typeface="Calibri" charset="0"/>
            </a:endParaRPr>
          </a:p>
        </p:txBody>
      </p:sp>
    </p:spTree>
    <p:extLst>
      <p:ext uri="{BB962C8B-B14F-4D97-AF65-F5344CB8AC3E}">
        <p14:creationId xmlns:p14="http://schemas.microsoft.com/office/powerpoint/2010/main" val="207974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baseline="0" dirty="0" smtClean="0"/>
          </a:p>
          <a:p>
            <a:endParaRPr lang="is-IS" baseline="0" dirty="0" smtClean="0"/>
          </a:p>
          <a:p>
            <a:endParaRPr lang="is-IS" baseline="0" dirty="0" smtClean="0"/>
          </a:p>
          <a:p>
            <a:endParaRPr lang="is-IS" dirty="0" smtClean="0"/>
          </a:p>
          <a:p>
            <a:endParaRPr lang="is-IS" dirty="0" smtClean="0"/>
          </a:p>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35</a:t>
            </a:fld>
            <a:endParaRPr lang="de-AT"/>
          </a:p>
        </p:txBody>
      </p:sp>
    </p:spTree>
    <p:extLst>
      <p:ext uri="{BB962C8B-B14F-4D97-AF65-F5344CB8AC3E}">
        <p14:creationId xmlns:p14="http://schemas.microsoft.com/office/powerpoint/2010/main" val="78731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2406" y="3654044"/>
            <a:ext cx="7073457" cy="1141422"/>
          </a:xfrm>
          <a:prstGeom prst="rect">
            <a:avLst/>
          </a:prstGeom>
        </p:spPr>
        <p:txBody>
          <a:bodyPr tIns="0" anchor="t" anchorCtr="0">
            <a:noAutofit/>
          </a:bodyPr>
          <a:lstStyle>
            <a:lvl1pPr algn="l">
              <a:lnSpc>
                <a:spcPct val="100000"/>
              </a:lnSpc>
              <a:defRPr sz="3600" b="1" baseline="0">
                <a:solidFill>
                  <a:schemeClr val="bg1"/>
                </a:solidFill>
              </a:defRPr>
            </a:lvl1pPr>
          </a:lstStyle>
          <a:p>
            <a:r>
              <a:rPr lang="de-DE" dirty="0" smtClean="0"/>
              <a:t>Hier Titel der Präsentation eingeben</a:t>
            </a:r>
            <a:endParaRPr lang="de-AT" dirty="0"/>
          </a:p>
        </p:txBody>
      </p:sp>
      <p:sp>
        <p:nvSpPr>
          <p:cNvPr id="3" name="Untertitel 2"/>
          <p:cNvSpPr>
            <a:spLocks noGrp="1"/>
          </p:cNvSpPr>
          <p:nvPr>
            <p:ph type="subTitle" idx="1" hasCustomPrompt="1"/>
          </p:nvPr>
        </p:nvSpPr>
        <p:spPr bwMode="white">
          <a:xfrm>
            <a:off x="462406" y="4804610"/>
            <a:ext cx="7073457" cy="1141200"/>
          </a:xfrm>
        </p:spPr>
        <p:txBody>
          <a:bodyPr tIns="0" bIns="0">
            <a:noAutofit/>
          </a:bodyPr>
          <a:lstStyle>
            <a:lvl1pPr marL="0" indent="0" algn="l">
              <a:lnSpc>
                <a:spcPct val="100000"/>
              </a:lnSpc>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Hier Untertitel der Präsentation eingeben</a:t>
            </a:r>
            <a:endParaRPr lang="de-AT"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userDrawn="1"/>
        </p:nvSpPr>
        <p:spPr>
          <a:xfrm>
            <a:off x="468312" y="2357430"/>
            <a:ext cx="5103820" cy="3260345"/>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pic>
        <p:nvPicPr>
          <p:cNvPr id="7" name="Grafik 6" descr="Logo-für-V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8975" y="2552695"/>
            <a:ext cx="488281" cy="2233627"/>
          </a:xfrm>
          <a:prstGeom prst="rect">
            <a:avLst/>
          </a:prstGeom>
        </p:spPr>
      </p:pic>
      <p:sp>
        <p:nvSpPr>
          <p:cNvPr id="11" name="Textplatzhalter 10"/>
          <p:cNvSpPr>
            <a:spLocks noGrp="1"/>
          </p:cNvSpPr>
          <p:nvPr>
            <p:ph type="body" sz="quarter" idx="10" hasCustomPrompt="1"/>
          </p:nvPr>
        </p:nvSpPr>
        <p:spPr>
          <a:xfrm>
            <a:off x="1928818" y="3071811"/>
            <a:ext cx="3260322" cy="2173549"/>
          </a:xfrm>
        </p:spPr>
        <p:txBody>
          <a:bodyPr>
            <a:normAutofit/>
          </a:bodyPr>
          <a:lstStyle>
            <a:lvl1pPr marL="0" marR="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smtClean="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8" name="Fußzeilenplatzhalter 5"/>
          <p:cNvSpPr>
            <a:spLocks noGrp="1"/>
          </p:cNvSpPr>
          <p:nvPr>
            <p:ph type="ftr" sz="quarter" idx="11"/>
          </p:nvPr>
        </p:nvSpPr>
        <p:spPr>
          <a:xfrm>
            <a:off x="1354557" y="6341555"/>
            <a:ext cx="2895600" cy="365125"/>
          </a:xfrm>
        </p:spPr>
        <p:txBody>
          <a:bodyPr/>
          <a:lstStyle/>
          <a:p>
            <a:r>
              <a:rPr lang="de-AT" smtClean="0"/>
              <a:t>/ name of department</a:t>
            </a:r>
            <a:endParaRPr lang="de-AT"/>
          </a:p>
        </p:txBody>
      </p:sp>
      <p:sp>
        <p:nvSpPr>
          <p:cNvPr id="9" name="Foliennummernplatzhalter 6"/>
          <p:cNvSpPr>
            <a:spLocks noGrp="1"/>
          </p:cNvSpPr>
          <p:nvPr>
            <p:ph type="sldNum" sz="quarter" idx="12"/>
          </p:nvPr>
        </p:nvSpPr>
        <p:spPr>
          <a:xfrm>
            <a:off x="462407" y="6341555"/>
            <a:ext cx="892150" cy="365125"/>
          </a:xfrm>
        </p:spPr>
        <p:txBody>
          <a:bodyPr/>
          <a:lstStyle/>
          <a:p>
            <a:r>
              <a:rPr lang="de-AT" dirty="0" smtClean="0"/>
              <a:t>Seite </a:t>
            </a:r>
            <a:fld id="{680737D9-CC42-4855-ABAC-B759A1A9D624}" type="slidenum">
              <a:rPr lang="de-AT" smtClean="0"/>
              <a:pPr/>
              <a:t>‹#›</a:t>
            </a:fld>
            <a:endParaRPr lang="de-AT" dirty="0"/>
          </a:p>
        </p:txBody>
      </p:sp>
      <p:sp>
        <p:nvSpPr>
          <p:cNvPr id="10"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258763"/>
            <a:ext cx="6140450" cy="809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9750" y="1590675"/>
            <a:ext cx="4027488"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1590675"/>
            <a:ext cx="4029075"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26686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ree Content">
  <p:cSld name="Fre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dirty="0"/>
          </a:p>
        </p:txBody>
      </p:sp>
      <p:sp>
        <p:nvSpPr>
          <p:cNvPr id="4" name="Textplatzhalter 3"/>
          <p:cNvSpPr>
            <a:spLocks noGrp="1"/>
          </p:cNvSpPr>
          <p:nvPr>
            <p:ph type="body" sz="quarter" idx="11"/>
          </p:nvPr>
        </p:nvSpPr>
        <p:spPr>
          <a:xfrm>
            <a:off x="541338" y="1412875"/>
            <a:ext cx="8207375" cy="215444"/>
          </a:xfrm>
        </p:spPr>
        <p:txBody>
          <a:bodyPr/>
          <a:lstStyle>
            <a:lvl1pPr>
              <a:defRPr/>
            </a:lvl1pPr>
          </a:lstStyle>
          <a:p>
            <a:pPr lvl="0"/>
            <a:r>
              <a:rPr lang="de-DE" noProof="0" smtClean="0"/>
              <a:t>Textmasterformate durch Klicken bearbeiten</a:t>
            </a:r>
          </a:p>
        </p:txBody>
      </p:sp>
    </p:spTree>
    <p:extLst>
      <p:ext uri="{BB962C8B-B14F-4D97-AF65-F5344CB8AC3E}">
        <p14:creationId xmlns:p14="http://schemas.microsoft.com/office/powerpoint/2010/main" val="17600361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mit kurzem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5547" y="3661602"/>
            <a:ext cx="8210141" cy="828000"/>
          </a:xfrm>
          <a:prstGeom prst="rect">
            <a:avLst/>
          </a:prstGeom>
        </p:spPr>
        <p:txBody>
          <a:bodyPr tIns="0" anchor="t" anchorCtr="0">
            <a:noAutofit/>
          </a:bodyPr>
          <a:lstStyle>
            <a:lvl1pPr algn="l">
              <a:lnSpc>
                <a:spcPct val="100000"/>
              </a:lnSpc>
              <a:defRPr sz="4800" b="1" baseline="0">
                <a:solidFill>
                  <a:schemeClr val="bg1"/>
                </a:solidFill>
              </a:defRPr>
            </a:lvl1pPr>
          </a:lstStyle>
          <a:p>
            <a:r>
              <a:rPr lang="de-DE" dirty="0" smtClean="0"/>
              <a:t>Titelfolie kurzer Titel</a:t>
            </a:r>
            <a:endParaRPr lang="de-AT" dirty="0"/>
          </a:p>
        </p:txBody>
      </p:sp>
      <p:sp>
        <p:nvSpPr>
          <p:cNvPr id="3" name="Untertitel 2"/>
          <p:cNvSpPr>
            <a:spLocks noGrp="1"/>
          </p:cNvSpPr>
          <p:nvPr>
            <p:ph type="subTitle" idx="1" hasCustomPrompt="1"/>
          </p:nvPr>
        </p:nvSpPr>
        <p:spPr bwMode="white">
          <a:xfrm>
            <a:off x="465547" y="4517126"/>
            <a:ext cx="8210141" cy="828000"/>
          </a:xfrm>
        </p:spPr>
        <p:txBody>
          <a:bodyPr tIns="0" bIns="0">
            <a:noAutofit/>
          </a:bodyPr>
          <a:lstStyle>
            <a:lvl1pPr marL="0" indent="0" algn="l">
              <a:lnSpc>
                <a:spcPct val="100000"/>
              </a:lnSpc>
              <a:spcBef>
                <a:spcPts val="0"/>
              </a:spcBef>
              <a:buNone/>
              <a:defRPr sz="4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a:t>
            </a:r>
            <a:endParaRPr lang="de-AT"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smtClean="0"/>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oliennummernplatzhalter 5"/>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280165" cy="1143000"/>
          </a:xfrm>
          <a:prstGeom prst="rect">
            <a:avLst/>
          </a:prstGeom>
        </p:spPr>
        <p:txBody>
          <a:bodyPr/>
          <a:lstStyle/>
          <a:p>
            <a:r>
              <a:rPr lang="de-DE" smtClean="0"/>
              <a:t>Titelmasterformat durch Klicken bearbeiten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smtClean="0"/>
              <a:t>Platzhalter für Objekte</a:t>
            </a:r>
            <a:endParaRPr lang="de-AT"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überschrift">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6" y="2009384"/>
            <a:ext cx="7073457" cy="1132150"/>
          </a:xfrm>
          <a:prstGeom prst="rect">
            <a:avLst/>
          </a:prstGeom>
        </p:spPr>
        <p:txBody>
          <a:bodyPr tIns="0" anchor="t" anchorCtr="0">
            <a:normAutofit/>
          </a:bodyPr>
          <a:lstStyle>
            <a:lvl1pPr algn="l">
              <a:lnSpc>
                <a:spcPct val="100000"/>
              </a:lnSpc>
              <a:defRPr sz="3600" b="1" cap="none" baseline="0">
                <a:solidFill>
                  <a:schemeClr val="bg1"/>
                </a:solidFill>
              </a:defRPr>
            </a:lvl1pPr>
          </a:lstStyle>
          <a:p>
            <a:r>
              <a:rPr lang="de-DE" cap="none" baseline="0" dirty="0" smtClean="0"/>
              <a:t>Hier Kapitelüberschrift eingeben</a:t>
            </a:r>
            <a:endParaRPr lang="de-AT" dirty="0"/>
          </a:p>
        </p:txBody>
      </p:sp>
      <p:sp>
        <p:nvSpPr>
          <p:cNvPr id="3" name="Textplatzhalter 2"/>
          <p:cNvSpPr>
            <a:spLocks noGrp="1"/>
          </p:cNvSpPr>
          <p:nvPr>
            <p:ph type="body" idx="1" hasCustomPrompt="1"/>
          </p:nvPr>
        </p:nvSpPr>
        <p:spPr bwMode="white">
          <a:xfrm>
            <a:off x="462406" y="3161536"/>
            <a:ext cx="7073457" cy="1000132"/>
          </a:xfrm>
        </p:spPr>
        <p:txBody>
          <a:bodyPr tIns="0" bIns="0" anchor="t" anchorCtr="0">
            <a:noAutofit/>
          </a:bodyPr>
          <a:lstStyle>
            <a:lvl1pPr marL="0" indent="0">
              <a:lnSpc>
                <a:spcPct val="110000"/>
              </a:lnSpc>
              <a:buNone/>
              <a:defRPr sz="32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Hier optional Untertitel für Kapitel eingeben </a:t>
            </a: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folie mit kurzem Tex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7" y="1956234"/>
            <a:ext cx="8213282" cy="828000"/>
          </a:xfrm>
          <a:prstGeom prst="rect">
            <a:avLst/>
          </a:prstGeom>
        </p:spPr>
        <p:txBody>
          <a:bodyPr tIns="0" anchor="t" anchorCtr="0">
            <a:normAutofit/>
          </a:bodyPr>
          <a:lstStyle>
            <a:lvl1pPr algn="l">
              <a:lnSpc>
                <a:spcPct val="110000"/>
              </a:lnSpc>
              <a:defRPr sz="4800" b="1" cap="none" baseline="0">
                <a:solidFill>
                  <a:schemeClr val="bg1"/>
                </a:solidFill>
              </a:defRPr>
            </a:lvl1pPr>
          </a:lstStyle>
          <a:p>
            <a:r>
              <a:rPr lang="de-DE" cap="none" baseline="0" dirty="0" smtClean="0"/>
              <a:t>Kapitel kurzer Titel</a:t>
            </a:r>
            <a:endParaRPr lang="de-AT" dirty="0"/>
          </a:p>
        </p:txBody>
      </p:sp>
      <p:sp>
        <p:nvSpPr>
          <p:cNvPr id="3" name="Textplatzhalter 2"/>
          <p:cNvSpPr>
            <a:spLocks noGrp="1"/>
          </p:cNvSpPr>
          <p:nvPr>
            <p:ph type="body" idx="1" hasCustomPrompt="1"/>
          </p:nvPr>
        </p:nvSpPr>
        <p:spPr>
          <a:xfrm>
            <a:off x="462407" y="2786058"/>
            <a:ext cx="8213282" cy="828000"/>
          </a:xfrm>
        </p:spPr>
        <p:txBody>
          <a:bodyPr tIns="0" bIns="0" anchor="t" anchorCtr="0">
            <a:noAutofit/>
          </a:bodyPr>
          <a:lstStyle>
            <a:lvl1pPr marL="0" indent="0">
              <a:lnSpc>
                <a:spcPct val="11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Untertitel</a:t>
            </a: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8" name="Datumsplatzhalter 6"/>
          <p:cNvSpPr>
            <a:spLocks noGrp="1"/>
          </p:cNvSpPr>
          <p:nvPr>
            <p:ph type="dt" sz="half" idx="13"/>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8" name="Textplatzhalter 2"/>
          <p:cNvSpPr>
            <a:spLocks noGrp="1"/>
          </p:cNvSpPr>
          <p:nvPr>
            <p:ph type="body" idx="13" hasCustomPrompt="1"/>
          </p:nvPr>
        </p:nvSpPr>
        <p:spPr>
          <a:xfrm>
            <a:off x="468313" y="1844675"/>
            <a:ext cx="3960811"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tabLst/>
              <a:defRPr sz="2400" b="1"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9" name="Textplatzhalter 4"/>
          <p:cNvSpPr>
            <a:spLocks noGrp="1"/>
          </p:cNvSpPr>
          <p:nvPr>
            <p:ph type="body" sz="quarter" idx="3" hasCustomPrompt="1"/>
          </p:nvPr>
        </p:nvSpPr>
        <p:spPr>
          <a:xfrm>
            <a:off x="4712284" y="1844675"/>
            <a:ext cx="3960000"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10" name="Datumsplatzhalter 6"/>
          <p:cNvSpPr>
            <a:spLocks noGrp="1"/>
          </p:cNvSpPr>
          <p:nvPr>
            <p:ph type="dt" sz="half" idx="14"/>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Foli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2406" y="1857365"/>
            <a:ext cx="7740207" cy="4378844"/>
          </a:xfrm>
          <a:prstGeom prst="rect">
            <a:avLst/>
          </a:prstGeom>
        </p:spPr>
        <p:txBody>
          <a:bodyPr vert="horz" lIns="0" tIns="45720" rIns="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5" name="Fußzeilenplatzhalter 4"/>
          <p:cNvSpPr>
            <a:spLocks noGrp="1"/>
          </p:cNvSpPr>
          <p:nvPr>
            <p:ph type="ftr" sz="quarter" idx="3"/>
          </p:nvPr>
        </p:nvSpPr>
        <p:spPr>
          <a:xfrm>
            <a:off x="1354556" y="6341555"/>
            <a:ext cx="3217443"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smtClean="0"/>
              <a:t>/ name of department</a:t>
            </a:r>
            <a:endParaRPr lang="de-AT" dirty="0"/>
          </a:p>
        </p:txBody>
      </p:sp>
      <p:sp>
        <p:nvSpPr>
          <p:cNvPr id="6" name="Foliennummernplatzhalter 5"/>
          <p:cNvSpPr>
            <a:spLocks noGrp="1"/>
          </p:cNvSpPr>
          <p:nvPr>
            <p:ph type="sldNum" sz="quarter" idx="4"/>
          </p:nvPr>
        </p:nvSpPr>
        <p:spPr>
          <a:xfrm>
            <a:off x="462407" y="6341555"/>
            <a:ext cx="892150"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dirty="0" smtClean="0"/>
              <a:t>Seite </a:t>
            </a:r>
            <a:fld id="{680737D9-CC42-4855-ABAC-B759A1A9D624}" type="slidenum">
              <a:rPr lang="de-AT" smtClean="0"/>
              <a:pPr/>
              <a:t>‹#›</a:t>
            </a:fld>
            <a:endParaRPr lang="de-AT" dirty="0"/>
          </a:p>
        </p:txBody>
      </p:sp>
      <p:sp>
        <p:nvSpPr>
          <p:cNvPr id="15" name="Titelplatzhalter 14"/>
          <p:cNvSpPr>
            <a:spLocks noGrp="1"/>
          </p:cNvSpPr>
          <p:nvPr>
            <p:ph type="title"/>
          </p:nvPr>
        </p:nvSpPr>
        <p:spPr bwMode="gray">
          <a:xfrm>
            <a:off x="462406" y="432000"/>
            <a:ext cx="6280165" cy="1143000"/>
          </a:xfrm>
          <a:prstGeom prst="rect">
            <a:avLst/>
          </a:prstGeom>
        </p:spPr>
        <p:txBody>
          <a:bodyPr vert="horz" lIns="0" tIns="0" rIns="0" bIns="0" rtlCol="0" anchor="ctr">
            <a:normAutofit/>
          </a:bodyPr>
          <a:lstStyle/>
          <a:p>
            <a:r>
              <a:rPr lang="de-DE" dirty="0" smtClean="0"/>
              <a:t>Titelmasterformat durch Klicken bearbeiten</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62" r:id="rId5"/>
    <p:sldLayoutId id="2147483651" r:id="rId6"/>
    <p:sldLayoutId id="2147483652" r:id="rId7"/>
    <p:sldLayoutId id="2147483664" r:id="rId8"/>
    <p:sldLayoutId id="2147483665" r:id="rId9"/>
    <p:sldLayoutId id="2147483663" r:id="rId10"/>
    <p:sldLayoutId id="2147483666" r:id="rId11"/>
    <p:sldLayoutId id="2147483668" r:id="rId12"/>
  </p:sldLayoutIdLst>
  <p:transition>
    <p:fade/>
  </p:transition>
  <p:timing>
    <p:tnLst>
      <p:par>
        <p:cTn id="1" dur="indefinite" restart="never" nodeType="tmRoot"/>
      </p:par>
    </p:tnLst>
  </p:timing>
  <p:hf sldNum="0"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youtu.be/P0Obm0DBvwI?t=951" TargetMode="Externa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hyperlink" Target="http://lod-cloud.n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opendefinition.org/okd/" TargetMode="External"/><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hyperlink" Target="http://okfn.org/opendata/glossary/"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datahub.io/" TargetMode="External"/><Relationship Id="rId4" Type="http://schemas.openxmlformats.org/officeDocument/2006/relationships/hyperlink" Target="http://data.gv.at/" TargetMode="External"/><Relationship Id="rId5"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hyperlink" Target="http://ckan.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hyperlink" Target="http://data.wu.ac.at/portalwatc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www.wu.ac.at/wutv/show/clip/20141024-welty/"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citydata.wu.ac.at/" TargetMode="Externa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1.xml"/><Relationship Id="rId2" Type="http://schemas.openxmlformats.org/officeDocument/2006/relationships/hyperlink" Target="http://citydata.wu.ac.a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jpeg"/><Relationship Id="rId3"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hyperlink" Target="https://www.youtube.com/watch?v=kCAymmbYIvc"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hyperlink" Target="http://communidata.a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wu.ac.at/wutv/show/clip/20141024-welty/" TargetMode="Externa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hyperlink" Target="http://lod-cloud.ne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 Id="rId3" Type="http://schemas.openxmlformats.org/officeDocument/2006/relationships/hyperlink" Target="https://www.theguardian.com/technology/2017/mar/11/tim-berners-lee-web-inventor-save-interne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ommunidata.at/austrian-open-data-day-students-co-create-open-data-ideas/" TargetMode="External"/><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hyperlink" Target="https://www.wu.ac.at/wutv/show/clip/20141024-welty/"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 Id="rId3" Type="http://schemas.openxmlformats.org/officeDocument/2006/relationships/hyperlink" Target="https://iswc2017.semanticweb.or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polleres.net/publications/Beno-etal-2017CeDEM.pdf" TargetMode="External"/><Relationship Id="rId4" Type="http://schemas.openxmlformats.org/officeDocument/2006/relationships/hyperlink" Target="http://privacylab.at/" TargetMode="External"/><Relationship Id="rId1" Type="http://schemas.openxmlformats.org/officeDocument/2006/relationships/slideLayout" Target="../slideLayouts/slideLayout4.xml"/><Relationship Id="rId2" Type="http://schemas.openxmlformats.org/officeDocument/2006/relationships/hyperlink" Target="https://www.fhstp.ac.at/de/forschung/projekte/dalicc-data-licenses-clearance-cente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wu.ac.at/wutv/show/clip/20141024-welty/" TargetMode="Externa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6789" y="3861048"/>
            <a:ext cx="8568952" cy="783068"/>
          </a:xfrm>
        </p:spPr>
        <p:txBody>
          <a:bodyPr/>
          <a:lstStyle/>
          <a:p>
            <a:r>
              <a:rPr lang="en-US" sz="2000" dirty="0"/>
              <a:t>Open Data on the Web as the fuel for Cognitive Computing</a:t>
            </a:r>
            <a:r>
              <a:rPr lang="en-GB" sz="2000" i="1" noProof="0" dirty="0" smtClean="0"/>
              <a:t/>
            </a:r>
            <a:br>
              <a:rPr lang="en-GB" sz="2000" i="1" noProof="0" dirty="0" smtClean="0"/>
            </a:br>
            <a:r>
              <a:rPr lang="en-GB" sz="2000" b="0" i="1" noProof="0" dirty="0" smtClean="0"/>
              <a:t>Das </a:t>
            </a:r>
            <a:r>
              <a:rPr lang="en-GB" sz="2000" b="0" i="1" dirty="0" err="1" smtClean="0"/>
              <a:t>Potenzial</a:t>
            </a:r>
            <a:r>
              <a:rPr lang="en-GB" sz="2000" b="0" i="1" dirty="0" smtClean="0"/>
              <a:t> </a:t>
            </a:r>
            <a:r>
              <a:rPr lang="en-GB" sz="2000" b="0" i="1" dirty="0"/>
              <a:t>von Open Data </a:t>
            </a:r>
            <a:r>
              <a:rPr lang="en-GB" sz="2000" b="0" i="1" dirty="0" err="1"/>
              <a:t>für</a:t>
            </a:r>
            <a:r>
              <a:rPr lang="en-GB" sz="2000" b="0" i="1" dirty="0"/>
              <a:t> Cognitive Computing</a:t>
            </a:r>
            <a:r>
              <a:rPr lang="en-GB" sz="2000" i="1" noProof="0" dirty="0" smtClean="0"/>
              <a:t/>
            </a:r>
            <a:br>
              <a:rPr lang="en-GB" sz="2000" i="1" noProof="0" dirty="0" smtClean="0"/>
            </a:br>
            <a:r>
              <a:rPr lang="en-GB" sz="2000" i="1" noProof="0" dirty="0" smtClean="0"/>
              <a:t/>
            </a:r>
            <a:br>
              <a:rPr lang="en-GB" sz="2000" i="1" noProof="0" dirty="0" smtClean="0"/>
            </a:br>
            <a:endParaRPr lang="en-GB" sz="2000" i="1" noProof="0" dirty="0"/>
          </a:p>
        </p:txBody>
      </p:sp>
      <p:sp>
        <p:nvSpPr>
          <p:cNvPr id="3" name="Untertitel 2"/>
          <p:cNvSpPr>
            <a:spLocks noGrp="1"/>
          </p:cNvSpPr>
          <p:nvPr>
            <p:ph type="subTitle" idx="1"/>
          </p:nvPr>
        </p:nvSpPr>
        <p:spPr>
          <a:xfrm>
            <a:off x="206789" y="5517232"/>
            <a:ext cx="8502082" cy="1141200"/>
          </a:xfrm>
        </p:spPr>
        <p:txBody>
          <a:bodyPr/>
          <a:lstStyle/>
          <a:p>
            <a:r>
              <a:rPr lang="en-GB" sz="1800" noProof="0" dirty="0" smtClean="0"/>
              <a:t>Axel </a:t>
            </a:r>
            <a:r>
              <a:rPr lang="en-GB" sz="1800" noProof="0" dirty="0" err="1" smtClean="0"/>
              <a:t>Polleres</a:t>
            </a:r>
            <a:endParaRPr lang="en-GB" sz="1800" noProof="0" dirty="0" smtClean="0"/>
          </a:p>
          <a:p>
            <a:endParaRPr lang="en-GB" sz="2400" noProof="0" dirty="0" smtClean="0"/>
          </a:p>
          <a:p>
            <a:r>
              <a:rPr lang="en-GB" sz="1400" b="1" noProof="0" dirty="0" smtClean="0"/>
              <a:t>web: http://</a:t>
            </a:r>
            <a:r>
              <a:rPr lang="en-GB" sz="1400" b="1" noProof="0" dirty="0" err="1" smtClean="0"/>
              <a:t>polleres.net</a:t>
            </a:r>
            <a:r>
              <a:rPr lang="en-GB" sz="1400" b="1" noProof="0" dirty="0" smtClean="0"/>
              <a:t>    				twitter: @</a:t>
            </a:r>
            <a:r>
              <a:rPr lang="en-GB" sz="1400" b="1" noProof="0" dirty="0" err="1" smtClean="0"/>
              <a:t>AxelPolleres</a:t>
            </a:r>
            <a:endParaRPr lang="en-GB" sz="1400" b="1" noProof="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2420888"/>
            <a:ext cx="5616624" cy="4377475"/>
          </a:xfrm>
          <a:prstGeom prst="rect">
            <a:avLst/>
          </a:prstGeom>
        </p:spPr>
      </p:pic>
      <p:sp>
        <p:nvSpPr>
          <p:cNvPr id="2" name="Title 1"/>
          <p:cNvSpPr>
            <a:spLocks noGrp="1"/>
          </p:cNvSpPr>
          <p:nvPr>
            <p:ph type="title"/>
          </p:nvPr>
        </p:nvSpPr>
        <p:spPr/>
        <p:txBody>
          <a:bodyPr/>
          <a:lstStyle/>
          <a:p>
            <a:r>
              <a:rPr lang="en-US" dirty="0" smtClean="0"/>
              <a:t>Which solutions exist now on the Web?</a:t>
            </a:r>
            <a:endParaRPr lang="en-US" dirty="0"/>
          </a:p>
        </p:txBody>
      </p:sp>
      <p:sp>
        <p:nvSpPr>
          <p:cNvPr id="4" name="Content Placeholder 3"/>
          <p:cNvSpPr>
            <a:spLocks noGrp="1"/>
          </p:cNvSpPr>
          <p:nvPr>
            <p:ph sz="quarter" idx="10"/>
          </p:nvPr>
        </p:nvSpPr>
        <p:spPr>
          <a:xfrm>
            <a:off x="251520" y="1785367"/>
            <a:ext cx="4679751" cy="563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Welche</a:t>
            </a:r>
            <a:r>
              <a:rPr lang="en-US" sz="1400" dirty="0" smtClean="0">
                <a:solidFill>
                  <a:sysClr val="windowText" lastClr="000000"/>
                </a:solidFill>
              </a:rPr>
              <a:t> </a:t>
            </a:r>
            <a:r>
              <a:rPr lang="en-US" sz="1400" dirty="0" err="1" smtClean="0">
                <a:solidFill>
                  <a:sysClr val="windowText" lastClr="000000"/>
                </a:solidFill>
              </a:rPr>
              <a:t>Lösungen</a:t>
            </a:r>
            <a:r>
              <a:rPr lang="en-US" sz="1400" dirty="0" smtClean="0">
                <a:solidFill>
                  <a:sysClr val="windowText" lastClr="000000"/>
                </a:solidFill>
              </a:rPr>
              <a:t> </a:t>
            </a:r>
            <a:r>
              <a:rPr lang="en-US" sz="1400" dirty="0" err="1" smtClean="0">
                <a:solidFill>
                  <a:sysClr val="windowText" lastClr="000000"/>
                </a:solidFill>
              </a:rPr>
              <a:t>sind</a:t>
            </a:r>
            <a:r>
              <a:rPr lang="en-US" sz="1400" dirty="0" smtClean="0">
                <a:solidFill>
                  <a:sysClr val="windowText" lastClr="000000"/>
                </a:solidFill>
              </a:rPr>
              <a:t> </a:t>
            </a:r>
            <a:r>
              <a:rPr lang="en-US" sz="1400" dirty="0" err="1" smtClean="0">
                <a:solidFill>
                  <a:sysClr val="windowText" lastClr="000000"/>
                </a:solidFill>
              </a:rPr>
              <a:t>im</a:t>
            </a:r>
            <a:r>
              <a:rPr lang="en-US" sz="1400" dirty="0" smtClean="0">
                <a:solidFill>
                  <a:sysClr val="windowText" lastClr="000000"/>
                </a:solidFill>
              </a:rPr>
              <a:t> </a:t>
            </a:r>
            <a:r>
              <a:rPr lang="en-US" sz="1400" dirty="0" err="1" smtClean="0">
                <a:solidFill>
                  <a:sysClr val="windowText" lastClr="000000"/>
                </a:solidFill>
              </a:rPr>
              <a:t>Einsatz</a:t>
            </a:r>
            <a:r>
              <a:rPr lang="en-US" sz="1400" dirty="0" smtClean="0">
                <a:solidFill>
                  <a:sysClr val="windowText" lastClr="000000"/>
                </a:solidFill>
              </a:rPr>
              <a:t>?</a:t>
            </a:r>
            <a:endParaRPr lang="en-US" sz="1400" dirty="0">
              <a:solidFill>
                <a:sysClr val="windowText" lastClr="000000"/>
              </a:solidFill>
            </a:endParaRPr>
          </a:p>
        </p:txBody>
      </p:sp>
      <p:sp>
        <p:nvSpPr>
          <p:cNvPr id="6" name="TextBox 5"/>
          <p:cNvSpPr txBox="1"/>
          <p:nvPr/>
        </p:nvSpPr>
        <p:spPr>
          <a:xfrm>
            <a:off x="6407555" y="2924944"/>
            <a:ext cx="2398663" cy="923330"/>
          </a:xfrm>
          <a:prstGeom prst="rect">
            <a:avLst/>
          </a:prstGeom>
          <a:noFill/>
        </p:spPr>
        <p:txBody>
          <a:bodyPr wrap="square" rtlCol="0">
            <a:spAutoFit/>
          </a:bodyPr>
          <a:lstStyle/>
          <a:p>
            <a:r>
              <a:rPr lang="en-US" b="1" i="1" dirty="0" smtClean="0"/>
              <a:t>Example 1:</a:t>
            </a:r>
            <a:r>
              <a:rPr lang="en-US" i="1" dirty="0" smtClean="0"/>
              <a:t> </a:t>
            </a:r>
            <a:r>
              <a:rPr lang="en-US" dirty="0" smtClean="0"/>
              <a:t>Google’s Knowledge Graph</a:t>
            </a:r>
            <a:endParaRPr lang="en-US" dirty="0"/>
          </a:p>
        </p:txBody>
      </p:sp>
    </p:spTree>
    <p:extLst>
      <p:ext uri="{BB962C8B-B14F-4D97-AF65-F5344CB8AC3E}">
        <p14:creationId xmlns:p14="http://schemas.microsoft.com/office/powerpoint/2010/main" val="1387423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9632" y="2285678"/>
            <a:ext cx="4898916" cy="4572322"/>
          </a:xfrm>
          <a:prstGeom prst="rect">
            <a:avLst/>
          </a:prstGeom>
        </p:spPr>
      </p:pic>
      <p:sp>
        <p:nvSpPr>
          <p:cNvPr id="2" name="Title 1"/>
          <p:cNvSpPr>
            <a:spLocks noGrp="1"/>
          </p:cNvSpPr>
          <p:nvPr>
            <p:ph type="title"/>
          </p:nvPr>
        </p:nvSpPr>
        <p:spPr/>
        <p:txBody>
          <a:bodyPr/>
          <a:lstStyle/>
          <a:p>
            <a:r>
              <a:rPr lang="en-US" dirty="0" smtClean="0"/>
              <a:t>Which solutions exist now on the Web?</a:t>
            </a:r>
            <a:endParaRPr lang="en-US" dirty="0"/>
          </a:p>
        </p:txBody>
      </p:sp>
      <p:sp>
        <p:nvSpPr>
          <p:cNvPr id="4" name="Content Placeholder 3"/>
          <p:cNvSpPr>
            <a:spLocks noGrp="1"/>
          </p:cNvSpPr>
          <p:nvPr>
            <p:ph sz="quarter" idx="10"/>
          </p:nvPr>
        </p:nvSpPr>
        <p:spPr>
          <a:xfrm>
            <a:off x="251520" y="1735515"/>
            <a:ext cx="4679751" cy="563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Welche</a:t>
            </a:r>
            <a:r>
              <a:rPr lang="en-US" sz="1400" dirty="0" smtClean="0">
                <a:solidFill>
                  <a:sysClr val="windowText" lastClr="000000"/>
                </a:solidFill>
              </a:rPr>
              <a:t> </a:t>
            </a:r>
            <a:r>
              <a:rPr lang="en-US" sz="1400" dirty="0" err="1" smtClean="0">
                <a:solidFill>
                  <a:sysClr val="windowText" lastClr="000000"/>
                </a:solidFill>
              </a:rPr>
              <a:t>Lösungen</a:t>
            </a:r>
            <a:r>
              <a:rPr lang="en-US" sz="1400" dirty="0" smtClean="0">
                <a:solidFill>
                  <a:sysClr val="windowText" lastClr="000000"/>
                </a:solidFill>
              </a:rPr>
              <a:t> </a:t>
            </a:r>
            <a:r>
              <a:rPr lang="en-US" sz="1400" dirty="0" err="1" smtClean="0">
                <a:solidFill>
                  <a:sysClr val="windowText" lastClr="000000"/>
                </a:solidFill>
              </a:rPr>
              <a:t>sind</a:t>
            </a:r>
            <a:r>
              <a:rPr lang="en-US" sz="1400" dirty="0" smtClean="0">
                <a:solidFill>
                  <a:sysClr val="windowText" lastClr="000000"/>
                </a:solidFill>
              </a:rPr>
              <a:t> </a:t>
            </a:r>
            <a:r>
              <a:rPr lang="en-US" sz="1400" dirty="0" err="1" smtClean="0">
                <a:solidFill>
                  <a:sysClr val="windowText" lastClr="000000"/>
                </a:solidFill>
              </a:rPr>
              <a:t>im</a:t>
            </a:r>
            <a:r>
              <a:rPr lang="en-US" sz="1400" dirty="0" smtClean="0">
                <a:solidFill>
                  <a:sysClr val="windowText" lastClr="000000"/>
                </a:solidFill>
              </a:rPr>
              <a:t> </a:t>
            </a:r>
            <a:r>
              <a:rPr lang="en-US" sz="1400" dirty="0" err="1" smtClean="0">
                <a:solidFill>
                  <a:sysClr val="windowText" lastClr="000000"/>
                </a:solidFill>
              </a:rPr>
              <a:t>Einsatz</a:t>
            </a:r>
            <a:r>
              <a:rPr lang="en-US" sz="1400" dirty="0" smtClean="0">
                <a:solidFill>
                  <a:sysClr val="windowText" lastClr="000000"/>
                </a:solidFill>
              </a:rPr>
              <a:t>?</a:t>
            </a:r>
            <a:endParaRPr lang="en-US" sz="1400" dirty="0">
              <a:solidFill>
                <a:sysClr val="windowText" lastClr="000000"/>
              </a:solidFill>
            </a:endParaRPr>
          </a:p>
        </p:txBody>
      </p:sp>
      <p:sp>
        <p:nvSpPr>
          <p:cNvPr id="6" name="TextBox 5"/>
          <p:cNvSpPr txBox="1"/>
          <p:nvPr/>
        </p:nvSpPr>
        <p:spPr>
          <a:xfrm>
            <a:off x="6444208" y="2924944"/>
            <a:ext cx="2398663" cy="1200329"/>
          </a:xfrm>
          <a:prstGeom prst="rect">
            <a:avLst/>
          </a:prstGeom>
          <a:noFill/>
        </p:spPr>
        <p:txBody>
          <a:bodyPr wrap="square" rtlCol="0">
            <a:spAutoFit/>
          </a:bodyPr>
          <a:lstStyle/>
          <a:p>
            <a:r>
              <a:rPr lang="en-US" b="1" i="1" dirty="0" smtClean="0"/>
              <a:t>Example 2:</a:t>
            </a:r>
            <a:r>
              <a:rPr lang="en-US" i="1" dirty="0" smtClean="0"/>
              <a:t> </a:t>
            </a:r>
            <a:r>
              <a:rPr lang="en-US" dirty="0" smtClean="0"/>
              <a:t>FB’s Social Graph &amp; News Recommendations</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911" y="3212976"/>
            <a:ext cx="4727379" cy="350100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6400" y="3442492"/>
            <a:ext cx="4567808" cy="3487516"/>
          </a:xfrm>
          <a:prstGeom prst="rect">
            <a:avLst/>
          </a:prstGeom>
        </p:spPr>
      </p:pic>
      <p:sp>
        <p:nvSpPr>
          <p:cNvPr id="9" name="TextBox 8"/>
          <p:cNvSpPr txBox="1"/>
          <p:nvPr/>
        </p:nvSpPr>
        <p:spPr>
          <a:xfrm>
            <a:off x="6746990" y="4571839"/>
            <a:ext cx="2398663" cy="923330"/>
          </a:xfrm>
          <a:prstGeom prst="rect">
            <a:avLst/>
          </a:prstGeom>
          <a:noFill/>
        </p:spPr>
        <p:txBody>
          <a:bodyPr wrap="square" rtlCol="0">
            <a:spAutoFit/>
          </a:bodyPr>
          <a:lstStyle/>
          <a:p>
            <a:r>
              <a:rPr lang="en-US" i="1" dirty="0" smtClean="0"/>
              <a:t>Also uses a knowledge graph...</a:t>
            </a:r>
            <a:endParaRPr lang="en-US" dirty="0"/>
          </a:p>
        </p:txBody>
      </p:sp>
    </p:spTree>
    <p:extLst>
      <p:ext uri="{BB962C8B-B14F-4D97-AF65-F5344CB8AC3E}">
        <p14:creationId xmlns:p14="http://schemas.microsoft.com/office/powerpoint/2010/main" val="1950647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solutions exist now on the Web?</a:t>
            </a:r>
            <a:endParaRPr lang="en-US" dirty="0"/>
          </a:p>
        </p:txBody>
      </p:sp>
      <p:sp>
        <p:nvSpPr>
          <p:cNvPr id="4" name="Content Placeholder 3"/>
          <p:cNvSpPr>
            <a:spLocks noGrp="1"/>
          </p:cNvSpPr>
          <p:nvPr>
            <p:ph sz="quarter" idx="10"/>
          </p:nvPr>
        </p:nvSpPr>
        <p:spPr>
          <a:xfrm>
            <a:off x="251520" y="1735515"/>
            <a:ext cx="4679751" cy="563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Welche</a:t>
            </a:r>
            <a:r>
              <a:rPr lang="en-US" sz="1400" dirty="0" smtClean="0">
                <a:solidFill>
                  <a:sysClr val="windowText" lastClr="000000"/>
                </a:solidFill>
              </a:rPr>
              <a:t> </a:t>
            </a:r>
            <a:r>
              <a:rPr lang="en-US" sz="1400" dirty="0" err="1" smtClean="0">
                <a:solidFill>
                  <a:sysClr val="windowText" lastClr="000000"/>
                </a:solidFill>
              </a:rPr>
              <a:t>Lösungen</a:t>
            </a:r>
            <a:r>
              <a:rPr lang="en-US" sz="1400" dirty="0" smtClean="0">
                <a:solidFill>
                  <a:sysClr val="windowText" lastClr="000000"/>
                </a:solidFill>
              </a:rPr>
              <a:t> </a:t>
            </a:r>
            <a:r>
              <a:rPr lang="en-US" sz="1400" dirty="0" err="1" smtClean="0">
                <a:solidFill>
                  <a:sysClr val="windowText" lastClr="000000"/>
                </a:solidFill>
              </a:rPr>
              <a:t>sind</a:t>
            </a:r>
            <a:r>
              <a:rPr lang="en-US" sz="1400" dirty="0" smtClean="0">
                <a:solidFill>
                  <a:sysClr val="windowText" lastClr="000000"/>
                </a:solidFill>
              </a:rPr>
              <a:t> </a:t>
            </a:r>
            <a:r>
              <a:rPr lang="en-US" sz="1400" dirty="0" err="1" smtClean="0">
                <a:solidFill>
                  <a:sysClr val="windowText" lastClr="000000"/>
                </a:solidFill>
              </a:rPr>
              <a:t>im</a:t>
            </a:r>
            <a:r>
              <a:rPr lang="en-US" sz="1400" dirty="0" smtClean="0">
                <a:solidFill>
                  <a:sysClr val="windowText" lastClr="000000"/>
                </a:solidFill>
              </a:rPr>
              <a:t> </a:t>
            </a:r>
            <a:r>
              <a:rPr lang="en-US" sz="1400" dirty="0" err="1" smtClean="0">
                <a:solidFill>
                  <a:sysClr val="windowText" lastClr="000000"/>
                </a:solidFill>
              </a:rPr>
              <a:t>Einsatz</a:t>
            </a:r>
            <a:r>
              <a:rPr lang="en-US" sz="1400" dirty="0" smtClean="0">
                <a:solidFill>
                  <a:sysClr val="windowText" lastClr="000000"/>
                </a:solidFill>
              </a:rPr>
              <a:t>?</a:t>
            </a:r>
            <a:endParaRPr lang="en-US" sz="1400" dirty="0">
              <a:solidFill>
                <a:sysClr val="windowText" lastClr="000000"/>
              </a:solidFill>
            </a:endParaRPr>
          </a:p>
        </p:txBody>
      </p:sp>
      <p:sp>
        <p:nvSpPr>
          <p:cNvPr id="6" name="TextBox 5"/>
          <p:cNvSpPr txBox="1"/>
          <p:nvPr/>
        </p:nvSpPr>
        <p:spPr>
          <a:xfrm>
            <a:off x="6444208" y="2924944"/>
            <a:ext cx="2398663" cy="646331"/>
          </a:xfrm>
          <a:prstGeom prst="rect">
            <a:avLst/>
          </a:prstGeom>
          <a:noFill/>
        </p:spPr>
        <p:txBody>
          <a:bodyPr wrap="square" rtlCol="0">
            <a:spAutoFit/>
          </a:bodyPr>
          <a:lstStyle/>
          <a:p>
            <a:r>
              <a:rPr lang="en-US" b="1" i="1" dirty="0" smtClean="0"/>
              <a:t>Example 3:</a:t>
            </a:r>
            <a:r>
              <a:rPr lang="en-US" i="1" dirty="0" smtClean="0"/>
              <a:t> IBM </a:t>
            </a:r>
            <a:r>
              <a:rPr lang="en-US" dirty="0" smtClean="0"/>
              <a:t>Watson!</a:t>
            </a:r>
            <a:endParaRPr lang="en-US" dirty="0"/>
          </a:p>
        </p:txBody>
      </p:sp>
      <p:sp>
        <p:nvSpPr>
          <p:cNvPr id="9" name="TextBox 8"/>
          <p:cNvSpPr txBox="1"/>
          <p:nvPr/>
        </p:nvSpPr>
        <p:spPr>
          <a:xfrm>
            <a:off x="6746990" y="4571839"/>
            <a:ext cx="2398663" cy="923330"/>
          </a:xfrm>
          <a:prstGeom prst="rect">
            <a:avLst/>
          </a:prstGeom>
          <a:noFill/>
        </p:spPr>
        <p:txBody>
          <a:bodyPr wrap="square" rtlCol="0">
            <a:spAutoFit/>
          </a:bodyPr>
          <a:lstStyle/>
          <a:p>
            <a:r>
              <a:rPr lang="en-US" i="1" dirty="0" smtClean="0"/>
              <a:t>Also uses a knowledge graph...</a:t>
            </a:r>
            <a:endParaRPr lang="en-US" dirty="0"/>
          </a:p>
        </p:txBody>
      </p:sp>
      <p:sp>
        <p:nvSpPr>
          <p:cNvPr id="10" name="Rectangle 9"/>
          <p:cNvSpPr/>
          <p:nvPr/>
        </p:nvSpPr>
        <p:spPr>
          <a:xfrm>
            <a:off x="406399" y="6126401"/>
            <a:ext cx="6606480" cy="369332"/>
          </a:xfrm>
          <a:prstGeom prst="rect">
            <a:avLst/>
          </a:prstGeom>
        </p:spPr>
        <p:txBody>
          <a:bodyPr wrap="square">
            <a:spAutoFit/>
          </a:bodyPr>
          <a:lstStyle/>
          <a:p>
            <a:r>
              <a:rPr lang="en-US" dirty="0">
                <a:hlinkClick r:id="rId2"/>
              </a:rPr>
              <a:t>https://</a:t>
            </a:r>
            <a:r>
              <a:rPr lang="en-US" dirty="0" smtClean="0">
                <a:hlinkClick r:id="rId2"/>
              </a:rPr>
              <a:t>youtu.be/P0Obm0DBvwI?t=951</a:t>
            </a:r>
            <a:r>
              <a:rPr lang="en-US" dirty="0" smtClean="0"/>
              <a:t> </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399" y="2443720"/>
            <a:ext cx="6022487" cy="3433552"/>
          </a:xfrm>
          <a:prstGeom prst="rect">
            <a:avLst/>
          </a:prstGeom>
        </p:spPr>
      </p:pic>
    </p:spTree>
    <p:extLst>
      <p:ext uri="{BB962C8B-B14F-4D97-AF65-F5344CB8AC3E}">
        <p14:creationId xmlns:p14="http://schemas.microsoft.com/office/powerpoint/2010/main" val="164266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5184576" cy="566742"/>
          </a:xfrm>
        </p:spPr>
        <p:txBody>
          <a:bodyPr>
            <a:normAutofit fontScale="90000"/>
          </a:bodyPr>
          <a:lstStyle/>
          <a:p>
            <a:r>
              <a:rPr lang="en-US" dirty="0" smtClean="0"/>
              <a:t>This is the knowledge Graph that IBM Watson used:</a:t>
            </a:r>
            <a:endParaRPr lang="en-US" dirty="0"/>
          </a:p>
        </p:txBody>
      </p:sp>
      <p:sp>
        <p:nvSpPr>
          <p:cNvPr id="3" name="Content Placeholder 2"/>
          <p:cNvSpPr>
            <a:spLocks noGrp="1"/>
          </p:cNvSpPr>
          <p:nvPr>
            <p:ph sz="quarter" idx="10"/>
          </p:nvPr>
        </p:nvSpPr>
        <p:spPr>
          <a:xfrm>
            <a:off x="468313" y="5733256"/>
            <a:ext cx="8485187" cy="921544"/>
          </a:xfrm>
        </p:spPr>
        <p:txBody>
          <a:bodyPr>
            <a:noAutofit/>
          </a:bodyPr>
          <a:lstStyle/>
          <a:p>
            <a:r>
              <a:rPr lang="en-US" sz="1800" dirty="0"/>
              <a:t>Linking Open Data cloud diagram 2017, by </a:t>
            </a:r>
            <a:r>
              <a:rPr lang="en-US" sz="1800" dirty="0" err="1"/>
              <a:t>Andrejs</a:t>
            </a:r>
            <a:r>
              <a:rPr lang="en-US" sz="1800" dirty="0"/>
              <a:t> Abele, John P. McCrae, Paul </a:t>
            </a:r>
            <a:r>
              <a:rPr lang="en-US" sz="1800" dirty="0" err="1"/>
              <a:t>Buitelaar</a:t>
            </a:r>
            <a:r>
              <a:rPr lang="en-US" sz="1800" dirty="0"/>
              <a:t>, Anja </a:t>
            </a:r>
            <a:r>
              <a:rPr lang="en-US" sz="1800" dirty="0" err="1"/>
              <a:t>Jentzsch</a:t>
            </a:r>
            <a:r>
              <a:rPr lang="en-US" sz="1800" dirty="0"/>
              <a:t> and Richard </a:t>
            </a:r>
            <a:r>
              <a:rPr lang="en-US" sz="1800" dirty="0" err="1"/>
              <a:t>Cyganiak</a:t>
            </a:r>
            <a:r>
              <a:rPr lang="en-US" sz="1800" dirty="0"/>
              <a:t>. </a:t>
            </a:r>
            <a:r>
              <a:rPr lang="en-US" sz="1800" dirty="0">
                <a:hlinkClick r:id="rId2"/>
              </a:rPr>
              <a:t>http://lod-cloud.net</a:t>
            </a:r>
            <a:r>
              <a:rPr lang="en-US" sz="1800" dirty="0" smtClean="0">
                <a:hlinkClick r:id="rId2"/>
              </a:rPr>
              <a:t>/</a:t>
            </a:r>
            <a:r>
              <a:rPr lang="en-US" sz="1800" dirty="0" smtClean="0"/>
              <a:t> </a:t>
            </a:r>
            <a:endParaRPr lang="en-US" sz="1800" dirty="0"/>
          </a:p>
        </p:txBody>
      </p:sp>
      <p:pic>
        <p:nvPicPr>
          <p:cNvPr id="1026" name="Picture 2" descr="ttp://lod-cloud.net/versions/2014-08-30/lod-cloud_colore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96147"/>
            <a:ext cx="5613009" cy="36724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2627784" y="2564904"/>
            <a:ext cx="3600400" cy="561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27784" y="3490844"/>
            <a:ext cx="3600400" cy="58273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2160" y="2078274"/>
            <a:ext cx="3456384" cy="2825141"/>
          </a:xfrm>
          <a:prstGeom prst="rect">
            <a:avLst/>
          </a:prstGeom>
        </p:spPr>
      </p:pic>
      <p:sp>
        <p:nvSpPr>
          <p:cNvPr id="15" name="TextBox 14"/>
          <p:cNvSpPr txBox="1"/>
          <p:nvPr/>
        </p:nvSpPr>
        <p:spPr>
          <a:xfrm rot="20389760">
            <a:off x="534663" y="2775528"/>
            <a:ext cx="3580092" cy="369332"/>
          </a:xfrm>
          <a:prstGeom prst="rect">
            <a:avLst/>
          </a:prstGeom>
          <a:solidFill>
            <a:schemeClr val="bg1"/>
          </a:solidFill>
        </p:spPr>
        <p:txBody>
          <a:bodyPr wrap="square" rtlCol="0">
            <a:spAutoFit/>
          </a:bodyPr>
          <a:lstStyle/>
          <a:p>
            <a:r>
              <a:rPr lang="en-US" b="1" i="1" dirty="0" smtClean="0"/>
              <a:t>Open Data</a:t>
            </a:r>
            <a:r>
              <a:rPr lang="en-US" i="1" dirty="0" smtClean="0"/>
              <a:t> from the Web!</a:t>
            </a:r>
            <a:endParaRPr lang="en-US" i="1" dirty="0"/>
          </a:p>
        </p:txBody>
      </p:sp>
    </p:spTree>
    <p:extLst>
      <p:ext uri="{BB962C8B-B14F-4D97-AF65-F5344CB8AC3E}">
        <p14:creationId xmlns:p14="http://schemas.microsoft.com/office/powerpoint/2010/main" val="162518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3. What is Open Data?</a:t>
            </a:r>
            <a:endParaRPr lang="en-GB" noProof="0" dirty="0"/>
          </a:p>
        </p:txBody>
      </p:sp>
      <p:sp>
        <p:nvSpPr>
          <p:cNvPr id="3" name="Inhaltsplatzhalter 2"/>
          <p:cNvSpPr>
            <a:spLocks noGrp="1"/>
          </p:cNvSpPr>
          <p:nvPr>
            <p:ph sz="quarter" idx="10"/>
          </p:nvPr>
        </p:nvSpPr>
        <p:spPr/>
        <p:txBody>
          <a:bodyPr>
            <a:normAutofit/>
          </a:bodyPr>
          <a:lstStyle/>
          <a:p>
            <a:r>
              <a:rPr lang="en-GB" b="1" noProof="0" dirty="0" smtClean="0"/>
              <a:t>Availability and Access</a:t>
            </a:r>
            <a:r>
              <a:rPr lang="en-GB" noProof="0" dirty="0" smtClean="0"/>
              <a:t>: data must also be available in a convenient and modifiable </a:t>
            </a:r>
            <a:r>
              <a:rPr lang="en-GB" dirty="0"/>
              <a:t>form, at no more than a reasonable reproduction cost.</a:t>
            </a:r>
            <a:endParaRPr lang="en-GB" noProof="0" dirty="0" smtClean="0"/>
          </a:p>
          <a:p>
            <a:r>
              <a:rPr lang="en-GB" b="1" noProof="0" dirty="0" smtClean="0"/>
              <a:t>Reuse and Redistribution</a:t>
            </a:r>
            <a:r>
              <a:rPr lang="en-GB" noProof="0" dirty="0" smtClean="0"/>
              <a:t>: data must be provided under terms that permit reuse and redistribution and must be </a:t>
            </a:r>
            <a:r>
              <a:rPr lang="en-GB" noProof="0" dirty="0" smtClean="0">
                <a:hlinkClick r:id="rId2"/>
              </a:rPr>
              <a:t>machine-readable</a:t>
            </a:r>
            <a:r>
              <a:rPr lang="en-GB" noProof="0" dirty="0" smtClean="0"/>
              <a:t>.</a:t>
            </a:r>
          </a:p>
          <a:p>
            <a:r>
              <a:rPr lang="en-GB" b="1" noProof="0" dirty="0" smtClean="0"/>
              <a:t>Universal Participation</a:t>
            </a:r>
            <a:r>
              <a:rPr lang="en-GB" noProof="0" dirty="0" smtClean="0"/>
              <a:t>: everyone must be able to use, reuse and redistribute it (</a:t>
            </a:r>
            <a:r>
              <a:rPr lang="en-GB" b="1" noProof="0" dirty="0" smtClean="0"/>
              <a:t>no discrimination</a:t>
            </a:r>
            <a:r>
              <a:rPr lang="en-GB" noProof="0" dirty="0" smtClean="0"/>
              <a:t>)</a:t>
            </a:r>
          </a:p>
          <a:p>
            <a:endParaRPr lang="en-GB" noProof="0" dirty="0" smtClean="0"/>
          </a:p>
          <a:p>
            <a:r>
              <a:rPr lang="en-GB" noProof="0" dirty="0" smtClean="0"/>
              <a:t> See more at: </a:t>
            </a:r>
            <a:r>
              <a:rPr lang="en-GB" noProof="0" dirty="0" smtClean="0">
                <a:hlinkClick r:id="rId3"/>
              </a:rPr>
              <a:t>http://opendefinition.org/okd/</a:t>
            </a:r>
            <a:r>
              <a:rPr lang="en-GB" noProof="0" dirty="0" smtClean="0"/>
              <a:t> </a:t>
            </a:r>
          </a:p>
          <a:p>
            <a:endParaRPr lang="en-GB" noProof="0" dirty="0"/>
          </a:p>
        </p:txBody>
      </p:sp>
      <p:pic>
        <p:nvPicPr>
          <p:cNvPr id="4" name="Bild 3"/>
          <p:cNvPicPr>
            <a:picLocks noChangeAspect="1"/>
          </p:cNvPicPr>
          <p:nvPr/>
        </p:nvPicPr>
        <p:blipFill>
          <a:blip r:embed="rId4"/>
          <a:stretch>
            <a:fillRect/>
          </a:stretch>
        </p:blipFill>
        <p:spPr>
          <a:xfrm>
            <a:off x="6516216" y="6317940"/>
            <a:ext cx="504056" cy="540060"/>
          </a:xfrm>
          <a:prstGeom prst="rect">
            <a:avLst/>
          </a:prstGeom>
        </p:spPr>
      </p:pic>
      <p:sp>
        <p:nvSpPr>
          <p:cNvPr id="5" name="Textfeld 4"/>
          <p:cNvSpPr txBox="1"/>
          <p:nvPr/>
        </p:nvSpPr>
        <p:spPr>
          <a:xfrm>
            <a:off x="7020272" y="6334780"/>
            <a:ext cx="2304256" cy="523220"/>
          </a:xfrm>
          <a:prstGeom prst="rect">
            <a:avLst/>
          </a:prstGeom>
          <a:noFill/>
        </p:spPr>
        <p:txBody>
          <a:bodyPr wrap="square" rtlCol="0">
            <a:spAutoFit/>
          </a:bodyPr>
          <a:lstStyle/>
          <a:p>
            <a:r>
              <a:rPr lang="de-DE" sz="1400" dirty="0" smtClean="0"/>
              <a:t>Open </a:t>
            </a:r>
            <a:r>
              <a:rPr lang="de-DE" sz="1400" dirty="0" err="1" smtClean="0"/>
              <a:t>Knowledge</a:t>
            </a:r>
            <a:r>
              <a:rPr lang="de-DE" sz="1400" dirty="0" smtClean="0"/>
              <a:t> </a:t>
            </a:r>
            <a:r>
              <a:rPr lang="de-DE" sz="1400" dirty="0" err="1"/>
              <a:t>F</a:t>
            </a:r>
            <a:r>
              <a:rPr lang="de-DE" sz="1400" dirty="0" err="1" smtClean="0"/>
              <a:t>oundation</a:t>
            </a:r>
            <a:endParaRPr lang="de-DE" sz="1400" dirty="0"/>
          </a:p>
        </p:txBody>
      </p:sp>
    </p:spTree>
    <p:extLst>
      <p:ext uri="{BB962C8B-B14F-4D97-AF65-F5344CB8AC3E}">
        <p14:creationId xmlns:p14="http://schemas.microsoft.com/office/powerpoint/2010/main" val="407258316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7"/>
          <p:cNvSpPr>
            <a:spLocks noGrp="1" noChangeArrowheads="1"/>
          </p:cNvSpPr>
          <p:nvPr>
            <p:ph type="title"/>
          </p:nvPr>
        </p:nvSpPr>
        <p:spPr>
          <a:xfrm>
            <a:off x="35496" y="820186"/>
            <a:ext cx="7920880" cy="880622"/>
          </a:xfrm>
        </p:spPr>
        <p:txBody>
          <a:bodyPr/>
          <a:lstStyle/>
          <a:p>
            <a:pPr eaLnBrk="1" hangingPunct="1"/>
            <a:r>
              <a:rPr lang="en-GB" noProof="0" smtClean="0">
                <a:latin typeface="Arial" charset="0"/>
                <a:cs typeface="Arial" charset="0"/>
              </a:rPr>
              <a:t>Open Data  is a global trend:</a:t>
            </a:r>
            <a:endParaRPr lang="en-GB" noProof="0">
              <a:latin typeface="Arial" charset="0"/>
              <a:cs typeface="Arial" charset="0"/>
            </a:endParaRPr>
          </a:p>
        </p:txBody>
      </p:sp>
      <p:sp>
        <p:nvSpPr>
          <p:cNvPr id="25602" name="Rectangle 3"/>
          <p:cNvSpPr>
            <a:spLocks noGrp="1" noChangeArrowheads="1"/>
          </p:cNvSpPr>
          <p:nvPr>
            <p:ph type="body" idx="1"/>
          </p:nvPr>
        </p:nvSpPr>
        <p:spPr>
          <a:xfrm>
            <a:off x="0" y="1772816"/>
            <a:ext cx="8713217" cy="4681537"/>
          </a:xfrm>
        </p:spPr>
        <p:txBody>
          <a:bodyPr>
            <a:normAutofit/>
          </a:bodyPr>
          <a:lstStyle/>
          <a:p>
            <a:pPr marL="573088" lvl="2" indent="-381000" eaLnBrk="1" hangingPunct="1"/>
            <a:r>
              <a:rPr lang="en-GB" sz="1600" noProof="0" dirty="0" smtClean="0">
                <a:latin typeface="Arial" charset="0"/>
              </a:rPr>
              <a:t>Cities, International Organizations, National and European Portals, Int'l. Conferences:</a:t>
            </a:r>
          </a:p>
          <a:p>
            <a:pPr marL="573088" lvl="2" indent="-381000" eaLnBrk="1" hangingPunct="1"/>
            <a:endParaRPr lang="en-GB" sz="1600" noProof="0" dirty="0" smtClean="0">
              <a:latin typeface="Arial" charset="0"/>
            </a:endParaRPr>
          </a:p>
          <a:p>
            <a:pPr marL="192088" lvl="2" indent="0" eaLnBrk="1" hangingPunct="1">
              <a:buNone/>
            </a:pPr>
            <a:endParaRPr lang="en-GB" sz="1600" noProof="0" dirty="0">
              <a:latin typeface="Arial" charset="0"/>
            </a:endParaRPr>
          </a:p>
        </p:txBody>
      </p:sp>
      <p:pic>
        <p:nvPicPr>
          <p:cNvPr id="2560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1880" y="2276872"/>
            <a:ext cx="792088" cy="465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b="15588"/>
          <a:stretch>
            <a:fillRect/>
          </a:stretch>
        </p:blipFill>
        <p:spPr bwMode="auto">
          <a:xfrm>
            <a:off x="683568" y="2276872"/>
            <a:ext cx="1182688" cy="40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3728" y="2276872"/>
            <a:ext cx="1103312"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1" name="Picture 18" descr="Wien_at_Veranstaltungen_Ausstellungen_Vernissagen_R2_10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9992" y="2204864"/>
            <a:ext cx="792089"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2" name="Picture 2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6096" y="2348880"/>
            <a:ext cx="1524000"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3" name="Picture 2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36296" y="2348880"/>
            <a:ext cx="1296988"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8" name="Slide Number Placeholder 4"/>
          <p:cNvSpPr>
            <a:spLocks noGrp="1"/>
          </p:cNvSpPr>
          <p:nvPr>
            <p:ph type="sldNum" sz="quarter" idx="4294967295"/>
          </p:nvPr>
        </p:nvSpPr>
        <p:spPr>
          <a:xfrm>
            <a:off x="8805862" y="6613922"/>
            <a:ext cx="374650" cy="2714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C3104AD9-2DEB-E640-8756-C50C8175233E}" type="slidenum">
              <a:rPr lang="de-DE"/>
              <a:pPr eaLnBrk="1" hangingPunct="1"/>
              <a:t>15</a:t>
            </a:fld>
            <a:endParaRPr lang="de-DE"/>
          </a:p>
        </p:txBody>
      </p:sp>
      <p:pic>
        <p:nvPicPr>
          <p:cNvPr id="4" name="Bild 3" descr="Screen Shot 2015-05-19 at 13.06.06.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1520" y="3212976"/>
            <a:ext cx="3816424" cy="548822"/>
          </a:xfrm>
          <a:prstGeom prst="rect">
            <a:avLst/>
          </a:prstGeom>
        </p:spPr>
      </p:pic>
      <p:pic>
        <p:nvPicPr>
          <p:cNvPr id="5" name="Bild 4" descr="Screen Shot 2015-05-19 at 13.08.27.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99992" y="3212976"/>
            <a:ext cx="2137329" cy="443429"/>
          </a:xfrm>
          <a:prstGeom prst="rect">
            <a:avLst/>
          </a:prstGeom>
        </p:spPr>
      </p:pic>
      <p:pic>
        <p:nvPicPr>
          <p:cNvPr id="6" name="Bild 5" descr="Screen Shot 2015-05-19 at 13.09.21.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99456" y="3888426"/>
            <a:ext cx="2133600" cy="469900"/>
          </a:xfrm>
          <a:prstGeom prst="rect">
            <a:avLst/>
          </a:prstGeom>
        </p:spPr>
      </p:pic>
      <p:pic>
        <p:nvPicPr>
          <p:cNvPr id="7" name="Bild 6" descr="Screen Shot 2015-05-19 at 13.09.4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48264" y="2924944"/>
            <a:ext cx="1662088" cy="825108"/>
          </a:xfrm>
          <a:prstGeom prst="rect">
            <a:avLst/>
          </a:prstGeom>
        </p:spPr>
      </p:pic>
      <p:pic>
        <p:nvPicPr>
          <p:cNvPr id="8" name="Bild 7" descr="Screen Shot 2015-05-19 at 13.10.10.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251416" y="3881202"/>
            <a:ext cx="2210383" cy="1074853"/>
          </a:xfrm>
          <a:prstGeom prst="rect">
            <a:avLst/>
          </a:prstGeom>
        </p:spPr>
      </p:pic>
      <p:pic>
        <p:nvPicPr>
          <p:cNvPr id="9" name="Bild 8"/>
          <p:cNvPicPr>
            <a:picLocks noChangeAspect="1"/>
          </p:cNvPicPr>
          <p:nvPr/>
        </p:nvPicPr>
        <p:blipFill>
          <a:blip r:embed="rId14"/>
          <a:stretch>
            <a:fillRect/>
          </a:stretch>
        </p:blipFill>
        <p:spPr>
          <a:xfrm>
            <a:off x="602515" y="5418240"/>
            <a:ext cx="3528392" cy="1179806"/>
          </a:xfrm>
          <a:prstGeom prst="rect">
            <a:avLst/>
          </a:prstGeom>
        </p:spPr>
      </p:pic>
      <p:pic>
        <p:nvPicPr>
          <p:cNvPr id="4098" name="Picture 2" descr="ogo"/>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00392" y="3809317"/>
            <a:ext cx="509960" cy="23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7928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Open Data Portals</a:t>
            </a:r>
            <a:endParaRPr lang="en-GB" noProof="0"/>
          </a:p>
        </p:txBody>
      </p:sp>
      <p:sp>
        <p:nvSpPr>
          <p:cNvPr id="3" name="Inhaltsplatzhalter 2"/>
          <p:cNvSpPr>
            <a:spLocks noGrp="1"/>
          </p:cNvSpPr>
          <p:nvPr>
            <p:ph sz="quarter" idx="10"/>
          </p:nvPr>
        </p:nvSpPr>
        <p:spPr>
          <a:xfrm>
            <a:off x="251520" y="1844824"/>
            <a:ext cx="8485187" cy="4797425"/>
          </a:xfrm>
        </p:spPr>
        <p:txBody>
          <a:bodyPr>
            <a:normAutofit fontScale="92500" lnSpcReduction="10000"/>
          </a:bodyPr>
          <a:lstStyle/>
          <a:p>
            <a:r>
              <a:rPr lang="en-GB" noProof="0" dirty="0" smtClean="0"/>
              <a:t>CKAN ... </a:t>
            </a:r>
            <a:r>
              <a:rPr lang="en-GB" noProof="0" dirty="0" smtClean="0">
                <a:hlinkClick r:id="rId2"/>
              </a:rPr>
              <a:t>http://ckan.org/</a:t>
            </a:r>
            <a:endParaRPr lang="en-GB" noProof="0" dirty="0" smtClean="0"/>
          </a:p>
          <a:p>
            <a:endParaRPr lang="en-GB" noProof="0" dirty="0" smtClean="0"/>
          </a:p>
          <a:p>
            <a:pPr marL="342900" indent="-342900">
              <a:buFont typeface="Arial"/>
              <a:buChar char="•"/>
            </a:pPr>
            <a:r>
              <a:rPr lang="en-GB" noProof="0" dirty="0" smtClean="0"/>
              <a:t>almost „de facto“ standard for Open Data Portals</a:t>
            </a:r>
          </a:p>
          <a:p>
            <a:pPr marL="342900" indent="-342900">
              <a:buFont typeface="Arial"/>
              <a:buChar char="•"/>
            </a:pPr>
            <a:r>
              <a:rPr lang="en-GB" noProof="0" dirty="0" smtClean="0"/>
              <a:t>facilitates search, metadata (publisher, format, publication date, license, etc.) for datasets</a:t>
            </a:r>
          </a:p>
          <a:p>
            <a:pPr marL="342900" indent="-342900">
              <a:buFont typeface="Arial"/>
              <a:buChar char="•"/>
            </a:pPr>
            <a:endParaRPr lang="en-GB" noProof="0" dirty="0" smtClean="0"/>
          </a:p>
          <a:p>
            <a:pPr marL="342900" indent="-342900">
              <a:buFont typeface="Arial"/>
              <a:buChar char="•"/>
            </a:pPr>
            <a:r>
              <a:rPr lang="en-GB" noProof="0" dirty="0" smtClean="0">
                <a:hlinkClick r:id="rId3"/>
              </a:rPr>
              <a:t>http://opendataportal.at/</a:t>
            </a:r>
            <a:r>
              <a:rPr lang="en-GB" noProof="0" dirty="0" smtClean="0"/>
              <a:t> </a:t>
            </a:r>
          </a:p>
          <a:p>
            <a:pPr marL="342900" indent="-342900">
              <a:buFont typeface="Arial"/>
              <a:buChar char="•"/>
            </a:pPr>
            <a:r>
              <a:rPr lang="en-GB" noProof="0" dirty="0" smtClean="0">
                <a:hlinkClick r:id="rId4"/>
              </a:rPr>
              <a:t>http://data.gv.at/</a:t>
            </a:r>
            <a:endParaRPr lang="en-GB" noProof="0" dirty="0" smtClean="0"/>
          </a:p>
          <a:p>
            <a:pPr marL="342900" indent="-342900">
              <a:buFont typeface="Arial"/>
              <a:buChar char="•"/>
            </a:pPr>
            <a:endParaRPr lang="en-GB" noProof="0" dirty="0" smtClean="0"/>
          </a:p>
          <a:p>
            <a:pPr marL="342900" indent="-342900">
              <a:buFont typeface="Arial"/>
              <a:buChar char="•"/>
            </a:pPr>
            <a:endParaRPr lang="en-GB" noProof="0" dirty="0" smtClean="0"/>
          </a:p>
          <a:p>
            <a:pPr marL="342900" indent="-342900">
              <a:buFont typeface="Arial"/>
              <a:buChar char="•"/>
            </a:pPr>
            <a:r>
              <a:rPr lang="en-GB" noProof="0" dirty="0" smtClean="0"/>
              <a:t>machine-</a:t>
            </a:r>
            <a:r>
              <a:rPr lang="en-GB" noProof="0" dirty="0" err="1" smtClean="0"/>
              <a:t>processable</a:t>
            </a:r>
            <a:r>
              <a:rPr lang="en-GB" noProof="0" dirty="0" smtClean="0"/>
              <a:t>? ... </a:t>
            </a:r>
          </a:p>
          <a:p>
            <a:pPr marL="0" indent="0"/>
            <a:r>
              <a:rPr lang="en-GB" noProof="0" dirty="0" smtClean="0"/>
              <a:t>    ... </a:t>
            </a:r>
            <a:r>
              <a:rPr lang="en-GB" b="1" noProof="0" dirty="0" smtClean="0"/>
              <a:t>partially</a:t>
            </a:r>
          </a:p>
          <a:p>
            <a:pPr marL="342900" indent="-342900">
              <a:buFont typeface="Arial"/>
              <a:buChar char="•"/>
            </a:pPr>
            <a:endParaRPr lang="en-GB" noProof="0" dirty="0"/>
          </a:p>
        </p:txBody>
      </p:sp>
      <p:pic>
        <p:nvPicPr>
          <p:cNvPr id="4" name="Bild 3" descr="Screen Shot 2013-12-18 at 10.24.23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9952" y="3645024"/>
            <a:ext cx="5556109" cy="3623549"/>
          </a:xfrm>
          <a:prstGeom prst="rect">
            <a:avLst/>
          </a:prstGeom>
        </p:spPr>
      </p:pic>
    </p:spTree>
    <p:extLst>
      <p:ext uri="{BB962C8B-B14F-4D97-AF65-F5344CB8AC3E}">
        <p14:creationId xmlns:p14="http://schemas.microsoft.com/office/powerpoint/2010/main" val="2128039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smtClean="0"/>
              <a:t>Our research: </a:t>
            </a:r>
            <a:br>
              <a:rPr lang="en-GB" noProof="0" dirty="0" smtClean="0"/>
            </a:br>
            <a:r>
              <a:rPr lang="en-GB" dirty="0"/>
              <a:t>	</a:t>
            </a:r>
            <a:r>
              <a:rPr lang="en-GB" noProof="0" dirty="0" err="1" smtClean="0"/>
              <a:t>data.wu.ac.at</a:t>
            </a:r>
            <a:r>
              <a:rPr lang="en-GB" noProof="0" dirty="0" smtClean="0"/>
              <a:t/>
            </a:r>
            <a:br>
              <a:rPr lang="en-GB" noProof="0" dirty="0" smtClean="0"/>
            </a:br>
            <a:endParaRPr lang="en-GB" noProof="0" dirty="0"/>
          </a:p>
        </p:txBody>
      </p:sp>
      <p:sp>
        <p:nvSpPr>
          <p:cNvPr id="3" name="Inhaltsplatzhalter 2"/>
          <p:cNvSpPr>
            <a:spLocks noGrp="1"/>
          </p:cNvSpPr>
          <p:nvPr>
            <p:ph idx="1"/>
          </p:nvPr>
        </p:nvSpPr>
        <p:spPr>
          <a:xfrm>
            <a:off x="161752" y="1908810"/>
            <a:ext cx="8784975" cy="4758094"/>
          </a:xfrm>
        </p:spPr>
        <p:txBody>
          <a:bodyPr>
            <a:normAutofit fontScale="85000" lnSpcReduction="10000"/>
          </a:bodyPr>
          <a:lstStyle/>
          <a:p>
            <a:r>
              <a:rPr lang="en-GB" b="1" i="1" noProof="0" dirty="0" smtClean="0"/>
              <a:t>What is the status of Open Data and what are the challenges using Open Data?</a:t>
            </a:r>
          </a:p>
          <a:p>
            <a:pPr lvl="1"/>
            <a:r>
              <a:rPr lang="en-GB" noProof="0" dirty="0" err="1" smtClean="0"/>
              <a:t>OpenData</a:t>
            </a:r>
            <a:r>
              <a:rPr lang="en-GB" noProof="0" dirty="0" smtClean="0"/>
              <a:t> </a:t>
            </a:r>
            <a:r>
              <a:rPr lang="en-GB" noProof="0" dirty="0" err="1" smtClean="0"/>
              <a:t>PortalWatch</a:t>
            </a:r>
            <a:r>
              <a:rPr lang="en-GB" noProof="0" dirty="0" smtClean="0"/>
              <a:t> – a project at WU</a:t>
            </a:r>
            <a:endParaRPr lang="en-GB" b="1" i="1" noProof="0" dirty="0" smtClean="0"/>
          </a:p>
          <a:p>
            <a:endParaRPr lang="en-GB" b="1" i="1" noProof="0" dirty="0" smtClean="0"/>
          </a:p>
          <a:p>
            <a:r>
              <a:rPr lang="en-GB" b="1" i="1" noProof="0" dirty="0" smtClean="0"/>
              <a:t>How can Open Data be used by enterprises?</a:t>
            </a:r>
          </a:p>
          <a:p>
            <a:pPr lvl="1"/>
            <a:r>
              <a:rPr lang="en-GB" noProof="0" dirty="0" smtClean="0"/>
              <a:t>Open City Data Pipeline –  a joint project with Siemens on using Open Data in an Enterprise context!</a:t>
            </a:r>
          </a:p>
          <a:p>
            <a:pPr marL="255588" lvl="1" indent="0">
              <a:buNone/>
            </a:pPr>
            <a:endParaRPr lang="en-GB" noProof="0" dirty="0" smtClean="0"/>
          </a:p>
          <a:p>
            <a:r>
              <a:rPr lang="en-GB" b="1" i="1" noProof="0" dirty="0" smtClean="0"/>
              <a:t>What's next?</a:t>
            </a:r>
          </a:p>
          <a:p>
            <a:pPr lvl="1"/>
            <a:r>
              <a:rPr lang="en-GB" noProof="0" dirty="0" smtClean="0"/>
              <a:t>Improving Open Data Quality and Access: ADEQUATE (FFG - project)</a:t>
            </a:r>
          </a:p>
          <a:p>
            <a:pPr lvl="1"/>
            <a:r>
              <a:rPr lang="en-GB" dirty="0" smtClean="0"/>
              <a:t>Making Open Data Searchable</a:t>
            </a:r>
          </a:p>
          <a:p>
            <a:pPr lvl="1"/>
            <a:r>
              <a:rPr lang="en-GB" noProof="0" dirty="0" smtClean="0"/>
              <a:t>Building an Open Data </a:t>
            </a:r>
            <a:r>
              <a:rPr lang="en-GB" b="1" noProof="0" dirty="0" smtClean="0"/>
              <a:t>Knowledge Graph</a:t>
            </a:r>
            <a:r>
              <a:rPr lang="en-GB" noProof="0" dirty="0" smtClean="0"/>
              <a:t>!</a:t>
            </a:r>
          </a:p>
          <a:p>
            <a:pPr lvl="1"/>
            <a:endParaRPr lang="en-GB" dirty="0"/>
          </a:p>
          <a:p>
            <a:r>
              <a:rPr lang="en-GB" noProof="0" dirty="0" smtClean="0"/>
              <a:t>A striving </a:t>
            </a:r>
            <a:r>
              <a:rPr lang="en-GB" b="1" noProof="0" dirty="0" smtClean="0"/>
              <a:t>Data Economy </a:t>
            </a:r>
            <a:r>
              <a:rPr lang="en-GB" noProof="0" dirty="0" smtClean="0"/>
              <a:t>needs no silos</a:t>
            </a:r>
            <a:r>
              <a:rPr lang="is-IS" noProof="0" dirty="0" smtClean="0"/>
              <a:t>… re-democratise the Web by Congitive Intelligence based on Open Data?</a:t>
            </a:r>
            <a:endParaRPr lang="en-GB" noProof="0" dirty="0" smtClean="0"/>
          </a:p>
        </p:txBody>
      </p:sp>
      <p:pic>
        <p:nvPicPr>
          <p:cNvPr id="5122" name="Picture 2" descr="https://pbs.twimg.com/media/C5_4bCnWAAAF7LG.jpg:la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7213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a:t>
            </a:r>
            <a:r>
              <a:rPr lang="en-GB" sz="2400" noProof="0" smtClean="0"/>
              <a:t>PEN</a:t>
            </a:r>
            <a:r>
              <a:rPr lang="en-GB" noProof="0" smtClean="0"/>
              <a:t> D</a:t>
            </a:r>
            <a:r>
              <a:rPr lang="en-GB" sz="2400" noProof="0" smtClean="0"/>
              <a:t>ATA</a:t>
            </a:r>
            <a:r>
              <a:rPr lang="en-GB" noProof="0" smtClean="0"/>
              <a:t> P</a:t>
            </a:r>
            <a:r>
              <a:rPr lang="en-GB" sz="2400" noProof="0" smtClean="0"/>
              <a:t>ORTAL</a:t>
            </a:r>
            <a:r>
              <a:rPr lang="en-GB" noProof="0" smtClean="0"/>
              <a:t> W</a:t>
            </a:r>
            <a:r>
              <a:rPr lang="en-GB" sz="2400" noProof="0" smtClean="0"/>
              <a:t>ATCH</a:t>
            </a:r>
            <a:endParaRPr lang="en-GB" sz="2400" noProof="0"/>
          </a:p>
        </p:txBody>
      </p:sp>
      <p:sp>
        <p:nvSpPr>
          <p:cNvPr id="3" name="Inhaltsplatzhalter 2"/>
          <p:cNvSpPr>
            <a:spLocks noGrp="1"/>
          </p:cNvSpPr>
          <p:nvPr>
            <p:ph idx="1"/>
          </p:nvPr>
        </p:nvSpPr>
        <p:spPr>
          <a:xfrm>
            <a:off x="467544" y="2204864"/>
            <a:ext cx="7740594" cy="4387988"/>
          </a:xfrm>
        </p:spPr>
        <p:txBody>
          <a:bodyPr/>
          <a:lstStyle/>
          <a:p>
            <a:r>
              <a:rPr lang="en-GB" noProof="0" dirty="0" smtClean="0"/>
              <a:t>Periodically monitoring a list of Open Data Portals</a:t>
            </a:r>
          </a:p>
          <a:p>
            <a:pPr lvl="1"/>
            <a:r>
              <a:rPr lang="en-GB" dirty="0" smtClean="0"/>
              <a:t>260</a:t>
            </a:r>
            <a:r>
              <a:rPr lang="en-GB" noProof="0" dirty="0" smtClean="0"/>
              <a:t> CKAN powered Open Data Portals worldwide</a:t>
            </a:r>
          </a:p>
          <a:p>
            <a:r>
              <a:rPr lang="en-GB" noProof="0" dirty="0" smtClean="0"/>
              <a:t>Quality assessment</a:t>
            </a:r>
          </a:p>
          <a:p>
            <a:r>
              <a:rPr lang="en-GB" noProof="0" dirty="0" smtClean="0"/>
              <a:t>Evolution tracking</a:t>
            </a:r>
          </a:p>
          <a:p>
            <a:pPr lvl="1"/>
            <a:r>
              <a:rPr lang="en-GB" noProof="0" dirty="0" smtClean="0"/>
              <a:t>Meta data</a:t>
            </a:r>
          </a:p>
          <a:p>
            <a:pPr lvl="1"/>
            <a:r>
              <a:rPr lang="en-GB" noProof="0" dirty="0" smtClean="0"/>
              <a:t>Data</a:t>
            </a:r>
          </a:p>
          <a:p>
            <a:pPr lvl="1"/>
            <a:r>
              <a:rPr lang="en-GB" dirty="0" smtClean="0"/>
              <a:t>Formats, growth</a:t>
            </a:r>
            <a:endParaRPr lang="en-GB" noProof="0" dirty="0" smtClean="0"/>
          </a:p>
        </p:txBody>
      </p:sp>
      <p:pic>
        <p:nvPicPr>
          <p:cNvPr id="4" name="Bild 3" descr="Screen Shot 2015-03-26 at 11.04.4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8500" y="4005064"/>
            <a:ext cx="4701932" cy="2225767"/>
          </a:xfrm>
          <a:prstGeom prst="rect">
            <a:avLst/>
          </a:prstGeom>
        </p:spPr>
      </p:pic>
      <p:sp>
        <p:nvSpPr>
          <p:cNvPr id="5" name="Textfeld 4"/>
          <p:cNvSpPr txBox="1"/>
          <p:nvPr/>
        </p:nvSpPr>
        <p:spPr>
          <a:xfrm>
            <a:off x="1907704" y="1763524"/>
            <a:ext cx="4773925" cy="369332"/>
          </a:xfrm>
          <a:prstGeom prst="rect">
            <a:avLst/>
          </a:prstGeom>
          <a:noFill/>
        </p:spPr>
        <p:txBody>
          <a:bodyPr wrap="none" rtlCol="0">
            <a:spAutoFit/>
          </a:bodyPr>
          <a:lstStyle/>
          <a:p>
            <a:r>
              <a:rPr lang="en-GB" b="1" dirty="0" smtClean="0">
                <a:hlinkClick r:id="rId3"/>
              </a:rPr>
              <a:t>http://data.wu.ac.at/portalwatch/</a:t>
            </a:r>
            <a:r>
              <a:rPr lang="en-GB" b="1" dirty="0" smtClean="0"/>
              <a:t> </a:t>
            </a:r>
            <a:endParaRPr lang="en-GB" b="1" dirty="0"/>
          </a:p>
        </p:txBody>
      </p:sp>
    </p:spTree>
    <p:extLst>
      <p:ext uri="{BB962C8B-B14F-4D97-AF65-F5344CB8AC3E}">
        <p14:creationId xmlns:p14="http://schemas.microsoft.com/office/powerpoint/2010/main" val="300877627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What have we learnt? </a:t>
            </a:r>
            <a:br>
              <a:rPr lang="en-GB" noProof="0" dirty="0" smtClean="0"/>
            </a:br>
            <a:r>
              <a:rPr lang="en-GB" noProof="0" dirty="0" smtClean="0"/>
              <a:t>Open Data also has the "Vs"</a:t>
            </a:r>
            <a:endParaRPr lang="en-GB" noProof="0" dirty="0"/>
          </a:p>
        </p:txBody>
      </p:sp>
      <p:sp>
        <p:nvSpPr>
          <p:cNvPr id="3" name="Inhaltsplatzhalter 2"/>
          <p:cNvSpPr>
            <a:spLocks noGrp="1"/>
          </p:cNvSpPr>
          <p:nvPr>
            <p:ph idx="1"/>
          </p:nvPr>
        </p:nvSpPr>
        <p:spPr>
          <a:xfrm>
            <a:off x="2699792" y="1772816"/>
            <a:ext cx="6198213" cy="4387988"/>
          </a:xfrm>
        </p:spPr>
        <p:txBody>
          <a:bodyPr>
            <a:normAutofit fontScale="85000" lnSpcReduction="20000"/>
          </a:bodyPr>
          <a:lstStyle/>
          <a:p>
            <a:r>
              <a:rPr lang="en-GB" b="1" noProof="0" smtClean="0"/>
              <a:t>Volume:</a:t>
            </a:r>
          </a:p>
          <a:p>
            <a:pPr lvl="1"/>
            <a:r>
              <a:rPr lang="en-GB" noProof="0" smtClean="0"/>
              <a:t>It's growing! (we currently monitor 90 CKAN portals, 512543 resources/ 160069 datasets, </a:t>
            </a:r>
            <a:endParaRPr lang="en-GB" b="1" noProof="0" smtClean="0"/>
          </a:p>
          <a:p>
            <a:pPr marL="255588" lvl="1" indent="0">
              <a:buNone/>
            </a:pPr>
            <a:r>
              <a:rPr lang="en-GB" b="1" noProof="0" smtClean="0"/>
              <a:t>   </a:t>
            </a:r>
            <a:r>
              <a:rPr lang="en-GB" noProof="0" smtClean="0"/>
              <a:t>at the moment (statically) ~1TB only CSV files...</a:t>
            </a:r>
          </a:p>
          <a:p>
            <a:endParaRPr lang="en-GB" b="1" noProof="0" smtClean="0"/>
          </a:p>
          <a:p>
            <a:r>
              <a:rPr lang="en-GB" b="1" noProof="0" smtClean="0"/>
              <a:t>Variety: </a:t>
            </a:r>
          </a:p>
          <a:p>
            <a:pPr lvl="1"/>
            <a:r>
              <a:rPr lang="en-GB" noProof="0" smtClean="0"/>
              <a:t>different datasets (from different cities, countries, etc.), only partially comparable, partially not.</a:t>
            </a:r>
          </a:p>
          <a:p>
            <a:pPr lvl="1"/>
            <a:r>
              <a:rPr lang="en-GB" noProof="0" smtClean="0"/>
              <a:t>Different metadata</a:t>
            </a:r>
          </a:p>
          <a:p>
            <a:pPr lvl="1"/>
            <a:r>
              <a:rPr lang="en-GB" noProof="0" smtClean="0"/>
              <a:t>Different data formats</a:t>
            </a:r>
          </a:p>
          <a:p>
            <a:endParaRPr lang="en-GB" b="1" noProof="0" smtClean="0"/>
          </a:p>
          <a:p>
            <a:r>
              <a:rPr lang="en-GB" b="1" noProof="0" smtClean="0"/>
              <a:t>Velocity:</a:t>
            </a:r>
          </a:p>
          <a:p>
            <a:pPr lvl="1"/>
            <a:r>
              <a:rPr lang="en-GB" noProof="0" smtClean="0"/>
              <a:t>Open Data changes regularly (fast and slow)</a:t>
            </a:r>
          </a:p>
          <a:p>
            <a:pPr lvl="1"/>
            <a:r>
              <a:rPr lang="en-GB" noProof="0" smtClean="0"/>
              <a:t>New datasets appear, old ones disappear</a:t>
            </a:r>
          </a:p>
          <a:p>
            <a:pPr marL="255588" lvl="1" indent="0">
              <a:buNone/>
            </a:pPr>
            <a:endParaRPr lang="en-GB" noProof="0"/>
          </a:p>
        </p:txBody>
      </p:sp>
      <p:pic>
        <p:nvPicPr>
          <p:cNvPr id="4" name="Bild 3" descr="Screen Shot 2015-05-19 at 17.47.2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077" y="3323846"/>
            <a:ext cx="2428699" cy="1185274"/>
          </a:xfrm>
          <a:prstGeom prst="rect">
            <a:avLst/>
          </a:prstGeom>
        </p:spPr>
      </p:pic>
      <p:pic>
        <p:nvPicPr>
          <p:cNvPr id="6" name="Bild 5" descr="Screen Shot 2015-05-19 at 19.41.0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4869160"/>
            <a:ext cx="1768565" cy="1343413"/>
          </a:xfrm>
          <a:prstGeom prst="rect">
            <a:avLst/>
          </a:prstGeom>
        </p:spPr>
      </p:pic>
      <p:pic>
        <p:nvPicPr>
          <p:cNvPr id="7" name="Bild 6" descr="Screen Shot 2015-05-19 at 19.38.46.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1772816"/>
            <a:ext cx="2353057" cy="1363998"/>
          </a:xfrm>
          <a:prstGeom prst="rect">
            <a:avLst/>
          </a:prstGeom>
        </p:spPr>
      </p:pic>
    </p:spTree>
    <p:extLst>
      <p:ext uri="{BB962C8B-B14F-4D97-AF65-F5344CB8AC3E}">
        <p14:creationId xmlns:p14="http://schemas.microsoft.com/office/powerpoint/2010/main" val="5098651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Why are we here today?</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172" y="1663805"/>
            <a:ext cx="6197600" cy="4686300"/>
          </a:xfrm>
          <a:prstGeom prst="rect">
            <a:avLst/>
          </a:prstGeom>
        </p:spPr>
      </p:pic>
      <p:sp>
        <p:nvSpPr>
          <p:cNvPr id="8" name="Oval 7"/>
          <p:cNvSpPr/>
          <p:nvPr/>
        </p:nvSpPr>
        <p:spPr>
          <a:xfrm>
            <a:off x="107505" y="4149080"/>
            <a:ext cx="3096343" cy="3960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ysClr val="windowText" lastClr="000000"/>
                </a:solidFill>
              </a:rPr>
              <a:t>Cognitive Computing</a:t>
            </a:r>
            <a:endParaRPr lang="en-US" sz="1400" dirty="0">
              <a:solidFill>
                <a:sysClr val="windowText" lastClr="000000"/>
              </a:solidFill>
            </a:endParaRPr>
          </a:p>
        </p:txBody>
      </p:sp>
      <p:sp>
        <p:nvSpPr>
          <p:cNvPr id="9" name="Oval 8"/>
          <p:cNvSpPr/>
          <p:nvPr/>
        </p:nvSpPr>
        <p:spPr>
          <a:xfrm>
            <a:off x="620028" y="3656662"/>
            <a:ext cx="2952328"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künstliche</a:t>
            </a:r>
            <a:r>
              <a:rPr lang="en-US" sz="1400" dirty="0" smtClean="0">
                <a:solidFill>
                  <a:sysClr val="windowText" lastClr="000000"/>
                </a:solidFill>
              </a:rPr>
              <a:t> </a:t>
            </a:r>
            <a:r>
              <a:rPr lang="en-US" sz="1400" dirty="0" err="1" smtClean="0">
                <a:solidFill>
                  <a:sysClr val="windowText" lastClr="000000"/>
                </a:solidFill>
              </a:rPr>
              <a:t>Intelligenz</a:t>
            </a:r>
            <a:endParaRPr lang="en-US" sz="1400" dirty="0">
              <a:solidFill>
                <a:sysClr val="windowText" lastClr="000000"/>
              </a:solidFill>
            </a:endParaRPr>
          </a:p>
        </p:txBody>
      </p:sp>
      <p:sp>
        <p:nvSpPr>
          <p:cNvPr id="10" name="Oval 9"/>
          <p:cNvSpPr/>
          <p:nvPr/>
        </p:nvSpPr>
        <p:spPr>
          <a:xfrm>
            <a:off x="107505" y="4887049"/>
            <a:ext cx="6435270"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Mit</a:t>
            </a:r>
            <a:r>
              <a:rPr lang="en-US" sz="1400" dirty="0" smtClean="0">
                <a:solidFill>
                  <a:sysClr val="windowText" lastClr="000000"/>
                </a:solidFill>
              </a:rPr>
              <a:t> </a:t>
            </a:r>
            <a:r>
              <a:rPr lang="en-US" sz="1400" dirty="0" err="1" smtClean="0">
                <a:solidFill>
                  <a:sysClr val="windowText" lastClr="000000"/>
                </a:solidFill>
              </a:rPr>
              <a:t>welchen</a:t>
            </a:r>
            <a:r>
              <a:rPr lang="en-US" sz="1400" dirty="0" smtClean="0">
                <a:solidFill>
                  <a:sysClr val="windowText" lastClr="000000"/>
                </a:solidFill>
              </a:rPr>
              <a:t> </a:t>
            </a:r>
            <a:r>
              <a:rPr lang="en-US" sz="1400" dirty="0" err="1" smtClean="0">
                <a:solidFill>
                  <a:sysClr val="windowText" lastClr="000000"/>
                </a:solidFill>
              </a:rPr>
              <a:t>Themen</a:t>
            </a:r>
            <a:r>
              <a:rPr lang="en-US" sz="1400" dirty="0" smtClean="0">
                <a:solidFill>
                  <a:sysClr val="windowText" lastClr="000000"/>
                </a:solidFill>
              </a:rPr>
              <a:t> </a:t>
            </a:r>
            <a:r>
              <a:rPr lang="en-US" sz="1400" dirty="0" err="1" smtClean="0">
                <a:solidFill>
                  <a:sysClr val="windowText" lastClr="000000"/>
                </a:solidFill>
              </a:rPr>
              <a:t>sollten</a:t>
            </a:r>
            <a:r>
              <a:rPr lang="en-US" sz="1400" dirty="0" smtClean="0">
                <a:solidFill>
                  <a:sysClr val="windowText" lastClr="000000"/>
                </a:solidFill>
              </a:rPr>
              <a:t> </a:t>
            </a:r>
            <a:r>
              <a:rPr lang="en-US" sz="1400" dirty="0" err="1" smtClean="0">
                <a:solidFill>
                  <a:sysClr val="windowText" lastClr="000000"/>
                </a:solidFill>
              </a:rPr>
              <a:t>wir</a:t>
            </a:r>
            <a:r>
              <a:rPr lang="en-US" sz="1400" dirty="0" smtClean="0">
                <a:solidFill>
                  <a:sysClr val="windowText" lastClr="000000"/>
                </a:solidFill>
              </a:rPr>
              <a:t> </a:t>
            </a:r>
            <a:r>
              <a:rPr lang="en-US" sz="1400" dirty="0" err="1" smtClean="0">
                <a:solidFill>
                  <a:sysClr val="windowText" lastClr="000000"/>
                </a:solidFill>
              </a:rPr>
              <a:t>uns</a:t>
            </a:r>
            <a:r>
              <a:rPr lang="en-US" sz="1400" dirty="0" smtClean="0">
                <a:solidFill>
                  <a:sysClr val="windowText" lastClr="000000"/>
                </a:solidFill>
              </a:rPr>
              <a:t> </a:t>
            </a:r>
            <a:r>
              <a:rPr lang="en-US" sz="1400" dirty="0" err="1" smtClean="0">
                <a:solidFill>
                  <a:sysClr val="windowText" lastClr="000000"/>
                </a:solidFill>
              </a:rPr>
              <a:t>befassen</a:t>
            </a:r>
            <a:r>
              <a:rPr lang="en-US" sz="1400" dirty="0" smtClean="0">
                <a:solidFill>
                  <a:sysClr val="windowText" lastClr="000000"/>
                </a:solidFill>
              </a:rPr>
              <a:t>?</a:t>
            </a:r>
            <a:endParaRPr lang="en-US" sz="1400" dirty="0">
              <a:solidFill>
                <a:sysClr val="windowText" lastClr="000000"/>
              </a:solidFill>
            </a:endParaRPr>
          </a:p>
        </p:txBody>
      </p:sp>
      <p:sp>
        <p:nvSpPr>
          <p:cNvPr id="11" name="Oval 10"/>
          <p:cNvSpPr/>
          <p:nvPr/>
        </p:nvSpPr>
        <p:spPr>
          <a:xfrm>
            <a:off x="1128658" y="5325851"/>
            <a:ext cx="5602367"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Welche</a:t>
            </a:r>
            <a:r>
              <a:rPr lang="en-US" sz="1400" dirty="0" smtClean="0">
                <a:solidFill>
                  <a:sysClr val="windowText" lastClr="000000"/>
                </a:solidFill>
              </a:rPr>
              <a:t> </a:t>
            </a:r>
            <a:r>
              <a:rPr lang="en-US" sz="1400" dirty="0" err="1" smtClean="0">
                <a:solidFill>
                  <a:sysClr val="windowText" lastClr="000000"/>
                </a:solidFill>
              </a:rPr>
              <a:t>Lösungen</a:t>
            </a:r>
            <a:r>
              <a:rPr lang="en-US" sz="1400" dirty="0" smtClean="0">
                <a:solidFill>
                  <a:sysClr val="windowText" lastClr="000000"/>
                </a:solidFill>
              </a:rPr>
              <a:t> </a:t>
            </a:r>
            <a:r>
              <a:rPr lang="en-US" sz="1400" dirty="0" err="1" smtClean="0">
                <a:solidFill>
                  <a:sysClr val="windowText" lastClr="000000"/>
                </a:solidFill>
              </a:rPr>
              <a:t>sind</a:t>
            </a:r>
            <a:r>
              <a:rPr lang="en-US" sz="1400" dirty="0" smtClean="0">
                <a:solidFill>
                  <a:sysClr val="windowText" lastClr="000000"/>
                </a:solidFill>
              </a:rPr>
              <a:t> </a:t>
            </a:r>
            <a:r>
              <a:rPr lang="en-US" sz="1400" dirty="0" err="1" smtClean="0">
                <a:solidFill>
                  <a:sysClr val="windowText" lastClr="000000"/>
                </a:solidFill>
              </a:rPr>
              <a:t>im</a:t>
            </a:r>
            <a:r>
              <a:rPr lang="en-US" sz="1400" dirty="0" smtClean="0">
                <a:solidFill>
                  <a:sysClr val="windowText" lastClr="000000"/>
                </a:solidFill>
              </a:rPr>
              <a:t> </a:t>
            </a:r>
            <a:r>
              <a:rPr lang="en-US" sz="1400" dirty="0" err="1" smtClean="0">
                <a:solidFill>
                  <a:sysClr val="windowText" lastClr="000000"/>
                </a:solidFill>
              </a:rPr>
              <a:t>Einsatz</a:t>
            </a:r>
            <a:r>
              <a:rPr lang="en-US" sz="1400" dirty="0" smtClean="0">
                <a:solidFill>
                  <a:sysClr val="windowText" lastClr="000000"/>
                </a:solidFill>
              </a:rPr>
              <a:t>?</a:t>
            </a:r>
            <a:endParaRPr lang="en-US" sz="1400" dirty="0">
              <a:solidFill>
                <a:sysClr val="windowText" lastClr="000000"/>
              </a:solidFill>
            </a:endParaRPr>
          </a:p>
        </p:txBody>
      </p:sp>
    </p:spTree>
    <p:extLst>
      <p:ext uri="{BB962C8B-B14F-4D97-AF65-F5344CB8AC3E}">
        <p14:creationId xmlns:p14="http://schemas.microsoft.com/office/powerpoint/2010/main" val="139414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Portalwatch</a:t>
            </a:r>
            <a:r>
              <a:rPr lang="en-GB" noProof="0" dirty="0" smtClean="0"/>
              <a:t> Example:</a:t>
            </a:r>
            <a:endParaRPr lang="en-GB" noProof="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5136" y="1700808"/>
            <a:ext cx="7668344" cy="4506457"/>
          </a:xfrm>
          <a:prstGeom prst="rect">
            <a:avLst/>
          </a:prstGeom>
        </p:spPr>
      </p:pic>
    </p:spTree>
    <p:extLst>
      <p:ext uri="{BB962C8B-B14F-4D97-AF65-F5344CB8AC3E}">
        <p14:creationId xmlns:p14="http://schemas.microsoft.com/office/powerpoint/2010/main" val="128704831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smtClean="0"/>
              <a:t>Our research: </a:t>
            </a:r>
            <a:br>
              <a:rPr lang="en-GB" noProof="0" dirty="0" smtClean="0"/>
            </a:br>
            <a:r>
              <a:rPr lang="en-GB" dirty="0"/>
              <a:t>	</a:t>
            </a:r>
            <a:r>
              <a:rPr lang="en-GB" noProof="0" dirty="0" err="1" smtClean="0"/>
              <a:t>data.wu.ac.at</a:t>
            </a:r>
            <a:r>
              <a:rPr lang="en-GB" noProof="0" dirty="0" smtClean="0"/>
              <a:t/>
            </a:r>
            <a:br>
              <a:rPr lang="en-GB" noProof="0" dirty="0" smtClean="0"/>
            </a:br>
            <a:endParaRPr lang="en-GB" noProof="0" dirty="0"/>
          </a:p>
        </p:txBody>
      </p:sp>
      <p:sp>
        <p:nvSpPr>
          <p:cNvPr id="3" name="Inhaltsplatzhalter 2"/>
          <p:cNvSpPr>
            <a:spLocks noGrp="1"/>
          </p:cNvSpPr>
          <p:nvPr>
            <p:ph idx="1"/>
          </p:nvPr>
        </p:nvSpPr>
        <p:spPr>
          <a:xfrm>
            <a:off x="161752" y="1908810"/>
            <a:ext cx="8784975" cy="4758094"/>
          </a:xfrm>
        </p:spPr>
        <p:txBody>
          <a:bodyPr>
            <a:normAutofit fontScale="85000" lnSpcReduction="10000"/>
          </a:bodyPr>
          <a:lstStyle/>
          <a:p>
            <a:r>
              <a:rPr lang="en-GB" b="1" i="1" noProof="0" dirty="0" smtClean="0"/>
              <a:t>What is the status of Open Data and what are the challenges using Open Data?</a:t>
            </a:r>
          </a:p>
          <a:p>
            <a:pPr lvl="1"/>
            <a:r>
              <a:rPr lang="en-GB" noProof="0" dirty="0" err="1" smtClean="0"/>
              <a:t>OpenData</a:t>
            </a:r>
            <a:r>
              <a:rPr lang="en-GB" noProof="0" dirty="0" smtClean="0"/>
              <a:t> </a:t>
            </a:r>
            <a:r>
              <a:rPr lang="en-GB" noProof="0" dirty="0" err="1" smtClean="0"/>
              <a:t>PortalWatch</a:t>
            </a:r>
            <a:r>
              <a:rPr lang="en-GB" noProof="0" dirty="0" smtClean="0"/>
              <a:t> – a project at WU</a:t>
            </a:r>
            <a:endParaRPr lang="en-GB" b="1" i="1" noProof="0" dirty="0" smtClean="0"/>
          </a:p>
          <a:p>
            <a:endParaRPr lang="en-GB" b="1" i="1" noProof="0" dirty="0" smtClean="0"/>
          </a:p>
          <a:p>
            <a:r>
              <a:rPr lang="en-GB" b="1" i="1" noProof="0" dirty="0" smtClean="0"/>
              <a:t>How can Open Data be used by enterprises?</a:t>
            </a:r>
          </a:p>
          <a:p>
            <a:pPr lvl="1"/>
            <a:r>
              <a:rPr lang="en-GB" noProof="0" dirty="0" smtClean="0"/>
              <a:t>Open City Data Pipeline –  a joint project with Siemens on using Open Data in an Enterprise context!</a:t>
            </a:r>
          </a:p>
          <a:p>
            <a:pPr marL="255588" lvl="1" indent="0">
              <a:buNone/>
            </a:pPr>
            <a:endParaRPr lang="en-GB" noProof="0" dirty="0" smtClean="0"/>
          </a:p>
          <a:p>
            <a:r>
              <a:rPr lang="en-GB" b="1" i="1" noProof="0" dirty="0" smtClean="0"/>
              <a:t>What's next?</a:t>
            </a:r>
          </a:p>
          <a:p>
            <a:pPr lvl="1"/>
            <a:r>
              <a:rPr lang="en-GB" noProof="0" dirty="0" smtClean="0"/>
              <a:t>Improving Open Data Quality and Access: ADEQUATE (FFG - project)</a:t>
            </a:r>
          </a:p>
          <a:p>
            <a:pPr lvl="1"/>
            <a:r>
              <a:rPr lang="en-GB" dirty="0" smtClean="0"/>
              <a:t>Making Open Data Searchable</a:t>
            </a:r>
          </a:p>
          <a:p>
            <a:pPr lvl="1"/>
            <a:r>
              <a:rPr lang="en-GB" noProof="0" dirty="0" smtClean="0"/>
              <a:t>Building an Open Data </a:t>
            </a:r>
            <a:r>
              <a:rPr lang="en-GB" b="1" noProof="0" dirty="0" smtClean="0"/>
              <a:t>Knowledge Graph</a:t>
            </a:r>
            <a:r>
              <a:rPr lang="en-GB" noProof="0" dirty="0" smtClean="0"/>
              <a:t>!</a:t>
            </a:r>
          </a:p>
          <a:p>
            <a:pPr lvl="1"/>
            <a:endParaRPr lang="en-GB" dirty="0"/>
          </a:p>
          <a:p>
            <a:r>
              <a:rPr lang="en-GB" noProof="0" dirty="0" smtClean="0"/>
              <a:t>A striving </a:t>
            </a:r>
            <a:r>
              <a:rPr lang="en-GB" b="1" noProof="0" dirty="0" smtClean="0"/>
              <a:t>Data Economy </a:t>
            </a:r>
            <a:r>
              <a:rPr lang="en-GB" noProof="0" dirty="0" smtClean="0"/>
              <a:t>needs no silos</a:t>
            </a:r>
            <a:r>
              <a:rPr lang="is-IS" noProof="0" dirty="0" smtClean="0"/>
              <a:t>… re-democratise the Web by Congitive Intelligence based on Open Data?</a:t>
            </a:r>
            <a:endParaRPr lang="en-GB" noProof="0" dirty="0" smtClean="0"/>
          </a:p>
        </p:txBody>
      </p:sp>
      <p:pic>
        <p:nvPicPr>
          <p:cNvPr id="5122" name="Picture 2" descr="https://pbs.twimg.com/media/C5_4bCnWAAAF7LG.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67286" y="2852936"/>
            <a:ext cx="9311285" cy="14401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ysClr val="windowText" lastClr="000000"/>
              </a:solidFill>
            </a:endParaRPr>
          </a:p>
        </p:txBody>
      </p:sp>
    </p:spTree>
    <p:extLst>
      <p:ext uri="{BB962C8B-B14F-4D97-AF65-F5344CB8AC3E}">
        <p14:creationId xmlns:p14="http://schemas.microsoft.com/office/powerpoint/2010/main" val="172238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4"/>
          <p:cNvSpPr>
            <a:spLocks noGrp="1"/>
          </p:cNvSpPr>
          <p:nvPr>
            <p:ph type="sldNum" sz="quarter" idx="10"/>
          </p:nvPr>
        </p:nvSpPr>
        <p:spPr>
          <a:xfrm>
            <a:off x="8769350" y="6557963"/>
            <a:ext cx="374650" cy="2714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BA62E752-1807-604B-A63E-E645742798DC}" type="slidenum">
              <a:rPr lang="de-DE"/>
              <a:pPr eaLnBrk="1" hangingPunct="1"/>
              <a:t>22</a:t>
            </a:fld>
            <a:endParaRPr lang="de-DE"/>
          </a:p>
        </p:txBody>
      </p:sp>
      <p:sp>
        <p:nvSpPr>
          <p:cNvPr id="23554" name="Rectangle 37"/>
          <p:cNvSpPr>
            <a:spLocks noGrp="1" noChangeArrowheads="1"/>
          </p:cNvSpPr>
          <p:nvPr>
            <p:ph type="title"/>
          </p:nvPr>
        </p:nvSpPr>
        <p:spPr>
          <a:xfrm>
            <a:off x="395288" y="387350"/>
            <a:ext cx="5976937" cy="809625"/>
          </a:xfrm>
        </p:spPr>
        <p:txBody>
          <a:bodyPr>
            <a:normAutofit fontScale="90000"/>
          </a:bodyPr>
          <a:lstStyle/>
          <a:p>
            <a:pPr eaLnBrk="1" hangingPunct="1"/>
            <a:r>
              <a:rPr lang="en-GB" noProof="0" dirty="0" smtClean="0">
                <a:latin typeface="Arial" charset="0"/>
              </a:rPr>
              <a:t>Use Case: City Data  – Important for Infrastructure Providers &amp; for City Decision Makers</a:t>
            </a:r>
            <a:endParaRPr lang="en-GB" noProof="0" dirty="0">
              <a:latin typeface="Arial" charset="0"/>
            </a:endParaRPr>
          </a:p>
        </p:txBody>
      </p:sp>
      <p:sp>
        <p:nvSpPr>
          <p:cNvPr id="23555" name="Rectangle 3"/>
          <p:cNvSpPr>
            <a:spLocks noGrp="1" noChangeArrowheads="1"/>
          </p:cNvSpPr>
          <p:nvPr>
            <p:ph type="body" sz="half" idx="1"/>
          </p:nvPr>
        </p:nvSpPr>
        <p:spPr>
          <a:xfrm>
            <a:off x="422275" y="2924175"/>
            <a:ext cx="8542338" cy="3600450"/>
          </a:xfrm>
        </p:spPr>
        <p:txBody>
          <a:bodyPr/>
          <a:lstStyle/>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r>
              <a:rPr lang="en-GB" sz="1200" noProof="0" smtClean="0">
                <a:latin typeface="Arial" charset="0"/>
                <a:cs typeface="Arial" charset="0"/>
              </a:rPr>
              <a:t>					         … however, these are often </a:t>
            </a:r>
            <a:r>
              <a:rPr lang="en-GB" sz="1200" b="1" noProof="0" smtClean="0">
                <a:latin typeface="Arial" charset="0"/>
                <a:cs typeface="Arial" charset="0"/>
              </a:rPr>
              <a:t>outdated</a:t>
            </a:r>
            <a:r>
              <a:rPr lang="en-GB" sz="1200" noProof="0" smtClean="0">
                <a:latin typeface="Arial" charset="0"/>
                <a:cs typeface="Arial" charset="0"/>
              </a:rPr>
              <a:t> before even published!</a:t>
            </a:r>
          </a:p>
          <a:p>
            <a:pPr marL="573088" lvl="2" indent="-381000" eaLnBrk="1" fontAlgn="b" hangingPunct="1">
              <a:buClrTx/>
              <a:buFontTx/>
              <a:buChar char="•"/>
            </a:pPr>
            <a:endParaRPr lang="en-GB" sz="1200" noProof="0" smtClean="0">
              <a:latin typeface="Arial" charset="0"/>
              <a:cs typeface="Arial" charset="0"/>
            </a:endParaRPr>
          </a:p>
          <a:p>
            <a:pPr marL="573088" lvl="2" indent="-381000" eaLnBrk="1" fontAlgn="b" hangingPunct="1">
              <a:buClrTx/>
              <a:buFontTx/>
              <a:buChar char="•"/>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p:txBody>
      </p:sp>
      <p:pic>
        <p:nvPicPr>
          <p:cNvPr id="235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48213"/>
            <a:ext cx="2638425" cy="180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AutoShape 5"/>
          <p:cNvSpPr>
            <a:spLocks noChangeArrowheads="1"/>
          </p:cNvSpPr>
          <p:nvPr/>
        </p:nvSpPr>
        <p:spPr bwMode="auto">
          <a:xfrm>
            <a:off x="6629400" y="4509120"/>
            <a:ext cx="2514600" cy="913656"/>
          </a:xfrm>
          <a:prstGeom prst="wedgeRoundRectCallout">
            <a:avLst>
              <a:gd name="adj1" fmla="val -71474"/>
              <a:gd name="adj2" fmla="val 67581"/>
              <a:gd name="adj3" fmla="val 16667"/>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buFont typeface="Wingdings" charset="0"/>
              <a:buNone/>
            </a:pPr>
            <a:r>
              <a:rPr lang="en-US" sz="1050" dirty="0"/>
              <a:t>Goal </a:t>
            </a:r>
            <a:r>
              <a:rPr lang="en-US" sz="1050" dirty="0" smtClean="0"/>
              <a:t>(short term)</a:t>
            </a:r>
            <a:r>
              <a:rPr lang="en-US" sz="1050" dirty="0"/>
              <a:t>: </a:t>
            </a:r>
          </a:p>
          <a:p>
            <a:pPr>
              <a:buFont typeface="Wingdings" charset="0"/>
              <a:buChar char="§"/>
            </a:pPr>
            <a:r>
              <a:rPr lang="en-US" sz="1050" dirty="0"/>
              <a:t>Leverage Open Data for calculating a </a:t>
            </a:r>
            <a:r>
              <a:rPr lang="en-US" sz="1050" dirty="0" smtClean="0"/>
              <a:t>city’ </a:t>
            </a:r>
            <a:r>
              <a:rPr lang="en-US" sz="1050" dirty="0"/>
              <a:t>performance from public sources on the Web </a:t>
            </a:r>
            <a:r>
              <a:rPr lang="en-US" sz="1050" b="1" dirty="0"/>
              <a:t>automatically</a:t>
            </a:r>
          </a:p>
        </p:txBody>
      </p:sp>
      <p:sp>
        <p:nvSpPr>
          <p:cNvPr id="23558" name="AutoShape 6"/>
          <p:cNvSpPr>
            <a:spLocks noChangeArrowheads="1"/>
          </p:cNvSpPr>
          <p:nvPr/>
        </p:nvSpPr>
        <p:spPr bwMode="auto">
          <a:xfrm>
            <a:off x="6660232" y="5565576"/>
            <a:ext cx="2434556" cy="815752"/>
          </a:xfrm>
          <a:prstGeom prst="wedgeRoundRectCallout">
            <a:avLst>
              <a:gd name="adj1" fmla="val -74205"/>
              <a:gd name="adj2" fmla="val -26163"/>
              <a:gd name="adj3" fmla="val 16667"/>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buFont typeface="Wingdings" charset="0"/>
              <a:buNone/>
            </a:pPr>
            <a:r>
              <a:rPr lang="en-US" sz="1000" dirty="0"/>
              <a:t>Goal </a:t>
            </a:r>
            <a:r>
              <a:rPr lang="en-US" sz="1000" dirty="0" smtClean="0"/>
              <a:t>(long term)</a:t>
            </a:r>
            <a:r>
              <a:rPr lang="en-US" sz="1000" dirty="0"/>
              <a:t>: </a:t>
            </a:r>
          </a:p>
          <a:p>
            <a:pPr>
              <a:buFont typeface="Wingdings" charset="0"/>
              <a:buChar char="§"/>
            </a:pPr>
            <a:r>
              <a:rPr lang="en-US" sz="1000" dirty="0"/>
              <a:t>Define and Refine KPI models to assess specific impact of infrastructural investments and gather/check input  </a:t>
            </a:r>
            <a:r>
              <a:rPr lang="en-US" sz="1000" b="1" dirty="0"/>
              <a:t>automatically</a:t>
            </a:r>
          </a:p>
        </p:txBody>
      </p:sp>
      <p:pic>
        <p:nvPicPr>
          <p:cNvPr id="2355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608" y="2796907"/>
            <a:ext cx="3166442" cy="1871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0" name="Rectangle 10"/>
          <p:cNvSpPr>
            <a:spLocks noChangeArrowheads="1"/>
          </p:cNvSpPr>
          <p:nvPr/>
        </p:nvSpPr>
        <p:spPr bwMode="auto">
          <a:xfrm>
            <a:off x="250825" y="4797425"/>
            <a:ext cx="3457575" cy="162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lvl="2" fontAlgn="b">
              <a:lnSpc>
                <a:spcPct val="110000"/>
              </a:lnSpc>
              <a:spcBef>
                <a:spcPct val="0"/>
              </a:spcBef>
              <a:buFont typeface="Wingdings" charset="0"/>
              <a:buChar char="à"/>
            </a:pPr>
            <a:r>
              <a:rPr lang="en-US" sz="1200" dirty="0">
                <a:cs typeface="Arial" charset="0"/>
                <a:sym typeface="Wingdings" charset="0"/>
              </a:rPr>
              <a:t>Needs </a:t>
            </a:r>
            <a:r>
              <a:rPr lang="en-US" sz="1200" b="1" dirty="0">
                <a:cs typeface="Arial" charset="0"/>
                <a:sym typeface="Wingdings" charset="0"/>
              </a:rPr>
              <a:t>up-to-date City Data</a:t>
            </a:r>
            <a:r>
              <a:rPr lang="en-US" sz="1200" dirty="0">
                <a:cs typeface="Arial" charset="0"/>
                <a:sym typeface="Wingdings" charset="0"/>
              </a:rPr>
              <a:t> </a:t>
            </a:r>
            <a:r>
              <a:rPr lang="en-US" sz="1200" dirty="0">
                <a:cs typeface="Arial" charset="0"/>
              </a:rPr>
              <a:t>and </a:t>
            </a:r>
            <a:r>
              <a:rPr lang="en-US" sz="1200" b="1" dirty="0">
                <a:cs typeface="Arial" charset="0"/>
              </a:rPr>
              <a:t>calculates City KPIs</a:t>
            </a:r>
            <a:r>
              <a:rPr lang="en-US" sz="1200" dirty="0">
                <a:cs typeface="Arial" charset="0"/>
              </a:rPr>
              <a:t> in a way that allows to display the current state and run scenarios of different product applications.</a:t>
            </a:r>
          </a:p>
          <a:p>
            <a:pPr lvl="2" fontAlgn="b">
              <a:lnSpc>
                <a:spcPct val="110000"/>
              </a:lnSpc>
              <a:spcBef>
                <a:spcPct val="0"/>
              </a:spcBef>
              <a:buFont typeface="Wingdings" charset="0"/>
              <a:buChar char="à"/>
            </a:pPr>
            <a:endParaRPr lang="en-US" sz="1200" dirty="0">
              <a:cs typeface="Arial" charset="0"/>
            </a:endParaRPr>
          </a:p>
          <a:p>
            <a:pPr lvl="2" fontAlgn="b">
              <a:lnSpc>
                <a:spcPct val="110000"/>
              </a:lnSpc>
              <a:spcBef>
                <a:spcPct val="0"/>
              </a:spcBef>
              <a:buFont typeface="Wingdings" charset="0"/>
              <a:buNone/>
            </a:pPr>
            <a:r>
              <a:rPr lang="en-US" sz="1200" dirty="0">
                <a:cs typeface="Arial" charset="0"/>
              </a:rPr>
              <a:t>e.g. towards a “Dynamic” </a:t>
            </a:r>
          </a:p>
          <a:p>
            <a:pPr lvl="2" fontAlgn="b">
              <a:lnSpc>
                <a:spcPct val="110000"/>
              </a:lnSpc>
              <a:spcBef>
                <a:spcPct val="0"/>
              </a:spcBef>
              <a:buFont typeface="Wingdings" charset="0"/>
              <a:buNone/>
            </a:pPr>
            <a:r>
              <a:rPr lang="en-US" sz="1200" dirty="0">
                <a:cs typeface="Arial" charset="0"/>
              </a:rPr>
              <a:t>       Green City Index: </a:t>
            </a:r>
          </a:p>
        </p:txBody>
      </p:sp>
      <p:sp>
        <p:nvSpPr>
          <p:cNvPr id="23561" name="Rectangle 10"/>
          <p:cNvSpPr>
            <a:spLocks noChangeArrowheads="1"/>
          </p:cNvSpPr>
          <p:nvPr/>
        </p:nvSpPr>
        <p:spPr bwMode="auto">
          <a:xfrm>
            <a:off x="-36512" y="1772816"/>
            <a:ext cx="8424862"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1085850" lvl="2" indent="-171450" fontAlgn="b">
              <a:lnSpc>
                <a:spcPct val="110000"/>
              </a:lnSpc>
              <a:spcBef>
                <a:spcPct val="0"/>
              </a:spcBef>
              <a:buFont typeface="Arial" charset="0"/>
              <a:buChar char="•"/>
            </a:pPr>
            <a:r>
              <a:rPr lang="en-US" sz="2400" dirty="0">
                <a:cs typeface="Arial" charset="0"/>
              </a:rPr>
              <a:t>City Assessment and Sustainability reports</a:t>
            </a:r>
          </a:p>
          <a:p>
            <a:pPr marL="1085850" lvl="2" indent="-171450" fontAlgn="b">
              <a:lnSpc>
                <a:spcPct val="110000"/>
              </a:lnSpc>
              <a:spcBef>
                <a:spcPct val="0"/>
              </a:spcBef>
              <a:buFont typeface="Arial" charset="0"/>
              <a:buChar char="•"/>
            </a:pPr>
            <a:endParaRPr lang="en-US" sz="1100" dirty="0">
              <a:cs typeface="Arial" charset="0"/>
            </a:endParaRPr>
          </a:p>
          <a:p>
            <a:pPr marL="1085850" lvl="2" indent="-171450" fontAlgn="b">
              <a:lnSpc>
                <a:spcPct val="110000"/>
              </a:lnSpc>
              <a:spcBef>
                <a:spcPct val="0"/>
              </a:spcBef>
              <a:buFont typeface="Arial" charset="0"/>
              <a:buChar char="•"/>
            </a:pPr>
            <a:r>
              <a:rPr lang="en-US" sz="2400" dirty="0" smtClean="0">
                <a:cs typeface="Arial" charset="0"/>
              </a:rPr>
              <a:t>Tailored </a:t>
            </a:r>
            <a:r>
              <a:rPr lang="en-US" sz="2400" dirty="0">
                <a:cs typeface="Arial" charset="0"/>
              </a:rPr>
              <a:t>offerings by Infrastructure Providers</a:t>
            </a:r>
          </a:p>
        </p:txBody>
      </p:sp>
    </p:spTree>
    <p:extLst>
      <p:ext uri="{BB962C8B-B14F-4D97-AF65-F5344CB8AC3E}">
        <p14:creationId xmlns:p14="http://schemas.microsoft.com/office/powerpoint/2010/main" val="316155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noProof="0" dirty="0" smtClean="0"/>
              <a:t>City Data Pipeline (started 2012)</a:t>
            </a:r>
            <a:endParaRPr lang="en-GB" noProof="0" dirty="0"/>
          </a:p>
        </p:txBody>
      </p:sp>
      <p:sp>
        <p:nvSpPr>
          <p:cNvPr id="3" name="Textplatzhalter 2"/>
          <p:cNvSpPr>
            <a:spLocks noGrp="1"/>
          </p:cNvSpPr>
          <p:nvPr>
            <p:ph type="body" sz="half" idx="1"/>
          </p:nvPr>
        </p:nvSpPr>
        <p:spPr>
          <a:xfrm>
            <a:off x="1763688" y="1628800"/>
            <a:ext cx="5616624" cy="4681538"/>
          </a:xfrm>
        </p:spPr>
        <p:txBody>
          <a:bodyPr/>
          <a:lstStyle/>
          <a:p>
            <a:r>
              <a:rPr lang="en-GB" noProof="0" smtClean="0">
                <a:hlinkClick r:id="rId2"/>
              </a:rPr>
              <a:t>http://citydata.wu.ac.at/</a:t>
            </a:r>
            <a:r>
              <a:rPr lang="en-GB" noProof="0" smtClean="0"/>
              <a:t> </a:t>
            </a:r>
            <a:endParaRPr lang="en-GB" noProof="0"/>
          </a:p>
        </p:txBody>
      </p:sp>
      <p:pic>
        <p:nvPicPr>
          <p:cNvPr id="5" name="Bild 4" descr="Screen Shot 2015-05-19 at 20.33.0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696" y="2924944"/>
            <a:ext cx="5100401" cy="3933056"/>
          </a:xfrm>
          <a:prstGeom prst="rect">
            <a:avLst/>
          </a:prstGeom>
        </p:spPr>
      </p:pic>
    </p:spTree>
    <p:extLst>
      <p:ext uri="{BB962C8B-B14F-4D97-AF65-F5344CB8AC3E}">
        <p14:creationId xmlns:p14="http://schemas.microsoft.com/office/powerpoint/2010/main" val="1597027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
          <p:cNvSpPr>
            <a:spLocks noChangeArrowheads="1"/>
          </p:cNvSpPr>
          <p:nvPr/>
        </p:nvSpPr>
        <p:spPr bwMode="auto">
          <a:xfrm>
            <a:off x="2700338" y="2492375"/>
            <a:ext cx="4464050" cy="3097213"/>
          </a:xfrm>
          <a:prstGeom prst="rect">
            <a:avLst/>
          </a:prstGeom>
          <a:solidFill>
            <a:schemeClr val="bg1"/>
          </a:solidFill>
          <a:ln w="9525">
            <a:solidFill>
              <a:schemeClr val="accent1"/>
            </a:solidFill>
            <a:miter lim="800000"/>
            <a:headEnd/>
            <a:tailEnd/>
          </a:ln>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31" name="Pfeil nach rechts 230"/>
          <p:cNvSpPr/>
          <p:nvPr/>
        </p:nvSpPr>
        <p:spPr bwMode="auto">
          <a:xfrm rot="10800000">
            <a:off x="3708400" y="4868863"/>
            <a:ext cx="977900" cy="484187"/>
          </a:xfrm>
          <a:prstGeom prst="rightArrow">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1508" name="Titel 1"/>
          <p:cNvSpPr>
            <a:spLocks noGrp="1"/>
          </p:cNvSpPr>
          <p:nvPr>
            <p:ph type="title"/>
          </p:nvPr>
        </p:nvSpPr>
        <p:spPr/>
        <p:txBody>
          <a:bodyPr>
            <a:normAutofit fontScale="90000"/>
          </a:bodyPr>
          <a:lstStyle/>
          <a:p>
            <a:r>
              <a:rPr lang="de-DE" dirty="0" smtClean="0">
                <a:solidFill>
                  <a:srgbClr val="FFFFFF"/>
                </a:solidFill>
              </a:rPr>
              <a:t>City Data Pipeline: </a:t>
            </a:r>
            <a:r>
              <a:rPr lang="de-DE" dirty="0" err="1" smtClean="0">
                <a:solidFill>
                  <a:srgbClr val="FFFFFF"/>
                </a:solidFill>
              </a:rPr>
              <a:t>could</a:t>
            </a:r>
            <a:r>
              <a:rPr lang="de-DE" dirty="0" smtClean="0">
                <a:solidFill>
                  <a:srgbClr val="FFFFFF"/>
                </a:solidFill>
              </a:rPr>
              <a:t> </a:t>
            </a:r>
            <a:r>
              <a:rPr lang="de-DE" dirty="0" err="1">
                <a:solidFill>
                  <a:srgbClr val="FFFFFF"/>
                </a:solidFill>
              </a:rPr>
              <a:t>be</a:t>
            </a:r>
            <a:r>
              <a:rPr lang="de-DE" dirty="0">
                <a:solidFill>
                  <a:srgbClr val="FFFFFF"/>
                </a:solidFill>
              </a:rPr>
              <a:t> </a:t>
            </a:r>
            <a:r>
              <a:rPr lang="de-DE" dirty="0" err="1">
                <a:solidFill>
                  <a:srgbClr val="FFFFFF"/>
                </a:solidFill>
              </a:rPr>
              <a:t>viewed</a:t>
            </a:r>
            <a:r>
              <a:rPr lang="de-DE" dirty="0">
                <a:solidFill>
                  <a:srgbClr val="FFFFFF"/>
                </a:solidFill>
              </a:rPr>
              <a:t> </a:t>
            </a:r>
            <a:r>
              <a:rPr lang="de-DE" dirty="0" err="1">
                <a:solidFill>
                  <a:srgbClr val="FFFFFF"/>
                </a:solidFill>
              </a:rPr>
              <a:t>as</a:t>
            </a:r>
            <a:r>
              <a:rPr lang="de-DE" dirty="0">
                <a:solidFill>
                  <a:srgbClr val="FFFFFF"/>
                </a:solidFill>
              </a:rPr>
              <a:t> a </a:t>
            </a:r>
            <a:r>
              <a:rPr lang="de-DE" dirty="0" err="1">
                <a:solidFill>
                  <a:srgbClr val="FFFFFF"/>
                </a:solidFill>
              </a:rPr>
              <a:t>cognitive</a:t>
            </a:r>
            <a:r>
              <a:rPr lang="de-DE" dirty="0">
                <a:solidFill>
                  <a:srgbClr val="FFFFFF"/>
                </a:solidFill>
              </a:rPr>
              <a:t> </a:t>
            </a:r>
            <a:r>
              <a:rPr lang="de-DE" dirty="0" err="1">
                <a:solidFill>
                  <a:srgbClr val="FFFFFF"/>
                </a:solidFill>
              </a:rPr>
              <a:t>computing</a:t>
            </a:r>
            <a:r>
              <a:rPr lang="de-DE" dirty="0">
                <a:solidFill>
                  <a:srgbClr val="FFFFFF"/>
                </a:solidFill>
              </a:rPr>
              <a:t> </a:t>
            </a:r>
            <a:r>
              <a:rPr lang="de-DE" dirty="0" err="1">
                <a:solidFill>
                  <a:srgbClr val="FFFFFF"/>
                </a:solidFill>
              </a:rPr>
              <a:t>use</a:t>
            </a:r>
            <a:r>
              <a:rPr lang="de-DE" dirty="0">
                <a:solidFill>
                  <a:srgbClr val="FFFFFF"/>
                </a:solidFill>
              </a:rPr>
              <a:t> </a:t>
            </a:r>
            <a:r>
              <a:rPr lang="de-DE" dirty="0" err="1">
                <a:solidFill>
                  <a:srgbClr val="FFFFFF"/>
                </a:solidFill>
              </a:rPr>
              <a:t>case</a:t>
            </a:r>
            <a:endParaRPr lang="de-DE" dirty="0"/>
          </a:p>
        </p:txBody>
      </p:sp>
      <p:sp>
        <p:nvSpPr>
          <p:cNvPr id="5" name="Rechteck 4"/>
          <p:cNvSpPr/>
          <p:nvPr/>
        </p:nvSpPr>
        <p:spPr bwMode="auto">
          <a:xfrm>
            <a:off x="4716463" y="3573463"/>
            <a:ext cx="2447925" cy="2016125"/>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6" name="Rechteck 5"/>
          <p:cNvSpPr/>
          <p:nvPr/>
        </p:nvSpPr>
        <p:spPr bwMode="auto">
          <a:xfrm>
            <a:off x="2700338" y="2492375"/>
            <a:ext cx="2663825" cy="2089150"/>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1511" name="Textfeld 6"/>
          <p:cNvSpPr txBox="1">
            <a:spLocks noChangeArrowheads="1"/>
          </p:cNvSpPr>
          <p:nvPr/>
        </p:nvSpPr>
        <p:spPr bwMode="gray">
          <a:xfrm>
            <a:off x="2124075" y="3789363"/>
            <a:ext cx="449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Cities</a:t>
            </a:r>
          </a:p>
        </p:txBody>
      </p:sp>
      <p:sp>
        <p:nvSpPr>
          <p:cNvPr id="21512" name="Textfeld 7"/>
          <p:cNvSpPr txBox="1">
            <a:spLocks noChangeArrowheads="1"/>
          </p:cNvSpPr>
          <p:nvPr/>
        </p:nvSpPr>
        <p:spPr bwMode="gray">
          <a:xfrm>
            <a:off x="4643438" y="2133600"/>
            <a:ext cx="7762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Indicators</a:t>
            </a:r>
          </a:p>
        </p:txBody>
      </p:sp>
      <p:sp>
        <p:nvSpPr>
          <p:cNvPr id="21513" name="Rechteck 8"/>
          <p:cNvSpPr>
            <a:spLocks noChangeArrowheads="1"/>
          </p:cNvSpPr>
          <p:nvPr/>
        </p:nvSpPr>
        <p:spPr bwMode="auto">
          <a:xfrm>
            <a:off x="2771775" y="256540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4" name="Rechteck 9"/>
          <p:cNvSpPr>
            <a:spLocks noChangeArrowheads="1"/>
          </p:cNvSpPr>
          <p:nvPr/>
        </p:nvSpPr>
        <p:spPr bwMode="auto">
          <a:xfrm>
            <a:off x="2771775" y="26368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5" name="Rechteck 10"/>
          <p:cNvSpPr>
            <a:spLocks noChangeArrowheads="1"/>
          </p:cNvSpPr>
          <p:nvPr/>
        </p:nvSpPr>
        <p:spPr bwMode="auto">
          <a:xfrm>
            <a:off x="2771775" y="27082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6" name="Rechteck 11"/>
          <p:cNvSpPr>
            <a:spLocks noChangeArrowheads="1"/>
          </p:cNvSpPr>
          <p:nvPr/>
        </p:nvSpPr>
        <p:spPr bwMode="auto">
          <a:xfrm>
            <a:off x="2771775" y="27813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7" name="Rechteck 12"/>
          <p:cNvSpPr>
            <a:spLocks noChangeArrowheads="1"/>
          </p:cNvSpPr>
          <p:nvPr/>
        </p:nvSpPr>
        <p:spPr bwMode="auto">
          <a:xfrm>
            <a:off x="2771775"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8" name="Rechteck 13"/>
          <p:cNvSpPr>
            <a:spLocks noChangeArrowheads="1"/>
          </p:cNvSpPr>
          <p:nvPr/>
        </p:nvSpPr>
        <p:spPr bwMode="auto">
          <a:xfrm>
            <a:off x="27717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9" name="Rechteck 14"/>
          <p:cNvSpPr>
            <a:spLocks noChangeArrowheads="1"/>
          </p:cNvSpPr>
          <p:nvPr/>
        </p:nvSpPr>
        <p:spPr bwMode="auto">
          <a:xfrm>
            <a:off x="27717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0" name="Rechteck 15"/>
          <p:cNvSpPr>
            <a:spLocks noChangeArrowheads="1"/>
          </p:cNvSpPr>
          <p:nvPr/>
        </p:nvSpPr>
        <p:spPr bwMode="auto">
          <a:xfrm>
            <a:off x="27717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1" name="Rechteck 16"/>
          <p:cNvSpPr>
            <a:spLocks noChangeArrowheads="1"/>
          </p:cNvSpPr>
          <p:nvPr/>
        </p:nvSpPr>
        <p:spPr bwMode="auto">
          <a:xfrm>
            <a:off x="27717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2" name="Rechteck 17"/>
          <p:cNvSpPr>
            <a:spLocks noChangeArrowheads="1"/>
          </p:cNvSpPr>
          <p:nvPr/>
        </p:nvSpPr>
        <p:spPr bwMode="auto">
          <a:xfrm>
            <a:off x="27717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3" name="Rechteck 18"/>
          <p:cNvSpPr>
            <a:spLocks noChangeArrowheads="1"/>
          </p:cNvSpPr>
          <p:nvPr/>
        </p:nvSpPr>
        <p:spPr bwMode="auto">
          <a:xfrm>
            <a:off x="27717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4" name="Rechteck 19"/>
          <p:cNvSpPr>
            <a:spLocks noChangeArrowheads="1"/>
          </p:cNvSpPr>
          <p:nvPr/>
        </p:nvSpPr>
        <p:spPr bwMode="auto">
          <a:xfrm>
            <a:off x="27717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5" name="Rechteck 20"/>
          <p:cNvSpPr>
            <a:spLocks noChangeArrowheads="1"/>
          </p:cNvSpPr>
          <p:nvPr/>
        </p:nvSpPr>
        <p:spPr bwMode="auto">
          <a:xfrm>
            <a:off x="27717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6" name="Rechteck 21"/>
          <p:cNvSpPr>
            <a:spLocks noChangeArrowheads="1"/>
          </p:cNvSpPr>
          <p:nvPr/>
        </p:nvSpPr>
        <p:spPr bwMode="auto">
          <a:xfrm>
            <a:off x="27717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7" name="Rechteck 22"/>
          <p:cNvSpPr>
            <a:spLocks noChangeArrowheads="1"/>
          </p:cNvSpPr>
          <p:nvPr/>
        </p:nvSpPr>
        <p:spPr bwMode="auto">
          <a:xfrm>
            <a:off x="27717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8" name="Rechteck 23"/>
          <p:cNvSpPr>
            <a:spLocks noChangeArrowheads="1"/>
          </p:cNvSpPr>
          <p:nvPr/>
        </p:nvSpPr>
        <p:spPr bwMode="auto">
          <a:xfrm>
            <a:off x="27717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9" name="Rechteck 24"/>
          <p:cNvSpPr>
            <a:spLocks noChangeArrowheads="1"/>
          </p:cNvSpPr>
          <p:nvPr/>
        </p:nvSpPr>
        <p:spPr bwMode="auto">
          <a:xfrm>
            <a:off x="27717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0" name="Rechteck 25"/>
          <p:cNvSpPr>
            <a:spLocks noChangeArrowheads="1"/>
          </p:cNvSpPr>
          <p:nvPr/>
        </p:nvSpPr>
        <p:spPr bwMode="auto">
          <a:xfrm>
            <a:off x="27717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1" name="Rechteck 26"/>
          <p:cNvSpPr>
            <a:spLocks noChangeArrowheads="1"/>
          </p:cNvSpPr>
          <p:nvPr/>
        </p:nvSpPr>
        <p:spPr bwMode="auto">
          <a:xfrm>
            <a:off x="27717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2" name="Rechteck 27"/>
          <p:cNvSpPr>
            <a:spLocks noChangeArrowheads="1"/>
          </p:cNvSpPr>
          <p:nvPr/>
        </p:nvSpPr>
        <p:spPr bwMode="auto">
          <a:xfrm>
            <a:off x="27717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3" name="Rechteck 28"/>
          <p:cNvSpPr>
            <a:spLocks noChangeArrowheads="1"/>
          </p:cNvSpPr>
          <p:nvPr/>
        </p:nvSpPr>
        <p:spPr bwMode="auto">
          <a:xfrm>
            <a:off x="27717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4" name="Rechteck 29"/>
          <p:cNvSpPr>
            <a:spLocks noChangeArrowheads="1"/>
          </p:cNvSpPr>
          <p:nvPr/>
        </p:nvSpPr>
        <p:spPr bwMode="auto">
          <a:xfrm>
            <a:off x="27717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5" name="Rechteck 30"/>
          <p:cNvSpPr>
            <a:spLocks noChangeArrowheads="1"/>
          </p:cNvSpPr>
          <p:nvPr/>
        </p:nvSpPr>
        <p:spPr bwMode="auto">
          <a:xfrm>
            <a:off x="3059113" y="30686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6" name="Rechteck 31"/>
          <p:cNvSpPr>
            <a:spLocks noChangeArrowheads="1"/>
          </p:cNvSpPr>
          <p:nvPr/>
        </p:nvSpPr>
        <p:spPr bwMode="auto">
          <a:xfrm>
            <a:off x="3059113" y="31416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7" name="Rechteck 32"/>
          <p:cNvSpPr>
            <a:spLocks noChangeArrowheads="1"/>
          </p:cNvSpPr>
          <p:nvPr/>
        </p:nvSpPr>
        <p:spPr bwMode="auto">
          <a:xfrm>
            <a:off x="3059113" y="32131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8" name="Rechteck 33"/>
          <p:cNvSpPr>
            <a:spLocks noChangeArrowheads="1"/>
          </p:cNvSpPr>
          <p:nvPr/>
        </p:nvSpPr>
        <p:spPr bwMode="auto">
          <a:xfrm>
            <a:off x="3059113" y="32845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9" name="Rechteck 34"/>
          <p:cNvSpPr>
            <a:spLocks noChangeArrowheads="1"/>
          </p:cNvSpPr>
          <p:nvPr/>
        </p:nvSpPr>
        <p:spPr bwMode="auto">
          <a:xfrm>
            <a:off x="3059113" y="33575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0" name="Rechteck 35"/>
          <p:cNvSpPr>
            <a:spLocks noChangeArrowheads="1"/>
          </p:cNvSpPr>
          <p:nvPr/>
        </p:nvSpPr>
        <p:spPr bwMode="auto">
          <a:xfrm>
            <a:off x="3059113" y="34290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1" name="Rechteck 36"/>
          <p:cNvSpPr>
            <a:spLocks noChangeArrowheads="1"/>
          </p:cNvSpPr>
          <p:nvPr/>
        </p:nvSpPr>
        <p:spPr bwMode="auto">
          <a:xfrm>
            <a:off x="3059113" y="35004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2" name="Rechteck 37"/>
          <p:cNvSpPr>
            <a:spLocks noChangeArrowheads="1"/>
          </p:cNvSpPr>
          <p:nvPr/>
        </p:nvSpPr>
        <p:spPr bwMode="auto">
          <a:xfrm>
            <a:off x="3059113" y="35734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3" name="Rechteck 38"/>
          <p:cNvSpPr>
            <a:spLocks noChangeArrowheads="1"/>
          </p:cNvSpPr>
          <p:nvPr/>
        </p:nvSpPr>
        <p:spPr bwMode="auto">
          <a:xfrm>
            <a:off x="3059113" y="36449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4" name="Rechteck 39"/>
          <p:cNvSpPr>
            <a:spLocks noChangeArrowheads="1"/>
          </p:cNvSpPr>
          <p:nvPr/>
        </p:nvSpPr>
        <p:spPr bwMode="auto">
          <a:xfrm>
            <a:off x="3059113" y="37163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5" name="Rechteck 40"/>
          <p:cNvSpPr>
            <a:spLocks noChangeArrowheads="1"/>
          </p:cNvSpPr>
          <p:nvPr/>
        </p:nvSpPr>
        <p:spPr bwMode="auto">
          <a:xfrm>
            <a:off x="3059113" y="37893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6" name="Rechteck 41"/>
          <p:cNvSpPr>
            <a:spLocks noChangeArrowheads="1"/>
          </p:cNvSpPr>
          <p:nvPr/>
        </p:nvSpPr>
        <p:spPr bwMode="auto">
          <a:xfrm>
            <a:off x="3348038"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7" name="Rechteck 42"/>
          <p:cNvSpPr>
            <a:spLocks noChangeArrowheads="1"/>
          </p:cNvSpPr>
          <p:nvPr/>
        </p:nvSpPr>
        <p:spPr bwMode="auto">
          <a:xfrm>
            <a:off x="3348038"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8" name="Rechteck 43"/>
          <p:cNvSpPr>
            <a:spLocks noChangeArrowheads="1"/>
          </p:cNvSpPr>
          <p:nvPr/>
        </p:nvSpPr>
        <p:spPr bwMode="auto">
          <a:xfrm>
            <a:off x="3348038"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9" name="Rechteck 44"/>
          <p:cNvSpPr>
            <a:spLocks noChangeArrowheads="1"/>
          </p:cNvSpPr>
          <p:nvPr/>
        </p:nvSpPr>
        <p:spPr bwMode="auto">
          <a:xfrm>
            <a:off x="3348038"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0" name="Rechteck 45"/>
          <p:cNvSpPr>
            <a:spLocks noChangeArrowheads="1"/>
          </p:cNvSpPr>
          <p:nvPr/>
        </p:nvSpPr>
        <p:spPr bwMode="auto">
          <a:xfrm>
            <a:off x="3348038"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1" name="Rechteck 46"/>
          <p:cNvSpPr>
            <a:spLocks noChangeArrowheads="1"/>
          </p:cNvSpPr>
          <p:nvPr/>
        </p:nvSpPr>
        <p:spPr bwMode="auto">
          <a:xfrm>
            <a:off x="3348038"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2" name="Rechteck 47"/>
          <p:cNvSpPr>
            <a:spLocks noChangeArrowheads="1"/>
          </p:cNvSpPr>
          <p:nvPr/>
        </p:nvSpPr>
        <p:spPr bwMode="auto">
          <a:xfrm>
            <a:off x="33480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3" name="Rechteck 48"/>
          <p:cNvSpPr>
            <a:spLocks noChangeArrowheads="1"/>
          </p:cNvSpPr>
          <p:nvPr/>
        </p:nvSpPr>
        <p:spPr bwMode="auto">
          <a:xfrm>
            <a:off x="33480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4" name="Rechteck 49"/>
          <p:cNvSpPr>
            <a:spLocks noChangeArrowheads="1"/>
          </p:cNvSpPr>
          <p:nvPr/>
        </p:nvSpPr>
        <p:spPr bwMode="auto">
          <a:xfrm>
            <a:off x="33480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5" name="Rechteck 50"/>
          <p:cNvSpPr>
            <a:spLocks noChangeArrowheads="1"/>
          </p:cNvSpPr>
          <p:nvPr/>
        </p:nvSpPr>
        <p:spPr bwMode="auto">
          <a:xfrm>
            <a:off x="33480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6" name="Rechteck 51"/>
          <p:cNvSpPr>
            <a:spLocks noChangeArrowheads="1"/>
          </p:cNvSpPr>
          <p:nvPr/>
        </p:nvSpPr>
        <p:spPr bwMode="auto">
          <a:xfrm>
            <a:off x="33480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7" name="Rechteck 52"/>
          <p:cNvSpPr>
            <a:spLocks noChangeArrowheads="1"/>
          </p:cNvSpPr>
          <p:nvPr/>
        </p:nvSpPr>
        <p:spPr bwMode="auto">
          <a:xfrm>
            <a:off x="36353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8" name="Rechteck 53"/>
          <p:cNvSpPr>
            <a:spLocks noChangeArrowheads="1"/>
          </p:cNvSpPr>
          <p:nvPr/>
        </p:nvSpPr>
        <p:spPr bwMode="auto">
          <a:xfrm>
            <a:off x="36353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9" name="Rechteck 54"/>
          <p:cNvSpPr>
            <a:spLocks noChangeArrowheads="1"/>
          </p:cNvSpPr>
          <p:nvPr/>
        </p:nvSpPr>
        <p:spPr bwMode="auto">
          <a:xfrm>
            <a:off x="36353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0" name="Rechteck 55"/>
          <p:cNvSpPr>
            <a:spLocks noChangeArrowheads="1"/>
          </p:cNvSpPr>
          <p:nvPr/>
        </p:nvSpPr>
        <p:spPr bwMode="auto">
          <a:xfrm>
            <a:off x="36353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1" name="Rechteck 56"/>
          <p:cNvSpPr>
            <a:spLocks noChangeArrowheads="1"/>
          </p:cNvSpPr>
          <p:nvPr/>
        </p:nvSpPr>
        <p:spPr bwMode="auto">
          <a:xfrm>
            <a:off x="36353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2" name="Rechteck 57"/>
          <p:cNvSpPr>
            <a:spLocks noChangeArrowheads="1"/>
          </p:cNvSpPr>
          <p:nvPr/>
        </p:nvSpPr>
        <p:spPr bwMode="auto">
          <a:xfrm>
            <a:off x="36353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3" name="Rechteck 58"/>
          <p:cNvSpPr>
            <a:spLocks noChangeArrowheads="1"/>
          </p:cNvSpPr>
          <p:nvPr/>
        </p:nvSpPr>
        <p:spPr bwMode="auto">
          <a:xfrm>
            <a:off x="36353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4" name="Rechteck 59"/>
          <p:cNvSpPr>
            <a:spLocks noChangeArrowheads="1"/>
          </p:cNvSpPr>
          <p:nvPr/>
        </p:nvSpPr>
        <p:spPr bwMode="auto">
          <a:xfrm>
            <a:off x="36353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5" name="Rechteck 60"/>
          <p:cNvSpPr>
            <a:spLocks noChangeArrowheads="1"/>
          </p:cNvSpPr>
          <p:nvPr/>
        </p:nvSpPr>
        <p:spPr bwMode="auto">
          <a:xfrm>
            <a:off x="36353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6" name="Rechteck 61"/>
          <p:cNvSpPr>
            <a:spLocks noChangeArrowheads="1"/>
          </p:cNvSpPr>
          <p:nvPr/>
        </p:nvSpPr>
        <p:spPr bwMode="auto">
          <a:xfrm>
            <a:off x="36353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7" name="Rechteck 62"/>
          <p:cNvSpPr>
            <a:spLocks noChangeArrowheads="1"/>
          </p:cNvSpPr>
          <p:nvPr/>
        </p:nvSpPr>
        <p:spPr bwMode="auto">
          <a:xfrm>
            <a:off x="36353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8" name="Rechteck 63"/>
          <p:cNvSpPr>
            <a:spLocks noChangeArrowheads="1"/>
          </p:cNvSpPr>
          <p:nvPr/>
        </p:nvSpPr>
        <p:spPr bwMode="auto">
          <a:xfrm>
            <a:off x="27717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9" name="Rechteck 64"/>
          <p:cNvSpPr>
            <a:spLocks noChangeArrowheads="1"/>
          </p:cNvSpPr>
          <p:nvPr/>
        </p:nvSpPr>
        <p:spPr bwMode="auto">
          <a:xfrm>
            <a:off x="27717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0" name="Rechteck 65"/>
          <p:cNvSpPr>
            <a:spLocks noChangeArrowheads="1"/>
          </p:cNvSpPr>
          <p:nvPr/>
        </p:nvSpPr>
        <p:spPr bwMode="auto">
          <a:xfrm>
            <a:off x="27717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1" name="Rechteck 66"/>
          <p:cNvSpPr>
            <a:spLocks noChangeArrowheads="1"/>
          </p:cNvSpPr>
          <p:nvPr/>
        </p:nvSpPr>
        <p:spPr bwMode="auto">
          <a:xfrm>
            <a:off x="27717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2" name="Rechteck 67"/>
          <p:cNvSpPr>
            <a:spLocks noChangeArrowheads="1"/>
          </p:cNvSpPr>
          <p:nvPr/>
        </p:nvSpPr>
        <p:spPr bwMode="auto">
          <a:xfrm>
            <a:off x="27717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3" name="Rechteck 68"/>
          <p:cNvSpPr>
            <a:spLocks noChangeArrowheads="1"/>
          </p:cNvSpPr>
          <p:nvPr/>
        </p:nvSpPr>
        <p:spPr bwMode="auto">
          <a:xfrm>
            <a:off x="3059113" y="38608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4" name="Rechteck 69"/>
          <p:cNvSpPr>
            <a:spLocks noChangeArrowheads="1"/>
          </p:cNvSpPr>
          <p:nvPr/>
        </p:nvSpPr>
        <p:spPr bwMode="auto">
          <a:xfrm>
            <a:off x="3059113" y="39338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5" name="Rechteck 70"/>
          <p:cNvSpPr>
            <a:spLocks noChangeArrowheads="1"/>
          </p:cNvSpPr>
          <p:nvPr/>
        </p:nvSpPr>
        <p:spPr bwMode="auto">
          <a:xfrm>
            <a:off x="3059113" y="40052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6" name="Rechteck 71"/>
          <p:cNvSpPr>
            <a:spLocks noChangeArrowheads="1"/>
          </p:cNvSpPr>
          <p:nvPr/>
        </p:nvSpPr>
        <p:spPr bwMode="auto">
          <a:xfrm>
            <a:off x="305911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7" name="Rechteck 72"/>
          <p:cNvSpPr>
            <a:spLocks noChangeArrowheads="1"/>
          </p:cNvSpPr>
          <p:nvPr/>
        </p:nvSpPr>
        <p:spPr bwMode="auto">
          <a:xfrm>
            <a:off x="305911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8" name="Rechteck 73"/>
          <p:cNvSpPr>
            <a:spLocks noChangeArrowheads="1"/>
          </p:cNvSpPr>
          <p:nvPr/>
        </p:nvSpPr>
        <p:spPr bwMode="auto">
          <a:xfrm>
            <a:off x="305911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9" name="Rechteck 74"/>
          <p:cNvSpPr>
            <a:spLocks noChangeArrowheads="1"/>
          </p:cNvSpPr>
          <p:nvPr/>
        </p:nvSpPr>
        <p:spPr bwMode="auto">
          <a:xfrm>
            <a:off x="36353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0" name="Rechteck 75"/>
          <p:cNvSpPr>
            <a:spLocks noChangeArrowheads="1"/>
          </p:cNvSpPr>
          <p:nvPr/>
        </p:nvSpPr>
        <p:spPr bwMode="auto">
          <a:xfrm>
            <a:off x="36353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1" name="Rechteck 76"/>
          <p:cNvSpPr>
            <a:spLocks noChangeArrowheads="1"/>
          </p:cNvSpPr>
          <p:nvPr/>
        </p:nvSpPr>
        <p:spPr bwMode="auto">
          <a:xfrm>
            <a:off x="36353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2" name="Rechteck 77"/>
          <p:cNvSpPr>
            <a:spLocks noChangeArrowheads="1"/>
          </p:cNvSpPr>
          <p:nvPr/>
        </p:nvSpPr>
        <p:spPr bwMode="auto">
          <a:xfrm>
            <a:off x="36353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3" name="Rechteck 78"/>
          <p:cNvSpPr>
            <a:spLocks noChangeArrowheads="1"/>
          </p:cNvSpPr>
          <p:nvPr/>
        </p:nvSpPr>
        <p:spPr bwMode="auto">
          <a:xfrm>
            <a:off x="36353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4" name="Rechteck 79"/>
          <p:cNvSpPr>
            <a:spLocks noChangeArrowheads="1"/>
          </p:cNvSpPr>
          <p:nvPr/>
        </p:nvSpPr>
        <p:spPr bwMode="auto">
          <a:xfrm>
            <a:off x="36353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5" name="Rechteck 80"/>
          <p:cNvSpPr>
            <a:spLocks noChangeArrowheads="1"/>
          </p:cNvSpPr>
          <p:nvPr/>
        </p:nvSpPr>
        <p:spPr bwMode="auto">
          <a:xfrm>
            <a:off x="36353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6" name="Rechteck 81"/>
          <p:cNvSpPr>
            <a:spLocks noChangeArrowheads="1"/>
          </p:cNvSpPr>
          <p:nvPr/>
        </p:nvSpPr>
        <p:spPr bwMode="auto">
          <a:xfrm>
            <a:off x="36353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7" name="Rechteck 82"/>
          <p:cNvSpPr>
            <a:spLocks noChangeArrowheads="1"/>
          </p:cNvSpPr>
          <p:nvPr/>
        </p:nvSpPr>
        <p:spPr bwMode="auto">
          <a:xfrm>
            <a:off x="36353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8" name="Rechteck 83"/>
          <p:cNvSpPr>
            <a:spLocks noChangeArrowheads="1"/>
          </p:cNvSpPr>
          <p:nvPr/>
        </p:nvSpPr>
        <p:spPr bwMode="auto">
          <a:xfrm>
            <a:off x="36353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9" name="Rechteck 84"/>
          <p:cNvSpPr>
            <a:spLocks noChangeArrowheads="1"/>
          </p:cNvSpPr>
          <p:nvPr/>
        </p:nvSpPr>
        <p:spPr bwMode="auto">
          <a:xfrm>
            <a:off x="36353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0" name="Rechteck 85"/>
          <p:cNvSpPr>
            <a:spLocks noChangeArrowheads="1"/>
          </p:cNvSpPr>
          <p:nvPr/>
        </p:nvSpPr>
        <p:spPr bwMode="auto">
          <a:xfrm>
            <a:off x="39243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1" name="Rechteck 86"/>
          <p:cNvSpPr>
            <a:spLocks noChangeArrowheads="1"/>
          </p:cNvSpPr>
          <p:nvPr/>
        </p:nvSpPr>
        <p:spPr bwMode="auto">
          <a:xfrm>
            <a:off x="39243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2" name="Rechteck 87"/>
          <p:cNvSpPr>
            <a:spLocks noChangeArrowheads="1"/>
          </p:cNvSpPr>
          <p:nvPr/>
        </p:nvSpPr>
        <p:spPr bwMode="auto">
          <a:xfrm>
            <a:off x="39243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3" name="Rechteck 88"/>
          <p:cNvSpPr>
            <a:spLocks noChangeArrowheads="1"/>
          </p:cNvSpPr>
          <p:nvPr/>
        </p:nvSpPr>
        <p:spPr bwMode="auto">
          <a:xfrm>
            <a:off x="39243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4" name="Rechteck 89"/>
          <p:cNvSpPr>
            <a:spLocks noChangeArrowheads="1"/>
          </p:cNvSpPr>
          <p:nvPr/>
        </p:nvSpPr>
        <p:spPr bwMode="auto">
          <a:xfrm>
            <a:off x="39243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5" name="Rechteck 90"/>
          <p:cNvSpPr>
            <a:spLocks noChangeArrowheads="1"/>
          </p:cNvSpPr>
          <p:nvPr/>
        </p:nvSpPr>
        <p:spPr bwMode="auto">
          <a:xfrm>
            <a:off x="39243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6" name="Rechteck 91"/>
          <p:cNvSpPr>
            <a:spLocks noChangeArrowheads="1"/>
          </p:cNvSpPr>
          <p:nvPr/>
        </p:nvSpPr>
        <p:spPr bwMode="auto">
          <a:xfrm>
            <a:off x="39243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7" name="Rechteck 92"/>
          <p:cNvSpPr>
            <a:spLocks noChangeArrowheads="1"/>
          </p:cNvSpPr>
          <p:nvPr/>
        </p:nvSpPr>
        <p:spPr bwMode="auto">
          <a:xfrm>
            <a:off x="39243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8" name="Rechteck 93"/>
          <p:cNvSpPr>
            <a:spLocks noChangeArrowheads="1"/>
          </p:cNvSpPr>
          <p:nvPr/>
        </p:nvSpPr>
        <p:spPr bwMode="auto">
          <a:xfrm>
            <a:off x="39243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9" name="Rechteck 94"/>
          <p:cNvSpPr>
            <a:spLocks noChangeArrowheads="1"/>
          </p:cNvSpPr>
          <p:nvPr/>
        </p:nvSpPr>
        <p:spPr bwMode="auto">
          <a:xfrm>
            <a:off x="39243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0" name="Rechteck 95"/>
          <p:cNvSpPr>
            <a:spLocks noChangeArrowheads="1"/>
          </p:cNvSpPr>
          <p:nvPr/>
        </p:nvSpPr>
        <p:spPr bwMode="auto">
          <a:xfrm>
            <a:off x="39243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1" name="Rechteck 96"/>
          <p:cNvSpPr>
            <a:spLocks noChangeArrowheads="1"/>
          </p:cNvSpPr>
          <p:nvPr/>
        </p:nvSpPr>
        <p:spPr bwMode="auto">
          <a:xfrm>
            <a:off x="4500563"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2" name="Rechteck 97"/>
          <p:cNvSpPr>
            <a:spLocks noChangeArrowheads="1"/>
          </p:cNvSpPr>
          <p:nvPr/>
        </p:nvSpPr>
        <p:spPr bwMode="auto">
          <a:xfrm>
            <a:off x="4500563"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3" name="Rechteck 98"/>
          <p:cNvSpPr>
            <a:spLocks noChangeArrowheads="1"/>
          </p:cNvSpPr>
          <p:nvPr/>
        </p:nvSpPr>
        <p:spPr bwMode="auto">
          <a:xfrm>
            <a:off x="45005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4" name="Rechteck 99"/>
          <p:cNvSpPr>
            <a:spLocks noChangeArrowheads="1"/>
          </p:cNvSpPr>
          <p:nvPr/>
        </p:nvSpPr>
        <p:spPr bwMode="auto">
          <a:xfrm>
            <a:off x="45005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5" name="Rechteck 100"/>
          <p:cNvSpPr>
            <a:spLocks noChangeArrowheads="1"/>
          </p:cNvSpPr>
          <p:nvPr/>
        </p:nvSpPr>
        <p:spPr bwMode="auto">
          <a:xfrm>
            <a:off x="45005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6" name="Rechteck 101"/>
          <p:cNvSpPr>
            <a:spLocks noChangeArrowheads="1"/>
          </p:cNvSpPr>
          <p:nvPr/>
        </p:nvSpPr>
        <p:spPr bwMode="auto">
          <a:xfrm>
            <a:off x="42116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7" name="Rechteck 102"/>
          <p:cNvSpPr>
            <a:spLocks noChangeArrowheads="1"/>
          </p:cNvSpPr>
          <p:nvPr/>
        </p:nvSpPr>
        <p:spPr bwMode="auto">
          <a:xfrm>
            <a:off x="42116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8" name="Rechteck 103"/>
          <p:cNvSpPr>
            <a:spLocks noChangeArrowheads="1"/>
          </p:cNvSpPr>
          <p:nvPr/>
        </p:nvSpPr>
        <p:spPr bwMode="auto">
          <a:xfrm>
            <a:off x="42116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9" name="Rechteck 104"/>
          <p:cNvSpPr>
            <a:spLocks noChangeArrowheads="1"/>
          </p:cNvSpPr>
          <p:nvPr/>
        </p:nvSpPr>
        <p:spPr bwMode="auto">
          <a:xfrm>
            <a:off x="42116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0" name="Rechteck 105"/>
          <p:cNvSpPr>
            <a:spLocks noChangeArrowheads="1"/>
          </p:cNvSpPr>
          <p:nvPr/>
        </p:nvSpPr>
        <p:spPr bwMode="auto">
          <a:xfrm>
            <a:off x="42116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1" name="Rechteck 106"/>
          <p:cNvSpPr>
            <a:spLocks noChangeArrowheads="1"/>
          </p:cNvSpPr>
          <p:nvPr/>
        </p:nvSpPr>
        <p:spPr bwMode="auto">
          <a:xfrm>
            <a:off x="421163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2" name="Rechteck 107"/>
          <p:cNvSpPr>
            <a:spLocks noChangeArrowheads="1"/>
          </p:cNvSpPr>
          <p:nvPr/>
        </p:nvSpPr>
        <p:spPr bwMode="auto">
          <a:xfrm>
            <a:off x="47879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3" name="Rechteck 108"/>
          <p:cNvSpPr>
            <a:spLocks noChangeArrowheads="1"/>
          </p:cNvSpPr>
          <p:nvPr/>
        </p:nvSpPr>
        <p:spPr bwMode="auto">
          <a:xfrm>
            <a:off x="47879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4" name="Rechteck 109"/>
          <p:cNvSpPr>
            <a:spLocks noChangeArrowheads="1"/>
          </p:cNvSpPr>
          <p:nvPr/>
        </p:nvSpPr>
        <p:spPr bwMode="auto">
          <a:xfrm>
            <a:off x="47879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5" name="Rechteck 110"/>
          <p:cNvSpPr>
            <a:spLocks noChangeArrowheads="1"/>
          </p:cNvSpPr>
          <p:nvPr/>
        </p:nvSpPr>
        <p:spPr bwMode="auto">
          <a:xfrm>
            <a:off x="47879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6" name="Rechteck 111"/>
          <p:cNvSpPr>
            <a:spLocks noChangeArrowheads="1"/>
          </p:cNvSpPr>
          <p:nvPr/>
        </p:nvSpPr>
        <p:spPr bwMode="auto">
          <a:xfrm>
            <a:off x="507682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7" name="Rechteck 112"/>
          <p:cNvSpPr>
            <a:spLocks noChangeArrowheads="1"/>
          </p:cNvSpPr>
          <p:nvPr/>
        </p:nvSpPr>
        <p:spPr bwMode="auto">
          <a:xfrm>
            <a:off x="507682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8" name="Rechteck 113"/>
          <p:cNvSpPr>
            <a:spLocks noChangeArrowheads="1"/>
          </p:cNvSpPr>
          <p:nvPr/>
        </p:nvSpPr>
        <p:spPr bwMode="auto">
          <a:xfrm>
            <a:off x="507682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9" name="Rechteck 114"/>
          <p:cNvSpPr>
            <a:spLocks noChangeArrowheads="1"/>
          </p:cNvSpPr>
          <p:nvPr/>
        </p:nvSpPr>
        <p:spPr bwMode="auto">
          <a:xfrm>
            <a:off x="507682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0" name="Rechteck 115"/>
          <p:cNvSpPr>
            <a:spLocks noChangeArrowheads="1"/>
          </p:cNvSpPr>
          <p:nvPr/>
        </p:nvSpPr>
        <p:spPr bwMode="auto">
          <a:xfrm>
            <a:off x="54356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1" name="Rechteck 116"/>
          <p:cNvSpPr>
            <a:spLocks noChangeArrowheads="1"/>
          </p:cNvSpPr>
          <p:nvPr/>
        </p:nvSpPr>
        <p:spPr bwMode="auto">
          <a:xfrm>
            <a:off x="54356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2" name="Rechteck 117"/>
          <p:cNvSpPr>
            <a:spLocks noChangeArrowheads="1"/>
          </p:cNvSpPr>
          <p:nvPr/>
        </p:nvSpPr>
        <p:spPr bwMode="auto">
          <a:xfrm>
            <a:off x="54356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3" name="Rechteck 118"/>
          <p:cNvSpPr>
            <a:spLocks noChangeArrowheads="1"/>
          </p:cNvSpPr>
          <p:nvPr/>
        </p:nvSpPr>
        <p:spPr bwMode="auto">
          <a:xfrm>
            <a:off x="54356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4" name="Rechteck 119"/>
          <p:cNvSpPr>
            <a:spLocks noChangeArrowheads="1"/>
          </p:cNvSpPr>
          <p:nvPr/>
        </p:nvSpPr>
        <p:spPr bwMode="auto">
          <a:xfrm>
            <a:off x="54356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5" name="Rechteck 120"/>
          <p:cNvSpPr>
            <a:spLocks noChangeArrowheads="1"/>
          </p:cNvSpPr>
          <p:nvPr/>
        </p:nvSpPr>
        <p:spPr bwMode="auto">
          <a:xfrm>
            <a:off x="54356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6" name="Rechteck 121"/>
          <p:cNvSpPr>
            <a:spLocks noChangeArrowheads="1"/>
          </p:cNvSpPr>
          <p:nvPr/>
        </p:nvSpPr>
        <p:spPr bwMode="auto">
          <a:xfrm>
            <a:off x="54356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7" name="Rechteck 122"/>
          <p:cNvSpPr>
            <a:spLocks noChangeArrowheads="1"/>
          </p:cNvSpPr>
          <p:nvPr/>
        </p:nvSpPr>
        <p:spPr bwMode="auto">
          <a:xfrm>
            <a:off x="543560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8" name="Rechteck 123"/>
          <p:cNvSpPr>
            <a:spLocks noChangeArrowheads="1"/>
          </p:cNvSpPr>
          <p:nvPr/>
        </p:nvSpPr>
        <p:spPr bwMode="auto">
          <a:xfrm>
            <a:off x="54356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9" name="Rechteck 124"/>
          <p:cNvSpPr>
            <a:spLocks noChangeArrowheads="1"/>
          </p:cNvSpPr>
          <p:nvPr/>
        </p:nvSpPr>
        <p:spPr bwMode="auto">
          <a:xfrm>
            <a:off x="54356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0" name="Rechteck 125"/>
          <p:cNvSpPr>
            <a:spLocks noChangeArrowheads="1"/>
          </p:cNvSpPr>
          <p:nvPr/>
        </p:nvSpPr>
        <p:spPr bwMode="auto">
          <a:xfrm>
            <a:off x="54356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1" name="Rechteck 126"/>
          <p:cNvSpPr>
            <a:spLocks noChangeArrowheads="1"/>
          </p:cNvSpPr>
          <p:nvPr/>
        </p:nvSpPr>
        <p:spPr bwMode="auto">
          <a:xfrm>
            <a:off x="57245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2" name="Rechteck 127"/>
          <p:cNvSpPr>
            <a:spLocks noChangeArrowheads="1"/>
          </p:cNvSpPr>
          <p:nvPr/>
        </p:nvSpPr>
        <p:spPr bwMode="auto">
          <a:xfrm>
            <a:off x="57245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3" name="Rechteck 128"/>
          <p:cNvSpPr>
            <a:spLocks noChangeArrowheads="1"/>
          </p:cNvSpPr>
          <p:nvPr/>
        </p:nvSpPr>
        <p:spPr bwMode="auto">
          <a:xfrm>
            <a:off x="57245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4" name="Rechteck 129"/>
          <p:cNvSpPr>
            <a:spLocks noChangeArrowheads="1"/>
          </p:cNvSpPr>
          <p:nvPr/>
        </p:nvSpPr>
        <p:spPr bwMode="auto">
          <a:xfrm>
            <a:off x="57245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5" name="Rechteck 130"/>
          <p:cNvSpPr>
            <a:spLocks noChangeArrowheads="1"/>
          </p:cNvSpPr>
          <p:nvPr/>
        </p:nvSpPr>
        <p:spPr bwMode="auto">
          <a:xfrm>
            <a:off x="57245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6" name="Rechteck 131"/>
          <p:cNvSpPr>
            <a:spLocks noChangeArrowheads="1"/>
          </p:cNvSpPr>
          <p:nvPr/>
        </p:nvSpPr>
        <p:spPr bwMode="auto">
          <a:xfrm>
            <a:off x="57245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7" name="Rechteck 132"/>
          <p:cNvSpPr>
            <a:spLocks noChangeArrowheads="1"/>
          </p:cNvSpPr>
          <p:nvPr/>
        </p:nvSpPr>
        <p:spPr bwMode="auto">
          <a:xfrm>
            <a:off x="57245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8" name="Rechteck 133"/>
          <p:cNvSpPr>
            <a:spLocks noChangeArrowheads="1"/>
          </p:cNvSpPr>
          <p:nvPr/>
        </p:nvSpPr>
        <p:spPr bwMode="auto">
          <a:xfrm>
            <a:off x="57245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9" name="Rechteck 134"/>
          <p:cNvSpPr>
            <a:spLocks noChangeArrowheads="1"/>
          </p:cNvSpPr>
          <p:nvPr/>
        </p:nvSpPr>
        <p:spPr bwMode="auto">
          <a:xfrm>
            <a:off x="57245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0" name="Rechteck 135"/>
          <p:cNvSpPr>
            <a:spLocks noChangeArrowheads="1"/>
          </p:cNvSpPr>
          <p:nvPr/>
        </p:nvSpPr>
        <p:spPr bwMode="auto">
          <a:xfrm>
            <a:off x="57245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1" name="Rechteck 136"/>
          <p:cNvSpPr>
            <a:spLocks noChangeArrowheads="1"/>
          </p:cNvSpPr>
          <p:nvPr/>
        </p:nvSpPr>
        <p:spPr bwMode="auto">
          <a:xfrm>
            <a:off x="57245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2" name="Rechteck 137"/>
          <p:cNvSpPr>
            <a:spLocks noChangeArrowheads="1"/>
          </p:cNvSpPr>
          <p:nvPr/>
        </p:nvSpPr>
        <p:spPr bwMode="auto">
          <a:xfrm>
            <a:off x="60118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3" name="Rechteck 138"/>
          <p:cNvSpPr>
            <a:spLocks noChangeArrowheads="1"/>
          </p:cNvSpPr>
          <p:nvPr/>
        </p:nvSpPr>
        <p:spPr bwMode="auto">
          <a:xfrm>
            <a:off x="60118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4" name="Rechteck 139"/>
          <p:cNvSpPr>
            <a:spLocks noChangeArrowheads="1"/>
          </p:cNvSpPr>
          <p:nvPr/>
        </p:nvSpPr>
        <p:spPr bwMode="auto">
          <a:xfrm>
            <a:off x="60118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5" name="Rechteck 140"/>
          <p:cNvSpPr>
            <a:spLocks noChangeArrowheads="1"/>
          </p:cNvSpPr>
          <p:nvPr/>
        </p:nvSpPr>
        <p:spPr bwMode="auto">
          <a:xfrm>
            <a:off x="60118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6" name="Rechteck 141"/>
          <p:cNvSpPr>
            <a:spLocks noChangeArrowheads="1"/>
          </p:cNvSpPr>
          <p:nvPr/>
        </p:nvSpPr>
        <p:spPr bwMode="auto">
          <a:xfrm>
            <a:off x="60118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7" name="Rechteck 142"/>
          <p:cNvSpPr>
            <a:spLocks noChangeArrowheads="1"/>
          </p:cNvSpPr>
          <p:nvPr/>
        </p:nvSpPr>
        <p:spPr bwMode="auto">
          <a:xfrm>
            <a:off x="601186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8" name="Rechteck 143"/>
          <p:cNvSpPr>
            <a:spLocks noChangeArrowheads="1"/>
          </p:cNvSpPr>
          <p:nvPr/>
        </p:nvSpPr>
        <p:spPr bwMode="auto">
          <a:xfrm>
            <a:off x="601186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9" name="Rechteck 144"/>
          <p:cNvSpPr>
            <a:spLocks noChangeArrowheads="1"/>
          </p:cNvSpPr>
          <p:nvPr/>
        </p:nvSpPr>
        <p:spPr bwMode="auto">
          <a:xfrm>
            <a:off x="601186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0" name="Rechteck 145"/>
          <p:cNvSpPr>
            <a:spLocks noChangeArrowheads="1"/>
          </p:cNvSpPr>
          <p:nvPr/>
        </p:nvSpPr>
        <p:spPr bwMode="auto">
          <a:xfrm>
            <a:off x="601186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1" name="Rechteck 146"/>
          <p:cNvSpPr>
            <a:spLocks noChangeArrowheads="1"/>
          </p:cNvSpPr>
          <p:nvPr/>
        </p:nvSpPr>
        <p:spPr bwMode="auto">
          <a:xfrm>
            <a:off x="601186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2" name="Rechteck 147"/>
          <p:cNvSpPr>
            <a:spLocks noChangeArrowheads="1"/>
          </p:cNvSpPr>
          <p:nvPr/>
        </p:nvSpPr>
        <p:spPr bwMode="auto">
          <a:xfrm>
            <a:off x="6011863"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3" name="Rechteck 148"/>
          <p:cNvSpPr>
            <a:spLocks noChangeArrowheads="1"/>
          </p:cNvSpPr>
          <p:nvPr/>
        </p:nvSpPr>
        <p:spPr bwMode="auto">
          <a:xfrm>
            <a:off x="6300788"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4" name="Rechteck 149"/>
          <p:cNvSpPr>
            <a:spLocks noChangeArrowheads="1"/>
          </p:cNvSpPr>
          <p:nvPr/>
        </p:nvSpPr>
        <p:spPr bwMode="auto">
          <a:xfrm>
            <a:off x="630078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5" name="Rechteck 150"/>
          <p:cNvSpPr>
            <a:spLocks noChangeArrowheads="1"/>
          </p:cNvSpPr>
          <p:nvPr/>
        </p:nvSpPr>
        <p:spPr bwMode="auto">
          <a:xfrm>
            <a:off x="630078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6" name="Rechteck 151"/>
          <p:cNvSpPr>
            <a:spLocks noChangeArrowheads="1"/>
          </p:cNvSpPr>
          <p:nvPr/>
        </p:nvSpPr>
        <p:spPr bwMode="auto">
          <a:xfrm>
            <a:off x="630078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7" name="Rechteck 152"/>
          <p:cNvSpPr>
            <a:spLocks noChangeArrowheads="1"/>
          </p:cNvSpPr>
          <p:nvPr/>
        </p:nvSpPr>
        <p:spPr bwMode="auto">
          <a:xfrm>
            <a:off x="630078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8" name="Rechteck 153"/>
          <p:cNvSpPr>
            <a:spLocks noChangeArrowheads="1"/>
          </p:cNvSpPr>
          <p:nvPr/>
        </p:nvSpPr>
        <p:spPr bwMode="auto">
          <a:xfrm>
            <a:off x="630078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9" name="Rechteck 154"/>
          <p:cNvSpPr>
            <a:spLocks noChangeArrowheads="1"/>
          </p:cNvSpPr>
          <p:nvPr/>
        </p:nvSpPr>
        <p:spPr bwMode="auto">
          <a:xfrm>
            <a:off x="630078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0" name="Rechteck 155"/>
          <p:cNvSpPr>
            <a:spLocks noChangeArrowheads="1"/>
          </p:cNvSpPr>
          <p:nvPr/>
        </p:nvSpPr>
        <p:spPr bwMode="auto">
          <a:xfrm>
            <a:off x="630078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1" name="Rechteck 156"/>
          <p:cNvSpPr>
            <a:spLocks noChangeArrowheads="1"/>
          </p:cNvSpPr>
          <p:nvPr/>
        </p:nvSpPr>
        <p:spPr bwMode="auto">
          <a:xfrm>
            <a:off x="630078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2" name="Rechteck 157"/>
          <p:cNvSpPr>
            <a:spLocks noChangeArrowheads="1"/>
          </p:cNvSpPr>
          <p:nvPr/>
        </p:nvSpPr>
        <p:spPr bwMode="auto">
          <a:xfrm>
            <a:off x="630078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3" name="Rechteck 158"/>
          <p:cNvSpPr>
            <a:spLocks noChangeArrowheads="1"/>
          </p:cNvSpPr>
          <p:nvPr/>
        </p:nvSpPr>
        <p:spPr bwMode="auto">
          <a:xfrm>
            <a:off x="630078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4" name="Rechteck 159"/>
          <p:cNvSpPr>
            <a:spLocks noChangeArrowheads="1"/>
          </p:cNvSpPr>
          <p:nvPr/>
        </p:nvSpPr>
        <p:spPr bwMode="auto">
          <a:xfrm>
            <a:off x="65881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5" name="Rechteck 160"/>
          <p:cNvSpPr>
            <a:spLocks noChangeArrowheads="1"/>
          </p:cNvSpPr>
          <p:nvPr/>
        </p:nvSpPr>
        <p:spPr bwMode="auto">
          <a:xfrm>
            <a:off x="65881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6" name="Rechteck 161"/>
          <p:cNvSpPr>
            <a:spLocks noChangeArrowheads="1"/>
          </p:cNvSpPr>
          <p:nvPr/>
        </p:nvSpPr>
        <p:spPr bwMode="auto">
          <a:xfrm>
            <a:off x="65881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7" name="Rechteck 162"/>
          <p:cNvSpPr>
            <a:spLocks noChangeArrowheads="1"/>
          </p:cNvSpPr>
          <p:nvPr/>
        </p:nvSpPr>
        <p:spPr bwMode="auto">
          <a:xfrm>
            <a:off x="65881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8" name="Rechteck 163"/>
          <p:cNvSpPr>
            <a:spLocks noChangeArrowheads="1"/>
          </p:cNvSpPr>
          <p:nvPr/>
        </p:nvSpPr>
        <p:spPr bwMode="auto">
          <a:xfrm>
            <a:off x="65881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9" name="Rechteck 164"/>
          <p:cNvSpPr>
            <a:spLocks noChangeArrowheads="1"/>
          </p:cNvSpPr>
          <p:nvPr/>
        </p:nvSpPr>
        <p:spPr bwMode="auto">
          <a:xfrm>
            <a:off x="65881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0" name="Rechteck 165"/>
          <p:cNvSpPr>
            <a:spLocks noChangeArrowheads="1"/>
          </p:cNvSpPr>
          <p:nvPr/>
        </p:nvSpPr>
        <p:spPr bwMode="auto">
          <a:xfrm>
            <a:off x="65881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1" name="Rechteck 166"/>
          <p:cNvSpPr>
            <a:spLocks noChangeArrowheads="1"/>
          </p:cNvSpPr>
          <p:nvPr/>
        </p:nvSpPr>
        <p:spPr bwMode="auto">
          <a:xfrm>
            <a:off x="65881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2" name="Rechteck 167"/>
          <p:cNvSpPr>
            <a:spLocks noChangeArrowheads="1"/>
          </p:cNvSpPr>
          <p:nvPr/>
        </p:nvSpPr>
        <p:spPr bwMode="auto">
          <a:xfrm>
            <a:off x="65881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3" name="Rechteck 168"/>
          <p:cNvSpPr>
            <a:spLocks noChangeArrowheads="1"/>
          </p:cNvSpPr>
          <p:nvPr/>
        </p:nvSpPr>
        <p:spPr bwMode="auto">
          <a:xfrm>
            <a:off x="65881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4" name="Rechteck 169"/>
          <p:cNvSpPr>
            <a:spLocks noChangeArrowheads="1"/>
          </p:cNvSpPr>
          <p:nvPr/>
        </p:nvSpPr>
        <p:spPr bwMode="auto">
          <a:xfrm>
            <a:off x="65881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5" name="Rechteck 170"/>
          <p:cNvSpPr>
            <a:spLocks noChangeArrowheads="1"/>
          </p:cNvSpPr>
          <p:nvPr/>
        </p:nvSpPr>
        <p:spPr bwMode="auto">
          <a:xfrm>
            <a:off x="687546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6" name="Rechteck 171"/>
          <p:cNvSpPr>
            <a:spLocks noChangeArrowheads="1"/>
          </p:cNvSpPr>
          <p:nvPr/>
        </p:nvSpPr>
        <p:spPr bwMode="auto">
          <a:xfrm>
            <a:off x="687546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7" name="Rechteck 172"/>
          <p:cNvSpPr>
            <a:spLocks noChangeArrowheads="1"/>
          </p:cNvSpPr>
          <p:nvPr/>
        </p:nvSpPr>
        <p:spPr bwMode="auto">
          <a:xfrm>
            <a:off x="687546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8" name="Rechteck 173"/>
          <p:cNvSpPr>
            <a:spLocks noChangeArrowheads="1"/>
          </p:cNvSpPr>
          <p:nvPr/>
        </p:nvSpPr>
        <p:spPr bwMode="auto">
          <a:xfrm>
            <a:off x="6875463" y="42926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9" name="Rechteck 174"/>
          <p:cNvSpPr>
            <a:spLocks noChangeArrowheads="1"/>
          </p:cNvSpPr>
          <p:nvPr/>
        </p:nvSpPr>
        <p:spPr bwMode="auto">
          <a:xfrm>
            <a:off x="6875463" y="43656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0" name="Rechteck 175"/>
          <p:cNvSpPr>
            <a:spLocks noChangeArrowheads="1"/>
          </p:cNvSpPr>
          <p:nvPr/>
        </p:nvSpPr>
        <p:spPr bwMode="auto">
          <a:xfrm>
            <a:off x="6875463" y="44370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1" name="Rechteck 176"/>
          <p:cNvSpPr>
            <a:spLocks noChangeArrowheads="1"/>
          </p:cNvSpPr>
          <p:nvPr/>
        </p:nvSpPr>
        <p:spPr bwMode="auto">
          <a:xfrm>
            <a:off x="6875463" y="45085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2" name="Rechteck 177"/>
          <p:cNvSpPr>
            <a:spLocks noChangeArrowheads="1"/>
          </p:cNvSpPr>
          <p:nvPr/>
        </p:nvSpPr>
        <p:spPr bwMode="auto">
          <a:xfrm>
            <a:off x="6875463" y="45815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3" name="Rechteck 178"/>
          <p:cNvSpPr>
            <a:spLocks noChangeArrowheads="1"/>
          </p:cNvSpPr>
          <p:nvPr/>
        </p:nvSpPr>
        <p:spPr bwMode="auto">
          <a:xfrm>
            <a:off x="6875463" y="46529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4" name="Rechteck 179"/>
          <p:cNvSpPr>
            <a:spLocks noChangeArrowheads="1"/>
          </p:cNvSpPr>
          <p:nvPr/>
        </p:nvSpPr>
        <p:spPr bwMode="auto">
          <a:xfrm>
            <a:off x="6875463" y="47244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5" name="Rechteck 180"/>
          <p:cNvSpPr>
            <a:spLocks noChangeArrowheads="1"/>
          </p:cNvSpPr>
          <p:nvPr/>
        </p:nvSpPr>
        <p:spPr bwMode="auto">
          <a:xfrm>
            <a:off x="6875463" y="47974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6" name="Rechteck 181"/>
          <p:cNvSpPr>
            <a:spLocks noChangeArrowheads="1"/>
          </p:cNvSpPr>
          <p:nvPr/>
        </p:nvSpPr>
        <p:spPr bwMode="auto">
          <a:xfrm>
            <a:off x="507682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7" name="Rechteck 182"/>
          <p:cNvSpPr>
            <a:spLocks noChangeArrowheads="1"/>
          </p:cNvSpPr>
          <p:nvPr/>
        </p:nvSpPr>
        <p:spPr bwMode="auto">
          <a:xfrm>
            <a:off x="507682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8" name="Rechteck 183"/>
          <p:cNvSpPr>
            <a:spLocks noChangeArrowheads="1"/>
          </p:cNvSpPr>
          <p:nvPr/>
        </p:nvSpPr>
        <p:spPr bwMode="auto">
          <a:xfrm>
            <a:off x="507682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9" name="Rechteck 184"/>
          <p:cNvSpPr>
            <a:spLocks noChangeArrowheads="1"/>
          </p:cNvSpPr>
          <p:nvPr/>
        </p:nvSpPr>
        <p:spPr bwMode="auto">
          <a:xfrm>
            <a:off x="50768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0" name="Rechteck 185"/>
          <p:cNvSpPr>
            <a:spLocks noChangeArrowheads="1"/>
          </p:cNvSpPr>
          <p:nvPr/>
        </p:nvSpPr>
        <p:spPr bwMode="auto">
          <a:xfrm>
            <a:off x="50768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1" name="Rechteck 186"/>
          <p:cNvSpPr>
            <a:spLocks noChangeArrowheads="1"/>
          </p:cNvSpPr>
          <p:nvPr/>
        </p:nvSpPr>
        <p:spPr bwMode="auto">
          <a:xfrm>
            <a:off x="50768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2" name="Rechteck 187"/>
          <p:cNvSpPr>
            <a:spLocks noChangeArrowheads="1"/>
          </p:cNvSpPr>
          <p:nvPr/>
        </p:nvSpPr>
        <p:spPr bwMode="auto">
          <a:xfrm>
            <a:off x="50768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3" name="Rechteck 188"/>
          <p:cNvSpPr>
            <a:spLocks noChangeArrowheads="1"/>
          </p:cNvSpPr>
          <p:nvPr/>
        </p:nvSpPr>
        <p:spPr bwMode="auto">
          <a:xfrm>
            <a:off x="50768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4" name="Rechteck 189"/>
          <p:cNvSpPr>
            <a:spLocks noChangeArrowheads="1"/>
          </p:cNvSpPr>
          <p:nvPr/>
        </p:nvSpPr>
        <p:spPr bwMode="auto">
          <a:xfrm>
            <a:off x="50768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5" name="Rechteck 190"/>
          <p:cNvSpPr>
            <a:spLocks noChangeArrowheads="1"/>
          </p:cNvSpPr>
          <p:nvPr/>
        </p:nvSpPr>
        <p:spPr bwMode="auto">
          <a:xfrm>
            <a:off x="50768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6" name="Rechteck 191"/>
          <p:cNvSpPr>
            <a:spLocks noChangeArrowheads="1"/>
          </p:cNvSpPr>
          <p:nvPr/>
        </p:nvSpPr>
        <p:spPr bwMode="auto">
          <a:xfrm>
            <a:off x="50768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7" name="Rechteck 192"/>
          <p:cNvSpPr>
            <a:spLocks noChangeArrowheads="1"/>
          </p:cNvSpPr>
          <p:nvPr/>
        </p:nvSpPr>
        <p:spPr bwMode="auto">
          <a:xfrm>
            <a:off x="50768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8" name="Rechteck 193"/>
          <p:cNvSpPr>
            <a:spLocks noChangeArrowheads="1"/>
          </p:cNvSpPr>
          <p:nvPr/>
        </p:nvSpPr>
        <p:spPr bwMode="auto">
          <a:xfrm>
            <a:off x="50768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9" name="Rechteck 194"/>
          <p:cNvSpPr>
            <a:spLocks noChangeArrowheads="1"/>
          </p:cNvSpPr>
          <p:nvPr/>
        </p:nvSpPr>
        <p:spPr bwMode="auto">
          <a:xfrm>
            <a:off x="50768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0" name="Rechteck 195"/>
          <p:cNvSpPr>
            <a:spLocks noChangeArrowheads="1"/>
          </p:cNvSpPr>
          <p:nvPr/>
        </p:nvSpPr>
        <p:spPr bwMode="auto">
          <a:xfrm>
            <a:off x="50768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1" name="Rechteck 196"/>
          <p:cNvSpPr>
            <a:spLocks noChangeArrowheads="1"/>
          </p:cNvSpPr>
          <p:nvPr/>
        </p:nvSpPr>
        <p:spPr bwMode="auto">
          <a:xfrm>
            <a:off x="507682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2" name="Rechteck 197"/>
          <p:cNvSpPr>
            <a:spLocks noChangeArrowheads="1"/>
          </p:cNvSpPr>
          <p:nvPr/>
        </p:nvSpPr>
        <p:spPr bwMode="auto">
          <a:xfrm>
            <a:off x="507682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3" name="Rechteck 198"/>
          <p:cNvSpPr>
            <a:spLocks noChangeArrowheads="1"/>
          </p:cNvSpPr>
          <p:nvPr/>
        </p:nvSpPr>
        <p:spPr bwMode="auto">
          <a:xfrm>
            <a:off x="507682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4" name="Rechteck 199"/>
          <p:cNvSpPr>
            <a:spLocks noChangeArrowheads="1"/>
          </p:cNvSpPr>
          <p:nvPr/>
        </p:nvSpPr>
        <p:spPr bwMode="auto">
          <a:xfrm>
            <a:off x="5076825"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5" name="Rechteck 200"/>
          <p:cNvSpPr>
            <a:spLocks noChangeArrowheads="1"/>
          </p:cNvSpPr>
          <p:nvPr/>
        </p:nvSpPr>
        <p:spPr bwMode="auto">
          <a:xfrm>
            <a:off x="5076825"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6" name="Rechteck 201"/>
          <p:cNvSpPr>
            <a:spLocks noChangeArrowheads="1"/>
          </p:cNvSpPr>
          <p:nvPr/>
        </p:nvSpPr>
        <p:spPr bwMode="auto">
          <a:xfrm>
            <a:off x="5076825"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7" name="Rechteck 202"/>
          <p:cNvSpPr>
            <a:spLocks noChangeArrowheads="1"/>
          </p:cNvSpPr>
          <p:nvPr/>
        </p:nvSpPr>
        <p:spPr bwMode="auto">
          <a:xfrm>
            <a:off x="5076825"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8" name="Rechteck 203"/>
          <p:cNvSpPr>
            <a:spLocks noChangeArrowheads="1"/>
          </p:cNvSpPr>
          <p:nvPr/>
        </p:nvSpPr>
        <p:spPr bwMode="auto">
          <a:xfrm>
            <a:off x="4787900"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9" name="Rechteck 204"/>
          <p:cNvSpPr>
            <a:spLocks noChangeArrowheads="1"/>
          </p:cNvSpPr>
          <p:nvPr/>
        </p:nvSpPr>
        <p:spPr bwMode="auto">
          <a:xfrm>
            <a:off x="4787900"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0" name="Rechteck 205"/>
          <p:cNvSpPr>
            <a:spLocks noChangeArrowheads="1"/>
          </p:cNvSpPr>
          <p:nvPr/>
        </p:nvSpPr>
        <p:spPr bwMode="auto">
          <a:xfrm>
            <a:off x="4787900"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1" name="Rechteck 206"/>
          <p:cNvSpPr>
            <a:spLocks noChangeArrowheads="1"/>
          </p:cNvSpPr>
          <p:nvPr/>
        </p:nvSpPr>
        <p:spPr bwMode="auto">
          <a:xfrm>
            <a:off x="4787900"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2" name="Rechteck 207"/>
          <p:cNvSpPr>
            <a:spLocks noChangeArrowheads="1"/>
          </p:cNvSpPr>
          <p:nvPr/>
        </p:nvSpPr>
        <p:spPr bwMode="auto">
          <a:xfrm>
            <a:off x="4787900"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3" name="Rechteck 208"/>
          <p:cNvSpPr>
            <a:spLocks noChangeArrowheads="1"/>
          </p:cNvSpPr>
          <p:nvPr/>
        </p:nvSpPr>
        <p:spPr bwMode="auto">
          <a:xfrm>
            <a:off x="4787900"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4" name="Rechteck 209"/>
          <p:cNvSpPr>
            <a:spLocks noChangeArrowheads="1"/>
          </p:cNvSpPr>
          <p:nvPr/>
        </p:nvSpPr>
        <p:spPr bwMode="auto">
          <a:xfrm>
            <a:off x="4787900"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5" name="Rechteck 210"/>
          <p:cNvSpPr>
            <a:spLocks noChangeArrowheads="1"/>
          </p:cNvSpPr>
          <p:nvPr/>
        </p:nvSpPr>
        <p:spPr bwMode="auto">
          <a:xfrm>
            <a:off x="47879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6" name="Rechteck 211"/>
          <p:cNvSpPr>
            <a:spLocks noChangeArrowheads="1"/>
          </p:cNvSpPr>
          <p:nvPr/>
        </p:nvSpPr>
        <p:spPr bwMode="auto">
          <a:xfrm>
            <a:off x="47879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7" name="Rechteck 212"/>
          <p:cNvSpPr>
            <a:spLocks noChangeArrowheads="1"/>
          </p:cNvSpPr>
          <p:nvPr/>
        </p:nvSpPr>
        <p:spPr bwMode="auto">
          <a:xfrm>
            <a:off x="47879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8" name="Rechteck 213"/>
          <p:cNvSpPr>
            <a:spLocks noChangeArrowheads="1"/>
          </p:cNvSpPr>
          <p:nvPr/>
        </p:nvSpPr>
        <p:spPr bwMode="auto">
          <a:xfrm>
            <a:off x="47879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9" name="Rechteck 214"/>
          <p:cNvSpPr>
            <a:spLocks noChangeArrowheads="1"/>
          </p:cNvSpPr>
          <p:nvPr/>
        </p:nvSpPr>
        <p:spPr bwMode="auto">
          <a:xfrm>
            <a:off x="60118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0" name="Rechteck 215"/>
          <p:cNvSpPr>
            <a:spLocks noChangeArrowheads="1"/>
          </p:cNvSpPr>
          <p:nvPr/>
        </p:nvSpPr>
        <p:spPr bwMode="auto">
          <a:xfrm>
            <a:off x="60118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1" name="Rechteck 216"/>
          <p:cNvSpPr>
            <a:spLocks noChangeArrowheads="1"/>
          </p:cNvSpPr>
          <p:nvPr/>
        </p:nvSpPr>
        <p:spPr bwMode="auto">
          <a:xfrm>
            <a:off x="60118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2" name="Rechteck 217"/>
          <p:cNvSpPr>
            <a:spLocks noChangeArrowheads="1"/>
          </p:cNvSpPr>
          <p:nvPr/>
        </p:nvSpPr>
        <p:spPr bwMode="auto">
          <a:xfrm>
            <a:off x="6011863"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3" name="Rechteck 218"/>
          <p:cNvSpPr>
            <a:spLocks noChangeArrowheads="1"/>
          </p:cNvSpPr>
          <p:nvPr/>
        </p:nvSpPr>
        <p:spPr bwMode="auto">
          <a:xfrm>
            <a:off x="6011863"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4" name="Rechteck 219"/>
          <p:cNvSpPr>
            <a:spLocks noChangeArrowheads="1"/>
          </p:cNvSpPr>
          <p:nvPr/>
        </p:nvSpPr>
        <p:spPr bwMode="auto">
          <a:xfrm>
            <a:off x="6011863"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5" name="Rechteck 220"/>
          <p:cNvSpPr>
            <a:spLocks noChangeArrowheads="1"/>
          </p:cNvSpPr>
          <p:nvPr/>
        </p:nvSpPr>
        <p:spPr bwMode="auto">
          <a:xfrm>
            <a:off x="6011863"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6" name="Rechteck 221"/>
          <p:cNvSpPr>
            <a:spLocks noChangeArrowheads="1"/>
          </p:cNvSpPr>
          <p:nvPr/>
        </p:nvSpPr>
        <p:spPr bwMode="auto">
          <a:xfrm>
            <a:off x="6011863"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7" name="Rechteck 222"/>
          <p:cNvSpPr>
            <a:spLocks noChangeArrowheads="1"/>
          </p:cNvSpPr>
          <p:nvPr/>
        </p:nvSpPr>
        <p:spPr bwMode="auto">
          <a:xfrm>
            <a:off x="6011863"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8" name="Rechteck 223"/>
          <p:cNvSpPr>
            <a:spLocks noChangeArrowheads="1"/>
          </p:cNvSpPr>
          <p:nvPr/>
        </p:nvSpPr>
        <p:spPr bwMode="auto">
          <a:xfrm>
            <a:off x="6011863"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9" name="Rechteck 224"/>
          <p:cNvSpPr>
            <a:spLocks noChangeArrowheads="1"/>
          </p:cNvSpPr>
          <p:nvPr/>
        </p:nvSpPr>
        <p:spPr bwMode="auto">
          <a:xfrm>
            <a:off x="601186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pic>
        <p:nvPicPr>
          <p:cNvPr id="21730" name="Picture 2" descr="File:Eurostat logo.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1413" y="1844675"/>
            <a:ext cx="1744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31" name="Picture 9" descr="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5661025"/>
            <a:ext cx="13668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 name="Pfeil nach rechts 229"/>
          <p:cNvSpPr/>
          <p:nvPr/>
        </p:nvSpPr>
        <p:spPr bwMode="auto">
          <a:xfrm>
            <a:off x="5364163" y="2781300"/>
            <a:ext cx="977900" cy="484188"/>
          </a:xfrm>
          <a:prstGeom prst="rightArrow">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 name="TextBox 1"/>
          <p:cNvSpPr txBox="1"/>
          <p:nvPr/>
        </p:nvSpPr>
        <p:spPr>
          <a:xfrm>
            <a:off x="93861" y="3411009"/>
            <a:ext cx="2399638" cy="2585323"/>
          </a:xfrm>
          <a:prstGeom prst="rect">
            <a:avLst/>
          </a:prstGeom>
          <a:noFill/>
        </p:spPr>
        <p:txBody>
          <a:bodyPr wrap="square" rtlCol="0">
            <a:spAutoFit/>
          </a:bodyPr>
          <a:lstStyle/>
          <a:p>
            <a:r>
              <a:rPr lang="en-US" dirty="0" smtClean="0"/>
              <a:t>Goal: understanding, combining, enriching, different open datasets </a:t>
            </a:r>
          </a:p>
          <a:p>
            <a:endParaRPr lang="en-US" dirty="0"/>
          </a:p>
          <a:p>
            <a:r>
              <a:rPr lang="en-US" dirty="0"/>
              <a:t>u</a:t>
            </a:r>
            <a:r>
              <a:rPr lang="en-US" dirty="0" smtClean="0"/>
              <a:t>sing both first-wave and second wave AI methods</a:t>
            </a:r>
            <a:endParaRPr lang="en-US" dirty="0"/>
          </a:p>
        </p:txBody>
      </p:sp>
    </p:spTree>
    <p:extLst>
      <p:ext uri="{BB962C8B-B14F-4D97-AF65-F5344CB8AC3E}">
        <p14:creationId xmlns:p14="http://schemas.microsoft.com/office/powerpoint/2010/main" val="1496475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6140450" cy="809625"/>
          </a:xfrm>
        </p:spPr>
        <p:txBody>
          <a:bodyPr/>
          <a:lstStyle/>
          <a:p>
            <a:r>
              <a:rPr lang="en-GB" noProof="0" smtClean="0"/>
              <a:t>City Data Pipeline</a:t>
            </a:r>
            <a:endParaRPr lang="en-GB" noProof="0"/>
          </a:p>
        </p:txBody>
      </p:sp>
      <p:sp>
        <p:nvSpPr>
          <p:cNvPr id="5" name="TextShape 2"/>
          <p:cNvSpPr txBox="1"/>
          <p:nvPr/>
        </p:nvSpPr>
        <p:spPr>
          <a:xfrm>
            <a:off x="14039" y="1685641"/>
            <a:ext cx="4032449" cy="4263639"/>
          </a:xfrm>
          <a:prstGeom prst="rect">
            <a:avLst/>
          </a:prstGeom>
        </p:spPr>
        <p:txBody>
          <a:bodyPr lIns="0" tIns="41473" rIns="0" bIns="41473"/>
          <a:lstStyle/>
          <a:p>
            <a:pPr algn="ctr"/>
            <a:r>
              <a:rPr lang="de-DE" sz="2200" b="1" dirty="0" smtClean="0">
                <a:solidFill>
                  <a:srgbClr val="000000"/>
                </a:solidFill>
                <a:hlinkClick r:id="rId2"/>
              </a:rPr>
              <a:t>citydata.wu.ac.at</a:t>
            </a:r>
            <a:endParaRPr lang="de-DE" sz="2200" b="1" dirty="0" smtClean="0">
              <a:solidFill>
                <a:srgbClr val="000000"/>
              </a:solidFill>
            </a:endParaRPr>
          </a:p>
          <a:p>
            <a:pPr algn="ctr"/>
            <a:r>
              <a:rPr lang="de-DE" sz="800" b="1" dirty="0" smtClean="0">
                <a:solidFill>
                  <a:srgbClr val="000000"/>
                </a:solidFill>
              </a:rPr>
              <a:t>   </a:t>
            </a:r>
            <a:endParaRPr lang="de-DE" sz="800" b="1" dirty="0">
              <a:solidFill>
                <a:srgbClr val="000000"/>
              </a:solidFill>
            </a:endParaRPr>
          </a:p>
          <a:p>
            <a:pPr marL="342900" indent="-342900">
              <a:buFont typeface="Arial"/>
              <a:buChar char="•"/>
            </a:pPr>
            <a:r>
              <a:rPr lang="de-DE" sz="1500" dirty="0" smtClean="0">
                <a:solidFill>
                  <a:srgbClr val="000000"/>
                </a:solidFill>
              </a:rPr>
              <a:t>Search </a:t>
            </a:r>
            <a:r>
              <a:rPr lang="de-DE" sz="1500" dirty="0" err="1" smtClean="0">
                <a:solidFill>
                  <a:srgbClr val="000000"/>
                </a:solidFill>
              </a:rPr>
              <a:t>for</a:t>
            </a:r>
            <a:r>
              <a:rPr lang="de-DE" sz="1500" dirty="0" smtClean="0">
                <a:solidFill>
                  <a:srgbClr val="000000"/>
                </a:solidFill>
              </a:rPr>
              <a:t> </a:t>
            </a:r>
            <a:r>
              <a:rPr lang="de-DE" sz="1500" dirty="0" err="1" smtClean="0">
                <a:solidFill>
                  <a:srgbClr val="000000"/>
                </a:solidFill>
              </a:rPr>
              <a:t>indicators</a:t>
            </a:r>
            <a:r>
              <a:rPr lang="de-DE" sz="1500" dirty="0" smtClean="0">
                <a:solidFill>
                  <a:srgbClr val="000000"/>
                </a:solidFill>
              </a:rPr>
              <a:t> &amp; </a:t>
            </a:r>
            <a:r>
              <a:rPr lang="de-DE" sz="1500" dirty="0" err="1" smtClean="0">
                <a:solidFill>
                  <a:srgbClr val="000000"/>
                </a:solidFill>
              </a:rPr>
              <a:t>cities</a:t>
            </a:r>
            <a:endParaRPr lang="de-DE" sz="1500" dirty="0">
              <a:solidFill>
                <a:srgbClr val="000000"/>
              </a:solidFill>
            </a:endParaRPr>
          </a:p>
          <a:p>
            <a:pPr marL="342900" indent="-342900">
              <a:buFont typeface="Arial"/>
              <a:buChar char="•"/>
            </a:pPr>
            <a:r>
              <a:rPr lang="de-DE" sz="1500" dirty="0" err="1">
                <a:solidFill>
                  <a:srgbClr val="000000"/>
                </a:solidFill>
              </a:rPr>
              <a:t>o</a:t>
            </a:r>
            <a:r>
              <a:rPr lang="de-DE" sz="1500" dirty="0" err="1" smtClean="0">
                <a:solidFill>
                  <a:srgbClr val="000000"/>
                </a:solidFill>
              </a:rPr>
              <a:t>btain</a:t>
            </a:r>
            <a:r>
              <a:rPr lang="de-DE" sz="1500" dirty="0" smtClean="0">
                <a:solidFill>
                  <a:srgbClr val="000000"/>
                </a:solidFill>
              </a:rPr>
              <a:t> </a:t>
            </a:r>
            <a:r>
              <a:rPr lang="de-DE" sz="1500" dirty="0" err="1" smtClean="0">
                <a:solidFill>
                  <a:srgbClr val="000000"/>
                </a:solidFill>
              </a:rPr>
              <a:t>results</a:t>
            </a:r>
            <a:r>
              <a:rPr lang="de-DE" sz="1500" dirty="0" smtClean="0">
                <a:solidFill>
                  <a:srgbClr val="000000"/>
                </a:solidFill>
              </a:rPr>
              <a:t> incl. </a:t>
            </a:r>
            <a:r>
              <a:rPr lang="de-DE" sz="1500" dirty="0" err="1">
                <a:solidFill>
                  <a:srgbClr val="000000"/>
                </a:solidFill>
              </a:rPr>
              <a:t>s</a:t>
            </a:r>
            <a:r>
              <a:rPr lang="de-DE" sz="1500" dirty="0" err="1" smtClean="0">
                <a:solidFill>
                  <a:srgbClr val="000000"/>
                </a:solidFill>
              </a:rPr>
              <a:t>ources</a:t>
            </a:r>
            <a:endParaRPr lang="de-DE" sz="1500" dirty="0" smtClean="0">
              <a:solidFill>
                <a:srgbClr val="000000"/>
              </a:solidFill>
            </a:endParaRPr>
          </a:p>
          <a:p>
            <a:pPr marL="342900" indent="-342900">
              <a:buFont typeface="Arial"/>
              <a:buChar char="•"/>
            </a:pPr>
            <a:r>
              <a:rPr lang="de-DE" sz="1500" dirty="0" smtClean="0">
                <a:solidFill>
                  <a:srgbClr val="000000"/>
                </a:solidFill>
              </a:rPr>
              <a:t>Integrated </a:t>
            </a:r>
            <a:r>
              <a:rPr lang="de-DE" sz="1500" dirty="0" err="1" smtClean="0">
                <a:solidFill>
                  <a:srgbClr val="000000"/>
                </a:solidFill>
              </a:rPr>
              <a:t>data</a:t>
            </a:r>
            <a:r>
              <a:rPr lang="de-DE" sz="1500" dirty="0" smtClean="0">
                <a:solidFill>
                  <a:srgbClr val="000000"/>
                </a:solidFill>
              </a:rPr>
              <a:t> </a:t>
            </a:r>
            <a:r>
              <a:rPr lang="de-DE" sz="1500" dirty="0" err="1" smtClean="0">
                <a:solidFill>
                  <a:srgbClr val="000000"/>
                </a:solidFill>
              </a:rPr>
              <a:t>served</a:t>
            </a:r>
            <a:r>
              <a:rPr lang="de-DE" sz="1500" dirty="0" smtClean="0">
                <a:solidFill>
                  <a:srgbClr val="000000"/>
                </a:solidFill>
              </a:rPr>
              <a:t> </a:t>
            </a:r>
            <a:r>
              <a:rPr lang="de-DE" sz="1500" dirty="0" err="1" smtClean="0">
                <a:solidFill>
                  <a:srgbClr val="000000"/>
                </a:solidFill>
              </a:rPr>
              <a:t>as</a:t>
            </a:r>
            <a:r>
              <a:rPr lang="de-DE" sz="1500" dirty="0" smtClean="0">
                <a:solidFill>
                  <a:srgbClr val="000000"/>
                </a:solidFill>
              </a:rPr>
              <a:t> </a:t>
            </a:r>
            <a:r>
              <a:rPr lang="de-DE" sz="1500" dirty="0" err="1" smtClean="0">
                <a:solidFill>
                  <a:srgbClr val="000000"/>
                </a:solidFill>
              </a:rPr>
              <a:t>Linked</a:t>
            </a:r>
            <a:r>
              <a:rPr lang="de-DE" sz="1500" dirty="0" smtClean="0">
                <a:solidFill>
                  <a:srgbClr val="000000"/>
                </a:solidFill>
              </a:rPr>
              <a:t> Open Data</a:t>
            </a:r>
          </a:p>
          <a:p>
            <a:pPr marL="342900" indent="-342900">
              <a:buFont typeface="Arial"/>
              <a:buChar char="•"/>
            </a:pPr>
            <a:r>
              <a:rPr lang="de-DE" sz="1500" dirty="0" err="1" smtClean="0">
                <a:solidFill>
                  <a:srgbClr val="000000"/>
                </a:solidFill>
              </a:rPr>
              <a:t>Predicted</a:t>
            </a:r>
            <a:r>
              <a:rPr lang="de-DE" sz="1500" dirty="0" smtClean="0">
                <a:solidFill>
                  <a:srgbClr val="000000"/>
                </a:solidFill>
              </a:rPr>
              <a:t> </a:t>
            </a:r>
            <a:r>
              <a:rPr lang="de-DE" sz="1500" dirty="0" err="1" smtClean="0">
                <a:solidFill>
                  <a:srgbClr val="000000"/>
                </a:solidFill>
              </a:rPr>
              <a:t>values</a:t>
            </a:r>
            <a:r>
              <a:rPr lang="de-DE" sz="1500" dirty="0" smtClean="0">
                <a:solidFill>
                  <a:srgbClr val="000000"/>
                </a:solidFill>
              </a:rPr>
              <a:t> AND </a:t>
            </a:r>
            <a:r>
              <a:rPr lang="de-DE" sz="1500" dirty="0" err="1" smtClean="0">
                <a:solidFill>
                  <a:srgbClr val="FF0000"/>
                </a:solidFill>
              </a:rPr>
              <a:t>estimated</a:t>
            </a:r>
            <a:r>
              <a:rPr lang="de-DE" sz="1500" dirty="0" smtClean="0">
                <a:solidFill>
                  <a:srgbClr val="FF0000"/>
                </a:solidFill>
              </a:rPr>
              <a:t> </a:t>
            </a:r>
            <a:r>
              <a:rPr lang="de-DE" sz="1500" dirty="0" err="1" smtClean="0">
                <a:solidFill>
                  <a:srgbClr val="FF0000"/>
                </a:solidFill>
              </a:rPr>
              <a:t>error</a:t>
            </a:r>
            <a:r>
              <a:rPr lang="de-DE" sz="1500" dirty="0" smtClean="0">
                <a:solidFill>
                  <a:srgbClr val="FF0000"/>
                </a:solidFill>
              </a:rPr>
              <a:t> </a:t>
            </a:r>
            <a:r>
              <a:rPr lang="de-DE" sz="1500" dirty="0" err="1" smtClean="0">
                <a:solidFill>
                  <a:srgbClr val="FF0000"/>
                </a:solidFill>
              </a:rPr>
              <a:t>rates</a:t>
            </a:r>
            <a:r>
              <a:rPr lang="de-DE" sz="1500" dirty="0" smtClean="0">
                <a:solidFill>
                  <a:srgbClr val="000000"/>
                </a:solidFill>
              </a:rPr>
              <a:t> </a:t>
            </a:r>
            <a:r>
              <a:rPr lang="de-DE" sz="1500" dirty="0" err="1" smtClean="0">
                <a:solidFill>
                  <a:srgbClr val="000000"/>
                </a:solidFill>
              </a:rPr>
              <a:t>for</a:t>
            </a:r>
            <a:r>
              <a:rPr lang="de-DE" sz="1500" dirty="0" smtClean="0">
                <a:solidFill>
                  <a:srgbClr val="000000"/>
                </a:solidFill>
              </a:rPr>
              <a:t> </a:t>
            </a:r>
            <a:r>
              <a:rPr lang="de-DE" sz="1500" dirty="0" err="1" smtClean="0">
                <a:solidFill>
                  <a:srgbClr val="000000"/>
                </a:solidFill>
              </a:rPr>
              <a:t>missing</a:t>
            </a:r>
            <a:r>
              <a:rPr lang="de-DE" sz="1500" dirty="0" smtClean="0">
                <a:solidFill>
                  <a:srgbClr val="000000"/>
                </a:solidFill>
              </a:rPr>
              <a:t> </a:t>
            </a:r>
            <a:r>
              <a:rPr lang="de-DE" sz="1500" dirty="0" err="1" smtClean="0">
                <a:solidFill>
                  <a:srgbClr val="000000"/>
                </a:solidFill>
              </a:rPr>
              <a:t>data</a:t>
            </a:r>
            <a:r>
              <a:rPr lang="de-DE" sz="1500" dirty="0" smtClean="0">
                <a:solidFill>
                  <a:srgbClr val="000000"/>
                </a:solidFill>
              </a:rPr>
              <a:t>...</a:t>
            </a:r>
          </a:p>
          <a:p>
            <a:pPr marL="342900" indent="-342900">
              <a:buFont typeface="Arial"/>
              <a:buChar char="•"/>
            </a:pPr>
            <a:endParaRPr lang="de-DE" sz="2200" dirty="0" smtClean="0">
              <a:solidFill>
                <a:srgbClr val="000000"/>
              </a:solidFill>
            </a:endParaRPr>
          </a:p>
          <a:p>
            <a:pPr>
              <a:lnSpc>
                <a:spcPct val="100000"/>
              </a:lnSpc>
            </a:pPr>
            <a:endParaRPr dirty="0"/>
          </a:p>
        </p:txBody>
      </p:sp>
      <p:pic>
        <p:nvPicPr>
          <p:cNvPr id="6" name="Bild 5" descr="Screen Shot 2015-05-19 at 20.54.0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4021" y="0"/>
            <a:ext cx="6458659" cy="3876907"/>
          </a:xfrm>
          <a:prstGeom prst="rect">
            <a:avLst/>
          </a:prstGeom>
          <a:ln>
            <a:solidFill>
              <a:schemeClr val="accent6">
                <a:lumMod val="50000"/>
              </a:schemeClr>
            </a:solidFill>
          </a:ln>
        </p:spPr>
      </p:pic>
      <p:grpSp>
        <p:nvGrpSpPr>
          <p:cNvPr id="10" name="Gruppierung 9"/>
          <p:cNvGrpSpPr/>
          <p:nvPr/>
        </p:nvGrpSpPr>
        <p:grpSpPr>
          <a:xfrm>
            <a:off x="179512" y="3573016"/>
            <a:ext cx="4176464" cy="3561953"/>
            <a:chOff x="1547664" y="4995332"/>
            <a:chExt cx="2973536" cy="2571685"/>
          </a:xfrm>
        </p:grpSpPr>
        <p:pic>
          <p:nvPicPr>
            <p:cNvPr id="7" name="Bild 6" descr="Screen Shot 2015-05-19 at 20.48.4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2533" y="4995332"/>
              <a:ext cx="2794000" cy="1144171"/>
            </a:xfrm>
            <a:prstGeom prst="rect">
              <a:avLst/>
            </a:prstGeom>
          </p:spPr>
        </p:pic>
        <p:pic>
          <p:nvPicPr>
            <p:cNvPr id="8" name="Bild 7" descr="Screen Shot 2015-05-19 at 20.59.25.png"/>
            <p:cNvPicPr>
              <a:picLocks noChangeAspect="1"/>
            </p:cNvPicPr>
            <p:nvPr/>
          </p:nvPicPr>
          <p:blipFill rotWithShape="1">
            <a:blip r:embed="rId5" cstate="screen">
              <a:extLst>
                <a:ext uri="{28A0092B-C50C-407E-A947-70E740481C1C}">
                  <a14:useLocalDpi xmlns:a14="http://schemas.microsoft.com/office/drawing/2010/main"/>
                </a:ext>
              </a:extLst>
            </a:blip>
            <a:srcRect l="2610" t="3631" r="3321"/>
            <a:stretch/>
          </p:blipFill>
          <p:spPr>
            <a:xfrm>
              <a:off x="1557867" y="6146800"/>
              <a:ext cx="2963333" cy="1420217"/>
            </a:xfrm>
            <a:prstGeom prst="rect">
              <a:avLst/>
            </a:prstGeom>
          </p:spPr>
        </p:pic>
        <p:sp>
          <p:nvSpPr>
            <p:cNvPr id="9" name="Rechteck 8"/>
            <p:cNvSpPr/>
            <p:nvPr/>
          </p:nvSpPr>
          <p:spPr>
            <a:xfrm>
              <a:off x="1547664" y="5013176"/>
              <a:ext cx="2952328" cy="230425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4" name="Gruppierung 13"/>
          <p:cNvGrpSpPr/>
          <p:nvPr/>
        </p:nvGrpSpPr>
        <p:grpSpPr>
          <a:xfrm>
            <a:off x="4624909" y="3864827"/>
            <a:ext cx="4392488" cy="3380597"/>
            <a:chOff x="4624909" y="3864827"/>
            <a:chExt cx="4392488" cy="3380597"/>
          </a:xfrm>
        </p:grpSpPr>
        <p:pic>
          <p:nvPicPr>
            <p:cNvPr id="11" name="Bild 10" descr="Screen Shot 2015-05-19 at 21.09.09.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0072" y="4718975"/>
              <a:ext cx="3672408" cy="2526449"/>
            </a:xfrm>
            <a:prstGeom prst="rect">
              <a:avLst/>
            </a:prstGeom>
          </p:spPr>
        </p:pic>
        <p:sp>
          <p:nvSpPr>
            <p:cNvPr id="12" name="Rechteck 11"/>
            <p:cNvSpPr/>
            <p:nvPr/>
          </p:nvSpPr>
          <p:spPr>
            <a:xfrm>
              <a:off x="5292080" y="4725144"/>
              <a:ext cx="3528392" cy="1569660"/>
            </a:xfrm>
            <a:prstGeom prst="rect">
              <a:avLst/>
            </a:prstGeom>
            <a:noFill/>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Open Data: The more, the merrier!</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hteck 12"/>
            <p:cNvSpPr/>
            <p:nvPr/>
          </p:nvSpPr>
          <p:spPr>
            <a:xfrm>
              <a:off x="4624909" y="3864827"/>
              <a:ext cx="4392488" cy="830997"/>
            </a:xfrm>
            <a:prstGeom prst="rect">
              <a:avLst/>
            </a:prstGeom>
          </p:spPr>
          <p:txBody>
            <a:bodyPr wrap="square">
              <a:spAutoFit/>
            </a:bodyPr>
            <a:lstStyle/>
            <a:p>
              <a:r>
                <a:rPr lang="de-DE" sz="1600" dirty="0" smtClean="0">
                  <a:solidFill>
                    <a:srgbClr val="000000"/>
                  </a:solidFill>
                </a:rPr>
                <a:t>...</a:t>
              </a:r>
              <a:r>
                <a:rPr lang="de-DE" sz="1600" dirty="0" err="1" smtClean="0">
                  <a:solidFill>
                    <a:srgbClr val="000000"/>
                  </a:solidFill>
                </a:rPr>
                <a:t>it‘s</a:t>
              </a:r>
              <a:r>
                <a:rPr lang="de-DE" sz="1600" dirty="0" smtClean="0">
                  <a:solidFill>
                    <a:srgbClr val="000000"/>
                  </a:solidFill>
                </a:rPr>
                <a:t> not </a:t>
              </a:r>
              <a:r>
                <a:rPr lang="de-DE" sz="1600" dirty="0" err="1" smtClean="0">
                  <a:solidFill>
                    <a:srgbClr val="000000"/>
                  </a:solidFill>
                </a:rPr>
                <a:t>finished</a:t>
              </a:r>
              <a:r>
                <a:rPr lang="de-DE" sz="1600" dirty="0" smtClean="0">
                  <a:solidFill>
                    <a:srgbClr val="000000"/>
                  </a:solidFill>
                </a:rPr>
                <a:t>, but: </a:t>
              </a:r>
            </a:p>
            <a:p>
              <a:r>
                <a:rPr lang="de-DE" sz="1600" dirty="0" err="1">
                  <a:solidFill>
                    <a:srgbClr val="000000"/>
                  </a:solidFill>
                </a:rPr>
                <a:t>a</a:t>
              </a:r>
              <a:r>
                <a:rPr lang="de-DE" sz="1600" smtClean="0">
                  <a:solidFill>
                    <a:srgbClr val="000000"/>
                  </a:solidFill>
                </a:rPr>
                <a:t>ssumption</a:t>
              </a:r>
              <a:r>
                <a:rPr lang="de-DE" sz="1600" dirty="0" smtClean="0">
                  <a:solidFill>
                    <a:srgbClr val="000000"/>
                  </a:solidFill>
                </a:rPr>
                <a:t>: </a:t>
              </a:r>
              <a:r>
                <a:rPr lang="de-DE" sz="1600" dirty="0" err="1" smtClean="0">
                  <a:solidFill>
                    <a:srgbClr val="000000"/>
                  </a:solidFill>
                </a:rPr>
                <a:t>Predictions</a:t>
              </a:r>
              <a:r>
                <a:rPr lang="de-DE" sz="1600" dirty="0" smtClean="0">
                  <a:solidFill>
                    <a:srgbClr val="000000"/>
                  </a:solidFill>
                </a:rPr>
                <a:t> </a:t>
              </a:r>
              <a:r>
                <a:rPr lang="de-DE" sz="1600" dirty="0" err="1" smtClean="0">
                  <a:solidFill>
                    <a:srgbClr val="000000"/>
                  </a:solidFill>
                </a:rPr>
                <a:t>get</a:t>
              </a:r>
              <a:r>
                <a:rPr lang="de-DE" sz="1600" dirty="0" smtClean="0">
                  <a:solidFill>
                    <a:srgbClr val="000000"/>
                  </a:solidFill>
                </a:rPr>
                <a:t> </a:t>
              </a:r>
              <a:r>
                <a:rPr lang="de-DE" sz="1600" dirty="0" err="1" smtClean="0">
                  <a:solidFill>
                    <a:srgbClr val="000000"/>
                  </a:solidFill>
                </a:rPr>
                <a:t>better</a:t>
              </a:r>
              <a:r>
                <a:rPr lang="de-DE" sz="1600" dirty="0" smtClean="0">
                  <a:solidFill>
                    <a:srgbClr val="000000"/>
                  </a:solidFill>
                </a:rPr>
                <a:t>, </a:t>
              </a:r>
              <a:r>
                <a:rPr lang="de-DE" sz="1600" dirty="0" err="1" smtClean="0">
                  <a:solidFill>
                    <a:srgbClr val="000000"/>
                  </a:solidFill>
                </a:rPr>
                <a:t>the</a:t>
              </a:r>
              <a:r>
                <a:rPr lang="de-DE" sz="1600" dirty="0" smtClean="0">
                  <a:solidFill>
                    <a:srgbClr val="000000"/>
                  </a:solidFill>
                </a:rPr>
                <a:t> </a:t>
              </a:r>
              <a:r>
                <a:rPr lang="de-DE" sz="1600" dirty="0" err="1" smtClean="0">
                  <a:solidFill>
                    <a:srgbClr val="000000"/>
                  </a:solidFill>
                </a:rPr>
                <a:t>more</a:t>
              </a:r>
              <a:r>
                <a:rPr lang="de-DE" sz="1600" dirty="0" smtClean="0">
                  <a:solidFill>
                    <a:srgbClr val="000000"/>
                  </a:solidFill>
                </a:rPr>
                <a:t> Open </a:t>
              </a:r>
              <a:r>
                <a:rPr lang="de-DE" sz="1600" dirty="0" err="1" smtClean="0">
                  <a:solidFill>
                    <a:srgbClr val="000000"/>
                  </a:solidFill>
                </a:rPr>
                <a:t>data</a:t>
              </a:r>
              <a:r>
                <a:rPr lang="de-DE" sz="1600" dirty="0" smtClean="0">
                  <a:solidFill>
                    <a:srgbClr val="000000"/>
                  </a:solidFill>
                </a:rPr>
                <a:t> </a:t>
              </a:r>
              <a:r>
                <a:rPr lang="de-DE" sz="1600" dirty="0" err="1" smtClean="0">
                  <a:solidFill>
                    <a:srgbClr val="000000"/>
                  </a:solidFill>
                </a:rPr>
                <a:t>we</a:t>
              </a:r>
              <a:r>
                <a:rPr lang="de-DE" sz="1600" dirty="0" smtClean="0">
                  <a:solidFill>
                    <a:srgbClr val="000000"/>
                  </a:solidFill>
                </a:rPr>
                <a:t> </a:t>
              </a:r>
              <a:r>
                <a:rPr lang="de-DE" sz="1600" dirty="0" err="1" smtClean="0">
                  <a:solidFill>
                    <a:srgbClr val="000000"/>
                  </a:solidFill>
                </a:rPr>
                <a:t>integrate</a:t>
              </a:r>
              <a:r>
                <a:rPr lang="de-DE" sz="1600" dirty="0" smtClean="0">
                  <a:solidFill>
                    <a:srgbClr val="000000"/>
                  </a:solidFill>
                </a:rPr>
                <a:t>.</a:t>
              </a:r>
              <a:r>
                <a:rPr lang="de-DE" sz="1600" dirty="0">
                  <a:solidFill>
                    <a:srgbClr val="000000"/>
                  </a:solidFill>
                </a:rPr>
                <a:t>..</a:t>
              </a:r>
            </a:p>
          </p:txBody>
        </p:sp>
      </p:grpSp>
    </p:spTree>
    <p:extLst>
      <p:ext uri="{BB962C8B-B14F-4D97-AF65-F5344CB8AC3E}">
        <p14:creationId xmlns:p14="http://schemas.microsoft.com/office/powerpoint/2010/main" val="186125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smtClean="0"/>
              <a:t>Our research: </a:t>
            </a:r>
            <a:br>
              <a:rPr lang="en-GB" noProof="0" dirty="0" smtClean="0"/>
            </a:br>
            <a:r>
              <a:rPr lang="en-GB" dirty="0"/>
              <a:t>	</a:t>
            </a:r>
            <a:r>
              <a:rPr lang="en-GB" noProof="0" dirty="0" err="1" smtClean="0"/>
              <a:t>data.wu.ac.at</a:t>
            </a:r>
            <a:r>
              <a:rPr lang="en-GB" noProof="0" dirty="0" smtClean="0"/>
              <a:t/>
            </a:r>
            <a:br>
              <a:rPr lang="en-GB" noProof="0" dirty="0" smtClean="0"/>
            </a:br>
            <a:endParaRPr lang="en-GB" noProof="0" dirty="0"/>
          </a:p>
        </p:txBody>
      </p:sp>
      <p:sp>
        <p:nvSpPr>
          <p:cNvPr id="3" name="Inhaltsplatzhalter 2"/>
          <p:cNvSpPr>
            <a:spLocks noGrp="1"/>
          </p:cNvSpPr>
          <p:nvPr>
            <p:ph idx="1"/>
          </p:nvPr>
        </p:nvSpPr>
        <p:spPr>
          <a:xfrm>
            <a:off x="161752" y="1908810"/>
            <a:ext cx="8784975" cy="4758094"/>
          </a:xfrm>
        </p:spPr>
        <p:txBody>
          <a:bodyPr>
            <a:normAutofit fontScale="92500" lnSpcReduction="20000"/>
          </a:bodyPr>
          <a:lstStyle/>
          <a:p>
            <a:r>
              <a:rPr lang="en-GB" b="1" i="1" noProof="0" dirty="0" smtClean="0"/>
              <a:t>What is the status of Open Data and what are the challenges using Open Data?</a:t>
            </a:r>
          </a:p>
          <a:p>
            <a:pPr lvl="1"/>
            <a:r>
              <a:rPr lang="en-GB" noProof="0" dirty="0" err="1" smtClean="0"/>
              <a:t>OpenData</a:t>
            </a:r>
            <a:r>
              <a:rPr lang="en-GB" noProof="0" dirty="0" smtClean="0"/>
              <a:t> </a:t>
            </a:r>
            <a:r>
              <a:rPr lang="en-GB" noProof="0" dirty="0" err="1" smtClean="0"/>
              <a:t>PortalWatch</a:t>
            </a:r>
            <a:r>
              <a:rPr lang="en-GB" noProof="0" dirty="0" smtClean="0"/>
              <a:t> – a project at WU</a:t>
            </a:r>
            <a:endParaRPr lang="en-GB" b="1" i="1" noProof="0" dirty="0" smtClean="0"/>
          </a:p>
          <a:p>
            <a:endParaRPr lang="en-GB" b="1" i="1" noProof="0" dirty="0" smtClean="0"/>
          </a:p>
          <a:p>
            <a:r>
              <a:rPr lang="en-GB" b="1" i="1" noProof="0" dirty="0" smtClean="0"/>
              <a:t>How can Open Data be used by enterprises?</a:t>
            </a:r>
          </a:p>
          <a:p>
            <a:pPr lvl="1"/>
            <a:r>
              <a:rPr lang="en-GB" noProof="0" dirty="0" smtClean="0"/>
              <a:t>Open City Data Pipeline –  a joint project with Siemens on using Open Data in an Enterprise context!</a:t>
            </a:r>
          </a:p>
          <a:p>
            <a:pPr marL="255588" lvl="1" indent="0">
              <a:buNone/>
            </a:pPr>
            <a:endParaRPr lang="en-GB" noProof="0" dirty="0" smtClean="0"/>
          </a:p>
          <a:p>
            <a:r>
              <a:rPr lang="en-GB" b="1" i="1" noProof="0" dirty="0" smtClean="0"/>
              <a:t>What's next?</a:t>
            </a:r>
          </a:p>
          <a:p>
            <a:pPr lvl="1"/>
            <a:r>
              <a:rPr lang="en-GB" noProof="0" dirty="0" smtClean="0"/>
              <a:t>Improving Open Data Quality and Access: </a:t>
            </a:r>
            <a:r>
              <a:rPr lang="en-GB" noProof="0" dirty="0" err="1" smtClean="0"/>
              <a:t>ADEQUATE.at</a:t>
            </a:r>
            <a:r>
              <a:rPr lang="en-GB" noProof="0" dirty="0" smtClean="0"/>
              <a:t> </a:t>
            </a:r>
          </a:p>
          <a:p>
            <a:pPr lvl="1"/>
            <a:r>
              <a:rPr lang="en-GB" dirty="0" smtClean="0"/>
              <a:t>Making Open Data Searchable</a:t>
            </a:r>
          </a:p>
          <a:p>
            <a:pPr lvl="1"/>
            <a:r>
              <a:rPr lang="en-GB" noProof="0" dirty="0" smtClean="0"/>
              <a:t>Building an Open Data </a:t>
            </a:r>
            <a:r>
              <a:rPr lang="en-GB" b="1" noProof="0" dirty="0" smtClean="0"/>
              <a:t>Knowledge Graph</a:t>
            </a:r>
            <a:r>
              <a:rPr lang="en-GB" noProof="0" dirty="0" smtClean="0"/>
              <a:t>!</a:t>
            </a:r>
          </a:p>
          <a:p>
            <a:pPr lvl="1"/>
            <a:endParaRPr lang="en-GB" dirty="0"/>
          </a:p>
          <a:p>
            <a:r>
              <a:rPr lang="en-GB" noProof="0" dirty="0" smtClean="0"/>
              <a:t>A striving </a:t>
            </a:r>
            <a:r>
              <a:rPr lang="en-GB" b="1" noProof="0" dirty="0" smtClean="0"/>
              <a:t>Data Economy </a:t>
            </a:r>
            <a:r>
              <a:rPr lang="en-GB" noProof="0" dirty="0" smtClean="0"/>
              <a:t>needs no silos</a:t>
            </a:r>
            <a:r>
              <a:rPr lang="is-IS" noProof="0" dirty="0" smtClean="0"/>
              <a:t>… re-democratise the Web by Congitive Intelligence based on Open Data?</a:t>
            </a:r>
            <a:endParaRPr lang="en-GB" noProof="0" dirty="0" smtClean="0"/>
          </a:p>
        </p:txBody>
      </p:sp>
      <p:pic>
        <p:nvPicPr>
          <p:cNvPr id="5122" name="Picture 2" descr="https://pbs.twimg.com/media/C5_4bCnWAAAF7LG.jpg:la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684584" y="4077072"/>
            <a:ext cx="9361041" cy="20162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ysClr val="windowText" lastClr="000000"/>
              </a:solidFill>
            </a:endParaRPr>
          </a:p>
        </p:txBody>
      </p:sp>
      <p:pic>
        <p:nvPicPr>
          <p:cNvPr id="8" name="Bild 6" descr="Screen Shot 2015-05-19 at 13.09.4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1985" y="4365104"/>
            <a:ext cx="1442015" cy="715858"/>
          </a:xfrm>
          <a:prstGeom prst="rect">
            <a:avLst/>
          </a:prstGeom>
        </p:spPr>
      </p:pic>
    </p:spTree>
    <p:extLst>
      <p:ext uri="{BB962C8B-B14F-4D97-AF65-F5344CB8AC3E}">
        <p14:creationId xmlns:p14="http://schemas.microsoft.com/office/powerpoint/2010/main" val="543833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Why</a:t>
            </a:r>
            <a:r>
              <a:rPr lang="de-DE" dirty="0" smtClean="0"/>
              <a:t> </a:t>
            </a:r>
            <a:r>
              <a:rPr lang="de-DE" dirty="0" err="1" smtClean="0"/>
              <a:t>is</a:t>
            </a:r>
            <a:r>
              <a:rPr lang="de-DE" dirty="0" smtClean="0"/>
              <a:t> Search in Open Data a </a:t>
            </a:r>
            <a:r>
              <a:rPr lang="de-DE" dirty="0" err="1" smtClean="0"/>
              <a:t>problem</a:t>
            </a:r>
            <a:r>
              <a:rPr lang="de-DE" dirty="0" smtClean="0"/>
              <a:t>?</a:t>
            </a:r>
            <a:endParaRPr lang="de-DE" dirty="0"/>
          </a:p>
        </p:txBody>
      </p:sp>
      <p:sp>
        <p:nvSpPr>
          <p:cNvPr id="5" name="Rechteck 4"/>
          <p:cNvSpPr/>
          <p:nvPr/>
        </p:nvSpPr>
        <p:spPr>
          <a:xfrm>
            <a:off x="0" y="1772816"/>
            <a:ext cx="4572000" cy="276999"/>
          </a:xfrm>
          <a:prstGeom prst="rect">
            <a:avLst/>
          </a:prstGeom>
        </p:spPr>
        <p:txBody>
          <a:bodyPr>
            <a:spAutoFit/>
          </a:bodyPr>
          <a:lstStyle/>
          <a:p>
            <a:r>
              <a:rPr lang="de-DE" sz="1200" dirty="0">
                <a:hlinkClick r:id="rId2"/>
              </a:rPr>
              <a:t>https://www.youtube.com/watch?v=</a:t>
            </a:r>
            <a:r>
              <a:rPr lang="de-DE" sz="1200" dirty="0" smtClean="0">
                <a:hlinkClick r:id="rId2"/>
              </a:rPr>
              <a:t>kCAymmbYIvc</a:t>
            </a:r>
            <a:r>
              <a:rPr lang="de-DE" sz="1200" dirty="0" smtClean="0"/>
              <a:t> </a:t>
            </a:r>
            <a:endParaRPr lang="de-DE" sz="1200" dirty="0"/>
          </a:p>
        </p:txBody>
      </p:sp>
      <p:pic>
        <p:nvPicPr>
          <p:cNvPr id="6" name="Bild 5" descr="Screen Shot 2015-06-08 at 09.11.0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26267"/>
            <a:ext cx="4336015" cy="2353734"/>
          </a:xfrm>
          <a:prstGeom prst="rect">
            <a:avLst/>
          </a:prstGeom>
        </p:spPr>
      </p:pic>
      <p:pic>
        <p:nvPicPr>
          <p:cNvPr id="7" name="Bild 6" descr="Screen Shot 2015-06-08 at 09.15.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085184"/>
            <a:ext cx="3892201" cy="2401124"/>
          </a:xfrm>
          <a:prstGeom prst="rect">
            <a:avLst/>
          </a:prstGeom>
        </p:spPr>
      </p:pic>
      <p:pic>
        <p:nvPicPr>
          <p:cNvPr id="8" name="Bild 7" descr="Screen Shot 2015-06-08 at 09.17.3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048" y="1628800"/>
            <a:ext cx="4384553" cy="4293096"/>
          </a:xfrm>
          <a:prstGeom prst="rect">
            <a:avLst/>
          </a:prstGeom>
        </p:spPr>
      </p:pic>
      <p:sp>
        <p:nvSpPr>
          <p:cNvPr id="9" name="Textfeld 8"/>
          <p:cNvSpPr txBox="1"/>
          <p:nvPr/>
        </p:nvSpPr>
        <p:spPr>
          <a:xfrm>
            <a:off x="4499992" y="3356992"/>
            <a:ext cx="714859" cy="523220"/>
          </a:xfrm>
          <a:prstGeom prst="rect">
            <a:avLst/>
          </a:prstGeom>
          <a:noFill/>
        </p:spPr>
        <p:txBody>
          <a:bodyPr wrap="none" rtlCol="0">
            <a:spAutoFit/>
          </a:bodyPr>
          <a:lstStyle/>
          <a:p>
            <a:r>
              <a:rPr lang="de-DE" sz="2800" dirty="0" smtClean="0"/>
              <a:t>vs.</a:t>
            </a:r>
            <a:endParaRPr lang="de-DE" sz="2800" dirty="0"/>
          </a:p>
        </p:txBody>
      </p:sp>
      <p:pic>
        <p:nvPicPr>
          <p:cNvPr id="10" name="Bild 9" descr="Screen Shot 2015-06-08 at 09.21.3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7944" y="3842124"/>
            <a:ext cx="5076056" cy="3015876"/>
          </a:xfrm>
          <a:prstGeom prst="rect">
            <a:avLst/>
          </a:prstGeom>
        </p:spPr>
      </p:pic>
      <p:sp>
        <p:nvSpPr>
          <p:cNvPr id="11" name="Textfeld 10"/>
          <p:cNvSpPr txBox="1"/>
          <p:nvPr/>
        </p:nvSpPr>
        <p:spPr>
          <a:xfrm>
            <a:off x="4139952" y="5661248"/>
            <a:ext cx="5004048" cy="1169551"/>
          </a:xfrm>
          <a:prstGeom prst="rect">
            <a:avLst/>
          </a:prstGeom>
          <a:solidFill>
            <a:schemeClr val="bg1"/>
          </a:solidFill>
        </p:spPr>
        <p:txBody>
          <a:bodyPr wrap="square" rtlCol="0">
            <a:spAutoFit/>
          </a:bodyPr>
          <a:lstStyle/>
          <a:p>
            <a:r>
              <a:rPr lang="de-DE" sz="1400" b="1" i="1" dirty="0" smtClean="0">
                <a:solidFill>
                  <a:srgbClr val="FF0000"/>
                </a:solidFill>
              </a:rPr>
              <a:t>Open Data Search </a:t>
            </a:r>
            <a:r>
              <a:rPr lang="de-DE" sz="1400" b="1" i="1" dirty="0" err="1" smtClean="0">
                <a:solidFill>
                  <a:srgbClr val="FF0000"/>
                </a:solidFill>
              </a:rPr>
              <a:t>is</a:t>
            </a:r>
            <a:r>
              <a:rPr lang="de-DE" sz="1400" b="1" i="1" dirty="0" smtClean="0">
                <a:solidFill>
                  <a:srgbClr val="FF0000"/>
                </a:solidFill>
              </a:rPr>
              <a:t> </a:t>
            </a:r>
            <a:r>
              <a:rPr lang="de-DE" sz="1400" b="1" i="1" dirty="0" err="1" smtClean="0">
                <a:solidFill>
                  <a:srgbClr val="FF0000"/>
                </a:solidFill>
              </a:rPr>
              <a:t>hard</a:t>
            </a:r>
            <a:r>
              <a:rPr lang="de-DE" sz="1400" i="1" dirty="0" smtClean="0">
                <a:solidFill>
                  <a:srgbClr val="FF0000"/>
                </a:solidFill>
              </a:rPr>
              <a:t>...</a:t>
            </a:r>
          </a:p>
          <a:p>
            <a:pPr marL="342900" indent="-342900">
              <a:buAutoNum type="alphaLcParenR"/>
            </a:pPr>
            <a:r>
              <a:rPr lang="de-DE" sz="1400" i="1" dirty="0" err="1" smtClean="0">
                <a:solidFill>
                  <a:srgbClr val="FF0000"/>
                </a:solidFill>
              </a:rPr>
              <a:t>No</a:t>
            </a:r>
            <a:r>
              <a:rPr lang="de-DE" sz="1400" i="1" dirty="0" smtClean="0">
                <a:solidFill>
                  <a:srgbClr val="FF0000"/>
                </a:solidFill>
              </a:rPr>
              <a:t> </a:t>
            </a:r>
            <a:r>
              <a:rPr lang="de-DE" sz="1400" i="1" dirty="0" err="1" smtClean="0">
                <a:solidFill>
                  <a:srgbClr val="FF0000"/>
                </a:solidFill>
              </a:rPr>
              <a:t>natural</a:t>
            </a:r>
            <a:r>
              <a:rPr lang="de-DE" sz="1400" i="1" dirty="0" smtClean="0">
                <a:solidFill>
                  <a:srgbClr val="FF0000"/>
                </a:solidFill>
              </a:rPr>
              <a:t> </a:t>
            </a:r>
            <a:r>
              <a:rPr lang="de-DE" sz="1400" i="1" dirty="0" err="1" smtClean="0">
                <a:solidFill>
                  <a:srgbClr val="FF0000"/>
                </a:solidFill>
              </a:rPr>
              <a:t>language</a:t>
            </a:r>
            <a:r>
              <a:rPr lang="de-DE" sz="1400" i="1" dirty="0" smtClean="0">
                <a:solidFill>
                  <a:srgbClr val="FF0000"/>
                </a:solidFill>
              </a:rPr>
              <a:t> „</a:t>
            </a:r>
            <a:r>
              <a:rPr lang="de-DE" sz="1400" i="1" dirty="0" err="1" smtClean="0">
                <a:solidFill>
                  <a:srgbClr val="FF0000"/>
                </a:solidFill>
              </a:rPr>
              <a:t>cues</a:t>
            </a:r>
            <a:r>
              <a:rPr lang="de-DE" sz="1400" i="1" dirty="0" smtClean="0">
                <a:solidFill>
                  <a:srgbClr val="FF0000"/>
                </a:solidFill>
              </a:rPr>
              <a:t>“ like in Web </a:t>
            </a:r>
            <a:r>
              <a:rPr lang="de-DE" sz="1400" i="1" dirty="0" err="1" smtClean="0">
                <a:solidFill>
                  <a:srgbClr val="FF0000"/>
                </a:solidFill>
              </a:rPr>
              <a:t>tables</a:t>
            </a:r>
            <a:r>
              <a:rPr lang="de-DE" sz="1400" i="1" dirty="0" smtClean="0">
                <a:solidFill>
                  <a:srgbClr val="FF0000"/>
                </a:solidFill>
              </a:rPr>
              <a:t>...</a:t>
            </a:r>
          </a:p>
          <a:p>
            <a:pPr marL="342900" indent="-342900">
              <a:buAutoNum type="alphaLcParenR"/>
            </a:pPr>
            <a:r>
              <a:rPr lang="de-DE" sz="1400" i="1" dirty="0" err="1" smtClean="0">
                <a:solidFill>
                  <a:srgbClr val="FF0000"/>
                </a:solidFill>
              </a:rPr>
              <a:t>Existing</a:t>
            </a:r>
            <a:r>
              <a:rPr lang="de-DE" sz="1400" i="1" dirty="0" smtClean="0">
                <a:solidFill>
                  <a:srgbClr val="FF0000"/>
                </a:solidFill>
              </a:rPr>
              <a:t> </a:t>
            </a:r>
            <a:r>
              <a:rPr lang="de-DE" sz="1400" i="1" dirty="0" err="1" smtClean="0">
                <a:solidFill>
                  <a:srgbClr val="FF0000"/>
                </a:solidFill>
              </a:rPr>
              <a:t>knowledge</a:t>
            </a:r>
            <a:r>
              <a:rPr lang="de-DE" sz="1400" i="1" dirty="0" smtClean="0">
                <a:solidFill>
                  <a:srgbClr val="FF0000"/>
                </a:solidFill>
              </a:rPr>
              <a:t> </a:t>
            </a:r>
            <a:r>
              <a:rPr lang="de-DE" sz="1400" i="1" dirty="0" err="1" smtClean="0">
                <a:solidFill>
                  <a:srgbClr val="FF0000"/>
                </a:solidFill>
              </a:rPr>
              <a:t>graphs</a:t>
            </a:r>
            <a:r>
              <a:rPr lang="de-DE" sz="1400" i="1" dirty="0" smtClean="0">
                <a:solidFill>
                  <a:srgbClr val="FF0000"/>
                </a:solidFill>
              </a:rPr>
              <a:t> </a:t>
            </a:r>
            <a:r>
              <a:rPr lang="de-DE" sz="1400" i="1" dirty="0" err="1" smtClean="0">
                <a:solidFill>
                  <a:srgbClr val="FF0000"/>
                </a:solidFill>
              </a:rPr>
              <a:t>don‘t</a:t>
            </a:r>
            <a:r>
              <a:rPr lang="de-DE" sz="1400" i="1" dirty="0" smtClean="0">
                <a:solidFill>
                  <a:srgbClr val="FF0000"/>
                </a:solidFill>
              </a:rPr>
              <a:t> </a:t>
            </a:r>
            <a:r>
              <a:rPr lang="de-DE" sz="1400" i="1" dirty="0" err="1" smtClean="0">
                <a:solidFill>
                  <a:srgbClr val="FF0000"/>
                </a:solidFill>
              </a:rPr>
              <a:t>cover</a:t>
            </a:r>
            <a:r>
              <a:rPr lang="de-DE" sz="1400" i="1" dirty="0" smtClean="0">
                <a:solidFill>
                  <a:srgbClr val="FF0000"/>
                </a:solidFill>
              </a:rPr>
              <a:t> </a:t>
            </a:r>
            <a:r>
              <a:rPr lang="de-DE" sz="1400" i="1" dirty="0" err="1" smtClean="0">
                <a:solidFill>
                  <a:srgbClr val="FF0000"/>
                </a:solidFill>
              </a:rPr>
              <a:t>the</a:t>
            </a:r>
            <a:r>
              <a:rPr lang="de-DE" sz="1400" i="1" dirty="0" smtClean="0">
                <a:solidFill>
                  <a:srgbClr val="FF0000"/>
                </a:solidFill>
              </a:rPr>
              <a:t> </a:t>
            </a:r>
            <a:r>
              <a:rPr lang="de-DE" sz="1400" i="1" dirty="0" err="1" smtClean="0">
                <a:solidFill>
                  <a:srgbClr val="FF0000"/>
                </a:solidFill>
              </a:rPr>
              <a:t>domain</a:t>
            </a:r>
            <a:r>
              <a:rPr lang="de-DE" sz="1400" i="1" dirty="0" smtClean="0">
                <a:solidFill>
                  <a:srgbClr val="FF0000"/>
                </a:solidFill>
              </a:rPr>
              <a:t> </a:t>
            </a:r>
            <a:r>
              <a:rPr lang="de-DE" sz="1400" i="1" dirty="0" err="1" smtClean="0">
                <a:solidFill>
                  <a:srgbClr val="FF0000"/>
                </a:solidFill>
              </a:rPr>
              <a:t>of</a:t>
            </a:r>
            <a:r>
              <a:rPr lang="de-DE" sz="1400" i="1" dirty="0" smtClean="0">
                <a:solidFill>
                  <a:srgbClr val="FF0000"/>
                </a:solidFill>
              </a:rPr>
              <a:t> "Open Data“</a:t>
            </a:r>
          </a:p>
          <a:p>
            <a:pPr marL="342900" indent="-342900">
              <a:buAutoNum type="alphaLcParenR"/>
            </a:pPr>
            <a:r>
              <a:rPr lang="de-DE" sz="1400" i="1" dirty="0" smtClean="0">
                <a:solidFill>
                  <a:srgbClr val="FF0000"/>
                </a:solidFill>
              </a:rPr>
              <a:t>Open Data </a:t>
            </a:r>
            <a:r>
              <a:rPr lang="de-DE" sz="1400" i="1" dirty="0" err="1" smtClean="0">
                <a:solidFill>
                  <a:srgbClr val="FF0000"/>
                </a:solidFill>
              </a:rPr>
              <a:t>is</a:t>
            </a:r>
            <a:r>
              <a:rPr lang="de-DE" sz="1400" i="1" dirty="0" smtClean="0">
                <a:solidFill>
                  <a:srgbClr val="FF0000"/>
                </a:solidFill>
              </a:rPr>
              <a:t> not </a:t>
            </a:r>
            <a:r>
              <a:rPr lang="de-DE" sz="1400" i="1" dirty="0" err="1" smtClean="0">
                <a:solidFill>
                  <a:srgbClr val="FF0000"/>
                </a:solidFill>
              </a:rPr>
              <a:t>properly</a:t>
            </a:r>
            <a:r>
              <a:rPr lang="de-DE" sz="1400" i="1" dirty="0" smtClean="0">
                <a:solidFill>
                  <a:srgbClr val="FF0000"/>
                </a:solidFill>
              </a:rPr>
              <a:t> geo-</a:t>
            </a:r>
            <a:r>
              <a:rPr lang="de-DE" sz="1400" i="1" dirty="0" err="1" smtClean="0">
                <a:solidFill>
                  <a:srgbClr val="FF0000"/>
                </a:solidFill>
              </a:rPr>
              <a:t>referenced</a:t>
            </a:r>
            <a:endParaRPr lang="de-DE" sz="1400" i="1" dirty="0">
              <a:solidFill>
                <a:srgbClr val="FF0000"/>
              </a:solidFill>
            </a:endParaRPr>
          </a:p>
        </p:txBody>
      </p:sp>
      <p:sp>
        <p:nvSpPr>
          <p:cNvPr id="12" name="Rechteck 11"/>
          <p:cNvSpPr/>
          <p:nvPr/>
        </p:nvSpPr>
        <p:spPr>
          <a:xfrm>
            <a:off x="15115" y="2060848"/>
            <a:ext cx="4572000" cy="307777"/>
          </a:xfrm>
          <a:prstGeom prst="rect">
            <a:avLst/>
          </a:prstGeom>
        </p:spPr>
        <p:txBody>
          <a:bodyPr>
            <a:spAutoFit/>
          </a:bodyPr>
          <a:lstStyle/>
          <a:p>
            <a:r>
              <a:rPr lang="de-DE" sz="1400" dirty="0"/>
              <a:t>Structured Data in Web Search </a:t>
            </a:r>
            <a:r>
              <a:rPr lang="de-DE" sz="1400" dirty="0" err="1"/>
              <a:t>by</a:t>
            </a:r>
            <a:r>
              <a:rPr lang="de-DE" sz="1400" dirty="0"/>
              <a:t> </a:t>
            </a:r>
            <a:r>
              <a:rPr lang="de-DE" sz="1400" dirty="0" err="1"/>
              <a:t>Alon</a:t>
            </a:r>
            <a:r>
              <a:rPr lang="de-DE" sz="1400" dirty="0"/>
              <a:t> Halevy</a:t>
            </a:r>
          </a:p>
        </p:txBody>
      </p:sp>
    </p:spTree>
    <p:extLst>
      <p:ext uri="{BB962C8B-B14F-4D97-AF65-F5344CB8AC3E}">
        <p14:creationId xmlns:p14="http://schemas.microsoft.com/office/powerpoint/2010/main" val="1508502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starting points:</a:t>
            </a:r>
            <a:endParaRPr lang="en-US" dirty="0"/>
          </a:p>
        </p:txBody>
      </p:sp>
      <p:sp>
        <p:nvSpPr>
          <p:cNvPr id="3" name="Content Placeholder 2"/>
          <p:cNvSpPr>
            <a:spLocks noGrp="1"/>
          </p:cNvSpPr>
          <p:nvPr>
            <p:ph idx="1"/>
          </p:nvPr>
        </p:nvSpPr>
        <p:spPr>
          <a:xfrm>
            <a:off x="395536" y="1839258"/>
            <a:ext cx="5118093" cy="4387988"/>
          </a:xfrm>
        </p:spPr>
        <p:txBody>
          <a:bodyPr/>
          <a:lstStyle/>
          <a:p>
            <a:r>
              <a:rPr lang="en-US" dirty="0" smtClean="0"/>
              <a:t>First baby steps on building an Open Data Knowledge Graph:</a:t>
            </a:r>
          </a:p>
          <a:p>
            <a:endParaRPr lang="en-US" dirty="0" smtClean="0"/>
          </a:p>
          <a:p>
            <a:r>
              <a:rPr lang="en-US" dirty="0" smtClean="0"/>
              <a:t>Ongoing work to make </a:t>
            </a:r>
          </a:p>
          <a:p>
            <a:r>
              <a:rPr lang="en-US" dirty="0" smtClean="0"/>
              <a:t>Open Data geo-searchable e.g. in our project </a:t>
            </a:r>
            <a:r>
              <a:rPr lang="en-US" dirty="0" smtClean="0">
                <a:hlinkClick r:id="rId2"/>
              </a:rPr>
              <a:t>communidata.at</a:t>
            </a:r>
            <a:r>
              <a:rPr lang="en-US" dirty="0" smtClean="0"/>
              <a:t>:</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5130" y="2322898"/>
            <a:ext cx="3358282" cy="2978310"/>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2019" y="4293096"/>
            <a:ext cx="4529096" cy="2815208"/>
          </a:xfrm>
          <a:prstGeom prst="rect">
            <a:avLst/>
          </a:prstGeom>
        </p:spPr>
      </p:pic>
      <p:sp>
        <p:nvSpPr>
          <p:cNvPr id="6" name="TextBox 5"/>
          <p:cNvSpPr txBox="1"/>
          <p:nvPr/>
        </p:nvSpPr>
        <p:spPr>
          <a:xfrm>
            <a:off x="5642601" y="2061288"/>
            <a:ext cx="3467616" cy="261610"/>
          </a:xfrm>
          <a:prstGeom prst="rect">
            <a:avLst/>
          </a:prstGeom>
          <a:noFill/>
        </p:spPr>
        <p:txBody>
          <a:bodyPr wrap="none" rtlCol="0">
            <a:spAutoFit/>
          </a:bodyPr>
          <a:lstStyle/>
          <a:p>
            <a:r>
              <a:rPr lang="en-US" sz="1100" i="1" smtClean="0"/>
              <a:t>International Semantic Web conference 2016:</a:t>
            </a:r>
            <a:endParaRPr lang="en-US" sz="1100" i="1" dirty="0"/>
          </a:p>
        </p:txBody>
      </p:sp>
    </p:spTree>
    <p:extLst>
      <p:ext uri="{BB962C8B-B14F-4D97-AF65-F5344CB8AC3E}">
        <p14:creationId xmlns:p14="http://schemas.microsoft.com/office/powerpoint/2010/main" val="30188997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Ongoing Projects (</a:t>
            </a:r>
            <a:r>
              <a:rPr lang="en-GB" noProof="0" dirty="0" err="1" smtClean="0"/>
              <a:t>data.wu.ac.at</a:t>
            </a:r>
            <a:r>
              <a:rPr lang="en-GB" noProof="0" dirty="0" smtClean="0"/>
              <a:t>)</a:t>
            </a:r>
            <a:endParaRPr lang="en-GB" noProof="0"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75158" y="1772816"/>
            <a:ext cx="6579753" cy="5085184"/>
          </a:xfrm>
        </p:spPr>
      </p:pic>
    </p:spTree>
    <p:extLst>
      <p:ext uri="{BB962C8B-B14F-4D97-AF65-F5344CB8AC3E}">
        <p14:creationId xmlns:p14="http://schemas.microsoft.com/office/powerpoint/2010/main" val="33112777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30318"/>
            <a:ext cx="6627108" cy="1143000"/>
          </a:xfrm>
        </p:spPr>
        <p:txBody>
          <a:bodyPr/>
          <a:lstStyle/>
          <a:p>
            <a:r>
              <a:rPr lang="en-GB" noProof="0" smtClean="0"/>
              <a:t>1. </a:t>
            </a:r>
            <a:r>
              <a:rPr lang="en-GB" noProof="0" dirty="0" smtClean="0"/>
              <a:t>What is Cognitive Computing?</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97" y="1687628"/>
            <a:ext cx="9144000" cy="4593021"/>
          </a:xfrm>
          <a:prstGeom prst="rect">
            <a:avLst/>
          </a:prstGeom>
        </p:spPr>
      </p:pic>
    </p:spTree>
    <p:extLst>
      <p:ext uri="{BB962C8B-B14F-4D97-AF65-F5344CB8AC3E}">
        <p14:creationId xmlns:p14="http://schemas.microsoft.com/office/powerpoint/2010/main" val="34278079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smtClean="0"/>
              <a:t>Our research: </a:t>
            </a:r>
            <a:br>
              <a:rPr lang="en-GB" noProof="0" dirty="0" smtClean="0"/>
            </a:br>
            <a:r>
              <a:rPr lang="en-GB" dirty="0"/>
              <a:t>	</a:t>
            </a:r>
            <a:r>
              <a:rPr lang="en-GB" noProof="0" dirty="0" err="1" smtClean="0"/>
              <a:t>data.wu.ac.at</a:t>
            </a:r>
            <a:r>
              <a:rPr lang="en-GB" noProof="0" dirty="0" smtClean="0"/>
              <a:t/>
            </a:r>
            <a:br>
              <a:rPr lang="en-GB" noProof="0" dirty="0" smtClean="0"/>
            </a:br>
            <a:endParaRPr lang="en-GB" noProof="0" dirty="0"/>
          </a:p>
        </p:txBody>
      </p:sp>
      <p:sp>
        <p:nvSpPr>
          <p:cNvPr id="3" name="Inhaltsplatzhalter 2"/>
          <p:cNvSpPr>
            <a:spLocks noGrp="1"/>
          </p:cNvSpPr>
          <p:nvPr>
            <p:ph idx="1"/>
          </p:nvPr>
        </p:nvSpPr>
        <p:spPr>
          <a:xfrm>
            <a:off x="161752" y="1908810"/>
            <a:ext cx="8784975" cy="4758094"/>
          </a:xfrm>
        </p:spPr>
        <p:txBody>
          <a:bodyPr>
            <a:normAutofit fontScale="92500" lnSpcReduction="20000"/>
          </a:bodyPr>
          <a:lstStyle/>
          <a:p>
            <a:r>
              <a:rPr lang="en-GB" b="1" i="1" noProof="0" dirty="0" smtClean="0"/>
              <a:t>What is the status of Open Data and what are the challenges using Open Data?</a:t>
            </a:r>
          </a:p>
          <a:p>
            <a:pPr lvl="1"/>
            <a:r>
              <a:rPr lang="en-GB" noProof="0" dirty="0" err="1" smtClean="0"/>
              <a:t>OpenData</a:t>
            </a:r>
            <a:r>
              <a:rPr lang="en-GB" noProof="0" dirty="0" smtClean="0"/>
              <a:t> </a:t>
            </a:r>
            <a:r>
              <a:rPr lang="en-GB" noProof="0" dirty="0" err="1" smtClean="0"/>
              <a:t>PortalWatch</a:t>
            </a:r>
            <a:r>
              <a:rPr lang="en-GB" noProof="0" dirty="0" smtClean="0"/>
              <a:t> – a project at WU</a:t>
            </a:r>
            <a:endParaRPr lang="en-GB" b="1" i="1" noProof="0" dirty="0" smtClean="0"/>
          </a:p>
          <a:p>
            <a:endParaRPr lang="en-GB" b="1" i="1" noProof="0" dirty="0" smtClean="0"/>
          </a:p>
          <a:p>
            <a:r>
              <a:rPr lang="en-GB" b="1" i="1" noProof="0" dirty="0" smtClean="0"/>
              <a:t>How can Open Data be used by enterprises?</a:t>
            </a:r>
          </a:p>
          <a:p>
            <a:pPr lvl="1"/>
            <a:r>
              <a:rPr lang="en-GB" noProof="0" dirty="0" smtClean="0"/>
              <a:t>Open City Data Pipeline –  a joint project with Siemens on using Open Data in an Enterprise context!</a:t>
            </a:r>
          </a:p>
          <a:p>
            <a:pPr marL="255588" lvl="1" indent="0">
              <a:buNone/>
            </a:pPr>
            <a:endParaRPr lang="en-GB" noProof="0" dirty="0" smtClean="0"/>
          </a:p>
          <a:p>
            <a:r>
              <a:rPr lang="en-GB" b="1" i="1" noProof="0" dirty="0" smtClean="0"/>
              <a:t>What's next?</a:t>
            </a:r>
          </a:p>
          <a:p>
            <a:pPr lvl="1"/>
            <a:r>
              <a:rPr lang="en-GB" noProof="0" dirty="0" smtClean="0"/>
              <a:t>Improving Open Data Quality and Access: </a:t>
            </a:r>
            <a:r>
              <a:rPr lang="en-GB" noProof="0" dirty="0" err="1" smtClean="0"/>
              <a:t>ADEQUATE.at</a:t>
            </a:r>
            <a:r>
              <a:rPr lang="en-GB" noProof="0" dirty="0" smtClean="0"/>
              <a:t> </a:t>
            </a:r>
          </a:p>
          <a:p>
            <a:pPr lvl="1"/>
            <a:r>
              <a:rPr lang="en-GB" dirty="0" smtClean="0"/>
              <a:t>Making Open Data Searchable</a:t>
            </a:r>
          </a:p>
          <a:p>
            <a:pPr lvl="1"/>
            <a:r>
              <a:rPr lang="en-GB" noProof="0" dirty="0" smtClean="0"/>
              <a:t>Building an Open Data </a:t>
            </a:r>
            <a:r>
              <a:rPr lang="en-GB" b="1" noProof="0" dirty="0" smtClean="0"/>
              <a:t>Knowledge Graph</a:t>
            </a:r>
            <a:r>
              <a:rPr lang="en-GB" noProof="0" dirty="0" smtClean="0"/>
              <a:t>!</a:t>
            </a:r>
          </a:p>
          <a:p>
            <a:pPr lvl="1"/>
            <a:endParaRPr lang="en-GB" dirty="0"/>
          </a:p>
          <a:p>
            <a:r>
              <a:rPr lang="en-GB" noProof="0" dirty="0" smtClean="0"/>
              <a:t>A striving </a:t>
            </a:r>
            <a:r>
              <a:rPr lang="en-GB" b="1" noProof="0" dirty="0" smtClean="0"/>
              <a:t>Data Economy </a:t>
            </a:r>
            <a:r>
              <a:rPr lang="en-GB" noProof="0" dirty="0" smtClean="0"/>
              <a:t>needs no silos</a:t>
            </a:r>
            <a:r>
              <a:rPr lang="is-IS" noProof="0" dirty="0" smtClean="0"/>
              <a:t>… re-democratise the Web by Congitive Intelligence based on Open Data?</a:t>
            </a:r>
            <a:endParaRPr lang="en-GB" noProof="0" dirty="0" smtClean="0"/>
          </a:p>
        </p:txBody>
      </p:sp>
      <p:pic>
        <p:nvPicPr>
          <p:cNvPr id="5122" name="Picture 2" descr="https://pbs.twimg.com/media/C5_4bCnWAAAF7LG.jpg:la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0" y="5589239"/>
            <a:ext cx="9193336" cy="12737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ysClr val="windowText" lastClr="000000"/>
              </a:solidFill>
            </a:endParaRPr>
          </a:p>
        </p:txBody>
      </p:sp>
    </p:spTree>
    <p:extLst>
      <p:ext uri="{BB962C8B-B14F-4D97-AF65-F5344CB8AC3E}">
        <p14:creationId xmlns:p14="http://schemas.microsoft.com/office/powerpoint/2010/main" val="112875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5184576" cy="566742"/>
          </a:xfrm>
        </p:spPr>
        <p:txBody>
          <a:bodyPr>
            <a:normAutofit fontScale="90000"/>
          </a:bodyPr>
          <a:lstStyle/>
          <a:p>
            <a:r>
              <a:rPr lang="en-US" dirty="0" smtClean="0"/>
              <a:t>This is the knowledge Graph that IBM Watson used:</a:t>
            </a:r>
            <a:endParaRPr lang="en-US" dirty="0"/>
          </a:p>
        </p:txBody>
      </p:sp>
      <p:sp>
        <p:nvSpPr>
          <p:cNvPr id="3" name="Content Placeholder 2"/>
          <p:cNvSpPr>
            <a:spLocks noGrp="1"/>
          </p:cNvSpPr>
          <p:nvPr>
            <p:ph sz="quarter" idx="10"/>
          </p:nvPr>
        </p:nvSpPr>
        <p:spPr>
          <a:xfrm>
            <a:off x="468313" y="5733256"/>
            <a:ext cx="8485187" cy="921544"/>
          </a:xfrm>
        </p:spPr>
        <p:txBody>
          <a:bodyPr>
            <a:noAutofit/>
          </a:bodyPr>
          <a:lstStyle/>
          <a:p>
            <a:r>
              <a:rPr lang="en-US" sz="1800" dirty="0"/>
              <a:t>Linking Open Data cloud diagram 2017, by </a:t>
            </a:r>
            <a:r>
              <a:rPr lang="en-US" sz="1800" dirty="0" err="1"/>
              <a:t>Andrejs</a:t>
            </a:r>
            <a:r>
              <a:rPr lang="en-US" sz="1800" dirty="0"/>
              <a:t> Abele, John P. McCrae, Paul </a:t>
            </a:r>
            <a:r>
              <a:rPr lang="en-US" sz="1800" dirty="0" err="1"/>
              <a:t>Buitelaar</a:t>
            </a:r>
            <a:r>
              <a:rPr lang="en-US" sz="1800" dirty="0"/>
              <a:t>, Anja </a:t>
            </a:r>
            <a:r>
              <a:rPr lang="en-US" sz="1800" dirty="0" err="1"/>
              <a:t>Jentzsch</a:t>
            </a:r>
            <a:r>
              <a:rPr lang="en-US" sz="1800" dirty="0"/>
              <a:t> and Richard </a:t>
            </a:r>
            <a:r>
              <a:rPr lang="en-US" sz="1800" dirty="0" err="1"/>
              <a:t>Cyganiak</a:t>
            </a:r>
            <a:r>
              <a:rPr lang="en-US" sz="1800" dirty="0"/>
              <a:t>. </a:t>
            </a:r>
            <a:r>
              <a:rPr lang="en-US" sz="1800" dirty="0">
                <a:hlinkClick r:id="rId2"/>
              </a:rPr>
              <a:t>http://lod-cloud.net</a:t>
            </a:r>
            <a:r>
              <a:rPr lang="en-US" sz="1800" dirty="0" smtClean="0">
                <a:hlinkClick r:id="rId2"/>
              </a:rPr>
              <a:t>/</a:t>
            </a:r>
            <a:r>
              <a:rPr lang="en-US" sz="1800" dirty="0" smtClean="0"/>
              <a:t> </a:t>
            </a:r>
            <a:endParaRPr lang="en-US" sz="1800" dirty="0"/>
          </a:p>
        </p:txBody>
      </p:sp>
      <p:pic>
        <p:nvPicPr>
          <p:cNvPr id="1026" name="Picture 2" descr="ttp://lod-cloud.net/versions/2014-08-30/lod-cloud_colore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96147"/>
            <a:ext cx="5613009" cy="36724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20389760">
            <a:off x="534663" y="2775528"/>
            <a:ext cx="3580092" cy="369332"/>
          </a:xfrm>
          <a:prstGeom prst="rect">
            <a:avLst/>
          </a:prstGeom>
          <a:solidFill>
            <a:schemeClr val="bg1"/>
          </a:solidFill>
        </p:spPr>
        <p:txBody>
          <a:bodyPr wrap="square" rtlCol="0">
            <a:spAutoFit/>
          </a:bodyPr>
          <a:lstStyle/>
          <a:p>
            <a:r>
              <a:rPr lang="en-US" b="1" i="1" dirty="0" smtClean="0"/>
              <a:t>Open Data</a:t>
            </a:r>
            <a:r>
              <a:rPr lang="en-US" i="1" dirty="0" smtClean="0"/>
              <a:t> from the Web!</a:t>
            </a:r>
            <a:endParaRPr lang="en-US" i="1" dirty="0"/>
          </a:p>
        </p:txBody>
      </p:sp>
      <p:grpSp>
        <p:nvGrpSpPr>
          <p:cNvPr id="7" name="Group 6"/>
          <p:cNvGrpSpPr/>
          <p:nvPr/>
        </p:nvGrpSpPr>
        <p:grpSpPr>
          <a:xfrm>
            <a:off x="1331640" y="0"/>
            <a:ext cx="6069106" cy="6858000"/>
            <a:chOff x="1331640" y="0"/>
            <a:chExt cx="6069106" cy="6858000"/>
          </a:xfrm>
        </p:grpSpPr>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1640" y="0"/>
              <a:ext cx="6069106" cy="6858000"/>
            </a:xfrm>
            <a:prstGeom prst="rect">
              <a:avLst/>
            </a:prstGeom>
          </p:spPr>
        </p:pic>
        <p:sp>
          <p:nvSpPr>
            <p:cNvPr id="5" name="TextBox 4"/>
            <p:cNvSpPr txBox="1"/>
            <p:nvPr/>
          </p:nvSpPr>
          <p:spPr>
            <a:xfrm>
              <a:off x="5652120" y="4801814"/>
              <a:ext cx="548077" cy="211362"/>
            </a:xfrm>
            <a:prstGeom prst="rect">
              <a:avLst/>
            </a:prstGeom>
            <a:solidFill>
              <a:srgbClr val="FF0000">
                <a:alpha val="17000"/>
              </a:srgbClr>
            </a:solidFill>
          </p:spPr>
          <p:txBody>
            <a:bodyPr wrap="square" rtlCol="0">
              <a:spAutoFit/>
            </a:bodyPr>
            <a:lstStyle/>
            <a:p>
              <a:endParaRPr lang="en-US"/>
            </a:p>
          </p:txBody>
        </p:sp>
        <p:sp>
          <p:nvSpPr>
            <p:cNvPr id="12" name="TextBox 11"/>
            <p:cNvSpPr txBox="1"/>
            <p:nvPr/>
          </p:nvSpPr>
          <p:spPr>
            <a:xfrm>
              <a:off x="1381589" y="4970760"/>
              <a:ext cx="4231420" cy="258440"/>
            </a:xfrm>
            <a:prstGeom prst="rect">
              <a:avLst/>
            </a:prstGeom>
            <a:solidFill>
              <a:srgbClr val="FF0000">
                <a:alpha val="17000"/>
              </a:srgbClr>
            </a:solidFill>
          </p:spPr>
          <p:txBody>
            <a:bodyPr wrap="square" rtlCol="0">
              <a:spAutoFit/>
            </a:bodyPr>
            <a:lstStyle/>
            <a:p>
              <a:endParaRPr lang="en-US"/>
            </a:p>
          </p:txBody>
        </p:sp>
      </p:grpSp>
      <p:sp>
        <p:nvSpPr>
          <p:cNvPr id="9" name="TextBox 8"/>
          <p:cNvSpPr txBox="1"/>
          <p:nvPr/>
        </p:nvSpPr>
        <p:spPr>
          <a:xfrm>
            <a:off x="4035388" y="2638147"/>
            <a:ext cx="5157139" cy="1477328"/>
          </a:xfrm>
          <a:prstGeom prst="rect">
            <a:avLst/>
          </a:prstGeom>
          <a:noFill/>
        </p:spPr>
        <p:txBody>
          <a:bodyPr wrap="square" rtlCol="0">
            <a:spAutoFit/>
          </a:bodyPr>
          <a:lstStyle/>
          <a:p>
            <a:r>
              <a:rPr lang="en-US" i="1" dirty="0" smtClean="0"/>
              <a:t>“Both our </a:t>
            </a:r>
            <a:r>
              <a:rPr lang="en-US" i="1" dirty="0" err="1" smtClean="0"/>
              <a:t>knowldege</a:t>
            </a:r>
            <a:r>
              <a:rPr lang="en-US" i="1" dirty="0" smtClean="0"/>
              <a:t> graph and </a:t>
            </a:r>
            <a:r>
              <a:rPr lang="en-US" i="1" dirty="0" err="1" smtClean="0"/>
              <a:t>google’s</a:t>
            </a:r>
            <a:r>
              <a:rPr lang="en-US" i="1" dirty="0" smtClean="0"/>
              <a:t> </a:t>
            </a:r>
            <a:r>
              <a:rPr lang="en-US" i="1" dirty="0" err="1" smtClean="0"/>
              <a:t>habe</a:t>
            </a:r>
            <a:r>
              <a:rPr lang="en-US" i="1" dirty="0" smtClean="0"/>
              <a:t> </a:t>
            </a:r>
            <a:r>
              <a:rPr lang="en-US" b="1" i="1" dirty="0" smtClean="0"/>
              <a:t>roots in Wikipedia and freebase</a:t>
            </a:r>
            <a:r>
              <a:rPr lang="en-US" i="1" dirty="0" smtClean="0"/>
              <a:t>” </a:t>
            </a:r>
            <a:r>
              <a:rPr lang="en-US" dirty="0" smtClean="0"/>
              <a:t>– but none of Google and FB make their knowledge graphs freely and openly available again as Open Data!</a:t>
            </a:r>
            <a:endParaRPr lang="en-US" dirty="0"/>
          </a:p>
        </p:txBody>
      </p:sp>
    </p:spTree>
    <p:extLst>
      <p:ext uri="{BB962C8B-B14F-4D97-AF65-F5344CB8AC3E}">
        <p14:creationId xmlns:p14="http://schemas.microsoft.com/office/powerpoint/2010/main" val="214993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 fundamental threat to the Web itself:</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59397" y="2045459"/>
            <a:ext cx="4784272" cy="3471773"/>
          </a:xfrm>
        </p:spPr>
      </p:pic>
      <p:sp>
        <p:nvSpPr>
          <p:cNvPr id="5" name="Rectangle 4"/>
          <p:cNvSpPr/>
          <p:nvPr/>
        </p:nvSpPr>
        <p:spPr>
          <a:xfrm>
            <a:off x="249064" y="1737682"/>
            <a:ext cx="8715424" cy="307777"/>
          </a:xfrm>
          <a:prstGeom prst="rect">
            <a:avLst/>
          </a:prstGeom>
        </p:spPr>
        <p:txBody>
          <a:bodyPr wrap="square">
            <a:spAutoFit/>
          </a:bodyPr>
          <a:lstStyle/>
          <a:p>
            <a:r>
              <a:rPr lang="en-US" sz="1200" dirty="0">
                <a:hlinkClick r:id="rId3"/>
              </a:rPr>
              <a:t>https://</a:t>
            </a:r>
            <a:r>
              <a:rPr lang="en-US" sz="1200" dirty="0" smtClean="0">
                <a:hlinkClick r:id="rId3"/>
              </a:rPr>
              <a:t>www.theguardian.com/technology/2017/mar/11/tim-berners-lee-web-inventor-save-internet</a:t>
            </a:r>
            <a:r>
              <a:rPr lang="en-US" sz="1400" dirty="0" smtClean="0"/>
              <a:t> </a:t>
            </a:r>
            <a:endParaRPr lang="en-US" sz="1400" dirty="0"/>
          </a:p>
        </p:txBody>
      </p:sp>
      <p:sp>
        <p:nvSpPr>
          <p:cNvPr id="6" name="Rectangle 5"/>
          <p:cNvSpPr/>
          <p:nvPr/>
        </p:nvSpPr>
        <p:spPr>
          <a:xfrm>
            <a:off x="462019" y="3282368"/>
            <a:ext cx="4572000" cy="646331"/>
          </a:xfrm>
          <a:prstGeom prst="rect">
            <a:avLst/>
          </a:prstGeom>
        </p:spPr>
        <p:txBody>
          <a:bodyPr>
            <a:spAutoFit/>
          </a:bodyPr>
          <a:lstStyle/>
          <a:p>
            <a:r>
              <a:rPr lang="en-US" b="1"/>
              <a:t>1) We’ve lost control of our personal data</a:t>
            </a:r>
            <a:endParaRPr lang="en-US"/>
          </a:p>
        </p:txBody>
      </p:sp>
      <p:sp>
        <p:nvSpPr>
          <p:cNvPr id="7" name="Rectangle 6"/>
          <p:cNvSpPr/>
          <p:nvPr/>
        </p:nvSpPr>
        <p:spPr>
          <a:xfrm>
            <a:off x="462019" y="4082588"/>
            <a:ext cx="4572000" cy="923330"/>
          </a:xfrm>
          <a:prstGeom prst="rect">
            <a:avLst/>
          </a:prstGeom>
        </p:spPr>
        <p:txBody>
          <a:bodyPr>
            <a:spAutoFit/>
          </a:bodyPr>
          <a:lstStyle/>
          <a:p>
            <a:r>
              <a:rPr lang="en-US" b="1" dirty="0"/>
              <a:t>2) It’s too easy for misinformation to spread on the web</a:t>
            </a:r>
            <a:endParaRPr lang="en-US" dirty="0"/>
          </a:p>
        </p:txBody>
      </p:sp>
      <p:sp>
        <p:nvSpPr>
          <p:cNvPr id="8" name="Rectangle 7"/>
          <p:cNvSpPr/>
          <p:nvPr/>
        </p:nvSpPr>
        <p:spPr>
          <a:xfrm>
            <a:off x="462019" y="5229296"/>
            <a:ext cx="4572000" cy="923330"/>
          </a:xfrm>
          <a:prstGeom prst="rect">
            <a:avLst/>
          </a:prstGeom>
        </p:spPr>
        <p:txBody>
          <a:bodyPr>
            <a:spAutoFit/>
          </a:bodyPr>
          <a:lstStyle/>
          <a:p>
            <a:r>
              <a:rPr lang="en-US" b="1" smtClean="0"/>
              <a:t>3) </a:t>
            </a:r>
            <a:r>
              <a:rPr lang="en-US" b="1"/>
              <a:t>Political advertising online needs transparency and understanding</a:t>
            </a:r>
            <a:endParaRPr lang="en-US"/>
          </a:p>
        </p:txBody>
      </p:sp>
    </p:spTree>
    <p:extLst>
      <p:ext uri="{BB962C8B-B14F-4D97-AF65-F5344CB8AC3E}">
        <p14:creationId xmlns:p14="http://schemas.microsoft.com/office/powerpoint/2010/main" val="100564199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Open-Data-Fueled </a:t>
            </a:r>
            <a:r>
              <a:rPr lang="en-US" dirty="0"/>
              <a:t>Cognitive Computing </a:t>
            </a:r>
            <a:r>
              <a:rPr lang="en-US" dirty="0" smtClean="0"/>
              <a:t>to the rescue!</a:t>
            </a:r>
            <a:endParaRPr lang="en-US" dirty="0"/>
          </a:p>
        </p:txBody>
      </p:sp>
      <p:sp>
        <p:nvSpPr>
          <p:cNvPr id="3" name="Content Placeholder 2"/>
          <p:cNvSpPr>
            <a:spLocks noGrp="1"/>
          </p:cNvSpPr>
          <p:nvPr>
            <p:ph idx="1"/>
          </p:nvPr>
        </p:nvSpPr>
        <p:spPr/>
        <p:txBody>
          <a:bodyPr/>
          <a:lstStyle/>
          <a:p>
            <a:r>
              <a:rPr lang="en-US" dirty="0">
                <a:hlinkClick r:id="rId2"/>
              </a:rPr>
              <a:t>http://www.communidata.at/austrian-open-data-day-students-co-create-open-data-ideas</a:t>
            </a:r>
            <a:r>
              <a:rPr lang="en-US" dirty="0" smtClean="0">
                <a:hlinkClick r:id="rId2"/>
              </a:rPr>
              <a:t>/</a:t>
            </a:r>
            <a:r>
              <a:rPr lang="en-US" dirty="0" smtClean="0"/>
              <a:t> </a:t>
            </a:r>
            <a:endParaRPr lang="en-US" dirty="0"/>
          </a:p>
        </p:txBody>
      </p:sp>
      <p:pic>
        <p:nvPicPr>
          <p:cNvPr id="1026" name="Picture 2" descr="http://www.communidata.at/wordpress/wp-content/uploads/2017/03/Screen-Shot-2017-03-17-at-18.04.0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2812865"/>
            <a:ext cx="6516210" cy="368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8210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Open-Data-Fueled Cognitive Computing to the rescue!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87591" y="2974580"/>
            <a:ext cx="4932536" cy="3883420"/>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9512" y="1772816"/>
            <a:ext cx="3962273" cy="3744416"/>
          </a:xfrm>
        </p:spPr>
      </p:pic>
    </p:spTree>
    <p:extLst>
      <p:ext uri="{BB962C8B-B14F-4D97-AF65-F5344CB8AC3E}">
        <p14:creationId xmlns:p14="http://schemas.microsoft.com/office/powerpoint/2010/main" val="96979839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5" y="372489"/>
            <a:ext cx="7344815" cy="1143000"/>
          </a:xfrm>
        </p:spPr>
        <p:txBody>
          <a:bodyPr>
            <a:normAutofit fontScale="90000"/>
          </a:bodyPr>
          <a:lstStyle/>
          <a:p>
            <a:r>
              <a:rPr lang="en-GB" dirty="0" err="1" smtClean="0"/>
              <a:t>Bottomline</a:t>
            </a:r>
            <a:r>
              <a:rPr lang="en-GB" dirty="0" smtClean="0"/>
              <a:t>: Let’s build </a:t>
            </a:r>
            <a:br>
              <a:rPr lang="en-GB" dirty="0" smtClean="0"/>
            </a:br>
            <a:r>
              <a:rPr lang="en-GB" dirty="0" smtClean="0"/>
              <a:t>Open Knowledge Graphs as a basis for Cognitive Computing for all businesses!</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172" y="1663805"/>
            <a:ext cx="6197600" cy="4686300"/>
          </a:xfrm>
          <a:prstGeom prst="rect">
            <a:avLst/>
          </a:prstGeom>
        </p:spPr>
      </p:pic>
      <p:sp>
        <p:nvSpPr>
          <p:cNvPr id="8" name="Oval 7"/>
          <p:cNvSpPr/>
          <p:nvPr/>
        </p:nvSpPr>
        <p:spPr>
          <a:xfrm>
            <a:off x="107505" y="4149080"/>
            <a:ext cx="3096343" cy="3960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ysClr val="windowText" lastClr="000000"/>
                </a:solidFill>
              </a:rPr>
              <a:t>Cognitive Computing</a:t>
            </a:r>
            <a:endParaRPr lang="en-US" sz="1400" dirty="0">
              <a:solidFill>
                <a:sysClr val="windowText" lastClr="000000"/>
              </a:solidFill>
            </a:endParaRPr>
          </a:p>
        </p:txBody>
      </p:sp>
      <p:sp>
        <p:nvSpPr>
          <p:cNvPr id="9" name="Oval 8"/>
          <p:cNvSpPr/>
          <p:nvPr/>
        </p:nvSpPr>
        <p:spPr>
          <a:xfrm>
            <a:off x="620028" y="3656662"/>
            <a:ext cx="2952328"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künstliche</a:t>
            </a:r>
            <a:r>
              <a:rPr lang="en-US" sz="1400" dirty="0" smtClean="0">
                <a:solidFill>
                  <a:sysClr val="windowText" lastClr="000000"/>
                </a:solidFill>
              </a:rPr>
              <a:t> </a:t>
            </a:r>
            <a:r>
              <a:rPr lang="en-US" sz="1400" dirty="0" err="1" smtClean="0">
                <a:solidFill>
                  <a:sysClr val="windowText" lastClr="000000"/>
                </a:solidFill>
              </a:rPr>
              <a:t>Intelligenz</a:t>
            </a:r>
            <a:endParaRPr lang="en-US" sz="1400" dirty="0">
              <a:solidFill>
                <a:sysClr val="windowText" lastClr="000000"/>
              </a:solidFill>
            </a:endParaRPr>
          </a:p>
        </p:txBody>
      </p:sp>
      <p:sp>
        <p:nvSpPr>
          <p:cNvPr id="10" name="Oval 9"/>
          <p:cNvSpPr/>
          <p:nvPr/>
        </p:nvSpPr>
        <p:spPr>
          <a:xfrm>
            <a:off x="107505" y="4887049"/>
            <a:ext cx="6435270"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Mit</a:t>
            </a:r>
            <a:r>
              <a:rPr lang="en-US" sz="1400" dirty="0" smtClean="0">
                <a:solidFill>
                  <a:sysClr val="windowText" lastClr="000000"/>
                </a:solidFill>
              </a:rPr>
              <a:t> </a:t>
            </a:r>
            <a:r>
              <a:rPr lang="en-US" sz="1400" dirty="0" err="1" smtClean="0">
                <a:solidFill>
                  <a:sysClr val="windowText" lastClr="000000"/>
                </a:solidFill>
              </a:rPr>
              <a:t>welchen</a:t>
            </a:r>
            <a:r>
              <a:rPr lang="en-US" sz="1400" dirty="0" smtClean="0">
                <a:solidFill>
                  <a:sysClr val="windowText" lastClr="000000"/>
                </a:solidFill>
              </a:rPr>
              <a:t> </a:t>
            </a:r>
            <a:r>
              <a:rPr lang="en-US" sz="1400" dirty="0" err="1" smtClean="0">
                <a:solidFill>
                  <a:sysClr val="windowText" lastClr="000000"/>
                </a:solidFill>
              </a:rPr>
              <a:t>Themen</a:t>
            </a:r>
            <a:r>
              <a:rPr lang="en-US" sz="1400" dirty="0" smtClean="0">
                <a:solidFill>
                  <a:sysClr val="windowText" lastClr="000000"/>
                </a:solidFill>
              </a:rPr>
              <a:t> </a:t>
            </a:r>
            <a:r>
              <a:rPr lang="en-US" sz="1400" dirty="0" err="1" smtClean="0">
                <a:solidFill>
                  <a:sysClr val="windowText" lastClr="000000"/>
                </a:solidFill>
              </a:rPr>
              <a:t>sollten</a:t>
            </a:r>
            <a:r>
              <a:rPr lang="en-US" sz="1400" dirty="0" smtClean="0">
                <a:solidFill>
                  <a:sysClr val="windowText" lastClr="000000"/>
                </a:solidFill>
              </a:rPr>
              <a:t> </a:t>
            </a:r>
            <a:r>
              <a:rPr lang="en-US" sz="1400" dirty="0" err="1" smtClean="0">
                <a:solidFill>
                  <a:sysClr val="windowText" lastClr="000000"/>
                </a:solidFill>
              </a:rPr>
              <a:t>wir</a:t>
            </a:r>
            <a:r>
              <a:rPr lang="en-US" sz="1400" dirty="0" smtClean="0">
                <a:solidFill>
                  <a:sysClr val="windowText" lastClr="000000"/>
                </a:solidFill>
              </a:rPr>
              <a:t> </a:t>
            </a:r>
            <a:r>
              <a:rPr lang="en-US" sz="1400" dirty="0" err="1" smtClean="0">
                <a:solidFill>
                  <a:sysClr val="windowText" lastClr="000000"/>
                </a:solidFill>
              </a:rPr>
              <a:t>uns</a:t>
            </a:r>
            <a:r>
              <a:rPr lang="en-US" sz="1400" dirty="0" smtClean="0">
                <a:solidFill>
                  <a:sysClr val="windowText" lastClr="000000"/>
                </a:solidFill>
              </a:rPr>
              <a:t> </a:t>
            </a:r>
            <a:r>
              <a:rPr lang="en-US" sz="1400" dirty="0" err="1" smtClean="0">
                <a:solidFill>
                  <a:sysClr val="windowText" lastClr="000000"/>
                </a:solidFill>
              </a:rPr>
              <a:t>befassen</a:t>
            </a:r>
            <a:r>
              <a:rPr lang="en-US" sz="1400" dirty="0" smtClean="0">
                <a:solidFill>
                  <a:sysClr val="windowText" lastClr="000000"/>
                </a:solidFill>
              </a:rPr>
              <a:t>?</a:t>
            </a:r>
            <a:endParaRPr lang="en-US" sz="1400" dirty="0">
              <a:solidFill>
                <a:sysClr val="windowText" lastClr="000000"/>
              </a:solidFill>
            </a:endParaRPr>
          </a:p>
        </p:txBody>
      </p:sp>
      <p:sp>
        <p:nvSpPr>
          <p:cNvPr id="11" name="Oval 10"/>
          <p:cNvSpPr/>
          <p:nvPr/>
        </p:nvSpPr>
        <p:spPr>
          <a:xfrm>
            <a:off x="1128658" y="5325851"/>
            <a:ext cx="5602367"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ysClr val="windowText" lastClr="000000"/>
                </a:solidFill>
              </a:rPr>
              <a:t>Welche</a:t>
            </a:r>
            <a:r>
              <a:rPr lang="en-US" sz="1400" dirty="0" smtClean="0">
                <a:solidFill>
                  <a:sysClr val="windowText" lastClr="000000"/>
                </a:solidFill>
              </a:rPr>
              <a:t> </a:t>
            </a:r>
            <a:r>
              <a:rPr lang="en-US" sz="1400" dirty="0" err="1" smtClean="0">
                <a:solidFill>
                  <a:sysClr val="windowText" lastClr="000000"/>
                </a:solidFill>
              </a:rPr>
              <a:t>Lösungen</a:t>
            </a:r>
            <a:r>
              <a:rPr lang="en-US" sz="1400" dirty="0" smtClean="0">
                <a:solidFill>
                  <a:sysClr val="windowText" lastClr="000000"/>
                </a:solidFill>
              </a:rPr>
              <a:t> </a:t>
            </a:r>
            <a:r>
              <a:rPr lang="en-US" sz="1400" dirty="0" err="1" smtClean="0">
                <a:solidFill>
                  <a:sysClr val="windowText" lastClr="000000"/>
                </a:solidFill>
              </a:rPr>
              <a:t>sind</a:t>
            </a:r>
            <a:r>
              <a:rPr lang="en-US" sz="1400" dirty="0" smtClean="0">
                <a:solidFill>
                  <a:sysClr val="windowText" lastClr="000000"/>
                </a:solidFill>
              </a:rPr>
              <a:t> </a:t>
            </a:r>
            <a:r>
              <a:rPr lang="en-US" sz="1400" dirty="0" err="1" smtClean="0">
                <a:solidFill>
                  <a:sysClr val="windowText" lastClr="000000"/>
                </a:solidFill>
              </a:rPr>
              <a:t>im</a:t>
            </a:r>
            <a:r>
              <a:rPr lang="en-US" sz="1400" dirty="0" smtClean="0">
                <a:solidFill>
                  <a:sysClr val="windowText" lastClr="000000"/>
                </a:solidFill>
              </a:rPr>
              <a:t> </a:t>
            </a:r>
            <a:r>
              <a:rPr lang="en-US" sz="1400" dirty="0" err="1" smtClean="0">
                <a:solidFill>
                  <a:sysClr val="windowText" lastClr="000000"/>
                </a:solidFill>
              </a:rPr>
              <a:t>Einsatz</a:t>
            </a:r>
            <a:r>
              <a:rPr lang="en-US" sz="1400" dirty="0" smtClean="0">
                <a:solidFill>
                  <a:sysClr val="windowText" lastClr="000000"/>
                </a:solidFill>
              </a:rPr>
              <a:t>?</a:t>
            </a:r>
            <a:endParaRPr lang="en-US" sz="1400" dirty="0">
              <a:solidFill>
                <a:sysClr val="windowText" lastClr="000000"/>
              </a:solidFill>
            </a:endParaRPr>
          </a:p>
        </p:txBody>
      </p:sp>
      <p:sp>
        <p:nvSpPr>
          <p:cNvPr id="3" name="Oval Callout 2"/>
          <p:cNvSpPr/>
          <p:nvPr/>
        </p:nvSpPr>
        <p:spPr>
          <a:xfrm>
            <a:off x="6542775" y="3429000"/>
            <a:ext cx="2410726" cy="1435968"/>
          </a:xfrm>
          <a:prstGeom prst="wedgeEllipseCallout">
            <a:avLst>
              <a:gd name="adj1" fmla="val -72110"/>
              <a:gd name="adj2" fmla="val 5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OpenData</a:t>
            </a:r>
            <a:endParaRPr lang="en-US" dirty="0"/>
          </a:p>
        </p:txBody>
      </p:sp>
      <p:sp>
        <p:nvSpPr>
          <p:cNvPr id="5" name="TextBox 4"/>
          <p:cNvSpPr txBox="1"/>
          <p:nvPr/>
        </p:nvSpPr>
        <p:spPr>
          <a:xfrm>
            <a:off x="8126907" y="6350210"/>
            <a:ext cx="1009764" cy="369332"/>
          </a:xfrm>
          <a:prstGeom prst="rect">
            <a:avLst/>
          </a:prstGeom>
          <a:noFill/>
        </p:spPr>
        <p:txBody>
          <a:bodyPr wrap="none" rtlCol="0">
            <a:spAutoFit/>
          </a:bodyPr>
          <a:lstStyle/>
          <a:p>
            <a:r>
              <a:rPr lang="en-US" i="1" dirty="0" err="1" smtClean="0"/>
              <a:t>Danke</a:t>
            </a:r>
            <a:r>
              <a:rPr lang="en-US" i="1" dirty="0" smtClean="0"/>
              <a:t>!</a:t>
            </a:r>
            <a:endParaRPr lang="en-US" i="1" dirty="0"/>
          </a:p>
        </p:txBody>
      </p:sp>
    </p:spTree>
    <p:extLst>
      <p:ext uri="{BB962C8B-B14F-4D97-AF65-F5344CB8AC3E}">
        <p14:creationId xmlns:p14="http://schemas.microsoft.com/office/powerpoint/2010/main" val="924102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1397" y="2577933"/>
            <a:ext cx="3738240" cy="3803395"/>
          </a:xfrm>
          <a:prstGeom prst="rect">
            <a:avLst/>
          </a:prstGeom>
        </p:spPr>
      </p:pic>
      <p:sp>
        <p:nvSpPr>
          <p:cNvPr id="2" name="Title 1"/>
          <p:cNvSpPr>
            <a:spLocks noGrp="1"/>
          </p:cNvSpPr>
          <p:nvPr>
            <p:ph type="title"/>
          </p:nvPr>
        </p:nvSpPr>
        <p:spPr/>
        <p:txBody>
          <a:bodyPr/>
          <a:lstStyle/>
          <a:p>
            <a:r>
              <a:rPr lang="en-US" dirty="0" err="1" smtClean="0"/>
              <a:t>Eine</a:t>
            </a:r>
            <a:r>
              <a:rPr lang="en-US" dirty="0" smtClean="0"/>
              <a:t> </a:t>
            </a:r>
            <a:r>
              <a:rPr lang="en-US" dirty="0" err="1" smtClean="0"/>
              <a:t>Einladung</a:t>
            </a:r>
            <a:r>
              <a:rPr lang="is-IS" dirty="0" smtClean="0"/>
              <a:t>…</a:t>
            </a:r>
            <a:endParaRPr lang="en-US" dirty="0"/>
          </a:p>
        </p:txBody>
      </p:sp>
      <p:sp>
        <p:nvSpPr>
          <p:cNvPr id="3" name="Content Placeholder 2"/>
          <p:cNvSpPr>
            <a:spLocks noGrp="1"/>
          </p:cNvSpPr>
          <p:nvPr>
            <p:ph sz="quarter" idx="10"/>
          </p:nvPr>
        </p:nvSpPr>
        <p:spPr>
          <a:xfrm>
            <a:off x="-108520" y="1857375"/>
            <a:ext cx="9218157" cy="5000625"/>
          </a:xfrm>
        </p:spPr>
        <p:txBody>
          <a:bodyPr>
            <a:normAutofit fontScale="92500" lnSpcReduction="10000"/>
          </a:bodyPr>
          <a:lstStyle/>
          <a:p>
            <a:r>
              <a:rPr lang="en-US" dirty="0" smtClean="0"/>
              <a:t>	</a:t>
            </a:r>
            <a:r>
              <a:rPr lang="en-US" dirty="0" err="1" smtClean="0"/>
              <a:t>Wenn</a:t>
            </a:r>
            <a:r>
              <a:rPr lang="en-US" dirty="0" smtClean="0"/>
              <a:t> </a:t>
            </a:r>
            <a:r>
              <a:rPr lang="en-US" dirty="0" err="1" smtClean="0"/>
              <a:t>Sie</a:t>
            </a:r>
            <a:r>
              <a:rPr lang="en-US" dirty="0" smtClean="0"/>
              <a:t> </a:t>
            </a:r>
            <a:r>
              <a:rPr lang="en-US" dirty="0" err="1" smtClean="0"/>
              <a:t>mehr</a:t>
            </a:r>
            <a:r>
              <a:rPr lang="en-US" dirty="0" smtClean="0"/>
              <a:t> </a:t>
            </a:r>
            <a:r>
              <a:rPr lang="en-US" dirty="0" err="1" smtClean="0"/>
              <a:t>zu</a:t>
            </a:r>
            <a:r>
              <a:rPr lang="en-US" dirty="0" smtClean="0"/>
              <a:t> den </a:t>
            </a:r>
            <a:r>
              <a:rPr lang="en-US" dirty="0" err="1" smtClean="0"/>
              <a:t>Themen</a:t>
            </a:r>
            <a:r>
              <a:rPr lang="en-US" dirty="0" smtClean="0"/>
              <a:t> </a:t>
            </a:r>
            <a:r>
              <a:rPr lang="en-US" b="1" i="1" dirty="0" smtClean="0"/>
              <a:t>Semantic Web, Cognitive Computing, Linked Open Data</a:t>
            </a:r>
            <a:r>
              <a:rPr lang="en-US" dirty="0" smtClean="0"/>
              <a:t> </a:t>
            </a:r>
            <a:r>
              <a:rPr lang="en-US" dirty="0" err="1" smtClean="0"/>
              <a:t>erfahren</a:t>
            </a:r>
            <a:r>
              <a:rPr lang="en-US" dirty="0" smtClean="0"/>
              <a:t> </a:t>
            </a:r>
            <a:r>
              <a:rPr lang="en-US" dirty="0" err="1" smtClean="0"/>
              <a:t>wollen</a:t>
            </a:r>
            <a:r>
              <a:rPr lang="en-US" dirty="0" smtClean="0"/>
              <a:t>:</a:t>
            </a:r>
          </a:p>
          <a:p>
            <a:pPr marL="619125" lvl="1" indent="-342900">
              <a:buFont typeface="Arial" charset="0"/>
              <a:buChar char="•"/>
            </a:pPr>
            <a:endParaRPr lang="en-US" dirty="0" smtClean="0"/>
          </a:p>
          <a:p>
            <a:pPr marL="619125" lvl="1" indent="-342900">
              <a:buFont typeface="Arial" charset="0"/>
              <a:buChar char="•"/>
            </a:pPr>
            <a:endParaRPr lang="en-US" dirty="0"/>
          </a:p>
          <a:p>
            <a:pPr marL="619125" lvl="1" indent="-342900">
              <a:buFont typeface="Arial" charset="0"/>
              <a:buChar char="•"/>
            </a:pPr>
            <a:endParaRPr lang="en-US" dirty="0" smtClean="0"/>
          </a:p>
          <a:p>
            <a:pPr marL="619125" lvl="1" indent="-342900">
              <a:buFont typeface="Arial" charset="0"/>
              <a:buChar char="•"/>
            </a:pPr>
            <a:endParaRPr lang="en-US" dirty="0"/>
          </a:p>
          <a:p>
            <a:pPr marL="276225" lvl="1" indent="0">
              <a:buNone/>
            </a:pPr>
            <a:r>
              <a:rPr lang="en-US" dirty="0">
                <a:hlinkClick r:id="rId3"/>
              </a:rPr>
              <a:t>https://iswc2017.semanticweb.org</a:t>
            </a:r>
            <a:r>
              <a:rPr lang="en-US" dirty="0" smtClean="0">
                <a:hlinkClick r:id="rId3"/>
              </a:rPr>
              <a:t>/</a:t>
            </a:r>
            <a:r>
              <a:rPr lang="en-US" dirty="0" smtClean="0"/>
              <a:t> </a:t>
            </a:r>
          </a:p>
          <a:p>
            <a:pPr marL="619125" lvl="1" indent="-342900">
              <a:buFont typeface="Arial" charset="0"/>
              <a:buChar char="•"/>
            </a:pPr>
            <a:endParaRPr lang="en-US" dirty="0"/>
          </a:p>
          <a:p>
            <a:pPr marL="619125" lvl="1" indent="-342900">
              <a:buFont typeface="Arial" charset="0"/>
              <a:buChar char="•"/>
            </a:pPr>
            <a:endParaRPr lang="en-US" dirty="0" smtClean="0"/>
          </a:p>
          <a:p>
            <a:pPr marL="619125" lvl="1" indent="-342900">
              <a:buFont typeface="Arial" charset="0"/>
              <a:buChar char="•"/>
            </a:pPr>
            <a:endParaRPr lang="en-US" dirty="0" smtClean="0"/>
          </a:p>
          <a:p>
            <a:pPr marL="619125" lvl="1" indent="-342900">
              <a:buFont typeface="Arial" charset="0"/>
              <a:buChar char="•"/>
            </a:pPr>
            <a:endParaRPr lang="en-US" sz="3900" dirty="0"/>
          </a:p>
          <a:p>
            <a:pPr marL="619125" lvl="1" indent="-342900">
              <a:buFont typeface="Arial" charset="0"/>
              <a:buChar char="•"/>
            </a:pPr>
            <a:endParaRPr lang="en-US" dirty="0" smtClean="0"/>
          </a:p>
          <a:p>
            <a:pPr marL="619125" lvl="1" indent="-342900">
              <a:buFont typeface="Arial" charset="0"/>
              <a:buChar char="•"/>
            </a:pPr>
            <a:r>
              <a:rPr lang="en-US" dirty="0" err="1" smtClean="0"/>
              <a:t>Wir</a:t>
            </a:r>
            <a:r>
              <a:rPr lang="en-US" dirty="0" smtClean="0"/>
              <a:t> </a:t>
            </a:r>
            <a:r>
              <a:rPr lang="en-US" dirty="0" err="1" smtClean="0"/>
              <a:t>veranstalten</a:t>
            </a:r>
            <a:r>
              <a:rPr lang="en-US" dirty="0" smtClean="0"/>
              <a:t> von 21.-25.10. an der WU die </a:t>
            </a:r>
          </a:p>
          <a:p>
            <a:pPr marL="276225" lvl="1" indent="0">
              <a:buNone/>
            </a:pPr>
            <a:r>
              <a:rPr lang="en-US" dirty="0"/>
              <a:t> </a:t>
            </a:r>
            <a:r>
              <a:rPr lang="en-US" dirty="0" smtClean="0"/>
              <a:t>   </a:t>
            </a:r>
            <a:r>
              <a:rPr lang="en-US" b="1" dirty="0" smtClean="0"/>
              <a:t>16. International Semantic Web Conference (ISWC2017)</a:t>
            </a:r>
            <a:endParaRPr lang="en-US" b="1" dirty="0"/>
          </a:p>
        </p:txBody>
      </p:sp>
    </p:spTree>
    <p:extLst>
      <p:ext uri="{BB962C8B-B14F-4D97-AF65-F5344CB8AC3E}">
        <p14:creationId xmlns:p14="http://schemas.microsoft.com/office/powerpoint/2010/main" val="126560279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I did NOT have time to talk about:</a:t>
            </a:r>
            <a:endParaRPr lang="en-US" dirty="0"/>
          </a:p>
        </p:txBody>
      </p:sp>
      <p:sp>
        <p:nvSpPr>
          <p:cNvPr id="3" name="Content Placeholder 2"/>
          <p:cNvSpPr>
            <a:spLocks noGrp="1"/>
          </p:cNvSpPr>
          <p:nvPr>
            <p:ph sz="quarter" idx="10"/>
          </p:nvPr>
        </p:nvSpPr>
        <p:spPr/>
        <p:txBody>
          <a:bodyPr/>
          <a:lstStyle/>
          <a:p>
            <a:pPr marL="342900" indent="-342900">
              <a:buFont typeface="Arial" charset="0"/>
              <a:buChar char="•"/>
            </a:pPr>
            <a:r>
              <a:rPr lang="en-US" dirty="0" smtClean="0"/>
              <a:t>Open Data and </a:t>
            </a:r>
            <a:r>
              <a:rPr lang="en-US" dirty="0" err="1" smtClean="0"/>
              <a:t>licences</a:t>
            </a:r>
            <a:r>
              <a:rPr lang="en-US" dirty="0" smtClean="0"/>
              <a:t> </a:t>
            </a:r>
            <a:r>
              <a:rPr lang="en-US" dirty="0" smtClean="0">
                <a:sym typeface="Wingdings"/>
              </a:rPr>
              <a:t></a:t>
            </a:r>
            <a:r>
              <a:rPr lang="en-US" dirty="0">
                <a:sym typeface="Wingdings"/>
              </a:rPr>
              <a:t> </a:t>
            </a:r>
            <a:r>
              <a:rPr lang="en-US" dirty="0" smtClean="0">
                <a:sym typeface="Wingdings"/>
                <a:hlinkClick r:id="rId2"/>
              </a:rPr>
              <a:t>DALICC</a:t>
            </a:r>
            <a:endParaRPr lang="en-US" dirty="0"/>
          </a:p>
          <a:p>
            <a:pPr marL="342900" indent="-342900">
              <a:buFont typeface="Arial" charset="0"/>
              <a:buChar char="•"/>
            </a:pPr>
            <a:endParaRPr lang="en-US" dirty="0" smtClean="0"/>
          </a:p>
          <a:p>
            <a:pPr marL="342900" indent="-342900">
              <a:buFont typeface="Arial" charset="0"/>
              <a:buChar char="•"/>
            </a:pPr>
            <a:r>
              <a:rPr lang="en-US" dirty="0" smtClean="0"/>
              <a:t>Open Data adoption barriers  </a:t>
            </a:r>
            <a:r>
              <a:rPr lang="en-US" dirty="0" smtClean="0">
                <a:sym typeface="Wingdings"/>
              </a:rPr>
              <a:t> see our recent paper to be presented at </a:t>
            </a:r>
            <a:r>
              <a:rPr lang="en-US" dirty="0" smtClean="0">
                <a:sym typeface="Wingdings"/>
                <a:hlinkClick r:id="rId3"/>
              </a:rPr>
              <a:t>CEDEM2017</a:t>
            </a:r>
            <a:endParaRPr lang="en-US" dirty="0" smtClean="0"/>
          </a:p>
          <a:p>
            <a:pPr marL="0" indent="0"/>
            <a:endParaRPr lang="en-US" sz="1400" i="1" dirty="0" smtClean="0"/>
          </a:p>
          <a:p>
            <a:pPr marL="342900" indent="-342900">
              <a:buFont typeface="Arial" charset="0"/>
              <a:buChar char="•"/>
            </a:pPr>
            <a:r>
              <a:rPr lang="en-US" dirty="0" smtClean="0"/>
              <a:t>Privacy and data on the Web </a:t>
            </a:r>
            <a:r>
              <a:rPr lang="en-US" dirty="0" smtClean="0">
                <a:sym typeface="Wingdings"/>
              </a:rPr>
              <a:t> </a:t>
            </a:r>
            <a:r>
              <a:rPr lang="en-US" dirty="0" smtClean="0">
                <a:sym typeface="Wingdings"/>
                <a:hlinkClick r:id="rId4"/>
              </a:rPr>
              <a:t>http://privacylab.at</a:t>
            </a:r>
            <a:r>
              <a:rPr lang="en-US" dirty="0" smtClean="0">
                <a:sym typeface="Wingdings"/>
              </a:rPr>
              <a:t> </a:t>
            </a:r>
            <a:endParaRPr lang="en-US" dirty="0"/>
          </a:p>
        </p:txBody>
      </p:sp>
    </p:spTree>
    <p:extLst>
      <p:ext uri="{BB962C8B-B14F-4D97-AF65-F5344CB8AC3E}">
        <p14:creationId xmlns:p14="http://schemas.microsoft.com/office/powerpoint/2010/main" val="16061841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30318"/>
            <a:ext cx="6627108" cy="1143000"/>
          </a:xfrm>
        </p:spPr>
        <p:txBody>
          <a:bodyPr/>
          <a:lstStyle/>
          <a:p>
            <a:r>
              <a:rPr lang="en-GB" noProof="0" smtClean="0"/>
              <a:t>1. </a:t>
            </a:r>
            <a:r>
              <a:rPr lang="en-GB" noProof="0" dirty="0" smtClean="0"/>
              <a:t>What is Cognitive Computing?</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p:txBody>
      </p:sp>
      <p:sp>
        <p:nvSpPr>
          <p:cNvPr id="3" name="Rectangle 2"/>
          <p:cNvSpPr/>
          <p:nvPr/>
        </p:nvSpPr>
        <p:spPr>
          <a:xfrm>
            <a:off x="1163071" y="6353201"/>
            <a:ext cx="7200800" cy="369332"/>
          </a:xfrm>
          <a:prstGeom prst="rect">
            <a:avLst/>
          </a:prstGeom>
        </p:spPr>
        <p:txBody>
          <a:bodyPr wrap="square">
            <a:spAutoFit/>
          </a:bodyPr>
          <a:lstStyle/>
          <a:p>
            <a:r>
              <a:rPr lang="en-US" dirty="0">
                <a:hlinkClick r:id="rId3"/>
              </a:rPr>
              <a:t>https://www.wu.ac.at/wutv/show/clip/20141024-welty/</a:t>
            </a:r>
            <a:r>
              <a:rPr lang="en-US" dirty="0"/>
              <a:t> </a:t>
            </a:r>
          </a:p>
        </p:txBody>
      </p:sp>
      <p:sp>
        <p:nvSpPr>
          <p:cNvPr id="4" name="TextBox 3"/>
          <p:cNvSpPr txBox="1"/>
          <p:nvPr/>
        </p:nvSpPr>
        <p:spPr>
          <a:xfrm>
            <a:off x="323528" y="1672709"/>
            <a:ext cx="8040343" cy="369332"/>
          </a:xfrm>
          <a:prstGeom prst="rect">
            <a:avLst/>
          </a:prstGeom>
          <a:noFill/>
        </p:spPr>
        <p:txBody>
          <a:bodyPr wrap="none" rtlCol="0">
            <a:spAutoFit/>
          </a:bodyPr>
          <a:lstStyle/>
          <a:p>
            <a:r>
              <a:rPr lang="en-US" dirty="0" smtClean="0"/>
              <a:t>Dr. Chris Welty, now Google, formerly IBM Research (Watson team)</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3071" y="2141432"/>
            <a:ext cx="6398155" cy="4144036"/>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03" y="2093654"/>
            <a:ext cx="9655747" cy="4191814"/>
          </a:xfrm>
          <a:prstGeom prst="rect">
            <a:avLst/>
          </a:prstGeom>
        </p:spPr>
      </p:pic>
      <p:sp>
        <p:nvSpPr>
          <p:cNvPr id="10" name="TextBox 9"/>
          <p:cNvSpPr txBox="1"/>
          <p:nvPr/>
        </p:nvSpPr>
        <p:spPr>
          <a:xfrm>
            <a:off x="1916827" y="4509120"/>
            <a:ext cx="7312198" cy="646331"/>
          </a:xfrm>
          <a:prstGeom prst="rect">
            <a:avLst/>
          </a:prstGeom>
          <a:solidFill>
            <a:schemeClr val="bg1"/>
          </a:solidFill>
        </p:spPr>
        <p:txBody>
          <a:bodyPr wrap="square" rtlCol="0">
            <a:spAutoFit/>
          </a:bodyPr>
          <a:lstStyle/>
          <a:p>
            <a:r>
              <a:rPr lang="en-US" i="1" dirty="0" smtClean="0"/>
              <a:t>“</a:t>
            </a:r>
            <a:r>
              <a:rPr lang="en-US" dirty="0"/>
              <a:t>Computational tasks that require  </a:t>
            </a:r>
            <a:r>
              <a:rPr lang="en-US" b="1" dirty="0"/>
              <a:t>inexact</a:t>
            </a:r>
            <a:r>
              <a:rPr lang="en-US" dirty="0"/>
              <a:t> </a:t>
            </a:r>
            <a:r>
              <a:rPr lang="en-US" dirty="0" smtClean="0"/>
              <a:t>solutions </a:t>
            </a:r>
            <a:r>
              <a:rPr lang="en-US" dirty="0"/>
              <a:t>that </a:t>
            </a:r>
            <a:r>
              <a:rPr lang="en-US" b="1" dirty="0"/>
              <a:t>combine multiple methods </a:t>
            </a:r>
            <a:r>
              <a:rPr lang="en-US" dirty="0"/>
              <a:t>in unpredictable ways</a:t>
            </a:r>
            <a:r>
              <a:rPr lang="en-US" dirty="0" smtClean="0"/>
              <a:t>.</a:t>
            </a:r>
            <a:r>
              <a:rPr lang="en-US" i="1" dirty="0" smtClean="0"/>
              <a:t>”</a:t>
            </a:r>
            <a:endParaRPr lang="en-US" i="1" dirty="0"/>
          </a:p>
        </p:txBody>
      </p:sp>
      <p:sp>
        <p:nvSpPr>
          <p:cNvPr id="8" name="TextBox 7"/>
          <p:cNvSpPr txBox="1"/>
          <p:nvPr/>
        </p:nvSpPr>
        <p:spPr>
          <a:xfrm>
            <a:off x="1679403" y="3082566"/>
            <a:ext cx="5328592" cy="646331"/>
          </a:xfrm>
          <a:prstGeom prst="rect">
            <a:avLst/>
          </a:prstGeom>
          <a:solidFill>
            <a:schemeClr val="bg1"/>
          </a:solidFill>
        </p:spPr>
        <p:txBody>
          <a:bodyPr wrap="square" rtlCol="0">
            <a:spAutoFit/>
          </a:bodyPr>
          <a:lstStyle/>
          <a:p>
            <a:r>
              <a:rPr lang="en-US" i="1" dirty="0" smtClean="0"/>
              <a:t>“Help computers perform tasks we can do really quickly, at a </a:t>
            </a:r>
            <a:r>
              <a:rPr lang="en-US" b="1" i="1" dirty="0" smtClean="0"/>
              <a:t>scale</a:t>
            </a:r>
            <a:r>
              <a:rPr lang="en-US" i="1" dirty="0" smtClean="0"/>
              <a:t> that humans can’t”</a:t>
            </a:r>
            <a:endParaRPr lang="en-US" i="1" dirty="0"/>
          </a:p>
        </p:txBody>
      </p:sp>
      <p:sp>
        <p:nvSpPr>
          <p:cNvPr id="11" name="TextBox 10"/>
          <p:cNvSpPr txBox="1"/>
          <p:nvPr/>
        </p:nvSpPr>
        <p:spPr>
          <a:xfrm>
            <a:off x="1960225" y="5396426"/>
            <a:ext cx="7312198" cy="646331"/>
          </a:xfrm>
          <a:prstGeom prst="rect">
            <a:avLst/>
          </a:prstGeom>
          <a:solidFill>
            <a:schemeClr val="bg1"/>
          </a:solidFill>
        </p:spPr>
        <p:txBody>
          <a:bodyPr wrap="square" rtlCol="0">
            <a:spAutoFit/>
          </a:bodyPr>
          <a:lstStyle/>
          <a:p>
            <a:r>
              <a:rPr lang="en-US" i="1" dirty="0" smtClean="0"/>
              <a:t>“</a:t>
            </a:r>
            <a:r>
              <a:rPr lang="en-US" dirty="0" smtClean="0"/>
              <a:t>Machine intelligence is not human intelligence, the difference lies in </a:t>
            </a:r>
            <a:r>
              <a:rPr lang="en-US" smtClean="0"/>
              <a:t>the errors it makes.</a:t>
            </a:r>
            <a:r>
              <a:rPr lang="en-US" i="1" smtClean="0"/>
              <a:t>”</a:t>
            </a:r>
            <a:endParaRPr lang="en-US" i="1" dirty="0"/>
          </a:p>
        </p:txBody>
      </p:sp>
    </p:spTree>
    <p:extLst>
      <p:ext uri="{BB962C8B-B14F-4D97-AF65-F5344CB8AC3E}">
        <p14:creationId xmlns:p14="http://schemas.microsoft.com/office/powerpoint/2010/main" val="728066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8" grpId="2"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0528" y="2649944"/>
            <a:ext cx="7092445" cy="4004856"/>
          </a:xfrm>
          <a:prstGeom prst="rect">
            <a:avLst/>
          </a:prstGeom>
        </p:spPr>
      </p:pic>
      <p:sp>
        <p:nvSpPr>
          <p:cNvPr id="5" name="TextBox 4"/>
          <p:cNvSpPr txBox="1"/>
          <p:nvPr/>
        </p:nvSpPr>
        <p:spPr>
          <a:xfrm>
            <a:off x="2438607" y="3068960"/>
            <a:ext cx="4021357" cy="369332"/>
          </a:xfrm>
          <a:prstGeom prst="rect">
            <a:avLst/>
          </a:prstGeom>
          <a:solidFill>
            <a:schemeClr val="bg1"/>
          </a:solidFill>
        </p:spPr>
        <p:txBody>
          <a:bodyPr wrap="none" rtlCol="0">
            <a:spAutoFit/>
          </a:bodyPr>
          <a:lstStyle/>
          <a:p>
            <a:r>
              <a:rPr lang="en-US" i="1" dirty="0"/>
              <a:t>“</a:t>
            </a:r>
            <a:r>
              <a:rPr lang="en-US" i="1" dirty="0" err="1"/>
              <a:t>demistify</a:t>
            </a:r>
            <a:r>
              <a:rPr lang="en-US" i="1" dirty="0"/>
              <a:t>” Artificial </a:t>
            </a:r>
            <a:r>
              <a:rPr lang="en-US" i="1" dirty="0" smtClean="0"/>
              <a:t>Intelligence</a:t>
            </a:r>
            <a:endParaRPr lang="en-US" i="1" dirty="0"/>
          </a:p>
        </p:txBody>
      </p:sp>
    </p:spTree>
    <p:extLst>
      <p:ext uri="{BB962C8B-B14F-4D97-AF65-F5344CB8AC3E}">
        <p14:creationId xmlns:p14="http://schemas.microsoft.com/office/powerpoint/2010/main" val="9817292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6015" y="2653845"/>
            <a:ext cx="7170361" cy="40349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911" y="2653845"/>
            <a:ext cx="7182465" cy="4034904"/>
          </a:xfrm>
          <a:prstGeom prst="rect">
            <a:avLst/>
          </a:prstGeom>
        </p:spPr>
      </p:pic>
    </p:spTree>
    <p:extLst>
      <p:ext uri="{BB962C8B-B14F-4D97-AF65-F5344CB8AC3E}">
        <p14:creationId xmlns:p14="http://schemas.microsoft.com/office/powerpoint/2010/main" val="1481291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608" y="2708920"/>
            <a:ext cx="6948264" cy="39134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1937" y="2676525"/>
            <a:ext cx="6967988" cy="392919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1416" y="2708920"/>
            <a:ext cx="6920456" cy="3896799"/>
          </a:xfrm>
          <a:prstGeom prst="rect">
            <a:avLst/>
          </a:prstGeom>
        </p:spPr>
      </p:pic>
      <p:sp>
        <p:nvSpPr>
          <p:cNvPr id="9" name="TextBox 8"/>
          <p:cNvSpPr txBox="1"/>
          <p:nvPr/>
        </p:nvSpPr>
        <p:spPr>
          <a:xfrm>
            <a:off x="2699792" y="5805264"/>
            <a:ext cx="3580092" cy="646331"/>
          </a:xfrm>
          <a:prstGeom prst="rect">
            <a:avLst/>
          </a:prstGeom>
          <a:solidFill>
            <a:schemeClr val="bg1"/>
          </a:solidFill>
        </p:spPr>
        <p:txBody>
          <a:bodyPr wrap="square" rtlCol="0">
            <a:spAutoFit/>
          </a:bodyPr>
          <a:lstStyle/>
          <a:p>
            <a:r>
              <a:rPr lang="en-US" i="1" dirty="0" smtClean="0"/>
              <a:t>“learn from </a:t>
            </a:r>
            <a:r>
              <a:rPr lang="en-US" b="1" i="1" dirty="0" smtClean="0"/>
              <a:t>data</a:t>
            </a:r>
            <a:r>
              <a:rPr lang="en-US" i="1" dirty="0" smtClean="0"/>
              <a:t>, like spreadsheets on steroids”</a:t>
            </a:r>
            <a:endParaRPr lang="en-US" i="1" dirty="0"/>
          </a:p>
        </p:txBody>
      </p:sp>
    </p:spTree>
    <p:extLst>
      <p:ext uri="{BB962C8B-B14F-4D97-AF65-F5344CB8AC3E}">
        <p14:creationId xmlns:p14="http://schemas.microsoft.com/office/powerpoint/2010/main" val="32504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608" y="2698118"/>
            <a:ext cx="6983760" cy="3924286"/>
          </a:xfrm>
          <a:prstGeom prst="rect">
            <a:avLst/>
          </a:prstGeom>
        </p:spPr>
      </p:pic>
      <p:sp>
        <p:nvSpPr>
          <p:cNvPr id="11" name="TextBox 10"/>
          <p:cNvSpPr txBox="1"/>
          <p:nvPr/>
        </p:nvSpPr>
        <p:spPr>
          <a:xfrm>
            <a:off x="1443179" y="2924944"/>
            <a:ext cx="6067143" cy="923330"/>
          </a:xfrm>
          <a:prstGeom prst="rect">
            <a:avLst/>
          </a:prstGeom>
          <a:solidFill>
            <a:schemeClr val="bg1"/>
          </a:solidFill>
        </p:spPr>
        <p:txBody>
          <a:bodyPr wrap="square" rtlCol="0">
            <a:spAutoFit/>
          </a:bodyPr>
          <a:lstStyle/>
          <a:p>
            <a:r>
              <a:rPr lang="en-US" i="1" smtClean="0"/>
              <a:t>Recall: “</a:t>
            </a:r>
            <a:r>
              <a:rPr lang="en-US" smtClean="0"/>
              <a:t>Machine</a:t>
            </a:r>
            <a:r>
              <a:rPr lang="en-US" dirty="0" smtClean="0"/>
              <a:t> intelligence is not human intelligence, the difference lies in the errors it </a:t>
            </a:r>
            <a:r>
              <a:rPr lang="en-US" smtClean="0"/>
              <a:t>makes.</a:t>
            </a:r>
            <a:r>
              <a:rPr lang="en-US" i="1" smtClean="0"/>
              <a:t>” is it?</a:t>
            </a:r>
            <a:endParaRPr lang="en-US" i="1" dirty="0"/>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760" y="2715556"/>
            <a:ext cx="6987925" cy="3923046"/>
          </a:xfrm>
          <a:prstGeom prst="rect">
            <a:avLst/>
          </a:prstGeom>
        </p:spPr>
      </p:pic>
    </p:spTree>
    <p:extLst>
      <p:ext uri="{BB962C8B-B14F-4D97-AF65-F5344CB8AC3E}">
        <p14:creationId xmlns:p14="http://schemas.microsoft.com/office/powerpoint/2010/main" val="1580520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9052" y="2715556"/>
            <a:ext cx="6981759" cy="3906848"/>
          </a:xfrm>
          <a:prstGeom prst="rect">
            <a:avLst/>
          </a:prstGeom>
        </p:spPr>
      </p:pic>
      <p:sp>
        <p:nvSpPr>
          <p:cNvPr id="14" name="TextBox 13"/>
          <p:cNvSpPr txBox="1"/>
          <p:nvPr/>
        </p:nvSpPr>
        <p:spPr>
          <a:xfrm>
            <a:off x="3267213" y="5193670"/>
            <a:ext cx="5832649" cy="1477328"/>
          </a:xfrm>
          <a:prstGeom prst="rect">
            <a:avLst/>
          </a:prstGeom>
          <a:solidFill>
            <a:schemeClr val="bg1"/>
          </a:solidFill>
        </p:spPr>
        <p:txBody>
          <a:bodyPr wrap="square" rtlCol="0">
            <a:spAutoFit/>
          </a:bodyPr>
          <a:lstStyle/>
          <a:p>
            <a:pPr marL="342900" indent="-342900">
              <a:buFont typeface="+mj-lt"/>
              <a:buAutoNum type="arabicPeriod"/>
            </a:pPr>
            <a:r>
              <a:rPr lang="en-US" i="1" dirty="0" smtClean="0"/>
              <a:t>needs – if you want a combination of first and second wave AI – rules/explanations to model common sense and act in new contexts</a:t>
            </a:r>
          </a:p>
          <a:p>
            <a:pPr marL="342900" indent="-342900">
              <a:buFont typeface="+mj-lt"/>
              <a:buAutoNum type="arabicPeriod"/>
            </a:pPr>
            <a:r>
              <a:rPr lang="en-US" i="1" dirty="0" smtClean="0"/>
              <a:t>Again, data is at it’s heart!</a:t>
            </a:r>
            <a:endParaRPr lang="en-US" i="1" dirty="0"/>
          </a:p>
        </p:txBody>
      </p:sp>
    </p:spTree>
    <p:extLst>
      <p:ext uri="{BB962C8B-B14F-4D97-AF65-F5344CB8AC3E}">
        <p14:creationId xmlns:p14="http://schemas.microsoft.com/office/powerpoint/2010/main" val="1442759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animBg="1"/>
    </p:bldLst>
  </p:timing>
</p:sld>
</file>

<file path=ppt/theme/theme1.xml><?xml version="1.0" encoding="utf-8"?>
<a:theme xmlns:a="http://schemas.openxmlformats.org/drawingml/2006/main" name="WU Designvorlage neu">
  <a:themeElements>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 Designvorlage neu</Template>
  <TotalTime>248</TotalTime>
  <Words>1888</Words>
  <Application>Microsoft Macintosh PowerPoint</Application>
  <PresentationFormat>On-screen Show (4:3)</PresentationFormat>
  <Paragraphs>301</Paragraphs>
  <Slides>37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Calibri</vt:lpstr>
      <vt:lpstr>ＭＳ Ｐゴシック</vt:lpstr>
      <vt:lpstr>Siemens Sans</vt:lpstr>
      <vt:lpstr>Verdana</vt:lpstr>
      <vt:lpstr>Wingdings</vt:lpstr>
      <vt:lpstr>Arial</vt:lpstr>
      <vt:lpstr>WU Designvorlage neu</vt:lpstr>
      <vt:lpstr>Open Data on the Web as the fuel for Cognitive Computing Das Potenzial von Open Data für Cognitive Computing  </vt:lpstr>
      <vt:lpstr>Why are we here today?</vt:lpstr>
      <vt:lpstr>1. What is Cognitive Computing?</vt:lpstr>
      <vt:lpstr>1. What is Cognitive Computing?</vt:lpstr>
      <vt:lpstr>2. What is Artificial Intelligence?</vt:lpstr>
      <vt:lpstr>2. What is Artificial Intelligence?</vt:lpstr>
      <vt:lpstr>2. What is Artificial Intelligence?</vt:lpstr>
      <vt:lpstr>2. What is Artificial Intelligence?</vt:lpstr>
      <vt:lpstr>2. What is Artificial Intelligence?</vt:lpstr>
      <vt:lpstr>Which solutions exist now on the Web?</vt:lpstr>
      <vt:lpstr>Which solutions exist now on the Web?</vt:lpstr>
      <vt:lpstr>Which solutions exist now on the Web?</vt:lpstr>
      <vt:lpstr>This is the knowledge Graph that IBM Watson used:</vt:lpstr>
      <vt:lpstr>3. What is Open Data?</vt:lpstr>
      <vt:lpstr>Open Data  is a global trend:</vt:lpstr>
      <vt:lpstr>Open Data Portals</vt:lpstr>
      <vt:lpstr>Our research:   data.wu.ac.at </vt:lpstr>
      <vt:lpstr>OPEN DATA PORTAL WATCH</vt:lpstr>
      <vt:lpstr>What have we learnt?  Open Data also has the "Vs"</vt:lpstr>
      <vt:lpstr>Portalwatch Example:</vt:lpstr>
      <vt:lpstr>Our research:   data.wu.ac.at </vt:lpstr>
      <vt:lpstr>Use Case: City Data  – Important for Infrastructure Providers &amp; for City Decision Makers</vt:lpstr>
      <vt:lpstr>City Data Pipeline (started 2012)</vt:lpstr>
      <vt:lpstr>City Data Pipeline: could be viewed as a cognitive computing use case</vt:lpstr>
      <vt:lpstr>City Data Pipeline</vt:lpstr>
      <vt:lpstr>Our research:   data.wu.ac.at </vt:lpstr>
      <vt:lpstr>Why is Search in Open Data a problem?</vt:lpstr>
      <vt:lpstr>Some starting points:</vt:lpstr>
      <vt:lpstr>Ongoing Projects (data.wu.ac.at)</vt:lpstr>
      <vt:lpstr>Our research:   data.wu.ac.at </vt:lpstr>
      <vt:lpstr>This is the knowledge Graph that IBM Watson used:</vt:lpstr>
      <vt:lpstr>This is a fundamental threat to the Web itself:</vt:lpstr>
      <vt:lpstr>Open-Data-Fueled Cognitive Computing to the rescue!</vt:lpstr>
      <vt:lpstr>Open-Data-Fueled Cognitive Computing to the rescue!</vt:lpstr>
      <vt:lpstr>Bottomline: Let’s build  Open Knowledge Graphs as a basis for Cognitive Computing for all businesses!</vt:lpstr>
      <vt:lpstr>Eine Einladung…</vt:lpstr>
      <vt:lpstr>Things I did NOT have time to talk about: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BIS2</dc:title>
  <dc:creator>Niki</dc:creator>
  <cp:lastModifiedBy>Microsoft Office User</cp:lastModifiedBy>
  <cp:revision>623</cp:revision>
  <cp:lastPrinted>2017-03-22T21:56:14Z</cp:lastPrinted>
  <dcterms:created xsi:type="dcterms:W3CDTF">2010-04-12T15:33:34Z</dcterms:created>
  <dcterms:modified xsi:type="dcterms:W3CDTF">2017-03-22T22:06:07Z</dcterms:modified>
</cp:coreProperties>
</file>