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75.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46"/>
  </p:notesMasterIdLst>
  <p:handoutMasterIdLst>
    <p:handoutMasterId r:id="rId147"/>
  </p:handoutMasterIdLst>
  <p:sldIdLst>
    <p:sldId id="303" r:id="rId5"/>
    <p:sldId id="473" r:id="rId6"/>
    <p:sldId id="434" r:id="rId7"/>
    <p:sldId id="417" r:id="rId8"/>
    <p:sldId id="326" r:id="rId9"/>
    <p:sldId id="305" r:id="rId10"/>
    <p:sldId id="342" r:id="rId11"/>
    <p:sldId id="343" r:id="rId12"/>
    <p:sldId id="344" r:id="rId13"/>
    <p:sldId id="346" r:id="rId14"/>
    <p:sldId id="347" r:id="rId15"/>
    <p:sldId id="348" r:id="rId16"/>
    <p:sldId id="349" r:id="rId17"/>
    <p:sldId id="364" r:id="rId18"/>
    <p:sldId id="362" r:id="rId19"/>
    <p:sldId id="365" r:id="rId20"/>
    <p:sldId id="359" r:id="rId21"/>
    <p:sldId id="360" r:id="rId22"/>
    <p:sldId id="361" r:id="rId23"/>
    <p:sldId id="304" r:id="rId24"/>
    <p:sldId id="366" r:id="rId25"/>
    <p:sldId id="367" r:id="rId26"/>
    <p:sldId id="368" r:id="rId27"/>
    <p:sldId id="369" r:id="rId28"/>
    <p:sldId id="484" r:id="rId29"/>
    <p:sldId id="370" r:id="rId30"/>
    <p:sldId id="371" r:id="rId31"/>
    <p:sldId id="373" r:id="rId32"/>
    <p:sldId id="374" r:id="rId33"/>
    <p:sldId id="376" r:id="rId34"/>
    <p:sldId id="377" r:id="rId35"/>
    <p:sldId id="375" r:id="rId36"/>
    <p:sldId id="372" r:id="rId37"/>
    <p:sldId id="306" r:id="rId38"/>
    <p:sldId id="378" r:id="rId39"/>
    <p:sldId id="379" r:id="rId40"/>
    <p:sldId id="380" r:id="rId41"/>
    <p:sldId id="445" r:id="rId42"/>
    <p:sldId id="381" r:id="rId43"/>
    <p:sldId id="382" r:id="rId44"/>
    <p:sldId id="406" r:id="rId45"/>
    <p:sldId id="407" r:id="rId46"/>
    <p:sldId id="408" r:id="rId47"/>
    <p:sldId id="409" r:id="rId48"/>
    <p:sldId id="412" r:id="rId49"/>
    <p:sldId id="411" r:id="rId50"/>
    <p:sldId id="413" r:id="rId51"/>
    <p:sldId id="414" r:id="rId52"/>
    <p:sldId id="415" r:id="rId53"/>
    <p:sldId id="383" r:id="rId54"/>
    <p:sldId id="384" r:id="rId55"/>
    <p:sldId id="388" r:id="rId56"/>
    <p:sldId id="393" r:id="rId57"/>
    <p:sldId id="392" r:id="rId58"/>
    <p:sldId id="391" r:id="rId59"/>
    <p:sldId id="446" r:id="rId60"/>
    <p:sldId id="398" r:id="rId61"/>
    <p:sldId id="436" r:id="rId62"/>
    <p:sldId id="399" r:id="rId63"/>
    <p:sldId id="400" r:id="rId64"/>
    <p:sldId id="403" r:id="rId65"/>
    <p:sldId id="404" r:id="rId66"/>
    <p:sldId id="416" r:id="rId67"/>
    <p:sldId id="447" r:id="rId68"/>
    <p:sldId id="307" r:id="rId69"/>
    <p:sldId id="442" r:id="rId70"/>
    <p:sldId id="316" r:id="rId71"/>
    <p:sldId id="441" r:id="rId72"/>
    <p:sldId id="443" r:id="rId73"/>
    <p:sldId id="444" r:id="rId74"/>
    <p:sldId id="483" r:id="rId75"/>
    <p:sldId id="309" r:id="rId76"/>
    <p:sldId id="310" r:id="rId77"/>
    <p:sldId id="311" r:id="rId78"/>
    <p:sldId id="312" r:id="rId79"/>
    <p:sldId id="313" r:id="rId80"/>
    <p:sldId id="317" r:id="rId81"/>
    <p:sldId id="315" r:id="rId82"/>
    <p:sldId id="318" r:id="rId83"/>
    <p:sldId id="319" r:id="rId84"/>
    <p:sldId id="320" r:id="rId85"/>
    <p:sldId id="321" r:id="rId86"/>
    <p:sldId id="324" r:id="rId87"/>
    <p:sldId id="325" r:id="rId88"/>
    <p:sldId id="322" r:id="rId89"/>
    <p:sldId id="323" r:id="rId90"/>
    <p:sldId id="308" r:id="rId91"/>
    <p:sldId id="440" r:id="rId92"/>
    <p:sldId id="466" r:id="rId93"/>
    <p:sldId id="469" r:id="rId94"/>
    <p:sldId id="467" r:id="rId95"/>
    <p:sldId id="468" r:id="rId96"/>
    <p:sldId id="471" r:id="rId97"/>
    <p:sldId id="465" r:id="rId98"/>
    <p:sldId id="472" r:id="rId99"/>
    <p:sldId id="470" r:id="rId100"/>
    <p:sldId id="437" r:id="rId101"/>
    <p:sldId id="438" r:id="rId102"/>
    <p:sldId id="334" r:id="rId103"/>
    <p:sldId id="439" r:id="rId104"/>
    <p:sldId id="485" r:id="rId105"/>
    <p:sldId id="339" r:id="rId106"/>
    <p:sldId id="335" r:id="rId107"/>
    <p:sldId id="336" r:id="rId108"/>
    <p:sldId id="337" r:id="rId109"/>
    <p:sldId id="338" r:id="rId110"/>
    <p:sldId id="327" r:id="rId111"/>
    <p:sldId id="328" r:id="rId112"/>
    <p:sldId id="329" r:id="rId113"/>
    <p:sldId id="330" r:id="rId114"/>
    <p:sldId id="331" r:id="rId115"/>
    <p:sldId id="355" r:id="rId116"/>
    <p:sldId id="332" r:id="rId117"/>
    <p:sldId id="333" r:id="rId118"/>
    <p:sldId id="464" r:id="rId119"/>
    <p:sldId id="448" r:id="rId120"/>
    <p:sldId id="449" r:id="rId121"/>
    <p:sldId id="450" r:id="rId122"/>
    <p:sldId id="451" r:id="rId123"/>
    <p:sldId id="452" r:id="rId124"/>
    <p:sldId id="453" r:id="rId125"/>
    <p:sldId id="454" r:id="rId126"/>
    <p:sldId id="455" r:id="rId127"/>
    <p:sldId id="456" r:id="rId128"/>
    <p:sldId id="457" r:id="rId129"/>
    <p:sldId id="458" r:id="rId130"/>
    <p:sldId id="459" r:id="rId131"/>
    <p:sldId id="460" r:id="rId132"/>
    <p:sldId id="461" r:id="rId133"/>
    <p:sldId id="462" r:id="rId134"/>
    <p:sldId id="463" r:id="rId135"/>
    <p:sldId id="474" r:id="rId136"/>
    <p:sldId id="475" r:id="rId137"/>
    <p:sldId id="476" r:id="rId138"/>
    <p:sldId id="477" r:id="rId139"/>
    <p:sldId id="478" r:id="rId140"/>
    <p:sldId id="479" r:id="rId141"/>
    <p:sldId id="480" r:id="rId142"/>
    <p:sldId id="481" r:id="rId143"/>
    <p:sldId id="486" r:id="rId144"/>
    <p:sldId id="482" r:id="rId145"/>
  </p:sldIdLst>
  <p:sldSz cx="10160000" cy="5715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orient="horz" pos="3281" userDrawn="1">
          <p15:clr>
            <a:srgbClr val="A4A3A4"/>
          </p15:clr>
        </p15:guide>
        <p15:guide id="3" orient="horz" pos="982" userDrawn="1">
          <p15:clr>
            <a:srgbClr val="A4A3A4"/>
          </p15:clr>
        </p15:guide>
        <p15:guide id="4" pos="3200" userDrawn="1">
          <p15:clr>
            <a:srgbClr val="A4A3A4"/>
          </p15:clr>
        </p15:guide>
        <p15:guide id="5" pos="5563" userDrawn="1">
          <p15:clr>
            <a:srgbClr val="A4A3A4"/>
          </p15:clr>
        </p15:guide>
        <p15:guide id="6" pos="5780" userDrawn="1">
          <p15:clr>
            <a:srgbClr val="A4A3A4"/>
          </p15:clr>
        </p15:guide>
        <p15:guide id="7"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12" autoAdjust="0"/>
    <p:restoredTop sz="79716"/>
  </p:normalViewPr>
  <p:slideViewPr>
    <p:cSldViewPr showGuides="1">
      <p:cViewPr varScale="1">
        <p:scale>
          <a:sx n="78" d="100"/>
          <a:sy n="78" d="100"/>
        </p:scale>
        <p:origin x="1312" y="168"/>
      </p:cViewPr>
      <p:guideLst>
        <p:guide orient="horz" pos="1800"/>
        <p:guide orient="horz" pos="3281"/>
        <p:guide orient="horz" pos="982"/>
        <p:guide pos="3200"/>
        <p:guide pos="5563"/>
        <p:guide pos="5780"/>
        <p:guide pos="332"/>
      </p:guideLst>
    </p:cSldViewPr>
  </p:slideViewPr>
  <p:notesTextViewPr>
    <p:cViewPr>
      <p:scale>
        <a:sx n="1" d="1"/>
        <a:sy n="1" d="1"/>
      </p:scale>
      <p:origin x="0" y="0"/>
    </p:cViewPr>
  </p:notesTextViewPr>
  <p:notesViewPr>
    <p:cSldViewPr showGuides="1">
      <p:cViewPr varScale="1">
        <p:scale>
          <a:sx n="78" d="100"/>
          <a:sy n="78" d="100"/>
        </p:scale>
        <p:origin x="-322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Missing Format</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Kategorie 1</c:v>
                </c:pt>
              </c:strCache>
            </c:strRef>
          </c:cat>
          <c:val>
            <c:numRef>
              <c:f>Tabelle1!$B$2</c:f>
              <c:numCache>
                <c:formatCode>General</c:formatCode>
                <c:ptCount val="1"/>
                <c:pt idx="0">
                  <c:v>0.16</c:v>
                </c:pt>
              </c:numCache>
            </c:numRef>
          </c:val>
          <c:extLst>
            <c:ext xmlns:c16="http://schemas.microsoft.com/office/drawing/2014/chart" uri="{C3380CC4-5D6E-409C-BE32-E72D297353CC}">
              <c16:uniqueId val="{00000000-A595-4809-A580-688640634814}"/>
            </c:ext>
          </c:extLst>
        </c:ser>
        <c:ser>
          <c:idx val="1"/>
          <c:order val="1"/>
          <c:tx>
            <c:strRef>
              <c:f>Tabelle1!$C$1</c:f>
              <c:strCache>
                <c:ptCount val="1"/>
                <c:pt idx="0">
                  <c:v>PDF</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Kategorie 1</c:v>
                </c:pt>
              </c:strCache>
            </c:strRef>
          </c:cat>
          <c:val>
            <c:numRef>
              <c:f>Tabelle1!$C$2</c:f>
              <c:numCache>
                <c:formatCode>General</c:formatCode>
                <c:ptCount val="1"/>
                <c:pt idx="0">
                  <c:v>0.1</c:v>
                </c:pt>
              </c:numCache>
            </c:numRef>
          </c:val>
          <c:extLst>
            <c:ext xmlns:c16="http://schemas.microsoft.com/office/drawing/2014/chart" uri="{C3380CC4-5D6E-409C-BE32-E72D297353CC}">
              <c16:uniqueId val="{00000001-A595-4809-A580-688640634814}"/>
            </c:ext>
          </c:extLst>
        </c:ser>
        <c:ser>
          <c:idx val="2"/>
          <c:order val="2"/>
          <c:tx>
            <c:strRef>
              <c:f>Tabelle1!$D$1</c:f>
              <c:strCache>
                <c:ptCount val="1"/>
                <c:pt idx="0">
                  <c:v>Excel</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Kategorie 1</c:v>
                </c:pt>
              </c:strCache>
            </c:strRef>
          </c:cat>
          <c:val>
            <c:numRef>
              <c:f>Tabelle1!$D$2</c:f>
              <c:numCache>
                <c:formatCode>General</c:formatCode>
                <c:ptCount val="1"/>
                <c:pt idx="0">
                  <c:v>0.12</c:v>
                </c:pt>
              </c:numCache>
            </c:numRef>
          </c:val>
          <c:extLst>
            <c:ext xmlns:c16="http://schemas.microsoft.com/office/drawing/2014/chart" uri="{C3380CC4-5D6E-409C-BE32-E72D297353CC}">
              <c16:uniqueId val="{00000002-A595-4809-A580-688640634814}"/>
            </c:ext>
          </c:extLst>
        </c:ser>
        <c:ser>
          <c:idx val="3"/>
          <c:order val="3"/>
          <c:tx>
            <c:strRef>
              <c:f>Tabelle1!$E$1</c:f>
              <c:strCache>
                <c:ptCount val="1"/>
                <c:pt idx="0">
                  <c:v>CSV</c:v>
                </c:pt>
              </c:strCache>
            </c:strRef>
          </c:tx>
          <c:spPr>
            <a:solidFill>
              <a:schemeClr val="accent1">
                <a:lumMod val="6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Kategorie 1</c:v>
                </c:pt>
              </c:strCache>
            </c:strRef>
          </c:cat>
          <c:val>
            <c:numRef>
              <c:f>Tabelle1!$E$2</c:f>
              <c:numCache>
                <c:formatCode>General</c:formatCode>
                <c:ptCount val="1"/>
                <c:pt idx="0">
                  <c:v>0.27</c:v>
                </c:pt>
              </c:numCache>
            </c:numRef>
          </c:val>
          <c:extLst>
            <c:ext xmlns:c16="http://schemas.microsoft.com/office/drawing/2014/chart" uri="{C3380CC4-5D6E-409C-BE32-E72D297353CC}">
              <c16:uniqueId val="{00000003-A595-4809-A580-688640634814}"/>
            </c:ext>
          </c:extLst>
        </c:ser>
        <c:dLbls>
          <c:dLblPos val="outEnd"/>
          <c:showLegendKey val="0"/>
          <c:showVal val="1"/>
          <c:showCatName val="0"/>
          <c:showSerName val="0"/>
          <c:showPercent val="0"/>
          <c:showBubbleSize val="0"/>
        </c:dLbls>
        <c:gapWidth val="182"/>
        <c:axId val="1124432384"/>
        <c:axId val="1124434704"/>
      </c:barChart>
      <c:catAx>
        <c:axId val="1124432384"/>
        <c:scaling>
          <c:orientation val="minMax"/>
        </c:scaling>
        <c:delete val="1"/>
        <c:axPos val="l"/>
        <c:numFmt formatCode="General" sourceLinked="1"/>
        <c:majorTickMark val="out"/>
        <c:minorTickMark val="none"/>
        <c:tickLblPos val="nextTo"/>
        <c:crossAx val="1124434704"/>
        <c:crosses val="autoZero"/>
        <c:auto val="1"/>
        <c:lblAlgn val="ctr"/>
        <c:lblOffset val="100"/>
        <c:noMultiLvlLbl val="0"/>
      </c:catAx>
      <c:valAx>
        <c:axId val="1124434704"/>
        <c:scaling>
          <c:orientation val="minMax"/>
        </c:scaling>
        <c:delete val="1"/>
        <c:axPos val="b"/>
        <c:numFmt formatCode="General" sourceLinked="1"/>
        <c:majorTickMark val="out"/>
        <c:minorTickMark val="none"/>
        <c:tickLblPos val="nextTo"/>
        <c:crossAx val="1124432384"/>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5701598579040805"/>
          <c:w val="0.58712343508791398"/>
          <c:h val="0.142984014209591"/>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0ED23-EA6C-4D91-885E-111C18F0ED74}" type="doc">
      <dgm:prSet loTypeId="urn:microsoft.com/office/officeart/2005/8/layout/process1" loCatId="process" qsTypeId="urn:microsoft.com/office/officeart/2005/8/quickstyle/simple1" qsCatId="simple" csTypeId="urn:microsoft.com/office/officeart/2005/8/colors/accent1_2" csCatId="accent1" phldr="1"/>
      <dgm:spPr/>
    </dgm:pt>
    <dgm:pt modelId="{96C443EF-4367-4B18-96C8-7842A15DEEF3}">
      <dgm:prSet phldrT="[Text]" custT="1"/>
      <dgm:spPr/>
      <dgm:t>
        <a:bodyPr anchor="t"/>
        <a:lstStyle/>
        <a:p>
          <a:pPr algn="l"/>
          <a:r>
            <a:rPr lang="de-DE" sz="2100" b="0" i="0" dirty="0"/>
            <a:t>3/2015 </a:t>
          </a:r>
          <a:r>
            <a:rPr lang="de-DE" sz="2100" b="0" dirty="0"/>
            <a:t>[1]</a:t>
          </a:r>
          <a:r>
            <a:rPr lang="de-DE" sz="2100" b="0" i="0" dirty="0"/>
            <a:t>:</a:t>
          </a:r>
        </a:p>
        <a:p>
          <a:pPr algn="l"/>
          <a:r>
            <a:rPr lang="de-DE" sz="1900" dirty="0"/>
            <a:t>- 90 </a:t>
          </a:r>
          <a:r>
            <a:rPr lang="de-DE" sz="1900" dirty="0" err="1"/>
            <a:t>portals</a:t>
          </a:r>
          <a:br>
            <a:rPr lang="de-DE" sz="1900" dirty="0"/>
          </a:br>
          <a:r>
            <a:rPr lang="de-DE" sz="1900" dirty="0"/>
            <a:t>- </a:t>
          </a:r>
          <a:r>
            <a:rPr lang="de-DE" sz="1900" dirty="0" err="1"/>
            <a:t>Only</a:t>
          </a:r>
          <a:r>
            <a:rPr lang="de-DE" sz="1900" dirty="0"/>
            <a:t> </a:t>
          </a:r>
          <a:r>
            <a:rPr lang="de-DE" sz="1900" b="1" dirty="0"/>
            <a:t>CKAN</a:t>
          </a:r>
          <a:endParaRPr lang="de-DE" sz="1900" dirty="0"/>
        </a:p>
      </dgm:t>
    </dgm:pt>
    <dgm:pt modelId="{4E1C2CA5-E234-4365-8DD4-6BA3625ECC3A}" type="parTrans" cxnId="{4721233B-385E-4EAC-8FC1-F66DD5DB74AB}">
      <dgm:prSet/>
      <dgm:spPr/>
      <dgm:t>
        <a:bodyPr/>
        <a:lstStyle/>
        <a:p>
          <a:endParaRPr lang="de-DE" sz="1900"/>
        </a:p>
      </dgm:t>
    </dgm:pt>
    <dgm:pt modelId="{076726E5-0122-4E56-9DAC-31ED5E90BBAA}" type="sibTrans" cxnId="{4721233B-385E-4EAC-8FC1-F66DD5DB74AB}">
      <dgm:prSet custT="1"/>
      <dgm:spPr/>
      <dgm:t>
        <a:bodyPr anchor="t"/>
        <a:lstStyle/>
        <a:p>
          <a:pPr algn="l"/>
          <a:endParaRPr lang="de-DE" sz="1900"/>
        </a:p>
      </dgm:t>
    </dgm:pt>
    <dgm:pt modelId="{6B303ABF-346E-455D-A1D0-5BEE5B8A986A}">
      <dgm:prSet phldrT="[Text]" custT="1"/>
      <dgm:spPr/>
      <dgm:t>
        <a:bodyPr anchor="t"/>
        <a:lstStyle/>
        <a:p>
          <a:pPr algn="l"/>
          <a:r>
            <a:rPr lang="de-DE" sz="2100" b="0" dirty="0"/>
            <a:t>8/2015 [2]:</a:t>
          </a:r>
        </a:p>
        <a:p>
          <a:pPr algn="l"/>
          <a:r>
            <a:rPr lang="de-DE" sz="1900" dirty="0"/>
            <a:t>- 6 </a:t>
          </a:r>
          <a:r>
            <a:rPr lang="de-DE" sz="1900" b="1" dirty="0" err="1"/>
            <a:t>quality</a:t>
          </a:r>
          <a:r>
            <a:rPr lang="de-DE" sz="1900" b="1" dirty="0"/>
            <a:t> </a:t>
          </a:r>
          <a:r>
            <a:rPr lang="de-DE" sz="1900" b="1" dirty="0" err="1"/>
            <a:t>metrics</a:t>
          </a:r>
          <a:r>
            <a:rPr lang="de-DE" sz="1900" b="1" dirty="0"/>
            <a:t> </a:t>
          </a:r>
          <a:br>
            <a:rPr lang="de-DE" sz="1900" dirty="0"/>
          </a:br>
          <a:r>
            <a:rPr lang="de-DE" sz="1900" dirty="0"/>
            <a:t>- QA</a:t>
          </a:r>
        </a:p>
      </dgm:t>
    </dgm:pt>
    <dgm:pt modelId="{16332E1C-9F77-49D5-B1B2-DD52277BC368}" type="parTrans" cxnId="{594EF054-2D4B-458D-ABB8-1FDF53354021}">
      <dgm:prSet/>
      <dgm:spPr/>
      <dgm:t>
        <a:bodyPr/>
        <a:lstStyle/>
        <a:p>
          <a:endParaRPr lang="de-DE" sz="1900"/>
        </a:p>
      </dgm:t>
    </dgm:pt>
    <dgm:pt modelId="{EB722806-2838-43CE-884F-00BC20D48B23}" type="sibTrans" cxnId="{594EF054-2D4B-458D-ABB8-1FDF53354021}">
      <dgm:prSet custT="1"/>
      <dgm:spPr/>
      <dgm:t>
        <a:bodyPr anchor="t"/>
        <a:lstStyle/>
        <a:p>
          <a:pPr algn="l"/>
          <a:endParaRPr lang="de-DE" sz="1900"/>
        </a:p>
      </dgm:t>
    </dgm:pt>
    <dgm:pt modelId="{3B08A441-78C6-412A-A38C-4F393F435D5C}">
      <dgm:prSet phldrT="[Text]" custT="1"/>
      <dgm:spPr/>
      <dgm:t>
        <a:bodyPr anchor="t"/>
        <a:lstStyle/>
        <a:p>
          <a:pPr algn="l"/>
          <a:r>
            <a:rPr lang="de-DE" sz="2100" b="0" dirty="0"/>
            <a:t>6/2016 [3]:</a:t>
          </a:r>
        </a:p>
        <a:p>
          <a:pPr algn="l"/>
          <a:r>
            <a:rPr lang="de-DE" sz="2100" dirty="0"/>
            <a:t>- 260 </a:t>
          </a:r>
          <a:r>
            <a:rPr lang="de-DE" sz="2100" dirty="0" err="1"/>
            <a:t>portals</a:t>
          </a:r>
          <a:br>
            <a:rPr lang="de-DE" sz="2100" dirty="0"/>
          </a:br>
          <a:r>
            <a:rPr lang="de-DE" sz="1900" b="0" dirty="0"/>
            <a:t>- </a:t>
          </a:r>
          <a:r>
            <a:rPr lang="de-DE" sz="1900" b="1" dirty="0" err="1"/>
            <a:t>Socrata</a:t>
          </a:r>
          <a:r>
            <a:rPr lang="de-DE" sz="1900" dirty="0"/>
            <a:t>, </a:t>
          </a:r>
          <a:r>
            <a:rPr lang="de-DE" sz="1900" b="1" dirty="0" err="1"/>
            <a:t>OpenDataSoft</a:t>
          </a:r>
          <a:br>
            <a:rPr lang="de-DE" sz="1900" b="1" dirty="0"/>
          </a:br>
          <a:r>
            <a:rPr lang="de-DE" sz="1900" dirty="0"/>
            <a:t>- 18 </a:t>
          </a:r>
          <a:r>
            <a:rPr lang="de-DE" sz="1900" dirty="0" err="1"/>
            <a:t>metrics</a:t>
          </a:r>
          <a:endParaRPr lang="de-DE" sz="1900" dirty="0"/>
        </a:p>
      </dgm:t>
    </dgm:pt>
    <dgm:pt modelId="{3E108968-0441-445B-8D50-186A0E87FE01}" type="parTrans" cxnId="{9D182667-BD7F-4FFA-A707-1AD9E90BD820}">
      <dgm:prSet/>
      <dgm:spPr/>
      <dgm:t>
        <a:bodyPr/>
        <a:lstStyle/>
        <a:p>
          <a:endParaRPr lang="de-DE" sz="1900"/>
        </a:p>
      </dgm:t>
    </dgm:pt>
    <dgm:pt modelId="{B0A4C09B-0F4E-4931-8969-5B0F7095687E}" type="sibTrans" cxnId="{9D182667-BD7F-4FFA-A707-1AD9E90BD820}">
      <dgm:prSet/>
      <dgm:spPr/>
      <dgm:t>
        <a:bodyPr/>
        <a:lstStyle/>
        <a:p>
          <a:endParaRPr lang="de-DE" sz="1900"/>
        </a:p>
      </dgm:t>
    </dgm:pt>
    <dgm:pt modelId="{E838809A-6463-4E0A-8377-61825A6A6732}" type="pres">
      <dgm:prSet presAssocID="{C870ED23-EA6C-4D91-885E-111C18F0ED74}" presName="Name0" presStyleCnt="0">
        <dgm:presLayoutVars>
          <dgm:dir/>
          <dgm:resizeHandles val="exact"/>
        </dgm:presLayoutVars>
      </dgm:prSet>
      <dgm:spPr/>
    </dgm:pt>
    <dgm:pt modelId="{141A0151-2B1E-4F15-8812-57ACB3C1A2C6}" type="pres">
      <dgm:prSet presAssocID="{96C443EF-4367-4B18-96C8-7842A15DEEF3}" presName="node" presStyleLbl="node1" presStyleIdx="0" presStyleCnt="3" custScaleX="145572" custScaleY="104663" custLinFactNeighborX="-1900" custLinFactNeighborY="0">
        <dgm:presLayoutVars>
          <dgm:bulletEnabled val="1"/>
        </dgm:presLayoutVars>
      </dgm:prSet>
      <dgm:spPr/>
    </dgm:pt>
    <dgm:pt modelId="{7BBEEBA0-BF78-4E83-A161-FDFE974833E3}" type="pres">
      <dgm:prSet presAssocID="{076726E5-0122-4E56-9DAC-31ED5E90BBAA}" presName="sibTrans" presStyleLbl="sibTrans2D1" presStyleIdx="0" presStyleCnt="2" custScaleY="121254"/>
      <dgm:spPr/>
    </dgm:pt>
    <dgm:pt modelId="{FC8DD859-FBA0-43E5-860C-A117CBC64E34}" type="pres">
      <dgm:prSet presAssocID="{076726E5-0122-4E56-9DAC-31ED5E90BBAA}" presName="connectorText" presStyleLbl="sibTrans2D1" presStyleIdx="0" presStyleCnt="2"/>
      <dgm:spPr/>
    </dgm:pt>
    <dgm:pt modelId="{DF5C5E73-210D-4744-8BB7-84175D1013BE}" type="pres">
      <dgm:prSet presAssocID="{6B303ABF-346E-455D-A1D0-5BEE5B8A986A}" presName="node" presStyleLbl="node1" presStyleIdx="1" presStyleCnt="3" custScaleX="161070" custScaleY="104663">
        <dgm:presLayoutVars>
          <dgm:bulletEnabled val="1"/>
        </dgm:presLayoutVars>
      </dgm:prSet>
      <dgm:spPr/>
    </dgm:pt>
    <dgm:pt modelId="{EFD52EDD-6ADA-4B35-ACCD-0673709E8D3E}" type="pres">
      <dgm:prSet presAssocID="{EB722806-2838-43CE-884F-00BC20D48B23}" presName="sibTrans" presStyleLbl="sibTrans2D1" presStyleIdx="1" presStyleCnt="2" custScaleY="121254"/>
      <dgm:spPr/>
    </dgm:pt>
    <dgm:pt modelId="{BB5AB867-5F5C-4F48-AB7F-7FD46980AA2B}" type="pres">
      <dgm:prSet presAssocID="{EB722806-2838-43CE-884F-00BC20D48B23}" presName="connectorText" presStyleLbl="sibTrans2D1" presStyleIdx="1" presStyleCnt="2"/>
      <dgm:spPr/>
    </dgm:pt>
    <dgm:pt modelId="{A2F98E54-17FD-4C29-937E-C5DB7D1B88F8}" type="pres">
      <dgm:prSet presAssocID="{3B08A441-78C6-412A-A38C-4F393F435D5C}" presName="node" presStyleLbl="node1" presStyleIdx="2" presStyleCnt="3" custScaleX="282620" custScaleY="104663" custLinFactNeighborX="9479">
        <dgm:presLayoutVars>
          <dgm:bulletEnabled val="1"/>
        </dgm:presLayoutVars>
      </dgm:prSet>
      <dgm:spPr/>
    </dgm:pt>
  </dgm:ptLst>
  <dgm:cxnLst>
    <dgm:cxn modelId="{4721233B-385E-4EAC-8FC1-F66DD5DB74AB}" srcId="{C870ED23-EA6C-4D91-885E-111C18F0ED74}" destId="{96C443EF-4367-4B18-96C8-7842A15DEEF3}" srcOrd="0" destOrd="0" parTransId="{4E1C2CA5-E234-4365-8DD4-6BA3625ECC3A}" sibTransId="{076726E5-0122-4E56-9DAC-31ED5E90BBAA}"/>
    <dgm:cxn modelId="{33E99451-3D38-46D3-A642-9F12F406A135}" type="presOf" srcId="{EB722806-2838-43CE-884F-00BC20D48B23}" destId="{EFD52EDD-6ADA-4B35-ACCD-0673709E8D3E}" srcOrd="0" destOrd="0" presId="urn:microsoft.com/office/officeart/2005/8/layout/process1"/>
    <dgm:cxn modelId="{594EF054-2D4B-458D-ABB8-1FDF53354021}" srcId="{C870ED23-EA6C-4D91-885E-111C18F0ED74}" destId="{6B303ABF-346E-455D-A1D0-5BEE5B8A986A}" srcOrd="1" destOrd="0" parTransId="{16332E1C-9F77-49D5-B1B2-DD52277BC368}" sibTransId="{EB722806-2838-43CE-884F-00BC20D48B23}"/>
    <dgm:cxn modelId="{0B9A6659-F84C-427A-A9B2-2F3566452FD9}" type="presOf" srcId="{6B303ABF-346E-455D-A1D0-5BEE5B8A986A}" destId="{DF5C5E73-210D-4744-8BB7-84175D1013BE}" srcOrd="0" destOrd="0" presId="urn:microsoft.com/office/officeart/2005/8/layout/process1"/>
    <dgm:cxn modelId="{9D182667-BD7F-4FFA-A707-1AD9E90BD820}" srcId="{C870ED23-EA6C-4D91-885E-111C18F0ED74}" destId="{3B08A441-78C6-412A-A38C-4F393F435D5C}" srcOrd="2" destOrd="0" parTransId="{3E108968-0441-445B-8D50-186A0E87FE01}" sibTransId="{B0A4C09B-0F4E-4931-8969-5B0F7095687E}"/>
    <dgm:cxn modelId="{536DC98F-CB30-432B-B47C-96D7AA4D18B2}" type="presOf" srcId="{EB722806-2838-43CE-884F-00BC20D48B23}" destId="{BB5AB867-5F5C-4F48-AB7F-7FD46980AA2B}" srcOrd="1" destOrd="0" presId="urn:microsoft.com/office/officeart/2005/8/layout/process1"/>
    <dgm:cxn modelId="{9545E1C1-E81F-4202-AD20-E26927583B83}" type="presOf" srcId="{96C443EF-4367-4B18-96C8-7842A15DEEF3}" destId="{141A0151-2B1E-4F15-8812-57ACB3C1A2C6}" srcOrd="0" destOrd="0" presId="urn:microsoft.com/office/officeart/2005/8/layout/process1"/>
    <dgm:cxn modelId="{400BE1CC-13D7-4947-B3AF-D9C7BCDAA471}" type="presOf" srcId="{076726E5-0122-4E56-9DAC-31ED5E90BBAA}" destId="{7BBEEBA0-BF78-4E83-A161-FDFE974833E3}" srcOrd="0" destOrd="0" presId="urn:microsoft.com/office/officeart/2005/8/layout/process1"/>
    <dgm:cxn modelId="{1DF3ACE6-7B00-4A46-B714-EFD914A12491}" type="presOf" srcId="{3B08A441-78C6-412A-A38C-4F393F435D5C}" destId="{A2F98E54-17FD-4C29-937E-C5DB7D1B88F8}" srcOrd="0" destOrd="0" presId="urn:microsoft.com/office/officeart/2005/8/layout/process1"/>
    <dgm:cxn modelId="{DA0CF1F0-A25D-4485-B9E9-FD86AC56575E}" type="presOf" srcId="{C870ED23-EA6C-4D91-885E-111C18F0ED74}" destId="{E838809A-6463-4E0A-8377-61825A6A6732}" srcOrd="0" destOrd="0" presId="urn:microsoft.com/office/officeart/2005/8/layout/process1"/>
    <dgm:cxn modelId="{B54A8AF6-0D41-4DBF-8B6F-982D869CA760}" type="presOf" srcId="{076726E5-0122-4E56-9DAC-31ED5E90BBAA}" destId="{FC8DD859-FBA0-43E5-860C-A117CBC64E34}" srcOrd="1" destOrd="0" presId="urn:microsoft.com/office/officeart/2005/8/layout/process1"/>
    <dgm:cxn modelId="{64E0B68A-540A-4B7A-BEFF-2FD3DA3AF0F9}" type="presParOf" srcId="{E838809A-6463-4E0A-8377-61825A6A6732}" destId="{141A0151-2B1E-4F15-8812-57ACB3C1A2C6}" srcOrd="0" destOrd="0" presId="urn:microsoft.com/office/officeart/2005/8/layout/process1"/>
    <dgm:cxn modelId="{4C0E1F99-8791-4F68-92A3-025C26B5FE33}" type="presParOf" srcId="{E838809A-6463-4E0A-8377-61825A6A6732}" destId="{7BBEEBA0-BF78-4E83-A161-FDFE974833E3}" srcOrd="1" destOrd="0" presId="urn:microsoft.com/office/officeart/2005/8/layout/process1"/>
    <dgm:cxn modelId="{D950C7F6-8269-4DB0-9EBA-1FAF54B4F633}" type="presParOf" srcId="{7BBEEBA0-BF78-4E83-A161-FDFE974833E3}" destId="{FC8DD859-FBA0-43E5-860C-A117CBC64E34}" srcOrd="0" destOrd="0" presId="urn:microsoft.com/office/officeart/2005/8/layout/process1"/>
    <dgm:cxn modelId="{1AC2EA03-1C9C-4543-9F79-7A9A5747420E}" type="presParOf" srcId="{E838809A-6463-4E0A-8377-61825A6A6732}" destId="{DF5C5E73-210D-4744-8BB7-84175D1013BE}" srcOrd="2" destOrd="0" presId="urn:microsoft.com/office/officeart/2005/8/layout/process1"/>
    <dgm:cxn modelId="{54F3F300-A34F-4169-A605-C2871DA56D7E}" type="presParOf" srcId="{E838809A-6463-4E0A-8377-61825A6A6732}" destId="{EFD52EDD-6ADA-4B35-ACCD-0673709E8D3E}" srcOrd="3" destOrd="0" presId="urn:microsoft.com/office/officeart/2005/8/layout/process1"/>
    <dgm:cxn modelId="{F0730AAC-AF9D-4D4C-9FDA-03B0A63B0C43}" type="presParOf" srcId="{EFD52EDD-6ADA-4B35-ACCD-0673709E8D3E}" destId="{BB5AB867-5F5C-4F48-AB7F-7FD46980AA2B}" srcOrd="0" destOrd="0" presId="urn:microsoft.com/office/officeart/2005/8/layout/process1"/>
    <dgm:cxn modelId="{AE5BE588-5024-4ECC-A9E3-D79A205D181B}" type="presParOf" srcId="{E838809A-6463-4E0A-8377-61825A6A6732}" destId="{A2F98E54-17FD-4C29-937E-C5DB7D1B88F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A26CB1-9EB9-46F4-80DB-22D9B4E1EB49}"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de-DE"/>
        </a:p>
      </dgm:t>
    </dgm:pt>
    <dgm:pt modelId="{51E4F6AE-E1A3-427E-8E95-339E5A797504}">
      <dgm:prSet phldrT="[Text]" custT="1"/>
      <dgm:spPr/>
      <dgm:t>
        <a:bodyPr/>
        <a:lstStyle/>
        <a:p>
          <a:r>
            <a:rPr lang="de-DE" sz="2400" dirty="0"/>
            <a:t>Mapping </a:t>
          </a:r>
          <a:r>
            <a:rPr lang="de-DE" sz="2400" dirty="0" err="1"/>
            <a:t>to</a:t>
          </a:r>
          <a:r>
            <a:rPr lang="de-DE" sz="2400" dirty="0"/>
            <a:t> </a:t>
          </a:r>
          <a:br>
            <a:rPr lang="de-DE" sz="2400" dirty="0"/>
          </a:br>
          <a:r>
            <a:rPr lang="de-DE" sz="2400" dirty="0" err="1"/>
            <a:t>standard</a:t>
          </a:r>
          <a:r>
            <a:rPr lang="de-DE" sz="2400" dirty="0"/>
            <a:t> </a:t>
          </a:r>
          <a:r>
            <a:rPr lang="de-DE" sz="2400" dirty="0" err="1"/>
            <a:t>vocabularies</a:t>
          </a:r>
          <a:br>
            <a:rPr lang="de-DE" sz="2800" dirty="0"/>
          </a:br>
          <a:r>
            <a:rPr lang="de-DE" sz="2000" i="1" dirty="0"/>
            <a:t>DCAT, Schema.org</a:t>
          </a:r>
          <a:endParaRPr lang="de-DE" dirty="0"/>
        </a:p>
      </dgm:t>
    </dgm:pt>
    <dgm:pt modelId="{3D01BAF8-DC8E-4819-A17E-589FC866302A}" type="parTrans" cxnId="{FC01A5FF-D1D7-4C2A-A405-47D215B14F30}">
      <dgm:prSet/>
      <dgm:spPr/>
      <dgm:t>
        <a:bodyPr/>
        <a:lstStyle/>
        <a:p>
          <a:endParaRPr lang="de-DE"/>
        </a:p>
      </dgm:t>
    </dgm:pt>
    <dgm:pt modelId="{B66AF2CC-3C41-4AEE-9EDF-6B68911ECA0D}" type="sibTrans" cxnId="{FC01A5FF-D1D7-4C2A-A405-47D215B14F30}">
      <dgm:prSet/>
      <dgm:spPr/>
      <dgm:t>
        <a:bodyPr/>
        <a:lstStyle/>
        <a:p>
          <a:endParaRPr lang="de-DE"/>
        </a:p>
      </dgm:t>
    </dgm:pt>
    <dgm:pt modelId="{F7A1DE7D-3D9B-4A55-A5A6-8286CE2D92C8}">
      <dgm:prSet phldrT="[Text]" custT="1"/>
      <dgm:spPr/>
      <dgm:t>
        <a:bodyPr/>
        <a:lstStyle/>
        <a:p>
          <a:r>
            <a:rPr lang="de-DE" sz="2400" dirty="0" err="1"/>
            <a:t>Enrich</a:t>
          </a:r>
          <a:r>
            <a:rPr lang="de-DE" sz="2400" dirty="0"/>
            <a:t> </a:t>
          </a:r>
          <a:r>
            <a:rPr lang="de-DE" sz="2400" dirty="0" err="1"/>
            <a:t>the</a:t>
          </a:r>
          <a:r>
            <a:rPr lang="de-DE" sz="2400" dirty="0"/>
            <a:t> </a:t>
          </a:r>
          <a:r>
            <a:rPr lang="de-DE" sz="2400" dirty="0" err="1"/>
            <a:t>datasets</a:t>
          </a:r>
          <a:br>
            <a:rPr lang="de-DE" sz="2800" dirty="0"/>
          </a:br>
          <a:r>
            <a:rPr lang="de-DE" sz="2000" i="1" dirty="0"/>
            <a:t>DQV, CSVW, PROV </a:t>
          </a:r>
          <a:endParaRPr lang="de-DE" dirty="0"/>
        </a:p>
      </dgm:t>
    </dgm:pt>
    <dgm:pt modelId="{D1B26DF5-EFB3-43C2-AAC6-D784E00B915A}" type="parTrans" cxnId="{4C3BF82A-55B4-4F07-9B49-ECAFDB111B73}">
      <dgm:prSet/>
      <dgm:spPr/>
      <dgm:t>
        <a:bodyPr/>
        <a:lstStyle/>
        <a:p>
          <a:endParaRPr lang="de-DE"/>
        </a:p>
      </dgm:t>
    </dgm:pt>
    <dgm:pt modelId="{4411235A-65A2-41AE-908F-74EBADE4F28D}" type="sibTrans" cxnId="{4C3BF82A-55B4-4F07-9B49-ECAFDB111B73}">
      <dgm:prSet/>
      <dgm:spPr/>
      <dgm:t>
        <a:bodyPr/>
        <a:lstStyle/>
        <a:p>
          <a:endParaRPr lang="de-DE"/>
        </a:p>
      </dgm:t>
    </dgm:pt>
    <dgm:pt modelId="{6060654B-4685-46F8-AC07-71EFA63D3B34}">
      <dgm:prSet phldrT="[Text]" custT="1"/>
      <dgm:spPr/>
      <dgm:t>
        <a:bodyPr/>
        <a:lstStyle/>
        <a:p>
          <a:r>
            <a:rPr lang="de-DE" sz="2400" dirty="0" err="1"/>
            <a:t>Enable</a:t>
          </a:r>
          <a:r>
            <a:rPr lang="de-DE" sz="2400" dirty="0"/>
            <a:t> </a:t>
          </a:r>
          <a:r>
            <a:rPr lang="de-DE" sz="2400" dirty="0" err="1"/>
            <a:t>access</a:t>
          </a:r>
          <a:r>
            <a:rPr lang="de-DE" sz="2400" dirty="0"/>
            <a:t> </a:t>
          </a:r>
          <a:br>
            <a:rPr lang="de-DE" sz="3000" dirty="0"/>
          </a:br>
          <a:r>
            <a:rPr lang="de-DE" sz="2000" b="0" i="1" dirty="0"/>
            <a:t>SPARQL, Memento, sitemap.xml</a:t>
          </a:r>
          <a:endParaRPr lang="de-DE" dirty="0"/>
        </a:p>
      </dgm:t>
    </dgm:pt>
    <dgm:pt modelId="{03C72C21-4C6F-46CC-9561-67FB88CC2BDA}" type="parTrans" cxnId="{D033490E-9F6E-4527-A6E6-C60996E0F007}">
      <dgm:prSet/>
      <dgm:spPr/>
      <dgm:t>
        <a:bodyPr/>
        <a:lstStyle/>
        <a:p>
          <a:endParaRPr lang="de-DE"/>
        </a:p>
      </dgm:t>
    </dgm:pt>
    <dgm:pt modelId="{952384D5-85DF-4CAF-A887-AFFF959D4C72}" type="sibTrans" cxnId="{D033490E-9F6E-4527-A6E6-C60996E0F007}">
      <dgm:prSet/>
      <dgm:spPr/>
      <dgm:t>
        <a:bodyPr/>
        <a:lstStyle/>
        <a:p>
          <a:endParaRPr lang="de-DE"/>
        </a:p>
      </dgm:t>
    </dgm:pt>
    <dgm:pt modelId="{19140891-8948-4511-952E-8136E49753E6}" type="pres">
      <dgm:prSet presAssocID="{26A26CB1-9EB9-46F4-80DB-22D9B4E1EB49}" presName="arrowDiagram" presStyleCnt="0">
        <dgm:presLayoutVars>
          <dgm:chMax val="5"/>
          <dgm:dir/>
          <dgm:resizeHandles val="exact"/>
        </dgm:presLayoutVars>
      </dgm:prSet>
      <dgm:spPr/>
    </dgm:pt>
    <dgm:pt modelId="{41220D6F-941C-4C64-9CF4-53F37970BB2C}" type="pres">
      <dgm:prSet presAssocID="{26A26CB1-9EB9-46F4-80DB-22D9B4E1EB49}" presName="arrow" presStyleLbl="bgShp" presStyleIdx="0" presStyleCnt="1" custScaleX="183740" custLinFactNeighborY="2808"/>
      <dgm:spPr/>
    </dgm:pt>
    <dgm:pt modelId="{A7DDEFFD-E125-4BA7-9809-2C7A54B18BF0}" type="pres">
      <dgm:prSet presAssocID="{26A26CB1-9EB9-46F4-80DB-22D9B4E1EB49}" presName="arrowDiagram3" presStyleCnt="0"/>
      <dgm:spPr/>
    </dgm:pt>
    <dgm:pt modelId="{C943FDE6-F01F-4560-9333-E1981489B9B8}" type="pres">
      <dgm:prSet presAssocID="{51E4F6AE-E1A3-427E-8E95-339E5A797504}" presName="bullet3a" presStyleLbl="node1" presStyleIdx="0" presStyleCnt="3" custLinFactX="-700000" custLinFactY="100000" custLinFactNeighborX="-775297" custLinFactNeighborY="117500"/>
      <dgm:spPr/>
    </dgm:pt>
    <dgm:pt modelId="{A740D876-8390-446C-A928-935F89379944}" type="pres">
      <dgm:prSet presAssocID="{51E4F6AE-E1A3-427E-8E95-339E5A797504}" presName="textBox3a" presStyleLbl="revTx" presStyleIdx="0" presStyleCnt="3" custFlipVert="0" custScaleX="311921" custScaleY="37527" custLinFactX="-98911" custLinFactNeighborX="-100000" custLinFactNeighborY="47984">
        <dgm:presLayoutVars>
          <dgm:bulletEnabled val="1"/>
        </dgm:presLayoutVars>
      </dgm:prSet>
      <dgm:spPr/>
    </dgm:pt>
    <dgm:pt modelId="{1C70D206-035E-4917-943B-F88FB74904EA}" type="pres">
      <dgm:prSet presAssocID="{F7A1DE7D-3D9B-4A55-A5A6-8286CE2D92C8}" presName="bullet3b" presStyleLbl="node1" presStyleIdx="1" presStyleCnt="3" custLinFactNeighborX="-47044" custLinFactNeighborY="7841"/>
      <dgm:spPr/>
    </dgm:pt>
    <dgm:pt modelId="{819665F7-847C-4751-92C2-B44C33ED461E}" type="pres">
      <dgm:prSet presAssocID="{F7A1DE7D-3D9B-4A55-A5A6-8286CE2D92C8}" presName="textBox3b" presStyleLbl="revTx" presStyleIdx="1" presStyleCnt="3" custScaleX="272333" custScaleY="40903" custLinFactNeighborX="-10085" custLinFactNeighborY="13441">
        <dgm:presLayoutVars>
          <dgm:bulletEnabled val="1"/>
        </dgm:presLayoutVars>
      </dgm:prSet>
      <dgm:spPr/>
    </dgm:pt>
    <dgm:pt modelId="{AB8A39C5-EC01-495F-8F2F-5B77A80A481C}" type="pres">
      <dgm:prSet presAssocID="{6060654B-4685-46F8-AC07-71EFA63D3B34}" presName="bullet3c" presStyleLbl="node1" presStyleIdx="2" presStyleCnt="3" custLinFactX="300000" custLinFactNeighborX="396842" custLinFactNeighborY="-32311"/>
      <dgm:spPr/>
    </dgm:pt>
    <dgm:pt modelId="{99368117-23A7-470E-96DA-836B05DC2754}" type="pres">
      <dgm:prSet presAssocID="{6060654B-4685-46F8-AC07-71EFA63D3B34}" presName="textBox3c" presStyleLbl="revTx" presStyleIdx="2" presStyleCnt="3" custScaleX="277939" custScaleY="59611" custLinFactX="88872" custLinFactNeighborX="100000" custLinFactNeighborY="8959">
        <dgm:presLayoutVars>
          <dgm:bulletEnabled val="1"/>
        </dgm:presLayoutVars>
      </dgm:prSet>
      <dgm:spPr/>
    </dgm:pt>
  </dgm:ptLst>
  <dgm:cxnLst>
    <dgm:cxn modelId="{D033490E-9F6E-4527-A6E6-C60996E0F007}" srcId="{26A26CB1-9EB9-46F4-80DB-22D9B4E1EB49}" destId="{6060654B-4685-46F8-AC07-71EFA63D3B34}" srcOrd="2" destOrd="0" parTransId="{03C72C21-4C6F-46CC-9561-67FB88CC2BDA}" sibTransId="{952384D5-85DF-4CAF-A887-AFFF959D4C72}"/>
    <dgm:cxn modelId="{4C3BF82A-55B4-4F07-9B49-ECAFDB111B73}" srcId="{26A26CB1-9EB9-46F4-80DB-22D9B4E1EB49}" destId="{F7A1DE7D-3D9B-4A55-A5A6-8286CE2D92C8}" srcOrd="1" destOrd="0" parTransId="{D1B26DF5-EFB3-43C2-AAC6-D784E00B915A}" sibTransId="{4411235A-65A2-41AE-908F-74EBADE4F28D}"/>
    <dgm:cxn modelId="{AE15CD4C-3C32-44BB-8576-CF38688CE163}" type="presOf" srcId="{F7A1DE7D-3D9B-4A55-A5A6-8286CE2D92C8}" destId="{819665F7-847C-4751-92C2-B44C33ED461E}" srcOrd="0" destOrd="0" presId="urn:microsoft.com/office/officeart/2005/8/layout/arrow2"/>
    <dgm:cxn modelId="{7D207F68-2390-41C4-B200-01730E61705A}" type="presOf" srcId="{6060654B-4685-46F8-AC07-71EFA63D3B34}" destId="{99368117-23A7-470E-96DA-836B05DC2754}" srcOrd="0" destOrd="0" presId="urn:microsoft.com/office/officeart/2005/8/layout/arrow2"/>
    <dgm:cxn modelId="{53E2FA84-5D22-4BD4-8B87-0A2A94157A85}" type="presOf" srcId="{51E4F6AE-E1A3-427E-8E95-339E5A797504}" destId="{A740D876-8390-446C-A928-935F89379944}" srcOrd="0" destOrd="0" presId="urn:microsoft.com/office/officeart/2005/8/layout/arrow2"/>
    <dgm:cxn modelId="{71FD57A7-1A4A-40BD-931E-DF26E0DC99B9}" type="presOf" srcId="{26A26CB1-9EB9-46F4-80DB-22D9B4E1EB49}" destId="{19140891-8948-4511-952E-8136E49753E6}" srcOrd="0" destOrd="0" presId="urn:microsoft.com/office/officeart/2005/8/layout/arrow2"/>
    <dgm:cxn modelId="{FC01A5FF-D1D7-4C2A-A405-47D215B14F30}" srcId="{26A26CB1-9EB9-46F4-80DB-22D9B4E1EB49}" destId="{51E4F6AE-E1A3-427E-8E95-339E5A797504}" srcOrd="0" destOrd="0" parTransId="{3D01BAF8-DC8E-4819-A17E-589FC866302A}" sibTransId="{B66AF2CC-3C41-4AEE-9EDF-6B68911ECA0D}"/>
    <dgm:cxn modelId="{0FF6268B-7A56-44EB-9E9F-C2E4ED8D41A3}" type="presParOf" srcId="{19140891-8948-4511-952E-8136E49753E6}" destId="{41220D6F-941C-4C64-9CF4-53F37970BB2C}" srcOrd="0" destOrd="0" presId="urn:microsoft.com/office/officeart/2005/8/layout/arrow2"/>
    <dgm:cxn modelId="{60F1A16F-B7CE-4EDE-9C93-62F0D767628A}" type="presParOf" srcId="{19140891-8948-4511-952E-8136E49753E6}" destId="{A7DDEFFD-E125-4BA7-9809-2C7A54B18BF0}" srcOrd="1" destOrd="0" presId="urn:microsoft.com/office/officeart/2005/8/layout/arrow2"/>
    <dgm:cxn modelId="{3E8CCEA9-E4FE-46FF-B24B-D352866D711F}" type="presParOf" srcId="{A7DDEFFD-E125-4BA7-9809-2C7A54B18BF0}" destId="{C943FDE6-F01F-4560-9333-E1981489B9B8}" srcOrd="0" destOrd="0" presId="urn:microsoft.com/office/officeart/2005/8/layout/arrow2"/>
    <dgm:cxn modelId="{A09C0E55-F461-4471-A6B3-6E6B4CDFAF8B}" type="presParOf" srcId="{A7DDEFFD-E125-4BA7-9809-2C7A54B18BF0}" destId="{A740D876-8390-446C-A928-935F89379944}" srcOrd="1" destOrd="0" presId="urn:microsoft.com/office/officeart/2005/8/layout/arrow2"/>
    <dgm:cxn modelId="{70D9D59F-D55D-4288-AD13-9A42641ADE33}" type="presParOf" srcId="{A7DDEFFD-E125-4BA7-9809-2C7A54B18BF0}" destId="{1C70D206-035E-4917-943B-F88FB74904EA}" srcOrd="2" destOrd="0" presId="urn:microsoft.com/office/officeart/2005/8/layout/arrow2"/>
    <dgm:cxn modelId="{A8C05064-B3AE-4113-91DE-6CDC5E93D2F4}" type="presParOf" srcId="{A7DDEFFD-E125-4BA7-9809-2C7A54B18BF0}" destId="{819665F7-847C-4751-92C2-B44C33ED461E}" srcOrd="3" destOrd="0" presId="urn:microsoft.com/office/officeart/2005/8/layout/arrow2"/>
    <dgm:cxn modelId="{79B4308D-5591-445B-AA29-3B89BBE4D20F}" type="presParOf" srcId="{A7DDEFFD-E125-4BA7-9809-2C7A54B18BF0}" destId="{AB8A39C5-EC01-495F-8F2F-5B77A80A481C}" srcOrd="4" destOrd="0" presId="urn:microsoft.com/office/officeart/2005/8/layout/arrow2"/>
    <dgm:cxn modelId="{4BAFD95B-BF79-49DB-8356-009B6B0514E2}" type="presParOf" srcId="{A7DDEFFD-E125-4BA7-9809-2C7A54B18BF0}" destId="{99368117-23A7-470E-96DA-836B05DC2754}"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A0151-2B1E-4F15-8812-57ACB3C1A2C6}">
      <dsp:nvSpPr>
        <dsp:cNvPr id="0" name=""/>
        <dsp:cNvSpPr/>
      </dsp:nvSpPr>
      <dsp:spPr>
        <a:xfrm>
          <a:off x="0" y="0"/>
          <a:ext cx="1893263" cy="14439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b="0" i="0" kern="1200" dirty="0"/>
            <a:t>3/2015 </a:t>
          </a:r>
          <a:r>
            <a:rPr lang="de-DE" sz="2100" b="0" kern="1200" dirty="0"/>
            <a:t>[1]</a:t>
          </a:r>
          <a:r>
            <a:rPr lang="de-DE" sz="2100" b="0" i="0" kern="1200" dirty="0"/>
            <a:t>:</a:t>
          </a:r>
        </a:p>
        <a:p>
          <a:pPr marL="0" lvl="0" indent="0" algn="l" defTabSz="933450">
            <a:lnSpc>
              <a:spcPct val="90000"/>
            </a:lnSpc>
            <a:spcBef>
              <a:spcPct val="0"/>
            </a:spcBef>
            <a:spcAft>
              <a:spcPct val="35000"/>
            </a:spcAft>
            <a:buNone/>
          </a:pPr>
          <a:r>
            <a:rPr lang="de-DE" sz="1900" kern="1200" dirty="0"/>
            <a:t>- 90 </a:t>
          </a:r>
          <a:r>
            <a:rPr lang="de-DE" sz="1900" kern="1200" dirty="0" err="1"/>
            <a:t>portals</a:t>
          </a:r>
          <a:br>
            <a:rPr lang="de-DE" sz="1900" kern="1200" dirty="0"/>
          </a:br>
          <a:r>
            <a:rPr lang="de-DE" sz="1900" kern="1200" dirty="0"/>
            <a:t>- </a:t>
          </a:r>
          <a:r>
            <a:rPr lang="de-DE" sz="1900" kern="1200" dirty="0" err="1"/>
            <a:t>Only</a:t>
          </a:r>
          <a:r>
            <a:rPr lang="de-DE" sz="1900" kern="1200" dirty="0"/>
            <a:t> </a:t>
          </a:r>
          <a:r>
            <a:rPr lang="de-DE" sz="1900" b="1" kern="1200" dirty="0"/>
            <a:t>CKAN</a:t>
          </a:r>
          <a:endParaRPr lang="de-DE" sz="1900" kern="1200" dirty="0"/>
        </a:p>
      </dsp:txBody>
      <dsp:txXfrm>
        <a:off x="42293" y="42293"/>
        <a:ext cx="1808677" cy="1359394"/>
      </dsp:txXfrm>
    </dsp:sp>
    <dsp:sp modelId="{7BBEEBA0-BF78-4E83-A161-FDFE974833E3}">
      <dsp:nvSpPr>
        <dsp:cNvPr id="0" name=""/>
        <dsp:cNvSpPr/>
      </dsp:nvSpPr>
      <dsp:spPr>
        <a:xfrm>
          <a:off x="2024415" y="526443"/>
          <a:ext cx="278041" cy="3910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pPr>
          <a:endParaRPr lang="de-DE" sz="1900" kern="1200"/>
        </a:p>
      </dsp:txBody>
      <dsp:txXfrm>
        <a:off x="2024415" y="604662"/>
        <a:ext cx="194629" cy="234655"/>
      </dsp:txXfrm>
    </dsp:sp>
    <dsp:sp modelId="{DF5C5E73-210D-4744-8BB7-84175D1013BE}">
      <dsp:nvSpPr>
        <dsp:cNvPr id="0" name=""/>
        <dsp:cNvSpPr/>
      </dsp:nvSpPr>
      <dsp:spPr>
        <a:xfrm>
          <a:off x="2417869" y="0"/>
          <a:ext cx="2094825" cy="14439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b="0" kern="1200" dirty="0"/>
            <a:t>8/2015 [2]:</a:t>
          </a:r>
        </a:p>
        <a:p>
          <a:pPr marL="0" lvl="0" indent="0" algn="l" defTabSz="933450">
            <a:lnSpc>
              <a:spcPct val="90000"/>
            </a:lnSpc>
            <a:spcBef>
              <a:spcPct val="0"/>
            </a:spcBef>
            <a:spcAft>
              <a:spcPct val="35000"/>
            </a:spcAft>
            <a:buNone/>
          </a:pPr>
          <a:r>
            <a:rPr lang="de-DE" sz="1900" kern="1200" dirty="0"/>
            <a:t>- 6 </a:t>
          </a:r>
          <a:r>
            <a:rPr lang="de-DE" sz="1900" b="1" kern="1200" dirty="0" err="1"/>
            <a:t>quality</a:t>
          </a:r>
          <a:r>
            <a:rPr lang="de-DE" sz="1900" b="1" kern="1200" dirty="0"/>
            <a:t> </a:t>
          </a:r>
          <a:r>
            <a:rPr lang="de-DE" sz="1900" b="1" kern="1200" dirty="0" err="1"/>
            <a:t>metrics</a:t>
          </a:r>
          <a:r>
            <a:rPr lang="de-DE" sz="1900" b="1" kern="1200" dirty="0"/>
            <a:t> </a:t>
          </a:r>
          <a:br>
            <a:rPr lang="de-DE" sz="1900" kern="1200" dirty="0"/>
          </a:br>
          <a:r>
            <a:rPr lang="de-DE" sz="1900" kern="1200" dirty="0"/>
            <a:t>- QA</a:t>
          </a:r>
        </a:p>
      </dsp:txBody>
      <dsp:txXfrm>
        <a:off x="2460162" y="42293"/>
        <a:ext cx="2010239" cy="1359394"/>
      </dsp:txXfrm>
    </dsp:sp>
    <dsp:sp modelId="{EFD52EDD-6ADA-4B35-ACCD-0673709E8D3E}">
      <dsp:nvSpPr>
        <dsp:cNvPr id="0" name=""/>
        <dsp:cNvSpPr/>
      </dsp:nvSpPr>
      <dsp:spPr>
        <a:xfrm>
          <a:off x="4643846" y="526443"/>
          <a:ext cx="278041" cy="3910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pPr>
          <a:endParaRPr lang="de-DE" sz="1900" kern="1200"/>
        </a:p>
      </dsp:txBody>
      <dsp:txXfrm>
        <a:off x="4643846" y="604662"/>
        <a:ext cx="194629" cy="234655"/>
      </dsp:txXfrm>
    </dsp:sp>
    <dsp:sp modelId="{A2F98E54-17FD-4C29-937E-C5DB7D1B88F8}">
      <dsp:nvSpPr>
        <dsp:cNvPr id="0" name=""/>
        <dsp:cNvSpPr/>
      </dsp:nvSpPr>
      <dsp:spPr>
        <a:xfrm>
          <a:off x="5037300" y="0"/>
          <a:ext cx="3675667" cy="14439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b="0" kern="1200" dirty="0"/>
            <a:t>6/2016 [3]:</a:t>
          </a:r>
        </a:p>
        <a:p>
          <a:pPr marL="0" lvl="0" indent="0" algn="l" defTabSz="933450">
            <a:lnSpc>
              <a:spcPct val="90000"/>
            </a:lnSpc>
            <a:spcBef>
              <a:spcPct val="0"/>
            </a:spcBef>
            <a:spcAft>
              <a:spcPct val="35000"/>
            </a:spcAft>
            <a:buNone/>
          </a:pPr>
          <a:r>
            <a:rPr lang="de-DE" sz="2100" kern="1200" dirty="0"/>
            <a:t>- 260 </a:t>
          </a:r>
          <a:r>
            <a:rPr lang="de-DE" sz="2100" kern="1200" dirty="0" err="1"/>
            <a:t>portals</a:t>
          </a:r>
          <a:br>
            <a:rPr lang="de-DE" sz="2100" kern="1200" dirty="0"/>
          </a:br>
          <a:r>
            <a:rPr lang="de-DE" sz="1900" b="0" kern="1200" dirty="0"/>
            <a:t>- </a:t>
          </a:r>
          <a:r>
            <a:rPr lang="de-DE" sz="1900" b="1" kern="1200" dirty="0" err="1"/>
            <a:t>Socrata</a:t>
          </a:r>
          <a:r>
            <a:rPr lang="de-DE" sz="1900" kern="1200" dirty="0"/>
            <a:t>, </a:t>
          </a:r>
          <a:r>
            <a:rPr lang="de-DE" sz="1900" b="1" kern="1200" dirty="0" err="1"/>
            <a:t>OpenDataSoft</a:t>
          </a:r>
          <a:br>
            <a:rPr lang="de-DE" sz="1900" b="1" kern="1200" dirty="0"/>
          </a:br>
          <a:r>
            <a:rPr lang="de-DE" sz="1900" kern="1200" dirty="0"/>
            <a:t>- 18 </a:t>
          </a:r>
          <a:r>
            <a:rPr lang="de-DE" sz="1900" kern="1200" dirty="0" err="1"/>
            <a:t>metrics</a:t>
          </a:r>
          <a:endParaRPr lang="de-DE" sz="1900" kern="1200" dirty="0"/>
        </a:p>
      </dsp:txBody>
      <dsp:txXfrm>
        <a:off x="5079593" y="42293"/>
        <a:ext cx="3591081" cy="1359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20D6F-941C-4C64-9CF4-53F37970BB2C}">
      <dsp:nvSpPr>
        <dsp:cNvPr id="0" name=""/>
        <dsp:cNvSpPr/>
      </dsp:nvSpPr>
      <dsp:spPr>
        <a:xfrm>
          <a:off x="263046" y="0"/>
          <a:ext cx="7538802" cy="256435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3FDE6-F01F-4560-9333-E1981489B9B8}">
      <dsp:nvSpPr>
        <dsp:cNvPr id="0" name=""/>
        <dsp:cNvSpPr/>
      </dsp:nvSpPr>
      <dsp:spPr>
        <a:xfrm>
          <a:off x="928232" y="2001943"/>
          <a:ext cx="106677" cy="1066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40D876-8390-446C-A928-935F89379944}">
      <dsp:nvSpPr>
        <dsp:cNvPr id="0" name=""/>
        <dsp:cNvSpPr/>
      </dsp:nvSpPr>
      <dsp:spPr>
        <a:xfrm>
          <a:off x="0" y="2286245"/>
          <a:ext cx="2981941" cy="278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6" tIns="0" rIns="0" bIns="0" numCol="1" spcCol="1270" anchor="t" anchorCtr="0">
          <a:noAutofit/>
        </a:bodyPr>
        <a:lstStyle/>
        <a:p>
          <a:pPr marL="0" lvl="0" indent="0" algn="l" defTabSz="1066800">
            <a:lnSpc>
              <a:spcPct val="90000"/>
            </a:lnSpc>
            <a:spcBef>
              <a:spcPct val="0"/>
            </a:spcBef>
            <a:spcAft>
              <a:spcPct val="35000"/>
            </a:spcAft>
            <a:buNone/>
          </a:pPr>
          <a:r>
            <a:rPr lang="de-DE" sz="2400" kern="1200" dirty="0"/>
            <a:t>Mapping </a:t>
          </a:r>
          <a:r>
            <a:rPr lang="de-DE" sz="2400" kern="1200" dirty="0" err="1"/>
            <a:t>to</a:t>
          </a:r>
          <a:r>
            <a:rPr lang="de-DE" sz="2400" kern="1200" dirty="0"/>
            <a:t> </a:t>
          </a:r>
          <a:br>
            <a:rPr lang="de-DE" sz="2400" kern="1200" dirty="0"/>
          </a:br>
          <a:r>
            <a:rPr lang="de-DE" sz="2400" kern="1200" dirty="0" err="1"/>
            <a:t>standard</a:t>
          </a:r>
          <a:r>
            <a:rPr lang="de-DE" sz="2400" kern="1200" dirty="0"/>
            <a:t> </a:t>
          </a:r>
          <a:r>
            <a:rPr lang="de-DE" sz="2400" kern="1200" dirty="0" err="1"/>
            <a:t>vocabularies</a:t>
          </a:r>
          <a:br>
            <a:rPr lang="de-DE" sz="2800" kern="1200" dirty="0"/>
          </a:br>
          <a:r>
            <a:rPr lang="de-DE" sz="2000" i="1" kern="1200" dirty="0"/>
            <a:t>DCAT, Schema.org</a:t>
          </a:r>
          <a:endParaRPr lang="de-DE" kern="1200" dirty="0"/>
        </a:p>
      </dsp:txBody>
      <dsp:txXfrm>
        <a:off x="0" y="2286245"/>
        <a:ext cx="2981941" cy="278112"/>
      </dsp:txXfrm>
    </dsp:sp>
    <dsp:sp modelId="{1C70D206-035E-4917-943B-F88FB74904EA}">
      <dsp:nvSpPr>
        <dsp:cNvPr id="0" name=""/>
        <dsp:cNvSpPr/>
      </dsp:nvSpPr>
      <dsp:spPr>
        <a:xfrm>
          <a:off x="3352951" y="1088047"/>
          <a:ext cx="192839" cy="1928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9665F7-847C-4751-92C2-B44C33ED461E}">
      <dsp:nvSpPr>
        <dsp:cNvPr id="0" name=""/>
        <dsp:cNvSpPr/>
      </dsp:nvSpPr>
      <dsp:spPr>
        <a:xfrm>
          <a:off x="2592289" y="1769055"/>
          <a:ext cx="2681699" cy="570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182" tIns="0" rIns="0" bIns="0" numCol="1" spcCol="1270" anchor="t" anchorCtr="0">
          <a:noAutofit/>
        </a:bodyPr>
        <a:lstStyle/>
        <a:p>
          <a:pPr marL="0" lvl="0" indent="0" algn="l" defTabSz="1066800">
            <a:lnSpc>
              <a:spcPct val="90000"/>
            </a:lnSpc>
            <a:spcBef>
              <a:spcPct val="0"/>
            </a:spcBef>
            <a:spcAft>
              <a:spcPct val="35000"/>
            </a:spcAft>
            <a:buNone/>
          </a:pPr>
          <a:r>
            <a:rPr lang="de-DE" sz="2400" kern="1200" dirty="0" err="1"/>
            <a:t>Enrich</a:t>
          </a:r>
          <a:r>
            <a:rPr lang="de-DE" sz="2400" kern="1200" dirty="0"/>
            <a:t> </a:t>
          </a:r>
          <a:r>
            <a:rPr lang="de-DE" sz="2400" kern="1200" dirty="0" err="1"/>
            <a:t>the</a:t>
          </a:r>
          <a:r>
            <a:rPr lang="de-DE" sz="2400" kern="1200" dirty="0"/>
            <a:t> </a:t>
          </a:r>
          <a:r>
            <a:rPr lang="de-DE" sz="2400" kern="1200" dirty="0" err="1"/>
            <a:t>datasets</a:t>
          </a:r>
          <a:br>
            <a:rPr lang="de-DE" sz="2800" kern="1200" dirty="0"/>
          </a:br>
          <a:r>
            <a:rPr lang="de-DE" sz="2000" i="1" kern="1200" dirty="0"/>
            <a:t>DQV, CSVW, PROV </a:t>
          </a:r>
          <a:endParaRPr lang="de-DE" kern="1200" dirty="0"/>
        </a:p>
      </dsp:txBody>
      <dsp:txXfrm>
        <a:off x="2592289" y="1769055"/>
        <a:ext cx="2681699" cy="570601"/>
      </dsp:txXfrm>
    </dsp:sp>
    <dsp:sp modelId="{AB8A39C5-EC01-495F-8F2F-5B77A80A481C}">
      <dsp:nvSpPr>
        <dsp:cNvPr id="0" name=""/>
        <dsp:cNvSpPr/>
      </dsp:nvSpPr>
      <dsp:spPr>
        <a:xfrm>
          <a:off x="6434522" y="562611"/>
          <a:ext cx="266693" cy="2666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368117-23A7-470E-96DA-836B05DC2754}">
      <dsp:nvSpPr>
        <dsp:cNvPr id="0" name=""/>
        <dsp:cNvSpPr/>
      </dsp:nvSpPr>
      <dsp:spPr>
        <a:xfrm>
          <a:off x="5327993" y="1301711"/>
          <a:ext cx="2736902" cy="106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15" tIns="0" rIns="0" bIns="0" numCol="1" spcCol="1270" anchor="t" anchorCtr="0">
          <a:noAutofit/>
        </a:bodyPr>
        <a:lstStyle/>
        <a:p>
          <a:pPr marL="0" lvl="0" indent="0" algn="l" defTabSz="1066800">
            <a:lnSpc>
              <a:spcPct val="90000"/>
            </a:lnSpc>
            <a:spcBef>
              <a:spcPct val="0"/>
            </a:spcBef>
            <a:spcAft>
              <a:spcPct val="35000"/>
            </a:spcAft>
            <a:buNone/>
          </a:pPr>
          <a:r>
            <a:rPr lang="de-DE" sz="2400" kern="1200" dirty="0" err="1"/>
            <a:t>Enable</a:t>
          </a:r>
          <a:r>
            <a:rPr lang="de-DE" sz="2400" kern="1200" dirty="0"/>
            <a:t> </a:t>
          </a:r>
          <a:r>
            <a:rPr lang="de-DE" sz="2400" kern="1200" dirty="0" err="1"/>
            <a:t>access</a:t>
          </a:r>
          <a:r>
            <a:rPr lang="de-DE" sz="2400" kern="1200" dirty="0"/>
            <a:t> </a:t>
          </a:r>
          <a:br>
            <a:rPr lang="de-DE" sz="3000" kern="1200" dirty="0"/>
          </a:br>
          <a:r>
            <a:rPr lang="de-DE" sz="2000" b="0" i="1" kern="1200" dirty="0"/>
            <a:t>SPARQL, Memento, sitemap.xml</a:t>
          </a:r>
          <a:endParaRPr lang="de-DE" kern="1200" dirty="0"/>
        </a:p>
      </dsp:txBody>
      <dsp:txXfrm>
        <a:off x="5327993" y="1301711"/>
        <a:ext cx="2736902" cy="10624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sz="100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de-AT" sz="1000" smtClean="0">
                <a:latin typeface="Verdana" pitchFamily="34" charset="0"/>
                <a:ea typeface="Verdana" pitchFamily="34" charset="0"/>
                <a:cs typeface="Verdana" pitchFamily="34" charset="0"/>
              </a:rPr>
              <a:t>08.08.18</a:t>
            </a:fld>
            <a:endParaRPr lang="de-AT" sz="100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sz="100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de-AT" sz="1000" smtClean="0">
                <a:latin typeface="Verdana" pitchFamily="34" charset="0"/>
                <a:ea typeface="Verdana" pitchFamily="34" charset="0"/>
                <a:cs typeface="Verdana" pitchFamily="34" charset="0"/>
              </a:rPr>
              <a:t>‹#›</a:t>
            </a:fld>
            <a:endParaRPr lang="de-AT" sz="100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de-AT" smtClean="0"/>
              <a:pPr/>
              <a:t>08.08.18</a:t>
            </a:fld>
            <a:endParaRPr lang="de-AT"/>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de-AT" smtClean="0"/>
              <a:pPr/>
              <a:t>‹#›</a:t>
            </a:fld>
            <a:endParaRPr lang="de-AT"/>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9CC2FD-B32F-4992-A15B-F95E2E35C81B}" type="slidenum">
              <a:rPr lang="de-AT" smtClean="0"/>
              <a:pPr/>
              <a:t>2</a:t>
            </a:fld>
            <a:endParaRPr lang="de-AT"/>
          </a:p>
        </p:txBody>
      </p:sp>
    </p:spTree>
    <p:extLst>
      <p:ext uri="{BB962C8B-B14F-4D97-AF65-F5344CB8AC3E}">
        <p14:creationId xmlns:p14="http://schemas.microsoft.com/office/powerpoint/2010/main" val="3582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50203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68</a:t>
            </a:fld>
            <a:endParaRPr lang="de-AT"/>
          </a:p>
        </p:txBody>
      </p:sp>
    </p:spTree>
    <p:extLst>
      <p:ext uri="{BB962C8B-B14F-4D97-AF65-F5344CB8AC3E}">
        <p14:creationId xmlns:p14="http://schemas.microsoft.com/office/powerpoint/2010/main" val="3031855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69</a:t>
            </a:fld>
            <a:endParaRPr lang="de-AT"/>
          </a:p>
        </p:txBody>
      </p:sp>
    </p:spTree>
    <p:extLst>
      <p:ext uri="{BB962C8B-B14F-4D97-AF65-F5344CB8AC3E}">
        <p14:creationId xmlns:p14="http://schemas.microsoft.com/office/powerpoint/2010/main" val="2817521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Metadata</a:t>
            </a:r>
            <a:r>
              <a:rPr lang="de-DE" baseline="0" dirty="0"/>
              <a:t> still in </a:t>
            </a:r>
            <a:r>
              <a:rPr lang="de-DE" baseline="0" dirty="0" err="1"/>
              <a:t>silos</a:t>
            </a:r>
            <a:r>
              <a:rPr lang="de-DE" baseline="0" dirty="0"/>
              <a:t> -&gt; bring </a:t>
            </a:r>
            <a:r>
              <a:rPr lang="de-DE" baseline="0" dirty="0" err="1"/>
              <a:t>it</a:t>
            </a:r>
            <a:r>
              <a:rPr lang="de-DE" baseline="0" dirty="0"/>
              <a:t> </a:t>
            </a:r>
            <a:r>
              <a:rPr lang="de-DE" baseline="0" dirty="0" err="1"/>
              <a:t>to</a:t>
            </a:r>
            <a:r>
              <a:rPr lang="de-DE" baseline="0" dirty="0"/>
              <a:t> </a:t>
            </a:r>
            <a:r>
              <a:rPr lang="de-DE" baseline="0" dirty="0" err="1"/>
              <a:t>the</a:t>
            </a:r>
            <a:r>
              <a:rPr lang="de-DE" baseline="0" dirty="0"/>
              <a:t> Web</a:t>
            </a:r>
          </a:p>
          <a:p>
            <a:endParaRPr lang="de-DE" dirty="0"/>
          </a:p>
        </p:txBody>
      </p:sp>
    </p:spTree>
    <p:extLst>
      <p:ext uri="{BB962C8B-B14F-4D97-AF65-F5344CB8AC3E}">
        <p14:creationId xmlns:p14="http://schemas.microsoft.com/office/powerpoint/2010/main" val="4121711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86028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Bold</a:t>
            </a:r>
            <a:r>
              <a:rPr lang="de-DE" dirty="0"/>
              <a:t> </a:t>
            </a:r>
            <a:r>
              <a:rPr lang="de-DE" dirty="0" err="1"/>
              <a:t>arraws</a:t>
            </a:r>
            <a:r>
              <a:rPr lang="de-DE" dirty="0"/>
              <a:t> _&gt; </a:t>
            </a:r>
            <a:r>
              <a:rPr lang="de-DE" dirty="0" err="1"/>
              <a:t>cross</a:t>
            </a:r>
            <a:r>
              <a:rPr lang="de-DE" dirty="0"/>
              <a:t> </a:t>
            </a:r>
            <a:r>
              <a:rPr lang="de-DE" dirty="0" err="1"/>
              <a:t>vocab</a:t>
            </a:r>
            <a:r>
              <a:rPr lang="de-DE" baseline="0" dirty="0"/>
              <a:t> links</a:t>
            </a:r>
            <a:endParaRPr lang="de-DE" dirty="0"/>
          </a:p>
        </p:txBody>
      </p:sp>
    </p:spTree>
    <p:extLst>
      <p:ext uri="{BB962C8B-B14F-4D97-AF65-F5344CB8AC3E}">
        <p14:creationId xmlns:p14="http://schemas.microsoft.com/office/powerpoint/2010/main" val="2871001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072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172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Deliberatly</a:t>
            </a:r>
            <a:r>
              <a:rPr lang="en-US" dirty="0"/>
              <a:t> ignore surrounding information</a:t>
            </a:r>
          </a:p>
        </p:txBody>
      </p:sp>
    </p:spTree>
    <p:extLst>
      <p:ext uri="{BB962C8B-B14F-4D97-AF65-F5344CB8AC3E}">
        <p14:creationId xmlns:p14="http://schemas.microsoft.com/office/powerpoint/2010/main" val="1661974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Deliberatly</a:t>
            </a:r>
            <a:r>
              <a:rPr lang="en-US" dirty="0"/>
              <a:t> ignore surrounding information</a:t>
            </a:r>
          </a:p>
        </p:txBody>
      </p:sp>
    </p:spTree>
    <p:extLst>
      <p:ext uri="{BB962C8B-B14F-4D97-AF65-F5344CB8AC3E}">
        <p14:creationId xmlns:p14="http://schemas.microsoft.com/office/powerpoint/2010/main" val="248071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7783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880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6456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that so far we have considered the whole thing as an integrated single dataset.</a:t>
            </a:r>
          </a:p>
          <a:p>
            <a:pPr eaLnBrk="1" hangingPunct="1">
              <a:spcBef>
                <a:spcPct val="0"/>
              </a:spcBef>
            </a:pPr>
            <a:r>
              <a:rPr lang="en-US" altLang="en-US"/>
              <a:t>Now lets focus on these white spots specifially </a:t>
            </a:r>
          </a:p>
          <a:p>
            <a:pPr eaLnBrk="1" hangingPunct="1">
              <a:spcBef>
                <a:spcPct val="0"/>
              </a:spcBef>
            </a:pPr>
            <a:r>
              <a:rPr lang="en-US" altLang="en-US"/>
              <a:t>The question is: can we predict the indicators of eurostat for cities that are not in europoe, the green arrow, or the un indicators for cities which are only in eurostat the blue arrow</a:t>
            </a:r>
          </a:p>
          <a:p>
            <a:pPr eaLnBrk="1" hangingPunct="1">
              <a:spcBef>
                <a:spcPct val="0"/>
              </a:spcBef>
            </a:pPr>
            <a:endParaRPr lang="en-US" altLang="en-US"/>
          </a:p>
          <a:p>
            <a:pPr eaLnBrk="1" hangingPunct="1">
              <a:spcBef>
                <a:spcPct val="0"/>
              </a:spcBef>
            </a:pPr>
            <a:r>
              <a:rPr lang="en-US" altLang="en-US"/>
              <a:t>We again used aproach 2 to fill in the missing values of a single dataset and use that as training set for the indicatosr of the other dataset. </a:t>
            </a:r>
          </a:p>
          <a:p>
            <a:pPr eaLnBrk="1" hangingPunct="1">
              <a:spcBef>
                <a:spcPct val="0"/>
              </a:spcBef>
            </a:pPr>
            <a:endParaRPr lang="en-US" altLang="en-US"/>
          </a:p>
        </p:txBody>
      </p:sp>
      <p:sp>
        <p:nvSpPr>
          <p:cNvPr id="40964"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8425874-65E8-3B47-8910-607032F1F4EB}" type="slidenum">
              <a:rPr lang="de-AT" altLang="en-US">
                <a:latin typeface="Calibri" charset="0"/>
              </a:rPr>
              <a:pPr eaLnBrk="1" hangingPunct="1"/>
              <a:t>125</a:t>
            </a:fld>
            <a:endParaRPr lang="de-AT" altLang="en-US">
              <a:latin typeface="Calibri" charset="0"/>
            </a:endParaRPr>
          </a:p>
        </p:txBody>
      </p:sp>
    </p:spTree>
    <p:extLst>
      <p:ext uri="{BB962C8B-B14F-4D97-AF65-F5344CB8AC3E}">
        <p14:creationId xmlns:p14="http://schemas.microsoft.com/office/powerpoint/2010/main" val="1244664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126</a:t>
            </a:fld>
            <a:endParaRPr lang="de-AT"/>
          </a:p>
        </p:txBody>
      </p:sp>
    </p:spTree>
    <p:extLst>
      <p:ext uri="{BB962C8B-B14F-4D97-AF65-F5344CB8AC3E}">
        <p14:creationId xmlns:p14="http://schemas.microsoft.com/office/powerpoint/2010/main" val="314227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135</a:t>
            </a:fld>
            <a:endParaRPr lang="de-AT"/>
          </a:p>
        </p:txBody>
      </p:sp>
    </p:spTree>
    <p:extLst>
      <p:ext uri="{BB962C8B-B14F-4D97-AF65-F5344CB8AC3E}">
        <p14:creationId xmlns:p14="http://schemas.microsoft.com/office/powerpoint/2010/main" val="263939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be also you own</a:t>
            </a:r>
            <a:r>
              <a:rPr lang="mr-IN" dirty="0"/>
              <a:t>…</a:t>
            </a:r>
            <a:r>
              <a:rPr lang="en-US" dirty="0"/>
              <a:t> which formal language is</a:t>
            </a:r>
            <a:r>
              <a:rPr lang="en-US" baseline="0" dirty="0"/>
              <a:t> good for KR on the Web? OWL? DLs? </a:t>
            </a:r>
            <a:r>
              <a:rPr lang="en-US" baseline="0" dirty="0" err="1"/>
              <a:t>DataLog</a:t>
            </a:r>
            <a:r>
              <a:rPr lang="en-US" baseline="0" dirty="0"/>
              <a:t>? </a:t>
            </a:r>
            <a:endParaRPr lang="en-US" dirty="0"/>
          </a:p>
        </p:txBody>
      </p:sp>
      <p:sp>
        <p:nvSpPr>
          <p:cNvPr id="4" name="Slide Number Placeholder 3"/>
          <p:cNvSpPr>
            <a:spLocks noGrp="1"/>
          </p:cNvSpPr>
          <p:nvPr>
            <p:ph type="sldNum" sz="quarter" idx="10"/>
          </p:nvPr>
        </p:nvSpPr>
        <p:spPr/>
        <p:txBody>
          <a:bodyPr/>
          <a:lstStyle/>
          <a:p>
            <a:fld id="{219CC2FD-B32F-4992-A15B-F95E2E35C81B}" type="slidenum">
              <a:rPr lang="de-AT" smtClean="0"/>
              <a:pPr/>
              <a:t>139</a:t>
            </a:fld>
            <a:endParaRPr lang="de-AT"/>
          </a:p>
        </p:txBody>
      </p:sp>
    </p:spTree>
    <p:extLst>
      <p:ext uri="{BB962C8B-B14F-4D97-AF65-F5344CB8AC3E}">
        <p14:creationId xmlns:p14="http://schemas.microsoft.com/office/powerpoint/2010/main" val="99797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219CC2FD-B32F-4992-A15B-F95E2E35C81B}" type="slidenum">
              <a:rPr lang="de-AT" smtClean="0"/>
              <a:pPr/>
              <a:t>9</a:t>
            </a:fld>
            <a:endParaRPr lang="de-AT"/>
          </a:p>
        </p:txBody>
      </p:sp>
    </p:spTree>
    <p:extLst>
      <p:ext uri="{BB962C8B-B14F-4D97-AF65-F5344CB8AC3E}">
        <p14:creationId xmlns:p14="http://schemas.microsoft.com/office/powerpoint/2010/main" val="413609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AT" dirty="0"/>
              <a:t>CKAN:</a:t>
            </a:r>
            <a:r>
              <a:rPr lang="de-AT" baseline="0" dirty="0"/>
              <a:t> </a:t>
            </a:r>
            <a:r>
              <a:rPr lang="de-AT" baseline="0" dirty="0" err="1"/>
              <a:t>OpenSource</a:t>
            </a:r>
            <a:r>
              <a:rPr lang="de-AT" baseline="0" dirty="0"/>
              <a:t> </a:t>
            </a:r>
            <a:r>
              <a:rPr lang="de-AT" baseline="0" dirty="0" err="1"/>
              <a:t>portal</a:t>
            </a:r>
            <a:r>
              <a:rPr lang="de-AT" baseline="0" dirty="0"/>
              <a:t> </a:t>
            </a:r>
            <a:r>
              <a:rPr lang="de-AT" baseline="0" dirty="0" err="1"/>
              <a:t>by</a:t>
            </a:r>
            <a:r>
              <a:rPr lang="de-AT" baseline="0" dirty="0"/>
              <a:t> OKF</a:t>
            </a:r>
          </a:p>
          <a:p>
            <a:r>
              <a:rPr lang="de-AT" baseline="0" dirty="0" err="1"/>
              <a:t>Socrata</a:t>
            </a:r>
            <a:r>
              <a:rPr lang="de-AT" baseline="0" dirty="0"/>
              <a:t>: A </a:t>
            </a:r>
            <a:r>
              <a:rPr lang="de-AT" baseline="0" dirty="0" err="1"/>
              <a:t>company</a:t>
            </a:r>
            <a:r>
              <a:rPr lang="de-AT" baseline="0" dirty="0"/>
              <a:t> </a:t>
            </a:r>
            <a:r>
              <a:rPr lang="de-AT" baseline="0" dirty="0" err="1"/>
              <a:t>offering</a:t>
            </a:r>
            <a:r>
              <a:rPr lang="de-AT" baseline="0" dirty="0"/>
              <a:t> </a:t>
            </a:r>
            <a:r>
              <a:rPr lang="de-AT" baseline="0" dirty="0" err="1"/>
              <a:t>portal</a:t>
            </a:r>
            <a:r>
              <a:rPr lang="de-AT" baseline="0" dirty="0"/>
              <a:t> </a:t>
            </a:r>
            <a:r>
              <a:rPr lang="de-AT" baseline="0" dirty="0" err="1"/>
              <a:t>software</a:t>
            </a:r>
            <a:r>
              <a:rPr lang="de-AT" baseline="0" dirty="0"/>
              <a:t> </a:t>
            </a:r>
            <a:r>
              <a:rPr lang="de-AT" baseline="0" dirty="0" err="1"/>
              <a:t>and</a:t>
            </a:r>
            <a:r>
              <a:rPr lang="de-AT" baseline="0" dirty="0"/>
              <a:t> </a:t>
            </a:r>
            <a:r>
              <a:rPr lang="de-AT" baseline="0" dirty="0" err="1"/>
              <a:t>hosting</a:t>
            </a:r>
            <a:r>
              <a:rPr lang="de-AT" baseline="0" dirty="0"/>
              <a:t> </a:t>
            </a:r>
            <a:r>
              <a:rPr lang="de-AT" baseline="0" dirty="0" err="1"/>
              <a:t>of</a:t>
            </a:r>
            <a:r>
              <a:rPr lang="de-AT" baseline="0" dirty="0"/>
              <a:t> </a:t>
            </a:r>
            <a:r>
              <a:rPr lang="de-AT" baseline="0" dirty="0" err="1"/>
              <a:t>data</a:t>
            </a:r>
            <a:r>
              <a:rPr lang="de-AT" baseline="0" dirty="0"/>
              <a:t>, </a:t>
            </a:r>
            <a:r>
              <a:rPr lang="de-AT" baseline="0" dirty="0" err="1"/>
              <a:t>mainly</a:t>
            </a:r>
            <a:r>
              <a:rPr lang="de-AT" baseline="0" dirty="0"/>
              <a:t> in US</a:t>
            </a:r>
          </a:p>
          <a:p>
            <a:r>
              <a:rPr lang="de-AT" baseline="0" dirty="0" err="1"/>
              <a:t>OpenDataSoft</a:t>
            </a:r>
            <a:r>
              <a:rPr lang="de-AT" baseline="0" dirty="0"/>
              <a:t>: </a:t>
            </a:r>
            <a:r>
              <a:rPr lang="de-AT" baseline="0" dirty="0" err="1"/>
              <a:t>small</a:t>
            </a:r>
            <a:r>
              <a:rPr lang="de-AT" baseline="0" dirty="0"/>
              <a:t> France-</a:t>
            </a:r>
            <a:r>
              <a:rPr lang="de-AT" baseline="0" dirty="0" err="1"/>
              <a:t>based</a:t>
            </a:r>
            <a:r>
              <a:rPr lang="de-AT" baseline="0" dirty="0"/>
              <a:t> </a:t>
            </a:r>
            <a:r>
              <a:rPr lang="de-AT" baseline="0" dirty="0" err="1"/>
              <a:t>company</a:t>
            </a:r>
            <a:r>
              <a:rPr lang="de-AT" baseline="0" dirty="0"/>
              <a:t>, </a:t>
            </a:r>
            <a:r>
              <a:rPr lang="de-AT" baseline="0" dirty="0" err="1"/>
              <a:t>very</a:t>
            </a:r>
            <a:r>
              <a:rPr lang="de-AT" baseline="0" dirty="0"/>
              <a:t> </a:t>
            </a:r>
            <a:r>
              <a:rPr lang="de-AT" baseline="0" dirty="0" err="1"/>
              <a:t>similar</a:t>
            </a:r>
            <a:r>
              <a:rPr lang="de-AT" baseline="0" dirty="0"/>
              <a:t> </a:t>
            </a:r>
            <a:r>
              <a:rPr lang="de-AT" baseline="0" dirty="0" err="1"/>
              <a:t>to</a:t>
            </a:r>
            <a:r>
              <a:rPr lang="de-AT" baseline="0" dirty="0"/>
              <a:t> </a:t>
            </a:r>
            <a:r>
              <a:rPr lang="de-AT" baseline="0" dirty="0" err="1"/>
              <a:t>Socrata</a:t>
            </a:r>
            <a:endParaRPr lang="de-AT" baseline="0" dirty="0"/>
          </a:p>
          <a:p>
            <a:endParaRPr lang="de-AT" dirty="0"/>
          </a:p>
        </p:txBody>
      </p:sp>
      <p:sp>
        <p:nvSpPr>
          <p:cNvPr id="4" name="Slide Number Placeholder 3"/>
          <p:cNvSpPr>
            <a:spLocks noGrp="1"/>
          </p:cNvSpPr>
          <p:nvPr>
            <p:ph type="sldNum" sz="quarter" idx="10"/>
          </p:nvPr>
        </p:nvSpPr>
        <p:spPr/>
        <p:txBody>
          <a:bodyPr/>
          <a:lstStyle/>
          <a:p>
            <a:fld id="{7338EDB2-EC66-48F2-A09D-8CEB8FEC22AD}" type="slidenum">
              <a:rPr lang="de-AT" smtClean="0"/>
              <a:t>22</a:t>
            </a:fld>
            <a:endParaRPr lang="de-AT"/>
          </a:p>
        </p:txBody>
      </p:sp>
    </p:spTree>
    <p:extLst>
      <p:ext uri="{BB962C8B-B14F-4D97-AF65-F5344CB8AC3E}">
        <p14:creationId xmlns:p14="http://schemas.microsoft.com/office/powerpoint/2010/main" val="55031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Possible</a:t>
            </a:r>
            <a:r>
              <a:rPr lang="de-AT" dirty="0"/>
              <a:t> </a:t>
            </a:r>
            <a:r>
              <a:rPr lang="de-AT" dirty="0" err="1"/>
              <a:t>challenges</a:t>
            </a:r>
            <a:r>
              <a:rPr lang="de-AT" dirty="0"/>
              <a:t>: </a:t>
            </a:r>
            <a:r>
              <a:rPr lang="de-AT"/>
              <a:t>core </a:t>
            </a:r>
            <a:r>
              <a:rPr lang="de-AT" dirty="0" err="1"/>
              <a:t>keys</a:t>
            </a:r>
            <a:r>
              <a:rPr lang="de-AT" dirty="0"/>
              <a:t> </a:t>
            </a:r>
            <a:r>
              <a:rPr lang="de-AT" dirty="0" err="1"/>
              <a:t>are</a:t>
            </a:r>
            <a:r>
              <a:rPr lang="de-AT" dirty="0"/>
              <a:t> </a:t>
            </a:r>
            <a:r>
              <a:rPr lang="de-AT" dirty="0" err="1"/>
              <a:t>used</a:t>
            </a:r>
            <a:r>
              <a:rPr lang="de-AT" dirty="0"/>
              <a:t> </a:t>
            </a:r>
            <a:r>
              <a:rPr lang="de-AT" dirty="0" err="1"/>
              <a:t>differently</a:t>
            </a:r>
            <a:r>
              <a:rPr lang="de-AT" dirty="0"/>
              <a:t> in different </a:t>
            </a:r>
            <a:r>
              <a:rPr lang="de-AT" dirty="0" err="1"/>
              <a:t>portals</a:t>
            </a:r>
            <a:r>
              <a:rPr lang="de-AT" baseline="0" dirty="0"/>
              <a:t> </a:t>
            </a:r>
            <a:r>
              <a:rPr lang="de-AT" baseline="0" dirty="0" err="1"/>
              <a:t>or</a:t>
            </a:r>
            <a:r>
              <a:rPr lang="de-AT" baseline="0" dirty="0"/>
              <a:t> </a:t>
            </a:r>
            <a:r>
              <a:rPr lang="de-AT" baseline="0" dirty="0" err="1"/>
              <a:t>by</a:t>
            </a:r>
            <a:r>
              <a:rPr lang="de-AT" baseline="0" dirty="0"/>
              <a:t> </a:t>
            </a:r>
            <a:r>
              <a:rPr lang="de-AT" baseline="0" dirty="0" err="1"/>
              <a:t>differnt</a:t>
            </a:r>
            <a:r>
              <a:rPr lang="de-AT" baseline="0" dirty="0"/>
              <a:t> </a:t>
            </a:r>
            <a:r>
              <a:rPr lang="de-AT" baseline="0" dirty="0" err="1"/>
              <a:t>providers</a:t>
            </a:r>
            <a:r>
              <a:rPr lang="de-AT" baseline="0" dirty="0"/>
              <a:t>, </a:t>
            </a:r>
            <a:r>
              <a:rPr lang="de-AT" baseline="0" dirty="0" err="1"/>
              <a:t>contain</a:t>
            </a:r>
            <a:r>
              <a:rPr lang="de-AT" baseline="0" dirty="0"/>
              <a:t> </a:t>
            </a:r>
            <a:r>
              <a:rPr lang="de-AT" baseline="0" dirty="0" err="1"/>
              <a:t>natural</a:t>
            </a:r>
            <a:r>
              <a:rPr lang="de-AT" baseline="0" dirty="0"/>
              <a:t> </a:t>
            </a:r>
            <a:r>
              <a:rPr lang="de-AT" baseline="0" dirty="0" err="1"/>
              <a:t>language</a:t>
            </a:r>
            <a:r>
              <a:rPr lang="de-AT" baseline="0" dirty="0"/>
              <a:t> </a:t>
            </a:r>
            <a:r>
              <a:rPr lang="de-AT" baseline="0" dirty="0" err="1"/>
              <a:t>text</a:t>
            </a:r>
            <a:r>
              <a:rPr lang="de-AT" baseline="0" dirty="0"/>
              <a:t>, </a:t>
            </a:r>
            <a:r>
              <a:rPr lang="de-AT" baseline="0" dirty="0" err="1"/>
              <a:t>contain</a:t>
            </a:r>
            <a:r>
              <a:rPr lang="de-AT" baseline="0" dirty="0"/>
              <a:t> </a:t>
            </a:r>
            <a:r>
              <a:rPr lang="de-AT" baseline="0" dirty="0" err="1"/>
              <a:t>wrong</a:t>
            </a:r>
            <a:r>
              <a:rPr lang="de-AT" baseline="0" dirty="0"/>
              <a:t> </a:t>
            </a:r>
            <a:r>
              <a:rPr lang="de-AT" baseline="0" dirty="0" err="1"/>
              <a:t>information</a:t>
            </a:r>
            <a:r>
              <a:rPr lang="de-AT" baseline="0" dirty="0"/>
              <a:t>, extra </a:t>
            </a:r>
            <a:r>
              <a:rPr lang="de-AT" baseline="0" dirty="0" err="1"/>
              <a:t>keys</a:t>
            </a:r>
            <a:r>
              <a:rPr lang="de-AT" baseline="0" dirty="0"/>
              <a:t> </a:t>
            </a:r>
            <a:r>
              <a:rPr lang="de-AT" baseline="0" dirty="0" err="1"/>
              <a:t>are</a:t>
            </a:r>
            <a:r>
              <a:rPr lang="de-AT" baseline="0" dirty="0"/>
              <a:t> </a:t>
            </a:r>
            <a:r>
              <a:rPr lang="de-AT" baseline="0" dirty="0" err="1"/>
              <a:t>arbitrary</a:t>
            </a:r>
            <a:r>
              <a:rPr lang="de-AT" baseline="0" dirty="0"/>
              <a:t> (</a:t>
            </a:r>
            <a:r>
              <a:rPr lang="de-AT" baseline="0" dirty="0" err="1"/>
              <a:t>heterogeneous</a:t>
            </a:r>
            <a:r>
              <a:rPr lang="de-AT" baseline="0" dirty="0"/>
              <a:t>) </a:t>
            </a:r>
            <a:r>
              <a:rPr lang="de-AT" baseline="0" dirty="0" err="1"/>
              <a:t>across</a:t>
            </a:r>
            <a:r>
              <a:rPr lang="de-AT" baseline="0" dirty="0"/>
              <a:t> </a:t>
            </a:r>
            <a:r>
              <a:rPr lang="de-AT" baseline="0" dirty="0" err="1"/>
              <a:t>portal</a:t>
            </a:r>
            <a:r>
              <a:rPr lang="de-AT" baseline="0" dirty="0"/>
              <a:t> </a:t>
            </a:r>
            <a:r>
              <a:rPr lang="de-AT" baseline="0" dirty="0" err="1"/>
              <a:t>installations</a:t>
            </a:r>
            <a:r>
              <a:rPr lang="de-AT" baseline="0" dirty="0"/>
              <a:t>, different </a:t>
            </a:r>
            <a:r>
              <a:rPr lang="de-AT" baseline="0" dirty="0" err="1"/>
              <a:t>resources</a:t>
            </a:r>
            <a:r>
              <a:rPr lang="de-AT" baseline="0" dirty="0"/>
              <a:t> per </a:t>
            </a:r>
            <a:r>
              <a:rPr lang="de-AT" baseline="0" dirty="0" err="1"/>
              <a:t>dataset</a:t>
            </a:r>
            <a:r>
              <a:rPr lang="mr-IN" baseline="0" dirty="0"/>
              <a:t>…</a:t>
            </a:r>
            <a:r>
              <a:rPr lang="en-US" baseline="0" dirty="0"/>
              <a:t> how are they distributed? Is it different versions or different parts of one dataset?</a:t>
            </a:r>
            <a:endParaRPr lang="de-AT" dirty="0"/>
          </a:p>
        </p:txBody>
      </p:sp>
      <p:sp>
        <p:nvSpPr>
          <p:cNvPr id="4" name="Foliennummernplatzhalter 3"/>
          <p:cNvSpPr>
            <a:spLocks noGrp="1"/>
          </p:cNvSpPr>
          <p:nvPr>
            <p:ph type="sldNum" sz="quarter" idx="10"/>
          </p:nvPr>
        </p:nvSpPr>
        <p:spPr/>
        <p:txBody>
          <a:bodyPr/>
          <a:lstStyle/>
          <a:p>
            <a:fld id="{C0B9E396-604D-4F81-86A7-02D7C961E2C1}" type="slidenum">
              <a:rPr lang="de-AT" smtClean="0"/>
              <a:t>24</a:t>
            </a:fld>
            <a:endParaRPr lang="de-AT"/>
          </a:p>
        </p:txBody>
      </p:sp>
    </p:spTree>
    <p:extLst>
      <p:ext uri="{BB962C8B-B14F-4D97-AF65-F5344CB8AC3E}">
        <p14:creationId xmlns:p14="http://schemas.microsoft.com/office/powerpoint/2010/main" val="184954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Not all can be mapped to DCAT!</a:t>
            </a:r>
            <a:endParaRPr lang="de-AT" dirty="0"/>
          </a:p>
        </p:txBody>
      </p:sp>
      <p:sp>
        <p:nvSpPr>
          <p:cNvPr id="4" name="Foliennummernplatzhalter 3"/>
          <p:cNvSpPr>
            <a:spLocks noGrp="1"/>
          </p:cNvSpPr>
          <p:nvPr>
            <p:ph type="sldNum" sz="quarter" idx="10"/>
          </p:nvPr>
        </p:nvSpPr>
        <p:spPr/>
        <p:txBody>
          <a:bodyPr/>
          <a:lstStyle/>
          <a:p>
            <a:fld id="{C0B9E396-604D-4F81-86A7-02D7C961E2C1}" type="slidenum">
              <a:rPr lang="de-AT" smtClean="0"/>
              <a:t>25</a:t>
            </a:fld>
            <a:endParaRPr lang="de-AT"/>
          </a:p>
        </p:txBody>
      </p:sp>
    </p:spTree>
    <p:extLst>
      <p:ext uri="{BB962C8B-B14F-4D97-AF65-F5344CB8AC3E}">
        <p14:creationId xmlns:p14="http://schemas.microsoft.com/office/powerpoint/2010/main" val="159121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so easy, despite</a:t>
            </a:r>
            <a:r>
              <a:rPr lang="en-US" baseline="0" dirty="0"/>
              <a:t> it’s Linked Data</a:t>
            </a:r>
            <a:r>
              <a:rPr lang="mr-IN" baseline="0" dirty="0"/>
              <a:t>…</a:t>
            </a:r>
            <a:r>
              <a:rPr lang="en-US" baseline="0" dirty="0"/>
              <a:t> no “common semantics by names”? And as far as I know in the Linked Data realm this is the exception, not the rule</a:t>
            </a:r>
            <a:r>
              <a:rPr lang="mr-IN" baseline="0" dirty="0"/>
              <a:t>…</a:t>
            </a:r>
            <a:endParaRPr lang="en-US" dirty="0"/>
          </a:p>
        </p:txBody>
      </p:sp>
      <p:sp>
        <p:nvSpPr>
          <p:cNvPr id="4" name="Slide Number Placeholder 3"/>
          <p:cNvSpPr>
            <a:spLocks noGrp="1"/>
          </p:cNvSpPr>
          <p:nvPr>
            <p:ph type="sldNum" sz="quarter" idx="10"/>
          </p:nvPr>
        </p:nvSpPr>
        <p:spPr/>
        <p:txBody>
          <a:bodyPr/>
          <a:lstStyle/>
          <a:p>
            <a:fld id="{219CC2FD-B32F-4992-A15B-F95E2E35C81B}" type="slidenum">
              <a:rPr lang="de-AT" smtClean="0"/>
              <a:pPr/>
              <a:t>31</a:t>
            </a:fld>
            <a:endParaRPr lang="de-AT"/>
          </a:p>
        </p:txBody>
      </p:sp>
    </p:spTree>
    <p:extLst>
      <p:ext uri="{BB962C8B-B14F-4D97-AF65-F5344CB8AC3E}">
        <p14:creationId xmlns:p14="http://schemas.microsoft.com/office/powerpoint/2010/main" val="198773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opendatacommons.org</a:t>
            </a:r>
            <a:r>
              <a:rPr lang="en-US" dirty="0"/>
              <a:t>/licenses/</a:t>
            </a:r>
            <a:r>
              <a:rPr lang="en-US" dirty="0" err="1"/>
              <a:t>odbl</a:t>
            </a:r>
            <a:r>
              <a:rPr lang="en-US" dirty="0"/>
              <a:t>/</a:t>
            </a:r>
          </a:p>
          <a:p>
            <a:r>
              <a:rPr lang="en-US" dirty="0"/>
              <a:t>https://</a:t>
            </a:r>
            <a:r>
              <a:rPr lang="en-US" dirty="0" err="1"/>
              <a:t>creativecommons.org</a:t>
            </a:r>
            <a:r>
              <a:rPr lang="en-US" dirty="0"/>
              <a:t>/licenses/by/2.0/</a:t>
            </a:r>
          </a:p>
          <a:p>
            <a:r>
              <a:rPr lang="en-US" dirty="0"/>
              <a:t>https://</a:t>
            </a:r>
            <a:r>
              <a:rPr lang="en-US" dirty="0" err="1"/>
              <a:t>creativecommons.org</a:t>
            </a:r>
            <a:r>
              <a:rPr lang="en-US" dirty="0"/>
              <a:t>/licenses/by-</a:t>
            </a:r>
            <a:r>
              <a:rPr lang="en-US" dirty="0" err="1"/>
              <a:t>sa</a:t>
            </a:r>
            <a:r>
              <a:rPr lang="en-US" dirty="0"/>
              <a:t>/2.0/</a:t>
            </a:r>
          </a:p>
          <a:p>
            <a:r>
              <a:rPr lang="en-US" dirty="0"/>
              <a:t>http://</a:t>
            </a:r>
            <a:r>
              <a:rPr lang="en-US" dirty="0" err="1"/>
              <a:t>www.imdb.com</a:t>
            </a:r>
            <a:r>
              <a:rPr lang="en-US" dirty="0"/>
              <a:t>/licensing/</a:t>
            </a:r>
          </a:p>
          <a:p>
            <a:r>
              <a:rPr lang="en-US" dirty="0"/>
              <a:t>https://</a:t>
            </a:r>
            <a:r>
              <a:rPr lang="en-US" dirty="0" err="1"/>
              <a:t>www.tomtom.com</a:t>
            </a:r>
            <a:r>
              <a:rPr lang="en-US" dirty="0"/>
              <a:t>/</a:t>
            </a:r>
            <a:r>
              <a:rPr lang="en-US" dirty="0" err="1"/>
              <a:t>en_us</a:t>
            </a:r>
            <a:r>
              <a:rPr lang="en-US" dirty="0"/>
              <a:t>/legal/third-party-license/</a:t>
            </a:r>
          </a:p>
        </p:txBody>
      </p:sp>
      <p:sp>
        <p:nvSpPr>
          <p:cNvPr id="4" name="Slide Number Placeholder 3"/>
          <p:cNvSpPr>
            <a:spLocks noGrp="1"/>
          </p:cNvSpPr>
          <p:nvPr>
            <p:ph type="sldNum" sz="quarter" idx="10"/>
          </p:nvPr>
        </p:nvSpPr>
        <p:spPr/>
        <p:txBody>
          <a:bodyPr/>
          <a:lstStyle/>
          <a:p>
            <a:fld id="{A1407E0C-376B-564F-92DD-5A9E9D600C69}" type="slidenum">
              <a:rPr lang="en-US" smtClean="0"/>
              <a:t>39</a:t>
            </a:fld>
            <a:endParaRPr lang="en-US"/>
          </a:p>
        </p:txBody>
      </p:sp>
    </p:spTree>
    <p:extLst>
      <p:ext uri="{BB962C8B-B14F-4D97-AF65-F5344CB8AC3E}">
        <p14:creationId xmlns:p14="http://schemas.microsoft.com/office/powerpoint/2010/main" val="1934305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EB4AA2B0-3FF2-4AD7-B641-4608F5682954}" type="slidenum">
              <a:rPr lang="de-AT" smtClean="0"/>
              <a:pPr/>
              <a:t>40</a:t>
            </a:fld>
            <a:endParaRPr lang="de-AT"/>
          </a:p>
        </p:txBody>
      </p:sp>
    </p:spTree>
    <p:extLst>
      <p:ext uri="{BB962C8B-B14F-4D97-AF65-F5344CB8AC3E}">
        <p14:creationId xmlns:p14="http://schemas.microsoft.com/office/powerpoint/2010/main" val="1881610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9" name="Gruppieren 8"/>
          <p:cNvGrpSpPr/>
          <p:nvPr/>
        </p:nvGrpSpPr>
        <p:grpSpPr>
          <a:xfrm>
            <a:off x="10" y="149225"/>
            <a:ext cx="9992431" cy="5416550"/>
            <a:chOff x="0" y="149225"/>
            <a:chExt cx="8993188" cy="5416550"/>
          </a:xfrm>
        </p:grpSpPr>
        <p:sp>
          <p:nvSpPr>
            <p:cNvPr id="4" name="Rechteck 3"/>
            <p:cNvSpPr/>
            <p:nvPr userDrawn="1"/>
          </p:nvSpPr>
          <p:spPr>
            <a:xfrm>
              <a:off x="0" y="149225"/>
              <a:ext cx="8993188" cy="2609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sp>
          <p:nvSpPr>
            <p:cNvPr id="7" name="Rechteck 6"/>
            <p:cNvSpPr/>
            <p:nvPr userDrawn="1"/>
          </p:nvSpPr>
          <p:spPr>
            <a:xfrm>
              <a:off x="0" y="2953384"/>
              <a:ext cx="8993188" cy="26123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grpSp>
      <p:sp>
        <p:nvSpPr>
          <p:cNvPr id="2" name="Titel 1"/>
          <p:cNvSpPr>
            <a:spLocks noGrp="1"/>
          </p:cNvSpPr>
          <p:nvPr>
            <p:ph type="ctrTitle" hasCustomPrompt="1"/>
          </p:nvPr>
        </p:nvSpPr>
        <p:spPr bwMode="white">
          <a:xfrm>
            <a:off x="513800" y="3045048"/>
            <a:ext cx="8316241" cy="1036595"/>
          </a:xfrm>
          <a:prstGeom prst="rect">
            <a:avLst/>
          </a:prstGeom>
        </p:spPr>
        <p:txBody>
          <a:bodyPr tIns="0" anchor="t" anchorCtr="0">
            <a:noAutofit/>
          </a:bodyPr>
          <a:lstStyle>
            <a:lvl1pPr algn="l">
              <a:lnSpc>
                <a:spcPct val="100000"/>
              </a:lnSpc>
              <a:defRPr sz="3556" b="1" baseline="0">
                <a:solidFill>
                  <a:schemeClr val="bg1"/>
                </a:solidFill>
              </a:defRPr>
            </a:lvl1pPr>
          </a:lstStyle>
          <a:p>
            <a:r>
              <a:rPr lang="de-DE" dirty="0"/>
              <a:t>Hier Titel der Präsentation eingeben</a:t>
            </a:r>
            <a:endParaRPr lang="de-AT" dirty="0"/>
          </a:p>
        </p:txBody>
      </p:sp>
      <p:sp>
        <p:nvSpPr>
          <p:cNvPr id="3" name="Untertitel 2"/>
          <p:cNvSpPr>
            <a:spLocks noGrp="1"/>
          </p:cNvSpPr>
          <p:nvPr>
            <p:ph type="subTitle" idx="1" hasCustomPrompt="1"/>
          </p:nvPr>
        </p:nvSpPr>
        <p:spPr bwMode="white">
          <a:xfrm>
            <a:off x="513800" y="4081636"/>
            <a:ext cx="8316241" cy="951000"/>
          </a:xfrm>
        </p:spPr>
        <p:txBody>
          <a:bodyPr tIns="0" bIns="0">
            <a:noAutofit/>
          </a:bodyPr>
          <a:lstStyle>
            <a:lvl1pPr marL="0" indent="0" algn="l">
              <a:lnSpc>
                <a:spcPct val="100000"/>
              </a:lnSpc>
              <a:buNone/>
              <a:defRPr sz="3111">
                <a:solidFill>
                  <a:schemeClr val="bg1"/>
                </a:solidFill>
              </a:defRPr>
            </a:lvl1pPr>
            <a:lvl2pPr marL="507846" indent="0" algn="ctr">
              <a:buNone/>
              <a:defRPr>
                <a:solidFill>
                  <a:schemeClr val="tx1">
                    <a:tint val="75000"/>
                  </a:schemeClr>
                </a:solidFill>
              </a:defRPr>
            </a:lvl2pPr>
            <a:lvl3pPr marL="1015687" indent="0" algn="ctr">
              <a:buNone/>
              <a:defRPr>
                <a:solidFill>
                  <a:schemeClr val="tx1">
                    <a:tint val="75000"/>
                  </a:schemeClr>
                </a:solidFill>
              </a:defRPr>
            </a:lvl3pPr>
            <a:lvl4pPr marL="1523535" indent="0" algn="ctr">
              <a:buNone/>
              <a:defRPr>
                <a:solidFill>
                  <a:schemeClr val="tx1">
                    <a:tint val="75000"/>
                  </a:schemeClr>
                </a:solidFill>
              </a:defRPr>
            </a:lvl4pPr>
            <a:lvl5pPr marL="2031376" indent="0" algn="ctr">
              <a:buNone/>
              <a:defRPr>
                <a:solidFill>
                  <a:schemeClr val="tx1">
                    <a:tint val="75000"/>
                  </a:schemeClr>
                </a:solidFill>
              </a:defRPr>
            </a:lvl5pPr>
            <a:lvl6pPr marL="2539219" indent="0" algn="ctr">
              <a:buNone/>
              <a:defRPr>
                <a:solidFill>
                  <a:schemeClr val="tx1">
                    <a:tint val="75000"/>
                  </a:schemeClr>
                </a:solidFill>
              </a:defRPr>
            </a:lvl6pPr>
            <a:lvl7pPr marL="3047065" indent="0" algn="ctr">
              <a:buNone/>
              <a:defRPr>
                <a:solidFill>
                  <a:schemeClr val="tx1">
                    <a:tint val="75000"/>
                  </a:schemeClr>
                </a:solidFill>
              </a:defRPr>
            </a:lvl7pPr>
            <a:lvl8pPr marL="3554910" indent="0" algn="ctr">
              <a:buNone/>
              <a:defRPr>
                <a:solidFill>
                  <a:schemeClr val="tx1">
                    <a:tint val="75000"/>
                  </a:schemeClr>
                </a:solidFill>
              </a:defRPr>
            </a:lvl8pPr>
            <a:lvl9pPr marL="4062753" indent="0" algn="ctr">
              <a:buNone/>
              <a:defRPr>
                <a:solidFill>
                  <a:schemeClr val="tx1">
                    <a:tint val="75000"/>
                  </a:schemeClr>
                </a:solidFill>
              </a:defRPr>
            </a:lvl9pPr>
          </a:lstStyle>
          <a:p>
            <a:r>
              <a:rPr lang="de-DE" dirty="0"/>
              <a:t>Hier Untertitel der Präsentation eingeben</a:t>
            </a:r>
            <a:endParaRPr lang="de-AT" dirty="0"/>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406" y="392222"/>
            <a:ext cx="2038211" cy="1097126"/>
          </a:xfrm>
          <a:prstGeom prst="rect">
            <a:avLst/>
          </a:prstGeom>
        </p:spPr>
      </p:pic>
      <p:pic>
        <p:nvPicPr>
          <p:cNvPr id="15" name="Grafik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84456" y="2209428"/>
            <a:ext cx="508161" cy="346610"/>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5" name="Rechteck 4"/>
          <p:cNvSpPr/>
          <p:nvPr/>
        </p:nvSpPr>
        <p:spPr>
          <a:xfrm>
            <a:off x="519493" y="1964530"/>
            <a:ext cx="4799680" cy="2716954"/>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01591" tIns="50795" rIns="101591" bIns="50795" rtlCol="0" anchor="ctr"/>
          <a:lstStyle/>
          <a:p>
            <a:pPr algn="ctr"/>
            <a:endParaRPr lang="de-AT" sz="2000"/>
          </a:p>
        </p:txBody>
      </p:sp>
      <p:pic>
        <p:nvPicPr>
          <p:cNvPr id="7" name="Grafik 6" descr="Logo-für-VK.png"/>
          <p:cNvPicPr>
            <a:picLocks noChangeAspect="1"/>
          </p:cNvPicPr>
          <p:nvPr/>
        </p:nvPicPr>
        <p:blipFill>
          <a:blip r:embed="rId2" cstate="print"/>
          <a:stretch>
            <a:fillRect/>
          </a:stretch>
        </p:blipFill>
        <p:spPr>
          <a:xfrm>
            <a:off x="679525" y="2127251"/>
            <a:ext cx="547159" cy="2252663"/>
          </a:xfrm>
          <a:prstGeom prst="rect">
            <a:avLst/>
          </a:prstGeom>
        </p:spPr>
      </p:pic>
      <p:sp>
        <p:nvSpPr>
          <p:cNvPr id="11" name="Textplatzhalter 10"/>
          <p:cNvSpPr>
            <a:spLocks noGrp="1"/>
          </p:cNvSpPr>
          <p:nvPr>
            <p:ph type="body" sz="quarter" idx="10" hasCustomPrompt="1"/>
          </p:nvPr>
        </p:nvSpPr>
        <p:spPr>
          <a:xfrm>
            <a:off x="1319587" y="2559844"/>
            <a:ext cx="3622580" cy="1811291"/>
          </a:xfrm>
        </p:spPr>
        <p:txBody>
          <a:bodyPr>
            <a:normAutofit/>
          </a:bodyPr>
          <a:lstStyle>
            <a:lvl1pPr marL="0" marR="0" indent="0" algn="l" defTabSz="1015687" rtl="0" eaLnBrk="1" fontAlgn="auto" latinLnBrk="0" hangingPunct="1">
              <a:lnSpc>
                <a:spcPct val="100000"/>
              </a:lnSpc>
              <a:spcBef>
                <a:spcPts val="0"/>
              </a:spcBef>
              <a:spcAft>
                <a:spcPts val="0"/>
              </a:spcAft>
              <a:buClr>
                <a:srgbClr val="4B2582"/>
              </a:buClr>
              <a:buSzTx/>
              <a:buFont typeface="Wingdings" pitchFamily="2" charset="2"/>
              <a:buNone/>
              <a:tabLst/>
              <a:defRPr sz="1223" baseline="0"/>
            </a:lvl1pPr>
            <a:lvl2pPr marL="0" indent="0">
              <a:buNone/>
              <a:defRPr/>
            </a:lvl2pPr>
            <a:lvl3pPr marL="0" indent="0">
              <a:buNone/>
              <a:defRPr/>
            </a:lvl3pPr>
            <a:lvl4pPr marL="0" indent="0">
              <a:buNone/>
              <a:defRPr/>
            </a:lvl4pPr>
            <a:lvl5pPr marL="0" indent="0">
              <a:buNone/>
              <a:defRPr/>
            </a:lvl5pPr>
          </a:lstStyle>
          <a:p>
            <a:pPr marL="0" marR="0" lvl="0" indent="0" algn="l" defTabSz="1015687"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111"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513804" y="265212"/>
            <a:ext cx="6979265" cy="792088"/>
          </a:xfrm>
          <a:prstGeom prst="rect">
            <a:avLst/>
          </a:prstGeom>
        </p:spPr>
        <p:txBody>
          <a:bodyPr>
            <a:normAutofit/>
          </a:bodyPr>
          <a:lstStyle>
            <a:lvl1pPr>
              <a:lnSpc>
                <a:spcPct val="100000"/>
              </a:lnSpc>
              <a:defRPr sz="3111"/>
            </a:lvl1pPr>
          </a:lstStyle>
          <a:p>
            <a:r>
              <a:rPr lang="en-US"/>
              <a:t>Click to edit Master title style</a:t>
            </a:r>
            <a:endParaRPr lang="de-AT" dirty="0"/>
          </a:p>
        </p:txBody>
      </p:sp>
      <p:sp>
        <p:nvSpPr>
          <p:cNvPr id="8" name="Datumsplatzhalter 7"/>
          <p:cNvSpPr>
            <a:spLocks noGrp="1"/>
          </p:cNvSpPr>
          <p:nvPr>
            <p:ph type="dt" sz="half" idx="11"/>
          </p:nvPr>
        </p:nvSpPr>
        <p:spPr/>
        <p:txBody>
          <a:bodyPr/>
          <a:lstStyle/>
          <a:p>
            <a:fld id="{C4A77D8A-459B-4DE5-AA21-23AC8B19E678}" type="datetime1">
              <a:rPr lang="de-AT" smtClean="0"/>
              <a:t>08.08.18</a:t>
            </a:fld>
            <a:endParaRPr lang="de-AT"/>
          </a:p>
        </p:txBody>
      </p:sp>
      <p:sp>
        <p:nvSpPr>
          <p:cNvPr id="9" name="Fußzeilenplatzhalter 8"/>
          <p:cNvSpPr>
            <a:spLocks noGrp="1"/>
          </p:cNvSpPr>
          <p:nvPr>
            <p:ph type="ftr" sz="quarter" idx="12"/>
          </p:nvPr>
        </p:nvSpPr>
        <p:spPr/>
        <p:txBody>
          <a:bodyPr/>
          <a:lstStyle/>
          <a:p>
            <a:endParaRPr lang="de-AT"/>
          </a:p>
        </p:txBody>
      </p:sp>
      <p:sp>
        <p:nvSpPr>
          <p:cNvPr id="10" name="Foliennummernplatzhalter 9"/>
          <p:cNvSpPr>
            <a:spLocks noGrp="1"/>
          </p:cNvSpPr>
          <p:nvPr>
            <p:ph type="sldNum" sz="quarter" idx="13"/>
          </p:nvPr>
        </p:nvSpPr>
        <p:spPr/>
        <p:txBody>
          <a:bodyPr/>
          <a:lstStyle/>
          <a:p>
            <a:r>
              <a:rPr lang="de-AT" dirty="0"/>
              <a:t>SEITE </a:t>
            </a:r>
            <a:fld id="{BE3DC40E-DBBE-4E2D-9EEC-FBF0DA0E9179}" type="slidenum">
              <a:rPr lang="de-AT" smtClean="0"/>
              <a:t>‹#›</a:t>
            </a:fld>
            <a:endParaRPr lang="de-AT"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9722" y="215636"/>
            <a:ext cx="6822722" cy="674688"/>
          </a:xfrm>
        </p:spPr>
        <p:txBody>
          <a:bodyPr/>
          <a:lstStyle/>
          <a:p>
            <a:r>
              <a:rPr lang="en-US"/>
              <a:t>Click to edit Master title style</a:t>
            </a:r>
          </a:p>
        </p:txBody>
      </p:sp>
      <p:sp>
        <p:nvSpPr>
          <p:cNvPr id="3" name="Text Placeholder 2"/>
          <p:cNvSpPr>
            <a:spLocks noGrp="1"/>
          </p:cNvSpPr>
          <p:nvPr>
            <p:ph type="body" sz="half" idx="1"/>
          </p:nvPr>
        </p:nvSpPr>
        <p:spPr>
          <a:xfrm>
            <a:off x="599722" y="1325562"/>
            <a:ext cx="4474987" cy="3901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44043" y="1325562"/>
            <a:ext cx="4476750" cy="3901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507498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ree Content">
  <p:cSld name="Fre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en-US" noProof="0" dirty="0"/>
          </a:p>
        </p:txBody>
      </p:sp>
      <p:sp>
        <p:nvSpPr>
          <p:cNvPr id="4" name="Textplatzhalter 3"/>
          <p:cNvSpPr>
            <a:spLocks noGrp="1"/>
          </p:cNvSpPr>
          <p:nvPr>
            <p:ph type="body" sz="quarter" idx="11"/>
          </p:nvPr>
        </p:nvSpPr>
        <p:spPr>
          <a:xfrm>
            <a:off x="601487" y="1177396"/>
            <a:ext cx="9119306" cy="179537"/>
          </a:xfrm>
        </p:spPr>
        <p:txBody>
          <a:bodyPr/>
          <a:lstStyle>
            <a:lvl1pPr>
              <a:defRPr/>
            </a:lvl1pPr>
          </a:lstStyle>
          <a:p>
            <a:pPr lvl="0"/>
            <a:r>
              <a:rPr lang="de-DE" noProof="0"/>
              <a:t>Textmasterformate durch Klicken bearbeiten</a:t>
            </a:r>
          </a:p>
        </p:txBody>
      </p:sp>
    </p:spTree>
    <p:extLst>
      <p:ext uri="{BB962C8B-B14F-4D97-AF65-F5344CB8AC3E}">
        <p14:creationId xmlns:p14="http://schemas.microsoft.com/office/powerpoint/2010/main" val="388777421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31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kurz">
    <p:spTree>
      <p:nvGrpSpPr>
        <p:cNvPr id="1" name=""/>
        <p:cNvGrpSpPr/>
        <p:nvPr/>
      </p:nvGrpSpPr>
      <p:grpSpPr>
        <a:xfrm>
          <a:off x="0" y="0"/>
          <a:ext cx="0" cy="0"/>
          <a:chOff x="0" y="0"/>
          <a:chExt cx="0" cy="0"/>
        </a:xfrm>
      </p:grpSpPr>
      <p:grpSp>
        <p:nvGrpSpPr>
          <p:cNvPr id="11" name="Gruppieren 10"/>
          <p:cNvGrpSpPr/>
          <p:nvPr/>
        </p:nvGrpSpPr>
        <p:grpSpPr>
          <a:xfrm>
            <a:off x="10" y="149230"/>
            <a:ext cx="9992431" cy="5432159"/>
            <a:chOff x="0" y="149225"/>
            <a:chExt cx="8993188" cy="5432159"/>
          </a:xfrm>
        </p:grpSpPr>
        <p:sp>
          <p:nvSpPr>
            <p:cNvPr id="12" name="Rechteck 11"/>
            <p:cNvSpPr/>
            <p:nvPr userDrawn="1"/>
          </p:nvSpPr>
          <p:spPr>
            <a:xfrm>
              <a:off x="0" y="149225"/>
              <a:ext cx="8993188" cy="2609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sp>
          <p:nvSpPr>
            <p:cNvPr id="16" name="Rechteck 15"/>
            <p:cNvSpPr/>
            <p:nvPr userDrawn="1"/>
          </p:nvSpPr>
          <p:spPr>
            <a:xfrm>
              <a:off x="0" y="2953384"/>
              <a:ext cx="8993188"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grpSp>
      <p:sp>
        <p:nvSpPr>
          <p:cNvPr id="7" name="Titel 1"/>
          <p:cNvSpPr>
            <a:spLocks noGrp="1"/>
          </p:cNvSpPr>
          <p:nvPr>
            <p:ph type="ctrTitle" hasCustomPrompt="1"/>
          </p:nvPr>
        </p:nvSpPr>
        <p:spPr bwMode="white">
          <a:xfrm>
            <a:off x="517281" y="3044945"/>
            <a:ext cx="9122379" cy="690000"/>
          </a:xfrm>
          <a:prstGeom prst="rect">
            <a:avLst/>
          </a:prstGeom>
        </p:spPr>
        <p:txBody>
          <a:bodyPr tIns="0" anchor="t" anchorCtr="0">
            <a:noAutofit/>
          </a:bodyPr>
          <a:lstStyle>
            <a:lvl1pPr algn="l">
              <a:lnSpc>
                <a:spcPct val="100000"/>
              </a:lnSpc>
              <a:defRPr sz="4889" b="1" baseline="0">
                <a:solidFill>
                  <a:schemeClr val="bg1"/>
                </a:solidFill>
              </a:defRPr>
            </a:lvl1pPr>
          </a:lstStyle>
          <a:p>
            <a:r>
              <a:rPr lang="de-DE" dirty="0"/>
              <a:t>Titelfolie kurzer Titel</a:t>
            </a:r>
            <a:endParaRPr lang="de-AT" dirty="0"/>
          </a:p>
        </p:txBody>
      </p:sp>
      <p:sp>
        <p:nvSpPr>
          <p:cNvPr id="8" name="Untertitel 2"/>
          <p:cNvSpPr>
            <a:spLocks noGrp="1"/>
          </p:cNvSpPr>
          <p:nvPr>
            <p:ph type="subTitle" idx="1" hasCustomPrompt="1"/>
          </p:nvPr>
        </p:nvSpPr>
        <p:spPr bwMode="white">
          <a:xfrm>
            <a:off x="517281" y="3744450"/>
            <a:ext cx="9122379" cy="690000"/>
          </a:xfrm>
        </p:spPr>
        <p:txBody>
          <a:bodyPr tIns="0" bIns="0">
            <a:noAutofit/>
          </a:bodyPr>
          <a:lstStyle>
            <a:lvl1pPr marL="0" indent="0" algn="l">
              <a:lnSpc>
                <a:spcPct val="100000"/>
              </a:lnSpc>
              <a:spcBef>
                <a:spcPts val="0"/>
              </a:spcBef>
              <a:buNone/>
              <a:defRPr sz="4444">
                <a:solidFill>
                  <a:schemeClr val="bg1"/>
                </a:solidFill>
              </a:defRPr>
            </a:lvl1pPr>
            <a:lvl2pPr marL="507846" indent="0" algn="ctr">
              <a:buNone/>
              <a:defRPr>
                <a:solidFill>
                  <a:schemeClr val="tx1">
                    <a:tint val="75000"/>
                  </a:schemeClr>
                </a:solidFill>
              </a:defRPr>
            </a:lvl2pPr>
            <a:lvl3pPr marL="1015687" indent="0" algn="ctr">
              <a:buNone/>
              <a:defRPr>
                <a:solidFill>
                  <a:schemeClr val="tx1">
                    <a:tint val="75000"/>
                  </a:schemeClr>
                </a:solidFill>
              </a:defRPr>
            </a:lvl3pPr>
            <a:lvl4pPr marL="1523535" indent="0" algn="ctr">
              <a:buNone/>
              <a:defRPr>
                <a:solidFill>
                  <a:schemeClr val="tx1">
                    <a:tint val="75000"/>
                  </a:schemeClr>
                </a:solidFill>
              </a:defRPr>
            </a:lvl4pPr>
            <a:lvl5pPr marL="2031376" indent="0" algn="ctr">
              <a:buNone/>
              <a:defRPr>
                <a:solidFill>
                  <a:schemeClr val="tx1">
                    <a:tint val="75000"/>
                  </a:schemeClr>
                </a:solidFill>
              </a:defRPr>
            </a:lvl5pPr>
            <a:lvl6pPr marL="2539219" indent="0" algn="ctr">
              <a:buNone/>
              <a:defRPr>
                <a:solidFill>
                  <a:schemeClr val="tx1">
                    <a:tint val="75000"/>
                  </a:schemeClr>
                </a:solidFill>
              </a:defRPr>
            </a:lvl6pPr>
            <a:lvl7pPr marL="3047065" indent="0" algn="ctr">
              <a:buNone/>
              <a:defRPr>
                <a:solidFill>
                  <a:schemeClr val="tx1">
                    <a:tint val="75000"/>
                  </a:schemeClr>
                </a:solidFill>
              </a:defRPr>
            </a:lvl7pPr>
            <a:lvl8pPr marL="3554910" indent="0" algn="ctr">
              <a:buNone/>
              <a:defRPr>
                <a:solidFill>
                  <a:schemeClr val="tx1">
                    <a:tint val="75000"/>
                  </a:schemeClr>
                </a:solidFill>
              </a:defRPr>
            </a:lvl8pPr>
            <a:lvl9pPr marL="4062753" indent="0" algn="ctr">
              <a:buNone/>
              <a:defRPr>
                <a:solidFill>
                  <a:schemeClr val="tx1">
                    <a:tint val="75000"/>
                  </a:schemeClr>
                </a:solidFill>
              </a:defRPr>
            </a:lvl9pPr>
          </a:lstStyle>
          <a:p>
            <a:r>
              <a:rPr lang="de-DE" dirty="0"/>
              <a:t>Untertitel</a:t>
            </a:r>
            <a:endParaRPr lang="de-AT"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406" y="392222"/>
            <a:ext cx="2038211" cy="1097126"/>
          </a:xfrm>
          <a:prstGeom prst="rect">
            <a:avLst/>
          </a:prstGeom>
        </p:spPr>
      </p:pic>
      <p:pic>
        <p:nvPicPr>
          <p:cNvPr id="14" name="Grafik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84456" y="2209428"/>
            <a:ext cx="508161" cy="346610"/>
          </a:xfrm>
          <a:prstGeom prst="rect">
            <a:avLst/>
          </a:prstGeom>
        </p:spPr>
      </p:pic>
    </p:spTree>
    <p:extLst>
      <p:ext uri="{BB962C8B-B14F-4D97-AF65-F5344CB8AC3E}">
        <p14:creationId xmlns:p14="http://schemas.microsoft.com/office/powerpoint/2010/main" val="6499569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13357" y="320824"/>
            <a:ext cx="6980000" cy="736476"/>
          </a:xfrm>
          <a:prstGeom prst="rect">
            <a:avLst/>
          </a:prstGeom>
        </p:spPr>
        <p:txBody>
          <a:bodyPr lIns="0" rIns="0"/>
          <a:lstStyle/>
          <a:p>
            <a:r>
              <a:rPr lang="en-US"/>
              <a:t>Click to edit Master title style</a:t>
            </a:r>
            <a:endParaRPr lang="de-AT" dirty="0"/>
          </a:p>
        </p:txBody>
      </p:sp>
      <p:sp>
        <p:nvSpPr>
          <p:cNvPr id="3" name="Inhaltsplatzhalter 2"/>
          <p:cNvSpPr>
            <a:spLocks noGrp="1"/>
          </p:cNvSpPr>
          <p:nvPr>
            <p:ph idx="1" hasCustomPrompt="1"/>
          </p:nvPr>
        </p:nvSpPr>
        <p:spPr>
          <a:xfrm>
            <a:off x="513356" y="1345338"/>
            <a:ext cx="8640053" cy="3859813"/>
          </a:xfrm>
        </p:spPr>
        <p:txBody>
          <a:bodyPr lIns="0" rIns="0">
            <a:normAutofit/>
          </a:bodyPr>
          <a:lstStyle>
            <a:lvl1pPr>
              <a:defRPr sz="2223"/>
            </a:lvl1pPr>
            <a:lvl2pPr>
              <a:defRPr sz="2000"/>
            </a:lvl2pPr>
            <a:lvl3pPr>
              <a:defRPr sz="1777"/>
            </a:lvl3pPr>
            <a:lvl4pPr>
              <a:defRPr sz="1777"/>
            </a:lvl4pPr>
            <a:lvl5pPr>
              <a:defRPr sz="1556"/>
            </a:lvl5pPr>
          </a:lstStyle>
          <a:p>
            <a:pPr lvl="0"/>
            <a:r>
              <a:rPr lang="de-DE" dirty="0"/>
              <a:t>Textmasterformat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p:cNvSpPr>
            <a:spLocks noGrp="1"/>
          </p:cNvSpPr>
          <p:nvPr>
            <p:ph type="dt" sz="half" idx="10"/>
          </p:nvPr>
        </p:nvSpPr>
        <p:spPr/>
        <p:txBody>
          <a:bodyPr/>
          <a:lstStyle/>
          <a:p>
            <a:fld id="{0A2C73D6-A5C5-4800-93A5-04F362AA252B}" type="datetime1">
              <a:rPr lang="de-AT" smtClean="0"/>
              <a:t>08.08.18</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a:t>
            </a:fld>
            <a:endParaRPr lang="de-AT"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Nur Titel">
    <p:spTree>
      <p:nvGrpSpPr>
        <p:cNvPr id="1" name=""/>
        <p:cNvGrpSpPr/>
        <p:nvPr/>
      </p:nvGrpSpPr>
      <p:grpSpPr>
        <a:xfrm>
          <a:off x="0" y="0"/>
          <a:ext cx="0" cy="0"/>
          <a:chOff x="0" y="0"/>
          <a:chExt cx="0" cy="0"/>
        </a:xfrm>
      </p:grpSpPr>
      <p:sp>
        <p:nvSpPr>
          <p:cNvPr id="6" name="Rechteck 5"/>
          <p:cNvSpPr/>
          <p:nvPr userDrawn="1"/>
        </p:nvSpPr>
        <p:spPr>
          <a:xfrm>
            <a:off x="10" y="149240"/>
            <a:ext cx="9992431" cy="1052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sp>
        <p:nvSpPr>
          <p:cNvPr id="2" name="Titel 1"/>
          <p:cNvSpPr>
            <a:spLocks noGrp="1"/>
          </p:cNvSpPr>
          <p:nvPr>
            <p:ph type="title"/>
          </p:nvPr>
        </p:nvSpPr>
        <p:spPr>
          <a:xfrm>
            <a:off x="516876" y="320824"/>
            <a:ext cx="6977961" cy="736476"/>
          </a:xfrm>
          <a:prstGeom prst="rect">
            <a:avLst/>
          </a:prstGeom>
        </p:spPr>
        <p:txBody>
          <a:bodyPr/>
          <a:lstStyle/>
          <a:p>
            <a:r>
              <a:rPr lang="en-US"/>
              <a:t>Click to edit Master title style</a:t>
            </a:r>
            <a:endParaRPr lang="de-AT" dirty="0"/>
          </a:p>
        </p:txBody>
      </p:sp>
      <p:sp>
        <p:nvSpPr>
          <p:cNvPr id="7" name="Inhaltsplatzhalter 6"/>
          <p:cNvSpPr>
            <a:spLocks noGrp="1"/>
          </p:cNvSpPr>
          <p:nvPr>
            <p:ph sz="quarter" idx="10" hasCustomPrompt="1"/>
          </p:nvPr>
        </p:nvSpPr>
        <p:spPr>
          <a:xfrm>
            <a:off x="520363" y="1372915"/>
            <a:ext cx="9427985" cy="4172755"/>
          </a:xfrm>
        </p:spPr>
        <p:txBody>
          <a:bodyPr/>
          <a:lstStyle>
            <a:lvl1pPr>
              <a:buNone/>
              <a:defRPr/>
            </a:lvl1pPr>
          </a:lstStyle>
          <a:p>
            <a:pPr lvl="0"/>
            <a:r>
              <a:rPr lang="de-AT" dirty="0"/>
              <a:t>Platzhalter für Objekte</a:t>
            </a: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32279" y="392222"/>
            <a:ext cx="1156233" cy="622376"/>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Kapitelüberschrift">
    <p:spTree>
      <p:nvGrpSpPr>
        <p:cNvPr id="1" name=""/>
        <p:cNvGrpSpPr/>
        <p:nvPr/>
      </p:nvGrpSpPr>
      <p:grpSpPr>
        <a:xfrm>
          <a:off x="0" y="0"/>
          <a:ext cx="0" cy="0"/>
          <a:chOff x="0" y="0"/>
          <a:chExt cx="0" cy="0"/>
        </a:xfrm>
      </p:grpSpPr>
      <p:grpSp>
        <p:nvGrpSpPr>
          <p:cNvPr id="5" name="Gruppieren 4"/>
          <p:cNvGrpSpPr/>
          <p:nvPr userDrawn="1"/>
        </p:nvGrpSpPr>
        <p:grpSpPr>
          <a:xfrm>
            <a:off x="10" y="149225"/>
            <a:ext cx="9992431" cy="5416550"/>
            <a:chOff x="0" y="149225"/>
            <a:chExt cx="8993188" cy="5416550"/>
          </a:xfrm>
        </p:grpSpPr>
        <p:grpSp>
          <p:nvGrpSpPr>
            <p:cNvPr id="12" name="Gruppieren 11"/>
            <p:cNvGrpSpPr/>
            <p:nvPr userDrawn="1"/>
          </p:nvGrpSpPr>
          <p:grpSpPr>
            <a:xfrm>
              <a:off x="0" y="149225"/>
              <a:ext cx="8993188" cy="5416550"/>
              <a:chOff x="0" y="149225"/>
              <a:chExt cx="8993188" cy="5416550"/>
            </a:xfrm>
          </p:grpSpPr>
          <p:sp>
            <p:nvSpPr>
              <p:cNvPr id="7" name="Rechteck 6"/>
              <p:cNvSpPr/>
              <p:nvPr userDrawn="1"/>
            </p:nvSpPr>
            <p:spPr>
              <a:xfrm>
                <a:off x="0" y="149225"/>
                <a:ext cx="8993188" cy="1052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sp>
            <p:nvSpPr>
              <p:cNvPr id="6" name="Rechteck 5"/>
              <p:cNvSpPr/>
              <p:nvPr userDrawn="1"/>
            </p:nvSpPr>
            <p:spPr>
              <a:xfrm>
                <a:off x="0" y="1327273"/>
                <a:ext cx="8993188" cy="4238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grpSp>
        <p:pic>
          <p:nvPicPr>
            <p:cNvPr id="14" name="Grafik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18623" y="5157371"/>
              <a:ext cx="436616" cy="314005"/>
            </a:xfrm>
            <a:prstGeom prst="rect">
              <a:avLst/>
            </a:prstGeom>
          </p:spPr>
        </p:pic>
      </p:grpSp>
      <p:sp>
        <p:nvSpPr>
          <p:cNvPr id="2" name="Titel 1"/>
          <p:cNvSpPr>
            <a:spLocks noGrp="1"/>
          </p:cNvSpPr>
          <p:nvPr>
            <p:ph type="title" hasCustomPrompt="1"/>
          </p:nvPr>
        </p:nvSpPr>
        <p:spPr>
          <a:xfrm>
            <a:off x="513800" y="1674509"/>
            <a:ext cx="8642561" cy="1038995"/>
          </a:xfrm>
          <a:prstGeom prst="rect">
            <a:avLst/>
          </a:prstGeom>
        </p:spPr>
        <p:txBody>
          <a:bodyPr tIns="0" anchor="t" anchorCtr="0">
            <a:normAutofit/>
          </a:bodyPr>
          <a:lstStyle>
            <a:lvl1pPr algn="l">
              <a:lnSpc>
                <a:spcPct val="100000"/>
              </a:lnSpc>
              <a:defRPr sz="3556" b="1" cap="none" baseline="0">
                <a:solidFill>
                  <a:schemeClr val="bg1"/>
                </a:solidFill>
              </a:defRPr>
            </a:lvl1pPr>
          </a:lstStyle>
          <a:p>
            <a:r>
              <a:rPr lang="de-DE" cap="none" baseline="0" dirty="0"/>
              <a:t>Hier längere Kapitelüberschrift eingeben</a:t>
            </a:r>
            <a:endParaRPr lang="de-AT" dirty="0"/>
          </a:p>
        </p:txBody>
      </p:sp>
      <p:sp>
        <p:nvSpPr>
          <p:cNvPr id="3" name="Textplatzhalter 2"/>
          <p:cNvSpPr>
            <a:spLocks noGrp="1"/>
          </p:cNvSpPr>
          <p:nvPr>
            <p:ph type="body" idx="1" hasCustomPrompt="1"/>
          </p:nvPr>
        </p:nvSpPr>
        <p:spPr bwMode="white">
          <a:xfrm>
            <a:off x="513800" y="2713489"/>
            <a:ext cx="8642561" cy="1200133"/>
          </a:xfrm>
        </p:spPr>
        <p:txBody>
          <a:bodyPr tIns="0" bIns="0" anchor="t" anchorCtr="0">
            <a:noAutofit/>
          </a:bodyPr>
          <a:lstStyle>
            <a:lvl1pPr marL="0" indent="0">
              <a:lnSpc>
                <a:spcPct val="110000"/>
              </a:lnSpc>
              <a:buNone/>
              <a:defRPr sz="2667" baseline="0">
                <a:solidFill>
                  <a:schemeClr val="bg1"/>
                </a:solidFill>
              </a:defRPr>
            </a:lvl1pPr>
            <a:lvl2pPr marL="507846" indent="0">
              <a:buNone/>
              <a:defRPr sz="2000">
                <a:solidFill>
                  <a:schemeClr val="tx1">
                    <a:tint val="75000"/>
                  </a:schemeClr>
                </a:solidFill>
              </a:defRPr>
            </a:lvl2pPr>
            <a:lvl3pPr marL="1015687" indent="0">
              <a:buNone/>
              <a:defRPr sz="1777">
                <a:solidFill>
                  <a:schemeClr val="tx1">
                    <a:tint val="75000"/>
                  </a:schemeClr>
                </a:solidFill>
              </a:defRPr>
            </a:lvl3pPr>
            <a:lvl4pPr marL="1523535" indent="0">
              <a:buNone/>
              <a:defRPr sz="1556">
                <a:solidFill>
                  <a:schemeClr val="tx1">
                    <a:tint val="75000"/>
                  </a:schemeClr>
                </a:solidFill>
              </a:defRPr>
            </a:lvl4pPr>
            <a:lvl5pPr marL="2031376" indent="0">
              <a:buNone/>
              <a:defRPr sz="1556">
                <a:solidFill>
                  <a:schemeClr val="tx1">
                    <a:tint val="75000"/>
                  </a:schemeClr>
                </a:solidFill>
              </a:defRPr>
            </a:lvl5pPr>
            <a:lvl6pPr marL="2539219" indent="0">
              <a:buNone/>
              <a:defRPr sz="1556">
                <a:solidFill>
                  <a:schemeClr val="tx1">
                    <a:tint val="75000"/>
                  </a:schemeClr>
                </a:solidFill>
              </a:defRPr>
            </a:lvl6pPr>
            <a:lvl7pPr marL="3047065" indent="0">
              <a:buNone/>
              <a:defRPr sz="1556">
                <a:solidFill>
                  <a:schemeClr val="tx1">
                    <a:tint val="75000"/>
                  </a:schemeClr>
                </a:solidFill>
              </a:defRPr>
            </a:lvl7pPr>
            <a:lvl8pPr marL="3554910" indent="0">
              <a:buNone/>
              <a:defRPr sz="1556">
                <a:solidFill>
                  <a:schemeClr val="tx1">
                    <a:tint val="75000"/>
                  </a:schemeClr>
                </a:solidFill>
              </a:defRPr>
            </a:lvl8pPr>
            <a:lvl9pPr marL="4062753" indent="0">
              <a:buNone/>
              <a:defRPr sz="1556">
                <a:solidFill>
                  <a:schemeClr val="tx1">
                    <a:tint val="75000"/>
                  </a:schemeClr>
                </a:solidFill>
              </a:defRPr>
            </a:lvl9pPr>
          </a:lstStyle>
          <a:p>
            <a:pPr lvl="0"/>
            <a:r>
              <a:rPr lang="de-DE" dirty="0"/>
              <a:t>Hier optional Untertitel für Kapitel eingeben </a:t>
            </a: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32279" y="392222"/>
            <a:ext cx="1156233" cy="622376"/>
          </a:xfrm>
          <a:prstGeom prst="rect">
            <a:avLst/>
          </a:prstGeom>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Kapitelüberschrift kurz">
    <p:bg bwMode="gray">
      <p:bgPr>
        <a:solidFill>
          <a:schemeClr val="bg1"/>
        </a:solidFill>
        <a:effectLst/>
      </p:bgPr>
    </p:bg>
    <p:spTree>
      <p:nvGrpSpPr>
        <p:cNvPr id="1" name=""/>
        <p:cNvGrpSpPr/>
        <p:nvPr/>
      </p:nvGrpSpPr>
      <p:grpSpPr>
        <a:xfrm>
          <a:off x="0" y="0"/>
          <a:ext cx="0" cy="0"/>
          <a:chOff x="0" y="0"/>
          <a:chExt cx="0" cy="0"/>
        </a:xfrm>
      </p:grpSpPr>
      <p:grpSp>
        <p:nvGrpSpPr>
          <p:cNvPr id="4" name="Gruppieren 3"/>
          <p:cNvGrpSpPr/>
          <p:nvPr userDrawn="1"/>
        </p:nvGrpSpPr>
        <p:grpSpPr>
          <a:xfrm>
            <a:off x="10" y="149225"/>
            <a:ext cx="9992431" cy="5416550"/>
            <a:chOff x="0" y="149225"/>
            <a:chExt cx="8993188" cy="5416550"/>
          </a:xfrm>
        </p:grpSpPr>
        <p:grpSp>
          <p:nvGrpSpPr>
            <p:cNvPr id="12" name="Gruppieren 11"/>
            <p:cNvGrpSpPr/>
            <p:nvPr userDrawn="1"/>
          </p:nvGrpSpPr>
          <p:grpSpPr>
            <a:xfrm>
              <a:off x="0" y="149225"/>
              <a:ext cx="8993188" cy="5416550"/>
              <a:chOff x="0" y="149225"/>
              <a:chExt cx="8993188" cy="5416550"/>
            </a:xfrm>
          </p:grpSpPr>
          <p:sp>
            <p:nvSpPr>
              <p:cNvPr id="16" name="Rechteck 15"/>
              <p:cNvSpPr/>
              <p:nvPr userDrawn="1"/>
            </p:nvSpPr>
            <p:spPr>
              <a:xfrm>
                <a:off x="0" y="149225"/>
                <a:ext cx="8993188" cy="1052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sp>
            <p:nvSpPr>
              <p:cNvPr id="15" name="Rechteck 14"/>
              <p:cNvSpPr/>
              <p:nvPr userDrawn="1"/>
            </p:nvSpPr>
            <p:spPr>
              <a:xfrm>
                <a:off x="0" y="1327273"/>
                <a:ext cx="8993188" cy="4238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grpSp>
        <p:pic>
          <p:nvPicPr>
            <p:cNvPr id="18" name="Grafik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18623" y="5157371"/>
              <a:ext cx="436616" cy="314005"/>
            </a:xfrm>
            <a:prstGeom prst="rect">
              <a:avLst/>
            </a:prstGeom>
          </p:spPr>
        </p:pic>
      </p:grpSp>
      <p:sp>
        <p:nvSpPr>
          <p:cNvPr id="2" name="Titel 1"/>
          <p:cNvSpPr>
            <a:spLocks noGrp="1"/>
          </p:cNvSpPr>
          <p:nvPr>
            <p:ph type="title" hasCustomPrompt="1"/>
          </p:nvPr>
        </p:nvSpPr>
        <p:spPr>
          <a:xfrm>
            <a:off x="513788" y="1684980"/>
            <a:ext cx="9125869" cy="684000"/>
          </a:xfrm>
          <a:prstGeom prst="rect">
            <a:avLst/>
          </a:prstGeom>
        </p:spPr>
        <p:txBody>
          <a:bodyPr tIns="0" anchor="t" anchorCtr="0">
            <a:normAutofit/>
          </a:bodyPr>
          <a:lstStyle>
            <a:lvl1pPr algn="l">
              <a:lnSpc>
                <a:spcPct val="110000"/>
              </a:lnSpc>
              <a:defRPr sz="4444" b="1" cap="none" baseline="0">
                <a:solidFill>
                  <a:schemeClr val="bg1"/>
                </a:solidFill>
              </a:defRPr>
            </a:lvl1pPr>
          </a:lstStyle>
          <a:p>
            <a:r>
              <a:rPr lang="de-DE" cap="none" baseline="0" dirty="0"/>
              <a:t>Kapitel kurzer Titel</a:t>
            </a:r>
            <a:endParaRPr lang="de-AT" dirty="0"/>
          </a:p>
        </p:txBody>
      </p:sp>
      <p:sp>
        <p:nvSpPr>
          <p:cNvPr id="3" name="Textplatzhalter 2"/>
          <p:cNvSpPr>
            <a:spLocks noGrp="1"/>
          </p:cNvSpPr>
          <p:nvPr>
            <p:ph type="body" idx="1" hasCustomPrompt="1"/>
          </p:nvPr>
        </p:nvSpPr>
        <p:spPr bwMode="white">
          <a:xfrm>
            <a:off x="513788" y="2374380"/>
            <a:ext cx="9125869" cy="690000"/>
          </a:xfrm>
        </p:spPr>
        <p:txBody>
          <a:bodyPr tIns="0" bIns="0" anchor="t" anchorCtr="0">
            <a:noAutofit/>
          </a:bodyPr>
          <a:lstStyle>
            <a:lvl1pPr marL="0" indent="0">
              <a:lnSpc>
                <a:spcPct val="110000"/>
              </a:lnSpc>
              <a:buNone/>
              <a:defRPr sz="4000">
                <a:solidFill>
                  <a:schemeClr val="bg1"/>
                </a:solidFill>
              </a:defRPr>
            </a:lvl1pPr>
            <a:lvl2pPr marL="507898" indent="0">
              <a:buNone/>
              <a:defRPr sz="2000">
                <a:solidFill>
                  <a:schemeClr val="tx1">
                    <a:tint val="75000"/>
                  </a:schemeClr>
                </a:solidFill>
              </a:defRPr>
            </a:lvl2pPr>
            <a:lvl3pPr marL="1015793" indent="0">
              <a:buNone/>
              <a:defRPr sz="1777">
                <a:solidFill>
                  <a:schemeClr val="tx1">
                    <a:tint val="75000"/>
                  </a:schemeClr>
                </a:solidFill>
              </a:defRPr>
            </a:lvl3pPr>
            <a:lvl4pPr marL="1523687" indent="0">
              <a:buNone/>
              <a:defRPr sz="1556">
                <a:solidFill>
                  <a:schemeClr val="tx1">
                    <a:tint val="75000"/>
                  </a:schemeClr>
                </a:solidFill>
              </a:defRPr>
            </a:lvl4pPr>
            <a:lvl5pPr marL="2031584" indent="0">
              <a:buNone/>
              <a:defRPr sz="1556">
                <a:solidFill>
                  <a:schemeClr val="tx1">
                    <a:tint val="75000"/>
                  </a:schemeClr>
                </a:solidFill>
              </a:defRPr>
            </a:lvl5pPr>
            <a:lvl6pPr marL="2539479" indent="0">
              <a:buNone/>
              <a:defRPr sz="1556">
                <a:solidFill>
                  <a:schemeClr val="tx1">
                    <a:tint val="75000"/>
                  </a:schemeClr>
                </a:solidFill>
              </a:defRPr>
            </a:lvl6pPr>
            <a:lvl7pPr marL="3047377" indent="0">
              <a:buNone/>
              <a:defRPr sz="1556">
                <a:solidFill>
                  <a:schemeClr val="tx1">
                    <a:tint val="75000"/>
                  </a:schemeClr>
                </a:solidFill>
              </a:defRPr>
            </a:lvl7pPr>
            <a:lvl8pPr marL="3555274" indent="0">
              <a:buNone/>
              <a:defRPr sz="1556">
                <a:solidFill>
                  <a:schemeClr val="tx1">
                    <a:tint val="75000"/>
                  </a:schemeClr>
                </a:solidFill>
              </a:defRPr>
            </a:lvl8pPr>
            <a:lvl9pPr marL="4063168" indent="0">
              <a:buNone/>
              <a:defRPr sz="1556">
                <a:solidFill>
                  <a:schemeClr val="tx1">
                    <a:tint val="75000"/>
                  </a:schemeClr>
                </a:solidFill>
              </a:defRPr>
            </a:lvl9pPr>
          </a:lstStyle>
          <a:p>
            <a:pPr lvl="0"/>
            <a:r>
              <a:rPr lang="de-DE" dirty="0"/>
              <a:t>Untertitel</a:t>
            </a:r>
          </a:p>
        </p:txBody>
      </p:sp>
      <p:pic>
        <p:nvPicPr>
          <p:cNvPr id="10" name="Grafik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32279" y="392222"/>
            <a:ext cx="1156233" cy="622376"/>
          </a:xfrm>
          <a:prstGeom prst="rect">
            <a:avLst/>
          </a:prstGeom>
        </p:spPr>
      </p:pic>
    </p:spTree>
    <p:extLst>
      <p:ext uri="{BB962C8B-B14F-4D97-AF65-F5344CB8AC3E}">
        <p14:creationId xmlns:p14="http://schemas.microsoft.com/office/powerpoint/2010/main" val="7414998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13804" y="320824"/>
            <a:ext cx="6979265" cy="736476"/>
          </a:xfrm>
          <a:prstGeom prst="rect">
            <a:avLst/>
          </a:prstGeom>
        </p:spPr>
        <p:txBody>
          <a:bodyPr>
            <a:normAutofit/>
          </a:bodyPr>
          <a:lstStyle>
            <a:lvl1pPr>
              <a:lnSpc>
                <a:spcPct val="100000"/>
              </a:lnSpc>
              <a:defRPr sz="2667"/>
            </a:lvl1pPr>
          </a:lstStyle>
          <a:p>
            <a:r>
              <a:rPr lang="en-US"/>
              <a:t>Click to edit Master title style</a:t>
            </a:r>
            <a:endParaRPr lang="de-AT" dirty="0"/>
          </a:p>
        </p:txBody>
      </p:sp>
      <p:sp>
        <p:nvSpPr>
          <p:cNvPr id="3" name="Inhaltsplatzhalter 2"/>
          <p:cNvSpPr>
            <a:spLocks noGrp="1"/>
          </p:cNvSpPr>
          <p:nvPr>
            <p:ph sz="half" idx="1"/>
          </p:nvPr>
        </p:nvSpPr>
        <p:spPr>
          <a:xfrm>
            <a:off x="513784" y="1345335"/>
            <a:ext cx="4400000" cy="3744419"/>
          </a:xfrm>
        </p:spPr>
        <p:txBody>
          <a:bodyPr>
            <a:normAutofit/>
          </a:bodyPr>
          <a:lstStyle>
            <a:lvl1pPr>
              <a:defRPr sz="2000"/>
            </a:lvl1pPr>
            <a:lvl2pPr>
              <a:defRPr sz="1777"/>
            </a:lvl2pPr>
            <a:lvl3pPr>
              <a:defRPr sz="1556"/>
            </a:lvl3pPr>
            <a:lvl4pPr>
              <a:defRPr sz="1333"/>
            </a:lvl4pPr>
            <a:lvl5pPr>
              <a:defRPr sz="1333"/>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4" name="Inhaltsplatzhalter 3"/>
          <p:cNvSpPr>
            <a:spLocks noGrp="1"/>
          </p:cNvSpPr>
          <p:nvPr>
            <p:ph sz="half" idx="2"/>
          </p:nvPr>
        </p:nvSpPr>
        <p:spPr>
          <a:xfrm>
            <a:off x="5239653" y="1345335"/>
            <a:ext cx="4400000" cy="3744419"/>
          </a:xfrm>
        </p:spPr>
        <p:txBody>
          <a:bodyPr>
            <a:normAutofit/>
          </a:bodyPr>
          <a:lstStyle>
            <a:lvl1pPr>
              <a:defRPr sz="2000"/>
            </a:lvl1pPr>
            <a:lvl2pPr>
              <a:defRPr sz="1777"/>
            </a:lvl2pPr>
            <a:lvl3pPr>
              <a:defRPr sz="1556"/>
            </a:lvl3pPr>
            <a:lvl4pPr>
              <a:defRPr sz="1333"/>
            </a:lvl4pPr>
            <a:lvl5pPr>
              <a:defRPr sz="1333"/>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5" name="Datumsplatzhalter 4"/>
          <p:cNvSpPr>
            <a:spLocks noGrp="1"/>
          </p:cNvSpPr>
          <p:nvPr>
            <p:ph type="dt" sz="half" idx="10"/>
          </p:nvPr>
        </p:nvSpPr>
        <p:spPr/>
        <p:txBody>
          <a:bodyPr/>
          <a:lstStyle/>
          <a:p>
            <a:fld id="{1F732A83-DCBA-4E3D-93FE-130CB5166951}" type="datetime1">
              <a:rPr lang="de-AT" smtClean="0"/>
              <a:t>08.08.18</a:t>
            </a:fld>
            <a:endParaRPr lang="de-AT"/>
          </a:p>
        </p:txBody>
      </p:sp>
      <p:sp>
        <p:nvSpPr>
          <p:cNvPr id="9" name="Fußzeilenplatzhalter 8"/>
          <p:cNvSpPr>
            <a:spLocks noGrp="1"/>
          </p:cNvSpPr>
          <p:nvPr>
            <p:ph type="ftr" sz="quarter" idx="11"/>
          </p:nvPr>
        </p:nvSpPr>
        <p:spPr/>
        <p:txBody>
          <a:bodyPr/>
          <a:lstStyle/>
          <a:p>
            <a:endParaRPr lang="de-AT"/>
          </a:p>
        </p:txBody>
      </p:sp>
      <p:sp>
        <p:nvSpPr>
          <p:cNvPr id="10" name="Foliennummernplatzhalter 9"/>
          <p:cNvSpPr>
            <a:spLocks noGrp="1"/>
          </p:cNvSpPr>
          <p:nvPr>
            <p:ph type="sldNum" sz="quarter" idx="12"/>
          </p:nvPr>
        </p:nvSpPr>
        <p:spPr/>
        <p:txBody>
          <a:bodyPr/>
          <a:lstStyle/>
          <a:p>
            <a:r>
              <a:rPr lang="de-AT" dirty="0"/>
              <a:t>SEITE </a:t>
            </a:r>
            <a:fld id="{BE3DC40E-DBBE-4E2D-9EEC-FBF0DA0E9179}" type="slidenum">
              <a:rPr lang="de-AT" smtClean="0"/>
              <a:t>‹#›</a:t>
            </a:fld>
            <a:endParaRPr lang="de-AT"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Zwei Inhalte Vergleich">
    <p:spTree>
      <p:nvGrpSpPr>
        <p:cNvPr id="1" name=""/>
        <p:cNvGrpSpPr/>
        <p:nvPr/>
      </p:nvGrpSpPr>
      <p:grpSpPr>
        <a:xfrm>
          <a:off x="0" y="0"/>
          <a:ext cx="0" cy="0"/>
          <a:chOff x="0" y="0"/>
          <a:chExt cx="0" cy="0"/>
        </a:xfrm>
      </p:grpSpPr>
      <p:sp>
        <p:nvSpPr>
          <p:cNvPr id="2" name="Titel 1"/>
          <p:cNvSpPr>
            <a:spLocks noGrp="1"/>
          </p:cNvSpPr>
          <p:nvPr>
            <p:ph type="title"/>
          </p:nvPr>
        </p:nvSpPr>
        <p:spPr>
          <a:xfrm>
            <a:off x="513804" y="320824"/>
            <a:ext cx="6979265" cy="736476"/>
          </a:xfrm>
          <a:prstGeom prst="rect">
            <a:avLst/>
          </a:prstGeom>
        </p:spPr>
        <p:txBody>
          <a:bodyPr>
            <a:normAutofit/>
          </a:bodyPr>
          <a:lstStyle>
            <a:lvl1pPr>
              <a:lnSpc>
                <a:spcPct val="100000"/>
              </a:lnSpc>
              <a:defRPr sz="2667"/>
            </a:lvl1pPr>
          </a:lstStyle>
          <a:p>
            <a:r>
              <a:rPr lang="en-US"/>
              <a:t>Click to edit Master title style</a:t>
            </a:r>
            <a:endParaRPr lang="de-AT" dirty="0"/>
          </a:p>
        </p:txBody>
      </p:sp>
      <p:sp>
        <p:nvSpPr>
          <p:cNvPr id="3" name="Inhaltsplatzhalter 2"/>
          <p:cNvSpPr>
            <a:spLocks noGrp="1"/>
          </p:cNvSpPr>
          <p:nvPr>
            <p:ph sz="half" idx="1"/>
          </p:nvPr>
        </p:nvSpPr>
        <p:spPr>
          <a:xfrm>
            <a:off x="513784" y="1993408"/>
            <a:ext cx="4400000" cy="3096349"/>
          </a:xfrm>
        </p:spPr>
        <p:txBody>
          <a:bodyPr>
            <a:normAutofit/>
          </a:bodyPr>
          <a:lstStyle>
            <a:lvl1pPr>
              <a:defRPr sz="2000"/>
            </a:lvl1pPr>
            <a:lvl2pPr>
              <a:defRPr sz="1777"/>
            </a:lvl2pPr>
            <a:lvl3pPr>
              <a:defRPr sz="1556"/>
            </a:lvl3pPr>
            <a:lvl4pPr>
              <a:defRPr sz="1333"/>
            </a:lvl4pPr>
            <a:lvl5pPr>
              <a:defRPr sz="1333"/>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Inhaltsplatzhalter 3"/>
          <p:cNvSpPr>
            <a:spLocks noGrp="1"/>
          </p:cNvSpPr>
          <p:nvPr>
            <p:ph sz="half" idx="2"/>
          </p:nvPr>
        </p:nvSpPr>
        <p:spPr>
          <a:xfrm>
            <a:off x="5239653" y="1993408"/>
            <a:ext cx="4400000" cy="3096349"/>
          </a:xfrm>
        </p:spPr>
        <p:txBody>
          <a:bodyPr>
            <a:normAutofit/>
          </a:bodyPr>
          <a:lstStyle>
            <a:lvl1pPr>
              <a:defRPr sz="2000"/>
            </a:lvl1pPr>
            <a:lvl2pPr>
              <a:defRPr sz="1777"/>
            </a:lvl2pPr>
            <a:lvl3pPr>
              <a:defRPr sz="1556"/>
            </a:lvl3pPr>
            <a:lvl4pPr>
              <a:defRPr sz="1333"/>
            </a:lvl4pPr>
            <a:lvl5pPr>
              <a:defRPr sz="1333"/>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8" name="Textplatzhalter 2"/>
          <p:cNvSpPr>
            <a:spLocks noGrp="1"/>
          </p:cNvSpPr>
          <p:nvPr>
            <p:ph type="body" idx="13" hasCustomPrompt="1"/>
          </p:nvPr>
        </p:nvSpPr>
        <p:spPr>
          <a:xfrm>
            <a:off x="520352" y="1345332"/>
            <a:ext cx="4400901" cy="533136"/>
          </a:xfrm>
          <a:solidFill>
            <a:schemeClr val="accent1"/>
          </a:solidFill>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02275" indent="0">
              <a:buNone/>
              <a:tabLst/>
              <a:defRPr sz="2223" b="1" baseline="0">
                <a:solidFill>
                  <a:schemeClr val="bg1"/>
                </a:solidFill>
                <a:latin typeface="+mj-lt"/>
              </a:defRPr>
            </a:lvl1pPr>
            <a:lvl2pPr marL="507846" indent="0">
              <a:buNone/>
              <a:defRPr sz="2223" b="1"/>
            </a:lvl2pPr>
            <a:lvl3pPr marL="1015687" indent="0">
              <a:buNone/>
              <a:defRPr sz="2000" b="1"/>
            </a:lvl3pPr>
            <a:lvl4pPr marL="1523535" indent="0">
              <a:buNone/>
              <a:defRPr sz="1777" b="1"/>
            </a:lvl4pPr>
            <a:lvl5pPr marL="2031376" indent="0">
              <a:buNone/>
              <a:defRPr sz="1777" b="1"/>
            </a:lvl5pPr>
            <a:lvl6pPr marL="2539219" indent="0">
              <a:buNone/>
              <a:defRPr sz="1777" b="1"/>
            </a:lvl6pPr>
            <a:lvl7pPr marL="3047065" indent="0">
              <a:buNone/>
              <a:defRPr sz="1777" b="1"/>
            </a:lvl7pPr>
            <a:lvl8pPr marL="3554910" indent="0">
              <a:buNone/>
              <a:defRPr sz="1777" b="1"/>
            </a:lvl8pPr>
            <a:lvl9pPr marL="4062753" indent="0">
              <a:buNone/>
              <a:defRPr sz="1777" b="1"/>
            </a:lvl9pPr>
          </a:lstStyle>
          <a:p>
            <a:pPr lvl="0"/>
            <a:r>
              <a:rPr lang="de-DE" dirty="0"/>
              <a:t>Text hier einfügen</a:t>
            </a:r>
          </a:p>
        </p:txBody>
      </p:sp>
      <p:sp>
        <p:nvSpPr>
          <p:cNvPr id="9" name="Textplatzhalter 4"/>
          <p:cNvSpPr>
            <a:spLocks noGrp="1"/>
          </p:cNvSpPr>
          <p:nvPr>
            <p:ph type="body" sz="quarter" idx="3" hasCustomPrompt="1"/>
          </p:nvPr>
        </p:nvSpPr>
        <p:spPr>
          <a:xfrm>
            <a:off x="5235871" y="1345332"/>
            <a:ext cx="4400000" cy="533136"/>
          </a:xfrm>
          <a:solidFill>
            <a:schemeClr val="accent1"/>
          </a:solidFill>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02275" indent="0">
              <a:buNone/>
              <a:defRPr sz="2223" b="1">
                <a:solidFill>
                  <a:schemeClr val="bg1"/>
                </a:solidFill>
                <a:latin typeface="+mj-lt"/>
              </a:defRPr>
            </a:lvl1pPr>
            <a:lvl2pPr marL="507846" indent="0">
              <a:buNone/>
              <a:defRPr sz="2223" b="1"/>
            </a:lvl2pPr>
            <a:lvl3pPr marL="1015687" indent="0">
              <a:buNone/>
              <a:defRPr sz="2000" b="1"/>
            </a:lvl3pPr>
            <a:lvl4pPr marL="1523535" indent="0">
              <a:buNone/>
              <a:defRPr sz="1777" b="1"/>
            </a:lvl4pPr>
            <a:lvl5pPr marL="2031376" indent="0">
              <a:buNone/>
              <a:defRPr sz="1777" b="1"/>
            </a:lvl5pPr>
            <a:lvl6pPr marL="2539219" indent="0">
              <a:buNone/>
              <a:defRPr sz="1777" b="1"/>
            </a:lvl6pPr>
            <a:lvl7pPr marL="3047065" indent="0">
              <a:buNone/>
              <a:defRPr sz="1777" b="1"/>
            </a:lvl7pPr>
            <a:lvl8pPr marL="3554910" indent="0">
              <a:buNone/>
              <a:defRPr sz="1777" b="1"/>
            </a:lvl8pPr>
            <a:lvl9pPr marL="4062753" indent="0">
              <a:buNone/>
              <a:defRPr sz="1777" b="1"/>
            </a:lvl9pPr>
          </a:lstStyle>
          <a:p>
            <a:pPr lvl="0"/>
            <a:r>
              <a:rPr lang="de-DE" dirty="0"/>
              <a:t>Text hier einfügen</a:t>
            </a:r>
          </a:p>
        </p:txBody>
      </p:sp>
      <p:sp>
        <p:nvSpPr>
          <p:cNvPr id="5" name="Datumsplatzhalter 4"/>
          <p:cNvSpPr>
            <a:spLocks noGrp="1"/>
          </p:cNvSpPr>
          <p:nvPr>
            <p:ph type="dt" sz="half" idx="14"/>
          </p:nvPr>
        </p:nvSpPr>
        <p:spPr/>
        <p:txBody>
          <a:bodyPr/>
          <a:lstStyle/>
          <a:p>
            <a:fld id="{1AD05C6D-5573-4BED-87F4-0C722FBD8EF6}" type="datetime1">
              <a:rPr lang="de-AT" smtClean="0"/>
              <a:t>08.08.18</a:t>
            </a:fld>
            <a:endParaRPr lang="de-AT"/>
          </a:p>
        </p:txBody>
      </p:sp>
      <p:sp>
        <p:nvSpPr>
          <p:cNvPr id="11" name="Fußzeilenplatzhalter 10"/>
          <p:cNvSpPr>
            <a:spLocks noGrp="1"/>
          </p:cNvSpPr>
          <p:nvPr>
            <p:ph type="ftr" sz="quarter" idx="15"/>
          </p:nvPr>
        </p:nvSpPr>
        <p:spPr/>
        <p:txBody>
          <a:bodyPr/>
          <a:lstStyle/>
          <a:p>
            <a:endParaRPr lang="de-AT"/>
          </a:p>
        </p:txBody>
      </p:sp>
      <p:sp>
        <p:nvSpPr>
          <p:cNvPr id="12" name="Foliennummernplatzhalter 11"/>
          <p:cNvSpPr>
            <a:spLocks noGrp="1"/>
          </p:cNvSpPr>
          <p:nvPr>
            <p:ph type="sldNum" sz="quarter" idx="16"/>
          </p:nvPr>
        </p:nvSpPr>
        <p:spPr/>
        <p:txBody>
          <a:bodyPr/>
          <a:lstStyle/>
          <a:p>
            <a:r>
              <a:rPr lang="de-AT" dirty="0"/>
              <a:t>SEITE </a:t>
            </a:r>
            <a:fld id="{BE3DC40E-DBBE-4E2D-9EEC-FBF0DA0E9179}" type="slidenum">
              <a:rPr lang="de-AT" smtClean="0"/>
              <a:t>‹#›</a:t>
            </a:fld>
            <a:endParaRPr lang="de-AT"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Leere Foli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a:xfrm>
            <a:off x="-1" y="149240"/>
            <a:ext cx="9988904" cy="1052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a:p>
        </p:txBody>
      </p:sp>
      <p:sp>
        <p:nvSpPr>
          <p:cNvPr id="3" name="Textplatzhalter 2"/>
          <p:cNvSpPr>
            <a:spLocks noGrp="1"/>
          </p:cNvSpPr>
          <p:nvPr>
            <p:ph type="body" idx="1"/>
          </p:nvPr>
        </p:nvSpPr>
        <p:spPr>
          <a:xfrm>
            <a:off x="513799" y="1372383"/>
            <a:ext cx="8630215" cy="3824469"/>
          </a:xfrm>
          <a:prstGeom prst="rect">
            <a:avLst/>
          </a:prstGeom>
        </p:spPr>
        <p:txBody>
          <a:bodyPr vert="horz" lIns="0" tIns="45715" rIns="0" bIns="45715"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Fußzeilenplatzhalter 4"/>
          <p:cNvSpPr>
            <a:spLocks noGrp="1"/>
          </p:cNvSpPr>
          <p:nvPr>
            <p:ph type="ftr" sz="quarter" idx="3"/>
          </p:nvPr>
        </p:nvSpPr>
        <p:spPr>
          <a:xfrm>
            <a:off x="1505081" y="5365893"/>
            <a:ext cx="3574937" cy="304271"/>
          </a:xfrm>
          <a:prstGeom prst="rect">
            <a:avLst/>
          </a:prstGeom>
        </p:spPr>
        <p:txBody>
          <a:bodyPr vert="horz" lIns="91431" tIns="45715" rIns="91431" bIns="45715" rtlCol="0" anchor="ctr"/>
          <a:lstStyle>
            <a:lvl1pPr algn="l">
              <a:defRPr sz="1000" cap="all" baseline="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513788" y="5365893"/>
            <a:ext cx="991277" cy="304271"/>
          </a:xfrm>
          <a:prstGeom prst="rect">
            <a:avLst/>
          </a:prstGeom>
        </p:spPr>
        <p:txBody>
          <a:bodyPr vert="horz" lIns="0" tIns="45715" rIns="0" bIns="45715" rtlCol="0" anchor="ctr"/>
          <a:lstStyle>
            <a:lvl1pPr algn="l">
              <a:defRPr sz="1000" cap="all" baseline="0">
                <a:solidFill>
                  <a:schemeClr val="tx1">
                    <a:tint val="75000"/>
                  </a:schemeClr>
                </a:solidFill>
              </a:defRPr>
            </a:lvl1pPr>
          </a:lstStyle>
          <a:p>
            <a:r>
              <a:rPr lang="de-AT" dirty="0"/>
              <a:t>SEITE </a:t>
            </a:r>
            <a:fld id="{BE3DC40E-DBBE-4E2D-9EEC-FBF0DA0E9179}" type="slidenum">
              <a:rPr lang="de-AT" smtClean="0"/>
              <a:pPr/>
              <a:t>‹#›</a:t>
            </a:fld>
            <a:endParaRPr lang="de-AT" dirty="0"/>
          </a:p>
        </p:txBody>
      </p:sp>
      <p:sp>
        <p:nvSpPr>
          <p:cNvPr id="15" name="Titelplatzhalter 14"/>
          <p:cNvSpPr>
            <a:spLocks noGrp="1"/>
          </p:cNvSpPr>
          <p:nvPr>
            <p:ph type="title"/>
          </p:nvPr>
        </p:nvSpPr>
        <p:spPr bwMode="gray">
          <a:xfrm>
            <a:off x="513800" y="320286"/>
            <a:ext cx="6977961" cy="952500"/>
          </a:xfrm>
          <a:prstGeom prst="rect">
            <a:avLst/>
          </a:prstGeom>
        </p:spPr>
        <p:txBody>
          <a:bodyPr vert="horz" lIns="0" tIns="0" rIns="0" bIns="0" rtlCol="0" anchor="ctr">
            <a:normAutofit/>
          </a:bodyPr>
          <a:lstStyle/>
          <a:p>
            <a:r>
              <a:rPr lang="de-DE" dirty="0"/>
              <a:t>Titelmasterformat durch Klicken bearbeiten</a:t>
            </a:r>
            <a:endParaRPr lang="de-AT" dirty="0"/>
          </a:p>
        </p:txBody>
      </p:sp>
      <p:sp>
        <p:nvSpPr>
          <p:cNvPr id="7" name="Datumsplatzhalter 6"/>
          <p:cNvSpPr>
            <a:spLocks noGrp="1"/>
          </p:cNvSpPr>
          <p:nvPr>
            <p:ph type="dt" sz="half" idx="2"/>
          </p:nvPr>
        </p:nvSpPr>
        <p:spPr>
          <a:xfrm>
            <a:off x="8044533" y="5365893"/>
            <a:ext cx="1097119" cy="304271"/>
          </a:xfrm>
          <a:prstGeom prst="rect">
            <a:avLst/>
          </a:prstGeom>
        </p:spPr>
        <p:txBody>
          <a:bodyPr vert="horz" lIns="0" tIns="45715" rIns="0" bIns="45715" rtlCol="0" anchor="ctr"/>
          <a:lstStyle>
            <a:lvl1pPr algn="r">
              <a:defRPr lang="de-DE" sz="1000" kern="1200" cap="all" baseline="0" smtClean="0">
                <a:solidFill>
                  <a:schemeClr val="tx1">
                    <a:tint val="75000"/>
                  </a:schemeClr>
                </a:solidFill>
                <a:latin typeface="+mn-lt"/>
                <a:ea typeface="+mn-ea"/>
                <a:cs typeface="+mn-cs"/>
              </a:defRPr>
            </a:lvl1pPr>
          </a:lstStyle>
          <a:p>
            <a:fld id="{A835628C-E510-4985-8534-29B00D69DEEF}" type="datetime1">
              <a:rPr lang="de-AT" smtClean="0"/>
              <a:t>08.08.18</a:t>
            </a:fld>
            <a:endParaRPr lang="de-AT" dirty="0"/>
          </a:p>
        </p:txBody>
      </p:sp>
      <p:pic>
        <p:nvPicPr>
          <p:cNvPr id="18" name="Grafik 1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9414805" y="5305785"/>
            <a:ext cx="441591" cy="255963"/>
          </a:xfrm>
          <a:prstGeom prst="rect">
            <a:avLst/>
          </a:prstGeom>
        </p:spPr>
      </p:pic>
      <p:pic>
        <p:nvPicPr>
          <p:cNvPr id="19" name="Grafik 18"/>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532279" y="392222"/>
            <a:ext cx="1156233" cy="62237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hf hdr="0" dt="0"/>
  <p:txStyles>
    <p:titleStyle>
      <a:lvl1pPr algn="l" defTabSz="1015687" rtl="0" eaLnBrk="1" latinLnBrk="0" hangingPunct="1">
        <a:lnSpc>
          <a:spcPct val="100000"/>
        </a:lnSpc>
        <a:spcBef>
          <a:spcPct val="0"/>
        </a:spcBef>
        <a:buNone/>
        <a:defRPr sz="2667" b="1" kern="1200">
          <a:solidFill>
            <a:schemeClr val="bg1"/>
          </a:solidFill>
          <a:latin typeface="+mj-lt"/>
          <a:ea typeface="+mj-ea"/>
          <a:cs typeface="+mj-cs"/>
        </a:defRPr>
      </a:lvl1pPr>
    </p:titleStyle>
    <p:bodyStyle>
      <a:lvl1pPr marL="294479" indent="-294479" algn="l" defTabSz="1015687" rtl="0" eaLnBrk="1" latinLnBrk="0" hangingPunct="1">
        <a:lnSpc>
          <a:spcPct val="100000"/>
        </a:lnSpc>
        <a:spcBef>
          <a:spcPts val="0"/>
        </a:spcBef>
        <a:spcAft>
          <a:spcPts val="667"/>
        </a:spcAft>
        <a:buClr>
          <a:schemeClr val="accent3"/>
        </a:buClr>
        <a:buFont typeface="Wingdings" pitchFamily="2" charset="2"/>
        <a:buChar char="§"/>
        <a:defRPr sz="2223" kern="1200">
          <a:solidFill>
            <a:schemeClr val="tx1"/>
          </a:solidFill>
          <a:latin typeface="+mn-lt"/>
          <a:ea typeface="+mn-ea"/>
          <a:cs typeface="+mn-cs"/>
        </a:defRPr>
      </a:lvl1pPr>
      <a:lvl2pPr marL="601304" indent="-317401" algn="l" defTabSz="1015687" rtl="0" eaLnBrk="1" latinLnBrk="0" hangingPunct="1">
        <a:lnSpc>
          <a:spcPct val="100000"/>
        </a:lnSpc>
        <a:spcBef>
          <a:spcPts val="0"/>
        </a:spcBef>
        <a:spcAft>
          <a:spcPts val="667"/>
        </a:spcAft>
        <a:buClr>
          <a:schemeClr val="tx2"/>
        </a:buClr>
        <a:buSzPct val="100000"/>
        <a:buFont typeface="Wingdings" pitchFamily="2" charset="2"/>
        <a:buChar char="§"/>
        <a:defRPr sz="2000" kern="1200">
          <a:solidFill>
            <a:schemeClr val="tx1"/>
          </a:solidFill>
          <a:latin typeface="+mn-lt"/>
          <a:ea typeface="+mn-ea"/>
          <a:cs typeface="+mn-cs"/>
        </a:defRPr>
      </a:lvl2pPr>
      <a:lvl3pPr marL="894018" indent="-305059" algn="l" defTabSz="1015687" rtl="0" eaLnBrk="1" latinLnBrk="0" hangingPunct="1">
        <a:lnSpc>
          <a:spcPct val="100000"/>
        </a:lnSpc>
        <a:spcBef>
          <a:spcPts val="0"/>
        </a:spcBef>
        <a:spcAft>
          <a:spcPts val="667"/>
        </a:spcAft>
        <a:buClr>
          <a:schemeClr val="accent4"/>
        </a:buClr>
        <a:buFont typeface="Wingdings" pitchFamily="2" charset="2"/>
        <a:buChar char="§"/>
        <a:defRPr sz="1777" kern="1200">
          <a:solidFill>
            <a:schemeClr val="tx1"/>
          </a:solidFill>
          <a:latin typeface="+mn-lt"/>
          <a:ea typeface="+mn-ea"/>
          <a:cs typeface="+mn-cs"/>
        </a:defRPr>
      </a:lvl3pPr>
      <a:lvl4pPr marL="1199077" indent="-305059" algn="l" defTabSz="1015687" rtl="0" eaLnBrk="1" latinLnBrk="0" hangingPunct="1">
        <a:lnSpc>
          <a:spcPct val="100000"/>
        </a:lnSpc>
        <a:spcBef>
          <a:spcPts val="0"/>
        </a:spcBef>
        <a:spcAft>
          <a:spcPts val="667"/>
        </a:spcAft>
        <a:buClr>
          <a:schemeClr val="accent5"/>
        </a:buClr>
        <a:buFont typeface="Wingdings" pitchFamily="2" charset="2"/>
        <a:buChar char="§"/>
        <a:defRPr sz="1777" kern="1200">
          <a:solidFill>
            <a:schemeClr val="tx1"/>
          </a:solidFill>
          <a:latin typeface="+mn-lt"/>
          <a:ea typeface="+mn-ea"/>
          <a:cs typeface="+mn-cs"/>
        </a:defRPr>
      </a:lvl4pPr>
      <a:lvl5pPr marL="1493556" indent="-294479" algn="l" defTabSz="1015687" rtl="0" eaLnBrk="1" latinLnBrk="0" hangingPunct="1">
        <a:lnSpc>
          <a:spcPct val="100000"/>
        </a:lnSpc>
        <a:spcBef>
          <a:spcPts val="0"/>
        </a:spcBef>
        <a:spcAft>
          <a:spcPts val="667"/>
        </a:spcAft>
        <a:buFont typeface="Wingdings" pitchFamily="2" charset="2"/>
        <a:buChar char="§"/>
        <a:defRPr sz="1556" kern="1200">
          <a:solidFill>
            <a:schemeClr val="tx1"/>
          </a:solidFill>
          <a:latin typeface="+mn-lt"/>
          <a:ea typeface="+mn-ea"/>
          <a:cs typeface="+mn-cs"/>
        </a:defRPr>
      </a:lvl5pPr>
      <a:lvl6pPr marL="2793142"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6pPr>
      <a:lvl7pPr marL="3300985"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7pPr>
      <a:lvl8pPr marL="3808827"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8pPr>
      <a:lvl9pPr marL="4316673"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9pPr>
    </p:bodyStyle>
    <p:otherStyle>
      <a:defPPr>
        <a:defRPr lang="de-DE"/>
      </a:defPPr>
      <a:lvl1pPr marL="0" algn="l" defTabSz="1015687" rtl="0" eaLnBrk="1" latinLnBrk="0" hangingPunct="1">
        <a:defRPr sz="2000" kern="1200">
          <a:solidFill>
            <a:schemeClr val="tx1"/>
          </a:solidFill>
          <a:latin typeface="+mn-lt"/>
          <a:ea typeface="+mn-ea"/>
          <a:cs typeface="+mn-cs"/>
        </a:defRPr>
      </a:lvl1pPr>
      <a:lvl2pPr marL="507846" algn="l" defTabSz="1015687" rtl="0" eaLnBrk="1" latinLnBrk="0" hangingPunct="1">
        <a:defRPr sz="2000" kern="1200">
          <a:solidFill>
            <a:schemeClr val="tx1"/>
          </a:solidFill>
          <a:latin typeface="+mn-lt"/>
          <a:ea typeface="+mn-ea"/>
          <a:cs typeface="+mn-cs"/>
        </a:defRPr>
      </a:lvl2pPr>
      <a:lvl3pPr marL="1015687" algn="l" defTabSz="1015687" rtl="0" eaLnBrk="1" latinLnBrk="0" hangingPunct="1">
        <a:defRPr sz="2000" kern="1200">
          <a:solidFill>
            <a:schemeClr val="tx1"/>
          </a:solidFill>
          <a:latin typeface="+mn-lt"/>
          <a:ea typeface="+mn-ea"/>
          <a:cs typeface="+mn-cs"/>
        </a:defRPr>
      </a:lvl3pPr>
      <a:lvl4pPr marL="1523535" algn="l" defTabSz="1015687" rtl="0" eaLnBrk="1" latinLnBrk="0" hangingPunct="1">
        <a:defRPr sz="2000" kern="1200">
          <a:solidFill>
            <a:schemeClr val="tx1"/>
          </a:solidFill>
          <a:latin typeface="+mn-lt"/>
          <a:ea typeface="+mn-ea"/>
          <a:cs typeface="+mn-cs"/>
        </a:defRPr>
      </a:lvl4pPr>
      <a:lvl5pPr marL="2031376" algn="l" defTabSz="1015687" rtl="0" eaLnBrk="1" latinLnBrk="0" hangingPunct="1">
        <a:defRPr sz="2000" kern="1200">
          <a:solidFill>
            <a:schemeClr val="tx1"/>
          </a:solidFill>
          <a:latin typeface="+mn-lt"/>
          <a:ea typeface="+mn-ea"/>
          <a:cs typeface="+mn-cs"/>
        </a:defRPr>
      </a:lvl5pPr>
      <a:lvl6pPr marL="2539219" algn="l" defTabSz="1015687" rtl="0" eaLnBrk="1" latinLnBrk="0" hangingPunct="1">
        <a:defRPr sz="2000" kern="1200">
          <a:solidFill>
            <a:schemeClr val="tx1"/>
          </a:solidFill>
          <a:latin typeface="+mn-lt"/>
          <a:ea typeface="+mn-ea"/>
          <a:cs typeface="+mn-cs"/>
        </a:defRPr>
      </a:lvl6pPr>
      <a:lvl7pPr marL="3047065" algn="l" defTabSz="1015687" rtl="0" eaLnBrk="1" latinLnBrk="0" hangingPunct="1">
        <a:defRPr sz="2000" kern="1200">
          <a:solidFill>
            <a:schemeClr val="tx1"/>
          </a:solidFill>
          <a:latin typeface="+mn-lt"/>
          <a:ea typeface="+mn-ea"/>
          <a:cs typeface="+mn-cs"/>
        </a:defRPr>
      </a:lvl7pPr>
      <a:lvl8pPr marL="3554910" algn="l" defTabSz="1015687" rtl="0" eaLnBrk="1" latinLnBrk="0" hangingPunct="1">
        <a:defRPr sz="2000" kern="1200">
          <a:solidFill>
            <a:schemeClr val="tx1"/>
          </a:solidFill>
          <a:latin typeface="+mn-lt"/>
          <a:ea typeface="+mn-ea"/>
          <a:cs typeface="+mn-cs"/>
        </a:defRPr>
      </a:lvl8pPr>
      <a:lvl9pPr marL="4062753" algn="l" defTabSz="101568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11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xml"/><Relationship Id="rId5" Type="http://schemas.openxmlformats.org/officeDocument/2006/relationships/image" Target="../media/image141.png"/><Relationship Id="rId4" Type="http://schemas.openxmlformats.org/officeDocument/2006/relationships/image" Target="../media/image140.png"/></Relationships>
</file>

<file path=ppt/slides/_rels/slide11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citydata.wu.ac.at/" TargetMode="External"/><Relationship Id="rId1" Type="http://schemas.openxmlformats.org/officeDocument/2006/relationships/slideLayout" Target="../slideLayouts/slideLayout11.xml"/><Relationship Id="rId4" Type="http://schemas.openxmlformats.org/officeDocument/2006/relationships/image" Target="../media/image146.png"/></Relationships>
</file>

<file path=ppt/slides/_rels/slide1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1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148.png"/></Relationships>
</file>

<file path=ppt/slides/_rels/slide1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148.png"/></Relationships>
</file>

<file path=ppt/slides/_rels/slide12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57.png"/></Relationships>
</file>

<file path=ppt/slides/_rels/slide1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hyperlink" Target="http://epub.wu.ac.at/5438/" TargetMode="External"/><Relationship Id="rId2" Type="http://schemas.openxmlformats.org/officeDocument/2006/relationships/image" Target="../media/image16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citydata.wu.ac.at/" TargetMode="External"/><Relationship Id="rId1" Type="http://schemas.openxmlformats.org/officeDocument/2006/relationships/slideLayout" Target="../slideLayouts/slideLayout1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hyperlink" Target="mailto:axel.polleres@wu.ac.at" TargetMode="External"/><Relationship Id="rId2" Type="http://schemas.openxmlformats.org/officeDocument/2006/relationships/hyperlink" Target="https://twitter.com/AxelPolleres" TargetMode="External"/><Relationship Id="rId1" Type="http://schemas.openxmlformats.org/officeDocument/2006/relationships/slideLayout" Target="../slideLayouts/slideLayout11.xml"/><Relationship Id="rId5" Type="http://schemas.openxmlformats.org/officeDocument/2006/relationships/hyperlink" Target="https://iswc2017.semanticweb.org/" TargetMode="External"/><Relationship Id="rId4" Type="http://schemas.openxmlformats.org/officeDocument/2006/relationships/image" Target="../media/image16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4.png"/><Relationship Id="rId2" Type="http://schemas.openxmlformats.org/officeDocument/2006/relationships/hyperlink" Target="https://www.bmvit.gv.at/presse/bildmaterial/logo/index.html" TargetMode="Externa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3.png"/><Relationship Id="rId4" Type="http://schemas.openxmlformats.org/officeDocument/2006/relationships/image" Target="../media/image172.png"/></Relationships>
</file>

<file path=ppt/slides/_rels/slide141.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hyperlink" Target="https://goo.gl/YhR5cQ"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polleres.net/presentations/20161018COL2016D_Panel.pdf" TargetMode="External"/><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w3.org/community/webize/2014/01/17/what-is-5-star-linked-data/" TargetMode="External"/><Relationship Id="rId1" Type="http://schemas.openxmlformats.org/officeDocument/2006/relationships/slideLayout" Target="../slideLayouts/slideLayout3.xml"/><Relationship Id="rId4" Type="http://schemas.openxmlformats.org/officeDocument/2006/relationships/hyperlink" Target="https://www.w3.org/DesignIssues/LinkedData.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lod-cloud.net/" TargetMode="Externa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lod-cloud.net/" TargetMode="Externa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hyperlink" Target="http://data.wu.ac.at/portalwatch/" TargetMode="External"/><Relationship Id="rId4" Type="http://schemas.openxmlformats.org/officeDocument/2006/relationships/hyperlink" Target="https://datahub.io/dataset/lod-a-lo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data.wu.ac.at/portalwatch/" TargetMode="External"/><Relationship Id="rId2" Type="http://schemas.openxmlformats.org/officeDocument/2006/relationships/hyperlink" Target="http://ckan.org/instances/"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data.wu.ac.at/portalwatch/api/v1/memento/data_gv_at/4904b8e4-a002-4bcd-bda3-d496eab8fda4/dca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hyperlink" Target="https://www.europeandataportal.eu/" TargetMode="External"/><Relationship Id="rId7" Type="http://schemas.openxmlformats.org/officeDocument/2006/relationships/image" Target="../media/image50.png"/><Relationship Id="rId2" Type="http://schemas.openxmlformats.org/officeDocument/2006/relationships/hyperlink" Target="http://datahub.io/" TargetMode="External"/><Relationship Id="rId1" Type="http://schemas.openxmlformats.org/officeDocument/2006/relationships/slideLayout" Target="../slideLayouts/slideLayout3.xml"/><Relationship Id="rId6" Type="http://schemas.openxmlformats.org/officeDocument/2006/relationships/hyperlink" Target="http://data.wu.ac.at/"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London" TargetMode="External"/><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hyperlink" Target="http://dbpedia.org/sparql" TargetMode="External"/><Relationship Id="rId5" Type="http://schemas.openxmlformats.org/officeDocument/2006/relationships/hyperlink" Target="http://dbpedia.org/resource/London" TargetMode="Externa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hyperlink" Target="https://de.slideshare.net/_Emw/an-ambitious-wikidata-tutorial/" TargetMode="External"/><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hyperlink" Target="https://query.wikidata.org/#SELECT DISTINCT %3Fcity WHERE { %0A%09%3Fcity wdt%3AP31%2Fwdt%3AP279* wd%3AQ515.%0A %09%3Fcity wdt%3AP1082 %3Fpopulation .%0A %09%3Fcity wdt%3AP17 wd%3AQ145 .%0A %09FILTER (%3Fpopulation > 1000000) }%0A" TargetMode="External"/>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tinyurl.com/ycxtagq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wikidata.org/wiki/Q8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geonames.org/export/ws-overview.html"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nominatim.openstreetmap.org/" TargetMode="External"/><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Wikipedia:Copyrights" TargetMode="External"/><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ns.inria.fr/l4lod/v2/l4lod_v2.html" TargetMode="External"/><Relationship Id="rId1" Type="http://schemas.openxmlformats.org/officeDocument/2006/relationships/slideLayout" Target="../slideLayouts/slideLayout3.xml"/><Relationship Id="rId5" Type="http://schemas.openxmlformats.org/officeDocument/2006/relationships/hyperlink" Target="https://creativecommons.org/" TargetMode="External"/><Relationship Id="rId4" Type="http://schemas.openxmlformats.org/officeDocument/2006/relationships/hyperlink" Target="https://opendatacommons.org/licenses/pdd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hyperlink" Target="https://opendatacommons.org/licenses/pddl/" TargetMode="Externa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jpeg"/><Relationship Id="rId18" Type="http://schemas.openxmlformats.org/officeDocument/2006/relationships/hyperlink" Target="http://www.imdb.com/licensing/" TargetMode="External"/><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hyperlink" Target="https://creativecommons.org/licenses/by-sa/2.0/" TargetMode="External"/><Relationship Id="rId2" Type="http://schemas.openxmlformats.org/officeDocument/2006/relationships/notesSlide" Target="../notesSlides/notesSlide8.xml"/><Relationship Id="rId16" Type="http://schemas.openxmlformats.org/officeDocument/2006/relationships/hyperlink" Target="https://creativecommons.org/licenses/by/2.0/" TargetMode="External"/><Relationship Id="rId1" Type="http://schemas.openxmlformats.org/officeDocument/2006/relationships/slideLayout" Target="../slideLayouts/slideLayout4.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5" Type="http://schemas.openxmlformats.org/officeDocument/2006/relationships/hyperlink" Target="https://opendatacommons.org/licenses/odbl/" TargetMode="External"/><Relationship Id="rId10" Type="http://schemas.openxmlformats.org/officeDocument/2006/relationships/image" Target="../media/image82.png"/><Relationship Id="rId19" Type="http://schemas.openxmlformats.org/officeDocument/2006/relationships/hyperlink" Target="https://www.tomtom.com/en_us/legal/third-party-license/" TargetMode="External"/><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hart" Target="../charts/chart1.xml"/><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hyperlink" Target="http://www.w3.org/TR/prov-constraint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hyperlink" Target="http://data.wu.ac.at/portalwatch" TargetMode="External"/></Relationships>
</file>

<file path=ppt/slides/_rels/slide6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5.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data.wu.ac.at/portalwatch/portal/data_gov_uk/1725/quality"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data.wu.ac.at/odso/" TargetMode="External"/><Relationship Id="rId2" Type="http://schemas.openxmlformats.org/officeDocument/2006/relationships/hyperlink" Target="http://data.wu.ac.at/portalwatch/sparql"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oogle.umbc.edu/"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atson.kmi.open.ac.uk/WatsonWUI/" TargetMode="External"/><Relationship Id="rId1" Type="http://schemas.openxmlformats.org/officeDocument/2006/relationships/slideLayout" Target="../slideLayouts/slideLayout3.xml"/><Relationship Id="rId5" Type="http://schemas.openxmlformats.org/officeDocument/2006/relationships/hyperlink" Target="http://dblp.uni-trier.de/db/journals/semweb/semweb2.html#dAquinM11" TargetMode="External"/><Relationship Id="rId4" Type="http://schemas.openxmlformats.org/officeDocument/2006/relationships/hyperlink" Target="http://dblp.uni-trier.de/pers/hd/m/Motta:Enrico"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8" Type="http://schemas.openxmlformats.org/officeDocument/2006/relationships/hyperlink" Target="http://dblp.uni-trier.de/db/journals/ijmso/ijmso3.html#OrenDCCST08" TargetMode="External"/><Relationship Id="rId3" Type="http://schemas.openxmlformats.org/officeDocument/2006/relationships/hyperlink" Target="http://dblp.uni-trier.de/pers/hd/o/Oren:Eyal" TargetMode="External"/><Relationship Id="rId7" Type="http://schemas.openxmlformats.org/officeDocument/2006/relationships/hyperlink" Target="http://dblp.uni-trier.de/pers/hd/t/Tummarello:Giovanni" TargetMode="External"/><Relationship Id="rId2" Type="http://schemas.openxmlformats.org/officeDocument/2006/relationships/image" Target="../media/image127.png"/><Relationship Id="rId1" Type="http://schemas.openxmlformats.org/officeDocument/2006/relationships/slideLayout" Target="../slideLayouts/slideLayout3.xml"/><Relationship Id="rId6" Type="http://schemas.openxmlformats.org/officeDocument/2006/relationships/hyperlink" Target="http://dblp.uni-trier.de/pers/hd/s/Stenzhorn:Holger" TargetMode="External"/><Relationship Id="rId5" Type="http://schemas.openxmlformats.org/officeDocument/2006/relationships/hyperlink" Target="http://dblp.uni-trier.de/pers/hd/c/Cyganiak:Richard" TargetMode="External"/><Relationship Id="rId4" Type="http://schemas.openxmlformats.org/officeDocument/2006/relationships/hyperlink" Target="http://dblp.uni-trier.de/pers/hd/c/Catasta:Michele"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www.slideshare.net/pmika/what-happened-to-the-semantic-web" TargetMode="External"/><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5464" y="3117049"/>
            <a:ext cx="9649072" cy="1036595"/>
          </a:xfrm>
        </p:spPr>
        <p:txBody>
          <a:bodyPr/>
          <a:lstStyle/>
          <a:p>
            <a:r>
              <a:rPr lang="en-US" sz="4400" dirty="0"/>
              <a:t>Data </a:t>
            </a:r>
            <a:r>
              <a:rPr lang="en-US" sz="4400"/>
              <a:t>Integration for (Linked?) Open </a:t>
            </a:r>
            <a:r>
              <a:rPr lang="en-US" sz="4400" dirty="0"/>
              <a:t>Data on the Web</a:t>
            </a:r>
            <a:endParaRPr lang="de-DE" sz="4400" dirty="0"/>
          </a:p>
        </p:txBody>
      </p:sp>
      <p:sp>
        <p:nvSpPr>
          <p:cNvPr id="3" name="Untertitel 2"/>
          <p:cNvSpPr>
            <a:spLocks noGrp="1"/>
          </p:cNvSpPr>
          <p:nvPr>
            <p:ph type="subTitle" idx="1"/>
          </p:nvPr>
        </p:nvSpPr>
        <p:spPr>
          <a:xfrm>
            <a:off x="255464" y="5002844"/>
            <a:ext cx="9649072" cy="374936"/>
          </a:xfrm>
        </p:spPr>
        <p:txBody>
          <a:bodyPr/>
          <a:lstStyle/>
          <a:p>
            <a:r>
              <a:rPr lang="de-DE" sz="1800" dirty="0"/>
              <a:t>Axel </a:t>
            </a:r>
            <a:r>
              <a:rPr lang="de-DE" sz="1800" dirty="0" err="1"/>
              <a:t>Polleres</a:t>
            </a:r>
            <a:r>
              <a:rPr lang="de-DE" sz="1800" dirty="0"/>
              <a:t>, Sebastian Neumaier </a:t>
            </a:r>
            <a:r>
              <a:rPr lang="en-US" sz="1800" dirty="0"/>
              <a:t>13th Reasoning Web Summer School, 2017</a:t>
            </a:r>
            <a:endParaRPr lang="de-DE" sz="1800" dirty="0"/>
          </a:p>
        </p:txBody>
      </p:sp>
    </p:spTree>
    <p:extLst>
      <p:ext uri="{BB962C8B-B14F-4D97-AF65-F5344CB8AC3E}">
        <p14:creationId xmlns:p14="http://schemas.microsoft.com/office/powerpoint/2010/main" val="93476861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Graph-</a:t>
            </a:r>
            <a:r>
              <a:rPr lang="de-AT" dirty="0" err="1"/>
              <a:t>shaped</a:t>
            </a:r>
            <a:r>
              <a:rPr lang="de-AT" dirty="0"/>
              <a:t> </a:t>
            </a:r>
            <a:r>
              <a:rPr lang="de-AT" dirty="0" err="1"/>
              <a:t>data</a:t>
            </a:r>
            <a:r>
              <a:rPr lang="de-AT" dirty="0"/>
              <a:t> </a:t>
            </a:r>
            <a:r>
              <a:rPr lang="de-AT" dirty="0" err="1"/>
              <a:t>formats</a:t>
            </a:r>
            <a:endParaRPr lang="de-AT" dirty="0"/>
          </a:p>
        </p:txBody>
      </p:sp>
      <p:pic>
        <p:nvPicPr>
          <p:cNvPr id="3" name="Bild 2"/>
          <p:cNvPicPr>
            <a:picLocks noChangeAspect="1"/>
          </p:cNvPicPr>
          <p:nvPr/>
        </p:nvPicPr>
        <p:blipFill>
          <a:blip r:embed="rId2"/>
          <a:stretch>
            <a:fillRect/>
          </a:stretch>
        </p:blipFill>
        <p:spPr>
          <a:xfrm>
            <a:off x="4575945" y="3289548"/>
            <a:ext cx="2155957" cy="1616968"/>
          </a:xfrm>
          <a:prstGeom prst="rect">
            <a:avLst/>
          </a:prstGeom>
        </p:spPr>
      </p:pic>
      <p:pic>
        <p:nvPicPr>
          <p:cNvPr id="7" name="Bild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2208" y="1561357"/>
            <a:ext cx="2585674" cy="2010823"/>
          </a:xfrm>
          <a:prstGeom prst="rect">
            <a:avLst/>
          </a:prstGeom>
        </p:spPr>
      </p:pic>
      <p:pic>
        <p:nvPicPr>
          <p:cNvPr id="8" name="Bild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1529" y="1993406"/>
            <a:ext cx="3573660" cy="2449631"/>
          </a:xfrm>
          <a:prstGeom prst="rect">
            <a:avLst/>
          </a:prstGeom>
        </p:spPr>
      </p:pic>
    </p:spTree>
    <p:extLst>
      <p:ext uri="{BB962C8B-B14F-4D97-AF65-F5344CB8AC3E}">
        <p14:creationId xmlns:p14="http://schemas.microsoft.com/office/powerpoint/2010/main" val="251827249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8167043" cy="736476"/>
          </a:xfrm>
        </p:spPr>
        <p:txBody>
          <a:bodyPr>
            <a:normAutofit fontScale="90000"/>
          </a:bodyPr>
          <a:lstStyle/>
          <a:p>
            <a:r>
              <a:rPr lang="de-DE" dirty="0"/>
              <a:t>Approach 1: </a:t>
            </a:r>
            <a:r>
              <a:rPr lang="de-DE" dirty="0" err="1"/>
              <a:t>use</a:t>
            </a:r>
            <a:r>
              <a:rPr lang="de-DE" dirty="0"/>
              <a:t> „</a:t>
            </a:r>
            <a:r>
              <a:rPr lang="de-DE" dirty="0" err="1"/>
              <a:t>hard-wired</a:t>
            </a:r>
            <a:r>
              <a:rPr lang="de-DE" dirty="0"/>
              <a:t>“ </a:t>
            </a:r>
            <a:r>
              <a:rPr lang="de-DE" dirty="0" err="1"/>
              <a:t>heuristics</a:t>
            </a:r>
            <a:br>
              <a:rPr lang="de-DE" dirty="0"/>
            </a:br>
            <a:r>
              <a:rPr lang="de-DE" dirty="0" err="1"/>
              <a:t>Our</a:t>
            </a:r>
            <a:r>
              <a:rPr lang="de-DE" dirty="0"/>
              <a:t> </a:t>
            </a:r>
            <a:r>
              <a:rPr lang="de-DE" dirty="0" err="1"/>
              <a:t>own</a:t>
            </a:r>
            <a:r>
              <a:rPr lang="de-DE" dirty="0"/>
              <a:t> </a:t>
            </a:r>
            <a:r>
              <a:rPr lang="de-DE" dirty="0" err="1"/>
              <a:t>work</a:t>
            </a:r>
            <a:r>
              <a:rPr lang="de-DE" dirty="0"/>
              <a:t> in </a:t>
            </a:r>
            <a:r>
              <a:rPr lang="de-DE" dirty="0" err="1"/>
              <a:t>progress</a:t>
            </a:r>
            <a:r>
              <a:rPr lang="de-DE" dirty="0"/>
              <a:t>: Location Search</a:t>
            </a:r>
          </a:p>
        </p:txBody>
      </p:sp>
      <p:sp>
        <p:nvSpPr>
          <p:cNvPr id="3" name="Inhaltsplatzhalter 2"/>
          <p:cNvSpPr>
            <a:spLocks noGrp="1"/>
          </p:cNvSpPr>
          <p:nvPr>
            <p:ph idx="1"/>
          </p:nvPr>
        </p:nvSpPr>
        <p:spPr>
          <a:xfrm>
            <a:off x="513356" y="1345339"/>
            <a:ext cx="8640053" cy="432041"/>
          </a:xfrm>
        </p:spPr>
        <p:txBody>
          <a:bodyPr/>
          <a:lstStyle/>
          <a:p>
            <a:r>
              <a:rPr lang="de-DE" dirty="0" err="1"/>
              <a:t>There</a:t>
            </a:r>
            <a:r>
              <a:rPr lang="de-DE" dirty="0"/>
              <a:t> </a:t>
            </a:r>
            <a:r>
              <a:rPr lang="de-DE" dirty="0" err="1"/>
              <a:t>are</a:t>
            </a:r>
            <a:r>
              <a:rPr lang="de-DE" dirty="0"/>
              <a:t> all </a:t>
            </a:r>
            <a:r>
              <a:rPr lang="de-DE" dirty="0" err="1"/>
              <a:t>kind</a:t>
            </a:r>
            <a:r>
              <a:rPr lang="de-DE" dirty="0"/>
              <a:t> </a:t>
            </a:r>
            <a:r>
              <a:rPr lang="de-DE" dirty="0" err="1"/>
              <a:t>of</a:t>
            </a:r>
            <a:r>
              <a:rPr lang="de-DE" dirty="0"/>
              <a:t> </a:t>
            </a:r>
            <a:r>
              <a:rPr lang="de-DE" dirty="0" err="1"/>
              <a:t>location</a:t>
            </a:r>
            <a:r>
              <a:rPr lang="de-DE" dirty="0"/>
              <a:t> </a:t>
            </a:r>
            <a:r>
              <a:rPr lang="de-DE" dirty="0" err="1"/>
              <a:t>labels</a:t>
            </a:r>
            <a:r>
              <a:rPr lang="de-DE" dirty="0"/>
              <a:t> in Open Data</a:t>
            </a:r>
            <a:r>
              <a:rPr lang="mr-IN" dirty="0"/>
              <a:t>…</a:t>
            </a:r>
            <a:endParaRPr lang="de-DE" dirty="0"/>
          </a:p>
        </p:txBody>
      </p:sp>
      <p:sp>
        <p:nvSpPr>
          <p:cNvPr id="5" name="Foliennummernplatzhalter 4"/>
          <p:cNvSpPr>
            <a:spLocks noGrp="1"/>
          </p:cNvSpPr>
          <p:nvPr>
            <p:ph type="sldNum" sz="quarter" idx="12"/>
          </p:nvPr>
        </p:nvSpPr>
        <p:spPr/>
        <p:txBody>
          <a:bodyPr/>
          <a:lstStyle/>
          <a:p>
            <a:r>
              <a:rPr lang="de-AT" dirty="0"/>
              <a:t>SEITE </a:t>
            </a:r>
            <a:fld id="{BE3DC40E-DBBE-4E2D-9EEC-FBF0DA0E9179}" type="slidenum">
              <a:rPr lang="de-AT" smtClean="0"/>
              <a:t>100</a:t>
            </a:fld>
            <a:endParaRPr lang="de-AT" dirty="0"/>
          </a:p>
        </p:txBody>
      </p:sp>
      <p:pic>
        <p:nvPicPr>
          <p:cNvPr id="6" name="Grafik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66105" y="2137426"/>
            <a:ext cx="9494415" cy="3024330"/>
          </a:xfrm>
          <a:prstGeom prst="rect">
            <a:avLst/>
          </a:prstGeom>
        </p:spPr>
      </p:pic>
      <p:sp>
        <p:nvSpPr>
          <p:cNvPr id="7" name="Inhaltsplatzhalter 2"/>
          <p:cNvSpPr txBox="1">
            <a:spLocks/>
          </p:cNvSpPr>
          <p:nvPr/>
        </p:nvSpPr>
        <p:spPr>
          <a:xfrm>
            <a:off x="693285" y="1765496"/>
            <a:ext cx="8640053" cy="432041"/>
          </a:xfrm>
          <a:prstGeom prst="rect">
            <a:avLst/>
          </a:prstGeom>
        </p:spPr>
        <p:txBody>
          <a:bodyPr vert="horz" lIns="0" tIns="45715" rIns="0" bIns="45715" rtlCol="0">
            <a:normAutofit/>
          </a:bodyPr>
          <a:lstStyle>
            <a:lvl1pPr marL="294479" indent="-294479" algn="l" defTabSz="1015687" rtl="0" eaLnBrk="1" latinLnBrk="0" hangingPunct="1">
              <a:lnSpc>
                <a:spcPct val="100000"/>
              </a:lnSpc>
              <a:spcBef>
                <a:spcPts val="0"/>
              </a:spcBef>
              <a:spcAft>
                <a:spcPts val="667"/>
              </a:spcAft>
              <a:buClr>
                <a:schemeClr val="accent3"/>
              </a:buClr>
              <a:buFont typeface="Wingdings" pitchFamily="2" charset="2"/>
              <a:buChar char="§"/>
              <a:defRPr sz="2223" kern="1200">
                <a:solidFill>
                  <a:schemeClr val="tx1"/>
                </a:solidFill>
                <a:latin typeface="+mn-lt"/>
                <a:ea typeface="+mn-ea"/>
                <a:cs typeface="+mn-cs"/>
              </a:defRPr>
            </a:lvl1pPr>
            <a:lvl2pPr marL="601304" indent="-317401" algn="l" defTabSz="1015687" rtl="0" eaLnBrk="1" latinLnBrk="0" hangingPunct="1">
              <a:lnSpc>
                <a:spcPct val="100000"/>
              </a:lnSpc>
              <a:spcBef>
                <a:spcPts val="0"/>
              </a:spcBef>
              <a:spcAft>
                <a:spcPts val="667"/>
              </a:spcAft>
              <a:buClr>
                <a:schemeClr val="tx2"/>
              </a:buClr>
              <a:buSzPct val="100000"/>
              <a:buFont typeface="Wingdings" pitchFamily="2" charset="2"/>
              <a:buChar char="§"/>
              <a:defRPr sz="2000" kern="1200">
                <a:solidFill>
                  <a:schemeClr val="tx1"/>
                </a:solidFill>
                <a:latin typeface="+mn-lt"/>
                <a:ea typeface="+mn-ea"/>
                <a:cs typeface="+mn-cs"/>
              </a:defRPr>
            </a:lvl2pPr>
            <a:lvl3pPr marL="894018" indent="-305059" algn="l" defTabSz="1015687" rtl="0" eaLnBrk="1" latinLnBrk="0" hangingPunct="1">
              <a:lnSpc>
                <a:spcPct val="100000"/>
              </a:lnSpc>
              <a:spcBef>
                <a:spcPts val="0"/>
              </a:spcBef>
              <a:spcAft>
                <a:spcPts val="667"/>
              </a:spcAft>
              <a:buClr>
                <a:schemeClr val="accent4"/>
              </a:buClr>
              <a:buFont typeface="Wingdings" pitchFamily="2" charset="2"/>
              <a:buChar char="§"/>
              <a:defRPr sz="1777" kern="1200">
                <a:solidFill>
                  <a:schemeClr val="tx1"/>
                </a:solidFill>
                <a:latin typeface="+mn-lt"/>
                <a:ea typeface="+mn-ea"/>
                <a:cs typeface="+mn-cs"/>
              </a:defRPr>
            </a:lvl3pPr>
            <a:lvl4pPr marL="1199077" indent="-305059" algn="l" defTabSz="1015687" rtl="0" eaLnBrk="1" latinLnBrk="0" hangingPunct="1">
              <a:lnSpc>
                <a:spcPct val="100000"/>
              </a:lnSpc>
              <a:spcBef>
                <a:spcPts val="0"/>
              </a:spcBef>
              <a:spcAft>
                <a:spcPts val="667"/>
              </a:spcAft>
              <a:buClr>
                <a:schemeClr val="accent5"/>
              </a:buClr>
              <a:buFont typeface="Wingdings" pitchFamily="2" charset="2"/>
              <a:buChar char="§"/>
              <a:defRPr sz="1777" kern="1200">
                <a:solidFill>
                  <a:schemeClr val="tx1"/>
                </a:solidFill>
                <a:latin typeface="+mn-lt"/>
                <a:ea typeface="+mn-ea"/>
                <a:cs typeface="+mn-cs"/>
              </a:defRPr>
            </a:lvl4pPr>
            <a:lvl5pPr marL="1493556" indent="-294479" algn="l" defTabSz="1015687" rtl="0" eaLnBrk="1" latinLnBrk="0" hangingPunct="1">
              <a:lnSpc>
                <a:spcPct val="100000"/>
              </a:lnSpc>
              <a:spcBef>
                <a:spcPts val="0"/>
              </a:spcBef>
              <a:spcAft>
                <a:spcPts val="667"/>
              </a:spcAft>
              <a:buFont typeface="Wingdings" pitchFamily="2" charset="2"/>
              <a:buChar char="§"/>
              <a:defRPr sz="1556" kern="1200">
                <a:solidFill>
                  <a:schemeClr val="tx1"/>
                </a:solidFill>
                <a:latin typeface="+mn-lt"/>
                <a:ea typeface="+mn-ea"/>
                <a:cs typeface="+mn-cs"/>
              </a:defRPr>
            </a:lvl5pPr>
            <a:lvl6pPr marL="2793142"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6pPr>
            <a:lvl7pPr marL="3300985"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7pPr>
            <a:lvl8pPr marL="3808827"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8pPr>
            <a:lvl9pPr marL="4316673"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9pPr>
          </a:lstStyle>
          <a:p>
            <a:r>
              <a:rPr lang="mr-IN" dirty="0"/>
              <a:t>…</a:t>
            </a:r>
            <a:r>
              <a:rPr lang="en-US" dirty="0"/>
              <a:t> but no semantics </a:t>
            </a:r>
            <a:r>
              <a:rPr lang="en-US" dirty="0">
                <a:sym typeface="Wingdings"/>
              </a:rPr>
              <a:t></a:t>
            </a:r>
            <a:endParaRPr lang="de-DE" dirty="0"/>
          </a:p>
        </p:txBody>
      </p:sp>
      <p:sp>
        <p:nvSpPr>
          <p:cNvPr id="8" name="Inhaltsplatzhalter 2"/>
          <p:cNvSpPr txBox="1">
            <a:spLocks/>
          </p:cNvSpPr>
          <p:nvPr/>
        </p:nvSpPr>
        <p:spPr>
          <a:xfrm>
            <a:off x="1017232" y="2137427"/>
            <a:ext cx="8887304" cy="432041"/>
          </a:xfrm>
          <a:prstGeom prst="rect">
            <a:avLst/>
          </a:prstGeom>
        </p:spPr>
        <p:txBody>
          <a:bodyPr vert="horz" lIns="0" tIns="45715" rIns="0" bIns="45715" rtlCol="0">
            <a:normAutofit/>
          </a:bodyPr>
          <a:lstStyle>
            <a:lvl1pPr marL="294479" indent="-294479" algn="l" defTabSz="1015687" rtl="0" eaLnBrk="1" latinLnBrk="0" hangingPunct="1">
              <a:lnSpc>
                <a:spcPct val="100000"/>
              </a:lnSpc>
              <a:spcBef>
                <a:spcPts val="0"/>
              </a:spcBef>
              <a:spcAft>
                <a:spcPts val="667"/>
              </a:spcAft>
              <a:buClr>
                <a:schemeClr val="accent3"/>
              </a:buClr>
              <a:buFont typeface="Wingdings" pitchFamily="2" charset="2"/>
              <a:buChar char="§"/>
              <a:defRPr sz="2223" kern="1200">
                <a:solidFill>
                  <a:schemeClr val="tx1"/>
                </a:solidFill>
                <a:latin typeface="+mn-lt"/>
                <a:ea typeface="+mn-ea"/>
                <a:cs typeface="+mn-cs"/>
              </a:defRPr>
            </a:lvl1pPr>
            <a:lvl2pPr marL="601304" indent="-317401" algn="l" defTabSz="1015687" rtl="0" eaLnBrk="1" latinLnBrk="0" hangingPunct="1">
              <a:lnSpc>
                <a:spcPct val="100000"/>
              </a:lnSpc>
              <a:spcBef>
                <a:spcPts val="0"/>
              </a:spcBef>
              <a:spcAft>
                <a:spcPts val="667"/>
              </a:spcAft>
              <a:buClr>
                <a:schemeClr val="tx2"/>
              </a:buClr>
              <a:buSzPct val="100000"/>
              <a:buFont typeface="Wingdings" pitchFamily="2" charset="2"/>
              <a:buChar char="§"/>
              <a:defRPr sz="2000" kern="1200">
                <a:solidFill>
                  <a:schemeClr val="tx1"/>
                </a:solidFill>
                <a:latin typeface="+mn-lt"/>
                <a:ea typeface="+mn-ea"/>
                <a:cs typeface="+mn-cs"/>
              </a:defRPr>
            </a:lvl2pPr>
            <a:lvl3pPr marL="894018" indent="-305059" algn="l" defTabSz="1015687" rtl="0" eaLnBrk="1" latinLnBrk="0" hangingPunct="1">
              <a:lnSpc>
                <a:spcPct val="100000"/>
              </a:lnSpc>
              <a:spcBef>
                <a:spcPts val="0"/>
              </a:spcBef>
              <a:spcAft>
                <a:spcPts val="667"/>
              </a:spcAft>
              <a:buClr>
                <a:schemeClr val="accent4"/>
              </a:buClr>
              <a:buFont typeface="Wingdings" pitchFamily="2" charset="2"/>
              <a:buChar char="§"/>
              <a:defRPr sz="1777" kern="1200">
                <a:solidFill>
                  <a:schemeClr val="tx1"/>
                </a:solidFill>
                <a:latin typeface="+mn-lt"/>
                <a:ea typeface="+mn-ea"/>
                <a:cs typeface="+mn-cs"/>
              </a:defRPr>
            </a:lvl3pPr>
            <a:lvl4pPr marL="1199077" indent="-305059" algn="l" defTabSz="1015687" rtl="0" eaLnBrk="1" latinLnBrk="0" hangingPunct="1">
              <a:lnSpc>
                <a:spcPct val="100000"/>
              </a:lnSpc>
              <a:spcBef>
                <a:spcPts val="0"/>
              </a:spcBef>
              <a:spcAft>
                <a:spcPts val="667"/>
              </a:spcAft>
              <a:buClr>
                <a:schemeClr val="accent5"/>
              </a:buClr>
              <a:buFont typeface="Wingdings" pitchFamily="2" charset="2"/>
              <a:buChar char="§"/>
              <a:defRPr sz="1777" kern="1200">
                <a:solidFill>
                  <a:schemeClr val="tx1"/>
                </a:solidFill>
                <a:latin typeface="+mn-lt"/>
                <a:ea typeface="+mn-ea"/>
                <a:cs typeface="+mn-cs"/>
              </a:defRPr>
            </a:lvl4pPr>
            <a:lvl5pPr marL="1493556" indent="-294479" algn="l" defTabSz="1015687" rtl="0" eaLnBrk="1" latinLnBrk="0" hangingPunct="1">
              <a:lnSpc>
                <a:spcPct val="100000"/>
              </a:lnSpc>
              <a:spcBef>
                <a:spcPts val="0"/>
              </a:spcBef>
              <a:spcAft>
                <a:spcPts val="667"/>
              </a:spcAft>
              <a:buFont typeface="Wingdings" pitchFamily="2" charset="2"/>
              <a:buChar char="§"/>
              <a:defRPr sz="1556" kern="1200">
                <a:solidFill>
                  <a:schemeClr val="tx1"/>
                </a:solidFill>
                <a:latin typeface="+mn-lt"/>
                <a:ea typeface="+mn-ea"/>
                <a:cs typeface="+mn-cs"/>
              </a:defRPr>
            </a:lvl5pPr>
            <a:lvl6pPr marL="2793142"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6pPr>
            <a:lvl7pPr marL="3300985"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7pPr>
            <a:lvl8pPr marL="3808827"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8pPr>
            <a:lvl9pPr marL="4316673"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9pPr>
          </a:lstStyle>
          <a:p>
            <a:r>
              <a:rPr lang="mr-IN" dirty="0"/>
              <a:t>…</a:t>
            </a:r>
            <a:r>
              <a:rPr lang="en-US" dirty="0"/>
              <a:t> let’s fix it by rules/heuristics to recognize location labels!</a:t>
            </a:r>
            <a:endParaRPr lang="de-DE" dirty="0"/>
          </a:p>
        </p:txBody>
      </p:sp>
      <p:sp>
        <p:nvSpPr>
          <p:cNvPr id="9" name="Ellipse 6"/>
          <p:cNvSpPr/>
          <p:nvPr/>
        </p:nvSpPr>
        <p:spPr>
          <a:xfrm>
            <a:off x="2919760" y="4225652"/>
            <a:ext cx="2016225" cy="929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6"/>
          <p:cNvSpPr/>
          <p:nvPr/>
        </p:nvSpPr>
        <p:spPr>
          <a:xfrm>
            <a:off x="5666508" y="4225652"/>
            <a:ext cx="1141684" cy="929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2114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1532715"/>
            <a:ext cx="9145016" cy="3656657"/>
          </a:xfrm>
        </p:spPr>
        <p:txBody>
          <a:bodyPr>
            <a:normAutofit/>
          </a:bodyPr>
          <a:lstStyle/>
          <a:p>
            <a:r>
              <a:rPr lang="en-US" sz="1800" dirty="0"/>
              <a:t>Attempt to link numeric Open data to the </a:t>
            </a:r>
            <a:r>
              <a:rPr lang="en-US" sz="1800" dirty="0" err="1"/>
              <a:t>dbpedia</a:t>
            </a:r>
            <a:r>
              <a:rPr lang="en-US" sz="1800" dirty="0"/>
              <a:t> knowledge graph</a:t>
            </a:r>
            <a:r>
              <a:rPr lang="mr-IN" sz="1800" dirty="0"/>
              <a:t>…</a:t>
            </a:r>
            <a:endParaRPr lang="en-US" sz="18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7792" y="2242732"/>
            <a:ext cx="3842034" cy="3407329"/>
          </a:xfrm>
          <a:prstGeom prst="rect">
            <a:avLst/>
          </a:prstGeom>
          <a:ln>
            <a:solidFill>
              <a:schemeClr val="accent1"/>
            </a:solidFill>
          </a:ln>
        </p:spPr>
      </p:pic>
      <p:sp>
        <p:nvSpPr>
          <p:cNvPr id="6" name="TextBox 5"/>
          <p:cNvSpPr txBox="1"/>
          <p:nvPr/>
        </p:nvSpPr>
        <p:spPr>
          <a:xfrm>
            <a:off x="3499058" y="1993404"/>
            <a:ext cx="4346321" cy="253916"/>
          </a:xfrm>
          <a:prstGeom prst="rect">
            <a:avLst/>
          </a:prstGeom>
          <a:noFill/>
        </p:spPr>
        <p:txBody>
          <a:bodyPr wrap="square" rtlCol="0">
            <a:spAutoFit/>
          </a:bodyPr>
          <a:lstStyle/>
          <a:p>
            <a:r>
              <a:rPr lang="en-US" sz="1050" i="1"/>
              <a:t>International Semantic Web conference 2016:</a:t>
            </a:r>
            <a:endParaRPr lang="en-US" sz="1050" i="1" dirty="0"/>
          </a:p>
        </p:txBody>
      </p:sp>
      <p:sp>
        <p:nvSpPr>
          <p:cNvPr id="9" name="Title 1"/>
          <p:cNvSpPr>
            <a:spLocks noGrp="1"/>
          </p:cNvSpPr>
          <p:nvPr>
            <p:ph type="title"/>
          </p:nvPr>
        </p:nvSpPr>
        <p:spPr>
          <a:xfrm>
            <a:off x="111448" y="358598"/>
            <a:ext cx="9073008" cy="952500"/>
          </a:xfrm>
        </p:spPr>
        <p:txBody>
          <a:bodyPr>
            <a:normAutofit/>
          </a:bodyPr>
          <a:lstStyle/>
          <a:p>
            <a:r>
              <a:rPr lang="en-US" sz="2000" dirty="0"/>
              <a:t>Approach 2: Automatically linking Open Data Tables to a Knowledge Graph?</a:t>
            </a:r>
          </a:p>
        </p:txBody>
      </p:sp>
      <p:sp>
        <p:nvSpPr>
          <p:cNvPr id="8" name="Foliennummernplatzhalter 4"/>
          <p:cNvSpPr>
            <a:spLocks noGrp="1"/>
          </p:cNvSpPr>
          <p:nvPr>
            <p:ph type="sldNum" sz="quarter" idx="12"/>
          </p:nvPr>
        </p:nvSpPr>
        <p:spPr>
          <a:xfrm>
            <a:off x="513788" y="5365893"/>
            <a:ext cx="991277" cy="304271"/>
          </a:xfrm>
        </p:spPr>
        <p:txBody>
          <a:bodyPr/>
          <a:lstStyle/>
          <a:p>
            <a:r>
              <a:rPr lang="de-AT" dirty="0"/>
              <a:t>SEITE 101</a:t>
            </a:r>
          </a:p>
        </p:txBody>
      </p:sp>
    </p:spTree>
    <p:extLst>
      <p:ext uri="{BB962C8B-B14F-4D97-AF65-F5344CB8AC3E}">
        <p14:creationId xmlns:p14="http://schemas.microsoft.com/office/powerpoint/2010/main" val="789390088"/>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 name="Table 179"/>
          <p:cNvGraphicFramePr/>
          <p:nvPr>
            <p:extLst>
              <p:ext uri="{D42A27DB-BD31-4B8C-83A1-F6EECF244321}">
                <p14:modId xmlns:p14="http://schemas.microsoft.com/office/powerpoint/2010/main" val="518537091"/>
              </p:ext>
            </p:extLst>
          </p:nvPr>
        </p:nvGraphicFramePr>
        <p:xfrm>
          <a:off x="1809750" y="3367839"/>
          <a:ext cx="6314775" cy="2009941"/>
        </p:xfrm>
        <a:graphic>
          <a:graphicData uri="http://schemas.openxmlformats.org/drawingml/2006/table">
            <a:tbl>
              <a:tblPr bandRow="1"/>
              <a:tblGrid>
                <a:gridCol w="2046114">
                  <a:extLst>
                    <a:ext uri="{9D8B030D-6E8A-4147-A177-3AD203B41FA5}">
                      <a16:colId xmlns:a16="http://schemas.microsoft.com/office/drawing/2014/main" val="20000"/>
                    </a:ext>
                  </a:extLst>
                </a:gridCol>
                <a:gridCol w="1111273">
                  <a:extLst>
                    <a:ext uri="{9D8B030D-6E8A-4147-A177-3AD203B41FA5}">
                      <a16:colId xmlns:a16="http://schemas.microsoft.com/office/drawing/2014/main" val="20001"/>
                    </a:ext>
                  </a:extLst>
                </a:gridCol>
                <a:gridCol w="1578694">
                  <a:extLst>
                    <a:ext uri="{9D8B030D-6E8A-4147-A177-3AD203B41FA5}">
                      <a16:colId xmlns:a16="http://schemas.microsoft.com/office/drawing/2014/main" val="20002"/>
                    </a:ext>
                  </a:extLst>
                </a:gridCol>
                <a:gridCol w="1578694">
                  <a:extLst>
                    <a:ext uri="{9D8B030D-6E8A-4147-A177-3AD203B41FA5}">
                      <a16:colId xmlns:a16="http://schemas.microsoft.com/office/drawing/2014/main" val="20003"/>
                    </a:ext>
                  </a:extLst>
                </a:gridCol>
              </a:tblGrid>
              <a:tr h="563033">
                <a:tc>
                  <a:txBody>
                    <a:bodyPr/>
                    <a:lstStyle/>
                    <a:p>
                      <a:pPr algn="ctr">
                        <a:defRPr sz="1800" b="0" i="0" cap="none"/>
                      </a:pPr>
                      <a:r>
                        <a:rPr sz="1500" b="1" i="1" dirty="0"/>
                        <a:t>stadium name</a:t>
                      </a:r>
                    </a:p>
                  </a:txBody>
                  <a:tcPr marL="52917" marR="52917" marT="52917" marB="52917" horzOverflow="overflow"/>
                </a:tc>
                <a:tc>
                  <a:txBody>
                    <a:bodyPr/>
                    <a:lstStyle/>
                    <a:p>
                      <a:pPr algn="ctr">
                        <a:defRPr sz="1800" b="0" i="0" cap="none"/>
                      </a:pPr>
                      <a:r>
                        <a:rPr sz="1500" b="1" i="1"/>
                        <a:t>capacity</a:t>
                      </a:r>
                    </a:p>
                  </a:txBody>
                  <a:tcPr marL="52917" marR="52917" marT="52917" marB="52917" horzOverflow="overflow"/>
                </a:tc>
                <a:tc>
                  <a:txBody>
                    <a:bodyPr/>
                    <a:lstStyle/>
                    <a:p>
                      <a:pPr algn="ctr">
                        <a:defRPr sz="1800" b="0" i="0" cap="none"/>
                      </a:pPr>
                      <a:r>
                        <a:rPr sz="1500" b="1" i="1"/>
                        <a:t>city</a:t>
                      </a:r>
                    </a:p>
                  </a:txBody>
                  <a:tcPr marL="52917" marR="52917" marT="52917" marB="52917" horzOverflow="overflow"/>
                </a:tc>
                <a:tc>
                  <a:txBody>
                    <a:bodyPr/>
                    <a:lstStyle/>
                    <a:p>
                      <a:pPr algn="ctr">
                        <a:defRPr sz="1800" b="0" i="0" cap="none"/>
                      </a:pPr>
                      <a:r>
                        <a:rPr sz="1500" b="1" i="1"/>
                        <a:t>country</a:t>
                      </a:r>
                    </a:p>
                  </a:txBody>
                  <a:tcPr marL="52917" marR="52917" marT="52917" marB="52917" horzOverflow="overflow"/>
                </a:tc>
                <a:extLst>
                  <a:ext uri="{0D108BD9-81ED-4DB2-BD59-A6C34878D82A}">
                    <a16:rowId xmlns:a16="http://schemas.microsoft.com/office/drawing/2014/main" val="10000"/>
                  </a:ext>
                </a:extLst>
              </a:tr>
              <a:tr h="361727">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Emirates Stadium</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60361</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London</a:t>
                      </a:r>
                      <a:endParaRPr sz="1300" dirty="0"/>
                    </a:p>
                  </a:txBody>
                  <a:tcPr marL="52917" marR="52917" marT="52917" marB="52917" horzOverflow="overflow"/>
                </a:tc>
                <a:tc>
                  <a:txBody>
                    <a:bodyPr/>
                    <a:lstStyle/>
                    <a:p>
                      <a:pPr algn="r">
                        <a:defRPr sz="1800" b="0" i="0" cap="none"/>
                      </a:pPr>
                      <a:r>
                        <a:rPr lang="de-DE" sz="1300" dirty="0"/>
                        <a:t>England</a:t>
                      </a:r>
                      <a:endParaRPr sz="1300" dirty="0"/>
                    </a:p>
                  </a:txBody>
                  <a:tcPr marL="52917" marR="52917" marT="52917" marB="52917" horzOverflow="overflow"/>
                </a:tc>
                <a:extLst>
                  <a:ext uri="{0D108BD9-81ED-4DB2-BD59-A6C34878D82A}">
                    <a16:rowId xmlns:a16="http://schemas.microsoft.com/office/drawing/2014/main" val="10001"/>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Villa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42785</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Birmingham</a:t>
                      </a:r>
                      <a:endParaRPr sz="1300" dirty="0"/>
                    </a:p>
                  </a:txBody>
                  <a:tcPr marL="52917" marR="52917" marT="52917" marB="52917" horzOverflow="overflow"/>
                </a:tc>
                <a:tc>
                  <a:txBody>
                    <a:bodyPr/>
                    <a:lstStyle/>
                    <a:p>
                      <a:pPr algn="r">
                        <a:defRPr sz="1800" b="0" i="0" cap="none"/>
                      </a:pPr>
                      <a:r>
                        <a:rPr lang="de-DE" sz="1300" dirty="0"/>
                        <a:t>England</a:t>
                      </a:r>
                      <a:endParaRPr sz="1300" dirty="0"/>
                    </a:p>
                  </a:txBody>
                  <a:tcPr marL="52917" marR="52917" marT="52917" marB="52917" horzOverflow="overflow"/>
                </a:tc>
                <a:extLst>
                  <a:ext uri="{0D108BD9-81ED-4DB2-BD59-A6C34878D82A}">
                    <a16:rowId xmlns:a16="http://schemas.microsoft.com/office/drawing/2014/main" val="10002"/>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err="1"/>
                        <a:t>Ewood</a:t>
                      </a:r>
                      <a:r>
                        <a:rPr lang="de-DE" sz="1300" dirty="0"/>
                        <a:t>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31154</a:t>
                      </a:r>
                      <a:endParaRPr sz="1300" dirty="0"/>
                    </a:p>
                  </a:txBody>
                  <a:tcPr marL="52917" marR="52917" marT="52917" marB="52917" horzOverflow="overflow"/>
                </a:tc>
                <a:tc>
                  <a:txBody>
                    <a:bodyPr/>
                    <a:lstStyle/>
                    <a:p>
                      <a:pPr algn="r">
                        <a:defRPr sz="1800" b="0" i="0" cap="none"/>
                      </a:pPr>
                      <a:r>
                        <a:rPr lang="de-DE" sz="1300" dirty="0"/>
                        <a:t>Blackburn</a:t>
                      </a:r>
                      <a:endParaRPr sz="1300" dirty="0"/>
                    </a:p>
                  </a:txBody>
                  <a:tcPr marL="52917" marR="52917" marT="52917" marB="52917" horzOverflow="overflow"/>
                </a:tc>
                <a:tc>
                  <a:txBody>
                    <a:bodyPr/>
                    <a:lstStyle/>
                    <a:p>
                      <a:pPr algn="r">
                        <a:defRPr sz="1800" b="0" i="0" cap="none"/>
                      </a:pPr>
                      <a:r>
                        <a:rPr lang="de-DE" sz="1300" dirty="0"/>
                        <a:t>England</a:t>
                      </a:r>
                      <a:endParaRPr sz="1300" dirty="0"/>
                    </a:p>
                  </a:txBody>
                  <a:tcPr marL="52917" marR="52917" marT="52917" marB="52917" horzOverflow="overflow"/>
                </a:tc>
                <a:extLst>
                  <a:ext uri="{0D108BD9-81ED-4DB2-BD59-A6C34878D82A}">
                    <a16:rowId xmlns:a16="http://schemas.microsoft.com/office/drawing/2014/main" val="10003"/>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a:t>…</a:t>
                      </a:r>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extLst>
                  <a:ext uri="{0D108BD9-81ED-4DB2-BD59-A6C34878D82A}">
                    <a16:rowId xmlns:a16="http://schemas.microsoft.com/office/drawing/2014/main" val="10004"/>
                  </a:ext>
                </a:extLst>
              </a:tr>
            </a:tbl>
          </a:graphicData>
        </a:graphic>
      </p:graphicFrame>
      <p:grpSp>
        <p:nvGrpSpPr>
          <p:cNvPr id="183" name="Group 183"/>
          <p:cNvGrpSpPr/>
          <p:nvPr/>
        </p:nvGrpSpPr>
        <p:grpSpPr>
          <a:xfrm>
            <a:off x="2987600" y="1871818"/>
            <a:ext cx="4370918" cy="985683"/>
            <a:chOff x="0" y="0"/>
            <a:chExt cx="5245100" cy="1182818"/>
          </a:xfrm>
        </p:grpSpPr>
        <p:sp>
          <p:nvSpPr>
            <p:cNvPr id="193" name="Shape 193"/>
            <p:cNvSpPr/>
            <p:nvPr/>
          </p:nvSpPr>
          <p:spPr>
            <a:xfrm>
              <a:off x="0" y="0"/>
              <a:ext cx="1774280" cy="11828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noFill/>
            <a:ln w="25400" cap="flat">
              <a:solidFill>
                <a:schemeClr val="accent1"/>
              </a:solidFill>
              <a:prstDash val="solid"/>
              <a:bevel/>
              <a:headEnd type="triangle" w="med" len="med"/>
            </a:ln>
            <a:effectLst>
              <a:outerShdw blurRad="38100" dist="20000" dir="5400000" rotWithShape="0">
                <a:srgbClr val="000000">
                  <a:alpha val="38000"/>
                </a:srgbClr>
              </a:outerShdw>
            </a:effectLst>
          </p:spPr>
          <p:txBody>
            <a:bodyPr/>
            <a:lstStyle/>
            <a:p>
              <a:endParaRPr sz="1500"/>
            </a:p>
          </p:txBody>
        </p:sp>
        <p:sp>
          <p:nvSpPr>
            <p:cNvPr id="194" name="Shape 194"/>
            <p:cNvSpPr/>
            <p:nvPr/>
          </p:nvSpPr>
          <p:spPr>
            <a:xfrm>
              <a:off x="0" y="0"/>
              <a:ext cx="3475782" cy="894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noFill/>
            <a:ln w="25400" cap="flat">
              <a:solidFill>
                <a:schemeClr val="accent1"/>
              </a:solidFill>
              <a:prstDash val="solid"/>
              <a:bevel/>
              <a:tailEnd type="triangle" w="med" len="med"/>
            </a:ln>
            <a:effectLst>
              <a:outerShdw blurRad="38100" dist="20000" dir="5400000" rotWithShape="0">
                <a:srgbClr val="000000">
                  <a:alpha val="38000"/>
                </a:srgbClr>
              </a:outerShdw>
            </a:effectLst>
          </p:spPr>
          <p:txBody>
            <a:bodyPr/>
            <a:lstStyle/>
            <a:p>
              <a:endParaRPr sz="1500"/>
            </a:p>
          </p:txBody>
        </p:sp>
        <p:sp>
          <p:nvSpPr>
            <p:cNvPr id="195" name="Shape 195"/>
            <p:cNvSpPr/>
            <p:nvPr/>
          </p:nvSpPr>
          <p:spPr>
            <a:xfrm>
              <a:off x="0" y="0"/>
              <a:ext cx="5245100" cy="10130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noFill/>
            <a:ln w="25400" cap="flat">
              <a:solidFill>
                <a:schemeClr val="accent1"/>
              </a:solidFill>
              <a:prstDash val="solid"/>
              <a:bevel/>
              <a:headEnd type="triangle" w="med" len="med"/>
            </a:ln>
            <a:effectLst>
              <a:outerShdw blurRad="38100" dist="20000" dir="5400000" rotWithShape="0">
                <a:srgbClr val="000000">
                  <a:alpha val="38000"/>
                </a:srgbClr>
              </a:outerShdw>
            </a:effectLst>
          </p:spPr>
          <p:txBody>
            <a:bodyPr/>
            <a:lstStyle/>
            <a:p>
              <a:endParaRPr sz="1500"/>
            </a:p>
          </p:txBody>
        </p:sp>
      </p:grpSp>
      <p:grpSp>
        <p:nvGrpSpPr>
          <p:cNvPr id="192" name="Group 192"/>
          <p:cNvGrpSpPr/>
          <p:nvPr/>
        </p:nvGrpSpPr>
        <p:grpSpPr>
          <a:xfrm>
            <a:off x="2055665" y="1673317"/>
            <a:ext cx="6057247" cy="1701178"/>
            <a:chOff x="-213050" y="0"/>
            <a:chExt cx="7268694" cy="2041411"/>
          </a:xfrm>
        </p:grpSpPr>
        <p:sp>
          <p:nvSpPr>
            <p:cNvPr id="184" name="Shape 184"/>
            <p:cNvSpPr/>
            <p:nvPr/>
          </p:nvSpPr>
          <p:spPr>
            <a:xfrm>
              <a:off x="1687710" y="1182818"/>
              <a:ext cx="2110163" cy="476401"/>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38099" tIns="38099" rIns="38099" bIns="38099" numCol="1" anchor="ctr">
              <a:noAutofit/>
            </a:bodyPr>
            <a:lstStyle/>
            <a:p>
              <a:pPr indent="190492" algn="ctr">
                <a:defRPr b="1">
                  <a:solidFill>
                    <a:srgbClr val="AB5A52"/>
                  </a:solidFill>
                </a:defRPr>
              </a:pPr>
              <a:r>
                <a:rPr sz="1500" dirty="0" err="1">
                  <a:solidFill>
                    <a:schemeClr val="bg2">
                      <a:lumMod val="25000"/>
                    </a:schemeClr>
                  </a:solidFill>
                </a:rPr>
                <a:t>dbp:capacity</a:t>
              </a:r>
              <a:r>
                <a:rPr sz="1500" dirty="0">
                  <a:solidFill>
                    <a:schemeClr val="bg2">
                      <a:lumMod val="25000"/>
                    </a:schemeClr>
                  </a:solidFill>
                </a:rPr>
                <a:t>  </a:t>
              </a:r>
            </a:p>
          </p:txBody>
        </p:sp>
        <p:sp>
          <p:nvSpPr>
            <p:cNvPr id="185" name="Shape 185"/>
            <p:cNvSpPr/>
            <p:nvPr/>
          </p:nvSpPr>
          <p:spPr>
            <a:xfrm>
              <a:off x="3594100" y="89497"/>
              <a:ext cx="1573908" cy="476400"/>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38099" tIns="38099" rIns="38099" bIns="38099" numCol="1" anchor="ctr">
              <a:noAutofit/>
            </a:bodyPr>
            <a:lstStyle/>
            <a:p>
              <a:pPr indent="190492" algn="ctr">
                <a:defRPr b="1">
                  <a:solidFill>
                    <a:srgbClr val="AB5A52"/>
                  </a:solidFill>
                </a:defRPr>
              </a:pPr>
              <a:r>
                <a:rPr sz="1500" dirty="0" err="1">
                  <a:solidFill>
                    <a:schemeClr val="bg2">
                      <a:lumMod val="25000"/>
                    </a:schemeClr>
                  </a:solidFill>
                </a:rPr>
                <a:t>dpo:City</a:t>
              </a:r>
              <a:r>
                <a:rPr sz="1500" dirty="0">
                  <a:solidFill>
                    <a:schemeClr val="bg2">
                      <a:lumMod val="25000"/>
                    </a:schemeClr>
                  </a:solidFill>
                </a:rPr>
                <a:t>  </a:t>
              </a:r>
            </a:p>
          </p:txBody>
        </p:sp>
        <p:sp>
          <p:nvSpPr>
            <p:cNvPr id="186" name="Shape 186"/>
            <p:cNvSpPr/>
            <p:nvPr/>
          </p:nvSpPr>
          <p:spPr>
            <a:xfrm>
              <a:off x="-213050" y="0"/>
              <a:ext cx="2160239" cy="476399"/>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38099" tIns="38099" rIns="38099" bIns="38099" numCol="1" anchor="ctr">
              <a:noAutofit/>
            </a:bodyPr>
            <a:lstStyle/>
            <a:p>
              <a:pPr indent="190492" algn="ctr">
                <a:defRPr b="1">
                  <a:solidFill>
                    <a:srgbClr val="AB5A52"/>
                  </a:solidFill>
                </a:defRPr>
              </a:pPr>
              <a:r>
                <a:rPr sz="1500" dirty="0" err="1">
                  <a:solidFill>
                    <a:schemeClr val="bg2">
                      <a:lumMod val="25000"/>
                    </a:schemeClr>
                  </a:solidFill>
                </a:rPr>
                <a:t>dpo:Stadi</a:t>
              </a:r>
              <a:r>
                <a:rPr lang="de-DE" sz="1500" dirty="0">
                  <a:solidFill>
                    <a:schemeClr val="bg2">
                      <a:lumMod val="25000"/>
                    </a:schemeClr>
                  </a:solidFill>
                </a:rPr>
                <a:t>u</a:t>
              </a:r>
              <a:r>
                <a:rPr sz="1500" dirty="0">
                  <a:solidFill>
                    <a:schemeClr val="bg2">
                      <a:lumMod val="25000"/>
                    </a:schemeClr>
                  </a:solidFill>
                </a:rPr>
                <a:t>m  </a:t>
              </a:r>
            </a:p>
          </p:txBody>
        </p:sp>
        <p:sp>
          <p:nvSpPr>
            <p:cNvPr id="187" name="Shape 187"/>
            <p:cNvSpPr/>
            <p:nvPr/>
          </p:nvSpPr>
          <p:spPr>
            <a:xfrm>
              <a:off x="4964233" y="1013087"/>
              <a:ext cx="2091411" cy="476401"/>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38099" tIns="38099" rIns="38099" bIns="38099" numCol="1" anchor="ctr">
              <a:noAutofit/>
            </a:bodyPr>
            <a:lstStyle/>
            <a:p>
              <a:pPr indent="190492" algn="ctr">
                <a:defRPr b="1">
                  <a:solidFill>
                    <a:srgbClr val="AB5A52"/>
                  </a:solidFill>
                </a:defRPr>
              </a:pPr>
              <a:r>
                <a:rPr sz="1500" dirty="0" err="1">
                  <a:solidFill>
                    <a:schemeClr val="bg2">
                      <a:lumMod val="25000"/>
                    </a:schemeClr>
                  </a:solidFill>
                </a:rPr>
                <a:t>dpo:Country</a:t>
              </a:r>
              <a:endParaRPr sz="1500" dirty="0">
                <a:solidFill>
                  <a:schemeClr val="bg2">
                    <a:lumMod val="25000"/>
                  </a:schemeClr>
                </a:solidFill>
              </a:endParaRPr>
            </a:p>
          </p:txBody>
        </p:sp>
        <p:sp>
          <p:nvSpPr>
            <p:cNvPr id="188" name="Shape 188"/>
            <p:cNvSpPr/>
            <p:nvPr/>
          </p:nvSpPr>
          <p:spPr>
            <a:xfrm flipV="1">
              <a:off x="870197" y="446556"/>
              <a:ext cx="1" cy="1594855"/>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38099" tIns="38099" rIns="38099" bIns="38099" numCol="1" anchor="t">
              <a:noAutofit/>
            </a:bodyPr>
            <a:lstStyle/>
            <a:p>
              <a:pPr defTabSz="380985">
                <a:defRPr sz="1200">
                  <a:latin typeface="+mn-lt"/>
                  <a:ea typeface="+mn-ea"/>
                  <a:cs typeface="+mn-cs"/>
                  <a:sym typeface="Helvetica"/>
                </a:defRPr>
              </a:pPr>
              <a:endParaRPr sz="1000"/>
            </a:p>
          </p:txBody>
        </p:sp>
        <p:sp>
          <p:nvSpPr>
            <p:cNvPr id="189" name="Shape 189"/>
            <p:cNvSpPr/>
            <p:nvPr/>
          </p:nvSpPr>
          <p:spPr>
            <a:xfrm flipV="1">
              <a:off x="2679551" y="1653056"/>
              <a:ext cx="1" cy="364495"/>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38099" tIns="38099" rIns="38099" bIns="38099" numCol="1" anchor="t">
              <a:noAutofit/>
            </a:bodyPr>
            <a:lstStyle/>
            <a:p>
              <a:pPr defTabSz="380985">
                <a:defRPr sz="1200">
                  <a:latin typeface="+mn-lt"/>
                  <a:ea typeface="+mn-ea"/>
                  <a:cs typeface="+mn-cs"/>
                  <a:sym typeface="Helvetica"/>
                </a:defRPr>
              </a:pPr>
              <a:endParaRPr sz="1000"/>
            </a:p>
          </p:txBody>
        </p:sp>
        <p:sp>
          <p:nvSpPr>
            <p:cNvPr id="190" name="Shape 190"/>
            <p:cNvSpPr/>
            <p:nvPr/>
          </p:nvSpPr>
          <p:spPr>
            <a:xfrm flipV="1">
              <a:off x="4381053" y="559914"/>
              <a:ext cx="1" cy="1457637"/>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38099" tIns="38099" rIns="38099" bIns="38099" numCol="1" anchor="t">
              <a:noAutofit/>
            </a:bodyPr>
            <a:lstStyle/>
            <a:p>
              <a:pPr defTabSz="380985">
                <a:defRPr sz="1200">
                  <a:latin typeface="+mn-lt"/>
                  <a:ea typeface="+mn-ea"/>
                  <a:cs typeface="+mn-cs"/>
                  <a:sym typeface="Helvetica"/>
                </a:defRPr>
              </a:pPr>
              <a:endParaRPr sz="1000"/>
            </a:p>
          </p:txBody>
        </p:sp>
        <p:sp>
          <p:nvSpPr>
            <p:cNvPr id="191" name="Shape 191"/>
            <p:cNvSpPr/>
            <p:nvPr/>
          </p:nvSpPr>
          <p:spPr>
            <a:xfrm flipV="1">
              <a:off x="6150372" y="1487014"/>
              <a:ext cx="1" cy="527027"/>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38099" tIns="38099" rIns="38099" bIns="38099" numCol="1" anchor="t">
              <a:noAutofit/>
            </a:bodyPr>
            <a:lstStyle/>
            <a:p>
              <a:pPr defTabSz="380985">
                <a:defRPr sz="1200">
                  <a:latin typeface="+mn-lt"/>
                  <a:ea typeface="+mn-ea"/>
                  <a:cs typeface="+mn-cs"/>
                  <a:sym typeface="Helvetica"/>
                </a:defRPr>
              </a:pPr>
              <a:endParaRPr sz="1000"/>
            </a:p>
          </p:txBody>
        </p:sp>
      </p:grpSp>
      <p:sp>
        <p:nvSpPr>
          <p:cNvPr id="2" name="Titel 1"/>
          <p:cNvSpPr>
            <a:spLocks noGrp="1"/>
          </p:cNvSpPr>
          <p:nvPr>
            <p:ph type="title"/>
          </p:nvPr>
        </p:nvSpPr>
        <p:spPr/>
        <p:txBody>
          <a:bodyPr/>
          <a:lstStyle/>
          <a:p>
            <a:r>
              <a:rPr lang="en-US" dirty="0"/>
              <a:t>Web table example</a:t>
            </a:r>
          </a:p>
        </p:txBody>
      </p:sp>
    </p:spTree>
    <p:extLst>
      <p:ext uri="{BB962C8B-B14F-4D97-AF65-F5344CB8AC3E}">
        <p14:creationId xmlns:p14="http://schemas.microsoft.com/office/powerpoint/2010/main" val="416050787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dvAuto="0"/>
      <p:bldP spid="192" grpId="0"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ext uri="{D42A27DB-BD31-4B8C-83A1-F6EECF244321}">
                <p14:modId xmlns:p14="http://schemas.microsoft.com/office/powerpoint/2010/main" val="1240226899"/>
              </p:ext>
            </p:extLst>
          </p:nvPr>
        </p:nvGraphicFramePr>
        <p:xfrm>
          <a:off x="1809750" y="3367839"/>
          <a:ext cx="6314775" cy="2009941"/>
        </p:xfrm>
        <a:graphic>
          <a:graphicData uri="http://schemas.openxmlformats.org/drawingml/2006/table">
            <a:tbl>
              <a:tblPr bandRow="1"/>
              <a:tblGrid>
                <a:gridCol w="2046114">
                  <a:extLst>
                    <a:ext uri="{9D8B030D-6E8A-4147-A177-3AD203B41FA5}">
                      <a16:colId xmlns:a16="http://schemas.microsoft.com/office/drawing/2014/main" val="20000"/>
                    </a:ext>
                  </a:extLst>
                </a:gridCol>
                <a:gridCol w="1111273">
                  <a:extLst>
                    <a:ext uri="{9D8B030D-6E8A-4147-A177-3AD203B41FA5}">
                      <a16:colId xmlns:a16="http://schemas.microsoft.com/office/drawing/2014/main" val="20001"/>
                    </a:ext>
                  </a:extLst>
                </a:gridCol>
                <a:gridCol w="1578694">
                  <a:extLst>
                    <a:ext uri="{9D8B030D-6E8A-4147-A177-3AD203B41FA5}">
                      <a16:colId xmlns:a16="http://schemas.microsoft.com/office/drawing/2014/main" val="20002"/>
                    </a:ext>
                  </a:extLst>
                </a:gridCol>
                <a:gridCol w="1578694">
                  <a:extLst>
                    <a:ext uri="{9D8B030D-6E8A-4147-A177-3AD203B41FA5}">
                      <a16:colId xmlns:a16="http://schemas.microsoft.com/office/drawing/2014/main" val="20003"/>
                    </a:ext>
                  </a:extLst>
                </a:gridCol>
              </a:tblGrid>
              <a:tr h="563033">
                <a:tc>
                  <a:txBody>
                    <a:bodyPr/>
                    <a:lstStyle/>
                    <a:p>
                      <a:pPr algn="ctr">
                        <a:defRPr sz="1800" b="0" i="0" cap="none"/>
                      </a:pPr>
                      <a:r>
                        <a:rPr sz="1500" b="1" i="1" dirty="0"/>
                        <a:t>stadium</a:t>
                      </a:r>
                      <a:r>
                        <a:rPr lang="en-US" sz="1500" b="1" i="1" dirty="0"/>
                        <a:t> name</a:t>
                      </a:r>
                      <a:endParaRPr sz="1500" b="1" i="1" dirty="0"/>
                    </a:p>
                  </a:txBody>
                  <a:tcPr marL="52917" marR="52917" marT="52917" marB="52917" horzOverflow="overflow"/>
                </a:tc>
                <a:tc>
                  <a:txBody>
                    <a:bodyPr/>
                    <a:lstStyle/>
                    <a:p>
                      <a:pPr algn="ctr">
                        <a:defRPr sz="1800" b="0" i="0" cap="none"/>
                      </a:pPr>
                      <a:r>
                        <a:rPr sz="1500" b="1" i="1"/>
                        <a:t>capacity</a:t>
                      </a:r>
                    </a:p>
                  </a:txBody>
                  <a:tcPr marL="52917" marR="52917" marT="52917" marB="52917" horzOverflow="overflow"/>
                </a:tc>
                <a:tc>
                  <a:txBody>
                    <a:bodyPr/>
                    <a:lstStyle/>
                    <a:p>
                      <a:pPr algn="ctr">
                        <a:defRPr sz="1800" b="0" i="0" cap="none"/>
                      </a:pPr>
                      <a:r>
                        <a:rPr sz="1500" b="1" i="1"/>
                        <a:t>city</a:t>
                      </a:r>
                    </a:p>
                  </a:txBody>
                  <a:tcPr marL="52917" marR="52917" marT="52917" marB="52917" horzOverflow="overflow"/>
                </a:tc>
                <a:tc>
                  <a:txBody>
                    <a:bodyPr/>
                    <a:lstStyle/>
                    <a:p>
                      <a:pPr algn="ctr">
                        <a:defRPr sz="1800" b="0" i="0" cap="none"/>
                      </a:pPr>
                      <a:r>
                        <a:rPr sz="1500" b="1" i="1"/>
                        <a:t>country</a:t>
                      </a:r>
                    </a:p>
                  </a:txBody>
                  <a:tcPr marL="52917" marR="52917" marT="52917" marB="52917" horzOverflow="overflow"/>
                </a:tc>
                <a:extLst>
                  <a:ext uri="{0D108BD9-81ED-4DB2-BD59-A6C34878D82A}">
                    <a16:rowId xmlns:a16="http://schemas.microsoft.com/office/drawing/2014/main" val="10000"/>
                  </a:ext>
                </a:extLst>
              </a:tr>
              <a:tr h="361727">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Emirates Stadium</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60361</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London</a:t>
                      </a:r>
                      <a:endParaRPr sz="1300" dirty="0"/>
                    </a:p>
                  </a:txBody>
                  <a:tcPr marL="52917" marR="52917" marT="52917" marB="52917" horzOverflow="overflow"/>
                </a:tc>
                <a:tc>
                  <a:txBody>
                    <a:bodyPr/>
                    <a:lstStyle/>
                    <a:p>
                      <a:pPr algn="r">
                        <a:defRPr sz="1800" b="0" i="0" cap="none"/>
                      </a:pPr>
                      <a:r>
                        <a:rPr lang="de-DE" sz="1300" dirty="0"/>
                        <a:t>England</a:t>
                      </a:r>
                      <a:endParaRPr sz="1300" dirty="0"/>
                    </a:p>
                  </a:txBody>
                  <a:tcPr marL="52917" marR="52917" marT="52917" marB="52917" horzOverflow="overflow"/>
                </a:tc>
                <a:extLst>
                  <a:ext uri="{0D108BD9-81ED-4DB2-BD59-A6C34878D82A}">
                    <a16:rowId xmlns:a16="http://schemas.microsoft.com/office/drawing/2014/main" val="10001"/>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Villa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42785</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Birmingham</a:t>
                      </a:r>
                      <a:endParaRPr sz="1300" dirty="0"/>
                    </a:p>
                  </a:txBody>
                  <a:tcPr marL="52917" marR="52917" marT="52917" marB="52917" horzOverflow="overflow"/>
                </a:tc>
                <a:tc>
                  <a:txBody>
                    <a:bodyPr/>
                    <a:lstStyle/>
                    <a:p>
                      <a:pPr algn="r">
                        <a:defRPr sz="1800" b="0" i="0" cap="none"/>
                      </a:pPr>
                      <a:r>
                        <a:rPr lang="de-DE" sz="1300" dirty="0"/>
                        <a:t>England</a:t>
                      </a:r>
                      <a:endParaRPr sz="1300" dirty="0"/>
                    </a:p>
                  </a:txBody>
                  <a:tcPr marL="52917" marR="52917" marT="52917" marB="52917" horzOverflow="overflow"/>
                </a:tc>
                <a:extLst>
                  <a:ext uri="{0D108BD9-81ED-4DB2-BD59-A6C34878D82A}">
                    <a16:rowId xmlns:a16="http://schemas.microsoft.com/office/drawing/2014/main" val="10002"/>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err="1"/>
                        <a:t>Ewood</a:t>
                      </a:r>
                      <a:r>
                        <a:rPr lang="de-DE" sz="1300" dirty="0"/>
                        <a:t>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31154</a:t>
                      </a:r>
                      <a:endParaRPr sz="1300" dirty="0"/>
                    </a:p>
                  </a:txBody>
                  <a:tcPr marL="52917" marR="52917" marT="52917" marB="52917" horzOverflow="overflow"/>
                </a:tc>
                <a:tc>
                  <a:txBody>
                    <a:bodyPr/>
                    <a:lstStyle/>
                    <a:p>
                      <a:pPr algn="r">
                        <a:defRPr sz="1800" b="0" i="0" cap="none"/>
                      </a:pPr>
                      <a:r>
                        <a:rPr lang="de-DE" sz="1300" dirty="0"/>
                        <a:t>Blackburn</a:t>
                      </a:r>
                      <a:endParaRPr sz="1300" dirty="0"/>
                    </a:p>
                  </a:txBody>
                  <a:tcPr marL="52917" marR="52917" marT="52917" marB="52917" horzOverflow="overflow"/>
                </a:tc>
                <a:tc>
                  <a:txBody>
                    <a:bodyPr/>
                    <a:lstStyle/>
                    <a:p>
                      <a:pPr algn="r">
                        <a:defRPr sz="1800" b="0" i="0" cap="none"/>
                      </a:pPr>
                      <a:r>
                        <a:rPr lang="de-DE" sz="1300" dirty="0"/>
                        <a:t>England</a:t>
                      </a:r>
                      <a:endParaRPr sz="1300" dirty="0"/>
                    </a:p>
                  </a:txBody>
                  <a:tcPr marL="52917" marR="52917" marT="52917" marB="52917" horzOverflow="overflow"/>
                </a:tc>
                <a:extLst>
                  <a:ext uri="{0D108BD9-81ED-4DB2-BD59-A6C34878D82A}">
                    <a16:rowId xmlns:a16="http://schemas.microsoft.com/office/drawing/2014/main" val="10003"/>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a:t>…</a:t>
                      </a:r>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dirty="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extLst>
                  <a:ext uri="{0D108BD9-81ED-4DB2-BD59-A6C34878D82A}">
                    <a16:rowId xmlns:a16="http://schemas.microsoft.com/office/drawing/2014/main" val="10004"/>
                  </a:ext>
                </a:extLst>
              </a:tr>
            </a:tbl>
          </a:graphicData>
        </a:graphic>
      </p:graphicFrame>
      <p:sp>
        <p:nvSpPr>
          <p:cNvPr id="2" name="Titel 1"/>
          <p:cNvSpPr>
            <a:spLocks noGrp="1"/>
          </p:cNvSpPr>
          <p:nvPr>
            <p:ph type="title"/>
          </p:nvPr>
        </p:nvSpPr>
        <p:spPr/>
        <p:txBody>
          <a:bodyPr/>
          <a:lstStyle/>
          <a:p>
            <a:r>
              <a:rPr lang="en-US" dirty="0"/>
              <a:t>Web table example</a:t>
            </a:r>
          </a:p>
        </p:txBody>
      </p:sp>
    </p:spTree>
    <p:extLst>
      <p:ext uri="{BB962C8B-B14F-4D97-AF65-F5344CB8AC3E}">
        <p14:creationId xmlns:p14="http://schemas.microsoft.com/office/powerpoint/2010/main" val="523273155"/>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ext uri="{D42A27DB-BD31-4B8C-83A1-F6EECF244321}">
                <p14:modId xmlns:p14="http://schemas.microsoft.com/office/powerpoint/2010/main" val="1054894931"/>
              </p:ext>
            </p:extLst>
          </p:nvPr>
        </p:nvGraphicFramePr>
        <p:xfrm>
          <a:off x="1809750" y="3333750"/>
          <a:ext cx="6314775" cy="2009942"/>
        </p:xfrm>
        <a:graphic>
          <a:graphicData uri="http://schemas.openxmlformats.org/drawingml/2006/table">
            <a:tbl>
              <a:tblPr bandRow="1"/>
              <a:tblGrid>
                <a:gridCol w="2046114">
                  <a:extLst>
                    <a:ext uri="{9D8B030D-6E8A-4147-A177-3AD203B41FA5}">
                      <a16:colId xmlns:a16="http://schemas.microsoft.com/office/drawing/2014/main" val="20000"/>
                    </a:ext>
                  </a:extLst>
                </a:gridCol>
                <a:gridCol w="1111273">
                  <a:extLst>
                    <a:ext uri="{9D8B030D-6E8A-4147-A177-3AD203B41FA5}">
                      <a16:colId xmlns:a16="http://schemas.microsoft.com/office/drawing/2014/main" val="20001"/>
                    </a:ext>
                  </a:extLst>
                </a:gridCol>
                <a:gridCol w="1578694">
                  <a:extLst>
                    <a:ext uri="{9D8B030D-6E8A-4147-A177-3AD203B41FA5}">
                      <a16:colId xmlns:a16="http://schemas.microsoft.com/office/drawing/2014/main" val="20002"/>
                    </a:ext>
                  </a:extLst>
                </a:gridCol>
                <a:gridCol w="1578694">
                  <a:extLst>
                    <a:ext uri="{9D8B030D-6E8A-4147-A177-3AD203B41FA5}">
                      <a16:colId xmlns:a16="http://schemas.microsoft.com/office/drawing/2014/main" val="20003"/>
                    </a:ext>
                  </a:extLst>
                </a:gridCol>
              </a:tblGrid>
              <a:tr h="563033">
                <a:tc>
                  <a:txBody>
                    <a:bodyPr/>
                    <a:lstStyle/>
                    <a:p>
                      <a:pPr algn="ctr">
                        <a:defRPr sz="1800" b="0" i="0" cap="none"/>
                      </a:pPr>
                      <a:endParaRPr sz="1500" b="1" i="1" dirty="0"/>
                    </a:p>
                  </a:txBody>
                  <a:tcPr marL="52917" marR="52917" marT="52917" marB="52917" horzOverflow="overflow"/>
                </a:tc>
                <a:tc>
                  <a:txBody>
                    <a:bodyPr/>
                    <a:lstStyle/>
                    <a:p>
                      <a:pPr algn="ctr">
                        <a:defRPr sz="1800" b="0" i="0" cap="none"/>
                      </a:pPr>
                      <a:r>
                        <a:rPr lang="de-DE" sz="1500" b="0" i="1" dirty="0"/>
                        <a:t>TOTAL</a:t>
                      </a:r>
                      <a:endParaRPr sz="1500" b="0" i="1" dirty="0"/>
                    </a:p>
                  </a:txBody>
                  <a:tcPr marL="52917" marR="52917" marT="52917" marB="52917" horzOverflow="overflow"/>
                </a:tc>
                <a:tc>
                  <a:txBody>
                    <a:bodyPr/>
                    <a:lstStyle/>
                    <a:p>
                      <a:pPr algn="ctr">
                        <a:defRPr sz="1800" b="0" i="0" cap="none"/>
                      </a:pPr>
                      <a:r>
                        <a:rPr lang="de-DE" sz="1500" b="0" i="1" dirty="0"/>
                        <a:t>DISTRICT_CODE</a:t>
                      </a:r>
                      <a:endParaRPr sz="1500" b="0" i="1" dirty="0"/>
                    </a:p>
                  </a:txBody>
                  <a:tcPr marL="52917" marR="52917" marT="52917" marB="52917" horzOverflow="overflow"/>
                </a:tc>
                <a:tc>
                  <a:txBody>
                    <a:bodyPr/>
                    <a:lstStyle/>
                    <a:p>
                      <a:pPr algn="ctr">
                        <a:defRPr sz="1800" b="0" i="0" cap="none"/>
                      </a:pPr>
                      <a:r>
                        <a:rPr lang="de-DE" sz="1500" b="0" i="1" dirty="0"/>
                        <a:t>ISO_2</a:t>
                      </a:r>
                      <a:endParaRPr sz="1500" b="0" i="1" dirty="0"/>
                    </a:p>
                  </a:txBody>
                  <a:tcPr marL="52917" marR="52917" marT="52917" marB="52917" horzOverflow="overflow"/>
                </a:tc>
                <a:extLst>
                  <a:ext uri="{0D108BD9-81ED-4DB2-BD59-A6C34878D82A}">
                    <a16:rowId xmlns:a16="http://schemas.microsoft.com/office/drawing/2014/main" val="10000"/>
                  </a:ext>
                </a:extLst>
              </a:tr>
              <a:tr h="361727">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Emirates Stadium</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60361</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ru-RU" sz="1400" dirty="0"/>
                        <a:t>N7 7AJ</a:t>
                      </a:r>
                      <a:endParaRPr sz="1300" dirty="0"/>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1"/>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Villa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42785</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it-IT" sz="1400" dirty="0"/>
                        <a:t>B6 6HE</a:t>
                      </a:r>
                      <a:endParaRPr sz="1300" dirty="0"/>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2"/>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err="1"/>
                        <a:t>Ewood</a:t>
                      </a:r>
                      <a:r>
                        <a:rPr lang="de-DE" sz="1300" dirty="0"/>
                        <a:t>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31154</a:t>
                      </a:r>
                      <a:endParaRPr sz="1300" dirty="0"/>
                    </a:p>
                  </a:txBody>
                  <a:tcPr marL="52917" marR="52917" marT="52917" marB="52917" horzOverflow="overflow"/>
                </a:tc>
                <a:tc>
                  <a:txBody>
                    <a:bodyPr/>
                    <a:lstStyle/>
                    <a:p>
                      <a:pPr algn="r">
                        <a:defRPr sz="1800" b="0" i="0" cap="none"/>
                      </a:pPr>
                      <a:r>
                        <a:rPr lang="en-US" sz="1300" dirty="0"/>
                        <a:t>BB2 4JF</a:t>
                      </a:r>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3"/>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dirty="0"/>
                        <a:t>…</a:t>
                      </a:r>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a:t>…</a:t>
                      </a:r>
                    </a:p>
                  </a:txBody>
                  <a:tcPr marL="52917" marR="52917" marT="52917" marB="52917" horzOverflow="overflow"/>
                </a:tc>
                <a:tc>
                  <a:txBody>
                    <a:bodyPr/>
                    <a:lstStyle/>
                    <a:p>
                      <a:pPr algn="r">
                        <a:defRPr sz="1800" b="0" i="0" cap="none"/>
                      </a:pPr>
                      <a:r>
                        <a:rPr sz="130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extLst>
                  <a:ext uri="{0D108BD9-81ED-4DB2-BD59-A6C34878D82A}">
                    <a16:rowId xmlns:a16="http://schemas.microsoft.com/office/drawing/2014/main" val="10004"/>
                  </a:ext>
                </a:extLst>
              </a:tr>
            </a:tbl>
          </a:graphicData>
        </a:graphic>
      </p:graphicFrame>
      <p:sp>
        <p:nvSpPr>
          <p:cNvPr id="2" name="Titel 1"/>
          <p:cNvSpPr>
            <a:spLocks noGrp="1"/>
          </p:cNvSpPr>
          <p:nvPr>
            <p:ph type="title"/>
          </p:nvPr>
        </p:nvSpPr>
        <p:spPr/>
        <p:txBody>
          <a:bodyPr/>
          <a:lstStyle/>
          <a:p>
            <a:r>
              <a:rPr lang="en-US" dirty="0"/>
              <a:t>Open Data tables</a:t>
            </a:r>
          </a:p>
        </p:txBody>
      </p:sp>
    </p:spTree>
    <p:extLst>
      <p:ext uri="{BB962C8B-B14F-4D97-AF65-F5344CB8AC3E}">
        <p14:creationId xmlns:p14="http://schemas.microsoft.com/office/powerpoint/2010/main" val="690785867"/>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Use numeric values for labelling</a:t>
            </a:r>
          </a:p>
        </p:txBody>
      </p:sp>
      <p:sp>
        <p:nvSpPr>
          <p:cNvPr id="7" name="Inhaltsplatzhalter 2"/>
          <p:cNvSpPr txBox="1">
            <a:spLocks/>
          </p:cNvSpPr>
          <p:nvPr/>
        </p:nvSpPr>
        <p:spPr>
          <a:xfrm>
            <a:off x="1793875" y="1390721"/>
            <a:ext cx="6572250" cy="1072523"/>
          </a:xfrm>
          <a:prstGeom prst="rect">
            <a:avLst/>
          </a:prstGeom>
        </p:spPr>
        <p:txBody>
          <a:bodyPr vert="horz" lIns="76200" tIns="38100" rIns="76200" bIns="381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Identifying the most likely semantic label for a bag of numerical values</a:t>
            </a:r>
          </a:p>
          <a:p>
            <a:r>
              <a:rPr lang="en-US" sz="2000" dirty="0"/>
              <a:t>Deliberately ignore surroundings</a:t>
            </a:r>
          </a:p>
          <a:p>
            <a:endParaRPr lang="en-US" sz="2000" dirty="0"/>
          </a:p>
        </p:txBody>
      </p:sp>
      <p:graphicFrame>
        <p:nvGraphicFramePr>
          <p:cNvPr id="8" name="Table 227"/>
          <p:cNvGraphicFramePr/>
          <p:nvPr>
            <p:extLst>
              <p:ext uri="{D42A27DB-BD31-4B8C-83A1-F6EECF244321}">
                <p14:modId xmlns:p14="http://schemas.microsoft.com/office/powerpoint/2010/main" val="1399987554"/>
              </p:ext>
            </p:extLst>
          </p:nvPr>
        </p:nvGraphicFramePr>
        <p:xfrm>
          <a:off x="1809750" y="3333750"/>
          <a:ext cx="6314775" cy="2009942"/>
        </p:xfrm>
        <a:graphic>
          <a:graphicData uri="http://schemas.openxmlformats.org/drawingml/2006/table">
            <a:tbl>
              <a:tblPr bandRow="1"/>
              <a:tblGrid>
                <a:gridCol w="1974106">
                  <a:extLst>
                    <a:ext uri="{9D8B030D-6E8A-4147-A177-3AD203B41FA5}">
                      <a16:colId xmlns:a16="http://schemas.microsoft.com/office/drawing/2014/main" val="20000"/>
                    </a:ext>
                  </a:extLst>
                </a:gridCol>
                <a:gridCol w="1183281">
                  <a:extLst>
                    <a:ext uri="{9D8B030D-6E8A-4147-A177-3AD203B41FA5}">
                      <a16:colId xmlns:a16="http://schemas.microsoft.com/office/drawing/2014/main" val="20001"/>
                    </a:ext>
                  </a:extLst>
                </a:gridCol>
                <a:gridCol w="1578694">
                  <a:extLst>
                    <a:ext uri="{9D8B030D-6E8A-4147-A177-3AD203B41FA5}">
                      <a16:colId xmlns:a16="http://schemas.microsoft.com/office/drawing/2014/main" val="20002"/>
                    </a:ext>
                  </a:extLst>
                </a:gridCol>
                <a:gridCol w="1578694">
                  <a:extLst>
                    <a:ext uri="{9D8B030D-6E8A-4147-A177-3AD203B41FA5}">
                      <a16:colId xmlns:a16="http://schemas.microsoft.com/office/drawing/2014/main" val="20003"/>
                    </a:ext>
                  </a:extLst>
                </a:gridCol>
              </a:tblGrid>
              <a:tr h="563033">
                <a:tc>
                  <a:txBody>
                    <a:bodyPr/>
                    <a:lstStyle/>
                    <a:p>
                      <a:pPr algn="ctr">
                        <a:defRPr sz="1800" b="0" i="0" cap="none"/>
                      </a:pPr>
                      <a:endParaRPr sz="1500" b="1" i="1" dirty="0"/>
                    </a:p>
                  </a:txBody>
                  <a:tcPr marL="52917" marR="52917" marT="52917" marB="52917" horzOverflow="overflow"/>
                </a:tc>
                <a:tc>
                  <a:txBody>
                    <a:bodyPr/>
                    <a:lstStyle/>
                    <a:p>
                      <a:pPr algn="ctr">
                        <a:defRPr sz="1800" b="0" i="0" cap="none"/>
                      </a:pPr>
                      <a:r>
                        <a:rPr lang="de-DE" sz="1500" b="0" i="1" dirty="0"/>
                        <a:t>TOTAL</a:t>
                      </a:r>
                      <a:endParaRPr sz="1500" b="0" i="1" dirty="0"/>
                    </a:p>
                  </a:txBody>
                  <a:tcPr marL="52917" marR="52917" marT="52917" marB="52917" horzOverflow="overflow"/>
                </a:tc>
                <a:tc>
                  <a:txBody>
                    <a:bodyPr/>
                    <a:lstStyle/>
                    <a:p>
                      <a:pPr algn="ctr">
                        <a:defRPr sz="1800" b="0" i="0" cap="none"/>
                      </a:pPr>
                      <a:r>
                        <a:rPr lang="de-DE" sz="1500" b="0" i="1" dirty="0"/>
                        <a:t>DISTRICT_CODE</a:t>
                      </a:r>
                      <a:endParaRPr sz="1500" b="0" i="1" dirty="0"/>
                    </a:p>
                  </a:txBody>
                  <a:tcPr marL="52917" marR="52917" marT="52917" marB="52917" horzOverflow="overflow"/>
                </a:tc>
                <a:tc>
                  <a:txBody>
                    <a:bodyPr/>
                    <a:lstStyle/>
                    <a:p>
                      <a:pPr algn="ctr">
                        <a:defRPr sz="1800" b="0" i="0" cap="none"/>
                      </a:pPr>
                      <a:r>
                        <a:rPr lang="de-DE" sz="1500" b="0" i="1" dirty="0"/>
                        <a:t>ISO_2</a:t>
                      </a:r>
                      <a:endParaRPr sz="1500" b="0" i="1" dirty="0"/>
                    </a:p>
                  </a:txBody>
                  <a:tcPr marL="52917" marR="52917" marT="52917" marB="52917" horzOverflow="overflow"/>
                </a:tc>
                <a:extLst>
                  <a:ext uri="{0D108BD9-81ED-4DB2-BD59-A6C34878D82A}">
                    <a16:rowId xmlns:a16="http://schemas.microsoft.com/office/drawing/2014/main" val="10000"/>
                  </a:ext>
                </a:extLst>
              </a:tr>
              <a:tr h="361727">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Emirates Stadium</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60361</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ru-RU" sz="1400" dirty="0"/>
                        <a:t>N7 7AJ</a:t>
                      </a:r>
                      <a:endParaRPr sz="1300" dirty="0"/>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1"/>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Villa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42785</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it-IT" sz="1400" dirty="0"/>
                        <a:t>B6 6HE</a:t>
                      </a:r>
                      <a:endParaRPr sz="1300" dirty="0"/>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2"/>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err="1"/>
                        <a:t>Ewood</a:t>
                      </a:r>
                      <a:r>
                        <a:rPr lang="de-DE" sz="1300" dirty="0"/>
                        <a:t>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31154</a:t>
                      </a:r>
                      <a:endParaRPr sz="1300" dirty="0"/>
                    </a:p>
                  </a:txBody>
                  <a:tcPr marL="52917" marR="52917" marT="52917" marB="52917" horzOverflow="overflow"/>
                </a:tc>
                <a:tc>
                  <a:txBody>
                    <a:bodyPr/>
                    <a:lstStyle/>
                    <a:p>
                      <a:pPr algn="r">
                        <a:defRPr sz="1800" b="0" i="0" cap="none"/>
                      </a:pPr>
                      <a:r>
                        <a:rPr lang="en-US" sz="1300" dirty="0"/>
                        <a:t>BB2 4JF</a:t>
                      </a:r>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3"/>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dirty="0"/>
                        <a:t>…</a:t>
                      </a:r>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a:t>…</a:t>
                      </a:r>
                    </a:p>
                  </a:txBody>
                  <a:tcPr marL="52917" marR="52917" marT="52917" marB="52917" horzOverflow="overflow"/>
                </a:tc>
                <a:tc>
                  <a:txBody>
                    <a:bodyPr/>
                    <a:lstStyle/>
                    <a:p>
                      <a:pPr algn="r">
                        <a:defRPr sz="1800" b="0" i="0" cap="none"/>
                      </a:pPr>
                      <a:r>
                        <a:rPr sz="130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563428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Table 235"/>
          <p:cNvGraphicFramePr/>
          <p:nvPr>
            <p:extLst/>
          </p:nvPr>
        </p:nvGraphicFramePr>
        <p:xfrm>
          <a:off x="1809750" y="3695700"/>
          <a:ext cx="6314775" cy="1446908"/>
        </p:xfrm>
        <a:graphic>
          <a:graphicData uri="http://schemas.openxmlformats.org/drawingml/2006/table">
            <a:tbl>
              <a:tblPr bandRow="1"/>
              <a:tblGrid>
                <a:gridCol w="2168233">
                  <a:extLst>
                    <a:ext uri="{9D8B030D-6E8A-4147-A177-3AD203B41FA5}">
                      <a16:colId xmlns:a16="http://schemas.microsoft.com/office/drawing/2014/main" val="20000"/>
                    </a:ext>
                  </a:extLst>
                </a:gridCol>
                <a:gridCol w="989154">
                  <a:extLst>
                    <a:ext uri="{9D8B030D-6E8A-4147-A177-3AD203B41FA5}">
                      <a16:colId xmlns:a16="http://schemas.microsoft.com/office/drawing/2014/main" val="20001"/>
                    </a:ext>
                  </a:extLst>
                </a:gridCol>
                <a:gridCol w="1578694">
                  <a:extLst>
                    <a:ext uri="{9D8B030D-6E8A-4147-A177-3AD203B41FA5}">
                      <a16:colId xmlns:a16="http://schemas.microsoft.com/office/drawing/2014/main" val="20002"/>
                    </a:ext>
                  </a:extLst>
                </a:gridCol>
                <a:gridCol w="1578694">
                  <a:extLst>
                    <a:ext uri="{9D8B030D-6E8A-4147-A177-3AD203B41FA5}">
                      <a16:colId xmlns:a16="http://schemas.microsoft.com/office/drawing/2014/main" val="20003"/>
                    </a:ext>
                  </a:extLst>
                </a:gridCol>
              </a:tblGrid>
              <a:tr h="361727">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Emirates Stadium</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60361</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ru-RU" sz="1400" dirty="0"/>
                        <a:t>N7 7AJ</a:t>
                      </a:r>
                      <a:endParaRPr sz="1300" dirty="0"/>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0"/>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Villa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42785</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it-IT" sz="1400" dirty="0"/>
                        <a:t>B6 6HE</a:t>
                      </a:r>
                      <a:endParaRPr sz="1300" dirty="0"/>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1"/>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err="1"/>
                        <a:t>Ewood</a:t>
                      </a:r>
                      <a:r>
                        <a:rPr lang="de-DE" sz="1300" dirty="0"/>
                        <a:t> Park</a:t>
                      </a:r>
                      <a:endParaRPr sz="1300" dirty="0"/>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31154</a:t>
                      </a:r>
                      <a:endParaRPr sz="1300" dirty="0"/>
                    </a:p>
                  </a:txBody>
                  <a:tcPr marL="52917" marR="52917" marT="52917" marB="52917" horzOverflow="overflow"/>
                </a:tc>
                <a:tc>
                  <a:txBody>
                    <a:bodyPr/>
                    <a:lstStyle/>
                    <a:p>
                      <a:pPr algn="r">
                        <a:defRPr sz="1800" b="0" i="0" cap="none"/>
                      </a:pPr>
                      <a:r>
                        <a:rPr lang="en-US" sz="1300" dirty="0"/>
                        <a:t>BB2 4JF</a:t>
                      </a:r>
                    </a:p>
                  </a:txBody>
                  <a:tcPr marL="52917" marR="52917" marT="52917" marB="52917" horzOverflow="overflow"/>
                </a:tc>
                <a:tc>
                  <a:txBody>
                    <a:bodyPr/>
                    <a:lstStyle/>
                    <a:p>
                      <a:pPr algn="r">
                        <a:defRPr sz="1800" b="0" i="0" cap="none"/>
                      </a:pPr>
                      <a:r>
                        <a:rPr lang="de-DE" sz="1300" dirty="0"/>
                        <a:t>GB</a:t>
                      </a:r>
                      <a:endParaRPr sz="1300" dirty="0"/>
                    </a:p>
                  </a:txBody>
                  <a:tcPr marL="52917" marR="52917" marT="52917" marB="52917" horzOverflow="overflow"/>
                </a:tc>
                <a:extLst>
                  <a:ext uri="{0D108BD9-81ED-4DB2-BD59-A6C34878D82A}">
                    <a16:rowId xmlns:a16="http://schemas.microsoft.com/office/drawing/2014/main" val="10002"/>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dirty="0"/>
                        <a:t>…</a:t>
                      </a:r>
                    </a:p>
                  </a:txBody>
                  <a:tcPr marL="52917" marR="52917" marT="52917" marB="52917"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dirty="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tc>
                  <a:txBody>
                    <a:bodyPr/>
                    <a:lstStyle/>
                    <a:p>
                      <a:pPr algn="r">
                        <a:defRPr sz="1800" b="0" i="0" cap="none"/>
                      </a:pPr>
                      <a:r>
                        <a:rPr sz="1300" dirty="0"/>
                        <a:t>…</a:t>
                      </a:r>
                    </a:p>
                  </a:txBody>
                  <a:tcPr marL="52917" marR="52917" marT="52917" marB="52917" horzOverflow="overflow"/>
                </a:tc>
                <a:extLst>
                  <a:ext uri="{0D108BD9-81ED-4DB2-BD59-A6C34878D82A}">
                    <a16:rowId xmlns:a16="http://schemas.microsoft.com/office/drawing/2014/main" val="10003"/>
                  </a:ext>
                </a:extLst>
              </a:tr>
            </a:tbl>
          </a:graphicData>
        </a:graphic>
      </p:graphicFrame>
      <p:sp>
        <p:nvSpPr>
          <p:cNvPr id="2" name="Titel 1"/>
          <p:cNvSpPr>
            <a:spLocks noGrp="1"/>
          </p:cNvSpPr>
          <p:nvPr>
            <p:ph type="title"/>
          </p:nvPr>
        </p:nvSpPr>
        <p:spPr/>
        <p:txBody>
          <a:bodyPr/>
          <a:lstStyle/>
          <a:p>
            <a:r>
              <a:rPr lang="en-US" dirty="0"/>
              <a:t>Use numeric values for labelling</a:t>
            </a:r>
          </a:p>
        </p:txBody>
      </p:sp>
      <p:sp>
        <p:nvSpPr>
          <p:cNvPr id="10" name="Inhaltsplatzhalter 2"/>
          <p:cNvSpPr txBox="1">
            <a:spLocks/>
          </p:cNvSpPr>
          <p:nvPr/>
        </p:nvSpPr>
        <p:spPr>
          <a:xfrm>
            <a:off x="1793875" y="1390721"/>
            <a:ext cx="6572250" cy="1072523"/>
          </a:xfrm>
          <a:prstGeom prst="rect">
            <a:avLst/>
          </a:prstGeom>
        </p:spPr>
        <p:txBody>
          <a:bodyPr vert="horz" lIns="76200" tIns="38100" rIns="76200" bIns="381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Identifying the most likely semantic label for a bag of numerical values</a:t>
            </a:r>
          </a:p>
          <a:p>
            <a:r>
              <a:rPr lang="en-US" sz="2000" dirty="0"/>
              <a:t>Deliberately ignore surroundings</a:t>
            </a:r>
          </a:p>
          <a:p>
            <a:endParaRPr lang="en-US" sz="2000" dirty="0"/>
          </a:p>
        </p:txBody>
      </p:sp>
    </p:spTree>
    <p:extLst>
      <p:ext uri="{BB962C8B-B14F-4D97-AF65-F5344CB8AC3E}">
        <p14:creationId xmlns:p14="http://schemas.microsoft.com/office/powerpoint/2010/main" val="2205195222"/>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Table 235"/>
          <p:cNvGraphicFramePr/>
          <p:nvPr>
            <p:extLst/>
          </p:nvPr>
        </p:nvGraphicFramePr>
        <p:xfrm>
          <a:off x="3976404" y="3695700"/>
          <a:ext cx="989154" cy="1446908"/>
        </p:xfrm>
        <a:graphic>
          <a:graphicData uri="http://schemas.openxmlformats.org/drawingml/2006/table">
            <a:tbl>
              <a:tblPr bandRow="1"/>
              <a:tblGrid>
                <a:gridCol w="989154">
                  <a:extLst>
                    <a:ext uri="{9D8B030D-6E8A-4147-A177-3AD203B41FA5}">
                      <a16:colId xmlns:a16="http://schemas.microsoft.com/office/drawing/2014/main" val="20000"/>
                    </a:ext>
                  </a:extLst>
                </a:gridCol>
              </a:tblGrid>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60361</a:t>
                      </a:r>
                      <a:endParaRPr sz="1300" dirty="0"/>
                    </a:p>
                  </a:txBody>
                  <a:tcPr marL="52917" marR="52917" marT="52917" marB="52917" horzOverflow="overflow"/>
                </a:tc>
                <a:extLst>
                  <a:ext uri="{0D108BD9-81ED-4DB2-BD59-A6C34878D82A}">
                    <a16:rowId xmlns:a16="http://schemas.microsoft.com/office/drawing/2014/main" val="10000"/>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42785</a:t>
                      </a:r>
                      <a:endParaRPr sz="1300" dirty="0"/>
                    </a:p>
                  </a:txBody>
                  <a:tcPr marL="52917" marR="52917" marT="52917" marB="52917" horzOverflow="overflow"/>
                </a:tc>
                <a:extLst>
                  <a:ext uri="{0D108BD9-81ED-4DB2-BD59-A6C34878D82A}">
                    <a16:rowId xmlns:a16="http://schemas.microsoft.com/office/drawing/2014/main" val="10001"/>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31154</a:t>
                      </a:r>
                      <a:endParaRPr sz="1300" dirty="0"/>
                    </a:p>
                  </a:txBody>
                  <a:tcPr marL="52917" marR="52917" marT="52917" marB="52917" horzOverflow="overflow"/>
                </a:tc>
                <a:extLst>
                  <a:ext uri="{0D108BD9-81ED-4DB2-BD59-A6C34878D82A}">
                    <a16:rowId xmlns:a16="http://schemas.microsoft.com/office/drawing/2014/main" val="10002"/>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dirty="0"/>
                        <a:t>…</a:t>
                      </a:r>
                    </a:p>
                  </a:txBody>
                  <a:tcPr marL="52917" marR="52917" marT="52917" marB="52917" horzOverflow="overflow"/>
                </a:tc>
                <a:extLst>
                  <a:ext uri="{0D108BD9-81ED-4DB2-BD59-A6C34878D82A}">
                    <a16:rowId xmlns:a16="http://schemas.microsoft.com/office/drawing/2014/main" val="10003"/>
                  </a:ext>
                </a:extLst>
              </a:tr>
            </a:tbl>
          </a:graphicData>
        </a:graphic>
      </p:graphicFrame>
      <p:sp>
        <p:nvSpPr>
          <p:cNvPr id="2" name="Titel 1"/>
          <p:cNvSpPr>
            <a:spLocks noGrp="1"/>
          </p:cNvSpPr>
          <p:nvPr>
            <p:ph type="title"/>
          </p:nvPr>
        </p:nvSpPr>
        <p:spPr/>
        <p:txBody>
          <a:bodyPr/>
          <a:lstStyle/>
          <a:p>
            <a:r>
              <a:rPr lang="en-US" dirty="0"/>
              <a:t>Use numeric values for labelling</a:t>
            </a:r>
          </a:p>
        </p:txBody>
      </p:sp>
      <p:sp>
        <p:nvSpPr>
          <p:cNvPr id="10" name="Inhaltsplatzhalter 2"/>
          <p:cNvSpPr txBox="1">
            <a:spLocks/>
          </p:cNvSpPr>
          <p:nvPr/>
        </p:nvSpPr>
        <p:spPr>
          <a:xfrm>
            <a:off x="1793875" y="1390721"/>
            <a:ext cx="6572250" cy="1072523"/>
          </a:xfrm>
          <a:prstGeom prst="rect">
            <a:avLst/>
          </a:prstGeom>
        </p:spPr>
        <p:txBody>
          <a:bodyPr vert="horz" lIns="76200" tIns="38100" rIns="76200" bIns="381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Identifying the most likely semantic label for a bag of numerical values</a:t>
            </a:r>
          </a:p>
          <a:p>
            <a:r>
              <a:rPr lang="en-US" sz="2000" dirty="0"/>
              <a:t>Deliberately ignore surroundings</a:t>
            </a:r>
          </a:p>
          <a:p>
            <a:endParaRPr lang="en-US" sz="2000" dirty="0"/>
          </a:p>
        </p:txBody>
      </p:sp>
    </p:spTree>
    <p:extLst>
      <p:ext uri="{BB962C8B-B14F-4D97-AF65-F5344CB8AC3E}">
        <p14:creationId xmlns:p14="http://schemas.microsoft.com/office/powerpoint/2010/main" val="3118524662"/>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 name="Table 244"/>
          <p:cNvGraphicFramePr/>
          <p:nvPr>
            <p:extLst/>
          </p:nvPr>
        </p:nvGraphicFramePr>
        <p:xfrm>
          <a:off x="1809750" y="3333750"/>
          <a:ext cx="6314775" cy="1808635"/>
        </p:xfrm>
        <a:graphic>
          <a:graphicData uri="http://schemas.openxmlformats.org/drawingml/2006/table">
            <a:tbl>
              <a:tblPr bandRow="1"/>
              <a:tblGrid>
                <a:gridCol w="2168233">
                  <a:extLst>
                    <a:ext uri="{9D8B030D-6E8A-4147-A177-3AD203B41FA5}">
                      <a16:colId xmlns:a16="http://schemas.microsoft.com/office/drawing/2014/main" val="20000"/>
                    </a:ext>
                  </a:extLst>
                </a:gridCol>
                <a:gridCol w="989154">
                  <a:extLst>
                    <a:ext uri="{9D8B030D-6E8A-4147-A177-3AD203B41FA5}">
                      <a16:colId xmlns:a16="http://schemas.microsoft.com/office/drawing/2014/main" val="20001"/>
                    </a:ext>
                  </a:extLst>
                </a:gridCol>
                <a:gridCol w="1578694">
                  <a:extLst>
                    <a:ext uri="{9D8B030D-6E8A-4147-A177-3AD203B41FA5}">
                      <a16:colId xmlns:a16="http://schemas.microsoft.com/office/drawing/2014/main" val="20002"/>
                    </a:ext>
                  </a:extLst>
                </a:gridCol>
                <a:gridCol w="1578694">
                  <a:extLst>
                    <a:ext uri="{9D8B030D-6E8A-4147-A177-3AD203B41FA5}">
                      <a16:colId xmlns:a16="http://schemas.microsoft.com/office/drawing/2014/main" val="20003"/>
                    </a:ext>
                  </a:extLst>
                </a:gridCol>
              </a:tblGrid>
              <a:tr h="361727">
                <a:tc>
                  <a:txBody>
                    <a:bodyPr/>
                    <a:lstStyle/>
                    <a:p>
                      <a:pPr algn="ctr">
                        <a:defRPr sz="1800" cap="none"/>
                      </a:pPr>
                      <a:endParaRPr sz="1500" dirty="0"/>
                    </a:p>
                  </a:txBody>
                  <a:tcPr marL="52917" marR="52917" marT="52917" marB="52917"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defRPr sz="1800" cap="none"/>
                      </a:pPr>
                      <a:endParaRPr sz="1500"/>
                    </a:p>
                  </a:txBody>
                  <a:tcPr marL="52917" marR="52917" marT="52917" marB="52917" horzOverflow="overflow">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defRPr sz="1800" cap="none"/>
                      </a:pPr>
                      <a:endParaRPr sz="1500"/>
                    </a:p>
                  </a:txBody>
                  <a:tcPr marL="52917" marR="52917" marT="52917" marB="52917"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defRPr sz="1800" cap="none"/>
                      </a:pPr>
                      <a:endParaRPr sz="1500" dirty="0"/>
                    </a:p>
                  </a:txBody>
                  <a:tcPr marL="52917" marR="52917" marT="52917" marB="52917"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1727">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sz="1300"/>
                    </a:p>
                  </a:txBody>
                  <a:tcPr marL="52917" marR="52917" marT="52917" marB="52917"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60361</a:t>
                      </a:r>
                      <a:endParaRPr sz="1300" dirty="0"/>
                    </a:p>
                  </a:txBody>
                  <a:tcPr marL="52917" marR="52917" marT="52917" marB="529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sz="1300"/>
                    </a:p>
                  </a:txBody>
                  <a:tcPr marL="52917" marR="52917" marT="52917" marB="52917"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sz="1300"/>
                    </a:p>
                  </a:txBody>
                  <a:tcPr marL="52917" marR="52917" marT="52917" marB="52917"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sz="1300"/>
                    </a:p>
                  </a:txBody>
                  <a:tcPr marL="52917" marR="52917" marT="52917" marB="52917"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42785</a:t>
                      </a:r>
                      <a:endParaRPr sz="1300" dirty="0"/>
                    </a:p>
                  </a:txBody>
                  <a:tcPr marL="52917" marR="52917" marT="52917" marB="529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sz="1300"/>
                    </a:p>
                  </a:txBody>
                  <a:tcPr marL="52917" marR="52917" marT="52917" marB="52917"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sz="1300"/>
                    </a:p>
                  </a:txBody>
                  <a:tcPr marL="52917" marR="52917" marT="52917" marB="52917"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sz="1300"/>
                    </a:p>
                  </a:txBody>
                  <a:tcPr marL="52917" marR="52917" marT="52917" marB="52917"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300" dirty="0"/>
                        <a:t>31154</a:t>
                      </a:r>
                      <a:endParaRPr sz="1300" dirty="0"/>
                    </a:p>
                  </a:txBody>
                  <a:tcPr marL="52917" marR="52917" marT="52917" marB="529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defRPr sz="1600" b="0" i="0" cap="none"/>
                      </a:pPr>
                      <a:endParaRPr sz="1300"/>
                    </a:p>
                  </a:txBody>
                  <a:tcPr marL="52917" marR="52917" marT="52917" marB="52917"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sz="1300"/>
                    </a:p>
                  </a:txBody>
                  <a:tcPr marL="52917" marR="52917" marT="52917" marB="52917"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1727">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sz="1300" dirty="0"/>
                    </a:p>
                  </a:txBody>
                  <a:tcPr marL="52917" marR="52917" marT="52917" marB="52917"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300" dirty="0"/>
                        <a:t>…</a:t>
                      </a:r>
                    </a:p>
                  </a:txBody>
                  <a:tcPr marL="52917" marR="52917" marT="52917" marB="529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defRPr sz="1600" b="0" i="0" cap="none"/>
                      </a:pPr>
                      <a:endParaRPr sz="1300" dirty="0"/>
                    </a:p>
                  </a:txBody>
                  <a:tcPr marL="52917" marR="52917" marT="52917" marB="52917"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sz="1300" dirty="0"/>
                    </a:p>
                  </a:txBody>
                  <a:tcPr marL="52917" marR="52917" marT="52917" marB="52917"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45" name="Shape 245"/>
          <p:cNvSpPr/>
          <p:nvPr/>
        </p:nvSpPr>
        <p:spPr>
          <a:xfrm>
            <a:off x="3999880" y="3708899"/>
            <a:ext cx="995453" cy="1433485"/>
          </a:xfrm>
          <a:prstGeom prst="rect">
            <a:avLst/>
          </a:prstGeom>
          <a:ln w="50800">
            <a:solidFill>
              <a:schemeClr val="accent1"/>
            </a:solidFill>
            <a:miter lim="400000"/>
          </a:ln>
          <a:effectLst>
            <a:outerShdw blurRad="38100" dist="23000" dir="5400000" rotWithShape="0">
              <a:srgbClr val="000000">
                <a:alpha val="35000"/>
              </a:srgbClr>
            </a:outerShdw>
          </a:effectLst>
        </p:spPr>
        <p:txBody>
          <a:bodyPr lIns="38099" rIns="38099" anchor="ctr"/>
          <a:lstStyle/>
          <a:p>
            <a:pPr>
              <a:defRPr>
                <a:latin typeface="Avenir Next"/>
                <a:ea typeface="Avenir Next"/>
                <a:cs typeface="Avenir Next"/>
                <a:sym typeface="Avenir Next"/>
              </a:defRPr>
            </a:pPr>
            <a:endParaRPr sz="1500">
              <a:solidFill>
                <a:schemeClr val="accent1"/>
              </a:solidFill>
            </a:endParaRPr>
          </a:p>
        </p:txBody>
      </p:sp>
      <p:sp>
        <p:nvSpPr>
          <p:cNvPr id="248" name="Shape 248"/>
          <p:cNvSpPr/>
          <p:nvPr/>
        </p:nvSpPr>
        <p:spPr>
          <a:xfrm>
            <a:off x="4479087" y="2727916"/>
            <a:ext cx="17507" cy="9598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chemeClr val="accent1"/>
            </a:solidFill>
            <a:miter lim="400000"/>
            <a:headEnd type="triangle" len="sm"/>
            <a:tailEnd type="triangle" len="sm"/>
          </a:ln>
          <a:effectLst>
            <a:outerShdw blurRad="38100" dist="20000" dir="5400000" rotWithShape="0">
              <a:srgbClr val="000000">
                <a:alpha val="38000"/>
              </a:srgbClr>
            </a:outerShdw>
          </a:effectLst>
        </p:spPr>
        <p:txBody>
          <a:bodyPr/>
          <a:lstStyle/>
          <a:p>
            <a:endParaRPr sz="1500">
              <a:solidFill>
                <a:schemeClr val="accent1"/>
              </a:solidFill>
            </a:endParaRPr>
          </a:p>
        </p:txBody>
      </p:sp>
      <p:sp>
        <p:nvSpPr>
          <p:cNvPr id="247" name="Shape 247"/>
          <p:cNvSpPr/>
          <p:nvPr/>
        </p:nvSpPr>
        <p:spPr>
          <a:xfrm>
            <a:off x="1623615" y="2529417"/>
            <a:ext cx="5869741" cy="396999"/>
          </a:xfrm>
          <a:prstGeom prst="rect">
            <a:avLst/>
          </a:prstGeom>
          <a:solidFill>
            <a:srgbClr val="FFFFFF"/>
          </a:solidFill>
          <a:ln w="50800">
            <a:solidFill>
              <a:schemeClr val="accent1"/>
            </a:solidFill>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38099" rIns="38099" anchor="ctr"/>
          <a:lstStyle/>
          <a:p>
            <a:pPr lvl="1">
              <a:defRPr b="1">
                <a:solidFill>
                  <a:srgbClr val="AB5A52"/>
                </a:solidFill>
              </a:defRPr>
            </a:pPr>
            <a:r>
              <a:rPr sz="1500" dirty="0">
                <a:solidFill>
                  <a:schemeClr val="accent1"/>
                </a:solidFill>
              </a:rPr>
              <a:t>capacity     &lt;a stadium&gt;     &lt;country </a:t>
            </a:r>
            <a:r>
              <a:rPr lang="de-DE" sz="1500" dirty="0">
                <a:solidFill>
                  <a:schemeClr val="accent1"/>
                </a:solidFill>
              </a:rPr>
              <a:t>England</a:t>
            </a:r>
            <a:r>
              <a:rPr sz="1500" dirty="0">
                <a:solidFill>
                  <a:schemeClr val="accent1"/>
                </a:solidFill>
              </a:rPr>
              <a:t>&gt;</a:t>
            </a:r>
          </a:p>
        </p:txBody>
      </p:sp>
      <p:sp>
        <p:nvSpPr>
          <p:cNvPr id="2" name="Titel 1"/>
          <p:cNvSpPr>
            <a:spLocks noGrp="1"/>
          </p:cNvSpPr>
          <p:nvPr>
            <p:ph type="title"/>
          </p:nvPr>
        </p:nvSpPr>
        <p:spPr/>
        <p:txBody>
          <a:bodyPr/>
          <a:lstStyle/>
          <a:p>
            <a:r>
              <a:rPr lang="en-US" dirty="0"/>
              <a:t>Use numeric values for labelling</a:t>
            </a:r>
          </a:p>
        </p:txBody>
      </p:sp>
      <p:sp>
        <p:nvSpPr>
          <p:cNvPr id="11" name="Inhaltsplatzhalter 2"/>
          <p:cNvSpPr>
            <a:spLocks noGrp="1"/>
          </p:cNvSpPr>
          <p:nvPr>
            <p:ph idx="1"/>
          </p:nvPr>
        </p:nvSpPr>
        <p:spPr>
          <a:xfrm>
            <a:off x="1793875" y="1390721"/>
            <a:ext cx="6572250" cy="1072523"/>
          </a:xfrm>
        </p:spPr>
        <p:txBody>
          <a:bodyPr>
            <a:normAutofit fontScale="92500" lnSpcReduction="10000"/>
          </a:bodyPr>
          <a:lstStyle/>
          <a:p>
            <a:r>
              <a:rPr lang="en-US" sz="2000" dirty="0"/>
              <a:t>Identifying the most likely semantic label for a bag of numerical values</a:t>
            </a:r>
          </a:p>
          <a:p>
            <a:r>
              <a:rPr lang="en-US" sz="2000" dirty="0"/>
              <a:t>Deliberately ignore surroundings</a:t>
            </a:r>
          </a:p>
          <a:p>
            <a:endParaRPr lang="en-US" sz="2000" dirty="0"/>
          </a:p>
        </p:txBody>
      </p:sp>
    </p:spTree>
    <p:extLst>
      <p:ext uri="{BB962C8B-B14F-4D97-AF65-F5344CB8AC3E}">
        <p14:creationId xmlns:p14="http://schemas.microsoft.com/office/powerpoint/2010/main" val="1087842284"/>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Our Approach</a:t>
            </a:r>
          </a:p>
        </p:txBody>
      </p:sp>
      <p:sp>
        <p:nvSpPr>
          <p:cNvPr id="3" name="Inhaltsplatzhalter 2"/>
          <p:cNvSpPr>
            <a:spLocks noGrp="1"/>
          </p:cNvSpPr>
          <p:nvPr>
            <p:ph idx="1"/>
          </p:nvPr>
        </p:nvSpPr>
        <p:spPr>
          <a:xfrm>
            <a:off x="513356" y="1477809"/>
            <a:ext cx="8527083" cy="3626115"/>
          </a:xfrm>
        </p:spPr>
        <p:txBody>
          <a:bodyPr>
            <a:noAutofit/>
          </a:bodyPr>
          <a:lstStyle/>
          <a:p>
            <a:pPr marL="428608" indent="-428608">
              <a:buFont typeface="+mj-lt"/>
              <a:buAutoNum type="arabicPeriod"/>
            </a:pPr>
            <a:r>
              <a:rPr lang="en-US" sz="2167" b="1" dirty="0"/>
              <a:t>Hierarchical clustering </a:t>
            </a:r>
            <a:r>
              <a:rPr lang="en-US" sz="2167" dirty="0"/>
              <a:t>over an RDF knowledge base</a:t>
            </a:r>
            <a:r>
              <a:rPr lang="en-US" dirty="0"/>
              <a:t> </a:t>
            </a:r>
          </a:p>
          <a:p>
            <a:pPr lvl="1"/>
            <a:r>
              <a:rPr lang="en-US" sz="1667" dirty="0"/>
              <a:t>to build background knowledge graph (</a:t>
            </a:r>
            <a:r>
              <a:rPr lang="en-US" sz="1667" b="1" dirty="0"/>
              <a:t>BKG</a:t>
            </a:r>
            <a:r>
              <a:rPr lang="en-US" sz="1667" dirty="0"/>
              <a:t>) </a:t>
            </a:r>
          </a:p>
          <a:p>
            <a:pPr lvl="1"/>
            <a:r>
              <a:rPr lang="en-US" sz="1667" dirty="0"/>
              <a:t>nodes consist of </a:t>
            </a:r>
            <a:r>
              <a:rPr lang="en-US" sz="1667" b="1" dirty="0"/>
              <a:t>typical numerical values</a:t>
            </a:r>
            <a:r>
              <a:rPr lang="en-US" sz="1667" dirty="0"/>
              <a:t>, annotated with context information, i.e.:</a:t>
            </a:r>
            <a:br>
              <a:rPr lang="en-US" sz="1667" dirty="0"/>
            </a:br>
            <a:r>
              <a:rPr lang="en-US" sz="1667" dirty="0"/>
              <a:t>grouped by </a:t>
            </a:r>
            <a:r>
              <a:rPr lang="en-US" sz="1667" b="1" dirty="0"/>
              <a:t>properties </a:t>
            </a:r>
            <a:r>
              <a:rPr lang="en-US" sz="1667" dirty="0"/>
              <a:t>and their </a:t>
            </a:r>
            <a:r>
              <a:rPr lang="en-US" sz="1667" b="1" dirty="0"/>
              <a:t>shared domain (subject) pairs</a:t>
            </a:r>
          </a:p>
          <a:p>
            <a:pPr marL="428608" indent="-428608">
              <a:lnSpc>
                <a:spcPct val="150000"/>
              </a:lnSpc>
              <a:buFont typeface="+mj-lt"/>
              <a:buAutoNum type="arabicPeriod"/>
            </a:pPr>
            <a:r>
              <a:rPr lang="en-US" dirty="0"/>
              <a:t>k-nearest neighbors search</a:t>
            </a:r>
            <a:endParaRPr lang="en-US" b="1" dirty="0"/>
          </a:p>
          <a:p>
            <a:pPr marL="428608" indent="-428608">
              <a:buFont typeface="+mj-lt"/>
              <a:buAutoNum type="arabicPeriod"/>
            </a:pPr>
            <a:r>
              <a:rPr lang="en-US" b="1" dirty="0"/>
              <a:t>Aggregation of the results </a:t>
            </a:r>
            <a:r>
              <a:rPr lang="en-US" dirty="0"/>
              <a:t>at different levels to find the most likely context:</a:t>
            </a:r>
          </a:p>
          <a:p>
            <a:pPr lvl="1"/>
            <a:r>
              <a:rPr lang="en-US" sz="1667" dirty="0"/>
              <a:t>property</a:t>
            </a:r>
          </a:p>
          <a:p>
            <a:pPr lvl="1"/>
            <a:r>
              <a:rPr lang="en-US" sz="1667" dirty="0"/>
              <a:t>type</a:t>
            </a:r>
          </a:p>
          <a:p>
            <a:pPr lvl="1"/>
            <a:r>
              <a:rPr lang="en-US" sz="1667" dirty="0"/>
              <a:t>context</a:t>
            </a:r>
          </a:p>
        </p:txBody>
      </p:sp>
    </p:spTree>
    <p:extLst>
      <p:ext uri="{BB962C8B-B14F-4D97-AF65-F5344CB8AC3E}">
        <p14:creationId xmlns:p14="http://schemas.microsoft.com/office/powerpoint/2010/main" val="14381231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Graph representation</a:t>
            </a:r>
          </a:p>
        </p:txBody>
      </p:sp>
      <p:sp>
        <p:nvSpPr>
          <p:cNvPr id="3" name="Inhaltsplatzhalter 2"/>
          <p:cNvSpPr>
            <a:spLocks noGrp="1"/>
          </p:cNvSpPr>
          <p:nvPr>
            <p:ph idx="1"/>
          </p:nvPr>
        </p:nvSpPr>
        <p:spPr>
          <a:xfrm>
            <a:off x="3927872" y="1548484"/>
            <a:ext cx="2304256" cy="3656657"/>
          </a:xfrm>
        </p:spPr>
        <p:txBody>
          <a:bodyPr>
            <a:normAutofit lnSpcReduction="10000"/>
          </a:bodyPr>
          <a:lstStyle/>
          <a:p>
            <a:r>
              <a:rPr lang="en-GB" dirty="0"/>
              <a:t>Edge-list</a:t>
            </a:r>
            <a:br>
              <a:rPr lang="en-GB" dirty="0"/>
            </a:br>
            <a:r>
              <a:rPr lang="en-GB" dirty="0"/>
              <a:t>1 2</a:t>
            </a:r>
            <a:br>
              <a:rPr lang="en-GB" dirty="0"/>
            </a:br>
            <a:r>
              <a:rPr lang="en-GB" dirty="0"/>
              <a:t>1 3</a:t>
            </a:r>
            <a:br>
              <a:rPr lang="en-GB" dirty="0"/>
            </a:br>
            <a:r>
              <a:rPr lang="en-GB" dirty="0"/>
              <a:t>2 3</a:t>
            </a:r>
            <a:br>
              <a:rPr lang="en-GB" dirty="0"/>
            </a:br>
            <a:r>
              <a:rPr lang="en-GB" dirty="0"/>
              <a:t>2 4 </a:t>
            </a:r>
          </a:p>
          <a:p>
            <a:endParaRPr lang="en-GB" dirty="0"/>
          </a:p>
          <a:p>
            <a:r>
              <a:rPr lang="en-GB" dirty="0"/>
              <a:t>Adjacency-list</a:t>
            </a:r>
            <a:br>
              <a:rPr lang="en-GB" dirty="0"/>
            </a:br>
            <a:r>
              <a:rPr lang="en-GB" dirty="0"/>
              <a:t>1: 2,3</a:t>
            </a:r>
            <a:br>
              <a:rPr lang="en-GB" dirty="0"/>
            </a:br>
            <a:r>
              <a:rPr lang="en-GB" dirty="0"/>
              <a:t>2: 3,4</a:t>
            </a:r>
            <a:br>
              <a:rPr lang="en-GB" dirty="0"/>
            </a:br>
            <a:endParaRPr lang="en-GB" dirty="0"/>
          </a:p>
          <a:p>
            <a:pPr marL="0" indent="0">
              <a:buNone/>
            </a:pPr>
            <a:endParaRPr lang="en-GB" dirty="0"/>
          </a:p>
          <a:p>
            <a:endParaRPr lang="en-GB" dirty="0"/>
          </a:p>
        </p:txBody>
      </p:sp>
      <p:sp>
        <p:nvSpPr>
          <p:cNvPr id="6" name="Oval 5"/>
          <p:cNvSpPr/>
          <p:nvPr/>
        </p:nvSpPr>
        <p:spPr>
          <a:xfrm>
            <a:off x="981606" y="2825202"/>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1</a:t>
            </a:r>
          </a:p>
        </p:txBody>
      </p:sp>
      <p:sp>
        <p:nvSpPr>
          <p:cNvPr id="7" name="Oval 6"/>
          <p:cNvSpPr/>
          <p:nvPr/>
        </p:nvSpPr>
        <p:spPr>
          <a:xfrm>
            <a:off x="1809698" y="2393154"/>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2</a:t>
            </a:r>
          </a:p>
        </p:txBody>
      </p:sp>
      <p:sp>
        <p:nvSpPr>
          <p:cNvPr id="8" name="Oval 7"/>
          <p:cNvSpPr/>
          <p:nvPr/>
        </p:nvSpPr>
        <p:spPr>
          <a:xfrm>
            <a:off x="2061726" y="3401266"/>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3</a:t>
            </a:r>
          </a:p>
        </p:txBody>
      </p:sp>
      <p:sp>
        <p:nvSpPr>
          <p:cNvPr id="9" name="Oval 8"/>
          <p:cNvSpPr/>
          <p:nvPr/>
        </p:nvSpPr>
        <p:spPr>
          <a:xfrm>
            <a:off x="2809918" y="2785492"/>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4</a:t>
            </a:r>
          </a:p>
        </p:txBody>
      </p:sp>
      <p:cxnSp>
        <p:nvCxnSpPr>
          <p:cNvPr id="13" name="Gerade Verbindung 12"/>
          <p:cNvCxnSpPr>
            <a:stCxn id="6" idx="7"/>
            <a:endCxn id="7" idx="2"/>
          </p:cNvCxnSpPr>
          <p:nvPr/>
        </p:nvCxnSpPr>
        <p:spPr>
          <a:xfrm flipV="1">
            <a:off x="1411847" y="2645184"/>
            <a:ext cx="397853" cy="253837"/>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5" name="Gerade Verbindung 14"/>
          <p:cNvCxnSpPr>
            <a:stCxn id="7" idx="5"/>
            <a:endCxn id="8" idx="0"/>
          </p:cNvCxnSpPr>
          <p:nvPr/>
        </p:nvCxnSpPr>
        <p:spPr>
          <a:xfrm>
            <a:off x="2239939" y="2823395"/>
            <a:ext cx="73817" cy="577873"/>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6" name="Gerade Verbindung 12"/>
          <p:cNvCxnSpPr>
            <a:stCxn id="6" idx="5"/>
            <a:endCxn id="8" idx="2"/>
          </p:cNvCxnSpPr>
          <p:nvPr/>
        </p:nvCxnSpPr>
        <p:spPr>
          <a:xfrm>
            <a:off x="1411847" y="3255443"/>
            <a:ext cx="649881" cy="397853"/>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5" name="Gerade Verbindung 14"/>
          <p:cNvCxnSpPr>
            <a:stCxn id="7" idx="6"/>
            <a:endCxn id="9" idx="1"/>
          </p:cNvCxnSpPr>
          <p:nvPr/>
        </p:nvCxnSpPr>
        <p:spPr>
          <a:xfrm>
            <a:off x="2313756" y="2645184"/>
            <a:ext cx="569981" cy="214127"/>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8" name="Inhaltsplatzhalter 2"/>
          <p:cNvSpPr txBox="1">
            <a:spLocks/>
          </p:cNvSpPr>
          <p:nvPr/>
        </p:nvSpPr>
        <p:spPr>
          <a:xfrm>
            <a:off x="6592168" y="1548484"/>
            <a:ext cx="2153898" cy="3656657"/>
          </a:xfrm>
          <a:prstGeom prst="rect">
            <a:avLst/>
          </a:prstGeom>
        </p:spPr>
        <p:txBody>
          <a:bodyPr vert="horz" lIns="0" tIns="45715" rIns="0" bIns="45715" rtlCol="0">
            <a:normAutofit/>
          </a:bodyPr>
          <a:lstStyle>
            <a:lvl1pPr marL="265086" indent="-265086" algn="l" defTabSz="914306" rtl="0" eaLnBrk="1" latinLnBrk="0" hangingPunct="1">
              <a:lnSpc>
                <a:spcPct val="100000"/>
              </a:lnSpc>
              <a:spcBef>
                <a:spcPts val="0"/>
              </a:spcBef>
              <a:spcAft>
                <a:spcPts val="600"/>
              </a:spcAft>
              <a:buClr>
                <a:schemeClr val="accent3"/>
              </a:buClr>
              <a:buFont typeface="Wingdings" pitchFamily="2" charset="2"/>
              <a:buChar char="§"/>
              <a:defRPr sz="2000" kern="1200">
                <a:solidFill>
                  <a:schemeClr val="tx1"/>
                </a:solidFill>
                <a:latin typeface="+mn-lt"/>
                <a:ea typeface="+mn-ea"/>
                <a:cs typeface="+mn-cs"/>
              </a:defRPr>
            </a:lvl1pPr>
            <a:lvl2pPr marL="541283" indent="-285721" algn="l" defTabSz="914306" rtl="0" eaLnBrk="1" latinLnBrk="0" hangingPunct="1">
              <a:lnSpc>
                <a:spcPct val="100000"/>
              </a:lnSpc>
              <a:spcBef>
                <a:spcPts val="0"/>
              </a:spcBef>
              <a:spcAft>
                <a:spcPts val="600"/>
              </a:spcAft>
              <a:buClr>
                <a:schemeClr val="tx2"/>
              </a:buClr>
              <a:buSzPct val="100000"/>
              <a:buFont typeface="Wingdings" pitchFamily="2" charset="2"/>
              <a:buChar char="§"/>
              <a:defRPr sz="1800" kern="1200">
                <a:solidFill>
                  <a:schemeClr val="tx1"/>
                </a:solidFill>
                <a:latin typeface="+mn-lt"/>
                <a:ea typeface="+mn-ea"/>
                <a:cs typeface="+mn-cs"/>
              </a:defRPr>
            </a:lvl2pPr>
            <a:lvl3pPr marL="804781" indent="-274610" algn="l" defTabSz="914306" rtl="0" eaLnBrk="1" latinLnBrk="0" hangingPunct="1">
              <a:lnSpc>
                <a:spcPct val="100000"/>
              </a:lnSpc>
              <a:spcBef>
                <a:spcPts val="0"/>
              </a:spcBef>
              <a:spcAft>
                <a:spcPts val="600"/>
              </a:spcAft>
              <a:buClr>
                <a:schemeClr val="accent4"/>
              </a:buClr>
              <a:buFont typeface="Wingdings" pitchFamily="2" charset="2"/>
              <a:buChar char="§"/>
              <a:defRPr sz="1600" kern="1200">
                <a:solidFill>
                  <a:schemeClr val="tx1"/>
                </a:solidFill>
                <a:latin typeface="+mn-lt"/>
                <a:ea typeface="+mn-ea"/>
                <a:cs typeface="+mn-cs"/>
              </a:defRPr>
            </a:lvl3pPr>
            <a:lvl4pPr marL="1079390" indent="-274610" algn="l" defTabSz="914306" rtl="0" eaLnBrk="1" latinLnBrk="0" hangingPunct="1">
              <a:lnSpc>
                <a:spcPct val="100000"/>
              </a:lnSpc>
              <a:spcBef>
                <a:spcPts val="0"/>
              </a:spcBef>
              <a:spcAft>
                <a:spcPts val="600"/>
              </a:spcAft>
              <a:buClr>
                <a:schemeClr val="accent5"/>
              </a:buClr>
              <a:buFont typeface="Wingdings" pitchFamily="2" charset="2"/>
              <a:buChar char="§"/>
              <a:defRPr sz="1600" kern="1200">
                <a:solidFill>
                  <a:schemeClr val="tx1"/>
                </a:solidFill>
                <a:latin typeface="+mn-lt"/>
                <a:ea typeface="+mn-ea"/>
                <a:cs typeface="+mn-cs"/>
              </a:defRPr>
            </a:lvl4pPr>
            <a:lvl5pPr marL="1344476" indent="-265086" algn="l" defTabSz="914306" rtl="0" eaLnBrk="1" latinLnBrk="0" hangingPunct="1">
              <a:lnSpc>
                <a:spcPct val="100000"/>
              </a:lnSpc>
              <a:spcBef>
                <a:spcPts val="0"/>
              </a:spcBef>
              <a:spcAft>
                <a:spcPts val="600"/>
              </a:spcAft>
              <a:buFont typeface="Wingdings" pitchFamily="2" charset="2"/>
              <a:buChar char="§"/>
              <a:defRPr sz="14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Matrix</a:t>
            </a:r>
          </a:p>
          <a:p>
            <a:pPr marL="0" indent="0">
              <a:buNone/>
            </a:pPr>
            <a:endParaRPr lang="en-GB" dirty="0"/>
          </a:p>
          <a:p>
            <a:endParaRPr lang="en-GB" dirty="0"/>
          </a:p>
        </p:txBody>
      </p:sp>
      <p:graphicFrame>
        <p:nvGraphicFramePr>
          <p:cNvPr id="30" name="Table 29"/>
          <p:cNvGraphicFramePr>
            <a:graphicFrameLocks noGrp="1"/>
          </p:cNvGraphicFramePr>
          <p:nvPr>
            <p:extLst/>
          </p:nvPr>
        </p:nvGraphicFramePr>
        <p:xfrm>
          <a:off x="6846026" y="2076067"/>
          <a:ext cx="1900040" cy="1981200"/>
        </p:xfrm>
        <a:graphic>
          <a:graphicData uri="http://schemas.openxmlformats.org/drawingml/2006/table">
            <a:tbl>
              <a:tblPr firstRow="1" bandRow="1">
                <a:effectLst/>
                <a:tableStyleId>{2D5ABB26-0587-4C30-8999-92F81FD0307C}</a:tableStyleId>
              </a:tblPr>
              <a:tblGrid>
                <a:gridCol w="380008">
                  <a:extLst>
                    <a:ext uri="{9D8B030D-6E8A-4147-A177-3AD203B41FA5}">
                      <a16:colId xmlns:a16="http://schemas.microsoft.com/office/drawing/2014/main" val="20000"/>
                    </a:ext>
                  </a:extLst>
                </a:gridCol>
                <a:gridCol w="380008">
                  <a:extLst>
                    <a:ext uri="{9D8B030D-6E8A-4147-A177-3AD203B41FA5}">
                      <a16:colId xmlns:a16="http://schemas.microsoft.com/office/drawing/2014/main" val="20001"/>
                    </a:ext>
                  </a:extLst>
                </a:gridCol>
                <a:gridCol w="380008">
                  <a:extLst>
                    <a:ext uri="{9D8B030D-6E8A-4147-A177-3AD203B41FA5}">
                      <a16:colId xmlns:a16="http://schemas.microsoft.com/office/drawing/2014/main" val="20002"/>
                    </a:ext>
                  </a:extLst>
                </a:gridCol>
                <a:gridCol w="380008">
                  <a:extLst>
                    <a:ext uri="{9D8B030D-6E8A-4147-A177-3AD203B41FA5}">
                      <a16:colId xmlns:a16="http://schemas.microsoft.com/office/drawing/2014/main" val="20003"/>
                    </a:ext>
                  </a:extLst>
                </a:gridCol>
                <a:gridCol w="380008">
                  <a:extLst>
                    <a:ext uri="{9D8B030D-6E8A-4147-A177-3AD203B41FA5}">
                      <a16:colId xmlns:a16="http://schemas.microsoft.com/office/drawing/2014/main" val="20004"/>
                    </a:ext>
                  </a:extLst>
                </a:gridCol>
              </a:tblGrid>
              <a:tr h="396240">
                <a:tc>
                  <a:txBody>
                    <a:bodyPr/>
                    <a:lstStyle/>
                    <a:p>
                      <a:endParaRPr lang="de-AT" sz="2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2000" dirty="0"/>
                        <a:t>1</a:t>
                      </a:r>
                    </a:p>
                  </a:txBody>
                  <a:tcP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2000" dirty="0"/>
                        <a:t>2</a:t>
                      </a: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2000" dirty="0"/>
                        <a:t>3</a:t>
                      </a: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AT" sz="2000" dirty="0"/>
                        <a:t>4</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96240">
                <a:tc>
                  <a:txBody>
                    <a:bodyPr/>
                    <a:lstStyle/>
                    <a:p>
                      <a:r>
                        <a:rPr lang="de-AT" sz="2000" dirty="0"/>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de-AT" sz="2000" dirty="0"/>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de-AT" sz="2000" dirty="0"/>
                        <a:t>1</a:t>
                      </a:r>
                    </a:p>
                  </a:txBody>
                  <a:tcPr>
                    <a:lnT w="12700" cap="flat" cmpd="sng" algn="ctr">
                      <a:solidFill>
                        <a:schemeClr val="tx1"/>
                      </a:solidFill>
                      <a:prstDash val="solid"/>
                      <a:round/>
                      <a:headEnd type="none" w="med" len="med"/>
                      <a:tailEnd type="none" w="med" len="med"/>
                    </a:lnT>
                  </a:tcPr>
                </a:tc>
                <a:tc>
                  <a:txBody>
                    <a:bodyPr/>
                    <a:lstStyle/>
                    <a:p>
                      <a:r>
                        <a:rPr lang="de-AT" sz="2000" dirty="0"/>
                        <a:t>1</a:t>
                      </a:r>
                    </a:p>
                  </a:txBody>
                  <a:tcPr>
                    <a:lnT w="12700" cap="flat" cmpd="sng" algn="ctr">
                      <a:solidFill>
                        <a:schemeClr val="tx1"/>
                      </a:solidFill>
                      <a:prstDash val="solid"/>
                      <a:round/>
                      <a:headEnd type="none" w="med" len="med"/>
                      <a:tailEnd type="none" w="med" len="med"/>
                    </a:lnT>
                  </a:tcPr>
                </a:tc>
                <a:tc>
                  <a:txBody>
                    <a:bodyPr/>
                    <a:lstStyle/>
                    <a:p>
                      <a:r>
                        <a:rPr lang="de-AT" sz="2000" dirty="0"/>
                        <a:t>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96240">
                <a:tc>
                  <a:txBody>
                    <a:bodyPr/>
                    <a:lstStyle/>
                    <a:p>
                      <a:r>
                        <a:rPr lang="de-AT" sz="2000" dirty="0"/>
                        <a:t>2</a:t>
                      </a:r>
                    </a:p>
                  </a:txBody>
                  <a:tcPr>
                    <a:lnR w="12700" cap="flat" cmpd="sng" algn="ctr">
                      <a:solidFill>
                        <a:schemeClr val="tx1"/>
                      </a:solidFill>
                      <a:prstDash val="solid"/>
                      <a:round/>
                      <a:headEnd type="none" w="med" len="med"/>
                      <a:tailEnd type="none" w="med" len="med"/>
                    </a:lnR>
                  </a:tcPr>
                </a:tc>
                <a:tc>
                  <a:txBody>
                    <a:bodyPr/>
                    <a:lstStyle/>
                    <a:p>
                      <a:r>
                        <a:rPr lang="de-AT" sz="2000" dirty="0"/>
                        <a:t>1</a:t>
                      </a:r>
                    </a:p>
                  </a:txBody>
                  <a:tcPr>
                    <a:lnL w="12700" cap="flat" cmpd="sng" algn="ctr">
                      <a:solidFill>
                        <a:schemeClr val="tx1"/>
                      </a:solidFill>
                      <a:prstDash val="solid"/>
                      <a:round/>
                      <a:headEnd type="none" w="med" len="med"/>
                      <a:tailEnd type="none" w="med" len="med"/>
                    </a:lnL>
                  </a:tcPr>
                </a:tc>
                <a:tc>
                  <a:txBody>
                    <a:bodyPr/>
                    <a:lstStyle/>
                    <a:p>
                      <a:r>
                        <a:rPr lang="de-AT" sz="2000" dirty="0"/>
                        <a:t>0</a:t>
                      </a:r>
                    </a:p>
                  </a:txBody>
                  <a:tcPr/>
                </a:tc>
                <a:tc>
                  <a:txBody>
                    <a:bodyPr/>
                    <a:lstStyle/>
                    <a:p>
                      <a:r>
                        <a:rPr lang="de-AT" sz="2000" dirty="0"/>
                        <a:t>1</a:t>
                      </a:r>
                    </a:p>
                  </a:txBody>
                  <a:tcPr/>
                </a:tc>
                <a:tc>
                  <a:txBody>
                    <a:bodyPr/>
                    <a:lstStyle/>
                    <a:p>
                      <a:r>
                        <a:rPr lang="de-AT" sz="2000" dirty="0"/>
                        <a:t>1</a:t>
                      </a:r>
                    </a:p>
                  </a:txBody>
                  <a:tcPr/>
                </a:tc>
                <a:extLst>
                  <a:ext uri="{0D108BD9-81ED-4DB2-BD59-A6C34878D82A}">
                    <a16:rowId xmlns:a16="http://schemas.microsoft.com/office/drawing/2014/main" val="10002"/>
                  </a:ext>
                </a:extLst>
              </a:tr>
              <a:tr h="396240">
                <a:tc>
                  <a:txBody>
                    <a:bodyPr/>
                    <a:lstStyle/>
                    <a:p>
                      <a:r>
                        <a:rPr lang="de-AT" sz="2000" dirty="0"/>
                        <a:t>3</a:t>
                      </a:r>
                    </a:p>
                  </a:txBody>
                  <a:tcPr>
                    <a:lnR w="12700" cap="flat" cmpd="sng" algn="ctr">
                      <a:solidFill>
                        <a:schemeClr val="tx1"/>
                      </a:solidFill>
                      <a:prstDash val="solid"/>
                      <a:round/>
                      <a:headEnd type="none" w="med" len="med"/>
                      <a:tailEnd type="none" w="med" len="med"/>
                    </a:lnR>
                  </a:tcPr>
                </a:tc>
                <a:tc>
                  <a:txBody>
                    <a:bodyPr/>
                    <a:lstStyle/>
                    <a:p>
                      <a:r>
                        <a:rPr lang="de-AT" sz="2000" dirty="0"/>
                        <a:t>1</a:t>
                      </a:r>
                    </a:p>
                  </a:txBody>
                  <a:tcPr>
                    <a:lnL w="12700" cap="flat" cmpd="sng" algn="ctr">
                      <a:solidFill>
                        <a:schemeClr val="tx1"/>
                      </a:solidFill>
                      <a:prstDash val="solid"/>
                      <a:round/>
                      <a:headEnd type="none" w="med" len="med"/>
                      <a:tailEnd type="none" w="med" len="med"/>
                    </a:lnL>
                  </a:tcPr>
                </a:tc>
                <a:tc>
                  <a:txBody>
                    <a:bodyPr/>
                    <a:lstStyle/>
                    <a:p>
                      <a:r>
                        <a:rPr lang="de-AT" sz="2000" dirty="0"/>
                        <a:t>1</a:t>
                      </a:r>
                    </a:p>
                  </a:txBody>
                  <a:tcPr/>
                </a:tc>
                <a:tc>
                  <a:txBody>
                    <a:bodyPr/>
                    <a:lstStyle/>
                    <a:p>
                      <a:r>
                        <a:rPr lang="de-AT" sz="2000" dirty="0"/>
                        <a:t>0</a:t>
                      </a:r>
                    </a:p>
                  </a:txBody>
                  <a:tcPr/>
                </a:tc>
                <a:tc>
                  <a:txBody>
                    <a:bodyPr/>
                    <a:lstStyle/>
                    <a:p>
                      <a:r>
                        <a:rPr lang="de-AT" sz="2000" dirty="0"/>
                        <a:t>0</a:t>
                      </a:r>
                    </a:p>
                  </a:txBody>
                  <a:tcPr/>
                </a:tc>
                <a:extLst>
                  <a:ext uri="{0D108BD9-81ED-4DB2-BD59-A6C34878D82A}">
                    <a16:rowId xmlns:a16="http://schemas.microsoft.com/office/drawing/2014/main" val="10003"/>
                  </a:ext>
                </a:extLst>
              </a:tr>
              <a:tr h="396240">
                <a:tc>
                  <a:txBody>
                    <a:bodyPr/>
                    <a:lstStyle/>
                    <a:p>
                      <a:r>
                        <a:rPr lang="de-AT" sz="2000" dirty="0"/>
                        <a:t>4</a:t>
                      </a:r>
                    </a:p>
                  </a:txBody>
                  <a:tcPr>
                    <a:lnR w="12700" cap="flat" cmpd="sng" algn="ctr">
                      <a:solidFill>
                        <a:schemeClr val="tx1"/>
                      </a:solidFill>
                      <a:prstDash val="solid"/>
                      <a:round/>
                      <a:headEnd type="none" w="med" len="med"/>
                      <a:tailEnd type="none" w="med" len="med"/>
                    </a:lnR>
                  </a:tcPr>
                </a:tc>
                <a:tc>
                  <a:txBody>
                    <a:bodyPr/>
                    <a:lstStyle/>
                    <a:p>
                      <a:r>
                        <a:rPr lang="de-AT" sz="2000" dirty="0"/>
                        <a:t>0</a:t>
                      </a:r>
                    </a:p>
                  </a:txBody>
                  <a:tcPr>
                    <a:lnL w="12700" cap="flat" cmpd="sng" algn="ctr">
                      <a:solidFill>
                        <a:schemeClr val="tx1"/>
                      </a:solidFill>
                      <a:prstDash val="solid"/>
                      <a:round/>
                      <a:headEnd type="none" w="med" len="med"/>
                      <a:tailEnd type="none" w="med" len="med"/>
                    </a:lnL>
                  </a:tcPr>
                </a:tc>
                <a:tc>
                  <a:txBody>
                    <a:bodyPr/>
                    <a:lstStyle/>
                    <a:p>
                      <a:r>
                        <a:rPr lang="de-AT" sz="2000" dirty="0"/>
                        <a:t>1</a:t>
                      </a:r>
                    </a:p>
                  </a:txBody>
                  <a:tcPr/>
                </a:tc>
                <a:tc>
                  <a:txBody>
                    <a:bodyPr/>
                    <a:lstStyle/>
                    <a:p>
                      <a:r>
                        <a:rPr lang="de-AT" sz="2000" dirty="0"/>
                        <a:t>0</a:t>
                      </a:r>
                    </a:p>
                  </a:txBody>
                  <a:tcPr/>
                </a:tc>
                <a:tc>
                  <a:txBody>
                    <a:bodyPr/>
                    <a:lstStyle/>
                    <a:p>
                      <a:r>
                        <a:rPr lang="de-AT" sz="2000" dirty="0"/>
                        <a:t>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2048786"/>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1. Background Knowledge Graph</a:t>
            </a:r>
          </a:p>
        </p:txBody>
      </p:sp>
      <p:pic>
        <p:nvPicPr>
          <p:cNvPr id="5" name="Grafik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80000" y="1815693"/>
            <a:ext cx="3606932" cy="3558564"/>
          </a:xfrm>
          <a:prstGeom prst="rect">
            <a:avLst/>
          </a:prstGeom>
        </p:spPr>
      </p:pic>
      <p:cxnSp>
        <p:nvCxnSpPr>
          <p:cNvPr id="7" name="Gerader Verbinder 6"/>
          <p:cNvCxnSpPr/>
          <p:nvPr/>
        </p:nvCxnSpPr>
        <p:spPr>
          <a:xfrm flipH="1">
            <a:off x="1080385" y="3937620"/>
            <a:ext cx="7600015"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a:xfrm>
            <a:off x="975544" y="1365411"/>
            <a:ext cx="3777480" cy="3724337"/>
          </a:xfrm>
        </p:spPr>
        <p:txBody>
          <a:bodyPr>
            <a:normAutofit lnSpcReduction="10000"/>
          </a:bodyPr>
          <a:lstStyle/>
          <a:p>
            <a:r>
              <a:rPr lang="en-US" sz="2000" dirty="0"/>
              <a:t>Find properties with </a:t>
            </a:r>
            <a:br>
              <a:rPr lang="en-US" sz="2000" dirty="0"/>
            </a:br>
            <a:r>
              <a:rPr lang="en-US" sz="2000" b="1" dirty="0"/>
              <a:t>numerical range</a:t>
            </a:r>
          </a:p>
          <a:p>
            <a:r>
              <a:rPr lang="en-US" sz="2000" dirty="0"/>
              <a:t>Hierarchical clustering approach</a:t>
            </a:r>
          </a:p>
          <a:p>
            <a:endParaRPr lang="en-US" sz="1000" dirty="0"/>
          </a:p>
          <a:p>
            <a:r>
              <a:rPr lang="en-US" sz="2000" dirty="0"/>
              <a:t>Two hierarchical layers:</a:t>
            </a:r>
          </a:p>
          <a:p>
            <a:pPr lvl="1"/>
            <a:r>
              <a:rPr lang="en-US" sz="1667" b="1" dirty="0"/>
              <a:t>Type</a:t>
            </a:r>
            <a:r>
              <a:rPr lang="en-US" sz="1667" dirty="0"/>
              <a:t> hierarchy </a:t>
            </a:r>
            <a:br>
              <a:rPr lang="en-US" sz="1667" dirty="0"/>
            </a:br>
            <a:r>
              <a:rPr lang="en-US" sz="1667" dirty="0"/>
              <a:t>(using OWL classes)</a:t>
            </a:r>
          </a:p>
          <a:p>
            <a:pPr lvl="1"/>
            <a:endParaRPr lang="en-US" sz="1667" dirty="0"/>
          </a:p>
          <a:p>
            <a:pPr lvl="1"/>
            <a:r>
              <a:rPr lang="en-US" sz="1667" b="1" dirty="0"/>
              <a:t>Property-object</a:t>
            </a:r>
            <a:r>
              <a:rPr lang="en-US" sz="1667" dirty="0"/>
              <a:t> hierarchy </a:t>
            </a:r>
            <a:br>
              <a:rPr lang="en-US" sz="1667" dirty="0"/>
            </a:br>
            <a:r>
              <a:rPr lang="en-US" sz="1667" dirty="0"/>
              <a:t>(shared property-object pairs)</a:t>
            </a:r>
          </a:p>
          <a:p>
            <a:endParaRPr lang="en-US" dirty="0"/>
          </a:p>
        </p:txBody>
      </p:sp>
    </p:spTree>
    <p:extLst>
      <p:ext uri="{BB962C8B-B14F-4D97-AF65-F5344CB8AC3E}">
        <p14:creationId xmlns:p14="http://schemas.microsoft.com/office/powerpoint/2010/main" val="38868914"/>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86748" y="1954312"/>
            <a:ext cx="3138749" cy="3096659"/>
          </a:xfrm>
          <a:prstGeom prst="rect">
            <a:avLst/>
          </a:prstGeom>
        </p:spPr>
      </p:pic>
      <p:pic>
        <p:nvPicPr>
          <p:cNvPr id="272" name="pasted-image.pdf"/>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17885" y="1904649"/>
            <a:ext cx="2978906" cy="3058584"/>
          </a:xfrm>
          <a:prstGeom prst="rect">
            <a:avLst/>
          </a:prstGeom>
          <a:ln w="12700">
            <a:miter lim="400000"/>
          </a:ln>
        </p:spPr>
      </p:pic>
      <p:sp>
        <p:nvSpPr>
          <p:cNvPr id="273" name="Shape 273"/>
          <p:cNvSpPr/>
          <p:nvPr/>
        </p:nvSpPr>
        <p:spPr>
          <a:xfrm>
            <a:off x="1662963" y="1553582"/>
            <a:ext cx="6408099" cy="323165"/>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p>
            <a:r>
              <a:rPr sz="1500" dirty="0"/>
              <a:t>Mapping bags of numerical value to vector space (feature vector)</a:t>
            </a:r>
          </a:p>
        </p:txBody>
      </p:sp>
      <p:sp>
        <p:nvSpPr>
          <p:cNvPr id="7" name="Titel 1"/>
          <p:cNvSpPr>
            <a:spLocks noGrp="1"/>
          </p:cNvSpPr>
          <p:nvPr>
            <p:ph type="title"/>
          </p:nvPr>
        </p:nvSpPr>
        <p:spPr/>
        <p:txBody>
          <a:bodyPr/>
          <a:lstStyle/>
          <a:p>
            <a:r>
              <a:rPr lang="en-US" dirty="0"/>
              <a:t>2. </a:t>
            </a:r>
            <a:r>
              <a:rPr lang="en-US" i="1" dirty="0"/>
              <a:t>k</a:t>
            </a:r>
            <a:r>
              <a:rPr lang="en-US" dirty="0"/>
              <a:t>-Nearest neighbor search</a:t>
            </a:r>
          </a:p>
        </p:txBody>
      </p:sp>
      <p:sp>
        <p:nvSpPr>
          <p:cNvPr id="3" name="Rechteck 2"/>
          <p:cNvSpPr/>
          <p:nvPr/>
        </p:nvSpPr>
        <p:spPr>
          <a:xfrm>
            <a:off x="5987143" y="1904648"/>
            <a:ext cx="261258" cy="27975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10" name="Gerade Verbindung mit Pfeil 9"/>
          <p:cNvCxnSpPr/>
          <p:nvPr/>
        </p:nvCxnSpPr>
        <p:spPr>
          <a:xfrm flipV="1">
            <a:off x="3901282" y="2380342"/>
            <a:ext cx="2492261" cy="48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4198938" y="2956719"/>
            <a:ext cx="235743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3222625" y="3008993"/>
            <a:ext cx="2567782" cy="373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3984625" y="3611564"/>
            <a:ext cx="2408918" cy="678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3488532" y="3973399"/>
            <a:ext cx="4012409" cy="1905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V="1">
            <a:off x="2845594" y="4551802"/>
            <a:ext cx="4314033" cy="2622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V="1">
            <a:off x="4147345" y="4671549"/>
            <a:ext cx="3587751" cy="1392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223915"/>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p:nvPr/>
        </p:nvSpPr>
        <p:spPr>
          <a:xfrm>
            <a:off x="1662964" y="1553582"/>
            <a:ext cx="5347103" cy="323165"/>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p>
            <a:r>
              <a:rPr sz="1500"/>
              <a:t>Compute &amp; rank k-nearest neighbours for input values</a:t>
            </a:r>
          </a:p>
        </p:txBody>
      </p:sp>
      <p:sp>
        <p:nvSpPr>
          <p:cNvPr id="285" name="Shape 285"/>
          <p:cNvSpPr/>
          <p:nvPr/>
        </p:nvSpPr>
        <p:spPr>
          <a:xfrm>
            <a:off x="4848547" y="2078566"/>
            <a:ext cx="4986941" cy="323165"/>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p>
            <a:r>
              <a:rPr sz="1500"/>
              <a:t>1) input: [ 187, 201, 199, 198, 195, 199, 203, … ]</a:t>
            </a:r>
          </a:p>
        </p:txBody>
      </p:sp>
      <p:pic>
        <p:nvPicPr>
          <p:cNvPr id="286" name="pasted-image.pdf"/>
          <p:cNvPicPr>
            <a:picLocks noChangeAspect="1"/>
          </p:cNvPicPr>
          <p:nvPr/>
        </p:nvPicPr>
        <p:blipFill>
          <a:blip r:embed="rId2">
            <a:extLst/>
          </a:blip>
          <a:stretch>
            <a:fillRect/>
          </a:stretch>
        </p:blipFill>
        <p:spPr>
          <a:xfrm>
            <a:off x="6247069" y="2407709"/>
            <a:ext cx="201083" cy="201083"/>
          </a:xfrm>
          <a:prstGeom prst="rect">
            <a:avLst/>
          </a:prstGeom>
          <a:ln w="12700">
            <a:miter lim="400000"/>
          </a:ln>
        </p:spPr>
      </p:pic>
      <p:pic>
        <p:nvPicPr>
          <p:cNvPr id="287" name="pasted-image.pdf"/>
          <p:cNvPicPr>
            <a:picLocks noChangeAspect="1"/>
          </p:cNvPicPr>
          <p:nvPr/>
        </p:nvPicPr>
        <p:blipFill>
          <a:blip r:embed="rId3">
            <a:extLst/>
          </a:blip>
          <a:stretch>
            <a:fillRect/>
          </a:stretch>
        </p:blipFill>
        <p:spPr>
          <a:xfrm>
            <a:off x="1624542" y="2026709"/>
            <a:ext cx="2995083" cy="3058583"/>
          </a:xfrm>
          <a:prstGeom prst="rect">
            <a:avLst/>
          </a:prstGeom>
          <a:ln w="12700">
            <a:miter lim="400000"/>
          </a:ln>
        </p:spPr>
      </p:pic>
      <p:sp>
        <p:nvSpPr>
          <p:cNvPr id="288" name="Shape 288"/>
          <p:cNvSpPr/>
          <p:nvPr/>
        </p:nvSpPr>
        <p:spPr>
          <a:xfrm>
            <a:off x="4850935" y="2364316"/>
            <a:ext cx="1344918" cy="323165"/>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p>
            <a:r>
              <a:rPr sz="1500" dirty="0"/>
              <a:t>2) mapping: </a:t>
            </a:r>
          </a:p>
        </p:txBody>
      </p:sp>
      <p:sp>
        <p:nvSpPr>
          <p:cNvPr id="289" name="Shape 289"/>
          <p:cNvSpPr/>
          <p:nvPr/>
        </p:nvSpPr>
        <p:spPr>
          <a:xfrm>
            <a:off x="4861518" y="2656469"/>
            <a:ext cx="3457676" cy="323165"/>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p>
            <a:r>
              <a:rPr sz="1500"/>
              <a:t>3) compute distance to neighbours</a:t>
            </a:r>
          </a:p>
        </p:txBody>
      </p:sp>
      <p:sp>
        <p:nvSpPr>
          <p:cNvPr id="290" name="Shape 290"/>
          <p:cNvSpPr/>
          <p:nvPr/>
        </p:nvSpPr>
        <p:spPr>
          <a:xfrm>
            <a:off x="4863544" y="2954619"/>
            <a:ext cx="1901159" cy="323165"/>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p>
            <a:r>
              <a:rPr sz="1500"/>
              <a:t>4) select K nearest</a:t>
            </a:r>
          </a:p>
        </p:txBody>
      </p:sp>
      <p:sp>
        <p:nvSpPr>
          <p:cNvPr id="291" name="Shape 291"/>
          <p:cNvSpPr/>
          <p:nvPr/>
        </p:nvSpPr>
        <p:spPr>
          <a:xfrm flipH="1">
            <a:off x="3815968" y="2551693"/>
            <a:ext cx="2488167" cy="1868131"/>
          </a:xfrm>
          <a:prstGeom prst="line">
            <a:avLst/>
          </a:prstGeom>
          <a:ln w="25400">
            <a:solidFill>
              <a:schemeClr val="accent1"/>
            </a:solidFill>
            <a:bevel/>
            <a:tailEnd type="triangle"/>
          </a:ln>
          <a:effectLst>
            <a:outerShdw blurRad="38100" dist="20000" dir="5400000" rotWithShape="0">
              <a:srgbClr val="000000">
                <a:alpha val="38000"/>
              </a:srgbClr>
            </a:outerShdw>
          </a:effectLst>
        </p:spPr>
        <p:txBody>
          <a:bodyPr lIns="38099" rIns="38099"/>
          <a:lstStyle/>
          <a:p>
            <a:pPr defTabSz="380985">
              <a:defRPr sz="1200">
                <a:latin typeface="+mn-lt"/>
                <a:ea typeface="+mn-ea"/>
                <a:cs typeface="+mn-cs"/>
                <a:sym typeface="Helvetica"/>
              </a:defRPr>
            </a:pPr>
            <a:endParaRPr sz="1000"/>
          </a:p>
        </p:txBody>
      </p:sp>
      <p:pic>
        <p:nvPicPr>
          <p:cNvPr id="292" name="pasted-image.pdf"/>
          <p:cNvPicPr>
            <a:picLocks noChangeAspect="1"/>
          </p:cNvPicPr>
          <p:nvPr/>
        </p:nvPicPr>
        <p:blipFill>
          <a:blip r:embed="rId4">
            <a:extLst/>
          </a:blip>
          <a:stretch>
            <a:fillRect/>
          </a:stretch>
        </p:blipFill>
        <p:spPr>
          <a:xfrm>
            <a:off x="1624542" y="2026709"/>
            <a:ext cx="2995083" cy="3058583"/>
          </a:xfrm>
          <a:prstGeom prst="rect">
            <a:avLst/>
          </a:prstGeom>
          <a:ln w="12700">
            <a:miter lim="400000"/>
          </a:ln>
        </p:spPr>
      </p:pic>
      <p:sp>
        <p:nvSpPr>
          <p:cNvPr id="293" name="Shape 293"/>
          <p:cNvSpPr/>
          <p:nvPr/>
        </p:nvSpPr>
        <p:spPr>
          <a:xfrm>
            <a:off x="3567964" y="4653544"/>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1</a:t>
            </a:r>
          </a:p>
        </p:txBody>
      </p:sp>
      <p:sp>
        <p:nvSpPr>
          <p:cNvPr id="294" name="Shape 294"/>
          <p:cNvSpPr/>
          <p:nvPr/>
        </p:nvSpPr>
        <p:spPr>
          <a:xfrm>
            <a:off x="4075964" y="3880961"/>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2</a:t>
            </a:r>
          </a:p>
        </p:txBody>
      </p:sp>
      <p:sp>
        <p:nvSpPr>
          <p:cNvPr id="295" name="Shape 295"/>
          <p:cNvSpPr/>
          <p:nvPr/>
        </p:nvSpPr>
        <p:spPr>
          <a:xfrm>
            <a:off x="4298214" y="4283127"/>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3</a:t>
            </a:r>
          </a:p>
        </p:txBody>
      </p:sp>
      <p:sp>
        <p:nvSpPr>
          <p:cNvPr id="296" name="Shape 296"/>
          <p:cNvSpPr/>
          <p:nvPr/>
        </p:nvSpPr>
        <p:spPr>
          <a:xfrm>
            <a:off x="3134047" y="4124377"/>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4</a:t>
            </a:r>
          </a:p>
        </p:txBody>
      </p:sp>
      <p:sp>
        <p:nvSpPr>
          <p:cNvPr id="297" name="Shape 297"/>
          <p:cNvSpPr/>
          <p:nvPr/>
        </p:nvSpPr>
        <p:spPr>
          <a:xfrm>
            <a:off x="4298214" y="4614608"/>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5</a:t>
            </a:r>
          </a:p>
        </p:txBody>
      </p:sp>
      <p:sp>
        <p:nvSpPr>
          <p:cNvPr id="298" name="Shape 298"/>
          <p:cNvSpPr/>
          <p:nvPr/>
        </p:nvSpPr>
        <p:spPr>
          <a:xfrm>
            <a:off x="2795380" y="4505377"/>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6</a:t>
            </a:r>
          </a:p>
        </p:txBody>
      </p:sp>
      <p:pic>
        <p:nvPicPr>
          <p:cNvPr id="299" name="pasted-image.pdf"/>
          <p:cNvPicPr>
            <a:picLocks noChangeAspect="1"/>
          </p:cNvPicPr>
          <p:nvPr/>
        </p:nvPicPr>
        <p:blipFill>
          <a:blip r:embed="rId5">
            <a:extLst/>
          </a:blip>
          <a:stretch>
            <a:fillRect/>
          </a:stretch>
        </p:blipFill>
        <p:spPr>
          <a:xfrm>
            <a:off x="1624542" y="2026709"/>
            <a:ext cx="2995083" cy="3058583"/>
          </a:xfrm>
          <a:prstGeom prst="rect">
            <a:avLst/>
          </a:prstGeom>
          <a:ln w="12700">
            <a:miter lim="400000"/>
          </a:ln>
        </p:spPr>
      </p:pic>
      <p:sp>
        <p:nvSpPr>
          <p:cNvPr id="21" name="Rechteck 20"/>
          <p:cNvSpPr/>
          <p:nvPr/>
        </p:nvSpPr>
        <p:spPr>
          <a:xfrm>
            <a:off x="2409372" y="2058497"/>
            <a:ext cx="261258" cy="27975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23" name="Titel 1"/>
          <p:cNvSpPr>
            <a:spLocks noGrp="1"/>
          </p:cNvSpPr>
          <p:nvPr>
            <p:ph type="title"/>
          </p:nvPr>
        </p:nvSpPr>
        <p:spPr>
          <a:xfrm>
            <a:off x="513357" y="320824"/>
            <a:ext cx="6980000" cy="736476"/>
          </a:xfrm>
        </p:spPr>
        <p:txBody>
          <a:bodyPr/>
          <a:lstStyle/>
          <a:p>
            <a:r>
              <a:rPr lang="en-US" dirty="0"/>
              <a:t>2. </a:t>
            </a:r>
            <a:r>
              <a:rPr lang="en-US" i="1" dirty="0"/>
              <a:t>k</a:t>
            </a:r>
            <a:r>
              <a:rPr lang="en-US" dirty="0"/>
              <a:t>-Nearest neighbor search</a:t>
            </a:r>
          </a:p>
        </p:txBody>
      </p:sp>
    </p:spTree>
    <p:extLst>
      <p:ext uri="{BB962C8B-B14F-4D97-AF65-F5344CB8AC3E}">
        <p14:creationId xmlns:p14="http://schemas.microsoft.com/office/powerpoint/2010/main" val="26606760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29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8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29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8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iterate>
                                    <p:tmAbs val="0"/>
                                  </p:iterate>
                                  <p:childTnLst>
                                    <p:set>
                                      <p:cBhvr>
                                        <p:cTn id="23" fill="hold">
                                          <p:stCondLst>
                                            <p:cond delay="0"/>
                                          </p:stCondLst>
                                        </p:cTn>
                                        <p:tgtEl>
                                          <p:spTgt spid="291"/>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28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29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290"/>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300"/>
                                  </p:stCondLst>
                                  <p:iterate>
                                    <p:tmAbs val="0"/>
                                  </p:iterate>
                                  <p:childTnLst>
                                    <p:set>
                                      <p:cBhvr>
                                        <p:cTn id="36" fill="hold"/>
                                        <p:tgtEl>
                                          <p:spTgt spid="293"/>
                                        </p:tgtEl>
                                        <p:attrNameLst>
                                          <p:attrName>style.visibility</p:attrName>
                                        </p:attrNameLst>
                                      </p:cBhvr>
                                      <p:to>
                                        <p:strVal val="visible"/>
                                      </p:to>
                                    </p:set>
                                  </p:childTnLst>
                                </p:cTn>
                              </p:par>
                            </p:childTnLst>
                          </p:cTn>
                        </p:par>
                        <p:par>
                          <p:cTn id="37" fill="hold">
                            <p:stCondLst>
                              <p:cond delay="300"/>
                            </p:stCondLst>
                            <p:childTnLst>
                              <p:par>
                                <p:cTn id="38" presetID="1" presetClass="entr" presetSubtype="0" fill="hold" grpId="0" nodeType="afterEffect">
                                  <p:stCondLst>
                                    <p:cond delay="300"/>
                                  </p:stCondLst>
                                  <p:iterate>
                                    <p:tmAbs val="0"/>
                                  </p:iterate>
                                  <p:childTnLst>
                                    <p:set>
                                      <p:cBhvr>
                                        <p:cTn id="39" fill="hold"/>
                                        <p:tgtEl>
                                          <p:spTgt spid="294"/>
                                        </p:tgtEl>
                                        <p:attrNameLst>
                                          <p:attrName>style.visibility</p:attrName>
                                        </p:attrNameLst>
                                      </p:cBhvr>
                                      <p:to>
                                        <p:strVal val="visible"/>
                                      </p:to>
                                    </p:set>
                                  </p:childTnLst>
                                </p:cTn>
                              </p:par>
                            </p:childTnLst>
                          </p:cTn>
                        </p:par>
                        <p:par>
                          <p:cTn id="40" fill="hold">
                            <p:stCondLst>
                              <p:cond delay="600"/>
                            </p:stCondLst>
                            <p:childTnLst>
                              <p:par>
                                <p:cTn id="41" presetID="1" presetClass="entr" presetSubtype="0" fill="hold" grpId="0" nodeType="afterEffect">
                                  <p:stCondLst>
                                    <p:cond delay="200"/>
                                  </p:stCondLst>
                                  <p:iterate>
                                    <p:tmAbs val="0"/>
                                  </p:iterate>
                                  <p:childTnLst>
                                    <p:set>
                                      <p:cBhvr>
                                        <p:cTn id="42" fill="hold"/>
                                        <p:tgtEl>
                                          <p:spTgt spid="295"/>
                                        </p:tgtEl>
                                        <p:attrNameLst>
                                          <p:attrName>style.visibility</p:attrName>
                                        </p:attrNameLst>
                                      </p:cBhvr>
                                      <p:to>
                                        <p:strVal val="visible"/>
                                      </p:to>
                                    </p:set>
                                  </p:childTnLst>
                                </p:cTn>
                              </p:par>
                            </p:childTnLst>
                          </p:cTn>
                        </p:par>
                        <p:par>
                          <p:cTn id="43" fill="hold">
                            <p:stCondLst>
                              <p:cond delay="800"/>
                            </p:stCondLst>
                            <p:childTnLst>
                              <p:par>
                                <p:cTn id="44" presetID="1" presetClass="entr" presetSubtype="0" fill="hold" grpId="0" nodeType="afterEffect">
                                  <p:stCondLst>
                                    <p:cond delay="200"/>
                                  </p:stCondLst>
                                  <p:iterate>
                                    <p:tmAbs val="0"/>
                                  </p:iterate>
                                  <p:childTnLst>
                                    <p:set>
                                      <p:cBhvr>
                                        <p:cTn id="45" fill="hold"/>
                                        <p:tgtEl>
                                          <p:spTgt spid="296"/>
                                        </p:tgtEl>
                                        <p:attrNameLst>
                                          <p:attrName>style.visibility</p:attrName>
                                        </p:attrNameLst>
                                      </p:cBhvr>
                                      <p:to>
                                        <p:strVal val="visible"/>
                                      </p:to>
                                    </p:set>
                                  </p:childTnLst>
                                </p:cTn>
                              </p:par>
                            </p:childTnLst>
                          </p:cTn>
                        </p:par>
                        <p:par>
                          <p:cTn id="46" fill="hold">
                            <p:stCondLst>
                              <p:cond delay="1000"/>
                            </p:stCondLst>
                            <p:childTnLst>
                              <p:par>
                                <p:cTn id="47" presetID="1" presetClass="entr" presetSubtype="0" fill="hold" grpId="0" nodeType="afterEffect">
                                  <p:stCondLst>
                                    <p:cond delay="100"/>
                                  </p:stCondLst>
                                  <p:iterate>
                                    <p:tmAbs val="0"/>
                                  </p:iterate>
                                  <p:childTnLst>
                                    <p:set>
                                      <p:cBhvr>
                                        <p:cTn id="48" fill="hold"/>
                                        <p:tgtEl>
                                          <p:spTgt spid="297"/>
                                        </p:tgtEl>
                                        <p:attrNameLst>
                                          <p:attrName>style.visibility</p:attrName>
                                        </p:attrNameLst>
                                      </p:cBhvr>
                                      <p:to>
                                        <p:strVal val="visible"/>
                                      </p:to>
                                    </p:set>
                                  </p:childTnLst>
                                </p:cTn>
                              </p:par>
                            </p:childTnLst>
                          </p:cTn>
                        </p:par>
                        <p:par>
                          <p:cTn id="49" fill="hold">
                            <p:stCondLst>
                              <p:cond delay="1100"/>
                            </p:stCondLst>
                            <p:childTnLst>
                              <p:par>
                                <p:cTn id="50" presetID="1" presetClass="entr" presetSubtype="0" fill="hold" grpId="0" nodeType="afterEffect">
                                  <p:stCondLst>
                                    <p:cond delay="100"/>
                                  </p:stCondLst>
                                  <p:iterate>
                                    <p:tmAbs val="0"/>
                                  </p:iterate>
                                  <p:childTnLst>
                                    <p:set>
                                      <p:cBhvr>
                                        <p:cTn id="51" fill="hold"/>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advAuto="0"/>
      <p:bldP spid="286" grpId="0" animBg="1" advAuto="0"/>
      <p:bldP spid="288" grpId="0" animBg="1" advAuto="0"/>
      <p:bldP spid="289" grpId="0" animBg="1" advAuto="0"/>
      <p:bldP spid="290" grpId="0" animBg="1" advAuto="0"/>
      <p:bldP spid="291" grpId="0" animBg="1" advAuto="0"/>
      <p:bldP spid="291" grpId="1" animBg="1" advAuto="0"/>
      <p:bldP spid="292" grpId="0" animBg="1" advAuto="0"/>
      <p:bldP spid="293" grpId="0" animBg="1" advAuto="0"/>
      <p:bldP spid="294" grpId="0" animBg="1" advAuto="0"/>
      <p:bldP spid="295" grpId="0" animBg="1" advAuto="0"/>
      <p:bldP spid="296" grpId="0" animBg="1" advAuto="0"/>
      <p:bldP spid="297" grpId="0" animBg="1" advAuto="0"/>
      <p:bldP spid="298" grpId="0" animBg="1" advAuto="0"/>
      <p:bldP spid="299" grpId="0"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pasted-image.pdf"/>
          <p:cNvPicPr>
            <a:picLocks noChangeAspect="1"/>
          </p:cNvPicPr>
          <p:nvPr/>
        </p:nvPicPr>
        <p:blipFill>
          <a:blip r:embed="rId2">
            <a:extLst/>
          </a:blip>
          <a:stretch>
            <a:fillRect/>
          </a:stretch>
        </p:blipFill>
        <p:spPr>
          <a:xfrm>
            <a:off x="1889125" y="1925232"/>
            <a:ext cx="6233583" cy="3058584"/>
          </a:xfrm>
          <a:prstGeom prst="rect">
            <a:avLst/>
          </a:prstGeom>
          <a:ln w="12700">
            <a:miter lim="400000"/>
          </a:ln>
        </p:spPr>
      </p:pic>
      <p:sp>
        <p:nvSpPr>
          <p:cNvPr id="333" name="Shape 333"/>
          <p:cNvSpPr/>
          <p:nvPr/>
        </p:nvSpPr>
        <p:spPr>
          <a:xfrm>
            <a:off x="7081631" y="4547711"/>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1</a:t>
            </a:r>
          </a:p>
        </p:txBody>
      </p:sp>
      <p:sp>
        <p:nvSpPr>
          <p:cNvPr id="334" name="Shape 334"/>
          <p:cNvSpPr/>
          <p:nvPr/>
        </p:nvSpPr>
        <p:spPr>
          <a:xfrm>
            <a:off x="7589631" y="3775127"/>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2</a:t>
            </a:r>
          </a:p>
        </p:txBody>
      </p:sp>
      <p:sp>
        <p:nvSpPr>
          <p:cNvPr id="335" name="Shape 335"/>
          <p:cNvSpPr/>
          <p:nvPr/>
        </p:nvSpPr>
        <p:spPr>
          <a:xfrm>
            <a:off x="7811881" y="4177294"/>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dirty="0"/>
              <a:t>3</a:t>
            </a:r>
          </a:p>
        </p:txBody>
      </p:sp>
      <p:sp>
        <p:nvSpPr>
          <p:cNvPr id="336" name="Shape 336"/>
          <p:cNvSpPr/>
          <p:nvPr/>
        </p:nvSpPr>
        <p:spPr>
          <a:xfrm>
            <a:off x="6647714" y="4018544"/>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4</a:t>
            </a:r>
          </a:p>
        </p:txBody>
      </p:sp>
      <p:sp>
        <p:nvSpPr>
          <p:cNvPr id="337" name="Shape 337"/>
          <p:cNvSpPr/>
          <p:nvPr/>
        </p:nvSpPr>
        <p:spPr>
          <a:xfrm>
            <a:off x="7811881" y="4508775"/>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5</a:t>
            </a:r>
          </a:p>
        </p:txBody>
      </p:sp>
      <p:sp>
        <p:nvSpPr>
          <p:cNvPr id="338" name="Shape 338"/>
          <p:cNvSpPr/>
          <p:nvPr/>
        </p:nvSpPr>
        <p:spPr>
          <a:xfrm>
            <a:off x="6309047" y="4399544"/>
            <a:ext cx="237242" cy="361637"/>
          </a:xfrm>
          <a:prstGeom prst="rect">
            <a:avLst/>
          </a:prstGeom>
          <a:ln w="12700">
            <a:miter lim="400000"/>
          </a:ln>
          <a:extLst>
            <a:ext uri="{C572A759-6A51-4108-AA02-DFA0A04FC94B}">
              <ma14:wrappingTextBoxFlag xmlns:ma14="http://schemas.microsoft.com/office/mac/drawingml/2011/main" xmlns="" val="1"/>
            </a:ext>
          </a:extLst>
        </p:spPr>
        <p:txBody>
          <a:bodyPr wrap="none" lIns="38099" rIns="38099">
            <a:spAutoFit/>
          </a:bodyPr>
          <a:lstStyle>
            <a:lvl1pPr>
              <a:defRPr sz="2100" b="1">
                <a:solidFill>
                  <a:srgbClr val="AB5A52"/>
                </a:solidFill>
              </a:defRPr>
            </a:lvl1pPr>
          </a:lstStyle>
          <a:p>
            <a:r>
              <a:rPr sz="1750"/>
              <a:t>6</a:t>
            </a:r>
          </a:p>
        </p:txBody>
      </p:sp>
      <p:pic>
        <p:nvPicPr>
          <p:cNvPr id="339" name="pasted-image.pdf"/>
          <p:cNvPicPr>
            <a:picLocks noChangeAspect="1"/>
          </p:cNvPicPr>
          <p:nvPr/>
        </p:nvPicPr>
        <p:blipFill>
          <a:blip r:embed="rId3">
            <a:extLst/>
          </a:blip>
          <a:stretch>
            <a:fillRect/>
          </a:stretch>
        </p:blipFill>
        <p:spPr>
          <a:xfrm>
            <a:off x="7228210" y="4263020"/>
            <a:ext cx="201084" cy="201084"/>
          </a:xfrm>
          <a:prstGeom prst="rect">
            <a:avLst/>
          </a:prstGeom>
          <a:ln w="12700">
            <a:miter lim="400000"/>
          </a:ln>
        </p:spPr>
      </p:pic>
      <p:sp>
        <p:nvSpPr>
          <p:cNvPr id="2" name="Titel 1"/>
          <p:cNvSpPr>
            <a:spLocks noGrp="1"/>
          </p:cNvSpPr>
          <p:nvPr>
            <p:ph type="title"/>
          </p:nvPr>
        </p:nvSpPr>
        <p:spPr/>
        <p:txBody>
          <a:bodyPr/>
          <a:lstStyle/>
          <a:p>
            <a:r>
              <a:rPr lang="en-US" dirty="0"/>
              <a:t>3. Result Aggregation</a:t>
            </a:r>
          </a:p>
        </p:txBody>
      </p:sp>
      <p:sp>
        <p:nvSpPr>
          <p:cNvPr id="14" name="Rechteck 13"/>
          <p:cNvSpPr/>
          <p:nvPr/>
        </p:nvSpPr>
        <p:spPr>
          <a:xfrm>
            <a:off x="5914571" y="1984477"/>
            <a:ext cx="261258" cy="27975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Tree>
    <p:extLst>
      <p:ext uri="{BB962C8B-B14F-4D97-AF65-F5344CB8AC3E}">
        <p14:creationId xmlns:p14="http://schemas.microsoft.com/office/powerpoint/2010/main" val="2848442172"/>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Experimental OD Column labelling</a:t>
            </a:r>
          </a:p>
        </p:txBody>
      </p:sp>
      <p:sp>
        <p:nvSpPr>
          <p:cNvPr id="3" name="Inhaltsplatzhalter 2"/>
          <p:cNvSpPr>
            <a:spLocks noGrp="1"/>
          </p:cNvSpPr>
          <p:nvPr>
            <p:ph idx="1"/>
          </p:nvPr>
        </p:nvSpPr>
        <p:spPr/>
        <p:txBody>
          <a:bodyPr/>
          <a:lstStyle/>
          <a:p>
            <a:r>
              <a:rPr lang="en-US" dirty="0"/>
              <a:t>Works well for “</a:t>
            </a:r>
            <a:r>
              <a:rPr lang="en-US" dirty="0" err="1"/>
              <a:t>dbpedia</a:t>
            </a:r>
            <a:r>
              <a:rPr lang="en-US" dirty="0"/>
              <a:t>-like” data</a:t>
            </a:r>
          </a:p>
          <a:p>
            <a:r>
              <a:rPr lang="en-US" dirty="0"/>
              <a:t>Data from two selected Open Data portals</a:t>
            </a:r>
          </a:p>
          <a:p>
            <a:pPr lvl="1"/>
            <a:r>
              <a:rPr lang="en-US" dirty="0"/>
              <a:t>1170 CSV tables</a:t>
            </a:r>
          </a:p>
          <a:p>
            <a:r>
              <a:rPr lang="en-US" dirty="0"/>
              <a:t>Manual inspection of  top 100 tables</a:t>
            </a:r>
          </a:p>
          <a:p>
            <a:endParaRPr lang="en-US" dirty="0"/>
          </a:p>
          <a:p>
            <a:r>
              <a:rPr lang="en-US" b="1" dirty="0"/>
              <a:t>Lessons learned</a:t>
            </a:r>
            <a:r>
              <a:rPr lang="en-US" dirty="0"/>
              <a:t>:</a:t>
            </a:r>
          </a:p>
          <a:p>
            <a:pPr lvl="1"/>
            <a:r>
              <a:rPr lang="en-US" dirty="0"/>
              <a:t>Missing domain knowledge</a:t>
            </a:r>
          </a:p>
          <a:p>
            <a:pPr lvl="1"/>
            <a:r>
              <a:rPr lang="en-US" dirty="0"/>
              <a:t>Timeline data</a:t>
            </a:r>
          </a:p>
          <a:p>
            <a:pPr lvl="1"/>
            <a:r>
              <a:rPr lang="en-US" dirty="0"/>
              <a:t>Combine with (existing) complementary approaches</a:t>
            </a:r>
          </a:p>
        </p:txBody>
      </p:sp>
    </p:spTree>
    <p:extLst>
      <p:ext uri="{BB962C8B-B14F-4D97-AF65-F5344CB8AC3E}">
        <p14:creationId xmlns:p14="http://schemas.microsoft.com/office/powerpoint/2010/main" val="2220992140"/>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9480" y="1325562"/>
            <a:ext cx="9321313" cy="3901282"/>
          </a:xfrm>
        </p:spPr>
        <p:txBody>
          <a:bodyPr>
            <a:normAutofit lnSpcReduction="10000"/>
          </a:bodyPr>
          <a:lstStyle/>
          <a:p>
            <a:r>
              <a:rPr lang="en-US" dirty="0"/>
              <a:t>Part I:</a:t>
            </a:r>
          </a:p>
          <a:p>
            <a:pPr lvl="1"/>
            <a:r>
              <a:rPr lang="en-US" dirty="0"/>
              <a:t>Where to find Open Data?</a:t>
            </a:r>
          </a:p>
          <a:p>
            <a:pPr lvl="1"/>
            <a:r>
              <a:rPr lang="en-US" dirty="0"/>
              <a:t>Dealing with “Low-level” data heterogeneity </a:t>
            </a:r>
            <a:r>
              <a:rPr lang="mr-IN" dirty="0"/>
              <a:t>–</a:t>
            </a:r>
            <a:r>
              <a:rPr lang="en-US" dirty="0"/>
              <a:t> Which formats are there on the Web?</a:t>
            </a:r>
          </a:p>
          <a:p>
            <a:pPr lvl="1"/>
            <a:r>
              <a:rPr lang="en-US" dirty="0"/>
              <a:t>Licenses and Provenance </a:t>
            </a:r>
          </a:p>
          <a:p>
            <a:pPr lvl="1"/>
            <a:r>
              <a:rPr lang="en-US" dirty="0"/>
              <a:t>Quality Issues in Open Data</a:t>
            </a:r>
          </a:p>
          <a:p>
            <a:pPr lvl="1"/>
            <a:r>
              <a:rPr lang="en-US" dirty="0"/>
              <a:t>How to find Open data: Search over Open Data</a:t>
            </a:r>
          </a:p>
          <a:p>
            <a:r>
              <a:rPr lang="en-US" b="1" dirty="0"/>
              <a:t>Part II: </a:t>
            </a:r>
          </a:p>
          <a:p>
            <a:pPr lvl="1"/>
            <a:r>
              <a:rPr lang="en-US" dirty="0"/>
              <a:t>How does reasoning help? A motivating Use Case.</a:t>
            </a:r>
          </a:p>
          <a:p>
            <a:pPr lvl="1"/>
            <a:r>
              <a:rPr lang="en-US" dirty="0"/>
              <a:t>Let’s discuss how Rules &amp; Reasoning can help? Group work!</a:t>
            </a:r>
            <a:endParaRPr lang="en-US" b="1" dirty="0"/>
          </a:p>
          <a:p>
            <a:endParaRPr lang="en-US" dirty="0"/>
          </a:p>
        </p:txBody>
      </p:sp>
      <p:sp>
        <p:nvSpPr>
          <p:cNvPr id="5" name="Slide Number Placeholder 4"/>
          <p:cNvSpPr>
            <a:spLocks noGrp="1"/>
          </p:cNvSpPr>
          <p:nvPr>
            <p:ph type="sldNum" sz="quarter" idx="10"/>
          </p:nvPr>
        </p:nvSpPr>
        <p:spPr/>
        <p:txBody>
          <a:bodyPr/>
          <a:lstStyle/>
          <a:p>
            <a:pPr>
              <a:defRPr/>
            </a:pPr>
            <a:r>
              <a:rPr lang="de-DE"/>
              <a:t>Seite </a:t>
            </a:r>
            <a:fld id="{E263FBF5-8BA2-BC4C-A885-F0730F6AC04E}" type="slidenum">
              <a:rPr lang="de-DE" smtClean="0"/>
              <a:pPr>
                <a:defRPr/>
              </a:pPr>
              <a:t>115</a:t>
            </a:fld>
            <a:endParaRPr lang="de-DE"/>
          </a:p>
        </p:txBody>
      </p:sp>
    </p:spTree>
    <p:extLst>
      <p:ext uri="{BB962C8B-B14F-4D97-AF65-F5344CB8AC3E}">
        <p14:creationId xmlns:p14="http://schemas.microsoft.com/office/powerpoint/2010/main" val="4141192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A </a:t>
            </a:r>
            <a:r>
              <a:rPr lang="de-DE" dirty="0" err="1"/>
              <a:t>motivating</a:t>
            </a:r>
            <a:r>
              <a:rPr lang="de-DE" dirty="0"/>
              <a:t> </a:t>
            </a:r>
            <a:r>
              <a:rPr lang="de-DE" dirty="0" err="1"/>
              <a:t>use</a:t>
            </a:r>
            <a:r>
              <a:rPr lang="de-DE" dirty="0"/>
              <a:t> </a:t>
            </a:r>
            <a:r>
              <a:rPr lang="de-DE" dirty="0" err="1"/>
              <a:t>case</a:t>
            </a:r>
            <a:r>
              <a:rPr lang="mr-IN" dirty="0"/>
              <a:t>…</a:t>
            </a:r>
            <a:endParaRPr lang="de-DE" dirty="0"/>
          </a:p>
        </p:txBody>
      </p:sp>
      <p:sp>
        <p:nvSpPr>
          <p:cNvPr id="16" name="Slide Number Placeholder 4"/>
          <p:cNvSpPr>
            <a:spLocks noGrp="1"/>
          </p:cNvSpPr>
          <p:nvPr>
            <p:ph type="sldNum" sz="quarter" idx="10"/>
          </p:nvPr>
        </p:nvSpPr>
        <p:spPr>
          <a:xfrm>
            <a:off x="8577792" y="5464969"/>
            <a:ext cx="312208" cy="22621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cs typeface="ＭＳ Ｐゴシック" charset="0"/>
              </a:defRPr>
            </a:lvl1pPr>
            <a:lvl2pPr marL="619100" indent="-238115" eaLnBrk="0" hangingPunct="0">
              <a:defRPr sz="1000">
                <a:solidFill>
                  <a:schemeClr val="tx1"/>
                </a:solidFill>
                <a:latin typeface="Arial" charset="0"/>
                <a:ea typeface="ＭＳ Ｐゴシック" charset="0"/>
              </a:defRPr>
            </a:lvl2pPr>
            <a:lvl3pPr marL="952462" indent="-190492" eaLnBrk="0" hangingPunct="0">
              <a:defRPr sz="1000">
                <a:solidFill>
                  <a:schemeClr val="tx1"/>
                </a:solidFill>
                <a:latin typeface="Arial" charset="0"/>
                <a:ea typeface="ＭＳ Ｐゴシック" charset="0"/>
              </a:defRPr>
            </a:lvl3pPr>
            <a:lvl4pPr marL="1333447" indent="-190492" eaLnBrk="0" hangingPunct="0">
              <a:defRPr sz="1000">
                <a:solidFill>
                  <a:schemeClr val="tx1"/>
                </a:solidFill>
                <a:latin typeface="Arial" charset="0"/>
                <a:ea typeface="ＭＳ Ｐゴシック" charset="0"/>
              </a:defRPr>
            </a:lvl4pPr>
            <a:lvl5pPr marL="1714431" indent="-190492" eaLnBrk="0" hangingPunct="0">
              <a:defRPr sz="1000">
                <a:solidFill>
                  <a:schemeClr val="tx1"/>
                </a:solidFill>
                <a:latin typeface="Arial" charset="0"/>
                <a:ea typeface="ＭＳ Ｐゴシック" charset="0"/>
              </a:defRPr>
            </a:lvl5pPr>
            <a:lvl6pPr marL="2095416" indent="-190492" eaLnBrk="0" fontAlgn="base" hangingPunct="0">
              <a:spcBef>
                <a:spcPct val="50000"/>
              </a:spcBef>
              <a:spcAft>
                <a:spcPct val="0"/>
              </a:spcAft>
              <a:defRPr sz="1000">
                <a:solidFill>
                  <a:schemeClr val="tx1"/>
                </a:solidFill>
                <a:latin typeface="Arial" charset="0"/>
                <a:ea typeface="ＭＳ Ｐゴシック" charset="0"/>
              </a:defRPr>
            </a:lvl6pPr>
            <a:lvl7pPr marL="2476401" indent="-190492" eaLnBrk="0" fontAlgn="base" hangingPunct="0">
              <a:spcBef>
                <a:spcPct val="50000"/>
              </a:spcBef>
              <a:spcAft>
                <a:spcPct val="0"/>
              </a:spcAft>
              <a:defRPr sz="1000">
                <a:solidFill>
                  <a:schemeClr val="tx1"/>
                </a:solidFill>
                <a:latin typeface="Arial" charset="0"/>
                <a:ea typeface="ＭＳ Ｐゴシック" charset="0"/>
              </a:defRPr>
            </a:lvl7pPr>
            <a:lvl8pPr marL="2857386" indent="-190492" eaLnBrk="0" fontAlgn="base" hangingPunct="0">
              <a:spcBef>
                <a:spcPct val="50000"/>
              </a:spcBef>
              <a:spcAft>
                <a:spcPct val="0"/>
              </a:spcAft>
              <a:defRPr sz="1000">
                <a:solidFill>
                  <a:schemeClr val="tx1"/>
                </a:solidFill>
                <a:latin typeface="Arial" charset="0"/>
                <a:ea typeface="ＭＳ Ｐゴシック" charset="0"/>
              </a:defRPr>
            </a:lvl8pPr>
            <a:lvl9pPr marL="3238370" indent="-190492" eaLnBrk="0" fontAlgn="base" hangingPunct="0">
              <a:spcBef>
                <a:spcPct val="50000"/>
              </a:spcBef>
              <a:spcAft>
                <a:spcPct val="0"/>
              </a:spcAft>
              <a:defRPr sz="1000">
                <a:solidFill>
                  <a:schemeClr val="tx1"/>
                </a:solidFill>
                <a:latin typeface="Arial" charset="0"/>
                <a:ea typeface="ＭＳ Ｐゴシック" charset="0"/>
              </a:defRPr>
            </a:lvl9pPr>
          </a:lstStyle>
          <a:p>
            <a:pPr eaLnBrk="1" hangingPunct="1"/>
            <a:fld id="{BA62E752-1807-604B-A63E-E645742798DC}" type="slidenum">
              <a:rPr lang="de-DE"/>
              <a:pPr eaLnBrk="1" hangingPunct="1"/>
              <a:t>116</a:t>
            </a:fld>
            <a:endParaRPr lang="de-DE"/>
          </a:p>
        </p:txBody>
      </p:sp>
      <p:sp>
        <p:nvSpPr>
          <p:cNvPr id="17" name="Rectangle 3"/>
          <p:cNvSpPr txBox="1">
            <a:spLocks noChangeArrowheads="1"/>
          </p:cNvSpPr>
          <p:nvPr/>
        </p:nvSpPr>
        <p:spPr>
          <a:xfrm>
            <a:off x="1621896" y="2436813"/>
            <a:ext cx="7118615" cy="3000375"/>
          </a:xfrm>
          <a:prstGeom prst="rect">
            <a:avLst/>
          </a:prstGeom>
        </p:spPr>
        <p:txBody>
          <a:bodyPr vert="horz" lIns="0" tIns="45715" rIns="0" bIns="45715" rtlCol="0">
            <a:normAutofit/>
          </a:bodyPr>
          <a:lstStyle>
            <a:lvl1pPr marL="294479" indent="-294479" algn="l" defTabSz="1015687" rtl="0" eaLnBrk="1" latinLnBrk="0" hangingPunct="1">
              <a:lnSpc>
                <a:spcPct val="100000"/>
              </a:lnSpc>
              <a:spcBef>
                <a:spcPts val="0"/>
              </a:spcBef>
              <a:spcAft>
                <a:spcPts val="667"/>
              </a:spcAft>
              <a:buClr>
                <a:schemeClr val="accent3"/>
              </a:buClr>
              <a:buFont typeface="Wingdings" pitchFamily="2" charset="2"/>
              <a:buChar char="§"/>
              <a:defRPr sz="2223" kern="1200">
                <a:solidFill>
                  <a:schemeClr val="tx1"/>
                </a:solidFill>
                <a:latin typeface="+mn-lt"/>
                <a:ea typeface="+mn-ea"/>
                <a:cs typeface="+mn-cs"/>
              </a:defRPr>
            </a:lvl1pPr>
            <a:lvl2pPr marL="601304" indent="-317401" algn="l" defTabSz="1015687" rtl="0" eaLnBrk="1" latinLnBrk="0" hangingPunct="1">
              <a:lnSpc>
                <a:spcPct val="100000"/>
              </a:lnSpc>
              <a:spcBef>
                <a:spcPts val="0"/>
              </a:spcBef>
              <a:spcAft>
                <a:spcPts val="667"/>
              </a:spcAft>
              <a:buClr>
                <a:schemeClr val="tx2"/>
              </a:buClr>
              <a:buSzPct val="100000"/>
              <a:buFont typeface="Wingdings" pitchFamily="2" charset="2"/>
              <a:buChar char="§"/>
              <a:defRPr sz="2000" kern="1200">
                <a:solidFill>
                  <a:schemeClr val="tx1"/>
                </a:solidFill>
                <a:latin typeface="+mn-lt"/>
                <a:ea typeface="+mn-ea"/>
                <a:cs typeface="+mn-cs"/>
              </a:defRPr>
            </a:lvl2pPr>
            <a:lvl3pPr marL="894018" indent="-305059" algn="l" defTabSz="1015687" rtl="0" eaLnBrk="1" latinLnBrk="0" hangingPunct="1">
              <a:lnSpc>
                <a:spcPct val="100000"/>
              </a:lnSpc>
              <a:spcBef>
                <a:spcPts val="0"/>
              </a:spcBef>
              <a:spcAft>
                <a:spcPts val="667"/>
              </a:spcAft>
              <a:buClr>
                <a:schemeClr val="accent4"/>
              </a:buClr>
              <a:buFont typeface="Wingdings" pitchFamily="2" charset="2"/>
              <a:buChar char="§"/>
              <a:defRPr sz="1777" kern="1200">
                <a:solidFill>
                  <a:schemeClr val="tx1"/>
                </a:solidFill>
                <a:latin typeface="+mn-lt"/>
                <a:ea typeface="+mn-ea"/>
                <a:cs typeface="+mn-cs"/>
              </a:defRPr>
            </a:lvl3pPr>
            <a:lvl4pPr marL="1199077" indent="-305059" algn="l" defTabSz="1015687" rtl="0" eaLnBrk="1" latinLnBrk="0" hangingPunct="1">
              <a:lnSpc>
                <a:spcPct val="100000"/>
              </a:lnSpc>
              <a:spcBef>
                <a:spcPts val="0"/>
              </a:spcBef>
              <a:spcAft>
                <a:spcPts val="667"/>
              </a:spcAft>
              <a:buClr>
                <a:schemeClr val="accent5"/>
              </a:buClr>
              <a:buFont typeface="Wingdings" pitchFamily="2" charset="2"/>
              <a:buChar char="§"/>
              <a:defRPr sz="1777" kern="1200">
                <a:solidFill>
                  <a:schemeClr val="tx1"/>
                </a:solidFill>
                <a:latin typeface="+mn-lt"/>
                <a:ea typeface="+mn-ea"/>
                <a:cs typeface="+mn-cs"/>
              </a:defRPr>
            </a:lvl4pPr>
            <a:lvl5pPr marL="1493556" indent="-294479" algn="l" defTabSz="1015687" rtl="0" eaLnBrk="1" latinLnBrk="0" hangingPunct="1">
              <a:lnSpc>
                <a:spcPct val="100000"/>
              </a:lnSpc>
              <a:spcBef>
                <a:spcPts val="0"/>
              </a:spcBef>
              <a:spcAft>
                <a:spcPts val="667"/>
              </a:spcAft>
              <a:buFont typeface="Wingdings" pitchFamily="2" charset="2"/>
              <a:buChar char="§"/>
              <a:defRPr sz="1556" kern="1200">
                <a:solidFill>
                  <a:schemeClr val="tx1"/>
                </a:solidFill>
                <a:latin typeface="+mn-lt"/>
                <a:ea typeface="+mn-ea"/>
                <a:cs typeface="+mn-cs"/>
              </a:defRPr>
            </a:lvl5pPr>
            <a:lvl6pPr marL="2793142"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6pPr>
            <a:lvl7pPr marL="3300985"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7pPr>
            <a:lvl8pPr marL="3808827"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8pPr>
            <a:lvl9pPr marL="4316673"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9pPr>
          </a:lstStyle>
          <a:p>
            <a:pPr marL="477554" lvl="2" indent="-317487" fontAlgn="b">
              <a:buClrTx/>
              <a:buFont typeface="Wingdings" pitchFamily="2" charset="2"/>
              <a:buNone/>
            </a:pPr>
            <a:endParaRPr lang="en-GB" sz="1000">
              <a:latin typeface="Arial" charset="0"/>
              <a:cs typeface="Arial" charset="0"/>
            </a:endParaRPr>
          </a:p>
          <a:p>
            <a:pPr marL="477554" lvl="2" indent="-317487" fontAlgn="b">
              <a:buClrTx/>
              <a:buFont typeface="Wingdings" pitchFamily="2" charset="2"/>
              <a:buNone/>
            </a:pPr>
            <a:endParaRPr lang="en-GB" sz="1000">
              <a:latin typeface="Arial" charset="0"/>
              <a:cs typeface="Arial" charset="0"/>
            </a:endParaRPr>
          </a:p>
          <a:p>
            <a:pPr marL="477554" lvl="2" indent="-317487" fontAlgn="b">
              <a:buClrTx/>
              <a:buFont typeface="Wingdings" pitchFamily="2" charset="2"/>
              <a:buNone/>
            </a:pPr>
            <a:r>
              <a:rPr lang="en-GB" sz="1000">
                <a:latin typeface="Arial" charset="0"/>
                <a:cs typeface="Arial" charset="0"/>
              </a:rPr>
              <a:t>					         … however, these are often </a:t>
            </a:r>
            <a:r>
              <a:rPr lang="en-GB" sz="1000" b="1">
                <a:latin typeface="Arial" charset="0"/>
                <a:cs typeface="Arial" charset="0"/>
              </a:rPr>
              <a:t>outdated</a:t>
            </a:r>
            <a:r>
              <a:rPr lang="en-GB" sz="1000">
                <a:latin typeface="Arial" charset="0"/>
                <a:cs typeface="Arial" charset="0"/>
              </a:rPr>
              <a:t> before even published!</a:t>
            </a:r>
          </a:p>
          <a:p>
            <a:pPr marL="477554" lvl="2" indent="-317487" fontAlgn="b">
              <a:buClrTx/>
              <a:buFontTx/>
              <a:buChar char="•"/>
            </a:pPr>
            <a:endParaRPr lang="en-GB" sz="1000">
              <a:latin typeface="Arial" charset="0"/>
              <a:cs typeface="Arial" charset="0"/>
            </a:endParaRPr>
          </a:p>
          <a:p>
            <a:pPr marL="477554" lvl="2" indent="-317487" fontAlgn="b">
              <a:buClrTx/>
              <a:buFontTx/>
              <a:buChar char="•"/>
            </a:pPr>
            <a:endParaRPr lang="en-GB" sz="1000">
              <a:latin typeface="Arial" charset="0"/>
              <a:cs typeface="Arial" charset="0"/>
            </a:endParaRPr>
          </a:p>
          <a:p>
            <a:pPr marL="477554" lvl="2" indent="-317487" fontAlgn="b">
              <a:buClrTx/>
              <a:buFont typeface="Wingdings" pitchFamily="2" charset="2"/>
              <a:buNone/>
            </a:pPr>
            <a:endParaRPr lang="en-GB" sz="1000">
              <a:latin typeface="Arial" charset="0"/>
              <a:cs typeface="Arial" charset="0"/>
            </a:endParaRPr>
          </a:p>
          <a:p>
            <a:pPr marL="477554" lvl="2" indent="-317487" fontAlgn="b">
              <a:buClrTx/>
              <a:buFont typeface="Wingdings" pitchFamily="2" charset="2"/>
              <a:buNone/>
            </a:pPr>
            <a:endParaRPr lang="en-GB" sz="1000">
              <a:latin typeface="Arial" charset="0"/>
              <a:cs typeface="Arial" charset="0"/>
            </a:endParaRPr>
          </a:p>
          <a:p>
            <a:pPr marL="477554" lvl="2" indent="-317487" fontAlgn="b">
              <a:buClrTx/>
              <a:buFont typeface="Wingdings" pitchFamily="2" charset="2"/>
              <a:buNone/>
            </a:pPr>
            <a:endParaRPr lang="en-GB" sz="1000">
              <a:latin typeface="Arial" charset="0"/>
              <a:cs typeface="Arial" charset="0"/>
            </a:endParaRPr>
          </a:p>
          <a:p>
            <a:pPr marL="477554" lvl="2" indent="-317487" fontAlgn="b">
              <a:buClrTx/>
              <a:buFont typeface="Wingdings" pitchFamily="2" charset="2"/>
              <a:buNone/>
            </a:pPr>
            <a:endParaRPr lang="en-GB" sz="1000">
              <a:latin typeface="Arial" charset="0"/>
              <a:cs typeface="Arial" charset="0"/>
            </a:endParaRPr>
          </a:p>
          <a:p>
            <a:pPr marL="477554" lvl="2" indent="-317487" fontAlgn="b">
              <a:buClrTx/>
              <a:buFont typeface="Wingdings" pitchFamily="2" charset="2"/>
              <a:buNone/>
            </a:pPr>
            <a:endParaRPr lang="en-GB" sz="1000">
              <a:latin typeface="Arial" charset="0"/>
              <a:cs typeface="Arial" charset="0"/>
            </a:endParaRPr>
          </a:p>
        </p:txBody>
      </p:sp>
      <p:pic>
        <p:nvPicPr>
          <p:cNvPr id="1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81500" y="3956845"/>
            <a:ext cx="2198688" cy="1504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AutoShape 5"/>
          <p:cNvSpPr>
            <a:spLocks noChangeArrowheads="1"/>
          </p:cNvSpPr>
          <p:nvPr/>
        </p:nvSpPr>
        <p:spPr bwMode="auto">
          <a:xfrm>
            <a:off x="6794500" y="3757600"/>
            <a:ext cx="2095500" cy="761380"/>
          </a:xfrm>
          <a:prstGeom prst="wedgeRoundRectCallout">
            <a:avLst>
              <a:gd name="adj1" fmla="val -71474"/>
              <a:gd name="adj2" fmla="val 67581"/>
              <a:gd name="adj3" fmla="val 16667"/>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buFont typeface="Wingdings" charset="0"/>
              <a:buNone/>
            </a:pPr>
            <a:r>
              <a:rPr lang="en-US" sz="875" dirty="0"/>
              <a:t>Goal (short term): </a:t>
            </a:r>
          </a:p>
          <a:p>
            <a:pPr>
              <a:buFont typeface="Wingdings" charset="0"/>
              <a:buChar char="§"/>
            </a:pPr>
            <a:r>
              <a:rPr lang="en-US" sz="875" dirty="0"/>
              <a:t>Leverage Open Data for calculating a city’ performance from public sources on the Web </a:t>
            </a:r>
            <a:r>
              <a:rPr lang="en-US" sz="875" b="1" dirty="0"/>
              <a:t>automatically</a:t>
            </a:r>
          </a:p>
        </p:txBody>
      </p:sp>
      <p:sp>
        <p:nvSpPr>
          <p:cNvPr id="20" name="AutoShape 6"/>
          <p:cNvSpPr>
            <a:spLocks noChangeArrowheads="1"/>
          </p:cNvSpPr>
          <p:nvPr/>
        </p:nvSpPr>
        <p:spPr bwMode="auto">
          <a:xfrm>
            <a:off x="6820193" y="4637980"/>
            <a:ext cx="2028797" cy="679793"/>
          </a:xfrm>
          <a:prstGeom prst="wedgeRoundRectCallout">
            <a:avLst>
              <a:gd name="adj1" fmla="val -74205"/>
              <a:gd name="adj2" fmla="val -26163"/>
              <a:gd name="adj3" fmla="val 16667"/>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buFont typeface="Wingdings" charset="0"/>
              <a:buNone/>
            </a:pPr>
            <a:r>
              <a:rPr lang="en-US" sz="833" dirty="0"/>
              <a:t>Goal (long term): </a:t>
            </a:r>
          </a:p>
          <a:p>
            <a:pPr>
              <a:buFont typeface="Wingdings" charset="0"/>
              <a:buChar char="§"/>
            </a:pPr>
            <a:r>
              <a:rPr lang="en-US" sz="833" dirty="0"/>
              <a:t>Define and Refine KPI models to assess specific impact of infrastructural investments and gather/check input  </a:t>
            </a:r>
            <a:r>
              <a:rPr lang="en-US" sz="833" b="1" dirty="0"/>
              <a:t>automatically</a:t>
            </a:r>
          </a:p>
        </p:txBody>
      </p:sp>
      <p:pic>
        <p:nvPicPr>
          <p:cNvPr id="21"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9673" y="2330756"/>
            <a:ext cx="2638702" cy="155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10"/>
          <p:cNvSpPr>
            <a:spLocks noChangeArrowheads="1"/>
          </p:cNvSpPr>
          <p:nvPr/>
        </p:nvSpPr>
        <p:spPr bwMode="auto">
          <a:xfrm>
            <a:off x="1479021" y="3997855"/>
            <a:ext cx="2881313" cy="1523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lvl="2" fontAlgn="b">
              <a:lnSpc>
                <a:spcPct val="110000"/>
              </a:lnSpc>
              <a:spcBef>
                <a:spcPct val="0"/>
              </a:spcBef>
              <a:buFont typeface="Wingdings" charset="0"/>
              <a:buChar char="à"/>
            </a:pPr>
            <a:r>
              <a:rPr lang="en-US" sz="1000" dirty="0">
                <a:cs typeface="Arial" charset="0"/>
                <a:sym typeface="Wingdings" charset="0"/>
              </a:rPr>
              <a:t>Needs </a:t>
            </a:r>
            <a:r>
              <a:rPr lang="en-US" sz="1000" b="1" dirty="0">
                <a:cs typeface="Arial" charset="0"/>
                <a:sym typeface="Wingdings" charset="0"/>
              </a:rPr>
              <a:t>up-to-date City Data</a:t>
            </a:r>
            <a:r>
              <a:rPr lang="en-US" sz="1000" dirty="0">
                <a:cs typeface="Arial" charset="0"/>
                <a:sym typeface="Wingdings" charset="0"/>
              </a:rPr>
              <a:t> </a:t>
            </a:r>
            <a:r>
              <a:rPr lang="en-US" sz="1000" dirty="0">
                <a:cs typeface="Arial" charset="0"/>
              </a:rPr>
              <a:t>and </a:t>
            </a:r>
            <a:r>
              <a:rPr lang="en-US" sz="1000" b="1" dirty="0">
                <a:cs typeface="Arial" charset="0"/>
              </a:rPr>
              <a:t>calculates City KPIs</a:t>
            </a:r>
            <a:r>
              <a:rPr lang="en-US" sz="1000" dirty="0">
                <a:cs typeface="Arial" charset="0"/>
              </a:rPr>
              <a:t> in a way that allows to display the current state and run scenarios of different product applications.</a:t>
            </a:r>
          </a:p>
          <a:p>
            <a:pPr lvl="2" fontAlgn="b">
              <a:lnSpc>
                <a:spcPct val="110000"/>
              </a:lnSpc>
              <a:spcBef>
                <a:spcPct val="0"/>
              </a:spcBef>
              <a:buFont typeface="Wingdings" charset="0"/>
              <a:buChar char="à"/>
            </a:pPr>
            <a:endParaRPr lang="en-US" sz="1000" dirty="0">
              <a:cs typeface="Arial" charset="0"/>
            </a:endParaRPr>
          </a:p>
          <a:p>
            <a:pPr lvl="2" fontAlgn="b">
              <a:lnSpc>
                <a:spcPct val="110000"/>
              </a:lnSpc>
              <a:spcBef>
                <a:spcPct val="0"/>
              </a:spcBef>
              <a:buFont typeface="Wingdings" charset="0"/>
              <a:buNone/>
            </a:pPr>
            <a:r>
              <a:rPr lang="en-US" sz="1000" dirty="0">
                <a:cs typeface="Arial" charset="0"/>
              </a:rPr>
              <a:t>e.g. towards a “Dynamic” </a:t>
            </a:r>
          </a:p>
          <a:p>
            <a:pPr lvl="2" fontAlgn="b">
              <a:lnSpc>
                <a:spcPct val="110000"/>
              </a:lnSpc>
              <a:spcBef>
                <a:spcPct val="0"/>
              </a:spcBef>
              <a:buFont typeface="Wingdings" charset="0"/>
              <a:buNone/>
            </a:pPr>
            <a:r>
              <a:rPr lang="en-US" sz="1000" dirty="0">
                <a:cs typeface="Arial" charset="0"/>
              </a:rPr>
              <a:t>       Green City Index: </a:t>
            </a:r>
          </a:p>
        </p:txBody>
      </p:sp>
      <p:sp>
        <p:nvSpPr>
          <p:cNvPr id="23" name="Rectangle 10"/>
          <p:cNvSpPr>
            <a:spLocks noChangeArrowheads="1"/>
          </p:cNvSpPr>
          <p:nvPr/>
        </p:nvSpPr>
        <p:spPr bwMode="auto">
          <a:xfrm>
            <a:off x="1239574" y="1477347"/>
            <a:ext cx="7020718" cy="832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904839" lvl="2" indent="-142869" fontAlgn="b">
              <a:lnSpc>
                <a:spcPct val="110000"/>
              </a:lnSpc>
              <a:spcBef>
                <a:spcPct val="0"/>
              </a:spcBef>
              <a:buFont typeface="Arial" charset="0"/>
              <a:buChar char="•"/>
            </a:pPr>
            <a:r>
              <a:rPr lang="en-US" sz="2000" dirty="0">
                <a:cs typeface="Arial" charset="0"/>
              </a:rPr>
              <a:t>City Assessment and Sustainability reports</a:t>
            </a:r>
          </a:p>
          <a:p>
            <a:pPr marL="904839" lvl="2" indent="-142869" fontAlgn="b">
              <a:lnSpc>
                <a:spcPct val="110000"/>
              </a:lnSpc>
              <a:spcBef>
                <a:spcPct val="0"/>
              </a:spcBef>
              <a:buFont typeface="Arial" charset="0"/>
              <a:buChar char="•"/>
            </a:pPr>
            <a:endParaRPr lang="en-US" sz="917" dirty="0">
              <a:cs typeface="Arial" charset="0"/>
            </a:endParaRPr>
          </a:p>
          <a:p>
            <a:pPr marL="904839" lvl="2" indent="-142869" fontAlgn="b">
              <a:lnSpc>
                <a:spcPct val="110000"/>
              </a:lnSpc>
              <a:spcBef>
                <a:spcPct val="0"/>
              </a:spcBef>
              <a:buFont typeface="Arial" charset="0"/>
              <a:buChar char="•"/>
            </a:pPr>
            <a:r>
              <a:rPr lang="en-US" sz="2000" dirty="0">
                <a:cs typeface="Arial" charset="0"/>
              </a:rPr>
              <a:t>Tailored offerings by Infrastructure Providers</a:t>
            </a:r>
          </a:p>
        </p:txBody>
      </p:sp>
    </p:spTree>
    <p:extLst>
      <p:ext uri="{BB962C8B-B14F-4D97-AF65-F5344CB8AC3E}">
        <p14:creationId xmlns:p14="http://schemas.microsoft.com/office/powerpoint/2010/main" val="554199763"/>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mr-IN" noProof="0" dirty="0"/>
              <a:t>…</a:t>
            </a:r>
            <a:r>
              <a:rPr lang="en-US" noProof="0" dirty="0"/>
              <a:t> </a:t>
            </a:r>
            <a:r>
              <a:rPr lang="en-GB" noProof="0" dirty="0"/>
              <a:t>City Data Pipeline (started 2012)</a:t>
            </a:r>
          </a:p>
        </p:txBody>
      </p:sp>
      <p:sp>
        <p:nvSpPr>
          <p:cNvPr id="3" name="Textplatzhalter 2"/>
          <p:cNvSpPr>
            <a:spLocks noGrp="1"/>
          </p:cNvSpPr>
          <p:nvPr>
            <p:ph type="body" sz="half" idx="1"/>
          </p:nvPr>
        </p:nvSpPr>
        <p:spPr>
          <a:xfrm>
            <a:off x="2739740" y="1357333"/>
            <a:ext cx="4680520" cy="3901282"/>
          </a:xfrm>
        </p:spPr>
        <p:txBody>
          <a:bodyPr/>
          <a:lstStyle/>
          <a:p>
            <a:r>
              <a:rPr lang="en-GB" noProof="0">
                <a:hlinkClick r:id="rId2"/>
              </a:rPr>
              <a:t>http://citydata.wu.ac.at/</a:t>
            </a:r>
            <a:r>
              <a:rPr lang="en-GB" noProof="0"/>
              <a:t> </a:t>
            </a:r>
          </a:p>
        </p:txBody>
      </p:sp>
      <p:pic>
        <p:nvPicPr>
          <p:cNvPr id="5" name="Bild 4" descr="Screen Shot 2015-05-19 at 20.33.0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01" y="2437453"/>
            <a:ext cx="4250334" cy="3277547"/>
          </a:xfrm>
          <a:prstGeom prst="rect">
            <a:avLst/>
          </a:prstGeom>
        </p:spPr>
      </p:pic>
      <p:pic>
        <p:nvPicPr>
          <p:cNvPr id="6" name="Picture 5"/>
          <p:cNvPicPr>
            <a:picLocks noChangeAspect="1"/>
          </p:cNvPicPr>
          <p:nvPr/>
        </p:nvPicPr>
        <p:blipFill>
          <a:blip r:embed="rId4"/>
          <a:stretch>
            <a:fillRect/>
          </a:stretch>
        </p:blipFill>
        <p:spPr>
          <a:xfrm>
            <a:off x="6084990" y="2005375"/>
            <a:ext cx="2805010" cy="3709626"/>
          </a:xfrm>
          <a:prstGeom prst="rect">
            <a:avLst/>
          </a:prstGeom>
          <a:ln>
            <a:solidFill>
              <a:schemeClr val="bg2"/>
            </a:solidFill>
          </a:ln>
        </p:spPr>
      </p:pic>
    </p:spTree>
    <p:extLst>
      <p:ext uri="{BB962C8B-B14F-4D97-AF65-F5344CB8AC3E}">
        <p14:creationId xmlns:p14="http://schemas.microsoft.com/office/powerpoint/2010/main" val="16952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Screen Shot 2015-06-05 at 13.47.17.png"/>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2473832" y="1687370"/>
            <a:ext cx="5292713" cy="3000333"/>
          </a:xfrm>
        </p:spPr>
      </p:pic>
      <p:pic>
        <p:nvPicPr>
          <p:cNvPr id="5" name="Bild 4"/>
          <p:cNvPicPr>
            <a:picLocks noChangeAspect="1"/>
          </p:cNvPicPr>
          <p:nvPr/>
        </p:nvPicPr>
        <p:blipFill>
          <a:blip r:embed="rId3"/>
          <a:stretch>
            <a:fillRect/>
          </a:stretch>
        </p:blipFill>
        <p:spPr>
          <a:xfrm>
            <a:off x="1289445" y="4335540"/>
            <a:ext cx="1090256" cy="1362820"/>
          </a:xfrm>
          <a:prstGeom prst="rect">
            <a:avLst/>
          </a:prstGeom>
        </p:spPr>
      </p:pic>
      <p:pic>
        <p:nvPicPr>
          <p:cNvPr id="6" name="Bild 5"/>
          <p:cNvPicPr>
            <a:picLocks noChangeAspect="1"/>
          </p:cNvPicPr>
          <p:nvPr/>
        </p:nvPicPr>
        <p:blipFill>
          <a:blip r:embed="rId4"/>
          <a:stretch>
            <a:fillRect/>
          </a:stretch>
        </p:blipFill>
        <p:spPr>
          <a:xfrm>
            <a:off x="7860678" y="4297660"/>
            <a:ext cx="1029323" cy="1417340"/>
          </a:xfrm>
          <a:prstGeom prst="rect">
            <a:avLst/>
          </a:prstGeom>
        </p:spPr>
      </p:pic>
      <p:sp>
        <p:nvSpPr>
          <p:cNvPr id="7" name="Titel 1"/>
          <p:cNvSpPr>
            <a:spLocks noGrp="1"/>
          </p:cNvSpPr>
          <p:nvPr>
            <p:ph type="title"/>
          </p:nvPr>
        </p:nvSpPr>
        <p:spPr/>
        <p:txBody>
          <a:bodyPr>
            <a:normAutofit fontScale="90000"/>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sp>
        <p:nvSpPr>
          <p:cNvPr id="8" name="Abgerundete rechteckige Legende 7"/>
          <p:cNvSpPr/>
          <p:nvPr/>
        </p:nvSpPr>
        <p:spPr>
          <a:xfrm>
            <a:off x="1839640" y="2497460"/>
            <a:ext cx="2040227" cy="1380153"/>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500" dirty="0" err="1"/>
              <a:t>That's</a:t>
            </a:r>
            <a:r>
              <a:rPr lang="de-DE" sz="1500" dirty="0"/>
              <a:t> a </a:t>
            </a:r>
            <a:r>
              <a:rPr lang="de-DE" sz="1500" dirty="0" err="1"/>
              <a:t>standard</a:t>
            </a:r>
            <a:r>
              <a:rPr lang="de-DE" sz="1500" dirty="0"/>
              <a:t> ETL </a:t>
            </a:r>
            <a:r>
              <a:rPr lang="de-DE" sz="1500" dirty="0" err="1"/>
              <a:t>pipeline</a:t>
            </a:r>
            <a:r>
              <a:rPr lang="de-DE" sz="1500" dirty="0"/>
              <a:t>, </a:t>
            </a:r>
            <a:r>
              <a:rPr lang="de-DE" sz="1500" dirty="0" err="1"/>
              <a:t>isn't</a:t>
            </a:r>
            <a:r>
              <a:rPr lang="de-DE" sz="1500" dirty="0"/>
              <a:t> </a:t>
            </a:r>
            <a:r>
              <a:rPr lang="de-DE" sz="1500" dirty="0" err="1"/>
              <a:t>it</a:t>
            </a:r>
            <a:r>
              <a:rPr lang="de-DE" sz="1500" dirty="0"/>
              <a:t>?</a:t>
            </a:r>
          </a:p>
        </p:txBody>
      </p:sp>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b="15588"/>
          <a:stretch>
            <a:fillRect/>
          </a:stretch>
        </p:blipFill>
        <p:spPr bwMode="auto">
          <a:xfrm>
            <a:off x="3387080" y="1378188"/>
            <a:ext cx="985573" cy="339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Bild 3" descr="Screen Shot 2015-05-19 at 13.06.06.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39974" y="1340757"/>
            <a:ext cx="3180353" cy="457352"/>
          </a:xfrm>
          <a:prstGeom prst="rect">
            <a:avLst/>
          </a:prstGeom>
        </p:spPr>
      </p:pic>
    </p:spTree>
    <p:extLst>
      <p:ext uri="{BB962C8B-B14F-4D97-AF65-F5344CB8AC3E}">
        <p14:creationId xmlns:p14="http://schemas.microsoft.com/office/powerpoint/2010/main" val="2352798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860678" y="4297660"/>
            <a:ext cx="1029323" cy="1417340"/>
          </a:xfrm>
          <a:prstGeom prst="rect">
            <a:avLst/>
          </a:prstGeom>
        </p:spPr>
      </p:pic>
      <p:sp>
        <p:nvSpPr>
          <p:cNvPr id="7" name="Titel 1"/>
          <p:cNvSpPr>
            <a:spLocks noGrp="1"/>
          </p:cNvSpPr>
          <p:nvPr>
            <p:ph type="title"/>
          </p:nvPr>
        </p:nvSpPr>
        <p:spPr/>
        <p:txBody>
          <a:bodyPr>
            <a:normAutofit fontScale="90000"/>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pic>
        <p:nvPicPr>
          <p:cNvPr id="3" name="Bild 2" descr="Screen Shot 2015-06-05 at 14.46.2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9593" y="2017407"/>
            <a:ext cx="4808568" cy="2520280"/>
          </a:xfrm>
          <a:prstGeom prst="rect">
            <a:avLst/>
          </a:prstGeom>
        </p:spPr>
      </p:pic>
      <p:pic>
        <p:nvPicPr>
          <p:cNvPr id="5" name="Bild 4"/>
          <p:cNvPicPr>
            <a:picLocks noChangeAspect="1"/>
          </p:cNvPicPr>
          <p:nvPr/>
        </p:nvPicPr>
        <p:blipFill>
          <a:blip r:embed="rId4"/>
          <a:stretch>
            <a:fillRect/>
          </a:stretch>
        </p:blipFill>
        <p:spPr>
          <a:xfrm>
            <a:off x="1289445" y="4335540"/>
            <a:ext cx="1090256" cy="1362820"/>
          </a:xfrm>
          <a:prstGeom prst="rect">
            <a:avLst/>
          </a:prstGeom>
        </p:spPr>
      </p:pic>
      <p:sp>
        <p:nvSpPr>
          <p:cNvPr id="12" name="Textfeld 11"/>
          <p:cNvSpPr txBox="1"/>
          <p:nvPr/>
        </p:nvSpPr>
        <p:spPr>
          <a:xfrm>
            <a:off x="1270000" y="1417340"/>
            <a:ext cx="3149927" cy="553998"/>
          </a:xfrm>
          <a:prstGeom prst="rect">
            <a:avLst/>
          </a:prstGeom>
          <a:noFill/>
        </p:spPr>
        <p:txBody>
          <a:bodyPr wrap="square" rtlCol="0">
            <a:spAutoFit/>
          </a:bodyPr>
          <a:lstStyle/>
          <a:p>
            <a:r>
              <a:rPr lang="de-DE" sz="1500" dirty="0"/>
              <a:t>City Data Model: extensible </a:t>
            </a:r>
            <a:r>
              <a:rPr lang="de-DE" sz="1500" dirty="0">
                <a:latin typeface="Apple Chancery"/>
                <a:cs typeface="Apple Chancery"/>
              </a:rPr>
              <a:t>ALH</a:t>
            </a:r>
            <a:r>
              <a:rPr lang="de-DE" sz="1500" dirty="0"/>
              <a:t>(</a:t>
            </a:r>
            <a:r>
              <a:rPr lang="de-DE" sz="1500" b="1" dirty="0"/>
              <a:t>D</a:t>
            </a:r>
            <a:r>
              <a:rPr lang="de-DE" sz="1500" dirty="0"/>
              <a:t>) </a:t>
            </a:r>
            <a:r>
              <a:rPr lang="de-DE" sz="1500" dirty="0" err="1"/>
              <a:t>ontology</a:t>
            </a:r>
            <a:r>
              <a:rPr lang="de-DE" sz="1500" dirty="0"/>
              <a:t>:</a:t>
            </a:r>
          </a:p>
        </p:txBody>
      </p:sp>
      <p:sp>
        <p:nvSpPr>
          <p:cNvPr id="13" name="Oval 12"/>
          <p:cNvSpPr/>
          <p:nvPr/>
        </p:nvSpPr>
        <p:spPr>
          <a:xfrm>
            <a:off x="1779634" y="2317440"/>
            <a:ext cx="2100233" cy="900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500" dirty="0" err="1">
                <a:solidFill>
                  <a:srgbClr val="FF0000"/>
                </a:solidFill>
              </a:rPr>
              <a:t>Provenance</a:t>
            </a: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p:txBody>
      </p:sp>
      <p:sp>
        <p:nvSpPr>
          <p:cNvPr id="14" name="Oval 13"/>
          <p:cNvSpPr/>
          <p:nvPr/>
        </p:nvSpPr>
        <p:spPr>
          <a:xfrm>
            <a:off x="1599614" y="3397560"/>
            <a:ext cx="2100233" cy="900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r>
              <a:rPr lang="de-DE" sz="1500" dirty="0">
                <a:solidFill>
                  <a:srgbClr val="FF0000"/>
                </a:solidFill>
              </a:rPr>
              <a:t>Temporal </a:t>
            </a:r>
            <a:r>
              <a:rPr lang="de-DE" sz="1500" dirty="0" err="1">
                <a:solidFill>
                  <a:srgbClr val="FF0000"/>
                </a:solidFill>
              </a:rPr>
              <a:t>information</a:t>
            </a:r>
            <a:endParaRPr lang="de-DE" sz="1500" dirty="0">
              <a:solidFill>
                <a:srgbClr val="FF0000"/>
              </a:solidFill>
            </a:endParaRPr>
          </a:p>
        </p:txBody>
      </p:sp>
      <p:sp>
        <p:nvSpPr>
          <p:cNvPr id="15" name="Oval 14"/>
          <p:cNvSpPr/>
          <p:nvPr/>
        </p:nvSpPr>
        <p:spPr>
          <a:xfrm>
            <a:off x="3699847" y="3517573"/>
            <a:ext cx="2520280" cy="114012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r>
              <a:rPr lang="de-DE" sz="1500" dirty="0" err="1">
                <a:solidFill>
                  <a:srgbClr val="FF0000"/>
                </a:solidFill>
              </a:rPr>
              <a:t>Spatial</a:t>
            </a:r>
            <a:r>
              <a:rPr lang="de-DE" sz="1500" dirty="0">
                <a:solidFill>
                  <a:srgbClr val="FF0000"/>
                </a:solidFill>
              </a:rPr>
              <a:t> </a:t>
            </a:r>
            <a:r>
              <a:rPr lang="de-DE" sz="1500" dirty="0" err="1">
                <a:solidFill>
                  <a:srgbClr val="FF0000"/>
                </a:solidFill>
              </a:rPr>
              <a:t>context</a:t>
            </a:r>
            <a:endParaRPr lang="de-DE" sz="1500" dirty="0">
              <a:solidFill>
                <a:srgbClr val="FF0000"/>
              </a:solidFill>
            </a:endParaRPr>
          </a:p>
        </p:txBody>
      </p:sp>
      <p:sp>
        <p:nvSpPr>
          <p:cNvPr id="18" name="Oval 17"/>
          <p:cNvSpPr/>
          <p:nvPr/>
        </p:nvSpPr>
        <p:spPr>
          <a:xfrm>
            <a:off x="4539940" y="2137420"/>
            <a:ext cx="1680187" cy="7200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500" dirty="0" err="1">
                <a:solidFill>
                  <a:srgbClr val="FF0000"/>
                </a:solidFill>
              </a:rPr>
              <a:t>Indicators</a:t>
            </a:r>
            <a:r>
              <a:rPr lang="de-DE" sz="1500" dirty="0">
                <a:solidFill>
                  <a:srgbClr val="FF0000"/>
                </a:solidFill>
              </a:rPr>
              <a:t>, </a:t>
            </a:r>
            <a:r>
              <a:rPr lang="de-DE" sz="917" dirty="0">
                <a:solidFill>
                  <a:srgbClr val="FF0000"/>
                </a:solidFill>
              </a:rPr>
              <a:t>e.g. </a:t>
            </a:r>
            <a:r>
              <a:rPr lang="de-DE" sz="917" dirty="0" err="1">
                <a:solidFill>
                  <a:srgbClr val="FF0000"/>
                </a:solidFill>
              </a:rPr>
              <a:t>area</a:t>
            </a:r>
            <a:r>
              <a:rPr lang="de-DE" sz="917" dirty="0">
                <a:solidFill>
                  <a:srgbClr val="FF0000"/>
                </a:solidFill>
              </a:rPr>
              <a:t> in km2, </a:t>
            </a:r>
            <a:r>
              <a:rPr lang="de-DE" sz="917" dirty="0" err="1">
                <a:solidFill>
                  <a:srgbClr val="FF0000"/>
                </a:solidFill>
              </a:rPr>
              <a:t>tons</a:t>
            </a:r>
            <a:r>
              <a:rPr lang="de-DE" sz="917" dirty="0">
                <a:solidFill>
                  <a:srgbClr val="FF0000"/>
                </a:solidFill>
              </a:rPr>
              <a:t> CO2/</a:t>
            </a:r>
            <a:r>
              <a:rPr lang="de-DE" sz="917" dirty="0" err="1">
                <a:solidFill>
                  <a:srgbClr val="FF0000"/>
                </a:solidFill>
              </a:rPr>
              <a:t>capita</a:t>
            </a:r>
            <a:endParaRPr lang="de-DE" sz="917" dirty="0">
              <a:solidFill>
                <a:srgbClr val="FF0000"/>
              </a:solidFill>
            </a:endParaRPr>
          </a:p>
          <a:p>
            <a:pPr lvl="0"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p:txBody>
      </p:sp>
      <p:sp>
        <p:nvSpPr>
          <p:cNvPr id="8" name="Abgerundete rechteckige Legende 7"/>
          <p:cNvSpPr/>
          <p:nvPr/>
        </p:nvSpPr>
        <p:spPr>
          <a:xfrm>
            <a:off x="6100113" y="2377447"/>
            <a:ext cx="2400267" cy="1380153"/>
          </a:xfrm>
          <a:prstGeom prst="wedgeRoundRectCallout">
            <a:avLst>
              <a:gd name="adj1" fmla="val 37348"/>
              <a:gd name="adj2" fmla="val 10339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500" dirty="0"/>
              <a:t>But </a:t>
            </a:r>
            <a:r>
              <a:rPr lang="de-DE" sz="1500" dirty="0" err="1"/>
              <a:t>we</a:t>
            </a:r>
            <a:r>
              <a:rPr lang="de-DE" sz="1500" dirty="0"/>
              <a:t> </a:t>
            </a:r>
            <a:r>
              <a:rPr lang="de-DE" sz="1500" dirty="0" err="1"/>
              <a:t>use</a:t>
            </a:r>
            <a:r>
              <a:rPr lang="de-DE" sz="1500" dirty="0"/>
              <a:t> </a:t>
            </a:r>
            <a:r>
              <a:rPr lang="de-DE" sz="1500" dirty="0" err="1"/>
              <a:t>and</a:t>
            </a:r>
            <a:r>
              <a:rPr lang="de-DE" sz="1500" dirty="0"/>
              <a:t> flexible </a:t>
            </a:r>
            <a:r>
              <a:rPr lang="de-DE" sz="1500" dirty="0" err="1"/>
              <a:t>Semantic</a:t>
            </a:r>
            <a:r>
              <a:rPr lang="de-DE" sz="1500" dirty="0"/>
              <a:t> </a:t>
            </a:r>
            <a:r>
              <a:rPr lang="de-DE" sz="1500" dirty="0" err="1"/>
              <a:t>integration</a:t>
            </a:r>
            <a:r>
              <a:rPr lang="de-DE" sz="1500" dirty="0"/>
              <a:t> </a:t>
            </a:r>
            <a:r>
              <a:rPr lang="de-DE" sz="1500" dirty="0" err="1"/>
              <a:t>using</a:t>
            </a:r>
            <a:r>
              <a:rPr lang="de-DE" sz="1500" dirty="0"/>
              <a:t> </a:t>
            </a:r>
            <a:r>
              <a:rPr lang="de-DE" sz="1500" b="1" dirty="0" err="1"/>
              <a:t>rules</a:t>
            </a:r>
            <a:r>
              <a:rPr lang="de-DE" sz="1500" b="1" dirty="0"/>
              <a:t>, </a:t>
            </a:r>
            <a:r>
              <a:rPr lang="de-DE" sz="1500" b="1" dirty="0" err="1"/>
              <a:t>ontologies</a:t>
            </a:r>
            <a:r>
              <a:rPr lang="de-DE" sz="1500" dirty="0"/>
              <a:t> </a:t>
            </a:r>
            <a:r>
              <a:rPr lang="de-DE" sz="1500" dirty="0" err="1"/>
              <a:t>and</a:t>
            </a:r>
            <a:r>
              <a:rPr lang="de-DE" sz="1500" dirty="0"/>
              <a:t> </a:t>
            </a:r>
            <a:r>
              <a:rPr lang="de-DE" sz="1500" b="1" dirty="0" err="1"/>
              <a:t>reasoning</a:t>
            </a:r>
            <a:r>
              <a:rPr lang="de-DE" sz="1500" dirty="0"/>
              <a:t>!</a:t>
            </a:r>
          </a:p>
        </p:txBody>
      </p:sp>
    </p:spTree>
    <p:extLst>
      <p:ext uri="{BB962C8B-B14F-4D97-AF65-F5344CB8AC3E}">
        <p14:creationId xmlns:p14="http://schemas.microsoft.com/office/powerpoint/2010/main" val="5418495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055046" y="1966336"/>
            <a:ext cx="3528392" cy="3238805"/>
          </a:xfrm>
          <a:prstGeom prst="rect">
            <a:avLst/>
          </a:prstGeom>
        </p:spPr>
      </p:pic>
      <p:sp>
        <p:nvSpPr>
          <p:cNvPr id="2" name="Title 1"/>
          <p:cNvSpPr>
            <a:spLocks noGrp="1"/>
          </p:cNvSpPr>
          <p:nvPr>
            <p:ph type="title"/>
          </p:nvPr>
        </p:nvSpPr>
        <p:spPr/>
        <p:txBody>
          <a:bodyPr/>
          <a:lstStyle/>
          <a:p>
            <a:r>
              <a:rPr lang="de-AT" dirty="0"/>
              <a:t>Graph</a:t>
            </a:r>
            <a:endParaRPr lang="de-AT" b="0" dirty="0"/>
          </a:p>
        </p:txBody>
      </p:sp>
      <p:sp>
        <p:nvSpPr>
          <p:cNvPr id="3" name="Content Placeholder 2"/>
          <p:cNvSpPr>
            <a:spLocks noGrp="1"/>
          </p:cNvSpPr>
          <p:nvPr>
            <p:ph idx="1"/>
          </p:nvPr>
        </p:nvSpPr>
        <p:spPr/>
        <p:txBody>
          <a:bodyPr/>
          <a:lstStyle/>
          <a:p>
            <a:r>
              <a:rPr lang="en-US" dirty="0"/>
              <a:t>RDF </a:t>
            </a:r>
            <a:r>
              <a:rPr lang="de-AT" dirty="0"/>
              <a:t>(</a:t>
            </a:r>
            <a:r>
              <a:rPr lang="de-AT" b="1" dirty="0" err="1"/>
              <a:t>R</a:t>
            </a:r>
            <a:r>
              <a:rPr lang="de-AT" dirty="0" err="1"/>
              <a:t>esource</a:t>
            </a:r>
            <a:r>
              <a:rPr lang="de-AT" dirty="0"/>
              <a:t> </a:t>
            </a:r>
            <a:r>
              <a:rPr lang="de-AT" b="1" dirty="0"/>
              <a:t>D</a:t>
            </a:r>
            <a:r>
              <a:rPr lang="de-AT" dirty="0"/>
              <a:t>escription </a:t>
            </a:r>
            <a:r>
              <a:rPr lang="de-AT" b="1" dirty="0"/>
              <a:t>F</a:t>
            </a:r>
            <a:r>
              <a:rPr lang="de-AT" dirty="0"/>
              <a:t>ramework)</a:t>
            </a:r>
            <a:endParaRPr lang="en-US" dirty="0"/>
          </a:p>
          <a:p>
            <a:pPr lvl="1"/>
            <a:r>
              <a:rPr lang="en-US" dirty="0"/>
              <a:t>Describing resources per triples/statements</a:t>
            </a:r>
          </a:p>
          <a:p>
            <a:pPr lvl="1"/>
            <a:r>
              <a:rPr lang="de-AT" b="1" dirty="0" err="1">
                <a:solidFill>
                  <a:srgbClr val="FF0000"/>
                </a:solidFill>
              </a:rPr>
              <a:t>S</a:t>
            </a:r>
            <a:r>
              <a:rPr lang="de-AT" dirty="0" err="1"/>
              <a:t>ubject</a:t>
            </a:r>
            <a:r>
              <a:rPr lang="de-AT" dirty="0"/>
              <a:t> </a:t>
            </a:r>
            <a:r>
              <a:rPr lang="de-AT" b="1" dirty="0" err="1">
                <a:solidFill>
                  <a:srgbClr val="00B050"/>
                </a:solidFill>
              </a:rPr>
              <a:t>P</a:t>
            </a:r>
            <a:r>
              <a:rPr lang="de-AT" dirty="0" err="1"/>
              <a:t>redicate</a:t>
            </a:r>
            <a:r>
              <a:rPr lang="de-AT" dirty="0"/>
              <a:t> </a:t>
            </a:r>
            <a:r>
              <a:rPr lang="de-AT" b="1" dirty="0" err="1">
                <a:solidFill>
                  <a:srgbClr val="0000FF"/>
                </a:solidFill>
                <a:latin typeface="SFSI0800"/>
              </a:rPr>
              <a:t>O</a:t>
            </a:r>
            <a:r>
              <a:rPr lang="de-AT" dirty="0" err="1"/>
              <a:t>bject</a:t>
            </a:r>
            <a:endParaRPr lang="de-AT" dirty="0"/>
          </a:p>
          <a:p>
            <a:pPr marL="255560" lvl="1" indent="0">
              <a:buNone/>
            </a:pPr>
            <a:endParaRPr lang="de-AT" dirty="0"/>
          </a:p>
        </p:txBody>
      </p:sp>
      <p:sp>
        <p:nvSpPr>
          <p:cNvPr id="6" name="Rectangle 5"/>
          <p:cNvSpPr/>
          <p:nvPr/>
        </p:nvSpPr>
        <p:spPr>
          <a:xfrm>
            <a:off x="1623618" y="3001517"/>
            <a:ext cx="4542029" cy="1384995"/>
          </a:xfrm>
          <a:prstGeom prst="rect">
            <a:avLst/>
          </a:prstGeom>
        </p:spPr>
        <p:txBody>
          <a:bodyPr wrap="square">
            <a:spAutoFit/>
          </a:bodyPr>
          <a:lstStyle/>
          <a:p>
            <a:r>
              <a:rPr lang="de-AT" sz="1400" dirty="0" err="1">
                <a:solidFill>
                  <a:srgbClr val="FF0000"/>
                </a:solidFill>
                <a:latin typeface="SFSI0800"/>
              </a:rPr>
              <a:t>axel</a:t>
            </a:r>
            <a:r>
              <a:rPr lang="de-AT" sz="1400" dirty="0">
                <a:solidFill>
                  <a:srgbClr val="FF0000"/>
                </a:solidFill>
                <a:latin typeface="SFSI0800"/>
              </a:rPr>
              <a:t> </a:t>
            </a:r>
            <a:r>
              <a:rPr lang="de-AT" sz="1400" dirty="0" err="1">
                <a:solidFill>
                  <a:srgbClr val="00B300"/>
                </a:solidFill>
                <a:latin typeface="SFSI0800"/>
              </a:rPr>
              <a:t>isA</a:t>
            </a:r>
            <a:r>
              <a:rPr lang="de-AT" sz="1400" dirty="0">
                <a:solidFill>
                  <a:srgbClr val="00B300"/>
                </a:solidFill>
                <a:latin typeface="SFSI0800"/>
              </a:rPr>
              <a:t> </a:t>
            </a:r>
            <a:r>
              <a:rPr lang="de-AT" sz="1400" dirty="0">
                <a:solidFill>
                  <a:srgbClr val="0000FF"/>
                </a:solidFill>
                <a:latin typeface="SFSI0800"/>
              </a:rPr>
              <a:t>Person </a:t>
            </a:r>
            <a:r>
              <a:rPr lang="de-AT" sz="1400" dirty="0">
                <a:solidFill>
                  <a:srgbClr val="000000"/>
                </a:solidFill>
                <a:latin typeface="SFSI0800"/>
              </a:rPr>
              <a:t>.</a:t>
            </a:r>
          </a:p>
          <a:p>
            <a:r>
              <a:rPr lang="de-AT" sz="1400" dirty="0" err="1">
                <a:solidFill>
                  <a:srgbClr val="FF0000"/>
                </a:solidFill>
                <a:latin typeface="SFSI0800"/>
              </a:rPr>
              <a:t>axel</a:t>
            </a:r>
            <a:r>
              <a:rPr lang="de-AT" sz="1400" dirty="0">
                <a:solidFill>
                  <a:srgbClr val="FF0000"/>
                </a:solidFill>
                <a:latin typeface="SFSI0800"/>
              </a:rPr>
              <a:t> </a:t>
            </a:r>
            <a:r>
              <a:rPr lang="de-AT" sz="1400" dirty="0" err="1">
                <a:solidFill>
                  <a:srgbClr val="00B300"/>
                </a:solidFill>
                <a:latin typeface="SFSI0800"/>
              </a:rPr>
              <a:t>hasName</a:t>
            </a:r>
            <a:r>
              <a:rPr lang="de-AT" sz="1400" dirty="0">
                <a:solidFill>
                  <a:srgbClr val="00B300"/>
                </a:solidFill>
                <a:latin typeface="SFSI0800"/>
              </a:rPr>
              <a:t> </a:t>
            </a:r>
            <a:r>
              <a:rPr lang="de-AT" sz="1400" dirty="0">
                <a:solidFill>
                  <a:srgbClr val="000000"/>
                </a:solidFill>
                <a:latin typeface="SFSI0800"/>
              </a:rPr>
              <a:t>“</a:t>
            </a:r>
            <a:r>
              <a:rPr lang="de-AT" sz="1400" dirty="0">
                <a:solidFill>
                  <a:srgbClr val="0000FF"/>
                </a:solidFill>
                <a:latin typeface="SFSI0800"/>
              </a:rPr>
              <a:t>Axel </a:t>
            </a:r>
            <a:r>
              <a:rPr lang="de-AT" sz="1400" dirty="0" err="1">
                <a:solidFill>
                  <a:srgbClr val="0000FF"/>
                </a:solidFill>
                <a:latin typeface="SFSI0800"/>
              </a:rPr>
              <a:t>Polleres</a:t>
            </a:r>
            <a:r>
              <a:rPr lang="de-AT" sz="1400" dirty="0">
                <a:solidFill>
                  <a:srgbClr val="000000"/>
                </a:solidFill>
                <a:latin typeface="SFSI0800"/>
              </a:rPr>
              <a:t>”.</a:t>
            </a:r>
          </a:p>
          <a:p>
            <a:r>
              <a:rPr lang="de-AT" sz="1400" dirty="0" err="1">
                <a:solidFill>
                  <a:srgbClr val="FF0000"/>
                </a:solidFill>
                <a:latin typeface="SFSI0800"/>
              </a:rPr>
              <a:t>axel</a:t>
            </a:r>
            <a:r>
              <a:rPr lang="de-AT" sz="1400" dirty="0">
                <a:solidFill>
                  <a:srgbClr val="FF0000"/>
                </a:solidFill>
                <a:latin typeface="SFSI0800"/>
              </a:rPr>
              <a:t> </a:t>
            </a:r>
            <a:r>
              <a:rPr lang="de-AT" sz="1400" dirty="0" err="1">
                <a:solidFill>
                  <a:srgbClr val="00B300"/>
                </a:solidFill>
                <a:latin typeface="SFSI0800"/>
              </a:rPr>
              <a:t>knows</a:t>
            </a:r>
            <a:r>
              <a:rPr lang="de-AT" sz="1400" dirty="0">
                <a:solidFill>
                  <a:srgbClr val="00B300"/>
                </a:solidFill>
                <a:latin typeface="SFSI0800"/>
              </a:rPr>
              <a:t> </a:t>
            </a:r>
            <a:r>
              <a:rPr lang="de-AT" sz="1400" dirty="0" err="1">
                <a:solidFill>
                  <a:srgbClr val="0000FF"/>
                </a:solidFill>
                <a:latin typeface="SFSI0800"/>
              </a:rPr>
              <a:t>gb</a:t>
            </a:r>
            <a:r>
              <a:rPr lang="de-AT" sz="1400" dirty="0">
                <a:solidFill>
                  <a:srgbClr val="0000FF"/>
                </a:solidFill>
                <a:latin typeface="SFSI0800"/>
              </a:rPr>
              <a:t> </a:t>
            </a:r>
            <a:r>
              <a:rPr lang="de-AT" sz="1400" dirty="0">
                <a:solidFill>
                  <a:srgbClr val="000000"/>
                </a:solidFill>
                <a:latin typeface="SFSI0800"/>
              </a:rPr>
              <a:t>.</a:t>
            </a:r>
          </a:p>
          <a:p>
            <a:r>
              <a:rPr lang="de-AT" sz="1400" dirty="0" err="1">
                <a:solidFill>
                  <a:srgbClr val="FF0000"/>
                </a:solidFill>
                <a:latin typeface="SFSI0800"/>
              </a:rPr>
              <a:t>axel</a:t>
            </a:r>
            <a:r>
              <a:rPr lang="de-AT" sz="1400" dirty="0">
                <a:solidFill>
                  <a:srgbClr val="FF0000"/>
                </a:solidFill>
                <a:latin typeface="SFSI0800"/>
              </a:rPr>
              <a:t> </a:t>
            </a:r>
            <a:r>
              <a:rPr lang="de-AT" sz="1400" dirty="0" err="1">
                <a:solidFill>
                  <a:srgbClr val="00B300"/>
                </a:solidFill>
                <a:latin typeface="SFSI0800"/>
              </a:rPr>
              <a:t>knows</a:t>
            </a:r>
            <a:r>
              <a:rPr lang="de-AT" sz="1400" dirty="0">
                <a:solidFill>
                  <a:srgbClr val="00B300"/>
                </a:solidFill>
                <a:latin typeface="SFSI0800"/>
              </a:rPr>
              <a:t> </a:t>
            </a:r>
            <a:r>
              <a:rPr lang="de-AT" sz="1400" dirty="0" err="1">
                <a:solidFill>
                  <a:srgbClr val="0000FF"/>
                </a:solidFill>
                <a:latin typeface="SFSI0800"/>
              </a:rPr>
              <a:t>thomas</a:t>
            </a:r>
            <a:r>
              <a:rPr lang="de-AT" sz="1400" dirty="0">
                <a:solidFill>
                  <a:srgbClr val="000000"/>
                </a:solidFill>
                <a:latin typeface="SFSI0800"/>
              </a:rPr>
              <a:t>.</a:t>
            </a:r>
          </a:p>
          <a:p>
            <a:r>
              <a:rPr lang="de-AT" sz="1400" dirty="0" err="1">
                <a:solidFill>
                  <a:srgbClr val="FF0000"/>
                </a:solidFill>
                <a:latin typeface="SFSI0800"/>
              </a:rPr>
              <a:t>thomas</a:t>
            </a:r>
            <a:r>
              <a:rPr lang="de-AT" sz="1400" dirty="0">
                <a:solidFill>
                  <a:srgbClr val="FF0000"/>
                </a:solidFill>
                <a:latin typeface="SFSI0800"/>
              </a:rPr>
              <a:t> </a:t>
            </a:r>
            <a:r>
              <a:rPr lang="de-AT" sz="1400" dirty="0" err="1">
                <a:solidFill>
                  <a:srgbClr val="00B300"/>
                </a:solidFill>
                <a:latin typeface="SFSI0800"/>
              </a:rPr>
              <a:t>hasCreated</a:t>
            </a:r>
            <a:r>
              <a:rPr lang="de-AT" sz="1400" dirty="0">
                <a:solidFill>
                  <a:srgbClr val="00B300"/>
                </a:solidFill>
                <a:latin typeface="SFSI0800"/>
              </a:rPr>
              <a:t> </a:t>
            </a:r>
            <a:r>
              <a:rPr lang="de-AT" sz="1400" dirty="0">
                <a:solidFill>
                  <a:srgbClr val="FF0000"/>
                </a:solidFill>
                <a:latin typeface="SFSI0800"/>
              </a:rPr>
              <a:t>an </a:t>
            </a:r>
            <a:r>
              <a:rPr lang="de-AT" sz="1400" dirty="0" err="1">
                <a:solidFill>
                  <a:srgbClr val="FF0000"/>
                </a:solidFill>
                <a:latin typeface="SFSI0800"/>
              </a:rPr>
              <a:t>Article</a:t>
            </a:r>
            <a:endParaRPr lang="de-AT" sz="1400" dirty="0">
              <a:solidFill>
                <a:srgbClr val="FF0000"/>
              </a:solidFill>
              <a:latin typeface="SFSI0800"/>
            </a:endParaRPr>
          </a:p>
          <a:p>
            <a:r>
              <a:rPr lang="en-US" sz="1400" dirty="0">
                <a:solidFill>
                  <a:srgbClr val="00B300"/>
                </a:solidFill>
                <a:latin typeface="SFSI0800"/>
              </a:rPr>
              <a:t>     titled </a:t>
            </a:r>
            <a:r>
              <a:rPr lang="en-US" sz="1400" dirty="0">
                <a:solidFill>
                  <a:srgbClr val="000000"/>
                </a:solidFill>
                <a:latin typeface="SFSI0800"/>
              </a:rPr>
              <a:t>“</a:t>
            </a:r>
            <a:r>
              <a:rPr lang="en-US" sz="1400" dirty="0">
                <a:solidFill>
                  <a:srgbClr val="0000FF"/>
                </a:solidFill>
                <a:latin typeface="SFSI0800"/>
              </a:rPr>
              <a:t>Rules and Ontologies …</a:t>
            </a:r>
            <a:r>
              <a:rPr lang="en-US" sz="1400" dirty="0">
                <a:solidFill>
                  <a:srgbClr val="000000"/>
                </a:solidFill>
                <a:latin typeface="SFSI0800"/>
              </a:rPr>
              <a:t>”.</a:t>
            </a:r>
            <a:endParaRPr lang="de-AT" sz="1400" dirty="0"/>
          </a:p>
        </p:txBody>
      </p:sp>
    </p:spTree>
    <p:extLst>
      <p:ext uri="{BB962C8B-B14F-4D97-AF65-F5344CB8AC3E}">
        <p14:creationId xmlns:p14="http://schemas.microsoft.com/office/powerpoint/2010/main" val="2563770456"/>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860678" y="4297660"/>
            <a:ext cx="1029323" cy="1417340"/>
          </a:xfrm>
          <a:prstGeom prst="rect">
            <a:avLst/>
          </a:prstGeom>
        </p:spPr>
      </p:pic>
      <p:sp>
        <p:nvSpPr>
          <p:cNvPr id="7" name="Titel 1"/>
          <p:cNvSpPr>
            <a:spLocks noGrp="1"/>
          </p:cNvSpPr>
          <p:nvPr>
            <p:ph type="title"/>
          </p:nvPr>
        </p:nvSpPr>
        <p:spPr/>
        <p:txBody>
          <a:bodyPr>
            <a:normAutofit fontScale="90000"/>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pic>
        <p:nvPicPr>
          <p:cNvPr id="3" name="Bild 2" descr="Screen Shot 2015-06-05 at 14.46.2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1566" y="2017407"/>
            <a:ext cx="4808568" cy="2520280"/>
          </a:xfrm>
          <a:prstGeom prst="rect">
            <a:avLst/>
          </a:prstGeom>
        </p:spPr>
      </p:pic>
      <p:pic>
        <p:nvPicPr>
          <p:cNvPr id="5" name="Bild 4"/>
          <p:cNvPicPr>
            <a:picLocks noChangeAspect="1"/>
          </p:cNvPicPr>
          <p:nvPr/>
        </p:nvPicPr>
        <p:blipFill>
          <a:blip r:embed="rId4"/>
          <a:stretch>
            <a:fillRect/>
          </a:stretch>
        </p:blipFill>
        <p:spPr>
          <a:xfrm>
            <a:off x="1289445" y="4335540"/>
            <a:ext cx="1090256" cy="1362820"/>
          </a:xfrm>
          <a:prstGeom prst="rect">
            <a:avLst/>
          </a:prstGeom>
        </p:spPr>
      </p:pic>
      <p:sp>
        <p:nvSpPr>
          <p:cNvPr id="12" name="Textfeld 11"/>
          <p:cNvSpPr txBox="1"/>
          <p:nvPr/>
        </p:nvSpPr>
        <p:spPr>
          <a:xfrm>
            <a:off x="1270000" y="1417340"/>
            <a:ext cx="3149927" cy="553998"/>
          </a:xfrm>
          <a:prstGeom prst="rect">
            <a:avLst/>
          </a:prstGeom>
          <a:noFill/>
        </p:spPr>
        <p:txBody>
          <a:bodyPr wrap="square" rtlCol="0">
            <a:spAutoFit/>
          </a:bodyPr>
          <a:lstStyle/>
          <a:p>
            <a:r>
              <a:rPr lang="de-DE" sz="1500" dirty="0"/>
              <a:t>City Data Model: extensible </a:t>
            </a:r>
            <a:r>
              <a:rPr lang="de-DE" sz="1500" dirty="0">
                <a:latin typeface="Apple Chancery"/>
                <a:cs typeface="Apple Chancery"/>
              </a:rPr>
              <a:t>AL</a:t>
            </a:r>
            <a:r>
              <a:rPr lang="de-DE" sz="1500" dirty="0">
                <a:solidFill>
                  <a:srgbClr val="FF0000"/>
                </a:solidFill>
                <a:latin typeface="Apple Chancery"/>
                <a:cs typeface="Apple Chancery"/>
              </a:rPr>
              <a:t>H</a:t>
            </a:r>
            <a:r>
              <a:rPr lang="de-DE" sz="1500" dirty="0"/>
              <a:t>(</a:t>
            </a:r>
            <a:r>
              <a:rPr lang="de-DE" sz="1500" b="1" dirty="0"/>
              <a:t>D</a:t>
            </a:r>
            <a:r>
              <a:rPr lang="de-DE" sz="1500" dirty="0"/>
              <a:t>) </a:t>
            </a:r>
            <a:r>
              <a:rPr lang="de-DE" sz="1500" dirty="0" err="1"/>
              <a:t>ontology</a:t>
            </a:r>
            <a:r>
              <a:rPr lang="de-DE" sz="1500" dirty="0"/>
              <a:t>:</a:t>
            </a:r>
          </a:p>
        </p:txBody>
      </p:sp>
      <p:sp>
        <p:nvSpPr>
          <p:cNvPr id="13" name="Oval 12"/>
          <p:cNvSpPr/>
          <p:nvPr/>
        </p:nvSpPr>
        <p:spPr>
          <a:xfrm>
            <a:off x="1779634" y="2317440"/>
            <a:ext cx="2100233" cy="900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500" dirty="0" err="1">
                <a:solidFill>
                  <a:srgbClr val="FF0000"/>
                </a:solidFill>
              </a:rPr>
              <a:t>Provenance</a:t>
            </a: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p:txBody>
      </p:sp>
      <p:sp>
        <p:nvSpPr>
          <p:cNvPr id="14" name="Oval 13"/>
          <p:cNvSpPr/>
          <p:nvPr/>
        </p:nvSpPr>
        <p:spPr>
          <a:xfrm>
            <a:off x="1599614" y="3397560"/>
            <a:ext cx="2100233" cy="900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r>
              <a:rPr lang="de-DE" sz="1500" dirty="0">
                <a:solidFill>
                  <a:srgbClr val="FF0000"/>
                </a:solidFill>
              </a:rPr>
              <a:t>Temporal </a:t>
            </a:r>
            <a:r>
              <a:rPr lang="de-DE" sz="1500" dirty="0" err="1">
                <a:solidFill>
                  <a:srgbClr val="FF0000"/>
                </a:solidFill>
              </a:rPr>
              <a:t>information</a:t>
            </a:r>
            <a:endParaRPr lang="de-DE" sz="1500" dirty="0">
              <a:solidFill>
                <a:srgbClr val="FF0000"/>
              </a:solidFill>
            </a:endParaRPr>
          </a:p>
        </p:txBody>
      </p:sp>
      <p:sp>
        <p:nvSpPr>
          <p:cNvPr id="15" name="Oval 14"/>
          <p:cNvSpPr/>
          <p:nvPr/>
        </p:nvSpPr>
        <p:spPr>
          <a:xfrm>
            <a:off x="3699847" y="3517573"/>
            <a:ext cx="2520280" cy="114012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r>
              <a:rPr lang="de-DE" sz="1500" dirty="0" err="1">
                <a:solidFill>
                  <a:srgbClr val="FF0000"/>
                </a:solidFill>
              </a:rPr>
              <a:t>Spatial</a:t>
            </a:r>
            <a:r>
              <a:rPr lang="de-DE" sz="1500" dirty="0">
                <a:solidFill>
                  <a:srgbClr val="FF0000"/>
                </a:solidFill>
              </a:rPr>
              <a:t> </a:t>
            </a:r>
            <a:r>
              <a:rPr lang="de-DE" sz="1500" dirty="0" err="1">
                <a:solidFill>
                  <a:srgbClr val="FF0000"/>
                </a:solidFill>
              </a:rPr>
              <a:t>context</a:t>
            </a:r>
            <a:endParaRPr lang="de-DE" sz="1500" dirty="0">
              <a:solidFill>
                <a:srgbClr val="FF0000"/>
              </a:solidFill>
            </a:endParaRPr>
          </a:p>
        </p:txBody>
      </p:sp>
      <p:sp>
        <p:nvSpPr>
          <p:cNvPr id="18" name="Oval 17"/>
          <p:cNvSpPr/>
          <p:nvPr/>
        </p:nvSpPr>
        <p:spPr>
          <a:xfrm>
            <a:off x="4539940" y="2137420"/>
            <a:ext cx="1680187" cy="7200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500" dirty="0" err="1">
                <a:solidFill>
                  <a:srgbClr val="FF0000"/>
                </a:solidFill>
              </a:rPr>
              <a:t>Indicators</a:t>
            </a:r>
            <a:r>
              <a:rPr lang="de-DE" sz="1500" dirty="0">
                <a:solidFill>
                  <a:srgbClr val="FF0000"/>
                </a:solidFill>
              </a:rPr>
              <a:t>, </a:t>
            </a:r>
            <a:r>
              <a:rPr lang="de-DE" sz="917" dirty="0">
                <a:solidFill>
                  <a:srgbClr val="FF0000"/>
                </a:solidFill>
              </a:rPr>
              <a:t>e.g. </a:t>
            </a:r>
            <a:r>
              <a:rPr lang="de-DE" sz="917" dirty="0" err="1">
                <a:solidFill>
                  <a:srgbClr val="FF0000"/>
                </a:solidFill>
              </a:rPr>
              <a:t>area</a:t>
            </a:r>
            <a:r>
              <a:rPr lang="de-DE" sz="917" dirty="0">
                <a:solidFill>
                  <a:srgbClr val="FF0000"/>
                </a:solidFill>
              </a:rPr>
              <a:t> in km2, </a:t>
            </a:r>
            <a:r>
              <a:rPr lang="de-DE" sz="917" dirty="0" err="1">
                <a:solidFill>
                  <a:srgbClr val="FF0000"/>
                </a:solidFill>
              </a:rPr>
              <a:t>tons</a:t>
            </a:r>
            <a:r>
              <a:rPr lang="de-DE" sz="917" dirty="0">
                <a:solidFill>
                  <a:srgbClr val="FF0000"/>
                </a:solidFill>
              </a:rPr>
              <a:t> CO2/</a:t>
            </a:r>
            <a:r>
              <a:rPr lang="de-DE" sz="917" dirty="0" err="1">
                <a:solidFill>
                  <a:srgbClr val="FF0000"/>
                </a:solidFill>
              </a:rPr>
              <a:t>capita</a:t>
            </a:r>
            <a:endParaRPr lang="de-DE" sz="917" dirty="0">
              <a:solidFill>
                <a:srgbClr val="FF0000"/>
              </a:solidFill>
            </a:endParaRPr>
          </a:p>
          <a:p>
            <a:pPr lvl="0"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p:txBody>
      </p:sp>
      <p:sp>
        <p:nvSpPr>
          <p:cNvPr id="16" name="Abgerundete rechteckige Legende 15"/>
          <p:cNvSpPr/>
          <p:nvPr/>
        </p:nvSpPr>
        <p:spPr>
          <a:xfrm>
            <a:off x="1839640" y="2497460"/>
            <a:ext cx="2040227" cy="1380153"/>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500" dirty="0"/>
              <a:t>Ok, </a:t>
            </a:r>
            <a:r>
              <a:rPr lang="de-DE" sz="1500" dirty="0" err="1"/>
              <a:t>we</a:t>
            </a:r>
            <a:r>
              <a:rPr lang="de-DE" sz="1500" dirty="0"/>
              <a:t> </a:t>
            </a:r>
            <a:r>
              <a:rPr lang="de-DE" sz="1500" dirty="0" err="1"/>
              <a:t>only</a:t>
            </a:r>
            <a:r>
              <a:rPr lang="de-DE" sz="1500" dirty="0"/>
              <a:t> </a:t>
            </a:r>
            <a:r>
              <a:rPr lang="de-DE" sz="1500" dirty="0" err="1"/>
              <a:t>need</a:t>
            </a:r>
            <a:r>
              <a:rPr lang="de-DE" sz="1500" dirty="0"/>
              <a:t> </a:t>
            </a:r>
            <a:r>
              <a:rPr lang="de-DE" sz="1500" dirty="0" err="1"/>
              <a:t>role</a:t>
            </a:r>
            <a:r>
              <a:rPr lang="de-DE" sz="1500" dirty="0"/>
              <a:t> </a:t>
            </a:r>
            <a:r>
              <a:rPr lang="de-DE" sz="1500" dirty="0" err="1"/>
              <a:t>hierarchies</a:t>
            </a:r>
            <a:r>
              <a:rPr lang="de-DE" sz="1500" dirty="0"/>
              <a:t> </a:t>
            </a:r>
            <a:r>
              <a:rPr lang="de-DE" sz="1500" dirty="0" err="1"/>
              <a:t>here</a:t>
            </a:r>
            <a:r>
              <a:rPr lang="de-DE" sz="1500" dirty="0"/>
              <a:t>? Are </a:t>
            </a:r>
            <a:r>
              <a:rPr lang="de-DE" sz="1500" dirty="0" err="1"/>
              <a:t>we</a:t>
            </a:r>
            <a:r>
              <a:rPr lang="de-DE" sz="1500" dirty="0"/>
              <a:t> </a:t>
            </a:r>
            <a:r>
              <a:rPr lang="de-DE" sz="1500" dirty="0" err="1"/>
              <a:t>done</a:t>
            </a:r>
            <a:r>
              <a:rPr lang="de-DE" sz="1500" dirty="0"/>
              <a:t>?</a:t>
            </a:r>
          </a:p>
        </p:txBody>
      </p:sp>
      <p:grpSp>
        <p:nvGrpSpPr>
          <p:cNvPr id="10" name="Gruppierung 9"/>
          <p:cNvGrpSpPr/>
          <p:nvPr/>
        </p:nvGrpSpPr>
        <p:grpSpPr>
          <a:xfrm>
            <a:off x="6075643" y="1417343"/>
            <a:ext cx="2617840" cy="323165"/>
            <a:chOff x="5724128" y="3491716"/>
            <a:chExt cx="3141408" cy="387797"/>
          </a:xfrm>
        </p:grpSpPr>
        <p:sp>
          <p:nvSpPr>
            <p:cNvPr id="2" name="Textfeld 1"/>
            <p:cNvSpPr txBox="1"/>
            <p:nvPr/>
          </p:nvSpPr>
          <p:spPr>
            <a:xfrm>
              <a:off x="5724128" y="3491716"/>
              <a:ext cx="2195217" cy="387797"/>
            </a:xfrm>
            <a:prstGeom prst="rect">
              <a:avLst/>
            </a:prstGeom>
            <a:noFill/>
          </p:spPr>
          <p:txBody>
            <a:bodyPr wrap="none" rtlCol="0">
              <a:spAutoFit/>
            </a:bodyPr>
            <a:lstStyle/>
            <a:p>
              <a:r>
                <a:rPr lang="de-DE" sz="1500" dirty="0" err="1"/>
                <a:t>dbpedia:areakm</a:t>
              </a:r>
              <a:r>
                <a:rPr lang="de-DE" sz="1500" dirty="0"/>
                <a:t> </a:t>
              </a:r>
            </a:p>
          </p:txBody>
        </p:sp>
        <p:pic>
          <p:nvPicPr>
            <p:cNvPr id="4" name="Bild 3" descr="Screen Shot 2015-06-05 at 15.08.4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02975" y="3491716"/>
              <a:ext cx="297417" cy="362073"/>
            </a:xfrm>
            <a:prstGeom prst="rect">
              <a:avLst/>
            </a:prstGeom>
          </p:spPr>
        </p:pic>
        <p:sp>
          <p:nvSpPr>
            <p:cNvPr id="17" name="Textfeld 16"/>
            <p:cNvSpPr txBox="1"/>
            <p:nvPr/>
          </p:nvSpPr>
          <p:spPr>
            <a:xfrm>
              <a:off x="8028384" y="3491716"/>
              <a:ext cx="837152" cy="387797"/>
            </a:xfrm>
            <a:prstGeom prst="rect">
              <a:avLst/>
            </a:prstGeom>
            <a:noFill/>
          </p:spPr>
          <p:txBody>
            <a:bodyPr wrap="none" rtlCol="0">
              <a:spAutoFit/>
            </a:bodyPr>
            <a:lstStyle/>
            <a:p>
              <a:r>
                <a:rPr lang="de-DE" sz="1500" dirty="0"/>
                <a:t>:</a:t>
              </a:r>
              <a:r>
                <a:rPr lang="de-DE" sz="1500" dirty="0" err="1"/>
                <a:t>area</a:t>
              </a:r>
              <a:endParaRPr lang="de-DE" sz="1500" dirty="0"/>
            </a:p>
          </p:txBody>
        </p:sp>
      </p:grpSp>
      <p:grpSp>
        <p:nvGrpSpPr>
          <p:cNvPr id="9" name="Gruppierung 8"/>
          <p:cNvGrpSpPr/>
          <p:nvPr/>
        </p:nvGrpSpPr>
        <p:grpSpPr>
          <a:xfrm>
            <a:off x="6211559" y="1837390"/>
            <a:ext cx="2497827" cy="323165"/>
            <a:chOff x="5868144" y="4077072"/>
            <a:chExt cx="2997392" cy="387797"/>
          </a:xfrm>
        </p:grpSpPr>
        <p:sp>
          <p:nvSpPr>
            <p:cNvPr id="19" name="Textfeld 18"/>
            <p:cNvSpPr txBox="1"/>
            <p:nvPr/>
          </p:nvSpPr>
          <p:spPr>
            <a:xfrm>
              <a:off x="5868144" y="4077072"/>
              <a:ext cx="1879745" cy="387797"/>
            </a:xfrm>
            <a:prstGeom prst="rect">
              <a:avLst/>
            </a:prstGeom>
            <a:noFill/>
          </p:spPr>
          <p:txBody>
            <a:bodyPr wrap="none" rtlCol="0">
              <a:spAutoFit/>
            </a:bodyPr>
            <a:lstStyle/>
            <a:p>
              <a:r>
                <a:rPr lang="de-DE" sz="1500" dirty="0" err="1"/>
                <a:t>eurostat:area</a:t>
              </a:r>
              <a:r>
                <a:rPr lang="de-DE" sz="1500" dirty="0"/>
                <a:t> </a:t>
              </a:r>
            </a:p>
          </p:txBody>
        </p:sp>
        <p:pic>
          <p:nvPicPr>
            <p:cNvPr id="20" name="Bild 19" descr="Screen Shot 2015-06-05 at 15.08.4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0352" y="4077072"/>
              <a:ext cx="297417" cy="362073"/>
            </a:xfrm>
            <a:prstGeom prst="rect">
              <a:avLst/>
            </a:prstGeom>
          </p:spPr>
        </p:pic>
        <p:sp>
          <p:nvSpPr>
            <p:cNvPr id="21" name="Textfeld 20"/>
            <p:cNvSpPr txBox="1"/>
            <p:nvPr/>
          </p:nvSpPr>
          <p:spPr>
            <a:xfrm>
              <a:off x="8028384" y="4077072"/>
              <a:ext cx="837152" cy="387797"/>
            </a:xfrm>
            <a:prstGeom prst="rect">
              <a:avLst/>
            </a:prstGeom>
            <a:noFill/>
          </p:spPr>
          <p:txBody>
            <a:bodyPr wrap="none" rtlCol="0">
              <a:spAutoFit/>
            </a:bodyPr>
            <a:lstStyle/>
            <a:p>
              <a:r>
                <a:rPr lang="de-DE" sz="1500" dirty="0"/>
                <a:t>:</a:t>
              </a:r>
              <a:r>
                <a:rPr lang="de-DE" sz="1500" dirty="0" err="1"/>
                <a:t>area</a:t>
              </a:r>
              <a:endParaRPr lang="de-DE" sz="1500" dirty="0"/>
            </a:p>
          </p:txBody>
        </p:sp>
      </p:grpSp>
    </p:spTree>
    <p:extLst>
      <p:ext uri="{BB962C8B-B14F-4D97-AF65-F5344CB8AC3E}">
        <p14:creationId xmlns:p14="http://schemas.microsoft.com/office/powerpoint/2010/main" val="964233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860678" y="4297660"/>
            <a:ext cx="1029323" cy="1417340"/>
          </a:xfrm>
          <a:prstGeom prst="rect">
            <a:avLst/>
          </a:prstGeom>
        </p:spPr>
      </p:pic>
      <p:sp>
        <p:nvSpPr>
          <p:cNvPr id="7" name="Titel 1"/>
          <p:cNvSpPr>
            <a:spLocks noGrp="1"/>
          </p:cNvSpPr>
          <p:nvPr>
            <p:ph type="title"/>
          </p:nvPr>
        </p:nvSpPr>
        <p:spPr/>
        <p:txBody>
          <a:bodyPr>
            <a:normAutofit fontScale="90000"/>
          </a:bodyPr>
          <a:lstStyle/>
          <a:p>
            <a:r>
              <a:rPr lang="de-DE" dirty="0"/>
              <a:t>A </a:t>
            </a:r>
            <a:r>
              <a:rPr lang="de-DE" dirty="0" err="1"/>
              <a:t>concrete</a:t>
            </a:r>
            <a:r>
              <a:rPr lang="de-DE" dirty="0"/>
              <a:t> </a:t>
            </a:r>
            <a:r>
              <a:rPr lang="de-DE" dirty="0" err="1"/>
              <a:t>use</a:t>
            </a:r>
            <a:r>
              <a:rPr lang="de-DE" dirty="0"/>
              <a:t> </a:t>
            </a:r>
            <a:r>
              <a:rPr lang="de-DE" dirty="0" err="1"/>
              <a:t>case</a:t>
            </a:r>
            <a:r>
              <a:rPr lang="de-DE" dirty="0"/>
              <a:t>:</a:t>
            </a:r>
            <a:br>
              <a:rPr lang="de-DE" dirty="0"/>
            </a:br>
            <a:r>
              <a:rPr lang="de-DE" dirty="0"/>
              <a:t>The "City Data Pipeline"</a:t>
            </a:r>
          </a:p>
        </p:txBody>
      </p:sp>
      <p:pic>
        <p:nvPicPr>
          <p:cNvPr id="3" name="Bild 2" descr="Screen Shot 2015-06-05 at 14.46.2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1566" y="2017407"/>
            <a:ext cx="4808568" cy="2520280"/>
          </a:xfrm>
          <a:prstGeom prst="rect">
            <a:avLst/>
          </a:prstGeom>
        </p:spPr>
      </p:pic>
      <p:pic>
        <p:nvPicPr>
          <p:cNvPr id="5" name="Bild 4"/>
          <p:cNvPicPr>
            <a:picLocks noChangeAspect="1"/>
          </p:cNvPicPr>
          <p:nvPr/>
        </p:nvPicPr>
        <p:blipFill>
          <a:blip r:embed="rId4"/>
          <a:stretch>
            <a:fillRect/>
          </a:stretch>
        </p:blipFill>
        <p:spPr>
          <a:xfrm>
            <a:off x="1289445" y="4335540"/>
            <a:ext cx="1090256" cy="1362820"/>
          </a:xfrm>
          <a:prstGeom prst="rect">
            <a:avLst/>
          </a:prstGeom>
        </p:spPr>
      </p:pic>
      <p:sp>
        <p:nvSpPr>
          <p:cNvPr id="12" name="Textfeld 11"/>
          <p:cNvSpPr txBox="1"/>
          <p:nvPr/>
        </p:nvSpPr>
        <p:spPr>
          <a:xfrm>
            <a:off x="1270000" y="1417340"/>
            <a:ext cx="3149927" cy="553998"/>
          </a:xfrm>
          <a:prstGeom prst="rect">
            <a:avLst/>
          </a:prstGeom>
          <a:noFill/>
        </p:spPr>
        <p:txBody>
          <a:bodyPr wrap="square" rtlCol="0">
            <a:spAutoFit/>
          </a:bodyPr>
          <a:lstStyle/>
          <a:p>
            <a:r>
              <a:rPr lang="de-DE" sz="1500" dirty="0"/>
              <a:t>City Data Model: extensible </a:t>
            </a:r>
            <a:r>
              <a:rPr lang="de-DE" sz="1500" dirty="0">
                <a:latin typeface="Apple Chancery"/>
                <a:cs typeface="Apple Chancery"/>
              </a:rPr>
              <a:t>AL</a:t>
            </a:r>
            <a:r>
              <a:rPr lang="de-DE" sz="1500" dirty="0">
                <a:solidFill>
                  <a:srgbClr val="FF0000"/>
                </a:solidFill>
                <a:latin typeface="Apple Chancery"/>
                <a:cs typeface="Apple Chancery"/>
              </a:rPr>
              <a:t>H</a:t>
            </a:r>
            <a:r>
              <a:rPr lang="de-DE" sz="1500" dirty="0"/>
              <a:t>(</a:t>
            </a:r>
            <a:r>
              <a:rPr lang="de-DE" sz="1500" b="1" dirty="0"/>
              <a:t>D</a:t>
            </a:r>
            <a:r>
              <a:rPr lang="de-DE" sz="1500" dirty="0"/>
              <a:t>) </a:t>
            </a:r>
            <a:r>
              <a:rPr lang="de-DE" sz="1500" dirty="0" err="1"/>
              <a:t>ontology</a:t>
            </a:r>
            <a:r>
              <a:rPr lang="de-DE" sz="1500" dirty="0"/>
              <a:t>:</a:t>
            </a:r>
          </a:p>
        </p:txBody>
      </p:sp>
      <p:sp>
        <p:nvSpPr>
          <p:cNvPr id="13" name="Oval 12"/>
          <p:cNvSpPr/>
          <p:nvPr/>
        </p:nvSpPr>
        <p:spPr>
          <a:xfrm>
            <a:off x="1779634" y="2317440"/>
            <a:ext cx="2100233" cy="900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500" dirty="0" err="1">
                <a:solidFill>
                  <a:srgbClr val="FF0000"/>
                </a:solidFill>
              </a:rPr>
              <a:t>Provenance</a:t>
            </a: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p:txBody>
      </p:sp>
      <p:sp>
        <p:nvSpPr>
          <p:cNvPr id="14" name="Oval 13"/>
          <p:cNvSpPr/>
          <p:nvPr/>
        </p:nvSpPr>
        <p:spPr>
          <a:xfrm>
            <a:off x="1599614" y="3397560"/>
            <a:ext cx="2100233" cy="900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r>
              <a:rPr lang="de-DE" sz="1500" dirty="0">
                <a:solidFill>
                  <a:srgbClr val="FF0000"/>
                </a:solidFill>
              </a:rPr>
              <a:t>Temporal </a:t>
            </a:r>
            <a:r>
              <a:rPr lang="de-DE" sz="1500" dirty="0" err="1">
                <a:solidFill>
                  <a:srgbClr val="FF0000"/>
                </a:solidFill>
              </a:rPr>
              <a:t>information</a:t>
            </a:r>
            <a:endParaRPr lang="de-DE" sz="1500" dirty="0">
              <a:solidFill>
                <a:srgbClr val="FF0000"/>
              </a:solidFill>
            </a:endParaRPr>
          </a:p>
        </p:txBody>
      </p:sp>
      <p:sp>
        <p:nvSpPr>
          <p:cNvPr id="15" name="Oval 14"/>
          <p:cNvSpPr/>
          <p:nvPr/>
        </p:nvSpPr>
        <p:spPr>
          <a:xfrm>
            <a:off x="3699847" y="3517573"/>
            <a:ext cx="2520280" cy="114012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r>
              <a:rPr lang="de-DE" sz="1500" dirty="0" err="1">
                <a:solidFill>
                  <a:srgbClr val="FF0000"/>
                </a:solidFill>
              </a:rPr>
              <a:t>Spatial</a:t>
            </a:r>
            <a:r>
              <a:rPr lang="de-DE" sz="1500" dirty="0">
                <a:solidFill>
                  <a:srgbClr val="FF0000"/>
                </a:solidFill>
              </a:rPr>
              <a:t> </a:t>
            </a:r>
            <a:r>
              <a:rPr lang="de-DE" sz="1500" dirty="0" err="1">
                <a:solidFill>
                  <a:srgbClr val="FF0000"/>
                </a:solidFill>
              </a:rPr>
              <a:t>context</a:t>
            </a:r>
            <a:endParaRPr lang="de-DE" sz="1500" dirty="0">
              <a:solidFill>
                <a:srgbClr val="FF0000"/>
              </a:solidFill>
            </a:endParaRPr>
          </a:p>
        </p:txBody>
      </p:sp>
      <p:sp>
        <p:nvSpPr>
          <p:cNvPr id="18" name="Oval 17"/>
          <p:cNvSpPr/>
          <p:nvPr/>
        </p:nvSpPr>
        <p:spPr>
          <a:xfrm>
            <a:off x="4539940" y="2137420"/>
            <a:ext cx="1680187" cy="7200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500" dirty="0" err="1">
                <a:solidFill>
                  <a:srgbClr val="FF0000"/>
                </a:solidFill>
              </a:rPr>
              <a:t>Indicators</a:t>
            </a:r>
            <a:r>
              <a:rPr lang="de-DE" sz="1500" dirty="0">
                <a:solidFill>
                  <a:srgbClr val="FF0000"/>
                </a:solidFill>
              </a:rPr>
              <a:t>, </a:t>
            </a:r>
            <a:r>
              <a:rPr lang="de-DE" sz="917" dirty="0">
                <a:solidFill>
                  <a:srgbClr val="FF0000"/>
                </a:solidFill>
              </a:rPr>
              <a:t>e.g. </a:t>
            </a:r>
            <a:r>
              <a:rPr lang="de-DE" sz="917" dirty="0" err="1">
                <a:solidFill>
                  <a:srgbClr val="FF0000"/>
                </a:solidFill>
              </a:rPr>
              <a:t>area</a:t>
            </a:r>
            <a:r>
              <a:rPr lang="de-DE" sz="917" dirty="0">
                <a:solidFill>
                  <a:srgbClr val="FF0000"/>
                </a:solidFill>
              </a:rPr>
              <a:t> in km2, </a:t>
            </a:r>
            <a:r>
              <a:rPr lang="de-DE" sz="917" dirty="0" err="1">
                <a:solidFill>
                  <a:srgbClr val="FF0000"/>
                </a:solidFill>
              </a:rPr>
              <a:t>tons</a:t>
            </a:r>
            <a:r>
              <a:rPr lang="de-DE" sz="917" dirty="0">
                <a:solidFill>
                  <a:srgbClr val="FF0000"/>
                </a:solidFill>
              </a:rPr>
              <a:t> CO2/</a:t>
            </a:r>
            <a:r>
              <a:rPr lang="de-DE" sz="917" dirty="0" err="1">
                <a:solidFill>
                  <a:srgbClr val="FF0000"/>
                </a:solidFill>
              </a:rPr>
              <a:t>capita</a:t>
            </a:r>
            <a:endParaRPr lang="de-DE" sz="917" dirty="0">
              <a:solidFill>
                <a:srgbClr val="FF0000"/>
              </a:solidFill>
            </a:endParaRPr>
          </a:p>
          <a:p>
            <a:pPr lvl="0"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a:p>
            <a:pPr algn="ctr"/>
            <a:endParaRPr lang="de-DE" sz="1500" dirty="0">
              <a:solidFill>
                <a:srgbClr val="FF0000"/>
              </a:solidFill>
            </a:endParaRPr>
          </a:p>
        </p:txBody>
      </p:sp>
      <p:sp>
        <p:nvSpPr>
          <p:cNvPr id="16" name="Abgerundete rechteckige Legende 15"/>
          <p:cNvSpPr/>
          <p:nvPr/>
        </p:nvSpPr>
        <p:spPr>
          <a:xfrm>
            <a:off x="5440040" y="4057634"/>
            <a:ext cx="2040227" cy="1380153"/>
          </a:xfrm>
          <a:prstGeom prst="wedgeRoundRectCallout">
            <a:avLst>
              <a:gd name="adj1" fmla="val 69855"/>
              <a:gd name="adj2" fmla="val 1137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500" dirty="0" err="1"/>
              <a:t>Hmmm</a:t>
            </a:r>
            <a:r>
              <a:rPr lang="de-DE" sz="1500" dirty="0"/>
              <a:t>, not </a:t>
            </a:r>
            <a:r>
              <a:rPr lang="de-DE" sz="1500" dirty="0" err="1"/>
              <a:t>quite</a:t>
            </a:r>
            <a:r>
              <a:rPr lang="de-DE" sz="1500" dirty="0"/>
              <a:t>... </a:t>
            </a:r>
            <a:r>
              <a:rPr lang="de-DE" sz="1500" dirty="0" err="1"/>
              <a:t>Let</a:t>
            </a:r>
            <a:r>
              <a:rPr lang="de-DE" sz="1500" dirty="0"/>
              <a:t> </a:t>
            </a:r>
            <a:r>
              <a:rPr lang="de-DE" sz="1500" dirty="0" err="1"/>
              <a:t>me</a:t>
            </a:r>
            <a:r>
              <a:rPr lang="de-DE" sz="1500" dirty="0"/>
              <a:t> </a:t>
            </a:r>
            <a:r>
              <a:rPr lang="de-DE" sz="1500" dirty="0" err="1"/>
              <a:t>come</a:t>
            </a:r>
            <a:r>
              <a:rPr lang="de-DE" sz="1500" dirty="0"/>
              <a:t> </a:t>
            </a:r>
            <a:r>
              <a:rPr lang="de-DE" sz="1500" dirty="0" err="1"/>
              <a:t>up</a:t>
            </a:r>
            <a:r>
              <a:rPr lang="de-DE" sz="1500" dirty="0"/>
              <a:t> </a:t>
            </a:r>
            <a:r>
              <a:rPr lang="de-DE" sz="1500" dirty="0" err="1"/>
              <a:t>with</a:t>
            </a:r>
            <a:r>
              <a:rPr lang="de-DE" sz="1500" dirty="0"/>
              <a:t> a </a:t>
            </a:r>
            <a:r>
              <a:rPr lang="de-DE" sz="1500" dirty="0" err="1"/>
              <a:t>solution</a:t>
            </a:r>
            <a:r>
              <a:rPr lang="de-DE" sz="1500" dirty="0"/>
              <a:t>...</a:t>
            </a:r>
          </a:p>
        </p:txBody>
      </p:sp>
      <p:grpSp>
        <p:nvGrpSpPr>
          <p:cNvPr id="24" name="Gruppierung 23"/>
          <p:cNvGrpSpPr/>
          <p:nvPr/>
        </p:nvGrpSpPr>
        <p:grpSpPr>
          <a:xfrm>
            <a:off x="6040107" y="1417343"/>
            <a:ext cx="2742626" cy="323165"/>
            <a:chOff x="5574385" y="3491716"/>
            <a:chExt cx="3291151" cy="387797"/>
          </a:xfrm>
        </p:grpSpPr>
        <p:sp>
          <p:nvSpPr>
            <p:cNvPr id="25" name="Textfeld 24"/>
            <p:cNvSpPr txBox="1"/>
            <p:nvPr/>
          </p:nvSpPr>
          <p:spPr>
            <a:xfrm>
              <a:off x="5574385" y="3491716"/>
              <a:ext cx="2341410" cy="387797"/>
            </a:xfrm>
            <a:prstGeom prst="rect">
              <a:avLst/>
            </a:prstGeom>
            <a:noFill/>
          </p:spPr>
          <p:txBody>
            <a:bodyPr wrap="none" rtlCol="0">
              <a:spAutoFit/>
            </a:bodyPr>
            <a:lstStyle/>
            <a:p>
              <a:r>
                <a:rPr lang="de-DE" sz="1500" dirty="0"/>
                <a:t>dbpedia:areakm2 </a:t>
              </a:r>
            </a:p>
          </p:txBody>
        </p:sp>
        <p:pic>
          <p:nvPicPr>
            <p:cNvPr id="26" name="Bild 25" descr="Screen Shot 2015-06-05 at 15.08.4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02975" y="3491716"/>
              <a:ext cx="297417" cy="362073"/>
            </a:xfrm>
            <a:prstGeom prst="rect">
              <a:avLst/>
            </a:prstGeom>
          </p:spPr>
        </p:pic>
        <p:sp>
          <p:nvSpPr>
            <p:cNvPr id="27" name="Textfeld 26"/>
            <p:cNvSpPr txBox="1"/>
            <p:nvPr/>
          </p:nvSpPr>
          <p:spPr>
            <a:xfrm>
              <a:off x="8028384" y="3491716"/>
              <a:ext cx="837152" cy="387797"/>
            </a:xfrm>
            <a:prstGeom prst="rect">
              <a:avLst/>
            </a:prstGeom>
            <a:noFill/>
          </p:spPr>
          <p:txBody>
            <a:bodyPr wrap="none" rtlCol="0">
              <a:spAutoFit/>
            </a:bodyPr>
            <a:lstStyle/>
            <a:p>
              <a:r>
                <a:rPr lang="de-DE" sz="1500" dirty="0"/>
                <a:t>:</a:t>
              </a:r>
              <a:r>
                <a:rPr lang="de-DE" sz="1500" dirty="0" err="1"/>
                <a:t>area</a:t>
              </a:r>
              <a:endParaRPr lang="de-DE" sz="1500" dirty="0"/>
            </a:p>
          </p:txBody>
        </p:sp>
      </p:grpSp>
      <p:grpSp>
        <p:nvGrpSpPr>
          <p:cNvPr id="28" name="Gruppierung 27"/>
          <p:cNvGrpSpPr/>
          <p:nvPr/>
        </p:nvGrpSpPr>
        <p:grpSpPr>
          <a:xfrm>
            <a:off x="6300809" y="1837390"/>
            <a:ext cx="2497827" cy="323165"/>
            <a:chOff x="5868144" y="4077072"/>
            <a:chExt cx="2997392" cy="387797"/>
          </a:xfrm>
        </p:grpSpPr>
        <p:sp>
          <p:nvSpPr>
            <p:cNvPr id="29" name="Textfeld 28"/>
            <p:cNvSpPr txBox="1"/>
            <p:nvPr/>
          </p:nvSpPr>
          <p:spPr>
            <a:xfrm>
              <a:off x="5868144" y="4077072"/>
              <a:ext cx="1879745" cy="387797"/>
            </a:xfrm>
            <a:prstGeom prst="rect">
              <a:avLst/>
            </a:prstGeom>
            <a:noFill/>
          </p:spPr>
          <p:txBody>
            <a:bodyPr wrap="none" rtlCol="0">
              <a:spAutoFit/>
            </a:bodyPr>
            <a:lstStyle/>
            <a:p>
              <a:r>
                <a:rPr lang="de-DE" sz="1500" dirty="0" err="1"/>
                <a:t>eurostat:area</a:t>
              </a:r>
              <a:r>
                <a:rPr lang="de-DE" sz="1500" dirty="0"/>
                <a:t> </a:t>
              </a:r>
            </a:p>
          </p:txBody>
        </p:sp>
        <p:pic>
          <p:nvPicPr>
            <p:cNvPr id="30" name="Bild 29" descr="Screen Shot 2015-06-05 at 15.08.4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0352" y="4077072"/>
              <a:ext cx="297417" cy="362073"/>
            </a:xfrm>
            <a:prstGeom prst="rect">
              <a:avLst/>
            </a:prstGeom>
          </p:spPr>
        </p:pic>
        <p:sp>
          <p:nvSpPr>
            <p:cNvPr id="31" name="Textfeld 30"/>
            <p:cNvSpPr txBox="1"/>
            <p:nvPr/>
          </p:nvSpPr>
          <p:spPr>
            <a:xfrm>
              <a:off x="8028384" y="4077072"/>
              <a:ext cx="837152" cy="387797"/>
            </a:xfrm>
            <a:prstGeom prst="rect">
              <a:avLst/>
            </a:prstGeom>
            <a:noFill/>
          </p:spPr>
          <p:txBody>
            <a:bodyPr wrap="none" rtlCol="0">
              <a:spAutoFit/>
            </a:bodyPr>
            <a:lstStyle/>
            <a:p>
              <a:r>
                <a:rPr lang="de-DE" sz="1500" dirty="0"/>
                <a:t>:</a:t>
              </a:r>
              <a:r>
                <a:rPr lang="de-DE" sz="1500" dirty="0" err="1"/>
                <a:t>area</a:t>
              </a:r>
              <a:endParaRPr lang="de-DE" sz="1500" dirty="0"/>
            </a:p>
          </p:txBody>
        </p:sp>
      </p:grpSp>
      <p:grpSp>
        <p:nvGrpSpPr>
          <p:cNvPr id="11" name="Gruppierung 10"/>
          <p:cNvGrpSpPr/>
          <p:nvPr/>
        </p:nvGrpSpPr>
        <p:grpSpPr>
          <a:xfrm>
            <a:off x="4539940" y="2857500"/>
            <a:ext cx="4423900" cy="840093"/>
            <a:chOff x="3923928" y="3429000"/>
            <a:chExt cx="5308679" cy="1008112"/>
          </a:xfrm>
        </p:grpSpPr>
        <p:sp>
          <p:nvSpPr>
            <p:cNvPr id="10" name="Abgerundetes Rechteck 9"/>
            <p:cNvSpPr/>
            <p:nvPr/>
          </p:nvSpPr>
          <p:spPr>
            <a:xfrm>
              <a:off x="3923928" y="3429000"/>
              <a:ext cx="5256584" cy="100811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de-DE" sz="3667" b="1" dirty="0">
                  <a:solidFill>
                    <a:srgbClr val="FF0000"/>
                  </a:solidFill>
                </a:rPr>
                <a:t>?</a:t>
              </a:r>
            </a:p>
          </p:txBody>
        </p:sp>
        <p:sp>
          <p:nvSpPr>
            <p:cNvPr id="9" name="Textfeld 8"/>
            <p:cNvSpPr txBox="1"/>
            <p:nvPr/>
          </p:nvSpPr>
          <p:spPr>
            <a:xfrm>
              <a:off x="4427984" y="3573016"/>
              <a:ext cx="4804623" cy="387798"/>
            </a:xfrm>
            <a:prstGeom prst="rect">
              <a:avLst/>
            </a:prstGeom>
            <a:noFill/>
          </p:spPr>
          <p:txBody>
            <a:bodyPr wrap="none" rtlCol="0">
              <a:spAutoFit/>
            </a:bodyPr>
            <a:lstStyle/>
            <a:p>
              <a:r>
                <a:rPr lang="de-DE" sz="1500" dirty="0"/>
                <a:t>:</a:t>
              </a:r>
              <a:r>
                <a:rPr lang="de-DE" sz="1500" dirty="0" err="1"/>
                <a:t>populationDensity</a:t>
              </a:r>
              <a:r>
                <a:rPr lang="de-DE" sz="1500" dirty="0"/>
                <a:t> = :</a:t>
              </a:r>
              <a:r>
                <a:rPr lang="de-DE" sz="1500" dirty="0" err="1"/>
                <a:t>population</a:t>
              </a:r>
              <a:r>
                <a:rPr lang="de-DE" sz="1500" dirty="0"/>
                <a:t>/:</a:t>
              </a:r>
              <a:r>
                <a:rPr lang="de-DE" sz="1500" dirty="0" err="1"/>
                <a:t>area</a:t>
              </a:r>
              <a:endParaRPr lang="de-DE" sz="1500" dirty="0"/>
            </a:p>
          </p:txBody>
        </p:sp>
        <p:sp>
          <p:nvSpPr>
            <p:cNvPr id="32" name="Textfeld 31"/>
            <p:cNvSpPr txBox="1"/>
            <p:nvPr/>
          </p:nvSpPr>
          <p:spPr>
            <a:xfrm>
              <a:off x="4449995" y="3861048"/>
              <a:ext cx="4538165" cy="387798"/>
            </a:xfrm>
            <a:prstGeom prst="rect">
              <a:avLst/>
            </a:prstGeom>
            <a:noFill/>
          </p:spPr>
          <p:txBody>
            <a:bodyPr wrap="none" rtlCol="0">
              <a:spAutoFit/>
            </a:bodyPr>
            <a:lstStyle/>
            <a:p>
              <a:r>
                <a:rPr lang="de-DE" sz="1500" dirty="0"/>
                <a:t>:</a:t>
              </a:r>
              <a:r>
                <a:rPr lang="de-DE" sz="1500" dirty="0" err="1"/>
                <a:t>area</a:t>
              </a:r>
              <a:r>
                <a:rPr lang="de-DE" sz="1500" dirty="0"/>
                <a:t> = 0,386102 * dbpedia:areaMi2</a:t>
              </a:r>
            </a:p>
          </p:txBody>
        </p:sp>
      </p:grpSp>
    </p:spTree>
    <p:extLst>
      <p:ext uri="{BB962C8B-B14F-4D97-AF65-F5344CB8AC3E}">
        <p14:creationId xmlns:p14="http://schemas.microsoft.com/office/powerpoint/2010/main" val="17391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333" i="1" dirty="0"/>
              <a:t>Can </a:t>
            </a:r>
            <a:r>
              <a:rPr lang="en-US" sz="2333" i="1" dirty="0" err="1"/>
              <a:t>equational</a:t>
            </a:r>
            <a:r>
              <a:rPr lang="en-US" sz="2333" i="1" dirty="0"/>
              <a:t> knowledge co-exist with OWL?</a:t>
            </a:r>
            <a:endParaRPr lang="en-US" sz="2333" dirty="0"/>
          </a:p>
        </p:txBody>
      </p:sp>
      <p:pic>
        <p:nvPicPr>
          <p:cNvPr id="11" name="Picture 3" descr="Screen Shot 2013-07-29 at 17.29.59.pn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799747" y="1297327"/>
            <a:ext cx="4568888" cy="3788203"/>
          </a:xfrm>
          <a:prstGeom prst="rect">
            <a:avLst/>
          </a:prstGeom>
        </p:spPr>
      </p:pic>
      <p:sp>
        <p:nvSpPr>
          <p:cNvPr id="12" name="Rectangle 4"/>
          <p:cNvSpPr/>
          <p:nvPr/>
        </p:nvSpPr>
        <p:spPr>
          <a:xfrm>
            <a:off x="3003207" y="5181306"/>
            <a:ext cx="3937000" cy="271934"/>
          </a:xfrm>
          <a:prstGeom prst="rect">
            <a:avLst/>
          </a:prstGeom>
          <a:solidFill>
            <a:schemeClr val="bg1">
              <a:alpha val="60000"/>
            </a:schemeClr>
          </a:solidFill>
          <a:ln>
            <a:solidFill>
              <a:schemeClr val="tx1"/>
            </a:solidFill>
          </a:ln>
        </p:spPr>
        <p:txBody>
          <a:bodyPr wrap="square">
            <a:spAutoFit/>
          </a:bodyPr>
          <a:lstStyle/>
          <a:p>
            <a:r>
              <a:rPr lang="en-US" sz="1167" dirty="0"/>
              <a:t>Stefan </a:t>
            </a:r>
            <a:r>
              <a:rPr lang="en-US" sz="1167" dirty="0" err="1"/>
              <a:t>Bischof</a:t>
            </a:r>
            <a:r>
              <a:rPr lang="en-US" sz="1167" dirty="0"/>
              <a:t>, Axel Polleres. ESWC2013</a:t>
            </a:r>
          </a:p>
        </p:txBody>
      </p:sp>
    </p:spTree>
    <p:extLst>
      <p:ext uri="{BB962C8B-B14F-4D97-AF65-F5344CB8AC3E}">
        <p14:creationId xmlns:p14="http://schemas.microsoft.com/office/powerpoint/2010/main" val="2518616607"/>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333" i="1" dirty="0"/>
              <a:t>Can </a:t>
            </a:r>
            <a:r>
              <a:rPr lang="en-US" sz="2333" i="1" dirty="0" err="1"/>
              <a:t>equational</a:t>
            </a:r>
            <a:r>
              <a:rPr lang="en-US" sz="2333" i="1" dirty="0"/>
              <a:t> knowledge co-exist with OWL?</a:t>
            </a:r>
            <a:endParaRPr lang="en-US" sz="2333" dirty="0"/>
          </a:p>
        </p:txBody>
      </p:sp>
      <p:sp>
        <p:nvSpPr>
          <p:cNvPr id="3" name="Content Placeholder 2"/>
          <p:cNvSpPr>
            <a:spLocks noGrp="1"/>
          </p:cNvSpPr>
          <p:nvPr>
            <p:ph idx="1"/>
          </p:nvPr>
        </p:nvSpPr>
        <p:spPr/>
        <p:txBody>
          <a:bodyPr>
            <a:normAutofit fontScale="70000" lnSpcReduction="20000"/>
          </a:bodyPr>
          <a:lstStyle/>
          <a:p>
            <a:pPr lvl="0"/>
            <a:r>
              <a:rPr lang="en-US" i="1" dirty="0">
                <a:solidFill>
                  <a:prstClr val="black"/>
                </a:solidFill>
              </a:rPr>
              <a:t>Can </a:t>
            </a:r>
            <a:r>
              <a:rPr lang="en-US" i="1" dirty="0" err="1">
                <a:solidFill>
                  <a:prstClr val="black"/>
                </a:solidFill>
              </a:rPr>
              <a:t>equational</a:t>
            </a:r>
            <a:r>
              <a:rPr lang="en-US" i="1" dirty="0">
                <a:solidFill>
                  <a:prstClr val="black"/>
                </a:solidFill>
              </a:rPr>
              <a:t> knowledge co-exist with OWL?</a:t>
            </a:r>
          </a:p>
          <a:p>
            <a:pPr lvl="1"/>
            <a:r>
              <a:rPr lang="en-US" i="1" dirty="0">
                <a:solidFill>
                  <a:prstClr val="black"/>
                </a:solidFill>
              </a:rPr>
              <a:t>We need a syntax &amp; define a formal semantics</a:t>
            </a:r>
          </a:p>
          <a:p>
            <a:pPr lvl="1"/>
            <a:endParaRPr lang="en-US" i="1" dirty="0">
              <a:solidFill>
                <a:prstClr val="black"/>
              </a:solidFill>
            </a:endParaRPr>
          </a:p>
          <a:p>
            <a:r>
              <a:rPr lang="en-US" i="1" dirty="0">
                <a:solidFill>
                  <a:prstClr val="black"/>
                </a:solidFill>
              </a:rPr>
              <a:t>Syntax:</a:t>
            </a:r>
          </a:p>
          <a:p>
            <a:endParaRPr lang="en-US" dirty="0"/>
          </a:p>
          <a:p>
            <a:endParaRPr lang="en-US" dirty="0"/>
          </a:p>
          <a:p>
            <a:endParaRPr lang="en-US" dirty="0"/>
          </a:p>
          <a:p>
            <a:endParaRPr lang="en-US" dirty="0"/>
          </a:p>
          <a:p>
            <a:endParaRPr lang="en-US" dirty="0"/>
          </a:p>
          <a:p>
            <a:r>
              <a:rPr lang="en-US" dirty="0"/>
              <a:t>Semantics:</a:t>
            </a:r>
          </a:p>
          <a:p>
            <a:pPr lvl="1"/>
            <a:r>
              <a:rPr lang="en-US" dirty="0"/>
              <a:t>Requirements:</a:t>
            </a:r>
          </a:p>
          <a:p>
            <a:pPr lvl="2"/>
            <a:r>
              <a:rPr lang="en-US" dirty="0"/>
              <a:t>“Fit” with common model-theoretic semantics for OWL and RDFS</a:t>
            </a:r>
          </a:p>
          <a:p>
            <a:pPr lvl="2"/>
            <a:r>
              <a:rPr lang="en-US" dirty="0"/>
              <a:t>Treat equivalent equations equivalently, combine with </a:t>
            </a:r>
            <a:r>
              <a:rPr lang="en-US" b="1" dirty="0"/>
              <a:t>query rewriting</a:t>
            </a:r>
            <a:r>
              <a:rPr lang="en-US" dirty="0"/>
              <a:t> and </a:t>
            </a:r>
            <a:r>
              <a:rPr lang="en-US" b="1" dirty="0"/>
              <a:t>rule-based reasoning </a:t>
            </a:r>
            <a:r>
              <a:rPr lang="en-US" dirty="0"/>
              <a:t>techniques:</a:t>
            </a:r>
          </a:p>
          <a:p>
            <a:pPr lvl="2"/>
            <a:endParaRPr lang="en-US" dirty="0"/>
          </a:p>
        </p:txBody>
      </p:sp>
      <p:sp>
        <p:nvSpPr>
          <p:cNvPr id="8" name="Rounded Rectangle 7"/>
          <p:cNvSpPr/>
          <p:nvPr/>
        </p:nvSpPr>
        <p:spPr>
          <a:xfrm>
            <a:off x="1978268" y="2859073"/>
            <a:ext cx="6731000" cy="889000"/>
          </a:xfrm>
          <a:prstGeom prst="roundRect">
            <a:avLst/>
          </a:prstGeom>
          <a:solidFill>
            <a:schemeClr val="accent1">
              <a:alpha val="2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333" dirty="0">
                <a:solidFill>
                  <a:prstClr val="black"/>
                </a:solidFill>
                <a:latin typeface="cmss8"/>
                <a:cs typeface="cmss8"/>
              </a:rPr>
              <a:t>:</a:t>
            </a:r>
            <a:r>
              <a:rPr lang="en-US" sz="1333" dirty="0" err="1">
                <a:solidFill>
                  <a:prstClr val="black"/>
                </a:solidFill>
                <a:latin typeface="cmss8"/>
                <a:cs typeface="cmss8"/>
              </a:rPr>
              <a:t>populationDensity</a:t>
            </a:r>
            <a:r>
              <a:rPr lang="en-US" sz="1333" dirty="0">
                <a:solidFill>
                  <a:prstClr val="black"/>
                </a:solidFill>
                <a:latin typeface="cmss8"/>
                <a:cs typeface="cmss8"/>
              </a:rPr>
              <a:t> </a:t>
            </a:r>
            <a:r>
              <a:rPr lang="en-US" sz="1333" b="1" dirty="0">
                <a:solidFill>
                  <a:prstClr val="black"/>
                </a:solidFill>
                <a:latin typeface="cmss8"/>
                <a:cs typeface="cmss8"/>
              </a:rPr>
              <a:t>:</a:t>
            </a:r>
            <a:r>
              <a:rPr lang="en-US" sz="1333" b="1" dirty="0" err="1">
                <a:solidFill>
                  <a:prstClr val="black"/>
                </a:solidFill>
                <a:latin typeface="cmss8"/>
                <a:cs typeface="cmss8"/>
              </a:rPr>
              <a:t>defineByEquation</a:t>
            </a:r>
            <a:r>
              <a:rPr lang="en-US" sz="1333" b="1" dirty="0">
                <a:solidFill>
                  <a:prstClr val="black"/>
                </a:solidFill>
                <a:latin typeface="cmss8"/>
                <a:cs typeface="cmss8"/>
              </a:rPr>
              <a:t> </a:t>
            </a:r>
            <a:r>
              <a:rPr lang="en-US" sz="1333" dirty="0">
                <a:solidFill>
                  <a:prstClr val="black"/>
                </a:solidFill>
                <a:latin typeface="cmss8"/>
                <a:cs typeface="cmss8"/>
              </a:rPr>
              <a:t>“population/:area” . </a:t>
            </a:r>
          </a:p>
          <a:p>
            <a:pPr fontAlgn="base">
              <a:spcBef>
                <a:spcPct val="0"/>
              </a:spcBef>
              <a:spcAft>
                <a:spcPct val="0"/>
              </a:spcAft>
            </a:pPr>
            <a:r>
              <a:rPr lang="en-US" sz="1333" dirty="0">
                <a:solidFill>
                  <a:prstClr val="black"/>
                </a:solidFill>
                <a:latin typeface="cmss8"/>
                <a:cs typeface="cmss8"/>
              </a:rPr>
              <a:t>:area  </a:t>
            </a:r>
            <a:r>
              <a:rPr lang="en-US" sz="1333" b="1" dirty="0">
                <a:solidFill>
                  <a:prstClr val="black"/>
                </a:solidFill>
                <a:latin typeface="cmss8"/>
                <a:cs typeface="cmss8"/>
              </a:rPr>
              <a:t>:</a:t>
            </a:r>
            <a:r>
              <a:rPr lang="en-US" sz="1333" b="1" dirty="0" err="1">
                <a:solidFill>
                  <a:prstClr val="black"/>
                </a:solidFill>
                <a:latin typeface="cmss8"/>
                <a:cs typeface="cmss8"/>
              </a:rPr>
              <a:t>defineByEquation</a:t>
            </a:r>
            <a:r>
              <a:rPr lang="en-US" sz="1333" b="1" dirty="0">
                <a:solidFill>
                  <a:prstClr val="black"/>
                </a:solidFill>
                <a:latin typeface="cmss8"/>
                <a:cs typeface="cmss8"/>
              </a:rPr>
              <a:t> </a:t>
            </a:r>
            <a:r>
              <a:rPr lang="en-US" sz="1333" dirty="0">
                <a:solidFill>
                  <a:prstClr val="black"/>
                </a:solidFill>
                <a:latin typeface="cmss8"/>
                <a:cs typeface="cmss8"/>
              </a:rPr>
              <a:t>“areaMi2 * 0,386102 ” .</a:t>
            </a:r>
          </a:p>
          <a:p>
            <a:pPr fontAlgn="base">
              <a:spcBef>
                <a:spcPct val="0"/>
              </a:spcBef>
              <a:spcAft>
                <a:spcPct val="0"/>
              </a:spcAft>
            </a:pPr>
            <a:r>
              <a:rPr lang="en-US" sz="1333" dirty="0" err="1">
                <a:solidFill>
                  <a:prstClr val="black"/>
                </a:solidFill>
                <a:latin typeface="cmss8"/>
                <a:cs typeface="cmss8"/>
              </a:rPr>
              <a:t>dbPedia:populationTotal</a:t>
            </a:r>
            <a:r>
              <a:rPr lang="en-US" sz="1333" dirty="0">
                <a:solidFill>
                  <a:prstClr val="black"/>
                </a:solidFill>
                <a:latin typeface="cmss8"/>
                <a:cs typeface="cmss8"/>
              </a:rPr>
              <a:t> </a:t>
            </a:r>
            <a:r>
              <a:rPr lang="en-US" sz="1333" b="1" dirty="0">
                <a:solidFill>
                  <a:prstClr val="black"/>
                </a:solidFill>
                <a:latin typeface="cmss8"/>
                <a:cs typeface="cmss8"/>
              </a:rPr>
              <a:t>:</a:t>
            </a:r>
            <a:r>
              <a:rPr lang="en-US" sz="1333" b="1" dirty="0" err="1">
                <a:solidFill>
                  <a:prstClr val="black"/>
                </a:solidFill>
                <a:latin typeface="cmss8"/>
                <a:cs typeface="cmss8"/>
              </a:rPr>
              <a:t>rdfs:subPropertyOf</a:t>
            </a:r>
            <a:r>
              <a:rPr lang="en-US" sz="1333" b="1" dirty="0">
                <a:solidFill>
                  <a:prstClr val="black"/>
                </a:solidFill>
                <a:latin typeface="cmss8"/>
                <a:cs typeface="cmss8"/>
              </a:rPr>
              <a:t> </a:t>
            </a:r>
            <a:r>
              <a:rPr lang="en-US" sz="1333" dirty="0">
                <a:solidFill>
                  <a:prstClr val="black"/>
                </a:solidFill>
                <a:latin typeface="cmss8"/>
                <a:cs typeface="cmss8"/>
              </a:rPr>
              <a:t>:population.</a:t>
            </a:r>
          </a:p>
        </p:txBody>
      </p:sp>
      <p:sp>
        <p:nvSpPr>
          <p:cNvPr id="11" name="Textfeld 10"/>
          <p:cNvSpPr txBox="1"/>
          <p:nvPr/>
        </p:nvSpPr>
        <p:spPr>
          <a:xfrm>
            <a:off x="2979772" y="2239024"/>
            <a:ext cx="4003853" cy="323165"/>
          </a:xfrm>
          <a:prstGeom prst="rect">
            <a:avLst/>
          </a:prstGeom>
          <a:noFill/>
        </p:spPr>
        <p:txBody>
          <a:bodyPr wrap="none" rtlCol="0">
            <a:spAutoFit/>
          </a:bodyPr>
          <a:lstStyle/>
          <a:p>
            <a:r>
              <a:rPr lang="de-DE" sz="1500" dirty="0"/>
              <a:t>:</a:t>
            </a:r>
            <a:r>
              <a:rPr lang="de-DE" sz="1500" dirty="0" err="1"/>
              <a:t>populationDensity</a:t>
            </a:r>
            <a:r>
              <a:rPr lang="de-DE" sz="1500" dirty="0"/>
              <a:t> = :</a:t>
            </a:r>
            <a:r>
              <a:rPr lang="de-DE" sz="1500" dirty="0" err="1"/>
              <a:t>population</a:t>
            </a:r>
            <a:r>
              <a:rPr lang="de-DE" sz="1500" dirty="0"/>
              <a:t>/:</a:t>
            </a:r>
            <a:r>
              <a:rPr lang="de-DE" sz="1500" dirty="0" err="1"/>
              <a:t>area</a:t>
            </a:r>
            <a:endParaRPr lang="de-DE" sz="1500" dirty="0"/>
          </a:p>
        </p:txBody>
      </p:sp>
      <p:sp>
        <p:nvSpPr>
          <p:cNvPr id="12" name="Textfeld 11"/>
          <p:cNvSpPr txBox="1"/>
          <p:nvPr/>
        </p:nvSpPr>
        <p:spPr>
          <a:xfrm>
            <a:off x="2998115" y="2479051"/>
            <a:ext cx="3781805" cy="323165"/>
          </a:xfrm>
          <a:prstGeom prst="rect">
            <a:avLst/>
          </a:prstGeom>
          <a:noFill/>
        </p:spPr>
        <p:txBody>
          <a:bodyPr wrap="none" rtlCol="0">
            <a:spAutoFit/>
          </a:bodyPr>
          <a:lstStyle/>
          <a:p>
            <a:r>
              <a:rPr lang="de-DE" sz="1500" dirty="0"/>
              <a:t>:</a:t>
            </a:r>
            <a:r>
              <a:rPr lang="de-DE" sz="1500" dirty="0" err="1"/>
              <a:t>area</a:t>
            </a:r>
            <a:r>
              <a:rPr lang="de-DE" sz="1500" dirty="0"/>
              <a:t> = 0,386102 * dbpedia:areaMi2</a:t>
            </a:r>
          </a:p>
        </p:txBody>
      </p:sp>
      <p:sp>
        <p:nvSpPr>
          <p:cNvPr id="13" name="Textfeld 12"/>
          <p:cNvSpPr txBox="1"/>
          <p:nvPr/>
        </p:nvSpPr>
        <p:spPr>
          <a:xfrm>
            <a:off x="2939218" y="5001609"/>
            <a:ext cx="3781805" cy="323165"/>
          </a:xfrm>
          <a:prstGeom prst="rect">
            <a:avLst/>
          </a:prstGeom>
          <a:noFill/>
        </p:spPr>
        <p:txBody>
          <a:bodyPr wrap="none" rtlCol="0">
            <a:spAutoFit/>
          </a:bodyPr>
          <a:lstStyle/>
          <a:p>
            <a:r>
              <a:rPr lang="de-DE" sz="1500" dirty="0"/>
              <a:t>:</a:t>
            </a:r>
            <a:r>
              <a:rPr lang="de-DE" sz="1500" dirty="0" err="1"/>
              <a:t>area</a:t>
            </a:r>
            <a:r>
              <a:rPr lang="de-DE" sz="1500" dirty="0"/>
              <a:t> = 0,386102 * dbpedia:areaMi2</a:t>
            </a:r>
          </a:p>
        </p:txBody>
      </p:sp>
      <p:sp>
        <p:nvSpPr>
          <p:cNvPr id="14" name="Textfeld 13"/>
          <p:cNvSpPr txBox="1"/>
          <p:nvPr/>
        </p:nvSpPr>
        <p:spPr>
          <a:xfrm>
            <a:off x="2979772" y="5347756"/>
            <a:ext cx="3018775" cy="323165"/>
          </a:xfrm>
          <a:prstGeom prst="rect">
            <a:avLst/>
          </a:prstGeom>
          <a:noFill/>
        </p:spPr>
        <p:txBody>
          <a:bodyPr wrap="none" rtlCol="0">
            <a:spAutoFit/>
          </a:bodyPr>
          <a:lstStyle/>
          <a:p>
            <a:r>
              <a:rPr lang="de-DE" sz="1500" dirty="0"/>
              <a:t>:areaMi2 = 2,589988 * :</a:t>
            </a:r>
            <a:r>
              <a:rPr lang="de-DE" sz="1500" dirty="0" err="1"/>
              <a:t>area</a:t>
            </a:r>
            <a:endParaRPr lang="de-DE" sz="1500" dirty="0"/>
          </a:p>
        </p:txBody>
      </p:sp>
    </p:spTree>
    <p:extLst>
      <p:ext uri="{BB962C8B-B14F-4D97-AF65-F5344CB8AC3E}">
        <p14:creationId xmlns:p14="http://schemas.microsoft.com/office/powerpoint/2010/main" val="380151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22" y="310604"/>
            <a:ext cx="6822722" cy="674688"/>
          </a:xfrm>
        </p:spPr>
        <p:txBody>
          <a:bodyPr>
            <a:normAutofit fontScale="90000"/>
          </a:bodyPr>
          <a:lstStyle/>
          <a:p>
            <a:r>
              <a:rPr lang="en-US" dirty="0"/>
              <a:t>This is more or less where our RW2013 lecture ends</a:t>
            </a:r>
            <a:r>
              <a:rPr lang="mr-IN" dirty="0"/>
              <a:t>…</a:t>
            </a:r>
            <a:endParaRPr lang="en-US" dirty="0"/>
          </a:p>
        </p:txBody>
      </p:sp>
      <p:sp>
        <p:nvSpPr>
          <p:cNvPr id="5" name="Slide Number Placeholder 4"/>
          <p:cNvSpPr>
            <a:spLocks noGrp="1"/>
          </p:cNvSpPr>
          <p:nvPr>
            <p:ph type="sldNum" sz="quarter" idx="10"/>
          </p:nvPr>
        </p:nvSpPr>
        <p:spPr/>
        <p:txBody>
          <a:bodyPr/>
          <a:lstStyle/>
          <a:p>
            <a:pPr>
              <a:defRPr/>
            </a:pPr>
            <a:r>
              <a:rPr lang="de-DE"/>
              <a:t>Seite </a:t>
            </a:r>
            <a:fld id="{E263FBF5-8BA2-BC4C-A885-F0730F6AC04E}" type="slidenum">
              <a:rPr lang="de-DE" smtClean="0"/>
              <a:pPr>
                <a:defRPr/>
              </a:pPr>
              <a:t>124</a:t>
            </a:fld>
            <a:endParaRPr lang="de-DE"/>
          </a:p>
        </p:txBody>
      </p:sp>
      <p:graphicFrame>
        <p:nvGraphicFramePr>
          <p:cNvPr id="7" name="Table 6"/>
          <p:cNvGraphicFramePr>
            <a:graphicFrameLocks noGrp="1"/>
          </p:cNvGraphicFramePr>
          <p:nvPr/>
        </p:nvGraphicFramePr>
        <p:xfrm>
          <a:off x="471488" y="4501630"/>
          <a:ext cx="8687241" cy="882005"/>
        </p:xfrm>
        <a:graphic>
          <a:graphicData uri="http://schemas.openxmlformats.org/drawingml/2006/table">
            <a:tbl>
              <a:tblPr/>
              <a:tblGrid>
                <a:gridCol w="233505">
                  <a:extLst>
                    <a:ext uri="{9D8B030D-6E8A-4147-A177-3AD203B41FA5}">
                      <a16:colId xmlns:a16="http://schemas.microsoft.com/office/drawing/2014/main" val="20000"/>
                    </a:ext>
                  </a:extLst>
                </a:gridCol>
                <a:gridCol w="8453736">
                  <a:extLst>
                    <a:ext uri="{9D8B030D-6E8A-4147-A177-3AD203B41FA5}">
                      <a16:colId xmlns:a16="http://schemas.microsoft.com/office/drawing/2014/main" val="20001"/>
                    </a:ext>
                  </a:extLst>
                </a:gridCol>
              </a:tblGrid>
              <a:tr h="882005">
                <a:tc>
                  <a:txBody>
                    <a:bodyPr/>
                    <a:lstStyle/>
                    <a:p>
                      <a:pPr algn="r"/>
                      <a:endParaRPr lang="en-US" sz="1100"/>
                    </a:p>
                  </a:txBody>
                  <a:tcPr marL="75017" marR="75017" marT="37509" marB="37509">
                    <a:lnL>
                      <a:noFill/>
                    </a:lnL>
                    <a:lnR>
                      <a:noFill/>
                    </a:lnR>
                    <a:lnT>
                      <a:noFill/>
                    </a:lnT>
                    <a:lnB>
                      <a:noFill/>
                    </a:lnB>
                  </a:tcPr>
                </a:tc>
                <a:tc>
                  <a:txBody>
                    <a:bodyPr/>
                    <a:lstStyle/>
                    <a:p>
                      <a:r>
                        <a:rPr lang="en-US" sz="1100" dirty="0"/>
                        <a:t>Axel </a:t>
                      </a:r>
                      <a:r>
                        <a:rPr lang="en-US" sz="1100" dirty="0" err="1"/>
                        <a:t>Polleres</a:t>
                      </a:r>
                      <a:r>
                        <a:rPr lang="en-US" sz="1100" dirty="0"/>
                        <a:t>, Aidan Hogan, Renaud </a:t>
                      </a:r>
                      <a:r>
                        <a:rPr lang="en-US" sz="1100" dirty="0" err="1"/>
                        <a:t>Delbru</a:t>
                      </a:r>
                      <a:r>
                        <a:rPr lang="en-US" sz="1100" dirty="0"/>
                        <a:t>, and Jürgen </a:t>
                      </a:r>
                      <a:r>
                        <a:rPr lang="en-US" sz="1100" dirty="0" err="1"/>
                        <a:t>Umbrich</a:t>
                      </a:r>
                      <a:r>
                        <a:rPr lang="en-US" sz="1100" dirty="0"/>
                        <a:t>. RDFS &amp; OWL reasoning for linked data. In Sebastian Rudolph, Georg </a:t>
                      </a:r>
                      <a:r>
                        <a:rPr lang="en-US" sz="1100" dirty="0" err="1"/>
                        <a:t>Gottlob</a:t>
                      </a:r>
                      <a:r>
                        <a:rPr lang="en-US" sz="1100" dirty="0"/>
                        <a:t>, Ian </a:t>
                      </a:r>
                      <a:r>
                        <a:rPr lang="en-US" sz="1100" dirty="0" err="1"/>
                        <a:t>Horrocks</a:t>
                      </a:r>
                      <a:r>
                        <a:rPr lang="en-US" sz="1100" dirty="0"/>
                        <a:t>, and Frank van </a:t>
                      </a:r>
                      <a:r>
                        <a:rPr lang="en-US" sz="1100" dirty="0" err="1"/>
                        <a:t>Harmelen</a:t>
                      </a:r>
                      <a:r>
                        <a:rPr lang="en-US" sz="1100" dirty="0"/>
                        <a:t>, editors, </a:t>
                      </a:r>
                      <a:r>
                        <a:rPr lang="en-US" sz="1100" i="1" dirty="0"/>
                        <a:t>Reasoning Web. Semantic Technologies for Intelligent Data Access (Reasoning Web 2013)</a:t>
                      </a:r>
                      <a:r>
                        <a:rPr lang="en-US" sz="1100" dirty="0"/>
                        <a:t>, volume 8067 of </a:t>
                      </a:r>
                      <a:r>
                        <a:rPr lang="en-US" sz="1100" i="1" dirty="0"/>
                        <a:t>Lecture Notes in Computer Science (LNCS)</a:t>
                      </a:r>
                      <a:r>
                        <a:rPr lang="en-US" sz="1100" dirty="0"/>
                        <a:t>, pages 91--149. Springer, Mannheim, Germany, July 2013.</a:t>
                      </a:r>
                    </a:p>
                  </a:txBody>
                  <a:tcPr marL="75017" marR="75017" marT="37509" marB="37509">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43696" y="1273324"/>
            <a:ext cx="4536504" cy="3173040"/>
          </a:xfrm>
          <a:prstGeom prst="rect">
            <a:avLst/>
          </a:prstGeom>
          <a:ln>
            <a:solidFill>
              <a:srgbClr val="5B9BD5"/>
            </a:solidFill>
          </a:ln>
        </p:spPr>
      </p:pic>
    </p:spTree>
    <p:extLst>
      <p:ext uri="{BB962C8B-B14F-4D97-AF65-F5344CB8AC3E}">
        <p14:creationId xmlns:p14="http://schemas.microsoft.com/office/powerpoint/2010/main" val="29820266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
          <p:cNvSpPr>
            <a:spLocks noChangeArrowheads="1"/>
          </p:cNvSpPr>
          <p:nvPr/>
        </p:nvSpPr>
        <p:spPr bwMode="auto">
          <a:xfrm>
            <a:off x="3520282" y="2076980"/>
            <a:ext cx="3720042" cy="2581011"/>
          </a:xfrm>
          <a:prstGeom prst="rect">
            <a:avLst/>
          </a:prstGeom>
          <a:solidFill>
            <a:schemeClr val="bg1"/>
          </a:solidFill>
          <a:ln w="9525">
            <a:solidFill>
              <a:schemeClr val="accent1"/>
            </a:solidFill>
            <a:miter lim="800000"/>
            <a:headEnd/>
            <a:tailEnd/>
          </a:ln>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31" name="Pfeil nach rechts 230"/>
          <p:cNvSpPr/>
          <p:nvPr/>
        </p:nvSpPr>
        <p:spPr bwMode="auto">
          <a:xfrm rot="10800000">
            <a:off x="4360333" y="4057386"/>
            <a:ext cx="814917" cy="403489"/>
          </a:xfrm>
          <a:prstGeom prst="rightArrow">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lIns="120015" tIns="60008" rIns="60008" bIns="60008" anchor="ctr"/>
          <a:lstStyle/>
          <a:p>
            <a:pPr marL="142869" indent="-142869">
              <a:buClr>
                <a:srgbClr val="879BAA"/>
              </a:buClr>
              <a:buFont typeface="Arial" pitchFamily="34" charset="0"/>
              <a:buChar char="•"/>
              <a:defRPr/>
            </a:pPr>
            <a:endParaRPr lang="de-AT" sz="1167" dirty="0" err="1">
              <a:solidFill>
                <a:srgbClr val="000000"/>
              </a:solidFill>
              <a:cs typeface="Arial" charset="0"/>
            </a:endParaRPr>
          </a:p>
        </p:txBody>
      </p:sp>
      <p:sp>
        <p:nvSpPr>
          <p:cNvPr id="5" name="Rechteck 4"/>
          <p:cNvSpPr/>
          <p:nvPr/>
        </p:nvSpPr>
        <p:spPr bwMode="auto">
          <a:xfrm>
            <a:off x="5200386" y="2977886"/>
            <a:ext cx="2039938" cy="1680104"/>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20015" tIns="60008" rIns="60008" bIns="60008" anchor="ctr"/>
          <a:lstStyle/>
          <a:p>
            <a:pPr marL="142869" indent="-142869">
              <a:buClr>
                <a:srgbClr val="879BAA"/>
              </a:buClr>
              <a:buFont typeface="Arial" pitchFamily="34" charset="0"/>
              <a:buChar char="•"/>
              <a:defRPr/>
            </a:pPr>
            <a:endParaRPr lang="de-AT" sz="1167" dirty="0" err="1">
              <a:solidFill>
                <a:srgbClr val="000000"/>
              </a:solidFill>
              <a:cs typeface="Arial" charset="0"/>
            </a:endParaRPr>
          </a:p>
        </p:txBody>
      </p:sp>
      <p:sp>
        <p:nvSpPr>
          <p:cNvPr id="6" name="Rechteck 5"/>
          <p:cNvSpPr/>
          <p:nvPr/>
        </p:nvSpPr>
        <p:spPr bwMode="auto">
          <a:xfrm>
            <a:off x="3520282" y="2076979"/>
            <a:ext cx="2219854" cy="1740958"/>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20015" tIns="60008" rIns="60008" bIns="60008" anchor="ctr"/>
          <a:lstStyle/>
          <a:p>
            <a:pPr marL="142869" indent="-142869">
              <a:buClr>
                <a:srgbClr val="879BAA"/>
              </a:buClr>
              <a:buFont typeface="Arial" pitchFamily="34" charset="0"/>
              <a:buChar char="•"/>
              <a:defRPr/>
            </a:pPr>
            <a:endParaRPr lang="de-AT" sz="1167" dirty="0" err="1">
              <a:solidFill>
                <a:srgbClr val="000000"/>
              </a:solidFill>
              <a:cs typeface="Arial" charset="0"/>
            </a:endParaRPr>
          </a:p>
        </p:txBody>
      </p:sp>
      <p:sp>
        <p:nvSpPr>
          <p:cNvPr id="21512" name="Textfeld 7"/>
          <p:cNvSpPr txBox="1">
            <a:spLocks noChangeArrowheads="1"/>
          </p:cNvSpPr>
          <p:nvPr/>
        </p:nvSpPr>
        <p:spPr bwMode="gray">
          <a:xfrm>
            <a:off x="5139532" y="1778000"/>
            <a:ext cx="650819" cy="17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167">
                <a:solidFill>
                  <a:srgbClr val="000000"/>
                </a:solidFill>
              </a:rPr>
              <a:t>Indicators</a:t>
            </a:r>
          </a:p>
        </p:txBody>
      </p:sp>
      <p:sp>
        <p:nvSpPr>
          <p:cNvPr id="21513" name="Rechteck 8"/>
          <p:cNvSpPr>
            <a:spLocks noChangeArrowheads="1"/>
          </p:cNvSpPr>
          <p:nvPr/>
        </p:nvSpPr>
        <p:spPr bwMode="auto">
          <a:xfrm>
            <a:off x="3579812" y="2137833"/>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14" name="Rechteck 9"/>
          <p:cNvSpPr>
            <a:spLocks noChangeArrowheads="1"/>
          </p:cNvSpPr>
          <p:nvPr/>
        </p:nvSpPr>
        <p:spPr bwMode="auto">
          <a:xfrm>
            <a:off x="3579812" y="219736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15" name="Rechteck 10"/>
          <p:cNvSpPr>
            <a:spLocks noChangeArrowheads="1"/>
          </p:cNvSpPr>
          <p:nvPr/>
        </p:nvSpPr>
        <p:spPr bwMode="auto">
          <a:xfrm>
            <a:off x="3579812" y="2256896"/>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16" name="Rechteck 11"/>
          <p:cNvSpPr>
            <a:spLocks noChangeArrowheads="1"/>
          </p:cNvSpPr>
          <p:nvPr/>
        </p:nvSpPr>
        <p:spPr bwMode="auto">
          <a:xfrm>
            <a:off x="3579812" y="231775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17" name="Rechteck 12"/>
          <p:cNvSpPr>
            <a:spLocks noChangeArrowheads="1"/>
          </p:cNvSpPr>
          <p:nvPr/>
        </p:nvSpPr>
        <p:spPr bwMode="auto">
          <a:xfrm>
            <a:off x="3579812" y="2377282"/>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18" name="Rechteck 13"/>
          <p:cNvSpPr>
            <a:spLocks noChangeArrowheads="1"/>
          </p:cNvSpPr>
          <p:nvPr/>
        </p:nvSpPr>
        <p:spPr bwMode="auto">
          <a:xfrm>
            <a:off x="3579812" y="243681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19" name="Rechteck 14"/>
          <p:cNvSpPr>
            <a:spLocks noChangeArrowheads="1"/>
          </p:cNvSpPr>
          <p:nvPr/>
        </p:nvSpPr>
        <p:spPr bwMode="auto">
          <a:xfrm>
            <a:off x="3579812" y="24976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0" name="Rechteck 15"/>
          <p:cNvSpPr>
            <a:spLocks noChangeArrowheads="1"/>
          </p:cNvSpPr>
          <p:nvPr/>
        </p:nvSpPr>
        <p:spPr bwMode="auto">
          <a:xfrm>
            <a:off x="3579812" y="255719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1" name="Rechteck 16"/>
          <p:cNvSpPr>
            <a:spLocks noChangeArrowheads="1"/>
          </p:cNvSpPr>
          <p:nvPr/>
        </p:nvSpPr>
        <p:spPr bwMode="auto">
          <a:xfrm>
            <a:off x="3579812" y="2618052"/>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2" name="Rechteck 17"/>
          <p:cNvSpPr>
            <a:spLocks noChangeArrowheads="1"/>
          </p:cNvSpPr>
          <p:nvPr/>
        </p:nvSpPr>
        <p:spPr bwMode="auto">
          <a:xfrm>
            <a:off x="3579812" y="26775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3" name="Rechteck 18"/>
          <p:cNvSpPr>
            <a:spLocks noChangeArrowheads="1"/>
          </p:cNvSpPr>
          <p:nvPr/>
        </p:nvSpPr>
        <p:spPr bwMode="auto">
          <a:xfrm>
            <a:off x="3579812" y="273711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4" name="Rechteck 19"/>
          <p:cNvSpPr>
            <a:spLocks noChangeArrowheads="1"/>
          </p:cNvSpPr>
          <p:nvPr/>
        </p:nvSpPr>
        <p:spPr bwMode="auto">
          <a:xfrm>
            <a:off x="3579812" y="2797969"/>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5" name="Rechteck 20"/>
          <p:cNvSpPr>
            <a:spLocks noChangeArrowheads="1"/>
          </p:cNvSpPr>
          <p:nvPr/>
        </p:nvSpPr>
        <p:spPr bwMode="auto">
          <a:xfrm>
            <a:off x="3579812" y="28575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6" name="Rechteck 21"/>
          <p:cNvSpPr>
            <a:spLocks noChangeArrowheads="1"/>
          </p:cNvSpPr>
          <p:nvPr/>
        </p:nvSpPr>
        <p:spPr bwMode="auto">
          <a:xfrm>
            <a:off x="3579812" y="2917032"/>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7" name="Rechteck 22"/>
          <p:cNvSpPr>
            <a:spLocks noChangeArrowheads="1"/>
          </p:cNvSpPr>
          <p:nvPr/>
        </p:nvSpPr>
        <p:spPr bwMode="auto">
          <a:xfrm>
            <a:off x="3579812" y="29778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8" name="Rechteck 23"/>
          <p:cNvSpPr>
            <a:spLocks noChangeArrowheads="1"/>
          </p:cNvSpPr>
          <p:nvPr/>
        </p:nvSpPr>
        <p:spPr bwMode="auto">
          <a:xfrm>
            <a:off x="3579812"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29" name="Rechteck 24"/>
          <p:cNvSpPr>
            <a:spLocks noChangeArrowheads="1"/>
          </p:cNvSpPr>
          <p:nvPr/>
        </p:nvSpPr>
        <p:spPr bwMode="auto">
          <a:xfrm>
            <a:off x="3579812"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0" name="Rechteck 25"/>
          <p:cNvSpPr>
            <a:spLocks noChangeArrowheads="1"/>
          </p:cNvSpPr>
          <p:nvPr/>
        </p:nvSpPr>
        <p:spPr bwMode="auto">
          <a:xfrm>
            <a:off x="3579812"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1" name="Rechteck 26"/>
          <p:cNvSpPr>
            <a:spLocks noChangeArrowheads="1"/>
          </p:cNvSpPr>
          <p:nvPr/>
        </p:nvSpPr>
        <p:spPr bwMode="auto">
          <a:xfrm>
            <a:off x="3579812"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2" name="Rechteck 27"/>
          <p:cNvSpPr>
            <a:spLocks noChangeArrowheads="1"/>
          </p:cNvSpPr>
          <p:nvPr/>
        </p:nvSpPr>
        <p:spPr bwMode="auto">
          <a:xfrm>
            <a:off x="3579812"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3" name="Rechteck 28"/>
          <p:cNvSpPr>
            <a:spLocks noChangeArrowheads="1"/>
          </p:cNvSpPr>
          <p:nvPr/>
        </p:nvSpPr>
        <p:spPr bwMode="auto">
          <a:xfrm>
            <a:off x="3579812" y="33377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4" name="Rechteck 29"/>
          <p:cNvSpPr>
            <a:spLocks noChangeArrowheads="1"/>
          </p:cNvSpPr>
          <p:nvPr/>
        </p:nvSpPr>
        <p:spPr bwMode="auto">
          <a:xfrm>
            <a:off x="3579812" y="339725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5" name="Rechteck 30"/>
          <p:cNvSpPr>
            <a:spLocks noChangeArrowheads="1"/>
          </p:cNvSpPr>
          <p:nvPr/>
        </p:nvSpPr>
        <p:spPr bwMode="auto">
          <a:xfrm>
            <a:off x="3819261" y="2557199"/>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6" name="Rechteck 31"/>
          <p:cNvSpPr>
            <a:spLocks noChangeArrowheads="1"/>
          </p:cNvSpPr>
          <p:nvPr/>
        </p:nvSpPr>
        <p:spPr bwMode="auto">
          <a:xfrm>
            <a:off x="3819261" y="2618052"/>
            <a:ext cx="181239"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7" name="Rechteck 32"/>
          <p:cNvSpPr>
            <a:spLocks noChangeArrowheads="1"/>
          </p:cNvSpPr>
          <p:nvPr/>
        </p:nvSpPr>
        <p:spPr bwMode="auto">
          <a:xfrm>
            <a:off x="3819261" y="2677583"/>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8" name="Rechteck 33"/>
          <p:cNvSpPr>
            <a:spLocks noChangeArrowheads="1"/>
          </p:cNvSpPr>
          <p:nvPr/>
        </p:nvSpPr>
        <p:spPr bwMode="auto">
          <a:xfrm>
            <a:off x="3819261" y="2737116"/>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39" name="Rechteck 34"/>
          <p:cNvSpPr>
            <a:spLocks noChangeArrowheads="1"/>
          </p:cNvSpPr>
          <p:nvPr/>
        </p:nvSpPr>
        <p:spPr bwMode="auto">
          <a:xfrm>
            <a:off x="3819261" y="2797969"/>
            <a:ext cx="181239"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0" name="Rechteck 35"/>
          <p:cNvSpPr>
            <a:spLocks noChangeArrowheads="1"/>
          </p:cNvSpPr>
          <p:nvPr/>
        </p:nvSpPr>
        <p:spPr bwMode="auto">
          <a:xfrm>
            <a:off x="3819261" y="2857500"/>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1" name="Rechteck 36"/>
          <p:cNvSpPr>
            <a:spLocks noChangeArrowheads="1"/>
          </p:cNvSpPr>
          <p:nvPr/>
        </p:nvSpPr>
        <p:spPr bwMode="auto">
          <a:xfrm>
            <a:off x="3819261" y="2917032"/>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2" name="Rechteck 37"/>
          <p:cNvSpPr>
            <a:spLocks noChangeArrowheads="1"/>
          </p:cNvSpPr>
          <p:nvPr/>
        </p:nvSpPr>
        <p:spPr bwMode="auto">
          <a:xfrm>
            <a:off x="3819261" y="2977886"/>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3" name="Rechteck 38"/>
          <p:cNvSpPr>
            <a:spLocks noChangeArrowheads="1"/>
          </p:cNvSpPr>
          <p:nvPr/>
        </p:nvSpPr>
        <p:spPr bwMode="auto">
          <a:xfrm>
            <a:off x="3819261" y="3037417"/>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4" name="Rechteck 39"/>
          <p:cNvSpPr>
            <a:spLocks noChangeArrowheads="1"/>
          </p:cNvSpPr>
          <p:nvPr/>
        </p:nvSpPr>
        <p:spPr bwMode="auto">
          <a:xfrm>
            <a:off x="3819261" y="3096949"/>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5" name="Rechteck 40"/>
          <p:cNvSpPr>
            <a:spLocks noChangeArrowheads="1"/>
          </p:cNvSpPr>
          <p:nvPr/>
        </p:nvSpPr>
        <p:spPr bwMode="auto">
          <a:xfrm>
            <a:off x="3819261" y="3157803"/>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6" name="Rechteck 41"/>
          <p:cNvSpPr>
            <a:spLocks noChangeArrowheads="1"/>
          </p:cNvSpPr>
          <p:nvPr/>
        </p:nvSpPr>
        <p:spPr bwMode="auto">
          <a:xfrm>
            <a:off x="4060032" y="26775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7" name="Rechteck 42"/>
          <p:cNvSpPr>
            <a:spLocks noChangeArrowheads="1"/>
          </p:cNvSpPr>
          <p:nvPr/>
        </p:nvSpPr>
        <p:spPr bwMode="auto">
          <a:xfrm>
            <a:off x="4060032" y="273711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8" name="Rechteck 43"/>
          <p:cNvSpPr>
            <a:spLocks noChangeArrowheads="1"/>
          </p:cNvSpPr>
          <p:nvPr/>
        </p:nvSpPr>
        <p:spPr bwMode="auto">
          <a:xfrm>
            <a:off x="4060032" y="2797969"/>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49" name="Rechteck 44"/>
          <p:cNvSpPr>
            <a:spLocks noChangeArrowheads="1"/>
          </p:cNvSpPr>
          <p:nvPr/>
        </p:nvSpPr>
        <p:spPr bwMode="auto">
          <a:xfrm>
            <a:off x="4060032" y="28575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0" name="Rechteck 45"/>
          <p:cNvSpPr>
            <a:spLocks noChangeArrowheads="1"/>
          </p:cNvSpPr>
          <p:nvPr/>
        </p:nvSpPr>
        <p:spPr bwMode="auto">
          <a:xfrm>
            <a:off x="4060032" y="2917032"/>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1" name="Rechteck 46"/>
          <p:cNvSpPr>
            <a:spLocks noChangeArrowheads="1"/>
          </p:cNvSpPr>
          <p:nvPr/>
        </p:nvSpPr>
        <p:spPr bwMode="auto">
          <a:xfrm>
            <a:off x="4060032" y="29778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2" name="Rechteck 47"/>
          <p:cNvSpPr>
            <a:spLocks noChangeArrowheads="1"/>
          </p:cNvSpPr>
          <p:nvPr/>
        </p:nvSpPr>
        <p:spPr bwMode="auto">
          <a:xfrm>
            <a:off x="4060032"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3" name="Rechteck 48"/>
          <p:cNvSpPr>
            <a:spLocks noChangeArrowheads="1"/>
          </p:cNvSpPr>
          <p:nvPr/>
        </p:nvSpPr>
        <p:spPr bwMode="auto">
          <a:xfrm>
            <a:off x="4060032"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4" name="Rechteck 49"/>
          <p:cNvSpPr>
            <a:spLocks noChangeArrowheads="1"/>
          </p:cNvSpPr>
          <p:nvPr/>
        </p:nvSpPr>
        <p:spPr bwMode="auto">
          <a:xfrm>
            <a:off x="4060032"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5" name="Rechteck 50"/>
          <p:cNvSpPr>
            <a:spLocks noChangeArrowheads="1"/>
          </p:cNvSpPr>
          <p:nvPr/>
        </p:nvSpPr>
        <p:spPr bwMode="auto">
          <a:xfrm>
            <a:off x="4060032"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6" name="Rechteck 51"/>
          <p:cNvSpPr>
            <a:spLocks noChangeArrowheads="1"/>
          </p:cNvSpPr>
          <p:nvPr/>
        </p:nvSpPr>
        <p:spPr bwMode="auto">
          <a:xfrm>
            <a:off x="4060032"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7" name="Rechteck 52"/>
          <p:cNvSpPr>
            <a:spLocks noChangeArrowheads="1"/>
          </p:cNvSpPr>
          <p:nvPr/>
        </p:nvSpPr>
        <p:spPr bwMode="auto">
          <a:xfrm>
            <a:off x="4299479" y="243681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8" name="Rechteck 53"/>
          <p:cNvSpPr>
            <a:spLocks noChangeArrowheads="1"/>
          </p:cNvSpPr>
          <p:nvPr/>
        </p:nvSpPr>
        <p:spPr bwMode="auto">
          <a:xfrm>
            <a:off x="4299479" y="24976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59" name="Rechteck 54"/>
          <p:cNvSpPr>
            <a:spLocks noChangeArrowheads="1"/>
          </p:cNvSpPr>
          <p:nvPr/>
        </p:nvSpPr>
        <p:spPr bwMode="auto">
          <a:xfrm>
            <a:off x="4299479" y="255719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0" name="Rechteck 55"/>
          <p:cNvSpPr>
            <a:spLocks noChangeArrowheads="1"/>
          </p:cNvSpPr>
          <p:nvPr/>
        </p:nvSpPr>
        <p:spPr bwMode="auto">
          <a:xfrm>
            <a:off x="4299479" y="2618052"/>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1" name="Rechteck 56"/>
          <p:cNvSpPr>
            <a:spLocks noChangeArrowheads="1"/>
          </p:cNvSpPr>
          <p:nvPr/>
        </p:nvSpPr>
        <p:spPr bwMode="auto">
          <a:xfrm>
            <a:off x="4299479" y="26775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2" name="Rechteck 57"/>
          <p:cNvSpPr>
            <a:spLocks noChangeArrowheads="1"/>
          </p:cNvSpPr>
          <p:nvPr/>
        </p:nvSpPr>
        <p:spPr bwMode="auto">
          <a:xfrm>
            <a:off x="4299479" y="273711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3" name="Rechteck 58"/>
          <p:cNvSpPr>
            <a:spLocks noChangeArrowheads="1"/>
          </p:cNvSpPr>
          <p:nvPr/>
        </p:nvSpPr>
        <p:spPr bwMode="auto">
          <a:xfrm>
            <a:off x="4299479" y="2797969"/>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4" name="Rechteck 59"/>
          <p:cNvSpPr>
            <a:spLocks noChangeArrowheads="1"/>
          </p:cNvSpPr>
          <p:nvPr/>
        </p:nvSpPr>
        <p:spPr bwMode="auto">
          <a:xfrm>
            <a:off x="4299479" y="28575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5" name="Rechteck 60"/>
          <p:cNvSpPr>
            <a:spLocks noChangeArrowheads="1"/>
          </p:cNvSpPr>
          <p:nvPr/>
        </p:nvSpPr>
        <p:spPr bwMode="auto">
          <a:xfrm>
            <a:off x="4299479" y="2917032"/>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6" name="Rechteck 61"/>
          <p:cNvSpPr>
            <a:spLocks noChangeArrowheads="1"/>
          </p:cNvSpPr>
          <p:nvPr/>
        </p:nvSpPr>
        <p:spPr bwMode="auto">
          <a:xfrm>
            <a:off x="4299479" y="29778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7" name="Rechteck 62"/>
          <p:cNvSpPr>
            <a:spLocks noChangeArrowheads="1"/>
          </p:cNvSpPr>
          <p:nvPr/>
        </p:nvSpPr>
        <p:spPr bwMode="auto">
          <a:xfrm>
            <a:off x="4299479"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8" name="Rechteck 63"/>
          <p:cNvSpPr>
            <a:spLocks noChangeArrowheads="1"/>
          </p:cNvSpPr>
          <p:nvPr/>
        </p:nvSpPr>
        <p:spPr bwMode="auto">
          <a:xfrm>
            <a:off x="3579812" y="3458104"/>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69" name="Rechteck 64"/>
          <p:cNvSpPr>
            <a:spLocks noChangeArrowheads="1"/>
          </p:cNvSpPr>
          <p:nvPr/>
        </p:nvSpPr>
        <p:spPr bwMode="auto">
          <a:xfrm>
            <a:off x="3579812"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0" name="Rechteck 65"/>
          <p:cNvSpPr>
            <a:spLocks noChangeArrowheads="1"/>
          </p:cNvSpPr>
          <p:nvPr/>
        </p:nvSpPr>
        <p:spPr bwMode="auto">
          <a:xfrm>
            <a:off x="3579812"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1" name="Rechteck 66"/>
          <p:cNvSpPr>
            <a:spLocks noChangeArrowheads="1"/>
          </p:cNvSpPr>
          <p:nvPr/>
        </p:nvSpPr>
        <p:spPr bwMode="auto">
          <a:xfrm>
            <a:off x="3579812"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2" name="Rechteck 67"/>
          <p:cNvSpPr>
            <a:spLocks noChangeArrowheads="1"/>
          </p:cNvSpPr>
          <p:nvPr/>
        </p:nvSpPr>
        <p:spPr bwMode="auto">
          <a:xfrm>
            <a:off x="3579812" y="369755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3" name="Rechteck 68"/>
          <p:cNvSpPr>
            <a:spLocks noChangeArrowheads="1"/>
          </p:cNvSpPr>
          <p:nvPr/>
        </p:nvSpPr>
        <p:spPr bwMode="auto">
          <a:xfrm>
            <a:off x="3819261" y="3217333"/>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4" name="Rechteck 69"/>
          <p:cNvSpPr>
            <a:spLocks noChangeArrowheads="1"/>
          </p:cNvSpPr>
          <p:nvPr/>
        </p:nvSpPr>
        <p:spPr bwMode="auto">
          <a:xfrm>
            <a:off x="3819261" y="3278187"/>
            <a:ext cx="181239"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5" name="Rechteck 70"/>
          <p:cNvSpPr>
            <a:spLocks noChangeArrowheads="1"/>
          </p:cNvSpPr>
          <p:nvPr/>
        </p:nvSpPr>
        <p:spPr bwMode="auto">
          <a:xfrm>
            <a:off x="3819261" y="3337720"/>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6" name="Rechteck 71"/>
          <p:cNvSpPr>
            <a:spLocks noChangeArrowheads="1"/>
          </p:cNvSpPr>
          <p:nvPr/>
        </p:nvSpPr>
        <p:spPr bwMode="auto">
          <a:xfrm>
            <a:off x="3819261" y="3397250"/>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7" name="Rechteck 72"/>
          <p:cNvSpPr>
            <a:spLocks noChangeArrowheads="1"/>
          </p:cNvSpPr>
          <p:nvPr/>
        </p:nvSpPr>
        <p:spPr bwMode="auto">
          <a:xfrm>
            <a:off x="3819261" y="3458104"/>
            <a:ext cx="181239"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8" name="Rechteck 73"/>
          <p:cNvSpPr>
            <a:spLocks noChangeArrowheads="1"/>
          </p:cNvSpPr>
          <p:nvPr/>
        </p:nvSpPr>
        <p:spPr bwMode="auto">
          <a:xfrm>
            <a:off x="3819261" y="3517636"/>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79" name="Rechteck 74"/>
          <p:cNvSpPr>
            <a:spLocks noChangeArrowheads="1"/>
          </p:cNvSpPr>
          <p:nvPr/>
        </p:nvSpPr>
        <p:spPr bwMode="auto">
          <a:xfrm>
            <a:off x="4299479"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0" name="Rechteck 75"/>
          <p:cNvSpPr>
            <a:spLocks noChangeArrowheads="1"/>
          </p:cNvSpPr>
          <p:nvPr/>
        </p:nvSpPr>
        <p:spPr bwMode="auto">
          <a:xfrm>
            <a:off x="4299479"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1" name="Rechteck 76"/>
          <p:cNvSpPr>
            <a:spLocks noChangeArrowheads="1"/>
          </p:cNvSpPr>
          <p:nvPr/>
        </p:nvSpPr>
        <p:spPr bwMode="auto">
          <a:xfrm>
            <a:off x="4299479"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2" name="Rechteck 77"/>
          <p:cNvSpPr>
            <a:spLocks noChangeArrowheads="1"/>
          </p:cNvSpPr>
          <p:nvPr/>
        </p:nvSpPr>
        <p:spPr bwMode="auto">
          <a:xfrm>
            <a:off x="4299479"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3" name="Rechteck 78"/>
          <p:cNvSpPr>
            <a:spLocks noChangeArrowheads="1"/>
          </p:cNvSpPr>
          <p:nvPr/>
        </p:nvSpPr>
        <p:spPr bwMode="auto">
          <a:xfrm>
            <a:off x="4299479" y="33377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4" name="Rechteck 79"/>
          <p:cNvSpPr>
            <a:spLocks noChangeArrowheads="1"/>
          </p:cNvSpPr>
          <p:nvPr/>
        </p:nvSpPr>
        <p:spPr bwMode="auto">
          <a:xfrm>
            <a:off x="4299479" y="339725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5" name="Rechteck 80"/>
          <p:cNvSpPr>
            <a:spLocks noChangeArrowheads="1"/>
          </p:cNvSpPr>
          <p:nvPr/>
        </p:nvSpPr>
        <p:spPr bwMode="auto">
          <a:xfrm>
            <a:off x="4299479" y="3458104"/>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6" name="Rechteck 81"/>
          <p:cNvSpPr>
            <a:spLocks noChangeArrowheads="1"/>
          </p:cNvSpPr>
          <p:nvPr/>
        </p:nvSpPr>
        <p:spPr bwMode="auto">
          <a:xfrm>
            <a:off x="4299479"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7" name="Rechteck 82"/>
          <p:cNvSpPr>
            <a:spLocks noChangeArrowheads="1"/>
          </p:cNvSpPr>
          <p:nvPr/>
        </p:nvSpPr>
        <p:spPr bwMode="auto">
          <a:xfrm>
            <a:off x="4299479"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8" name="Rechteck 83"/>
          <p:cNvSpPr>
            <a:spLocks noChangeArrowheads="1"/>
          </p:cNvSpPr>
          <p:nvPr/>
        </p:nvSpPr>
        <p:spPr bwMode="auto">
          <a:xfrm>
            <a:off x="4299479"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89" name="Rechteck 84"/>
          <p:cNvSpPr>
            <a:spLocks noChangeArrowheads="1"/>
          </p:cNvSpPr>
          <p:nvPr/>
        </p:nvSpPr>
        <p:spPr bwMode="auto">
          <a:xfrm>
            <a:off x="4299479" y="369755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0" name="Rechteck 85"/>
          <p:cNvSpPr>
            <a:spLocks noChangeArrowheads="1"/>
          </p:cNvSpPr>
          <p:nvPr/>
        </p:nvSpPr>
        <p:spPr bwMode="auto">
          <a:xfrm>
            <a:off x="4540250" y="2797969"/>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1" name="Rechteck 86"/>
          <p:cNvSpPr>
            <a:spLocks noChangeArrowheads="1"/>
          </p:cNvSpPr>
          <p:nvPr/>
        </p:nvSpPr>
        <p:spPr bwMode="auto">
          <a:xfrm>
            <a:off x="4540250" y="28575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2" name="Rechteck 87"/>
          <p:cNvSpPr>
            <a:spLocks noChangeArrowheads="1"/>
          </p:cNvSpPr>
          <p:nvPr/>
        </p:nvSpPr>
        <p:spPr bwMode="auto">
          <a:xfrm>
            <a:off x="4540250" y="2917032"/>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3" name="Rechteck 88"/>
          <p:cNvSpPr>
            <a:spLocks noChangeArrowheads="1"/>
          </p:cNvSpPr>
          <p:nvPr/>
        </p:nvSpPr>
        <p:spPr bwMode="auto">
          <a:xfrm>
            <a:off x="4540250" y="29778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4" name="Rechteck 89"/>
          <p:cNvSpPr>
            <a:spLocks noChangeArrowheads="1"/>
          </p:cNvSpPr>
          <p:nvPr/>
        </p:nvSpPr>
        <p:spPr bwMode="auto">
          <a:xfrm>
            <a:off x="4540250"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5" name="Rechteck 90"/>
          <p:cNvSpPr>
            <a:spLocks noChangeArrowheads="1"/>
          </p:cNvSpPr>
          <p:nvPr/>
        </p:nvSpPr>
        <p:spPr bwMode="auto">
          <a:xfrm>
            <a:off x="4540250"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6" name="Rechteck 91"/>
          <p:cNvSpPr>
            <a:spLocks noChangeArrowheads="1"/>
          </p:cNvSpPr>
          <p:nvPr/>
        </p:nvSpPr>
        <p:spPr bwMode="auto">
          <a:xfrm>
            <a:off x="4540250"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7" name="Rechteck 92"/>
          <p:cNvSpPr>
            <a:spLocks noChangeArrowheads="1"/>
          </p:cNvSpPr>
          <p:nvPr/>
        </p:nvSpPr>
        <p:spPr bwMode="auto">
          <a:xfrm>
            <a:off x="4540250"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8" name="Rechteck 93"/>
          <p:cNvSpPr>
            <a:spLocks noChangeArrowheads="1"/>
          </p:cNvSpPr>
          <p:nvPr/>
        </p:nvSpPr>
        <p:spPr bwMode="auto">
          <a:xfrm>
            <a:off x="4540250"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599" name="Rechteck 94"/>
          <p:cNvSpPr>
            <a:spLocks noChangeArrowheads="1"/>
          </p:cNvSpPr>
          <p:nvPr/>
        </p:nvSpPr>
        <p:spPr bwMode="auto">
          <a:xfrm>
            <a:off x="4540250" y="33377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0" name="Rechteck 95"/>
          <p:cNvSpPr>
            <a:spLocks noChangeArrowheads="1"/>
          </p:cNvSpPr>
          <p:nvPr/>
        </p:nvSpPr>
        <p:spPr bwMode="auto">
          <a:xfrm>
            <a:off x="4540250" y="339725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1" name="Rechteck 96"/>
          <p:cNvSpPr>
            <a:spLocks noChangeArrowheads="1"/>
          </p:cNvSpPr>
          <p:nvPr/>
        </p:nvSpPr>
        <p:spPr bwMode="auto">
          <a:xfrm>
            <a:off x="5020469"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2" name="Rechteck 97"/>
          <p:cNvSpPr>
            <a:spLocks noChangeArrowheads="1"/>
          </p:cNvSpPr>
          <p:nvPr/>
        </p:nvSpPr>
        <p:spPr bwMode="auto">
          <a:xfrm>
            <a:off x="5020469"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3" name="Rechteck 98"/>
          <p:cNvSpPr>
            <a:spLocks noChangeArrowheads="1"/>
          </p:cNvSpPr>
          <p:nvPr/>
        </p:nvSpPr>
        <p:spPr bwMode="auto">
          <a:xfrm>
            <a:off x="5020469"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4" name="Rechteck 99"/>
          <p:cNvSpPr>
            <a:spLocks noChangeArrowheads="1"/>
          </p:cNvSpPr>
          <p:nvPr/>
        </p:nvSpPr>
        <p:spPr bwMode="auto">
          <a:xfrm>
            <a:off x="5020469"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5" name="Rechteck 100"/>
          <p:cNvSpPr>
            <a:spLocks noChangeArrowheads="1"/>
          </p:cNvSpPr>
          <p:nvPr/>
        </p:nvSpPr>
        <p:spPr bwMode="auto">
          <a:xfrm>
            <a:off x="5020469"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6" name="Rechteck 101"/>
          <p:cNvSpPr>
            <a:spLocks noChangeArrowheads="1"/>
          </p:cNvSpPr>
          <p:nvPr/>
        </p:nvSpPr>
        <p:spPr bwMode="auto">
          <a:xfrm>
            <a:off x="4779698"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7" name="Rechteck 102"/>
          <p:cNvSpPr>
            <a:spLocks noChangeArrowheads="1"/>
          </p:cNvSpPr>
          <p:nvPr/>
        </p:nvSpPr>
        <p:spPr bwMode="auto">
          <a:xfrm>
            <a:off x="4779698"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8" name="Rechteck 103"/>
          <p:cNvSpPr>
            <a:spLocks noChangeArrowheads="1"/>
          </p:cNvSpPr>
          <p:nvPr/>
        </p:nvSpPr>
        <p:spPr bwMode="auto">
          <a:xfrm>
            <a:off x="4779698"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09" name="Rechteck 104"/>
          <p:cNvSpPr>
            <a:spLocks noChangeArrowheads="1"/>
          </p:cNvSpPr>
          <p:nvPr/>
        </p:nvSpPr>
        <p:spPr bwMode="auto">
          <a:xfrm>
            <a:off x="4779698"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0" name="Rechteck 105"/>
          <p:cNvSpPr>
            <a:spLocks noChangeArrowheads="1"/>
          </p:cNvSpPr>
          <p:nvPr/>
        </p:nvSpPr>
        <p:spPr bwMode="auto">
          <a:xfrm>
            <a:off x="4779698"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1" name="Rechteck 106"/>
          <p:cNvSpPr>
            <a:spLocks noChangeArrowheads="1"/>
          </p:cNvSpPr>
          <p:nvPr/>
        </p:nvSpPr>
        <p:spPr bwMode="auto">
          <a:xfrm>
            <a:off x="4779698" y="33377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2" name="Rechteck 107"/>
          <p:cNvSpPr>
            <a:spLocks noChangeArrowheads="1"/>
          </p:cNvSpPr>
          <p:nvPr/>
        </p:nvSpPr>
        <p:spPr bwMode="auto">
          <a:xfrm>
            <a:off x="5259917"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3" name="Rechteck 108"/>
          <p:cNvSpPr>
            <a:spLocks noChangeArrowheads="1"/>
          </p:cNvSpPr>
          <p:nvPr/>
        </p:nvSpPr>
        <p:spPr bwMode="auto">
          <a:xfrm>
            <a:off x="5259917"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4" name="Rechteck 109"/>
          <p:cNvSpPr>
            <a:spLocks noChangeArrowheads="1"/>
          </p:cNvSpPr>
          <p:nvPr/>
        </p:nvSpPr>
        <p:spPr bwMode="auto">
          <a:xfrm>
            <a:off x="5259917"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5" name="Rechteck 110"/>
          <p:cNvSpPr>
            <a:spLocks noChangeArrowheads="1"/>
          </p:cNvSpPr>
          <p:nvPr/>
        </p:nvSpPr>
        <p:spPr bwMode="auto">
          <a:xfrm>
            <a:off x="5259917"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6" name="Rechteck 111"/>
          <p:cNvSpPr>
            <a:spLocks noChangeArrowheads="1"/>
          </p:cNvSpPr>
          <p:nvPr/>
        </p:nvSpPr>
        <p:spPr bwMode="auto">
          <a:xfrm>
            <a:off x="5500687"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7" name="Rechteck 112"/>
          <p:cNvSpPr>
            <a:spLocks noChangeArrowheads="1"/>
          </p:cNvSpPr>
          <p:nvPr/>
        </p:nvSpPr>
        <p:spPr bwMode="auto">
          <a:xfrm>
            <a:off x="5500687"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8" name="Rechteck 113"/>
          <p:cNvSpPr>
            <a:spLocks noChangeArrowheads="1"/>
          </p:cNvSpPr>
          <p:nvPr/>
        </p:nvSpPr>
        <p:spPr bwMode="auto">
          <a:xfrm>
            <a:off x="5500687"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19" name="Rechteck 114"/>
          <p:cNvSpPr>
            <a:spLocks noChangeArrowheads="1"/>
          </p:cNvSpPr>
          <p:nvPr/>
        </p:nvSpPr>
        <p:spPr bwMode="auto">
          <a:xfrm>
            <a:off x="5500687"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0" name="Rechteck 115"/>
          <p:cNvSpPr>
            <a:spLocks noChangeArrowheads="1"/>
          </p:cNvSpPr>
          <p:nvPr/>
        </p:nvSpPr>
        <p:spPr bwMode="auto">
          <a:xfrm>
            <a:off x="5799667" y="303741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1" name="Rechteck 116"/>
          <p:cNvSpPr>
            <a:spLocks noChangeArrowheads="1"/>
          </p:cNvSpPr>
          <p:nvPr/>
        </p:nvSpPr>
        <p:spPr bwMode="auto">
          <a:xfrm>
            <a:off x="5799667" y="309694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2" name="Rechteck 117"/>
          <p:cNvSpPr>
            <a:spLocks noChangeArrowheads="1"/>
          </p:cNvSpPr>
          <p:nvPr/>
        </p:nvSpPr>
        <p:spPr bwMode="auto">
          <a:xfrm>
            <a:off x="5799667"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3" name="Rechteck 118"/>
          <p:cNvSpPr>
            <a:spLocks noChangeArrowheads="1"/>
          </p:cNvSpPr>
          <p:nvPr/>
        </p:nvSpPr>
        <p:spPr bwMode="auto">
          <a:xfrm>
            <a:off x="5799667"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4" name="Rechteck 119"/>
          <p:cNvSpPr>
            <a:spLocks noChangeArrowheads="1"/>
          </p:cNvSpPr>
          <p:nvPr/>
        </p:nvSpPr>
        <p:spPr bwMode="auto">
          <a:xfrm>
            <a:off x="5799667"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5" name="Rechteck 120"/>
          <p:cNvSpPr>
            <a:spLocks noChangeArrowheads="1"/>
          </p:cNvSpPr>
          <p:nvPr/>
        </p:nvSpPr>
        <p:spPr bwMode="auto">
          <a:xfrm>
            <a:off x="5799667" y="33377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6" name="Rechteck 121"/>
          <p:cNvSpPr>
            <a:spLocks noChangeArrowheads="1"/>
          </p:cNvSpPr>
          <p:nvPr/>
        </p:nvSpPr>
        <p:spPr bwMode="auto">
          <a:xfrm>
            <a:off x="5799667" y="339725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7" name="Rechteck 122"/>
          <p:cNvSpPr>
            <a:spLocks noChangeArrowheads="1"/>
          </p:cNvSpPr>
          <p:nvPr/>
        </p:nvSpPr>
        <p:spPr bwMode="auto">
          <a:xfrm>
            <a:off x="5799667" y="3458104"/>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8" name="Rechteck 123"/>
          <p:cNvSpPr>
            <a:spLocks noChangeArrowheads="1"/>
          </p:cNvSpPr>
          <p:nvPr/>
        </p:nvSpPr>
        <p:spPr bwMode="auto">
          <a:xfrm>
            <a:off x="5799667"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29" name="Rechteck 124"/>
          <p:cNvSpPr>
            <a:spLocks noChangeArrowheads="1"/>
          </p:cNvSpPr>
          <p:nvPr/>
        </p:nvSpPr>
        <p:spPr bwMode="auto">
          <a:xfrm>
            <a:off x="5799667"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0" name="Rechteck 125"/>
          <p:cNvSpPr>
            <a:spLocks noChangeArrowheads="1"/>
          </p:cNvSpPr>
          <p:nvPr/>
        </p:nvSpPr>
        <p:spPr bwMode="auto">
          <a:xfrm>
            <a:off x="5799667"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1" name="Rechteck 126"/>
          <p:cNvSpPr>
            <a:spLocks noChangeArrowheads="1"/>
          </p:cNvSpPr>
          <p:nvPr/>
        </p:nvSpPr>
        <p:spPr bwMode="auto">
          <a:xfrm>
            <a:off x="6040437"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2" name="Rechteck 127"/>
          <p:cNvSpPr>
            <a:spLocks noChangeArrowheads="1"/>
          </p:cNvSpPr>
          <p:nvPr/>
        </p:nvSpPr>
        <p:spPr bwMode="auto">
          <a:xfrm>
            <a:off x="6040437"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3" name="Rechteck 128"/>
          <p:cNvSpPr>
            <a:spLocks noChangeArrowheads="1"/>
          </p:cNvSpPr>
          <p:nvPr/>
        </p:nvSpPr>
        <p:spPr bwMode="auto">
          <a:xfrm>
            <a:off x="6040437"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4" name="Rechteck 129"/>
          <p:cNvSpPr>
            <a:spLocks noChangeArrowheads="1"/>
          </p:cNvSpPr>
          <p:nvPr/>
        </p:nvSpPr>
        <p:spPr bwMode="auto">
          <a:xfrm>
            <a:off x="6040437" y="369755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5" name="Rechteck 130"/>
          <p:cNvSpPr>
            <a:spLocks noChangeArrowheads="1"/>
          </p:cNvSpPr>
          <p:nvPr/>
        </p:nvSpPr>
        <p:spPr bwMode="auto">
          <a:xfrm>
            <a:off x="6040437" y="37570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6" name="Rechteck 131"/>
          <p:cNvSpPr>
            <a:spLocks noChangeArrowheads="1"/>
          </p:cNvSpPr>
          <p:nvPr/>
        </p:nvSpPr>
        <p:spPr bwMode="auto">
          <a:xfrm>
            <a:off x="6040437" y="3817938"/>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7" name="Rechteck 132"/>
          <p:cNvSpPr>
            <a:spLocks noChangeArrowheads="1"/>
          </p:cNvSpPr>
          <p:nvPr/>
        </p:nvSpPr>
        <p:spPr bwMode="auto">
          <a:xfrm>
            <a:off x="6040437" y="387747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8" name="Rechteck 133"/>
          <p:cNvSpPr>
            <a:spLocks noChangeArrowheads="1"/>
          </p:cNvSpPr>
          <p:nvPr/>
        </p:nvSpPr>
        <p:spPr bwMode="auto">
          <a:xfrm>
            <a:off x="6040437" y="39370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39" name="Rechteck 134"/>
          <p:cNvSpPr>
            <a:spLocks noChangeArrowheads="1"/>
          </p:cNvSpPr>
          <p:nvPr/>
        </p:nvSpPr>
        <p:spPr bwMode="auto">
          <a:xfrm>
            <a:off x="6040437" y="3997854"/>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0" name="Rechteck 135"/>
          <p:cNvSpPr>
            <a:spLocks noChangeArrowheads="1"/>
          </p:cNvSpPr>
          <p:nvPr/>
        </p:nvSpPr>
        <p:spPr bwMode="auto">
          <a:xfrm>
            <a:off x="6040437" y="40573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1" name="Rechteck 136"/>
          <p:cNvSpPr>
            <a:spLocks noChangeArrowheads="1"/>
          </p:cNvSpPr>
          <p:nvPr/>
        </p:nvSpPr>
        <p:spPr bwMode="auto">
          <a:xfrm>
            <a:off x="6040437" y="4118240"/>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2" name="Rechteck 137"/>
          <p:cNvSpPr>
            <a:spLocks noChangeArrowheads="1"/>
          </p:cNvSpPr>
          <p:nvPr/>
        </p:nvSpPr>
        <p:spPr bwMode="auto">
          <a:xfrm>
            <a:off x="6279886" y="3817938"/>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3" name="Rechteck 138"/>
          <p:cNvSpPr>
            <a:spLocks noChangeArrowheads="1"/>
          </p:cNvSpPr>
          <p:nvPr/>
        </p:nvSpPr>
        <p:spPr bwMode="auto">
          <a:xfrm>
            <a:off x="6279886" y="387747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4" name="Rechteck 139"/>
          <p:cNvSpPr>
            <a:spLocks noChangeArrowheads="1"/>
          </p:cNvSpPr>
          <p:nvPr/>
        </p:nvSpPr>
        <p:spPr bwMode="auto">
          <a:xfrm>
            <a:off x="6279886" y="39370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5" name="Rechteck 140"/>
          <p:cNvSpPr>
            <a:spLocks noChangeArrowheads="1"/>
          </p:cNvSpPr>
          <p:nvPr/>
        </p:nvSpPr>
        <p:spPr bwMode="auto">
          <a:xfrm>
            <a:off x="6279886" y="3997854"/>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6" name="Rechteck 141"/>
          <p:cNvSpPr>
            <a:spLocks noChangeArrowheads="1"/>
          </p:cNvSpPr>
          <p:nvPr/>
        </p:nvSpPr>
        <p:spPr bwMode="auto">
          <a:xfrm>
            <a:off x="6279886" y="40573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7" name="Rechteck 142"/>
          <p:cNvSpPr>
            <a:spLocks noChangeArrowheads="1"/>
          </p:cNvSpPr>
          <p:nvPr/>
        </p:nvSpPr>
        <p:spPr bwMode="auto">
          <a:xfrm>
            <a:off x="6279886" y="4118240"/>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8" name="Rechteck 143"/>
          <p:cNvSpPr>
            <a:spLocks noChangeArrowheads="1"/>
          </p:cNvSpPr>
          <p:nvPr/>
        </p:nvSpPr>
        <p:spPr bwMode="auto">
          <a:xfrm>
            <a:off x="6279886" y="4177771"/>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49" name="Rechteck 144"/>
          <p:cNvSpPr>
            <a:spLocks noChangeArrowheads="1"/>
          </p:cNvSpPr>
          <p:nvPr/>
        </p:nvSpPr>
        <p:spPr bwMode="auto">
          <a:xfrm>
            <a:off x="6279886" y="42373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0" name="Rechteck 145"/>
          <p:cNvSpPr>
            <a:spLocks noChangeArrowheads="1"/>
          </p:cNvSpPr>
          <p:nvPr/>
        </p:nvSpPr>
        <p:spPr bwMode="auto">
          <a:xfrm>
            <a:off x="6279886" y="429815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1" name="Rechteck 146"/>
          <p:cNvSpPr>
            <a:spLocks noChangeArrowheads="1"/>
          </p:cNvSpPr>
          <p:nvPr/>
        </p:nvSpPr>
        <p:spPr bwMode="auto">
          <a:xfrm>
            <a:off x="6279886" y="4357688"/>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2" name="Rechteck 147"/>
          <p:cNvSpPr>
            <a:spLocks noChangeArrowheads="1"/>
          </p:cNvSpPr>
          <p:nvPr/>
        </p:nvSpPr>
        <p:spPr bwMode="auto">
          <a:xfrm>
            <a:off x="6279886" y="44172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3" name="Rechteck 148"/>
          <p:cNvSpPr>
            <a:spLocks noChangeArrowheads="1"/>
          </p:cNvSpPr>
          <p:nvPr/>
        </p:nvSpPr>
        <p:spPr bwMode="auto">
          <a:xfrm>
            <a:off x="6520657"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4" name="Rechteck 149"/>
          <p:cNvSpPr>
            <a:spLocks noChangeArrowheads="1"/>
          </p:cNvSpPr>
          <p:nvPr/>
        </p:nvSpPr>
        <p:spPr bwMode="auto">
          <a:xfrm>
            <a:off x="6520657"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5" name="Rechteck 150"/>
          <p:cNvSpPr>
            <a:spLocks noChangeArrowheads="1"/>
          </p:cNvSpPr>
          <p:nvPr/>
        </p:nvSpPr>
        <p:spPr bwMode="auto">
          <a:xfrm>
            <a:off x="6520657"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6" name="Rechteck 151"/>
          <p:cNvSpPr>
            <a:spLocks noChangeArrowheads="1"/>
          </p:cNvSpPr>
          <p:nvPr/>
        </p:nvSpPr>
        <p:spPr bwMode="auto">
          <a:xfrm>
            <a:off x="6520657" y="369755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7" name="Rechteck 152"/>
          <p:cNvSpPr>
            <a:spLocks noChangeArrowheads="1"/>
          </p:cNvSpPr>
          <p:nvPr/>
        </p:nvSpPr>
        <p:spPr bwMode="auto">
          <a:xfrm>
            <a:off x="6520657" y="37570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8" name="Rechteck 153"/>
          <p:cNvSpPr>
            <a:spLocks noChangeArrowheads="1"/>
          </p:cNvSpPr>
          <p:nvPr/>
        </p:nvSpPr>
        <p:spPr bwMode="auto">
          <a:xfrm>
            <a:off x="6520657" y="3817938"/>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59" name="Rechteck 154"/>
          <p:cNvSpPr>
            <a:spLocks noChangeArrowheads="1"/>
          </p:cNvSpPr>
          <p:nvPr/>
        </p:nvSpPr>
        <p:spPr bwMode="auto">
          <a:xfrm>
            <a:off x="6520657" y="387747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0" name="Rechteck 155"/>
          <p:cNvSpPr>
            <a:spLocks noChangeArrowheads="1"/>
          </p:cNvSpPr>
          <p:nvPr/>
        </p:nvSpPr>
        <p:spPr bwMode="auto">
          <a:xfrm>
            <a:off x="6520657" y="39370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1" name="Rechteck 156"/>
          <p:cNvSpPr>
            <a:spLocks noChangeArrowheads="1"/>
          </p:cNvSpPr>
          <p:nvPr/>
        </p:nvSpPr>
        <p:spPr bwMode="auto">
          <a:xfrm>
            <a:off x="6520657" y="3997854"/>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2" name="Rechteck 157"/>
          <p:cNvSpPr>
            <a:spLocks noChangeArrowheads="1"/>
          </p:cNvSpPr>
          <p:nvPr/>
        </p:nvSpPr>
        <p:spPr bwMode="auto">
          <a:xfrm>
            <a:off x="6520657" y="40573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3" name="Rechteck 158"/>
          <p:cNvSpPr>
            <a:spLocks noChangeArrowheads="1"/>
          </p:cNvSpPr>
          <p:nvPr/>
        </p:nvSpPr>
        <p:spPr bwMode="auto">
          <a:xfrm>
            <a:off x="6520657" y="4118240"/>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4" name="Rechteck 159"/>
          <p:cNvSpPr>
            <a:spLocks noChangeArrowheads="1"/>
          </p:cNvSpPr>
          <p:nvPr/>
        </p:nvSpPr>
        <p:spPr bwMode="auto">
          <a:xfrm>
            <a:off x="6760104" y="3458104"/>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5" name="Rechteck 160"/>
          <p:cNvSpPr>
            <a:spLocks noChangeArrowheads="1"/>
          </p:cNvSpPr>
          <p:nvPr/>
        </p:nvSpPr>
        <p:spPr bwMode="auto">
          <a:xfrm>
            <a:off x="6760104"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6" name="Rechteck 161"/>
          <p:cNvSpPr>
            <a:spLocks noChangeArrowheads="1"/>
          </p:cNvSpPr>
          <p:nvPr/>
        </p:nvSpPr>
        <p:spPr bwMode="auto">
          <a:xfrm>
            <a:off x="6760104"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7" name="Rechteck 162"/>
          <p:cNvSpPr>
            <a:spLocks noChangeArrowheads="1"/>
          </p:cNvSpPr>
          <p:nvPr/>
        </p:nvSpPr>
        <p:spPr bwMode="auto">
          <a:xfrm>
            <a:off x="6760104"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8" name="Rechteck 163"/>
          <p:cNvSpPr>
            <a:spLocks noChangeArrowheads="1"/>
          </p:cNvSpPr>
          <p:nvPr/>
        </p:nvSpPr>
        <p:spPr bwMode="auto">
          <a:xfrm>
            <a:off x="6760104" y="369755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69" name="Rechteck 164"/>
          <p:cNvSpPr>
            <a:spLocks noChangeArrowheads="1"/>
          </p:cNvSpPr>
          <p:nvPr/>
        </p:nvSpPr>
        <p:spPr bwMode="auto">
          <a:xfrm>
            <a:off x="6760104" y="37570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0" name="Rechteck 165"/>
          <p:cNvSpPr>
            <a:spLocks noChangeArrowheads="1"/>
          </p:cNvSpPr>
          <p:nvPr/>
        </p:nvSpPr>
        <p:spPr bwMode="auto">
          <a:xfrm>
            <a:off x="6760104" y="3817938"/>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1" name="Rechteck 166"/>
          <p:cNvSpPr>
            <a:spLocks noChangeArrowheads="1"/>
          </p:cNvSpPr>
          <p:nvPr/>
        </p:nvSpPr>
        <p:spPr bwMode="auto">
          <a:xfrm>
            <a:off x="6760104" y="387747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2" name="Rechteck 167"/>
          <p:cNvSpPr>
            <a:spLocks noChangeArrowheads="1"/>
          </p:cNvSpPr>
          <p:nvPr/>
        </p:nvSpPr>
        <p:spPr bwMode="auto">
          <a:xfrm>
            <a:off x="6760104" y="39370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3" name="Rechteck 168"/>
          <p:cNvSpPr>
            <a:spLocks noChangeArrowheads="1"/>
          </p:cNvSpPr>
          <p:nvPr/>
        </p:nvSpPr>
        <p:spPr bwMode="auto">
          <a:xfrm>
            <a:off x="6760104" y="3997854"/>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4" name="Rechteck 169"/>
          <p:cNvSpPr>
            <a:spLocks noChangeArrowheads="1"/>
          </p:cNvSpPr>
          <p:nvPr/>
        </p:nvSpPr>
        <p:spPr bwMode="auto">
          <a:xfrm>
            <a:off x="6760104" y="40573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5" name="Rechteck 170"/>
          <p:cNvSpPr>
            <a:spLocks noChangeArrowheads="1"/>
          </p:cNvSpPr>
          <p:nvPr/>
        </p:nvSpPr>
        <p:spPr bwMode="auto">
          <a:xfrm>
            <a:off x="6999553" y="3397250"/>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6" name="Rechteck 171"/>
          <p:cNvSpPr>
            <a:spLocks noChangeArrowheads="1"/>
          </p:cNvSpPr>
          <p:nvPr/>
        </p:nvSpPr>
        <p:spPr bwMode="auto">
          <a:xfrm>
            <a:off x="6999553" y="3458104"/>
            <a:ext cx="181239"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7" name="Rechteck 172"/>
          <p:cNvSpPr>
            <a:spLocks noChangeArrowheads="1"/>
          </p:cNvSpPr>
          <p:nvPr/>
        </p:nvSpPr>
        <p:spPr bwMode="auto">
          <a:xfrm>
            <a:off x="6999553" y="3517636"/>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8" name="Rechteck 173"/>
          <p:cNvSpPr>
            <a:spLocks noChangeArrowheads="1"/>
          </p:cNvSpPr>
          <p:nvPr/>
        </p:nvSpPr>
        <p:spPr bwMode="auto">
          <a:xfrm>
            <a:off x="6999553" y="3577167"/>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79" name="Rechteck 174"/>
          <p:cNvSpPr>
            <a:spLocks noChangeArrowheads="1"/>
          </p:cNvSpPr>
          <p:nvPr/>
        </p:nvSpPr>
        <p:spPr bwMode="auto">
          <a:xfrm>
            <a:off x="6999553" y="3638021"/>
            <a:ext cx="181239"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0" name="Rechteck 175"/>
          <p:cNvSpPr>
            <a:spLocks noChangeArrowheads="1"/>
          </p:cNvSpPr>
          <p:nvPr/>
        </p:nvSpPr>
        <p:spPr bwMode="auto">
          <a:xfrm>
            <a:off x="6999553" y="3697553"/>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1" name="Rechteck 176"/>
          <p:cNvSpPr>
            <a:spLocks noChangeArrowheads="1"/>
          </p:cNvSpPr>
          <p:nvPr/>
        </p:nvSpPr>
        <p:spPr bwMode="auto">
          <a:xfrm>
            <a:off x="6999553" y="3757083"/>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2" name="Rechteck 177"/>
          <p:cNvSpPr>
            <a:spLocks noChangeArrowheads="1"/>
          </p:cNvSpPr>
          <p:nvPr/>
        </p:nvSpPr>
        <p:spPr bwMode="auto">
          <a:xfrm>
            <a:off x="6999553" y="3817938"/>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3" name="Rechteck 178"/>
          <p:cNvSpPr>
            <a:spLocks noChangeArrowheads="1"/>
          </p:cNvSpPr>
          <p:nvPr/>
        </p:nvSpPr>
        <p:spPr bwMode="auto">
          <a:xfrm>
            <a:off x="6999553" y="3877470"/>
            <a:ext cx="181239"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4" name="Rechteck 179"/>
          <p:cNvSpPr>
            <a:spLocks noChangeArrowheads="1"/>
          </p:cNvSpPr>
          <p:nvPr/>
        </p:nvSpPr>
        <p:spPr bwMode="auto">
          <a:xfrm>
            <a:off x="6999553" y="3937000"/>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5" name="Rechteck 180"/>
          <p:cNvSpPr>
            <a:spLocks noChangeArrowheads="1"/>
          </p:cNvSpPr>
          <p:nvPr/>
        </p:nvSpPr>
        <p:spPr bwMode="auto">
          <a:xfrm>
            <a:off x="6999553" y="3997854"/>
            <a:ext cx="181239"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6" name="Rechteck 181"/>
          <p:cNvSpPr>
            <a:spLocks noChangeArrowheads="1"/>
          </p:cNvSpPr>
          <p:nvPr/>
        </p:nvSpPr>
        <p:spPr bwMode="auto">
          <a:xfrm>
            <a:off x="5500687"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7" name="Rechteck 182"/>
          <p:cNvSpPr>
            <a:spLocks noChangeArrowheads="1"/>
          </p:cNvSpPr>
          <p:nvPr/>
        </p:nvSpPr>
        <p:spPr bwMode="auto">
          <a:xfrm>
            <a:off x="5500687" y="33377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8" name="Rechteck 183"/>
          <p:cNvSpPr>
            <a:spLocks noChangeArrowheads="1"/>
          </p:cNvSpPr>
          <p:nvPr/>
        </p:nvSpPr>
        <p:spPr bwMode="auto">
          <a:xfrm>
            <a:off x="5500687" y="339725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89" name="Rechteck 184"/>
          <p:cNvSpPr>
            <a:spLocks noChangeArrowheads="1"/>
          </p:cNvSpPr>
          <p:nvPr/>
        </p:nvSpPr>
        <p:spPr bwMode="auto">
          <a:xfrm>
            <a:off x="5500687" y="3458104"/>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0" name="Rechteck 185"/>
          <p:cNvSpPr>
            <a:spLocks noChangeArrowheads="1"/>
          </p:cNvSpPr>
          <p:nvPr/>
        </p:nvSpPr>
        <p:spPr bwMode="auto">
          <a:xfrm>
            <a:off x="5500687"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1" name="Rechteck 186"/>
          <p:cNvSpPr>
            <a:spLocks noChangeArrowheads="1"/>
          </p:cNvSpPr>
          <p:nvPr/>
        </p:nvSpPr>
        <p:spPr bwMode="auto">
          <a:xfrm>
            <a:off x="5500687"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2" name="Rechteck 187"/>
          <p:cNvSpPr>
            <a:spLocks noChangeArrowheads="1"/>
          </p:cNvSpPr>
          <p:nvPr/>
        </p:nvSpPr>
        <p:spPr bwMode="auto">
          <a:xfrm>
            <a:off x="5500687"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3" name="Rechteck 188"/>
          <p:cNvSpPr>
            <a:spLocks noChangeArrowheads="1"/>
          </p:cNvSpPr>
          <p:nvPr/>
        </p:nvSpPr>
        <p:spPr bwMode="auto">
          <a:xfrm>
            <a:off x="5500687" y="369755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4" name="Rechteck 189"/>
          <p:cNvSpPr>
            <a:spLocks noChangeArrowheads="1"/>
          </p:cNvSpPr>
          <p:nvPr/>
        </p:nvSpPr>
        <p:spPr bwMode="auto">
          <a:xfrm>
            <a:off x="5500687" y="37570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5" name="Rechteck 190"/>
          <p:cNvSpPr>
            <a:spLocks noChangeArrowheads="1"/>
          </p:cNvSpPr>
          <p:nvPr/>
        </p:nvSpPr>
        <p:spPr bwMode="auto">
          <a:xfrm>
            <a:off x="5500687" y="3817938"/>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6" name="Rechteck 191"/>
          <p:cNvSpPr>
            <a:spLocks noChangeArrowheads="1"/>
          </p:cNvSpPr>
          <p:nvPr/>
        </p:nvSpPr>
        <p:spPr bwMode="auto">
          <a:xfrm>
            <a:off x="5500687" y="387747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7" name="Rechteck 192"/>
          <p:cNvSpPr>
            <a:spLocks noChangeArrowheads="1"/>
          </p:cNvSpPr>
          <p:nvPr/>
        </p:nvSpPr>
        <p:spPr bwMode="auto">
          <a:xfrm>
            <a:off x="5500687" y="39370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8" name="Rechteck 193"/>
          <p:cNvSpPr>
            <a:spLocks noChangeArrowheads="1"/>
          </p:cNvSpPr>
          <p:nvPr/>
        </p:nvSpPr>
        <p:spPr bwMode="auto">
          <a:xfrm>
            <a:off x="5500687" y="3997854"/>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699" name="Rechteck 194"/>
          <p:cNvSpPr>
            <a:spLocks noChangeArrowheads="1"/>
          </p:cNvSpPr>
          <p:nvPr/>
        </p:nvSpPr>
        <p:spPr bwMode="auto">
          <a:xfrm>
            <a:off x="5500687" y="40573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0" name="Rechteck 195"/>
          <p:cNvSpPr>
            <a:spLocks noChangeArrowheads="1"/>
          </p:cNvSpPr>
          <p:nvPr/>
        </p:nvSpPr>
        <p:spPr bwMode="auto">
          <a:xfrm>
            <a:off x="5500687" y="4118240"/>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1" name="Rechteck 196"/>
          <p:cNvSpPr>
            <a:spLocks noChangeArrowheads="1"/>
          </p:cNvSpPr>
          <p:nvPr/>
        </p:nvSpPr>
        <p:spPr bwMode="auto">
          <a:xfrm>
            <a:off x="5500687" y="4177771"/>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2" name="Rechteck 197"/>
          <p:cNvSpPr>
            <a:spLocks noChangeArrowheads="1"/>
          </p:cNvSpPr>
          <p:nvPr/>
        </p:nvSpPr>
        <p:spPr bwMode="auto">
          <a:xfrm>
            <a:off x="5500687" y="42373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3" name="Rechteck 198"/>
          <p:cNvSpPr>
            <a:spLocks noChangeArrowheads="1"/>
          </p:cNvSpPr>
          <p:nvPr/>
        </p:nvSpPr>
        <p:spPr bwMode="auto">
          <a:xfrm>
            <a:off x="5500687" y="429815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4" name="Rechteck 199"/>
          <p:cNvSpPr>
            <a:spLocks noChangeArrowheads="1"/>
          </p:cNvSpPr>
          <p:nvPr/>
        </p:nvSpPr>
        <p:spPr bwMode="auto">
          <a:xfrm>
            <a:off x="5500687" y="4357688"/>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5" name="Rechteck 200"/>
          <p:cNvSpPr>
            <a:spLocks noChangeArrowheads="1"/>
          </p:cNvSpPr>
          <p:nvPr/>
        </p:nvSpPr>
        <p:spPr bwMode="auto">
          <a:xfrm>
            <a:off x="5500687" y="44172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6" name="Rechteck 201"/>
          <p:cNvSpPr>
            <a:spLocks noChangeArrowheads="1"/>
          </p:cNvSpPr>
          <p:nvPr/>
        </p:nvSpPr>
        <p:spPr bwMode="auto">
          <a:xfrm>
            <a:off x="5500687" y="4478074"/>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7" name="Rechteck 202"/>
          <p:cNvSpPr>
            <a:spLocks noChangeArrowheads="1"/>
          </p:cNvSpPr>
          <p:nvPr/>
        </p:nvSpPr>
        <p:spPr bwMode="auto">
          <a:xfrm>
            <a:off x="5500687" y="4537604"/>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8" name="Rechteck 203"/>
          <p:cNvSpPr>
            <a:spLocks noChangeArrowheads="1"/>
          </p:cNvSpPr>
          <p:nvPr/>
        </p:nvSpPr>
        <p:spPr bwMode="auto">
          <a:xfrm>
            <a:off x="5259917" y="2377282"/>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09" name="Rechteck 204"/>
          <p:cNvSpPr>
            <a:spLocks noChangeArrowheads="1"/>
          </p:cNvSpPr>
          <p:nvPr/>
        </p:nvSpPr>
        <p:spPr bwMode="auto">
          <a:xfrm>
            <a:off x="5259917" y="243681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0" name="Rechteck 205"/>
          <p:cNvSpPr>
            <a:spLocks noChangeArrowheads="1"/>
          </p:cNvSpPr>
          <p:nvPr/>
        </p:nvSpPr>
        <p:spPr bwMode="auto">
          <a:xfrm>
            <a:off x="5259917" y="24976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1" name="Rechteck 206"/>
          <p:cNvSpPr>
            <a:spLocks noChangeArrowheads="1"/>
          </p:cNvSpPr>
          <p:nvPr/>
        </p:nvSpPr>
        <p:spPr bwMode="auto">
          <a:xfrm>
            <a:off x="5259917" y="2557199"/>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2" name="Rechteck 207"/>
          <p:cNvSpPr>
            <a:spLocks noChangeArrowheads="1"/>
          </p:cNvSpPr>
          <p:nvPr/>
        </p:nvSpPr>
        <p:spPr bwMode="auto">
          <a:xfrm>
            <a:off x="5259917" y="2618052"/>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3" name="Rechteck 208"/>
          <p:cNvSpPr>
            <a:spLocks noChangeArrowheads="1"/>
          </p:cNvSpPr>
          <p:nvPr/>
        </p:nvSpPr>
        <p:spPr bwMode="auto">
          <a:xfrm>
            <a:off x="5259917" y="26775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4" name="Rechteck 209"/>
          <p:cNvSpPr>
            <a:spLocks noChangeArrowheads="1"/>
          </p:cNvSpPr>
          <p:nvPr/>
        </p:nvSpPr>
        <p:spPr bwMode="auto">
          <a:xfrm>
            <a:off x="5259917" y="273711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5" name="Rechteck 210"/>
          <p:cNvSpPr>
            <a:spLocks noChangeArrowheads="1"/>
          </p:cNvSpPr>
          <p:nvPr/>
        </p:nvSpPr>
        <p:spPr bwMode="auto">
          <a:xfrm>
            <a:off x="5259917" y="2797969"/>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6" name="Rechteck 211"/>
          <p:cNvSpPr>
            <a:spLocks noChangeArrowheads="1"/>
          </p:cNvSpPr>
          <p:nvPr/>
        </p:nvSpPr>
        <p:spPr bwMode="auto">
          <a:xfrm>
            <a:off x="5259917" y="285750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7" name="Rechteck 212"/>
          <p:cNvSpPr>
            <a:spLocks noChangeArrowheads="1"/>
          </p:cNvSpPr>
          <p:nvPr/>
        </p:nvSpPr>
        <p:spPr bwMode="auto">
          <a:xfrm>
            <a:off x="5259917" y="2917032"/>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8" name="Rechteck 213"/>
          <p:cNvSpPr>
            <a:spLocks noChangeArrowheads="1"/>
          </p:cNvSpPr>
          <p:nvPr/>
        </p:nvSpPr>
        <p:spPr bwMode="auto">
          <a:xfrm>
            <a:off x="5259917" y="297788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19" name="Rechteck 214"/>
          <p:cNvSpPr>
            <a:spLocks noChangeArrowheads="1"/>
          </p:cNvSpPr>
          <p:nvPr/>
        </p:nvSpPr>
        <p:spPr bwMode="auto">
          <a:xfrm>
            <a:off x="6279886" y="315780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0" name="Rechteck 215"/>
          <p:cNvSpPr>
            <a:spLocks noChangeArrowheads="1"/>
          </p:cNvSpPr>
          <p:nvPr/>
        </p:nvSpPr>
        <p:spPr bwMode="auto">
          <a:xfrm>
            <a:off x="6279886" y="321733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1" name="Rechteck 216"/>
          <p:cNvSpPr>
            <a:spLocks noChangeArrowheads="1"/>
          </p:cNvSpPr>
          <p:nvPr/>
        </p:nvSpPr>
        <p:spPr bwMode="auto">
          <a:xfrm>
            <a:off x="6279886" y="3278187"/>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2" name="Rechteck 217"/>
          <p:cNvSpPr>
            <a:spLocks noChangeArrowheads="1"/>
          </p:cNvSpPr>
          <p:nvPr/>
        </p:nvSpPr>
        <p:spPr bwMode="auto">
          <a:xfrm>
            <a:off x="6279886" y="3337720"/>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3" name="Rechteck 218"/>
          <p:cNvSpPr>
            <a:spLocks noChangeArrowheads="1"/>
          </p:cNvSpPr>
          <p:nvPr/>
        </p:nvSpPr>
        <p:spPr bwMode="auto">
          <a:xfrm>
            <a:off x="6279886" y="3397250"/>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4" name="Rechteck 219"/>
          <p:cNvSpPr>
            <a:spLocks noChangeArrowheads="1"/>
          </p:cNvSpPr>
          <p:nvPr/>
        </p:nvSpPr>
        <p:spPr bwMode="auto">
          <a:xfrm>
            <a:off x="6279886" y="3458104"/>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5" name="Rechteck 220"/>
          <p:cNvSpPr>
            <a:spLocks noChangeArrowheads="1"/>
          </p:cNvSpPr>
          <p:nvPr/>
        </p:nvSpPr>
        <p:spPr bwMode="auto">
          <a:xfrm>
            <a:off x="6279886" y="3517636"/>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6" name="Rechteck 221"/>
          <p:cNvSpPr>
            <a:spLocks noChangeArrowheads="1"/>
          </p:cNvSpPr>
          <p:nvPr/>
        </p:nvSpPr>
        <p:spPr bwMode="auto">
          <a:xfrm>
            <a:off x="6279886" y="3577167"/>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7" name="Rechteck 222"/>
          <p:cNvSpPr>
            <a:spLocks noChangeArrowheads="1"/>
          </p:cNvSpPr>
          <p:nvPr/>
        </p:nvSpPr>
        <p:spPr bwMode="auto">
          <a:xfrm>
            <a:off x="6279886" y="3638021"/>
            <a:ext cx="179917" cy="370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8" name="Rechteck 223"/>
          <p:cNvSpPr>
            <a:spLocks noChangeArrowheads="1"/>
          </p:cNvSpPr>
          <p:nvPr/>
        </p:nvSpPr>
        <p:spPr bwMode="auto">
          <a:xfrm>
            <a:off x="6279886" y="3697553"/>
            <a:ext cx="179917" cy="3836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sp>
        <p:nvSpPr>
          <p:cNvPr id="21729" name="Rechteck 224"/>
          <p:cNvSpPr>
            <a:spLocks noChangeArrowheads="1"/>
          </p:cNvSpPr>
          <p:nvPr/>
        </p:nvSpPr>
        <p:spPr bwMode="auto">
          <a:xfrm>
            <a:off x="6279886" y="3757083"/>
            <a:ext cx="179917" cy="383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0015" tIns="60008" rIns="60008" bIns="60008"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167">
              <a:solidFill>
                <a:srgbClr val="000000"/>
              </a:solidFill>
            </a:endParaRPr>
          </a:p>
        </p:txBody>
      </p:sp>
      <p:pic>
        <p:nvPicPr>
          <p:cNvPr id="21730" name="Picture 2" descr="File:Eurostat logo.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9511" y="1537230"/>
            <a:ext cx="1453885" cy="66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31" name="Picture 9" descr="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604" y="4717521"/>
            <a:ext cx="1139032" cy="43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 name="Pfeil nach rechts 229"/>
          <p:cNvSpPr/>
          <p:nvPr/>
        </p:nvSpPr>
        <p:spPr bwMode="auto">
          <a:xfrm>
            <a:off x="5740136" y="2317750"/>
            <a:ext cx="814917" cy="403490"/>
          </a:xfrm>
          <a:prstGeom prst="rightArrow">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lIns="120015" tIns="60008" rIns="60008" bIns="60008" anchor="ctr"/>
          <a:lstStyle/>
          <a:p>
            <a:pPr marL="142869" indent="-142869">
              <a:buClr>
                <a:srgbClr val="879BAA"/>
              </a:buClr>
              <a:buFont typeface="Arial" pitchFamily="34" charset="0"/>
              <a:buChar char="•"/>
              <a:defRPr/>
            </a:pPr>
            <a:endParaRPr lang="de-AT" sz="1167" dirty="0" err="1">
              <a:solidFill>
                <a:srgbClr val="000000"/>
              </a:solidFill>
              <a:cs typeface="Arial" charset="0"/>
            </a:endParaRPr>
          </a:p>
        </p:txBody>
      </p:sp>
      <p:sp>
        <p:nvSpPr>
          <p:cNvPr id="2" name="TextBox 1"/>
          <p:cNvSpPr txBox="1"/>
          <p:nvPr/>
        </p:nvSpPr>
        <p:spPr>
          <a:xfrm>
            <a:off x="831528" y="2842507"/>
            <a:ext cx="2516388" cy="2169825"/>
          </a:xfrm>
          <a:prstGeom prst="rect">
            <a:avLst/>
          </a:prstGeom>
          <a:noFill/>
        </p:spPr>
        <p:txBody>
          <a:bodyPr wrap="square" rtlCol="0">
            <a:spAutoFit/>
          </a:bodyPr>
          <a:lstStyle/>
          <a:p>
            <a:r>
              <a:rPr lang="en-US" sz="1500" dirty="0"/>
              <a:t>Goal: equational knowledge is not enough</a:t>
            </a:r>
            <a:r>
              <a:rPr lang="mr-IN" sz="1500" dirty="0"/>
              <a:t>…</a:t>
            </a:r>
            <a:endParaRPr lang="en-US" sz="1500" dirty="0"/>
          </a:p>
          <a:p>
            <a:endParaRPr lang="en-US" sz="1500" dirty="0"/>
          </a:p>
          <a:p>
            <a:r>
              <a:rPr lang="en-US" sz="1500" dirty="0"/>
              <a:t>Idea: using both rules and “second wave AI” (machine learning, statistical inference</a:t>
            </a:r>
            <a:r>
              <a:rPr lang="mr-IN" sz="1500" dirty="0"/>
              <a:t>…</a:t>
            </a:r>
            <a:r>
              <a:rPr lang="en-US" sz="1500" dirty="0"/>
              <a:t>) methods</a:t>
            </a:r>
          </a:p>
        </p:txBody>
      </p:sp>
      <p:sp>
        <p:nvSpPr>
          <p:cNvPr id="234" name="TextShape 1"/>
          <p:cNvSpPr txBox="1"/>
          <p:nvPr/>
        </p:nvSpPr>
        <p:spPr>
          <a:xfrm>
            <a:off x="255464" y="337346"/>
            <a:ext cx="8424936" cy="973351"/>
          </a:xfrm>
          <a:prstGeom prst="rect">
            <a:avLst/>
          </a:prstGeom>
        </p:spPr>
        <p:txBody>
          <a:bodyPr lIns="0" tIns="0" rIns="0" bIns="0" anchor="ctr"/>
          <a:lstStyle/>
          <a:p>
            <a:pPr>
              <a:lnSpc>
                <a:spcPct val="100000"/>
              </a:lnSpc>
            </a:pPr>
            <a:r>
              <a:rPr lang="de-DE" sz="2400" b="1" dirty="0">
                <a:solidFill>
                  <a:srgbClr val="FFFFFF"/>
                </a:solidFill>
                <a:latin typeface="Verdana"/>
              </a:rPr>
              <a:t>Next Challenge – </a:t>
            </a:r>
            <a:r>
              <a:rPr lang="de-DE" sz="2400" b="1" dirty="0" err="1">
                <a:solidFill>
                  <a:srgbClr val="FFFFFF"/>
                </a:solidFill>
                <a:latin typeface="Verdana"/>
              </a:rPr>
              <a:t>Too</a:t>
            </a:r>
            <a:r>
              <a:rPr lang="de-DE" sz="2400" b="1" dirty="0">
                <a:solidFill>
                  <a:srgbClr val="FFFFFF"/>
                </a:solidFill>
                <a:latin typeface="Verdana"/>
              </a:rPr>
              <a:t> </a:t>
            </a:r>
            <a:r>
              <a:rPr lang="de-DE" sz="2400" b="1" dirty="0" err="1">
                <a:solidFill>
                  <a:srgbClr val="FFFFFF"/>
                </a:solidFill>
                <a:latin typeface="Verdana"/>
              </a:rPr>
              <a:t>many</a:t>
            </a:r>
            <a:r>
              <a:rPr lang="de-DE" sz="2400" b="1" dirty="0">
                <a:solidFill>
                  <a:srgbClr val="FFFFFF"/>
                </a:solidFill>
                <a:latin typeface="Verdana"/>
              </a:rPr>
              <a:t> </a:t>
            </a:r>
            <a:r>
              <a:rPr lang="de-DE" sz="2400" b="1" dirty="0" err="1">
                <a:solidFill>
                  <a:srgbClr val="FFFFFF"/>
                </a:solidFill>
                <a:latin typeface="Verdana"/>
              </a:rPr>
              <a:t>Missing</a:t>
            </a:r>
            <a:r>
              <a:rPr lang="de-DE" sz="2400" b="1" dirty="0">
                <a:solidFill>
                  <a:srgbClr val="FFFFFF"/>
                </a:solidFill>
                <a:latin typeface="Verdana"/>
              </a:rPr>
              <a:t> </a:t>
            </a:r>
            <a:r>
              <a:rPr lang="de-DE" sz="2400" b="1" dirty="0" err="1">
                <a:solidFill>
                  <a:srgbClr val="FFFFFF"/>
                </a:solidFill>
                <a:latin typeface="Verdana"/>
              </a:rPr>
              <a:t>values</a:t>
            </a:r>
            <a:r>
              <a:rPr lang="de-DE" sz="2400" b="1" dirty="0">
                <a:solidFill>
                  <a:srgbClr val="FFFFFF"/>
                </a:solidFill>
                <a:latin typeface="Verdana"/>
              </a:rPr>
              <a:t> </a:t>
            </a:r>
            <a:endParaRPr sz="1600" dirty="0"/>
          </a:p>
        </p:txBody>
      </p:sp>
    </p:spTree>
    <p:extLst>
      <p:ext uri="{BB962C8B-B14F-4D97-AF65-F5344CB8AC3E}">
        <p14:creationId xmlns:p14="http://schemas.microsoft.com/office/powerpoint/2010/main" val="10391653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1655016" y="1532715"/>
            <a:ext cx="7145398" cy="1024752"/>
          </a:xfrm>
          <a:prstGeom prst="rect">
            <a:avLst/>
          </a:prstGeom>
        </p:spPr>
        <p:txBody>
          <a:bodyPr vert="horz" lIns="76192" tIns="38096" rIns="76192" bIns="38096" rtlCol="0">
            <a:normAutofit/>
          </a:bodyPr>
          <a:lstStyle/>
          <a:p>
            <a:pPr marL="259194" indent="-259194">
              <a:buFont typeface="Arial"/>
              <a:buChar char="•"/>
            </a:pPr>
            <a:r>
              <a:rPr lang="en-GB" sz="1500"/>
              <a:t>Individual datasets (e.g. from Eurostat) have missing values</a:t>
            </a:r>
          </a:p>
          <a:p>
            <a:pPr marL="259194" indent="-259194">
              <a:buFont typeface="Arial"/>
              <a:buChar char="•"/>
            </a:pPr>
            <a:r>
              <a:rPr lang="en-GB" sz="1500" b="1"/>
              <a:t>Merging together datasets </a:t>
            </a:r>
            <a:r>
              <a:rPr lang="en-GB" sz="1500"/>
              <a:t>with different indicators/cities  adds sparsity</a:t>
            </a:r>
          </a:p>
        </p:txBody>
      </p:sp>
      <p:pic>
        <p:nvPicPr>
          <p:cNvPr id="2969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9593" y="2340245"/>
            <a:ext cx="7380820" cy="3372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Shape 1"/>
          <p:cNvSpPr txBox="1"/>
          <p:nvPr/>
        </p:nvSpPr>
        <p:spPr>
          <a:xfrm>
            <a:off x="1119560" y="358428"/>
            <a:ext cx="6665574" cy="952269"/>
          </a:xfrm>
          <a:prstGeom prst="rect">
            <a:avLst/>
          </a:prstGeom>
        </p:spPr>
        <p:txBody>
          <a:bodyPr lIns="0" tIns="0" rIns="0" bIns="0" anchor="ctr"/>
          <a:lstStyle/>
          <a:p>
            <a:pPr>
              <a:lnSpc>
                <a:spcPct val="100000"/>
              </a:lnSpc>
            </a:pPr>
            <a:r>
              <a:rPr lang="de-DE" sz="2400" b="1" dirty="0" err="1">
                <a:solidFill>
                  <a:srgbClr val="FFFFFF"/>
                </a:solidFill>
                <a:latin typeface="Verdana"/>
              </a:rPr>
              <a:t>Challenges</a:t>
            </a:r>
            <a:r>
              <a:rPr lang="de-DE" sz="2400" b="1" dirty="0">
                <a:solidFill>
                  <a:srgbClr val="FFFFFF"/>
                </a:solidFill>
                <a:latin typeface="Verdana"/>
              </a:rPr>
              <a:t> – </a:t>
            </a:r>
            <a:r>
              <a:rPr lang="de-DE" sz="2400" b="1" dirty="0" err="1">
                <a:solidFill>
                  <a:srgbClr val="FFFFFF"/>
                </a:solidFill>
                <a:latin typeface="Verdana"/>
              </a:rPr>
              <a:t>Too</a:t>
            </a:r>
            <a:r>
              <a:rPr lang="de-DE" sz="2400" b="1" dirty="0">
                <a:solidFill>
                  <a:srgbClr val="FFFFFF"/>
                </a:solidFill>
                <a:latin typeface="Verdana"/>
              </a:rPr>
              <a:t> </a:t>
            </a:r>
            <a:r>
              <a:rPr lang="de-DE" sz="2400" b="1" dirty="0" err="1">
                <a:solidFill>
                  <a:srgbClr val="FFFFFF"/>
                </a:solidFill>
                <a:latin typeface="Verdana"/>
              </a:rPr>
              <a:t>many</a:t>
            </a:r>
            <a:r>
              <a:rPr lang="de-DE" sz="2400" b="1" dirty="0">
                <a:solidFill>
                  <a:srgbClr val="FFFFFF"/>
                </a:solidFill>
                <a:latin typeface="Verdana"/>
              </a:rPr>
              <a:t> </a:t>
            </a:r>
            <a:r>
              <a:rPr lang="de-DE" sz="2400" b="1" dirty="0" err="1">
                <a:solidFill>
                  <a:srgbClr val="FFFFFF"/>
                </a:solidFill>
                <a:latin typeface="Verdana"/>
              </a:rPr>
              <a:t>Missing</a:t>
            </a:r>
            <a:r>
              <a:rPr lang="de-DE" sz="2400" b="1" dirty="0">
                <a:solidFill>
                  <a:srgbClr val="FFFFFF"/>
                </a:solidFill>
                <a:latin typeface="Verdana"/>
              </a:rPr>
              <a:t> </a:t>
            </a:r>
            <a:r>
              <a:rPr lang="de-DE" sz="2400" b="1" dirty="0" err="1">
                <a:solidFill>
                  <a:srgbClr val="FFFFFF"/>
                </a:solidFill>
                <a:latin typeface="Verdana"/>
              </a:rPr>
              <a:t>values</a:t>
            </a:r>
            <a:r>
              <a:rPr lang="de-DE" sz="2400" b="1" dirty="0">
                <a:solidFill>
                  <a:srgbClr val="FFFFFF"/>
                </a:solidFill>
                <a:latin typeface="Verdana"/>
              </a:rPr>
              <a:t> </a:t>
            </a:r>
            <a:endParaRPr sz="1600" dirty="0"/>
          </a:p>
        </p:txBody>
      </p:sp>
    </p:spTree>
    <p:extLst>
      <p:ext uri="{BB962C8B-B14F-4D97-AF65-F5344CB8AC3E}">
        <p14:creationId xmlns:p14="http://schemas.microsoft.com/office/powerpoint/2010/main" val="36149769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1654786" y="358428"/>
            <a:ext cx="5224547" cy="952269"/>
          </a:xfrm>
          <a:prstGeom prst="rect">
            <a:avLst/>
          </a:prstGeom>
        </p:spPr>
        <p:txBody>
          <a:bodyPr lIns="0" tIns="0" rIns="0" bIns="0" anchor="ctr"/>
          <a:lstStyle/>
          <a:p>
            <a:pPr>
              <a:lnSpc>
                <a:spcPct val="100000"/>
              </a:lnSpc>
            </a:pPr>
            <a:r>
              <a:rPr lang="de-DE" sz="2083" b="1" dirty="0" err="1">
                <a:solidFill>
                  <a:srgbClr val="FFFFFF"/>
                </a:solidFill>
                <a:latin typeface="Verdana"/>
              </a:rPr>
              <a:t>Missing</a:t>
            </a:r>
            <a:r>
              <a:rPr lang="de-DE" sz="2083" b="1" dirty="0">
                <a:solidFill>
                  <a:srgbClr val="FFFFFF"/>
                </a:solidFill>
                <a:latin typeface="Verdana"/>
              </a:rPr>
              <a:t> Values – Hybrid </a:t>
            </a:r>
            <a:r>
              <a:rPr lang="de-DE" sz="2083" b="1" dirty="0" err="1">
                <a:solidFill>
                  <a:srgbClr val="FFFFFF"/>
                </a:solidFill>
                <a:latin typeface="Verdana"/>
              </a:rPr>
              <a:t>approach</a:t>
            </a:r>
            <a:r>
              <a:rPr lang="de-DE" sz="2083" b="1" dirty="0">
                <a:solidFill>
                  <a:srgbClr val="FFFFFF"/>
                </a:solidFill>
                <a:latin typeface="Verdana"/>
              </a:rPr>
              <a:t> </a:t>
            </a:r>
            <a:r>
              <a:rPr lang="de-DE" sz="2083" b="1" dirty="0" err="1">
                <a:solidFill>
                  <a:srgbClr val="FFFFFF"/>
                </a:solidFill>
                <a:latin typeface="Verdana"/>
              </a:rPr>
              <a:t>choose</a:t>
            </a:r>
            <a:r>
              <a:rPr lang="de-DE" sz="2083" b="1" dirty="0">
                <a:solidFill>
                  <a:srgbClr val="FFFFFF"/>
                </a:solidFill>
                <a:latin typeface="Verdana"/>
              </a:rPr>
              <a:t> </a:t>
            </a:r>
            <a:r>
              <a:rPr lang="de-DE" sz="2083" b="1" dirty="0" err="1">
                <a:solidFill>
                  <a:srgbClr val="FFFFFF"/>
                </a:solidFill>
                <a:latin typeface="Verdana"/>
              </a:rPr>
              <a:t>best</a:t>
            </a:r>
            <a:r>
              <a:rPr lang="de-DE" sz="2083" b="1" dirty="0">
                <a:solidFill>
                  <a:srgbClr val="FFFFFF"/>
                </a:solidFill>
                <a:latin typeface="Verdana"/>
              </a:rPr>
              <a:t> </a:t>
            </a:r>
            <a:r>
              <a:rPr lang="de-DE" sz="2083" b="1" dirty="0" err="1">
                <a:solidFill>
                  <a:srgbClr val="FFFFFF"/>
                </a:solidFill>
                <a:latin typeface="Verdana"/>
              </a:rPr>
              <a:t>prediction</a:t>
            </a:r>
            <a:r>
              <a:rPr lang="de-DE" sz="2083" b="1" dirty="0">
                <a:solidFill>
                  <a:srgbClr val="FFFFFF"/>
                </a:solidFill>
                <a:latin typeface="Verdana"/>
              </a:rPr>
              <a:t> </a:t>
            </a:r>
            <a:r>
              <a:rPr lang="de-DE" sz="2083" b="1" dirty="0" err="1">
                <a:solidFill>
                  <a:srgbClr val="FFFFFF"/>
                </a:solidFill>
                <a:latin typeface="Verdana"/>
              </a:rPr>
              <a:t>method</a:t>
            </a:r>
            <a:r>
              <a:rPr lang="de-DE" sz="2083" b="1" dirty="0">
                <a:solidFill>
                  <a:srgbClr val="FFFFFF"/>
                </a:solidFill>
                <a:latin typeface="Verdana"/>
              </a:rPr>
              <a:t> per </a:t>
            </a:r>
            <a:r>
              <a:rPr lang="de-DE" sz="2083" b="1" dirty="0" err="1">
                <a:solidFill>
                  <a:srgbClr val="FFFFFF"/>
                </a:solidFill>
                <a:latin typeface="Verdana"/>
              </a:rPr>
              <a:t>indicator</a:t>
            </a:r>
            <a:r>
              <a:rPr lang="de-DE" sz="2083" b="1" dirty="0">
                <a:solidFill>
                  <a:srgbClr val="FFFFFF"/>
                </a:solidFill>
                <a:latin typeface="Verdana"/>
              </a:rPr>
              <a:t>:</a:t>
            </a:r>
            <a:endParaRPr sz="1500" dirty="0"/>
          </a:p>
        </p:txBody>
      </p:sp>
      <p:sp>
        <p:nvSpPr>
          <p:cNvPr id="158" name="TextShape 2"/>
          <p:cNvSpPr txBox="1"/>
          <p:nvPr/>
        </p:nvSpPr>
        <p:spPr>
          <a:xfrm>
            <a:off x="1654786" y="1532503"/>
            <a:ext cx="6449930" cy="3784853"/>
          </a:xfrm>
          <a:prstGeom prst="rect">
            <a:avLst/>
          </a:prstGeom>
        </p:spPr>
        <p:txBody>
          <a:bodyPr lIns="0" tIns="34561" rIns="0" bIns="34561"/>
          <a:lstStyle/>
          <a:p>
            <a:pPr>
              <a:buFont typeface="Wingdings" charset="2"/>
              <a:buChar char=""/>
            </a:pPr>
            <a:r>
              <a:rPr lang="de-DE" sz="1833" dirty="0">
                <a:solidFill>
                  <a:srgbClr val="000000"/>
                </a:solidFill>
                <a:latin typeface="Verdana"/>
              </a:rPr>
              <a:t> </a:t>
            </a:r>
            <a:r>
              <a:rPr lang="de-DE" sz="1833" dirty="0" err="1">
                <a:solidFill>
                  <a:srgbClr val="000000"/>
                </a:solidFill>
                <a:latin typeface="Verdana"/>
              </a:rPr>
              <a:t>Our</a:t>
            </a:r>
            <a:r>
              <a:rPr lang="de-DE" sz="1833" dirty="0">
                <a:solidFill>
                  <a:srgbClr val="000000"/>
                </a:solidFill>
                <a:latin typeface="Verdana"/>
              </a:rPr>
              <a:t> </a:t>
            </a:r>
            <a:r>
              <a:rPr lang="de-DE" sz="1833" dirty="0" err="1">
                <a:solidFill>
                  <a:srgbClr val="FF0000"/>
                </a:solidFill>
                <a:latin typeface="Verdana"/>
              </a:rPr>
              <a:t>assumption</a:t>
            </a:r>
            <a:r>
              <a:rPr lang="de-DE" sz="1833" dirty="0">
                <a:solidFill>
                  <a:srgbClr val="000000"/>
                </a:solidFill>
                <a:latin typeface="Verdana"/>
              </a:rPr>
              <a:t>: </a:t>
            </a:r>
            <a:r>
              <a:rPr lang="de-DE" sz="1833" dirty="0" err="1">
                <a:solidFill>
                  <a:srgbClr val="000000"/>
                </a:solidFill>
                <a:latin typeface="Verdana"/>
              </a:rPr>
              <a:t>every</a:t>
            </a:r>
            <a:r>
              <a:rPr lang="de-DE" sz="1833" dirty="0">
                <a:solidFill>
                  <a:srgbClr val="000000"/>
                </a:solidFill>
                <a:latin typeface="Verdana"/>
              </a:rPr>
              <a:t> </a:t>
            </a:r>
            <a:r>
              <a:rPr lang="de-DE" sz="1833" dirty="0" err="1">
                <a:solidFill>
                  <a:srgbClr val="000000"/>
                </a:solidFill>
                <a:latin typeface="Verdana"/>
              </a:rPr>
              <a:t>indicator</a:t>
            </a:r>
            <a:r>
              <a:rPr lang="de-DE" sz="1833" dirty="0">
                <a:solidFill>
                  <a:srgbClr val="000000"/>
                </a:solidFill>
                <a:latin typeface="Verdana"/>
              </a:rPr>
              <a:t> </a:t>
            </a:r>
            <a:r>
              <a:rPr lang="de-DE" sz="1833" dirty="0" err="1">
                <a:solidFill>
                  <a:srgbClr val="000000"/>
                </a:solidFill>
                <a:latin typeface="Verdana"/>
              </a:rPr>
              <a:t>has</a:t>
            </a:r>
            <a:r>
              <a:rPr lang="de-DE" sz="1833" dirty="0">
                <a:solidFill>
                  <a:srgbClr val="000000"/>
                </a:solidFill>
                <a:latin typeface="Verdana"/>
              </a:rPr>
              <a:t> </a:t>
            </a:r>
            <a:r>
              <a:rPr lang="de-DE" sz="1833" dirty="0" err="1">
                <a:solidFill>
                  <a:srgbClr val="000000"/>
                </a:solidFill>
                <a:latin typeface="Verdana"/>
              </a:rPr>
              <a:t>its</a:t>
            </a:r>
            <a:r>
              <a:rPr lang="de-DE" sz="1833" dirty="0">
                <a:solidFill>
                  <a:srgbClr val="000000"/>
                </a:solidFill>
                <a:latin typeface="Verdana"/>
              </a:rPr>
              <a:t> </a:t>
            </a:r>
            <a:r>
              <a:rPr lang="de-DE" sz="1833" dirty="0" err="1">
                <a:solidFill>
                  <a:srgbClr val="000000"/>
                </a:solidFill>
                <a:latin typeface="Verdana"/>
              </a:rPr>
              <a:t>own</a:t>
            </a:r>
            <a:r>
              <a:rPr lang="de-DE" sz="1833" dirty="0">
                <a:solidFill>
                  <a:srgbClr val="000000"/>
                </a:solidFill>
                <a:latin typeface="Verdana"/>
              </a:rPr>
              <a:t> </a:t>
            </a:r>
          </a:p>
          <a:p>
            <a:r>
              <a:rPr lang="de-DE" sz="1833" dirty="0">
                <a:solidFill>
                  <a:srgbClr val="000000"/>
                </a:solidFill>
                <a:latin typeface="Verdana"/>
              </a:rPr>
              <a:t>  </a:t>
            </a:r>
            <a:r>
              <a:rPr lang="de-DE" sz="1833" dirty="0" err="1">
                <a:solidFill>
                  <a:srgbClr val="000000"/>
                </a:solidFill>
                <a:latin typeface="Verdana"/>
              </a:rPr>
              <a:t>distribution</a:t>
            </a:r>
            <a:r>
              <a:rPr lang="de-DE" sz="1833" dirty="0">
                <a:solidFill>
                  <a:srgbClr val="000000"/>
                </a:solidFill>
                <a:latin typeface="Verdana"/>
              </a:rPr>
              <a:t> </a:t>
            </a:r>
            <a:r>
              <a:rPr lang="de-DE" sz="1833" dirty="0" err="1">
                <a:solidFill>
                  <a:srgbClr val="000000"/>
                </a:solidFill>
                <a:latin typeface="Verdana"/>
              </a:rPr>
              <a:t>and</a:t>
            </a:r>
            <a:r>
              <a:rPr lang="de-DE" sz="1833" dirty="0">
                <a:solidFill>
                  <a:srgbClr val="000000"/>
                </a:solidFill>
                <a:latin typeface="Verdana"/>
              </a:rPr>
              <a:t> </a:t>
            </a:r>
            <a:r>
              <a:rPr lang="de-DE" sz="1833" dirty="0" err="1">
                <a:solidFill>
                  <a:srgbClr val="000000"/>
                </a:solidFill>
                <a:latin typeface="Verdana"/>
              </a:rPr>
              <a:t>relationship</a:t>
            </a:r>
            <a:r>
              <a:rPr lang="de-DE" sz="1833" dirty="0">
                <a:solidFill>
                  <a:srgbClr val="000000"/>
                </a:solidFill>
                <a:latin typeface="Verdana"/>
              </a:rPr>
              <a:t> </a:t>
            </a:r>
            <a:r>
              <a:rPr lang="de-DE" sz="1833" dirty="0" err="1">
                <a:solidFill>
                  <a:srgbClr val="000000"/>
                </a:solidFill>
                <a:latin typeface="Verdana"/>
              </a:rPr>
              <a:t>to</a:t>
            </a:r>
            <a:r>
              <a:rPr lang="de-DE" sz="1833" dirty="0">
                <a:solidFill>
                  <a:srgbClr val="000000"/>
                </a:solidFill>
                <a:latin typeface="Verdana"/>
              </a:rPr>
              <a:t> </a:t>
            </a:r>
            <a:r>
              <a:rPr lang="de-DE" sz="1833" dirty="0" err="1">
                <a:solidFill>
                  <a:srgbClr val="000000"/>
                </a:solidFill>
                <a:latin typeface="Verdana"/>
              </a:rPr>
              <a:t>others</a:t>
            </a:r>
            <a:r>
              <a:rPr lang="de-DE" sz="1833" dirty="0">
                <a:solidFill>
                  <a:srgbClr val="000000"/>
                </a:solidFill>
                <a:latin typeface="Verdana"/>
              </a:rPr>
              <a:t>.</a:t>
            </a:r>
            <a:endParaRPr sz="1500" dirty="0"/>
          </a:p>
          <a:p>
            <a:pPr>
              <a:lnSpc>
                <a:spcPct val="150000"/>
              </a:lnSpc>
              <a:buFont typeface="Wingdings" charset="2"/>
              <a:buChar char=""/>
            </a:pPr>
            <a:r>
              <a:rPr lang="de-DE" sz="1833" dirty="0">
                <a:solidFill>
                  <a:srgbClr val="000000"/>
                </a:solidFill>
                <a:latin typeface="Verdana"/>
              </a:rPr>
              <a:t> </a:t>
            </a:r>
            <a:r>
              <a:rPr lang="de-DE" sz="1833" dirty="0" err="1">
                <a:solidFill>
                  <a:srgbClr val="000000"/>
                </a:solidFill>
                <a:latin typeface="Verdana"/>
              </a:rPr>
              <a:t>Basket</a:t>
            </a:r>
            <a:r>
              <a:rPr lang="de-DE" sz="1833" dirty="0">
                <a:solidFill>
                  <a:srgbClr val="000000"/>
                </a:solidFill>
                <a:latin typeface="Verdana"/>
              </a:rPr>
              <a:t> </a:t>
            </a:r>
            <a:r>
              <a:rPr lang="de-DE" sz="1833" dirty="0" err="1">
                <a:solidFill>
                  <a:srgbClr val="000000"/>
                </a:solidFill>
                <a:latin typeface="Verdana"/>
              </a:rPr>
              <a:t>of</a:t>
            </a:r>
            <a:r>
              <a:rPr lang="de-DE" sz="1833" dirty="0">
                <a:solidFill>
                  <a:srgbClr val="000000"/>
                </a:solidFill>
                <a:latin typeface="Verdana"/>
              </a:rPr>
              <a:t> „</a:t>
            </a:r>
            <a:r>
              <a:rPr lang="de-DE" sz="1833" dirty="0" err="1">
                <a:solidFill>
                  <a:srgbClr val="FF0000"/>
                </a:solidFill>
                <a:latin typeface="Verdana"/>
              </a:rPr>
              <a:t>standard</a:t>
            </a:r>
            <a:r>
              <a:rPr lang="de-DE" sz="1833" dirty="0">
                <a:solidFill>
                  <a:srgbClr val="000000"/>
                </a:solidFill>
                <a:latin typeface="Verdana"/>
              </a:rPr>
              <a:t>“ </a:t>
            </a:r>
            <a:r>
              <a:rPr lang="de-DE" sz="1833" dirty="0" err="1">
                <a:solidFill>
                  <a:srgbClr val="FF0000"/>
                </a:solidFill>
                <a:latin typeface="Verdana"/>
              </a:rPr>
              <a:t>regression</a:t>
            </a:r>
            <a:r>
              <a:rPr lang="de-DE" sz="1833" dirty="0">
                <a:solidFill>
                  <a:srgbClr val="000000"/>
                </a:solidFill>
                <a:latin typeface="Verdana"/>
              </a:rPr>
              <a:t> </a:t>
            </a:r>
            <a:r>
              <a:rPr lang="de-DE" sz="1833" dirty="0" err="1">
                <a:solidFill>
                  <a:srgbClr val="000000"/>
                </a:solidFill>
                <a:latin typeface="Verdana"/>
              </a:rPr>
              <a:t>methods</a:t>
            </a:r>
            <a:r>
              <a:rPr lang="de-DE" sz="1833" dirty="0">
                <a:solidFill>
                  <a:srgbClr val="000000"/>
                </a:solidFill>
                <a:latin typeface="Verdana"/>
              </a:rPr>
              <a:t>:</a:t>
            </a:r>
            <a:endParaRPr lang="de-DE" sz="1500" dirty="0"/>
          </a:p>
          <a:p>
            <a:pPr lvl="1">
              <a:lnSpc>
                <a:spcPct val="150000"/>
              </a:lnSpc>
              <a:buFont typeface="Wingdings" charset="2"/>
              <a:buChar char=""/>
            </a:pPr>
            <a:r>
              <a:rPr lang="de-DE" sz="1667" dirty="0">
                <a:solidFill>
                  <a:srgbClr val="000000"/>
                </a:solidFill>
                <a:latin typeface="Verdana"/>
              </a:rPr>
              <a:t> K-</a:t>
            </a:r>
            <a:r>
              <a:rPr lang="de-DE" sz="1667" dirty="0" err="1">
                <a:solidFill>
                  <a:srgbClr val="000000"/>
                </a:solidFill>
                <a:latin typeface="Verdana"/>
              </a:rPr>
              <a:t>Nearest</a:t>
            </a:r>
            <a:r>
              <a:rPr lang="de-DE" sz="1667" dirty="0">
                <a:solidFill>
                  <a:srgbClr val="000000"/>
                </a:solidFill>
                <a:latin typeface="Verdana"/>
              </a:rPr>
              <a:t> </a:t>
            </a:r>
            <a:r>
              <a:rPr lang="de-DE" sz="1667" dirty="0" err="1">
                <a:solidFill>
                  <a:srgbClr val="000000"/>
                </a:solidFill>
                <a:latin typeface="Verdana"/>
              </a:rPr>
              <a:t>Neighbour</a:t>
            </a:r>
            <a:r>
              <a:rPr lang="de-DE" sz="1667" dirty="0">
                <a:solidFill>
                  <a:srgbClr val="000000"/>
                </a:solidFill>
                <a:latin typeface="Verdana"/>
              </a:rPr>
              <a:t> Regression (KNN)</a:t>
            </a:r>
            <a:endParaRPr lang="de-DE" sz="1500" dirty="0"/>
          </a:p>
          <a:p>
            <a:pPr lvl="1">
              <a:lnSpc>
                <a:spcPct val="150000"/>
              </a:lnSpc>
              <a:buFont typeface="Wingdings" charset="2"/>
              <a:buChar char=""/>
            </a:pPr>
            <a:r>
              <a:rPr lang="de-DE" sz="1667" dirty="0">
                <a:solidFill>
                  <a:srgbClr val="000000"/>
                </a:solidFill>
                <a:latin typeface="Verdana"/>
              </a:rPr>
              <a:t> Multiple Linear Regression (MLR)</a:t>
            </a:r>
            <a:endParaRPr lang="de-DE" sz="1500" dirty="0"/>
          </a:p>
          <a:p>
            <a:pPr lvl="1">
              <a:lnSpc>
                <a:spcPct val="150000"/>
              </a:lnSpc>
              <a:buFont typeface="Wingdings" charset="2"/>
              <a:buChar char=""/>
            </a:pPr>
            <a:r>
              <a:rPr lang="de-DE" sz="1667" dirty="0">
                <a:solidFill>
                  <a:srgbClr val="000000"/>
                </a:solidFill>
                <a:latin typeface="Verdana"/>
              </a:rPr>
              <a:t> Random </a:t>
            </a:r>
            <a:r>
              <a:rPr lang="de-DE" sz="1667" dirty="0" err="1">
                <a:solidFill>
                  <a:srgbClr val="000000"/>
                </a:solidFill>
                <a:latin typeface="Verdana"/>
              </a:rPr>
              <a:t>Forest</a:t>
            </a:r>
            <a:r>
              <a:rPr lang="de-DE" sz="1667" dirty="0">
                <a:solidFill>
                  <a:srgbClr val="000000"/>
                </a:solidFill>
                <a:latin typeface="Verdana"/>
              </a:rPr>
              <a:t> </a:t>
            </a:r>
            <a:r>
              <a:rPr lang="de-DE" sz="1667" dirty="0" err="1">
                <a:solidFill>
                  <a:srgbClr val="000000"/>
                </a:solidFill>
                <a:latin typeface="Verdana"/>
              </a:rPr>
              <a:t>Decision</a:t>
            </a:r>
            <a:r>
              <a:rPr lang="de-DE" sz="1667" dirty="0">
                <a:solidFill>
                  <a:srgbClr val="000000"/>
                </a:solidFill>
                <a:latin typeface="Verdana"/>
              </a:rPr>
              <a:t> </a:t>
            </a:r>
            <a:r>
              <a:rPr lang="de-DE" sz="1667" dirty="0" err="1">
                <a:solidFill>
                  <a:srgbClr val="000000"/>
                </a:solidFill>
                <a:latin typeface="Verdana"/>
              </a:rPr>
              <a:t>Trees</a:t>
            </a:r>
            <a:r>
              <a:rPr lang="de-DE" sz="1667" dirty="0">
                <a:solidFill>
                  <a:srgbClr val="000000"/>
                </a:solidFill>
                <a:latin typeface="Verdana"/>
              </a:rPr>
              <a:t> (RFD)</a:t>
            </a:r>
            <a:r>
              <a:rPr lang="de-DE" sz="1833" dirty="0">
                <a:solidFill>
                  <a:srgbClr val="000000"/>
                </a:solidFill>
                <a:latin typeface="Verdana"/>
              </a:rPr>
              <a:t> 
</a:t>
            </a:r>
            <a:r>
              <a:rPr lang="de-DE" sz="1500" dirty="0">
                <a:solidFill>
                  <a:srgbClr val="000000"/>
                </a:solidFill>
                <a:latin typeface="Verdana"/>
              </a:rPr>
              <a:t>
</a:t>
            </a:r>
            <a:endParaRPr sz="1500" dirty="0"/>
          </a:p>
          <a:p>
            <a:endParaRPr sz="1500" dirty="0"/>
          </a:p>
          <a:p>
            <a:pPr>
              <a:lnSpc>
                <a:spcPct val="100000"/>
              </a:lnSpc>
            </a:pPr>
            <a:endParaRPr sz="1500" dirty="0"/>
          </a:p>
        </p:txBody>
      </p:sp>
      <p:pic>
        <p:nvPicPr>
          <p:cNvPr id="159" name="Picture 2"/>
          <p:cNvPicPr/>
          <p:nvPr/>
        </p:nvPicPr>
        <p:blipFill>
          <a:blip r:embed="rId2"/>
          <a:stretch>
            <a:fillRect/>
          </a:stretch>
        </p:blipFill>
        <p:spPr>
          <a:xfrm>
            <a:off x="2304078" y="4116882"/>
            <a:ext cx="4844115" cy="1245108"/>
          </a:xfrm>
          <a:prstGeom prst="rect">
            <a:avLst/>
          </a:prstGeom>
          <a:ln>
            <a:noFill/>
          </a:ln>
        </p:spPr>
      </p:pic>
    </p:spTree>
    <p:extLst>
      <p:ext uri="{BB962C8B-B14F-4D97-AF65-F5344CB8AC3E}">
        <p14:creationId xmlns:p14="http://schemas.microsoft.com/office/powerpoint/2010/main" val="3107946409"/>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2"/>
          <p:cNvSpPr txBox="1"/>
          <p:nvPr/>
        </p:nvSpPr>
        <p:spPr>
          <a:xfrm>
            <a:off x="1654785" y="1469635"/>
            <a:ext cx="6785588" cy="3847721"/>
          </a:xfrm>
          <a:prstGeom prst="rect">
            <a:avLst/>
          </a:prstGeom>
        </p:spPr>
        <p:txBody>
          <a:bodyPr lIns="0" tIns="34561" rIns="0" bIns="34561"/>
          <a:lstStyle/>
          <a:p>
            <a:pPr>
              <a:lnSpc>
                <a:spcPct val="100000"/>
              </a:lnSpc>
              <a:buFont typeface="Wingdings" charset="2"/>
              <a:buChar char=""/>
            </a:pPr>
            <a:r>
              <a:rPr lang="de-DE" sz="1833" dirty="0" err="1">
                <a:solidFill>
                  <a:srgbClr val="000000"/>
                </a:solidFill>
                <a:latin typeface="Verdana"/>
              </a:rPr>
              <a:t>Instead</a:t>
            </a:r>
            <a:r>
              <a:rPr lang="de-DE" sz="1833" dirty="0">
                <a:solidFill>
                  <a:srgbClr val="000000"/>
                </a:solidFill>
                <a:latin typeface="Verdana"/>
              </a:rPr>
              <a:t> </a:t>
            </a:r>
            <a:r>
              <a:rPr lang="de-DE" sz="1833" dirty="0" err="1">
                <a:solidFill>
                  <a:srgbClr val="000000"/>
                </a:solidFill>
                <a:latin typeface="Verdana"/>
              </a:rPr>
              <a:t>of</a:t>
            </a:r>
            <a:r>
              <a:rPr lang="de-DE" sz="1833" dirty="0">
                <a:solidFill>
                  <a:srgbClr val="000000"/>
                </a:solidFill>
                <a:latin typeface="Verdana"/>
              </a:rPr>
              <a:t> </a:t>
            </a:r>
            <a:r>
              <a:rPr lang="de-DE" sz="1833" dirty="0" err="1">
                <a:solidFill>
                  <a:srgbClr val="000000"/>
                </a:solidFill>
                <a:latin typeface="Verdana"/>
              </a:rPr>
              <a:t>using</a:t>
            </a:r>
            <a:r>
              <a:rPr lang="de-DE" sz="1833" dirty="0">
                <a:solidFill>
                  <a:srgbClr val="000000"/>
                </a:solidFill>
                <a:latin typeface="Verdana"/>
              </a:rPr>
              <a:t> </a:t>
            </a:r>
            <a:r>
              <a:rPr lang="de-DE" sz="1833" dirty="0" err="1">
                <a:solidFill>
                  <a:srgbClr val="000000"/>
                </a:solidFill>
                <a:latin typeface="Verdana"/>
              </a:rPr>
              <a:t>indicators</a:t>
            </a:r>
            <a:r>
              <a:rPr lang="de-DE" sz="1833" dirty="0">
                <a:solidFill>
                  <a:srgbClr val="000000"/>
                </a:solidFill>
                <a:latin typeface="Verdana"/>
              </a:rPr>
              <a:t> </a:t>
            </a:r>
            <a:r>
              <a:rPr lang="de-DE" sz="1833" dirty="0" err="1">
                <a:solidFill>
                  <a:srgbClr val="000000"/>
                </a:solidFill>
                <a:latin typeface="Verdana"/>
              </a:rPr>
              <a:t>directly</a:t>
            </a:r>
            <a:r>
              <a:rPr lang="de-DE" sz="1833" dirty="0">
                <a:solidFill>
                  <a:srgbClr val="000000"/>
                </a:solidFill>
                <a:latin typeface="Verdana"/>
              </a:rPr>
              <a:t> </a:t>
            </a:r>
            <a:r>
              <a:rPr lang="de-DE" sz="1833" dirty="0" err="1">
                <a:solidFill>
                  <a:srgbClr val="000000"/>
                </a:solidFill>
                <a:latin typeface="Verdana"/>
              </a:rPr>
              <a:t>we</a:t>
            </a:r>
            <a:r>
              <a:rPr lang="de-DE" sz="1833" dirty="0">
                <a:solidFill>
                  <a:srgbClr val="000000"/>
                </a:solidFill>
                <a:latin typeface="Verdana"/>
              </a:rPr>
              <a:t> </a:t>
            </a:r>
            <a:r>
              <a:rPr lang="de-DE" sz="1833" dirty="0" err="1">
                <a:solidFill>
                  <a:srgbClr val="000000"/>
                </a:solidFill>
                <a:latin typeface="Verdana"/>
              </a:rPr>
              <a:t>use</a:t>
            </a:r>
            <a:r>
              <a:rPr lang="de-DE" sz="1833" dirty="0">
                <a:solidFill>
                  <a:srgbClr val="000000"/>
                </a:solidFill>
                <a:latin typeface="Verdana"/>
              </a:rPr>
              <a:t> </a:t>
            </a:r>
            <a:r>
              <a:rPr lang="de-DE" sz="1833" dirty="0" err="1">
                <a:solidFill>
                  <a:srgbClr val="FF0000"/>
                </a:solidFill>
                <a:latin typeface="Verdana"/>
              </a:rPr>
              <a:t>Principle</a:t>
            </a:r>
            <a:r>
              <a:rPr lang="de-DE" sz="1833" dirty="0">
                <a:solidFill>
                  <a:srgbClr val="FF0000"/>
                </a:solidFill>
                <a:latin typeface="Verdana"/>
              </a:rPr>
              <a:t> Components</a:t>
            </a:r>
            <a:r>
              <a:rPr lang="de-DE" sz="1833" dirty="0">
                <a:solidFill>
                  <a:srgbClr val="000000"/>
                </a:solidFill>
                <a:latin typeface="Verdana"/>
              </a:rPr>
              <a:t>, </a:t>
            </a:r>
            <a:r>
              <a:rPr lang="de-DE" sz="1833" dirty="0" err="1">
                <a:solidFill>
                  <a:srgbClr val="000000"/>
                </a:solidFill>
                <a:latin typeface="Verdana"/>
              </a:rPr>
              <a:t>built</a:t>
            </a:r>
            <a:r>
              <a:rPr lang="de-DE" sz="1833" dirty="0">
                <a:solidFill>
                  <a:srgbClr val="000000"/>
                </a:solidFill>
                <a:latin typeface="Verdana"/>
              </a:rPr>
              <a:t> </a:t>
            </a:r>
            <a:r>
              <a:rPr lang="de-DE" sz="1833" dirty="0" err="1">
                <a:solidFill>
                  <a:srgbClr val="000000"/>
                </a:solidFill>
                <a:latin typeface="Verdana"/>
              </a:rPr>
              <a:t>from</a:t>
            </a:r>
            <a:r>
              <a:rPr lang="de-DE" sz="1833" dirty="0">
                <a:solidFill>
                  <a:srgbClr val="000000"/>
                </a:solidFill>
                <a:latin typeface="Verdana"/>
              </a:rPr>
              <a:t> </a:t>
            </a:r>
            <a:r>
              <a:rPr lang="de-DE" sz="1833" dirty="0" err="1">
                <a:solidFill>
                  <a:srgbClr val="000000"/>
                </a:solidFill>
                <a:latin typeface="Verdana"/>
              </a:rPr>
              <a:t>the</a:t>
            </a:r>
            <a:r>
              <a:rPr lang="de-DE" sz="1833" dirty="0">
                <a:solidFill>
                  <a:srgbClr val="000000"/>
                </a:solidFill>
                <a:latin typeface="Verdana"/>
              </a:rPr>
              <a:t> </a:t>
            </a:r>
            <a:r>
              <a:rPr lang="de-DE" sz="1833" dirty="0" err="1">
                <a:solidFill>
                  <a:srgbClr val="000000"/>
                </a:solidFill>
                <a:latin typeface="Verdana"/>
              </a:rPr>
              <a:t>indicators</a:t>
            </a:r>
            <a:endParaRPr sz="1500" dirty="0"/>
          </a:p>
          <a:p>
            <a:pPr>
              <a:lnSpc>
                <a:spcPct val="100000"/>
              </a:lnSpc>
              <a:buFont typeface="Wingdings" charset="2"/>
              <a:buChar char=""/>
            </a:pPr>
            <a:r>
              <a:rPr lang="de-DE" sz="1833" dirty="0" err="1">
                <a:solidFill>
                  <a:srgbClr val="000000"/>
                </a:solidFill>
                <a:latin typeface="Verdana"/>
              </a:rPr>
              <a:t>For</a:t>
            </a:r>
            <a:r>
              <a:rPr lang="de-DE" sz="1833" dirty="0">
                <a:solidFill>
                  <a:srgbClr val="000000"/>
                </a:solidFill>
                <a:latin typeface="Verdana"/>
              </a:rPr>
              <a:t> </a:t>
            </a:r>
            <a:r>
              <a:rPr lang="de-DE" sz="1833" dirty="0" err="1">
                <a:solidFill>
                  <a:srgbClr val="000000"/>
                </a:solidFill>
                <a:latin typeface="Verdana"/>
              </a:rPr>
              <a:t>buidling</a:t>
            </a:r>
            <a:r>
              <a:rPr lang="de-DE" sz="1833" dirty="0">
                <a:solidFill>
                  <a:srgbClr val="000000"/>
                </a:solidFill>
                <a:latin typeface="Verdana"/>
              </a:rPr>
              <a:t> </a:t>
            </a:r>
            <a:r>
              <a:rPr lang="de-DE" sz="1833" dirty="0" err="1">
                <a:solidFill>
                  <a:srgbClr val="000000"/>
                </a:solidFill>
                <a:latin typeface="Verdana"/>
              </a:rPr>
              <a:t>the</a:t>
            </a:r>
            <a:r>
              <a:rPr lang="de-DE" sz="1833" dirty="0">
                <a:solidFill>
                  <a:srgbClr val="000000"/>
                </a:solidFill>
                <a:latin typeface="Verdana"/>
              </a:rPr>
              <a:t> PCs, </a:t>
            </a:r>
            <a:r>
              <a:rPr lang="de-DE" sz="1833" dirty="0" err="1">
                <a:solidFill>
                  <a:srgbClr val="FF0000"/>
                </a:solidFill>
                <a:latin typeface="Verdana"/>
              </a:rPr>
              <a:t>fill</a:t>
            </a:r>
            <a:r>
              <a:rPr lang="de-DE" sz="1833" dirty="0">
                <a:solidFill>
                  <a:srgbClr val="FF0000"/>
                </a:solidFill>
                <a:latin typeface="Verdana"/>
              </a:rPr>
              <a:t> in</a:t>
            </a:r>
            <a:r>
              <a:rPr lang="de-DE" sz="1833" dirty="0">
                <a:solidFill>
                  <a:srgbClr val="000000"/>
                </a:solidFill>
                <a:latin typeface="Verdana"/>
              </a:rPr>
              <a:t> </a:t>
            </a:r>
            <a:r>
              <a:rPr lang="de-DE" sz="1833" dirty="0" err="1">
                <a:solidFill>
                  <a:srgbClr val="000000"/>
                </a:solidFill>
                <a:latin typeface="Verdana"/>
              </a:rPr>
              <a:t>missing</a:t>
            </a:r>
            <a:r>
              <a:rPr lang="de-DE" sz="1833" dirty="0">
                <a:solidFill>
                  <a:srgbClr val="000000"/>
                </a:solidFill>
                <a:latin typeface="Verdana"/>
              </a:rPr>
              <a:t> </a:t>
            </a:r>
            <a:r>
              <a:rPr lang="de-DE" sz="1833" dirty="0" err="1">
                <a:solidFill>
                  <a:srgbClr val="000000"/>
                </a:solidFill>
                <a:latin typeface="Verdana"/>
              </a:rPr>
              <a:t>data</a:t>
            </a:r>
            <a:r>
              <a:rPr lang="de-DE" sz="1833" dirty="0">
                <a:solidFill>
                  <a:srgbClr val="000000"/>
                </a:solidFill>
                <a:latin typeface="Verdana"/>
              </a:rPr>
              <a:t> </a:t>
            </a:r>
            <a:r>
              <a:rPr lang="de-DE" sz="1833" dirty="0" err="1">
                <a:solidFill>
                  <a:srgbClr val="000000"/>
                </a:solidFill>
                <a:latin typeface="Verdana"/>
              </a:rPr>
              <a:t>points</a:t>
            </a:r>
            <a:r>
              <a:rPr lang="de-DE" sz="1833" dirty="0">
                <a:solidFill>
                  <a:srgbClr val="000000"/>
                </a:solidFill>
                <a:latin typeface="Verdana"/>
              </a:rPr>
              <a:t> </a:t>
            </a:r>
            <a:r>
              <a:rPr lang="de-DE" sz="1833" dirty="0" err="1">
                <a:solidFill>
                  <a:srgbClr val="000000"/>
                </a:solidFill>
                <a:latin typeface="Verdana"/>
              </a:rPr>
              <a:t>with</a:t>
            </a:r>
            <a:r>
              <a:rPr lang="de-DE" sz="1833" dirty="0">
                <a:solidFill>
                  <a:srgbClr val="000000"/>
                </a:solidFill>
                <a:latin typeface="Verdana"/>
              </a:rPr>
              <a:t> </a:t>
            </a:r>
            <a:r>
              <a:rPr lang="de-DE" sz="1833" dirty="0">
                <a:solidFill>
                  <a:srgbClr val="DC2300"/>
                </a:solidFill>
                <a:latin typeface="Verdana"/>
              </a:rPr>
              <a:t>neutral </a:t>
            </a:r>
            <a:r>
              <a:rPr lang="de-DE" sz="1833" dirty="0" err="1">
                <a:solidFill>
                  <a:srgbClr val="DC2300"/>
                </a:solidFill>
                <a:latin typeface="Verdana"/>
              </a:rPr>
              <a:t>values</a:t>
            </a:r>
            <a:r>
              <a:rPr lang="de-DE" sz="1833" dirty="0">
                <a:solidFill>
                  <a:srgbClr val="000000"/>
                </a:solidFill>
                <a:latin typeface="Verdana"/>
              </a:rPr>
              <a:t> → </a:t>
            </a:r>
            <a:r>
              <a:rPr lang="de-DE" sz="1833" dirty="0" err="1">
                <a:solidFill>
                  <a:srgbClr val="000000"/>
                </a:solidFill>
                <a:latin typeface="Verdana"/>
              </a:rPr>
              <a:t>predict</a:t>
            </a:r>
            <a:r>
              <a:rPr lang="de-DE" sz="1833" dirty="0">
                <a:solidFill>
                  <a:srgbClr val="000000"/>
                </a:solidFill>
                <a:latin typeface="Verdana"/>
              </a:rPr>
              <a:t> all </a:t>
            </a:r>
            <a:r>
              <a:rPr lang="de-DE" sz="1833" dirty="0" err="1">
                <a:solidFill>
                  <a:srgbClr val="000000"/>
                </a:solidFill>
                <a:latin typeface="Verdana"/>
              </a:rPr>
              <a:t>rows</a:t>
            </a:r>
            <a:r>
              <a:rPr lang="de-DE" sz="1833" dirty="0">
                <a:solidFill>
                  <a:srgbClr val="000000"/>
                </a:solidFill>
                <a:latin typeface="Verdana"/>
              </a:rPr>
              <a:t> 
</a:t>
            </a:r>
            <a:r>
              <a:rPr lang="de-DE" sz="1500" dirty="0">
                <a:solidFill>
                  <a:srgbClr val="000000"/>
                </a:solidFill>
                <a:latin typeface="Verdana"/>
              </a:rPr>
              <a:t>
</a:t>
            </a:r>
            <a:endParaRPr sz="1500" dirty="0"/>
          </a:p>
          <a:p>
            <a:endParaRPr sz="1500" dirty="0"/>
          </a:p>
          <a:p>
            <a:pPr>
              <a:lnSpc>
                <a:spcPct val="100000"/>
              </a:lnSpc>
            </a:pPr>
            <a:endParaRPr sz="1500" dirty="0"/>
          </a:p>
        </p:txBody>
      </p:sp>
      <p:pic>
        <p:nvPicPr>
          <p:cNvPr id="165" name="Bild 164"/>
          <p:cNvPicPr/>
          <p:nvPr/>
        </p:nvPicPr>
        <p:blipFill>
          <a:blip r:embed="rId2"/>
          <a:stretch>
            <a:fillRect/>
          </a:stretch>
        </p:blipFill>
        <p:spPr>
          <a:xfrm>
            <a:off x="2283008" y="2743319"/>
            <a:ext cx="5170122" cy="3058201"/>
          </a:xfrm>
          <a:prstGeom prst="rect">
            <a:avLst/>
          </a:prstGeom>
          <a:ln>
            <a:noFill/>
          </a:ln>
        </p:spPr>
      </p:pic>
      <p:sp>
        <p:nvSpPr>
          <p:cNvPr id="5" name="TextShape 1"/>
          <p:cNvSpPr txBox="1"/>
          <p:nvPr/>
        </p:nvSpPr>
        <p:spPr>
          <a:xfrm>
            <a:off x="1654786" y="358428"/>
            <a:ext cx="5224547" cy="952269"/>
          </a:xfrm>
          <a:prstGeom prst="rect">
            <a:avLst/>
          </a:prstGeom>
        </p:spPr>
        <p:txBody>
          <a:bodyPr lIns="0" tIns="0" rIns="0" bIns="0" anchor="ctr"/>
          <a:lstStyle/>
          <a:p>
            <a:pPr>
              <a:lnSpc>
                <a:spcPct val="100000"/>
              </a:lnSpc>
            </a:pPr>
            <a:r>
              <a:rPr lang="de-DE" sz="2083" b="1" dirty="0" err="1">
                <a:solidFill>
                  <a:srgbClr val="FFFFFF"/>
                </a:solidFill>
                <a:latin typeface="Verdana"/>
              </a:rPr>
              <a:t>Missing</a:t>
            </a:r>
            <a:r>
              <a:rPr lang="de-DE" sz="2083" b="1" dirty="0">
                <a:solidFill>
                  <a:srgbClr val="FFFFFF"/>
                </a:solidFill>
                <a:latin typeface="Verdana"/>
              </a:rPr>
              <a:t> Values – Hybrid </a:t>
            </a:r>
            <a:r>
              <a:rPr lang="de-DE" sz="2083" b="1" dirty="0" err="1">
                <a:solidFill>
                  <a:srgbClr val="FFFFFF"/>
                </a:solidFill>
                <a:latin typeface="Verdana"/>
              </a:rPr>
              <a:t>approach</a:t>
            </a:r>
            <a:r>
              <a:rPr lang="de-DE" sz="2083" b="1" dirty="0">
                <a:solidFill>
                  <a:srgbClr val="FFFFFF"/>
                </a:solidFill>
                <a:latin typeface="Verdana"/>
              </a:rPr>
              <a:t> </a:t>
            </a:r>
            <a:r>
              <a:rPr lang="de-DE" sz="2083" b="1" dirty="0" err="1">
                <a:solidFill>
                  <a:srgbClr val="FFFFFF"/>
                </a:solidFill>
                <a:latin typeface="Verdana"/>
              </a:rPr>
              <a:t>choose</a:t>
            </a:r>
            <a:r>
              <a:rPr lang="de-DE" sz="2083" b="1" dirty="0">
                <a:solidFill>
                  <a:srgbClr val="FFFFFF"/>
                </a:solidFill>
                <a:latin typeface="Verdana"/>
              </a:rPr>
              <a:t> </a:t>
            </a:r>
            <a:r>
              <a:rPr lang="de-DE" sz="2083" b="1" dirty="0" err="1">
                <a:solidFill>
                  <a:srgbClr val="FFFFFF"/>
                </a:solidFill>
                <a:latin typeface="Verdana"/>
              </a:rPr>
              <a:t>best</a:t>
            </a:r>
            <a:r>
              <a:rPr lang="de-DE" sz="2083" b="1" dirty="0">
                <a:solidFill>
                  <a:srgbClr val="FFFFFF"/>
                </a:solidFill>
                <a:latin typeface="Verdana"/>
              </a:rPr>
              <a:t> </a:t>
            </a:r>
            <a:r>
              <a:rPr lang="de-DE" sz="2083" b="1" dirty="0" err="1">
                <a:solidFill>
                  <a:srgbClr val="FFFFFF"/>
                </a:solidFill>
                <a:latin typeface="Verdana"/>
              </a:rPr>
              <a:t>prediction</a:t>
            </a:r>
            <a:r>
              <a:rPr lang="de-DE" sz="2083" b="1" dirty="0">
                <a:solidFill>
                  <a:srgbClr val="FFFFFF"/>
                </a:solidFill>
                <a:latin typeface="Verdana"/>
              </a:rPr>
              <a:t> </a:t>
            </a:r>
            <a:r>
              <a:rPr lang="de-DE" sz="2083" b="1" dirty="0" err="1">
                <a:solidFill>
                  <a:srgbClr val="FFFFFF"/>
                </a:solidFill>
                <a:latin typeface="Verdana"/>
              </a:rPr>
              <a:t>method</a:t>
            </a:r>
            <a:r>
              <a:rPr lang="de-DE" sz="2083" b="1" dirty="0">
                <a:solidFill>
                  <a:srgbClr val="FFFFFF"/>
                </a:solidFill>
                <a:latin typeface="Verdana"/>
              </a:rPr>
              <a:t> per </a:t>
            </a:r>
            <a:r>
              <a:rPr lang="de-DE" sz="2083" b="1" dirty="0" err="1">
                <a:solidFill>
                  <a:srgbClr val="FFFFFF"/>
                </a:solidFill>
                <a:latin typeface="Verdana"/>
              </a:rPr>
              <a:t>indicator</a:t>
            </a:r>
            <a:r>
              <a:rPr lang="de-DE" sz="2083" b="1" dirty="0">
                <a:solidFill>
                  <a:srgbClr val="FFFFFF"/>
                </a:solidFill>
                <a:latin typeface="Verdana"/>
              </a:rPr>
              <a:t>:</a:t>
            </a:r>
            <a:endParaRPr sz="1500" dirty="0"/>
          </a:p>
        </p:txBody>
      </p:sp>
    </p:spTree>
    <p:extLst>
      <p:ext uri="{BB962C8B-B14F-4D97-AF65-F5344CB8AC3E}">
        <p14:creationId xmlns:p14="http://schemas.microsoft.com/office/powerpoint/2010/main" val="93525319"/>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creen Shot 2015-05-19 at 21.46.2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5200" y="2137420"/>
            <a:ext cx="3557673" cy="3235420"/>
          </a:xfrm>
          <a:prstGeom prst="rect">
            <a:avLst/>
          </a:prstGeom>
          <a:ln>
            <a:solidFill>
              <a:srgbClr val="1A749A"/>
            </a:solidFill>
          </a:ln>
        </p:spPr>
      </p:pic>
      <p:sp>
        <p:nvSpPr>
          <p:cNvPr id="2" name="Titel 1"/>
          <p:cNvSpPr>
            <a:spLocks noGrp="1"/>
          </p:cNvSpPr>
          <p:nvPr>
            <p:ph type="title"/>
          </p:nvPr>
        </p:nvSpPr>
        <p:spPr>
          <a:xfrm>
            <a:off x="1719627" y="457234"/>
            <a:ext cx="5117042" cy="674688"/>
          </a:xfrm>
        </p:spPr>
        <p:txBody>
          <a:bodyPr/>
          <a:lstStyle/>
          <a:p>
            <a:r>
              <a:rPr lang="de-DE" dirty="0"/>
              <a:t>More Details:</a:t>
            </a:r>
          </a:p>
        </p:txBody>
      </p:sp>
      <p:sp>
        <p:nvSpPr>
          <p:cNvPr id="6" name="Rechteck 5"/>
          <p:cNvSpPr/>
          <p:nvPr/>
        </p:nvSpPr>
        <p:spPr>
          <a:xfrm>
            <a:off x="1479600" y="1477347"/>
            <a:ext cx="7200800" cy="553998"/>
          </a:xfrm>
          <a:prstGeom prst="rect">
            <a:avLst/>
          </a:prstGeom>
        </p:spPr>
        <p:txBody>
          <a:bodyPr wrap="square">
            <a:spAutoFit/>
          </a:bodyPr>
          <a:lstStyle/>
          <a:p>
            <a:r>
              <a:rPr lang="de-DE" sz="1000" dirty="0"/>
              <a:t>Stefan Bischof, Christoph Martin, Axel Polleres, </a:t>
            </a:r>
            <a:r>
              <a:rPr lang="de-DE" sz="1000" dirty="0" err="1"/>
              <a:t>and</a:t>
            </a:r>
            <a:r>
              <a:rPr lang="de-DE" sz="1000" dirty="0"/>
              <a:t> Patrik Schneider. Open City Data Pipeline: </a:t>
            </a:r>
            <a:r>
              <a:rPr lang="de-DE" sz="1000" dirty="0" err="1"/>
              <a:t>Collecting</a:t>
            </a:r>
            <a:r>
              <a:rPr lang="de-DE" sz="1000" dirty="0"/>
              <a:t>, </a:t>
            </a:r>
            <a:r>
              <a:rPr lang="de-DE" sz="1000" dirty="0" err="1"/>
              <a:t>Integrating</a:t>
            </a:r>
            <a:r>
              <a:rPr lang="de-DE" sz="1000" dirty="0"/>
              <a:t>, </a:t>
            </a:r>
            <a:r>
              <a:rPr lang="de-DE" sz="1000" dirty="0" err="1"/>
              <a:t>and</a:t>
            </a:r>
            <a:r>
              <a:rPr lang="de-DE" sz="1000" dirty="0"/>
              <a:t> </a:t>
            </a:r>
            <a:r>
              <a:rPr lang="de-DE" sz="1000" dirty="0" err="1"/>
              <a:t>Predicting</a:t>
            </a:r>
            <a:r>
              <a:rPr lang="de-DE" sz="1000" dirty="0"/>
              <a:t> Open City Data. In 4th Workshop on </a:t>
            </a:r>
            <a:r>
              <a:rPr lang="de-DE" sz="1000" dirty="0" err="1"/>
              <a:t>Knowledge</a:t>
            </a:r>
            <a:r>
              <a:rPr lang="de-DE" sz="1000" dirty="0"/>
              <a:t> Discovery </a:t>
            </a:r>
            <a:r>
              <a:rPr lang="de-DE" sz="1000" dirty="0" err="1"/>
              <a:t>and</a:t>
            </a:r>
            <a:r>
              <a:rPr lang="de-DE" sz="1000" dirty="0"/>
              <a:t> Data Mining </a:t>
            </a:r>
            <a:r>
              <a:rPr lang="de-DE" sz="1000" dirty="0" err="1"/>
              <a:t>Meets</a:t>
            </a:r>
            <a:r>
              <a:rPr lang="de-DE" sz="1000" dirty="0"/>
              <a:t> </a:t>
            </a:r>
            <a:r>
              <a:rPr lang="de-DE" sz="1000" dirty="0" err="1"/>
              <a:t>Linked</a:t>
            </a:r>
            <a:r>
              <a:rPr lang="de-DE" sz="1000" dirty="0"/>
              <a:t> Open Data (</a:t>
            </a:r>
            <a:r>
              <a:rPr lang="de-DE" sz="1000" dirty="0" err="1"/>
              <a:t>Know@LOD</a:t>
            </a:r>
            <a:r>
              <a:rPr lang="de-DE" sz="1000" dirty="0"/>
              <a:t>), </a:t>
            </a:r>
            <a:r>
              <a:rPr lang="de-DE" sz="1000" dirty="0" err="1"/>
              <a:t>co-located</a:t>
            </a:r>
            <a:r>
              <a:rPr lang="de-DE" sz="1000" dirty="0"/>
              <a:t> </a:t>
            </a:r>
            <a:r>
              <a:rPr lang="de-DE" sz="1000" dirty="0" err="1"/>
              <a:t>with</a:t>
            </a:r>
            <a:r>
              <a:rPr lang="de-DE" sz="1000" dirty="0"/>
              <a:t> ESWC2015, </a:t>
            </a:r>
            <a:r>
              <a:rPr lang="de-DE" sz="1000" dirty="0" err="1"/>
              <a:t>Portoroz</a:t>
            </a:r>
            <a:r>
              <a:rPr lang="de-DE" sz="1000" dirty="0"/>
              <a:t>, </a:t>
            </a:r>
            <a:r>
              <a:rPr lang="de-DE" sz="1000" dirty="0" err="1"/>
              <a:t>Slovenia</a:t>
            </a:r>
            <a:r>
              <a:rPr lang="de-DE" sz="1000" dirty="0"/>
              <a:t>, May 2015.</a:t>
            </a:r>
          </a:p>
        </p:txBody>
      </p:sp>
      <p:sp>
        <p:nvSpPr>
          <p:cNvPr id="3" name="TextBox 2"/>
          <p:cNvSpPr txBox="1"/>
          <p:nvPr/>
        </p:nvSpPr>
        <p:spPr>
          <a:xfrm>
            <a:off x="5352969" y="2572320"/>
            <a:ext cx="3360373" cy="1015663"/>
          </a:xfrm>
          <a:prstGeom prst="rect">
            <a:avLst/>
          </a:prstGeom>
          <a:noFill/>
        </p:spPr>
        <p:txBody>
          <a:bodyPr wrap="square" rtlCol="0">
            <a:spAutoFit/>
          </a:bodyPr>
          <a:lstStyle/>
          <a:p>
            <a:r>
              <a:rPr lang="en-US" sz="1500" dirty="0"/>
              <a:t>Next step:</a:t>
            </a:r>
          </a:p>
          <a:p>
            <a:endParaRPr lang="en-US" sz="1500" dirty="0"/>
          </a:p>
          <a:p>
            <a:r>
              <a:rPr lang="en-US" sz="1500" dirty="0"/>
              <a:t>Combine ML and equations “iteratively” (under submission)</a:t>
            </a:r>
          </a:p>
        </p:txBody>
      </p:sp>
      <p:sp>
        <p:nvSpPr>
          <p:cNvPr id="4" name="Rectangle 3"/>
          <p:cNvSpPr/>
          <p:nvPr/>
        </p:nvSpPr>
        <p:spPr>
          <a:xfrm>
            <a:off x="5381328" y="3817607"/>
            <a:ext cx="2936894" cy="323165"/>
          </a:xfrm>
          <a:prstGeom prst="rect">
            <a:avLst/>
          </a:prstGeom>
        </p:spPr>
        <p:txBody>
          <a:bodyPr wrap="none">
            <a:spAutoFit/>
          </a:bodyPr>
          <a:lstStyle/>
          <a:p>
            <a:r>
              <a:rPr lang="en-US" sz="1500" dirty="0">
                <a:hlinkClick r:id="rId3"/>
              </a:rPr>
              <a:t>http://epub.wu.ac.at/5438/</a:t>
            </a:r>
            <a:r>
              <a:rPr lang="en-US" sz="1500" dirty="0"/>
              <a:t> </a:t>
            </a:r>
          </a:p>
        </p:txBody>
      </p:sp>
    </p:spTree>
    <p:extLst>
      <p:ext uri="{BB962C8B-B14F-4D97-AF65-F5344CB8AC3E}">
        <p14:creationId xmlns:p14="http://schemas.microsoft.com/office/powerpoint/2010/main" val="16093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RDF</a:t>
            </a:r>
          </a:p>
        </p:txBody>
      </p:sp>
      <p:sp>
        <p:nvSpPr>
          <p:cNvPr id="3" name="Content Placeholder 2"/>
          <p:cNvSpPr>
            <a:spLocks noGrp="1"/>
          </p:cNvSpPr>
          <p:nvPr>
            <p:ph idx="1"/>
          </p:nvPr>
        </p:nvSpPr>
        <p:spPr/>
        <p:txBody>
          <a:bodyPr/>
          <a:lstStyle/>
          <a:p>
            <a:r>
              <a:rPr lang="de-AT" dirty="0"/>
              <a:t>Different </a:t>
            </a:r>
            <a:r>
              <a:rPr lang="de-AT" dirty="0" err="1"/>
              <a:t>syntaxes</a:t>
            </a:r>
            <a:r>
              <a:rPr lang="de-AT" dirty="0"/>
              <a:t> </a:t>
            </a:r>
            <a:r>
              <a:rPr lang="de-AT" dirty="0" err="1"/>
              <a:t>for</a:t>
            </a:r>
            <a:r>
              <a:rPr lang="de-AT" dirty="0"/>
              <a:t> RDF:</a:t>
            </a:r>
          </a:p>
          <a:p>
            <a:pPr lvl="1"/>
            <a:r>
              <a:rPr lang="de-AT" b="1" dirty="0"/>
              <a:t>RDF/XML</a:t>
            </a:r>
          </a:p>
          <a:p>
            <a:pPr lvl="1"/>
            <a:r>
              <a:rPr lang="de-AT" dirty="0"/>
              <a:t>Turtle</a:t>
            </a:r>
          </a:p>
          <a:p>
            <a:pPr lvl="1"/>
            <a:r>
              <a:rPr lang="de-AT" dirty="0" err="1"/>
              <a:t>RDFa</a:t>
            </a:r>
            <a:endParaRPr lang="de-AT" dirty="0"/>
          </a:p>
          <a:p>
            <a:pPr lvl="1"/>
            <a:r>
              <a:rPr lang="de-AT" dirty="0"/>
              <a:t>JSON-LD</a:t>
            </a:r>
          </a:p>
          <a:p>
            <a:pPr lvl="1"/>
            <a:r>
              <a:rPr lang="de-AT" dirty="0"/>
              <a:t>HDT (</a:t>
            </a:r>
            <a:r>
              <a:rPr lang="de-AT" dirty="0" err="1"/>
              <a:t>compressed</a:t>
            </a:r>
            <a:r>
              <a:rPr lang="de-AT" dirty="0"/>
              <a:t>)</a:t>
            </a:r>
          </a:p>
          <a:p>
            <a:r>
              <a:rPr lang="de-AT" dirty="0" err="1"/>
              <a:t>Accessing</a:t>
            </a:r>
            <a:r>
              <a:rPr lang="de-AT" dirty="0"/>
              <a:t> RDF:</a:t>
            </a:r>
          </a:p>
          <a:p>
            <a:pPr lvl="1"/>
            <a:r>
              <a:rPr lang="de-AT" dirty="0"/>
              <a:t>Query </a:t>
            </a:r>
            <a:r>
              <a:rPr lang="de-AT" dirty="0" err="1"/>
              <a:t>language</a:t>
            </a:r>
            <a:r>
              <a:rPr lang="de-AT" dirty="0"/>
              <a:t>: SPARQL</a:t>
            </a:r>
          </a:p>
          <a:p>
            <a:pPr lvl="1"/>
            <a:r>
              <a:rPr lang="de-AT" dirty="0"/>
              <a:t>Parser</a:t>
            </a:r>
          </a:p>
          <a:p>
            <a:pPr lvl="1"/>
            <a:endParaRPr lang="de-AT" dirty="0"/>
          </a:p>
        </p:txBody>
      </p:sp>
      <p:sp>
        <p:nvSpPr>
          <p:cNvPr id="6" name="Rectangle 5"/>
          <p:cNvSpPr/>
          <p:nvPr/>
        </p:nvSpPr>
        <p:spPr>
          <a:xfrm>
            <a:off x="4863976" y="1847641"/>
            <a:ext cx="4752528" cy="31700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AT" sz="1000" dirty="0">
                <a:solidFill>
                  <a:srgbClr val="FF0000"/>
                </a:solidFill>
                <a:highlight>
                  <a:srgbClr val="FFFF00"/>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xml</a:t>
            </a:r>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err="1">
                <a:solidFill>
                  <a:srgbClr val="FF0000"/>
                </a:solidFill>
                <a:highlight>
                  <a:srgbClr val="FFFFFF"/>
                </a:highlight>
                <a:latin typeface="Courier New" panose="02070309020205020404" pitchFamily="49" charset="0"/>
                <a:cs typeface="Courier New" panose="02070309020205020404" pitchFamily="49" charset="0"/>
              </a:rPr>
              <a:t>version</a:t>
            </a:r>
            <a:r>
              <a:rPr lang="de-AT" sz="1000" dirty="0">
                <a:solidFill>
                  <a:srgbClr val="000000"/>
                </a:solidFill>
                <a:highlight>
                  <a:srgbClr val="FFFFFF"/>
                </a:highlight>
                <a:latin typeface="Courier New" panose="02070309020205020404" pitchFamily="49" charset="0"/>
                <a:cs typeface="Courier New" panose="02070309020205020404" pitchFamily="49" charset="0"/>
              </a:rPr>
              <a:t>=</a:t>
            </a:r>
            <a:r>
              <a:rPr lang="de-AT" sz="1000" b="1" dirty="0">
                <a:solidFill>
                  <a:srgbClr val="8000FF"/>
                </a:solidFill>
                <a:highlight>
                  <a:srgbClr val="FFFFFF"/>
                </a:highlight>
                <a:latin typeface="Courier New" panose="02070309020205020404" pitchFamily="49" charset="0"/>
                <a:cs typeface="Courier New" panose="02070309020205020404" pitchFamily="49" charset="0"/>
              </a:rPr>
              <a:t>"1.0"</a:t>
            </a:r>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err="1">
                <a:solidFill>
                  <a:srgbClr val="FF0000"/>
                </a:solidFill>
                <a:highlight>
                  <a:srgbClr val="FFFFFF"/>
                </a:highlight>
                <a:latin typeface="Courier New" panose="02070309020205020404" pitchFamily="49" charset="0"/>
                <a:cs typeface="Courier New" panose="02070309020205020404" pitchFamily="49" charset="0"/>
              </a:rPr>
              <a:t>encoding</a:t>
            </a:r>
            <a:r>
              <a:rPr lang="de-AT" sz="1000" dirty="0">
                <a:solidFill>
                  <a:srgbClr val="000000"/>
                </a:solidFill>
                <a:highlight>
                  <a:srgbClr val="FFFFFF"/>
                </a:highlight>
                <a:latin typeface="Courier New" panose="02070309020205020404" pitchFamily="49" charset="0"/>
                <a:cs typeface="Courier New" panose="02070309020205020404" pitchFamily="49" charset="0"/>
              </a:rPr>
              <a:t>=</a:t>
            </a:r>
            <a:r>
              <a:rPr lang="de-AT" sz="1000" b="1" dirty="0">
                <a:solidFill>
                  <a:srgbClr val="8000FF"/>
                </a:solidFill>
                <a:highlight>
                  <a:srgbClr val="FFFFFF"/>
                </a:highlight>
                <a:latin typeface="Courier New" panose="02070309020205020404" pitchFamily="49" charset="0"/>
                <a:cs typeface="Courier New" panose="02070309020205020404" pitchFamily="49" charset="0"/>
              </a:rPr>
              <a:t>"UTF-8"</a:t>
            </a:r>
            <a:r>
              <a:rPr lang="de-AT" sz="1000" dirty="0">
                <a:solidFill>
                  <a:srgbClr val="FF0000"/>
                </a:solidFill>
                <a:highlight>
                  <a:srgbClr val="FFFF00"/>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rdf:RDF</a:t>
            </a:r>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p>
          <a:p>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err="1">
                <a:solidFill>
                  <a:srgbClr val="FF0000"/>
                </a:solidFill>
                <a:highlight>
                  <a:srgbClr val="FFFFFF"/>
                </a:highlight>
                <a:latin typeface="Courier New" panose="02070309020205020404" pitchFamily="49" charset="0"/>
                <a:cs typeface="Courier New" panose="02070309020205020404" pitchFamily="49" charset="0"/>
              </a:rPr>
              <a:t>xmlns:rdf</a:t>
            </a:r>
            <a:r>
              <a:rPr lang="de-AT" sz="1000" dirty="0">
                <a:solidFill>
                  <a:srgbClr val="000000"/>
                </a:solidFill>
                <a:highlight>
                  <a:srgbClr val="FFFFFF"/>
                </a:highlight>
                <a:latin typeface="Courier New" panose="02070309020205020404" pitchFamily="49" charset="0"/>
                <a:cs typeface="Courier New" panose="02070309020205020404" pitchFamily="49" charset="0"/>
              </a:rPr>
              <a:t>=</a:t>
            </a:r>
            <a:r>
              <a:rPr lang="de-AT" sz="1000" b="1" dirty="0">
                <a:solidFill>
                  <a:srgbClr val="8000FF"/>
                </a:solidFill>
                <a:highlight>
                  <a:srgbClr val="FFFFFF"/>
                </a:highlight>
                <a:latin typeface="Courier New" panose="02070309020205020404" pitchFamily="49" charset="0"/>
                <a:cs typeface="Courier New" panose="02070309020205020404" pitchFamily="49" charset="0"/>
              </a:rPr>
              <a:t>"http://www.w3.org/1999/02/22-rdf-syntax-ns#"</a:t>
            </a:r>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p>
          <a:p>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err="1">
                <a:solidFill>
                  <a:srgbClr val="FF0000"/>
                </a:solidFill>
                <a:highlight>
                  <a:srgbClr val="FFFFFF"/>
                </a:highlight>
                <a:latin typeface="Courier New" panose="02070309020205020404" pitchFamily="49" charset="0"/>
                <a:cs typeface="Courier New" panose="02070309020205020404" pitchFamily="49" charset="0"/>
              </a:rPr>
              <a:t>xmlns:foaf</a:t>
            </a:r>
            <a:r>
              <a:rPr lang="de-AT" sz="1000" dirty="0">
                <a:solidFill>
                  <a:srgbClr val="000000"/>
                </a:solidFill>
                <a:highlight>
                  <a:srgbClr val="FFFFFF"/>
                </a:highlight>
                <a:latin typeface="Courier New" panose="02070309020205020404" pitchFamily="49" charset="0"/>
                <a:cs typeface="Courier New" panose="02070309020205020404" pitchFamily="49" charset="0"/>
              </a:rPr>
              <a:t>=</a:t>
            </a:r>
            <a:r>
              <a:rPr lang="de-AT" sz="1000" b="1" dirty="0">
                <a:solidFill>
                  <a:srgbClr val="8000FF"/>
                </a:solidFill>
                <a:highlight>
                  <a:srgbClr val="FFFFFF"/>
                </a:highlight>
                <a:latin typeface="Courier New" panose="02070309020205020404" pitchFamily="49" charset="0"/>
                <a:cs typeface="Courier New" panose="02070309020205020404" pitchFamily="49" charset="0"/>
              </a:rPr>
              <a:t>"http://xmlns.com/</a:t>
            </a:r>
            <a:r>
              <a:rPr lang="de-AT" sz="1000" b="1" dirty="0" err="1">
                <a:solidFill>
                  <a:srgbClr val="8000FF"/>
                </a:solidFill>
                <a:highlight>
                  <a:srgbClr val="FFFFFF"/>
                </a:highlight>
                <a:latin typeface="Courier New" panose="02070309020205020404" pitchFamily="49" charset="0"/>
                <a:cs typeface="Courier New" panose="02070309020205020404" pitchFamily="49" charset="0"/>
              </a:rPr>
              <a:t>foaf</a:t>
            </a:r>
            <a:r>
              <a:rPr lang="de-AT" sz="1000" b="1" dirty="0">
                <a:solidFill>
                  <a:srgbClr val="8000FF"/>
                </a:solidFill>
                <a:highlight>
                  <a:srgbClr val="FFFFFF"/>
                </a:highlight>
                <a:latin typeface="Courier New" panose="02070309020205020404" pitchFamily="49" charset="0"/>
                <a:cs typeface="Courier New" panose="02070309020205020404" pitchFamily="49" charset="0"/>
              </a:rPr>
              <a:t>/0.1/"</a:t>
            </a:r>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foaf:Person</a:t>
            </a:r>
            <a:r>
              <a:rPr lang="de-AT" sz="1000"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err="1">
                <a:solidFill>
                  <a:srgbClr val="FF0000"/>
                </a:solidFill>
                <a:highlight>
                  <a:srgbClr val="FFFFFF"/>
                </a:highlight>
                <a:latin typeface="Courier New" panose="02070309020205020404" pitchFamily="49" charset="0"/>
                <a:cs typeface="Courier New" panose="02070309020205020404" pitchFamily="49" charset="0"/>
              </a:rPr>
              <a:t>rdf:ID</a:t>
            </a:r>
            <a:r>
              <a:rPr lang="de-AT" sz="1000" dirty="0">
                <a:solidFill>
                  <a:srgbClr val="000000"/>
                </a:solidFill>
                <a:highlight>
                  <a:srgbClr val="FFFFFF"/>
                </a:highlight>
                <a:latin typeface="Courier New" panose="02070309020205020404" pitchFamily="49" charset="0"/>
                <a:cs typeface="Courier New" panose="02070309020205020404" pitchFamily="49" charset="0"/>
              </a:rPr>
              <a:t>=</a:t>
            </a:r>
            <a:r>
              <a:rPr lang="de-AT" sz="1000" b="1" dirty="0">
                <a:solidFill>
                  <a:srgbClr val="8000FF"/>
                </a:solidFill>
                <a:highlight>
                  <a:srgbClr val="FFFFFF"/>
                </a:highlight>
                <a:latin typeface="Courier New" panose="02070309020205020404" pitchFamily="49" charset="0"/>
                <a:cs typeface="Courier New" panose="02070309020205020404" pitchFamily="49" charset="0"/>
              </a:rPr>
              <a:t>"</a:t>
            </a:r>
            <a:r>
              <a:rPr lang="de-AT" sz="1000" b="1" dirty="0" err="1">
                <a:solidFill>
                  <a:srgbClr val="8000FF"/>
                </a:solidFill>
                <a:highlight>
                  <a:srgbClr val="FFFFFF"/>
                </a:highlight>
                <a:latin typeface="Courier New" panose="02070309020205020404" pitchFamily="49" charset="0"/>
                <a:cs typeface="Courier New" panose="02070309020205020404" pitchFamily="49" charset="0"/>
              </a:rPr>
              <a:t>me</a:t>
            </a:r>
            <a:r>
              <a:rPr lang="de-AT" sz="1000" b="1" dirty="0">
                <a:solidFill>
                  <a:srgbClr val="8000FF"/>
                </a:solidFill>
                <a:highlight>
                  <a:srgbClr val="FFFFFF"/>
                </a:highlight>
                <a:latin typeface="Courier New" panose="02070309020205020404" pitchFamily="49" charset="0"/>
                <a:cs typeface="Courier New" panose="02070309020205020404" pitchFamily="49" charset="0"/>
              </a:rPr>
              <a:t>"</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r>
              <a:rPr lang="de-AT" sz="1000" b="1" dirty="0">
                <a:solidFill>
                  <a:srgbClr val="000000"/>
                </a:solidFill>
                <a:highlight>
                  <a:srgbClr val="FFFFFF"/>
                </a:highlight>
                <a:latin typeface="Courier New" panose="02070309020205020404" pitchFamily="49" charset="0"/>
                <a:cs typeface="Courier New" panose="02070309020205020404" pitchFamily="49" charset="0"/>
              </a:rPr>
              <a:t>Axel </a:t>
            </a:r>
            <a:r>
              <a:rPr lang="de-AT" sz="1000" b="1" dirty="0" err="1">
                <a:solidFill>
                  <a:srgbClr val="000000"/>
                </a:solidFill>
                <a:highlight>
                  <a:srgbClr val="FFFFFF"/>
                </a:highlight>
                <a:latin typeface="Courier New" panose="02070309020205020404" pitchFamily="49" charset="0"/>
                <a:cs typeface="Courier New" panose="02070309020205020404" pitchFamily="49" charset="0"/>
              </a:rPr>
              <a:t>Polleres</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foaf:title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r>
              <a:rPr lang="de-AT" sz="1000" b="1" dirty="0" err="1">
                <a:solidFill>
                  <a:srgbClr val="000000"/>
                </a:solidFill>
                <a:highlight>
                  <a:srgbClr val="FFFFFF"/>
                </a:highlight>
                <a:latin typeface="Courier New" panose="02070309020205020404" pitchFamily="49" charset="0"/>
                <a:cs typeface="Courier New" panose="02070309020205020404" pitchFamily="49" charset="0"/>
              </a:rPr>
              <a:t>Dr</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foaf:title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foaf:firstName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r>
              <a:rPr lang="de-AT" sz="1000" b="1" dirty="0">
                <a:solidFill>
                  <a:srgbClr val="000000"/>
                </a:solidFill>
                <a:highlight>
                  <a:srgbClr val="FFFFFF"/>
                </a:highlight>
                <a:latin typeface="Courier New" panose="02070309020205020404" pitchFamily="49" charset="0"/>
                <a:cs typeface="Courier New" panose="02070309020205020404" pitchFamily="49" charset="0"/>
              </a:rPr>
              <a:t>Axel</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foaf:firstName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foaf:lastName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r>
              <a:rPr lang="de-AT" sz="1000" b="1" dirty="0" err="1">
                <a:solidFill>
                  <a:srgbClr val="000000"/>
                </a:solidFill>
                <a:highlight>
                  <a:srgbClr val="FFFFFF"/>
                </a:highlight>
                <a:latin typeface="Courier New" panose="02070309020205020404" pitchFamily="49" charset="0"/>
                <a:cs typeface="Courier New" panose="02070309020205020404" pitchFamily="49" charset="0"/>
              </a:rPr>
              <a:t>Polleres</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foaf:lastName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foaf:knows</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foaf:Person</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r>
              <a:rPr lang="de-AT" sz="1000" b="1" dirty="0">
                <a:solidFill>
                  <a:srgbClr val="000000"/>
                </a:solidFill>
                <a:highlight>
                  <a:srgbClr val="FFFFFF"/>
                </a:highlight>
                <a:latin typeface="Courier New" panose="02070309020205020404" pitchFamily="49" charset="0"/>
                <a:cs typeface="Courier New" panose="02070309020205020404" pitchFamily="49" charset="0"/>
              </a:rPr>
              <a:t>Thomas Eiter</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foaf:name</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foaf:Person</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foaf:knows</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foaf:Person</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00" b="1" dirty="0">
                <a:solidFill>
                  <a:srgbClr val="000000"/>
                </a:solidFill>
                <a:highlight>
                  <a:srgbClr val="FFFFFF"/>
                </a:highlight>
                <a:latin typeface="Courier New" panose="02070309020205020404" pitchFamily="49" charset="0"/>
                <a:cs typeface="Courier New" panose="02070309020205020404" pitchFamily="49" charset="0"/>
              </a:rPr>
              <a:t> </a:t>
            </a:r>
          </a:p>
          <a:p>
            <a:r>
              <a:rPr lang="de-AT" sz="1000" dirty="0">
                <a:solidFill>
                  <a:srgbClr val="0000FF"/>
                </a:solidFill>
                <a:highlight>
                  <a:srgbClr val="FFFFFF"/>
                </a:highlight>
                <a:latin typeface="Courier New" panose="02070309020205020404" pitchFamily="49" charset="0"/>
                <a:cs typeface="Courier New" panose="02070309020205020404" pitchFamily="49" charset="0"/>
              </a:rPr>
              <a:t>&lt;/</a:t>
            </a:r>
            <a:r>
              <a:rPr lang="de-AT" sz="1000" dirty="0" err="1">
                <a:solidFill>
                  <a:srgbClr val="0000FF"/>
                </a:solidFill>
                <a:highlight>
                  <a:srgbClr val="FFFFFF"/>
                </a:highlight>
                <a:latin typeface="Courier New" panose="02070309020205020404" pitchFamily="49" charset="0"/>
                <a:cs typeface="Courier New" panose="02070309020205020404" pitchFamily="49" charset="0"/>
              </a:rPr>
              <a:t>rdf:RDF</a:t>
            </a:r>
            <a:r>
              <a:rPr lang="de-AT" sz="10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1000" b="1" dirty="0">
              <a:solidFill>
                <a:srgbClr val="000000"/>
              </a:solidFill>
              <a:highlight>
                <a:srgbClr val="FFFFFF"/>
              </a:highlight>
              <a:latin typeface="Courier New" panose="02070309020205020404" pitchFamily="49" charset="0"/>
              <a:cs typeface="Courier New" panose="02070309020205020404" pitchFamily="49" charset="0"/>
            </a:endParaRPr>
          </a:p>
        </p:txBody>
      </p:sp>
      <p:sp>
        <p:nvSpPr>
          <p:cNvPr id="7" name="Rectangle 6"/>
          <p:cNvSpPr/>
          <p:nvPr/>
        </p:nvSpPr>
        <p:spPr>
          <a:xfrm>
            <a:off x="8680400" y="4441677"/>
            <a:ext cx="773729" cy="200055"/>
          </a:xfrm>
          <a:prstGeom prst="rect">
            <a:avLst/>
          </a:prstGeom>
          <a:noFill/>
          <a:ln>
            <a:noFill/>
          </a:ln>
          <a:effectLst/>
        </p:spPr>
        <p:txBody>
          <a:bodyPr wrap="square">
            <a:spAutoFit/>
          </a:bodyPr>
          <a:lstStyle/>
          <a:p>
            <a:r>
              <a:rPr lang="en-US" sz="700" b="1" dirty="0">
                <a:solidFill>
                  <a:schemeClr val="bg1">
                    <a:lumMod val="50000"/>
                  </a:schemeClr>
                </a:solidFill>
              </a:rPr>
              <a:t>RDF/XML</a:t>
            </a:r>
            <a:endParaRPr lang="de-AT" sz="600" b="1" dirty="0">
              <a:solidFill>
                <a:schemeClr val="bg1">
                  <a:lumMod val="50000"/>
                </a:schemeClr>
              </a:solidFill>
            </a:endParaRPr>
          </a:p>
        </p:txBody>
      </p:sp>
    </p:spTree>
    <p:extLst>
      <p:ext uri="{BB962C8B-B14F-4D97-AF65-F5344CB8AC3E}">
        <p14:creationId xmlns:p14="http://schemas.microsoft.com/office/powerpoint/2010/main" val="692347942"/>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59620" y="457234"/>
            <a:ext cx="5117042" cy="674688"/>
          </a:xfrm>
        </p:spPr>
        <p:txBody>
          <a:bodyPr/>
          <a:lstStyle/>
          <a:p>
            <a:r>
              <a:rPr lang="en-GB" noProof="0"/>
              <a:t>City Data Pipeline</a:t>
            </a:r>
          </a:p>
        </p:txBody>
      </p:sp>
      <p:sp>
        <p:nvSpPr>
          <p:cNvPr id="5" name="TextShape 2"/>
          <p:cNvSpPr txBox="1"/>
          <p:nvPr/>
        </p:nvSpPr>
        <p:spPr>
          <a:xfrm>
            <a:off x="1281700" y="1404701"/>
            <a:ext cx="3360374" cy="3553033"/>
          </a:xfrm>
          <a:prstGeom prst="rect">
            <a:avLst/>
          </a:prstGeom>
        </p:spPr>
        <p:txBody>
          <a:bodyPr lIns="0" tIns="34561" rIns="0" bIns="34561"/>
          <a:lstStyle/>
          <a:p>
            <a:pPr algn="ctr"/>
            <a:r>
              <a:rPr lang="de-DE" sz="1833" b="1" dirty="0">
                <a:solidFill>
                  <a:srgbClr val="000000"/>
                </a:solidFill>
                <a:hlinkClick r:id="rId2"/>
              </a:rPr>
              <a:t>citydata.wu.ac.at</a:t>
            </a:r>
            <a:endParaRPr lang="de-DE" sz="1833" b="1" dirty="0">
              <a:solidFill>
                <a:srgbClr val="000000"/>
              </a:solidFill>
            </a:endParaRPr>
          </a:p>
          <a:p>
            <a:pPr algn="ctr"/>
            <a:r>
              <a:rPr lang="de-DE" sz="667" b="1" dirty="0">
                <a:solidFill>
                  <a:srgbClr val="000000"/>
                </a:solidFill>
              </a:rPr>
              <a:t>   </a:t>
            </a:r>
          </a:p>
          <a:p>
            <a:pPr marL="285739" indent="-285739">
              <a:buFont typeface="Arial"/>
              <a:buChar char="•"/>
            </a:pPr>
            <a:r>
              <a:rPr lang="de-DE" sz="1250" dirty="0">
                <a:solidFill>
                  <a:srgbClr val="000000"/>
                </a:solidFill>
              </a:rPr>
              <a:t>Search </a:t>
            </a:r>
            <a:r>
              <a:rPr lang="de-DE" sz="1250" dirty="0" err="1">
                <a:solidFill>
                  <a:srgbClr val="000000"/>
                </a:solidFill>
              </a:rPr>
              <a:t>for</a:t>
            </a:r>
            <a:r>
              <a:rPr lang="de-DE" sz="1250" dirty="0">
                <a:solidFill>
                  <a:srgbClr val="000000"/>
                </a:solidFill>
              </a:rPr>
              <a:t> </a:t>
            </a:r>
            <a:r>
              <a:rPr lang="de-DE" sz="1250" dirty="0" err="1">
                <a:solidFill>
                  <a:srgbClr val="000000"/>
                </a:solidFill>
              </a:rPr>
              <a:t>indicators</a:t>
            </a:r>
            <a:r>
              <a:rPr lang="de-DE" sz="1250" dirty="0">
                <a:solidFill>
                  <a:srgbClr val="000000"/>
                </a:solidFill>
              </a:rPr>
              <a:t> &amp; </a:t>
            </a:r>
            <a:r>
              <a:rPr lang="de-DE" sz="1250" dirty="0" err="1">
                <a:solidFill>
                  <a:srgbClr val="000000"/>
                </a:solidFill>
              </a:rPr>
              <a:t>cities</a:t>
            </a:r>
            <a:endParaRPr lang="de-DE" sz="1250" dirty="0">
              <a:solidFill>
                <a:srgbClr val="000000"/>
              </a:solidFill>
            </a:endParaRPr>
          </a:p>
          <a:p>
            <a:pPr marL="285739" indent="-285739">
              <a:buFont typeface="Arial"/>
              <a:buChar char="•"/>
            </a:pPr>
            <a:r>
              <a:rPr lang="de-DE" sz="1250" dirty="0" err="1">
                <a:solidFill>
                  <a:srgbClr val="000000"/>
                </a:solidFill>
              </a:rPr>
              <a:t>obtain</a:t>
            </a:r>
            <a:r>
              <a:rPr lang="de-DE" sz="1250" dirty="0">
                <a:solidFill>
                  <a:srgbClr val="000000"/>
                </a:solidFill>
              </a:rPr>
              <a:t> </a:t>
            </a:r>
            <a:r>
              <a:rPr lang="de-DE" sz="1250" dirty="0" err="1">
                <a:solidFill>
                  <a:srgbClr val="000000"/>
                </a:solidFill>
              </a:rPr>
              <a:t>results</a:t>
            </a:r>
            <a:r>
              <a:rPr lang="de-DE" sz="1250" dirty="0">
                <a:solidFill>
                  <a:srgbClr val="000000"/>
                </a:solidFill>
              </a:rPr>
              <a:t> incl. </a:t>
            </a:r>
            <a:r>
              <a:rPr lang="de-DE" sz="1250" dirty="0" err="1">
                <a:solidFill>
                  <a:srgbClr val="000000"/>
                </a:solidFill>
              </a:rPr>
              <a:t>sources</a:t>
            </a:r>
            <a:endParaRPr lang="de-DE" sz="1250" dirty="0">
              <a:solidFill>
                <a:srgbClr val="000000"/>
              </a:solidFill>
            </a:endParaRPr>
          </a:p>
          <a:p>
            <a:pPr marL="285739" indent="-285739">
              <a:buFont typeface="Arial"/>
              <a:buChar char="•"/>
            </a:pPr>
            <a:r>
              <a:rPr lang="de-DE" sz="1250" dirty="0">
                <a:solidFill>
                  <a:srgbClr val="000000"/>
                </a:solidFill>
              </a:rPr>
              <a:t>Integrated </a:t>
            </a:r>
            <a:r>
              <a:rPr lang="de-DE" sz="1250" dirty="0" err="1">
                <a:solidFill>
                  <a:srgbClr val="000000"/>
                </a:solidFill>
              </a:rPr>
              <a:t>data</a:t>
            </a:r>
            <a:r>
              <a:rPr lang="de-DE" sz="1250" dirty="0">
                <a:solidFill>
                  <a:srgbClr val="000000"/>
                </a:solidFill>
              </a:rPr>
              <a:t> </a:t>
            </a:r>
            <a:r>
              <a:rPr lang="de-DE" sz="1250" dirty="0" err="1">
                <a:solidFill>
                  <a:srgbClr val="000000"/>
                </a:solidFill>
              </a:rPr>
              <a:t>served</a:t>
            </a:r>
            <a:r>
              <a:rPr lang="de-DE" sz="1250" dirty="0">
                <a:solidFill>
                  <a:srgbClr val="000000"/>
                </a:solidFill>
              </a:rPr>
              <a:t> </a:t>
            </a:r>
            <a:r>
              <a:rPr lang="de-DE" sz="1250" dirty="0" err="1">
                <a:solidFill>
                  <a:srgbClr val="000000"/>
                </a:solidFill>
              </a:rPr>
              <a:t>as</a:t>
            </a:r>
            <a:r>
              <a:rPr lang="de-DE" sz="1250" dirty="0">
                <a:solidFill>
                  <a:srgbClr val="000000"/>
                </a:solidFill>
              </a:rPr>
              <a:t> </a:t>
            </a:r>
            <a:r>
              <a:rPr lang="de-DE" sz="1250" dirty="0" err="1">
                <a:solidFill>
                  <a:srgbClr val="000000"/>
                </a:solidFill>
              </a:rPr>
              <a:t>Linked</a:t>
            </a:r>
            <a:r>
              <a:rPr lang="de-DE" sz="1250" dirty="0">
                <a:solidFill>
                  <a:srgbClr val="000000"/>
                </a:solidFill>
              </a:rPr>
              <a:t> Open Data</a:t>
            </a:r>
          </a:p>
          <a:p>
            <a:pPr marL="285739" indent="-285739">
              <a:buFont typeface="Arial"/>
              <a:buChar char="•"/>
            </a:pPr>
            <a:r>
              <a:rPr lang="de-DE" sz="1250" dirty="0" err="1">
                <a:solidFill>
                  <a:srgbClr val="000000"/>
                </a:solidFill>
              </a:rPr>
              <a:t>Predicted</a:t>
            </a:r>
            <a:r>
              <a:rPr lang="de-DE" sz="1250" dirty="0">
                <a:solidFill>
                  <a:srgbClr val="000000"/>
                </a:solidFill>
              </a:rPr>
              <a:t> </a:t>
            </a:r>
            <a:r>
              <a:rPr lang="de-DE" sz="1250" dirty="0" err="1">
                <a:solidFill>
                  <a:srgbClr val="000000"/>
                </a:solidFill>
              </a:rPr>
              <a:t>values</a:t>
            </a:r>
            <a:r>
              <a:rPr lang="de-DE" sz="1250" dirty="0">
                <a:solidFill>
                  <a:srgbClr val="000000"/>
                </a:solidFill>
              </a:rPr>
              <a:t> AND </a:t>
            </a:r>
            <a:r>
              <a:rPr lang="de-DE" sz="1250" dirty="0" err="1">
                <a:solidFill>
                  <a:srgbClr val="FF0000"/>
                </a:solidFill>
              </a:rPr>
              <a:t>estimated</a:t>
            </a:r>
            <a:r>
              <a:rPr lang="de-DE" sz="1250" dirty="0">
                <a:solidFill>
                  <a:srgbClr val="FF0000"/>
                </a:solidFill>
              </a:rPr>
              <a:t> </a:t>
            </a:r>
            <a:r>
              <a:rPr lang="de-DE" sz="1250" dirty="0" err="1">
                <a:solidFill>
                  <a:srgbClr val="FF0000"/>
                </a:solidFill>
              </a:rPr>
              <a:t>error</a:t>
            </a:r>
            <a:r>
              <a:rPr lang="de-DE" sz="1250" dirty="0">
                <a:solidFill>
                  <a:srgbClr val="FF0000"/>
                </a:solidFill>
              </a:rPr>
              <a:t> </a:t>
            </a:r>
            <a:r>
              <a:rPr lang="de-DE" sz="1250" dirty="0" err="1">
                <a:solidFill>
                  <a:srgbClr val="FF0000"/>
                </a:solidFill>
              </a:rPr>
              <a:t>rates</a:t>
            </a:r>
            <a:r>
              <a:rPr lang="de-DE" sz="1250" dirty="0">
                <a:solidFill>
                  <a:srgbClr val="000000"/>
                </a:solidFill>
              </a:rPr>
              <a:t> </a:t>
            </a:r>
            <a:r>
              <a:rPr lang="de-DE" sz="1250" dirty="0" err="1">
                <a:solidFill>
                  <a:srgbClr val="000000"/>
                </a:solidFill>
              </a:rPr>
              <a:t>for</a:t>
            </a:r>
            <a:r>
              <a:rPr lang="de-DE" sz="1250" dirty="0">
                <a:solidFill>
                  <a:srgbClr val="000000"/>
                </a:solidFill>
              </a:rPr>
              <a:t> </a:t>
            </a:r>
            <a:r>
              <a:rPr lang="de-DE" sz="1250" dirty="0" err="1">
                <a:solidFill>
                  <a:srgbClr val="000000"/>
                </a:solidFill>
              </a:rPr>
              <a:t>missing</a:t>
            </a:r>
            <a:r>
              <a:rPr lang="de-DE" sz="1250" dirty="0">
                <a:solidFill>
                  <a:srgbClr val="000000"/>
                </a:solidFill>
              </a:rPr>
              <a:t> </a:t>
            </a:r>
            <a:r>
              <a:rPr lang="de-DE" sz="1250" dirty="0" err="1">
                <a:solidFill>
                  <a:srgbClr val="000000"/>
                </a:solidFill>
              </a:rPr>
              <a:t>data</a:t>
            </a:r>
            <a:r>
              <a:rPr lang="de-DE" sz="1250" dirty="0">
                <a:solidFill>
                  <a:srgbClr val="000000"/>
                </a:solidFill>
              </a:rPr>
              <a:t>...</a:t>
            </a:r>
          </a:p>
          <a:p>
            <a:pPr marL="285739" indent="-285739">
              <a:buFont typeface="Arial"/>
              <a:buChar char="•"/>
            </a:pPr>
            <a:endParaRPr lang="de-DE" sz="1833" dirty="0">
              <a:solidFill>
                <a:srgbClr val="000000"/>
              </a:solidFill>
            </a:endParaRPr>
          </a:p>
          <a:p>
            <a:pPr>
              <a:lnSpc>
                <a:spcPct val="100000"/>
              </a:lnSpc>
            </a:pPr>
            <a:endParaRPr sz="1500" dirty="0"/>
          </a:p>
        </p:txBody>
      </p:sp>
      <p:pic>
        <p:nvPicPr>
          <p:cNvPr id="6" name="Bild 5" descr="Screen Shot 2015-05-19 at 20.54.0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98351" y="0"/>
            <a:ext cx="5382216" cy="3230756"/>
          </a:xfrm>
          <a:prstGeom prst="rect">
            <a:avLst/>
          </a:prstGeom>
          <a:ln>
            <a:solidFill>
              <a:schemeClr val="accent6">
                <a:lumMod val="50000"/>
              </a:schemeClr>
            </a:solidFill>
          </a:ln>
        </p:spPr>
      </p:pic>
      <p:grpSp>
        <p:nvGrpSpPr>
          <p:cNvPr id="10" name="Gruppierung 9"/>
          <p:cNvGrpSpPr/>
          <p:nvPr/>
        </p:nvGrpSpPr>
        <p:grpSpPr>
          <a:xfrm>
            <a:off x="1419593" y="2985551"/>
            <a:ext cx="3480387" cy="2700814"/>
            <a:chOff x="1547664" y="4995332"/>
            <a:chExt cx="2973536" cy="2339944"/>
          </a:xfrm>
        </p:grpSpPr>
        <p:pic>
          <p:nvPicPr>
            <p:cNvPr id="7" name="Bild 6" descr="Screen Shot 2015-05-19 at 20.48.4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2533" y="4995332"/>
              <a:ext cx="2794000" cy="1144171"/>
            </a:xfrm>
            <a:prstGeom prst="rect">
              <a:avLst/>
            </a:prstGeom>
          </p:spPr>
        </p:pic>
        <p:pic>
          <p:nvPicPr>
            <p:cNvPr id="8" name="Bild 7" descr="Screen Shot 2015-05-19 at 20.59.25.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57867" y="6146800"/>
              <a:ext cx="2963333" cy="1188476"/>
            </a:xfrm>
            <a:prstGeom prst="rect">
              <a:avLst/>
            </a:prstGeom>
          </p:spPr>
        </p:pic>
        <p:sp>
          <p:nvSpPr>
            <p:cNvPr id="9" name="Rechteck 8"/>
            <p:cNvSpPr/>
            <p:nvPr/>
          </p:nvSpPr>
          <p:spPr>
            <a:xfrm>
              <a:off x="1547664" y="5013176"/>
              <a:ext cx="2952328" cy="230425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500"/>
            </a:p>
          </p:txBody>
        </p:sp>
      </p:grpSp>
      <p:grpSp>
        <p:nvGrpSpPr>
          <p:cNvPr id="14" name="Gruppierung 13"/>
          <p:cNvGrpSpPr/>
          <p:nvPr/>
        </p:nvGrpSpPr>
        <p:grpSpPr>
          <a:xfrm>
            <a:off x="5124091" y="3220690"/>
            <a:ext cx="3660407" cy="2494310"/>
            <a:chOff x="4624909" y="3864827"/>
            <a:chExt cx="4392488" cy="2993172"/>
          </a:xfrm>
        </p:grpSpPr>
        <p:pic>
          <p:nvPicPr>
            <p:cNvPr id="11" name="Bild 10" descr="Screen Shot 2015-05-19 at 21.09.09.png"/>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20072" y="4718975"/>
              <a:ext cx="3672408" cy="2139024"/>
            </a:xfrm>
            <a:prstGeom prst="rect">
              <a:avLst/>
            </a:prstGeom>
          </p:spPr>
        </p:pic>
        <p:sp>
          <p:nvSpPr>
            <p:cNvPr id="12" name="Rechteck 11"/>
            <p:cNvSpPr/>
            <p:nvPr/>
          </p:nvSpPr>
          <p:spPr>
            <a:xfrm>
              <a:off x="5292080" y="4725144"/>
              <a:ext cx="3528392" cy="1569892"/>
            </a:xfrm>
            <a:prstGeom prst="rect">
              <a:avLst/>
            </a:prstGeom>
            <a:noFill/>
          </p:spPr>
          <p:txBody>
            <a:bodyPr wrap="square" lIns="76200" tIns="38100" rIns="76200" bIns="38100">
              <a:spAutoFit/>
            </a:bodyPr>
            <a:lstStyle/>
            <a:p>
              <a:pPr algn="ctr"/>
              <a:r>
                <a:rPr lang="en-US" sz="2667"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Open Data: The more, the merrier!</a:t>
              </a:r>
            </a:p>
          </p:txBody>
        </p:sp>
        <p:sp>
          <p:nvSpPr>
            <p:cNvPr id="13" name="Rechteck 12"/>
            <p:cNvSpPr/>
            <p:nvPr/>
          </p:nvSpPr>
          <p:spPr>
            <a:xfrm>
              <a:off x="4624909" y="3864827"/>
              <a:ext cx="4392488" cy="849233"/>
            </a:xfrm>
            <a:prstGeom prst="rect">
              <a:avLst/>
            </a:prstGeom>
          </p:spPr>
          <p:txBody>
            <a:bodyPr wrap="square">
              <a:spAutoFit/>
            </a:bodyPr>
            <a:lstStyle/>
            <a:p>
              <a:r>
                <a:rPr lang="de-DE" sz="1333" dirty="0">
                  <a:solidFill>
                    <a:srgbClr val="000000"/>
                  </a:solidFill>
                </a:rPr>
                <a:t>...</a:t>
              </a:r>
              <a:r>
                <a:rPr lang="de-DE" sz="1333" dirty="0" err="1">
                  <a:solidFill>
                    <a:srgbClr val="000000"/>
                  </a:solidFill>
                </a:rPr>
                <a:t>it‘s</a:t>
              </a:r>
              <a:r>
                <a:rPr lang="de-DE" sz="1333" dirty="0">
                  <a:solidFill>
                    <a:srgbClr val="000000"/>
                  </a:solidFill>
                </a:rPr>
                <a:t> not </a:t>
              </a:r>
              <a:r>
                <a:rPr lang="de-DE" sz="1333" dirty="0" err="1">
                  <a:solidFill>
                    <a:srgbClr val="000000"/>
                  </a:solidFill>
                </a:rPr>
                <a:t>finished</a:t>
              </a:r>
              <a:r>
                <a:rPr lang="de-DE" sz="1333" dirty="0">
                  <a:solidFill>
                    <a:srgbClr val="000000"/>
                  </a:solidFill>
                </a:rPr>
                <a:t>, but: </a:t>
              </a:r>
            </a:p>
            <a:p>
              <a:r>
                <a:rPr lang="de-DE" sz="1333" dirty="0" err="1">
                  <a:solidFill>
                    <a:srgbClr val="000000"/>
                  </a:solidFill>
                </a:rPr>
                <a:t>a</a:t>
              </a:r>
              <a:r>
                <a:rPr lang="de-DE" sz="1333">
                  <a:solidFill>
                    <a:srgbClr val="000000"/>
                  </a:solidFill>
                </a:rPr>
                <a:t>ssumption</a:t>
              </a:r>
              <a:r>
                <a:rPr lang="de-DE" sz="1333" dirty="0">
                  <a:solidFill>
                    <a:srgbClr val="000000"/>
                  </a:solidFill>
                </a:rPr>
                <a:t>: </a:t>
              </a:r>
              <a:r>
                <a:rPr lang="de-DE" sz="1333" dirty="0" err="1">
                  <a:solidFill>
                    <a:srgbClr val="000000"/>
                  </a:solidFill>
                </a:rPr>
                <a:t>Predictions</a:t>
              </a:r>
              <a:r>
                <a:rPr lang="de-DE" sz="1333" dirty="0">
                  <a:solidFill>
                    <a:srgbClr val="000000"/>
                  </a:solidFill>
                </a:rPr>
                <a:t> </a:t>
              </a:r>
              <a:r>
                <a:rPr lang="de-DE" sz="1333" dirty="0" err="1">
                  <a:solidFill>
                    <a:srgbClr val="000000"/>
                  </a:solidFill>
                </a:rPr>
                <a:t>get</a:t>
              </a:r>
              <a:r>
                <a:rPr lang="de-DE" sz="1333" dirty="0">
                  <a:solidFill>
                    <a:srgbClr val="000000"/>
                  </a:solidFill>
                </a:rPr>
                <a:t> </a:t>
              </a:r>
              <a:r>
                <a:rPr lang="de-DE" sz="1333" dirty="0" err="1">
                  <a:solidFill>
                    <a:srgbClr val="000000"/>
                  </a:solidFill>
                </a:rPr>
                <a:t>better</a:t>
              </a:r>
              <a:r>
                <a:rPr lang="de-DE" sz="1333" dirty="0">
                  <a:solidFill>
                    <a:srgbClr val="000000"/>
                  </a:solidFill>
                </a:rPr>
                <a:t>, </a:t>
              </a:r>
              <a:r>
                <a:rPr lang="de-DE" sz="1333" dirty="0" err="1">
                  <a:solidFill>
                    <a:srgbClr val="000000"/>
                  </a:solidFill>
                </a:rPr>
                <a:t>the</a:t>
              </a:r>
              <a:r>
                <a:rPr lang="de-DE" sz="1333" dirty="0">
                  <a:solidFill>
                    <a:srgbClr val="000000"/>
                  </a:solidFill>
                </a:rPr>
                <a:t> </a:t>
              </a:r>
              <a:r>
                <a:rPr lang="de-DE" sz="1333" dirty="0" err="1">
                  <a:solidFill>
                    <a:srgbClr val="000000"/>
                  </a:solidFill>
                </a:rPr>
                <a:t>more</a:t>
              </a:r>
              <a:r>
                <a:rPr lang="de-DE" sz="1333" dirty="0">
                  <a:solidFill>
                    <a:srgbClr val="000000"/>
                  </a:solidFill>
                </a:rPr>
                <a:t> Open </a:t>
              </a:r>
              <a:r>
                <a:rPr lang="de-DE" sz="1333" dirty="0" err="1">
                  <a:solidFill>
                    <a:srgbClr val="000000"/>
                  </a:solidFill>
                </a:rPr>
                <a:t>data</a:t>
              </a:r>
              <a:r>
                <a:rPr lang="de-DE" sz="1333" dirty="0">
                  <a:solidFill>
                    <a:srgbClr val="000000"/>
                  </a:solidFill>
                </a:rPr>
                <a:t> </a:t>
              </a:r>
              <a:r>
                <a:rPr lang="de-DE" sz="1333" dirty="0" err="1">
                  <a:solidFill>
                    <a:srgbClr val="000000"/>
                  </a:solidFill>
                </a:rPr>
                <a:t>we</a:t>
              </a:r>
              <a:r>
                <a:rPr lang="de-DE" sz="1333" dirty="0">
                  <a:solidFill>
                    <a:srgbClr val="000000"/>
                  </a:solidFill>
                </a:rPr>
                <a:t> </a:t>
              </a:r>
              <a:r>
                <a:rPr lang="de-DE" sz="1333" dirty="0" err="1">
                  <a:solidFill>
                    <a:srgbClr val="000000"/>
                  </a:solidFill>
                </a:rPr>
                <a:t>integrate</a:t>
              </a:r>
              <a:r>
                <a:rPr lang="de-DE" sz="1333" dirty="0">
                  <a:solidFill>
                    <a:srgbClr val="000000"/>
                  </a:solidFill>
                </a:rPr>
                <a:t>...</a:t>
              </a:r>
            </a:p>
          </p:txBody>
        </p:sp>
      </p:grpSp>
    </p:spTree>
    <p:extLst>
      <p:ext uri="{BB962C8B-B14F-4D97-AF65-F5344CB8AC3E}">
        <p14:creationId xmlns:p14="http://schemas.microsoft.com/office/powerpoint/2010/main" val="386226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22" y="310604"/>
            <a:ext cx="6822722" cy="674688"/>
          </a:xfrm>
        </p:spPr>
        <p:txBody>
          <a:bodyPr>
            <a:normAutofit fontScale="90000"/>
          </a:bodyPr>
          <a:lstStyle/>
          <a:p>
            <a:r>
              <a:rPr lang="en-US" dirty="0"/>
              <a:t>A good start, but</a:t>
            </a:r>
            <a:r>
              <a:rPr lang="mr-IN" dirty="0"/>
              <a:t>…</a:t>
            </a:r>
            <a:r>
              <a:rPr lang="en-US" dirty="0"/>
              <a:t> many open questions:</a:t>
            </a:r>
          </a:p>
        </p:txBody>
      </p:sp>
      <p:sp>
        <p:nvSpPr>
          <p:cNvPr id="5" name="Slide Number Placeholder 4"/>
          <p:cNvSpPr>
            <a:spLocks noGrp="1"/>
          </p:cNvSpPr>
          <p:nvPr>
            <p:ph type="sldNum" sz="quarter" idx="10"/>
          </p:nvPr>
        </p:nvSpPr>
        <p:spPr/>
        <p:txBody>
          <a:bodyPr/>
          <a:lstStyle/>
          <a:p>
            <a:pPr>
              <a:defRPr/>
            </a:pPr>
            <a:r>
              <a:rPr lang="de-DE"/>
              <a:t>Seite </a:t>
            </a:r>
            <a:fld id="{E263FBF5-8BA2-BC4C-A885-F0730F6AC04E}" type="slidenum">
              <a:rPr lang="de-DE" smtClean="0"/>
              <a:pPr>
                <a:defRPr/>
              </a:pPr>
              <a:t>131</a:t>
            </a:fld>
            <a:endParaRPr lang="de-DE"/>
          </a:p>
        </p:txBody>
      </p:sp>
      <p:sp>
        <p:nvSpPr>
          <p:cNvPr id="6" name="Text Placeholder 2"/>
          <p:cNvSpPr txBox="1">
            <a:spLocks/>
          </p:cNvSpPr>
          <p:nvPr/>
        </p:nvSpPr>
        <p:spPr>
          <a:xfrm>
            <a:off x="251520" y="1489348"/>
            <a:ext cx="4027488" cy="4681538"/>
          </a:xfrm>
          <a:prstGeom prst="rect">
            <a:avLst/>
          </a:prstGeom>
        </p:spPr>
        <p:txBody>
          <a:bodyPr vert="horz" lIns="0" tIns="45715" rIns="0" bIns="45715" rtlCol="0">
            <a:normAutofit/>
          </a:bodyPr>
          <a:lstStyle>
            <a:lvl1pPr marL="294479" indent="-294479" algn="l" defTabSz="1015687" rtl="0" eaLnBrk="1" latinLnBrk="0" hangingPunct="1">
              <a:lnSpc>
                <a:spcPct val="100000"/>
              </a:lnSpc>
              <a:spcBef>
                <a:spcPts val="0"/>
              </a:spcBef>
              <a:spcAft>
                <a:spcPts val="667"/>
              </a:spcAft>
              <a:buClr>
                <a:schemeClr val="accent3"/>
              </a:buClr>
              <a:buFont typeface="Wingdings" pitchFamily="2" charset="2"/>
              <a:buChar char="§"/>
              <a:defRPr sz="2223" kern="1200">
                <a:solidFill>
                  <a:schemeClr val="tx1"/>
                </a:solidFill>
                <a:latin typeface="+mn-lt"/>
                <a:ea typeface="+mn-ea"/>
                <a:cs typeface="+mn-cs"/>
              </a:defRPr>
            </a:lvl1pPr>
            <a:lvl2pPr marL="601304" indent="-317401" algn="l" defTabSz="1015687" rtl="0" eaLnBrk="1" latinLnBrk="0" hangingPunct="1">
              <a:lnSpc>
                <a:spcPct val="100000"/>
              </a:lnSpc>
              <a:spcBef>
                <a:spcPts val="0"/>
              </a:spcBef>
              <a:spcAft>
                <a:spcPts val="667"/>
              </a:spcAft>
              <a:buClr>
                <a:schemeClr val="tx2"/>
              </a:buClr>
              <a:buSzPct val="100000"/>
              <a:buFont typeface="Wingdings" pitchFamily="2" charset="2"/>
              <a:buChar char="§"/>
              <a:defRPr sz="2000" kern="1200">
                <a:solidFill>
                  <a:schemeClr val="tx1"/>
                </a:solidFill>
                <a:latin typeface="+mn-lt"/>
                <a:ea typeface="+mn-ea"/>
                <a:cs typeface="+mn-cs"/>
              </a:defRPr>
            </a:lvl2pPr>
            <a:lvl3pPr marL="894018" indent="-305059" algn="l" defTabSz="1015687" rtl="0" eaLnBrk="1" latinLnBrk="0" hangingPunct="1">
              <a:lnSpc>
                <a:spcPct val="100000"/>
              </a:lnSpc>
              <a:spcBef>
                <a:spcPts val="0"/>
              </a:spcBef>
              <a:spcAft>
                <a:spcPts val="667"/>
              </a:spcAft>
              <a:buClr>
                <a:schemeClr val="accent4"/>
              </a:buClr>
              <a:buFont typeface="Wingdings" pitchFamily="2" charset="2"/>
              <a:buChar char="§"/>
              <a:defRPr sz="1777" kern="1200">
                <a:solidFill>
                  <a:schemeClr val="tx1"/>
                </a:solidFill>
                <a:latin typeface="+mn-lt"/>
                <a:ea typeface="+mn-ea"/>
                <a:cs typeface="+mn-cs"/>
              </a:defRPr>
            </a:lvl3pPr>
            <a:lvl4pPr marL="1199077" indent="-305059" algn="l" defTabSz="1015687" rtl="0" eaLnBrk="1" latinLnBrk="0" hangingPunct="1">
              <a:lnSpc>
                <a:spcPct val="100000"/>
              </a:lnSpc>
              <a:spcBef>
                <a:spcPts val="0"/>
              </a:spcBef>
              <a:spcAft>
                <a:spcPts val="667"/>
              </a:spcAft>
              <a:buClr>
                <a:schemeClr val="accent5"/>
              </a:buClr>
              <a:buFont typeface="Wingdings" pitchFamily="2" charset="2"/>
              <a:buChar char="§"/>
              <a:defRPr sz="1777" kern="1200">
                <a:solidFill>
                  <a:schemeClr val="tx1"/>
                </a:solidFill>
                <a:latin typeface="+mn-lt"/>
                <a:ea typeface="+mn-ea"/>
                <a:cs typeface="+mn-cs"/>
              </a:defRPr>
            </a:lvl4pPr>
            <a:lvl5pPr marL="1493556" indent="-294479" algn="l" defTabSz="1015687" rtl="0" eaLnBrk="1" latinLnBrk="0" hangingPunct="1">
              <a:lnSpc>
                <a:spcPct val="100000"/>
              </a:lnSpc>
              <a:spcBef>
                <a:spcPts val="0"/>
              </a:spcBef>
              <a:spcAft>
                <a:spcPts val="667"/>
              </a:spcAft>
              <a:buFont typeface="Wingdings" pitchFamily="2" charset="2"/>
              <a:buChar char="§"/>
              <a:defRPr sz="1556" kern="1200">
                <a:solidFill>
                  <a:schemeClr val="tx1"/>
                </a:solidFill>
                <a:latin typeface="+mn-lt"/>
                <a:ea typeface="+mn-ea"/>
                <a:cs typeface="+mn-cs"/>
              </a:defRPr>
            </a:lvl5pPr>
            <a:lvl6pPr marL="2793142"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6pPr>
            <a:lvl7pPr marL="3300985"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7pPr>
            <a:lvl8pPr marL="3808827"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8pPr>
            <a:lvl9pPr marL="4316673"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9pPr>
          </a:lstStyle>
          <a:p>
            <a:pPr marL="0" indent="0">
              <a:buFont typeface="Wingdings" pitchFamily="2" charset="2"/>
              <a:buNone/>
            </a:pPr>
            <a:r>
              <a:rPr lang="en-US" b="1" dirty="0"/>
              <a:t>(Strong)Limitations:</a:t>
            </a:r>
          </a:p>
          <a:p>
            <a:r>
              <a:rPr lang="en-US" dirty="0"/>
              <a:t>We combined 3-4 specific OD sources (there are 100s of Open Data Portals out there)</a:t>
            </a:r>
          </a:p>
          <a:p>
            <a:r>
              <a:rPr lang="en-US" dirty="0"/>
              <a:t>We manually created an ontology for mapping those sources and set of equations from </a:t>
            </a:r>
            <a:r>
              <a:rPr lang="en-US" dirty="0" err="1"/>
              <a:t>eurostat</a:t>
            </a:r>
            <a:r>
              <a:rPr lang="en-US" dirty="0"/>
              <a:t>?</a:t>
            </a:r>
          </a:p>
        </p:txBody>
      </p:sp>
      <p:sp>
        <p:nvSpPr>
          <p:cNvPr id="7" name="Content Placeholder 2"/>
          <p:cNvSpPr txBox="1">
            <a:spLocks/>
          </p:cNvSpPr>
          <p:nvPr/>
        </p:nvSpPr>
        <p:spPr>
          <a:xfrm>
            <a:off x="5007992" y="1201316"/>
            <a:ext cx="5152008" cy="4681538"/>
          </a:xfrm>
          <a:prstGeom prst="rect">
            <a:avLst/>
          </a:prstGeom>
        </p:spPr>
        <p:txBody>
          <a:bodyPr vert="horz" lIns="0" tIns="45715" rIns="0" bIns="45715" rtlCol="0">
            <a:normAutofit/>
          </a:bodyPr>
          <a:lstStyle>
            <a:lvl1pPr marL="294479" indent="-294479" algn="l" defTabSz="1015687" rtl="0" eaLnBrk="1" latinLnBrk="0" hangingPunct="1">
              <a:lnSpc>
                <a:spcPct val="100000"/>
              </a:lnSpc>
              <a:spcBef>
                <a:spcPts val="0"/>
              </a:spcBef>
              <a:spcAft>
                <a:spcPts val="667"/>
              </a:spcAft>
              <a:buClr>
                <a:schemeClr val="accent3"/>
              </a:buClr>
              <a:buFont typeface="Wingdings" pitchFamily="2" charset="2"/>
              <a:buChar char="§"/>
              <a:defRPr sz="2223" kern="1200">
                <a:solidFill>
                  <a:schemeClr val="tx1"/>
                </a:solidFill>
                <a:latin typeface="+mn-lt"/>
                <a:ea typeface="+mn-ea"/>
                <a:cs typeface="+mn-cs"/>
              </a:defRPr>
            </a:lvl1pPr>
            <a:lvl2pPr marL="601304" indent="-317401" algn="l" defTabSz="1015687" rtl="0" eaLnBrk="1" latinLnBrk="0" hangingPunct="1">
              <a:lnSpc>
                <a:spcPct val="100000"/>
              </a:lnSpc>
              <a:spcBef>
                <a:spcPts val="0"/>
              </a:spcBef>
              <a:spcAft>
                <a:spcPts val="667"/>
              </a:spcAft>
              <a:buClr>
                <a:schemeClr val="tx2"/>
              </a:buClr>
              <a:buSzPct val="100000"/>
              <a:buFont typeface="Wingdings" pitchFamily="2" charset="2"/>
              <a:buChar char="§"/>
              <a:defRPr sz="2000" kern="1200">
                <a:solidFill>
                  <a:schemeClr val="tx1"/>
                </a:solidFill>
                <a:latin typeface="+mn-lt"/>
                <a:ea typeface="+mn-ea"/>
                <a:cs typeface="+mn-cs"/>
              </a:defRPr>
            </a:lvl2pPr>
            <a:lvl3pPr marL="894018" indent="-305059" algn="l" defTabSz="1015687" rtl="0" eaLnBrk="1" latinLnBrk="0" hangingPunct="1">
              <a:lnSpc>
                <a:spcPct val="100000"/>
              </a:lnSpc>
              <a:spcBef>
                <a:spcPts val="0"/>
              </a:spcBef>
              <a:spcAft>
                <a:spcPts val="667"/>
              </a:spcAft>
              <a:buClr>
                <a:schemeClr val="accent4"/>
              </a:buClr>
              <a:buFont typeface="Wingdings" pitchFamily="2" charset="2"/>
              <a:buChar char="§"/>
              <a:defRPr sz="1777" kern="1200">
                <a:solidFill>
                  <a:schemeClr val="tx1"/>
                </a:solidFill>
                <a:latin typeface="+mn-lt"/>
                <a:ea typeface="+mn-ea"/>
                <a:cs typeface="+mn-cs"/>
              </a:defRPr>
            </a:lvl3pPr>
            <a:lvl4pPr marL="1199077" indent="-305059" algn="l" defTabSz="1015687" rtl="0" eaLnBrk="1" latinLnBrk="0" hangingPunct="1">
              <a:lnSpc>
                <a:spcPct val="100000"/>
              </a:lnSpc>
              <a:spcBef>
                <a:spcPts val="0"/>
              </a:spcBef>
              <a:spcAft>
                <a:spcPts val="667"/>
              </a:spcAft>
              <a:buClr>
                <a:schemeClr val="accent5"/>
              </a:buClr>
              <a:buFont typeface="Wingdings" pitchFamily="2" charset="2"/>
              <a:buChar char="§"/>
              <a:defRPr sz="1777" kern="1200">
                <a:solidFill>
                  <a:schemeClr val="tx1"/>
                </a:solidFill>
                <a:latin typeface="+mn-lt"/>
                <a:ea typeface="+mn-ea"/>
                <a:cs typeface="+mn-cs"/>
              </a:defRPr>
            </a:lvl4pPr>
            <a:lvl5pPr marL="1493556" indent="-294479" algn="l" defTabSz="1015687" rtl="0" eaLnBrk="1" latinLnBrk="0" hangingPunct="1">
              <a:lnSpc>
                <a:spcPct val="100000"/>
              </a:lnSpc>
              <a:spcBef>
                <a:spcPts val="0"/>
              </a:spcBef>
              <a:spcAft>
                <a:spcPts val="667"/>
              </a:spcAft>
              <a:buFont typeface="Wingdings" pitchFamily="2" charset="2"/>
              <a:buChar char="§"/>
              <a:defRPr sz="1556" kern="1200">
                <a:solidFill>
                  <a:schemeClr val="tx1"/>
                </a:solidFill>
                <a:latin typeface="+mn-lt"/>
                <a:ea typeface="+mn-ea"/>
                <a:cs typeface="+mn-cs"/>
              </a:defRPr>
            </a:lvl5pPr>
            <a:lvl6pPr marL="2793142"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6pPr>
            <a:lvl7pPr marL="3300985"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7pPr>
            <a:lvl8pPr marL="3808827"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8pPr>
            <a:lvl9pPr marL="4316673" indent="-253924" algn="l" defTabSz="1015687" rtl="0" eaLnBrk="1" latinLnBrk="0" hangingPunct="1">
              <a:spcBef>
                <a:spcPct val="20000"/>
              </a:spcBef>
              <a:buFont typeface="Arial" pitchFamily="34" charset="0"/>
              <a:buChar char="•"/>
              <a:defRPr sz="2223" kern="1200">
                <a:solidFill>
                  <a:schemeClr val="tx1"/>
                </a:solidFill>
                <a:latin typeface="+mn-lt"/>
                <a:ea typeface="+mn-ea"/>
                <a:cs typeface="+mn-cs"/>
              </a:defRPr>
            </a:lvl9pPr>
          </a:lstStyle>
          <a:p>
            <a:pPr marL="0" indent="0">
              <a:buFont typeface="Wingdings" pitchFamily="2" charset="2"/>
              <a:buNone/>
            </a:pPr>
            <a:r>
              <a:rPr lang="en-US" b="1" dirty="0"/>
              <a:t>Open Questions:</a:t>
            </a:r>
          </a:p>
          <a:p>
            <a:r>
              <a:rPr lang="en-US" dirty="0"/>
              <a:t>How can I automate </a:t>
            </a:r>
            <a:r>
              <a:rPr lang="en-US" b="1" dirty="0"/>
              <a:t>finding relevant open data?</a:t>
            </a:r>
          </a:p>
          <a:p>
            <a:r>
              <a:rPr lang="en-US" dirty="0"/>
              <a:t>What is Open Data? i.e., which data am I </a:t>
            </a:r>
            <a:r>
              <a:rPr lang="en-US" b="1" dirty="0"/>
              <a:t>allowed to use </a:t>
            </a:r>
            <a:r>
              <a:rPr lang="en-US" dirty="0"/>
              <a:t>freely?</a:t>
            </a:r>
          </a:p>
          <a:p>
            <a:r>
              <a:rPr lang="en-US" dirty="0"/>
              <a:t>How can I </a:t>
            </a:r>
            <a:r>
              <a:rPr lang="en-US" b="1" dirty="0"/>
              <a:t>assess the quality </a:t>
            </a:r>
            <a:r>
              <a:rPr lang="en-US" dirty="0"/>
              <a:t>of Open Data?</a:t>
            </a:r>
          </a:p>
          <a:p>
            <a:r>
              <a:rPr lang="en-US" dirty="0"/>
              <a:t>Eventually: </a:t>
            </a:r>
          </a:p>
          <a:p>
            <a:pPr lvl="1"/>
            <a:r>
              <a:rPr lang="en-US" dirty="0"/>
              <a:t>How can I build a </a:t>
            </a:r>
            <a:r>
              <a:rPr lang="en-US" b="1" dirty="0"/>
              <a:t>scalable repository </a:t>
            </a:r>
            <a:r>
              <a:rPr lang="en-US" dirty="0"/>
              <a:t>of Open Data? (search engine, archive, etc.)</a:t>
            </a:r>
          </a:p>
        </p:txBody>
      </p:sp>
    </p:spTree>
    <p:extLst>
      <p:ext uri="{BB962C8B-B14F-4D97-AF65-F5344CB8AC3E}">
        <p14:creationId xmlns:p14="http://schemas.microsoft.com/office/powerpoint/2010/main" val="21975269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BTW, hope to see many of you in Vienna!</a:t>
            </a:r>
          </a:p>
        </p:txBody>
      </p:sp>
      <p:sp>
        <p:nvSpPr>
          <p:cNvPr id="3" name="Text Placeholder 2"/>
          <p:cNvSpPr>
            <a:spLocks noGrp="1"/>
          </p:cNvSpPr>
          <p:nvPr>
            <p:ph type="body" sz="half" idx="1"/>
          </p:nvPr>
        </p:nvSpPr>
        <p:spPr>
          <a:xfrm>
            <a:off x="183456" y="1383951"/>
            <a:ext cx="5035845" cy="3902076"/>
          </a:xfrm>
        </p:spPr>
        <p:txBody>
          <a:bodyPr>
            <a:normAutofit fontScale="85000" lnSpcReduction="20000"/>
          </a:bodyPr>
          <a:lstStyle/>
          <a:p>
            <a:r>
              <a:rPr lang="en-US" sz="2000" dirty="0"/>
              <a:t>ISWC2017 </a:t>
            </a:r>
            <a:r>
              <a:rPr lang="en-US" sz="2000" b="1" dirty="0"/>
              <a:t>21-25 October</a:t>
            </a:r>
          </a:p>
          <a:p>
            <a:r>
              <a:rPr lang="en-US" sz="2000" dirty="0"/>
              <a:t>Workshop paper submissions </a:t>
            </a:r>
            <a:r>
              <a:rPr lang="en-US" sz="2000" b="1" dirty="0">
                <a:solidFill>
                  <a:srgbClr val="FF0000"/>
                </a:solidFill>
              </a:rPr>
              <a:t>July 21, 2017</a:t>
            </a:r>
          </a:p>
          <a:p>
            <a:endParaRPr lang="en-US" sz="2000" b="1" dirty="0">
              <a:solidFill>
                <a:srgbClr val="FF0000"/>
              </a:solidFill>
            </a:endParaRPr>
          </a:p>
          <a:p>
            <a:r>
              <a:rPr lang="en-US" sz="2000" b="1" i="1" dirty="0">
                <a:solidFill>
                  <a:srgbClr val="FF0000"/>
                </a:solidFill>
              </a:rPr>
              <a:t>Maybe you jointly develop a nice idea for a workshop paper still here!?</a:t>
            </a:r>
          </a:p>
          <a:p>
            <a:endParaRPr lang="en-US" sz="2000" b="1" dirty="0">
              <a:solidFill>
                <a:srgbClr val="FF0000"/>
              </a:solidFill>
            </a:endParaRPr>
          </a:p>
          <a:p>
            <a:r>
              <a:rPr lang="en-US" sz="2000" b="1" dirty="0">
                <a:solidFill>
                  <a:srgbClr val="FF0000"/>
                </a:solidFill>
              </a:rPr>
              <a:t>We’re here to help </a:t>
            </a:r>
            <a:r>
              <a:rPr lang="en-US" sz="2000" b="1" dirty="0">
                <a:solidFill>
                  <a:srgbClr val="FF0000"/>
                </a:solidFill>
                <a:sym typeface="Wingdings"/>
              </a:rPr>
              <a:t></a:t>
            </a:r>
            <a:endParaRPr lang="en-US" sz="2000" b="1" dirty="0">
              <a:solidFill>
                <a:srgbClr val="FF0000"/>
              </a:solidFill>
            </a:endParaRPr>
          </a:p>
          <a:p>
            <a:endParaRPr lang="en-US" sz="2000" dirty="0"/>
          </a:p>
          <a:p>
            <a:r>
              <a:rPr lang="en-US" sz="2000" i="1" dirty="0"/>
              <a:t>Plus: </a:t>
            </a:r>
            <a:r>
              <a:rPr lang="en-US" sz="2000" b="1" i="1" dirty="0"/>
              <a:t>we’re hiring </a:t>
            </a:r>
            <a:r>
              <a:rPr lang="en-US" sz="2000" i="1" dirty="0"/>
              <a:t>a PhD student on an exciting Enterprise Linked Data Integration Project starting in autumn;-)</a:t>
            </a:r>
          </a:p>
          <a:p>
            <a:pPr marL="0" indent="0">
              <a:buNone/>
            </a:pPr>
            <a:r>
              <a:rPr lang="en-US" sz="2000" i="1" dirty="0"/>
              <a:t>    Check Twitter: </a:t>
            </a:r>
            <a:r>
              <a:rPr lang="en-US" sz="2000" i="1" dirty="0">
                <a:hlinkClick r:id="rId2"/>
              </a:rPr>
              <a:t>@AxelPolleres</a:t>
            </a:r>
            <a:r>
              <a:rPr lang="en-US" sz="2000" i="1" dirty="0"/>
              <a:t> or e-mail </a:t>
            </a:r>
          </a:p>
          <a:p>
            <a:pPr marL="0" indent="0">
              <a:buNone/>
            </a:pPr>
            <a:r>
              <a:rPr lang="en-US" sz="2000" i="1" dirty="0"/>
              <a:t>    me: </a:t>
            </a:r>
            <a:r>
              <a:rPr lang="en-US" sz="2000" i="1" dirty="0">
                <a:hlinkClick r:id="rId3"/>
              </a:rPr>
              <a:t>axel.polleres@wu.ac.at</a:t>
            </a:r>
            <a:endParaRPr lang="en-US" sz="2000" i="1" dirty="0"/>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5635567" y="1325563"/>
            <a:ext cx="3692641" cy="3902075"/>
          </a:xfrm>
        </p:spPr>
      </p:pic>
      <p:sp>
        <p:nvSpPr>
          <p:cNvPr id="5" name="Slide Number Placeholder 4"/>
          <p:cNvSpPr>
            <a:spLocks noGrp="1"/>
          </p:cNvSpPr>
          <p:nvPr>
            <p:ph type="sldNum" sz="quarter" idx="10"/>
          </p:nvPr>
        </p:nvSpPr>
        <p:spPr/>
        <p:txBody>
          <a:bodyPr/>
          <a:lstStyle/>
          <a:p>
            <a:pPr>
              <a:defRPr/>
            </a:pPr>
            <a:r>
              <a:rPr lang="de-DE"/>
              <a:t>Seite </a:t>
            </a:r>
            <a:fld id="{E263FBF5-8BA2-BC4C-A885-F0730F6AC04E}" type="slidenum">
              <a:rPr lang="de-DE" smtClean="0"/>
              <a:pPr>
                <a:defRPr/>
              </a:pPr>
              <a:t>132</a:t>
            </a:fld>
            <a:endParaRPr lang="de-DE"/>
          </a:p>
        </p:txBody>
      </p:sp>
      <p:sp>
        <p:nvSpPr>
          <p:cNvPr id="10" name="Rectangle 9"/>
          <p:cNvSpPr/>
          <p:nvPr/>
        </p:nvSpPr>
        <p:spPr>
          <a:xfrm>
            <a:off x="5779230" y="5286027"/>
            <a:ext cx="3477234" cy="307777"/>
          </a:xfrm>
          <a:prstGeom prst="rect">
            <a:avLst/>
          </a:prstGeom>
        </p:spPr>
        <p:txBody>
          <a:bodyPr wrap="none">
            <a:spAutoFit/>
          </a:bodyPr>
          <a:lstStyle/>
          <a:p>
            <a:r>
              <a:rPr lang="en-US" sz="1400">
                <a:hlinkClick r:id="rId5"/>
              </a:rPr>
              <a:t>https://iswc2017.semanticweb.org/</a:t>
            </a:r>
            <a:r>
              <a:rPr lang="en-US" sz="1400"/>
              <a:t> </a:t>
            </a:r>
          </a:p>
        </p:txBody>
      </p:sp>
    </p:spTree>
    <p:extLst>
      <p:ext uri="{BB962C8B-B14F-4D97-AF65-F5344CB8AC3E}">
        <p14:creationId xmlns:p14="http://schemas.microsoft.com/office/powerpoint/2010/main" val="165263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5464" y="3117049"/>
            <a:ext cx="9649072" cy="1036595"/>
          </a:xfrm>
        </p:spPr>
        <p:txBody>
          <a:bodyPr/>
          <a:lstStyle/>
          <a:p>
            <a:r>
              <a:rPr lang="en-US" sz="2000" dirty="0"/>
              <a:t>Data Integration for (Linked?) Open Data on the Web</a:t>
            </a:r>
            <a:br>
              <a:rPr lang="en-US" sz="2400" dirty="0"/>
            </a:br>
            <a:r>
              <a:rPr lang="en-US" sz="4000" dirty="0"/>
              <a:t>Challenges and Open Problems </a:t>
            </a:r>
            <a:r>
              <a:rPr lang="mr-IN" sz="4000" dirty="0"/>
              <a:t>–</a:t>
            </a:r>
            <a:r>
              <a:rPr lang="en-US" sz="4000" dirty="0"/>
              <a:t> Group Work!</a:t>
            </a:r>
            <a:endParaRPr lang="de-DE" sz="2400" dirty="0"/>
          </a:p>
        </p:txBody>
      </p:sp>
      <p:sp>
        <p:nvSpPr>
          <p:cNvPr id="3" name="Untertitel 2"/>
          <p:cNvSpPr>
            <a:spLocks noGrp="1"/>
          </p:cNvSpPr>
          <p:nvPr>
            <p:ph type="subTitle" idx="1"/>
          </p:nvPr>
        </p:nvSpPr>
        <p:spPr>
          <a:xfrm>
            <a:off x="255464" y="5002844"/>
            <a:ext cx="9649072" cy="374936"/>
          </a:xfrm>
        </p:spPr>
        <p:txBody>
          <a:bodyPr/>
          <a:lstStyle/>
          <a:p>
            <a:r>
              <a:rPr lang="de-DE" sz="1800" dirty="0"/>
              <a:t>Axel </a:t>
            </a:r>
            <a:r>
              <a:rPr lang="de-DE" sz="1800" dirty="0" err="1"/>
              <a:t>Polleres</a:t>
            </a:r>
            <a:r>
              <a:rPr lang="de-DE" sz="1800" dirty="0"/>
              <a:t>, Sebastian Neumaier </a:t>
            </a:r>
            <a:r>
              <a:rPr lang="en-US" sz="1800" dirty="0"/>
              <a:t>13th Reasoning Web Summer School, 2017</a:t>
            </a:r>
            <a:endParaRPr lang="de-DE" sz="1800" dirty="0"/>
          </a:p>
        </p:txBody>
      </p:sp>
    </p:spTree>
    <p:extLst>
      <p:ext uri="{BB962C8B-B14F-4D97-AF65-F5344CB8AC3E}">
        <p14:creationId xmlns:p14="http://schemas.microsoft.com/office/powerpoint/2010/main" val="1304519369"/>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did we hear today?</a:t>
            </a:r>
          </a:p>
        </p:txBody>
      </p:sp>
      <p:sp>
        <p:nvSpPr>
          <p:cNvPr id="3" name="Inhaltsplatzhalter 2"/>
          <p:cNvSpPr>
            <a:spLocks noGrp="1"/>
          </p:cNvSpPr>
          <p:nvPr>
            <p:ph idx="1"/>
          </p:nvPr>
        </p:nvSpPr>
        <p:spPr>
          <a:xfrm>
            <a:off x="513356" y="1561357"/>
            <a:ext cx="8640053" cy="3456384"/>
          </a:xfrm>
        </p:spPr>
        <p:txBody>
          <a:bodyPr>
            <a:normAutofit/>
          </a:bodyPr>
          <a:lstStyle/>
          <a:p>
            <a:pPr>
              <a:lnSpc>
                <a:spcPct val="110000"/>
              </a:lnSpc>
            </a:pPr>
            <a:r>
              <a:rPr lang="en-GB" dirty="0"/>
              <a:t>What is Open Data</a:t>
            </a:r>
          </a:p>
          <a:p>
            <a:pPr>
              <a:lnSpc>
                <a:spcPct val="110000"/>
              </a:lnSpc>
            </a:pPr>
            <a:r>
              <a:rPr lang="en-GB" dirty="0"/>
              <a:t>No Linked Data available on (governmental) data portals</a:t>
            </a:r>
          </a:p>
          <a:p>
            <a:pPr>
              <a:lnSpc>
                <a:spcPct val="110000"/>
              </a:lnSpc>
            </a:pPr>
            <a:r>
              <a:rPr lang="en-GB" dirty="0"/>
              <a:t>Issues relating to licensing and provenance of data </a:t>
            </a:r>
          </a:p>
          <a:p>
            <a:pPr>
              <a:lnSpc>
                <a:spcPct val="110000"/>
              </a:lnSpc>
            </a:pPr>
            <a:r>
              <a:rPr lang="en-GB" dirty="0"/>
              <a:t>High heterogeneity and quality issues </a:t>
            </a:r>
          </a:p>
          <a:p>
            <a:pPr>
              <a:lnSpc>
                <a:spcPct val="110000"/>
              </a:lnSpc>
            </a:pPr>
            <a:r>
              <a:rPr lang="en-GB" dirty="0"/>
              <a:t>Attempts to bring structure to the “Web of Open Data”</a:t>
            </a:r>
          </a:p>
          <a:p>
            <a:pPr marL="283903" lvl="1" indent="0">
              <a:lnSpc>
                <a:spcPct val="110000"/>
              </a:lnSpc>
              <a:buNone/>
            </a:pPr>
            <a:endParaRPr lang="en-GB"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134</a:t>
            </a:fld>
            <a:endParaRPr lang="de-AT" dirty="0"/>
          </a:p>
        </p:txBody>
      </p:sp>
    </p:spTree>
    <p:extLst>
      <p:ext uri="{BB962C8B-B14F-4D97-AF65-F5344CB8AC3E}">
        <p14:creationId xmlns:p14="http://schemas.microsoft.com/office/powerpoint/2010/main" val="1396482560"/>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Group Work</a:t>
            </a:r>
          </a:p>
        </p:txBody>
      </p:sp>
      <p:sp>
        <p:nvSpPr>
          <p:cNvPr id="3" name="Inhaltsplatzhalter 2"/>
          <p:cNvSpPr>
            <a:spLocks noGrp="1"/>
          </p:cNvSpPr>
          <p:nvPr>
            <p:ph idx="1"/>
          </p:nvPr>
        </p:nvSpPr>
        <p:spPr>
          <a:xfrm>
            <a:off x="513356" y="1345338"/>
            <a:ext cx="8815116" cy="3859813"/>
          </a:xfrm>
        </p:spPr>
        <p:txBody>
          <a:bodyPr>
            <a:normAutofit fontScale="85000" lnSpcReduction="10000"/>
          </a:bodyPr>
          <a:lstStyle/>
          <a:p>
            <a:r>
              <a:rPr lang="en-GB" b="1" dirty="0"/>
              <a:t>4-6 students per group</a:t>
            </a:r>
          </a:p>
          <a:p>
            <a:r>
              <a:rPr lang="en-GB" dirty="0"/>
              <a:t>Brainstorm on one of the presented problems</a:t>
            </a:r>
          </a:p>
          <a:p>
            <a:r>
              <a:rPr lang="en-GB" dirty="0"/>
              <a:t>How can you (your </a:t>
            </a:r>
            <a:r>
              <a:rPr lang="en-GB" i="1" dirty="0"/>
              <a:t>work/ideas</a:t>
            </a:r>
            <a:r>
              <a:rPr lang="en-GB" dirty="0"/>
              <a:t>) help to overcome the problems</a:t>
            </a:r>
          </a:p>
          <a:p>
            <a:endParaRPr lang="en-GB" dirty="0"/>
          </a:p>
          <a:p>
            <a:r>
              <a:rPr lang="en-GB" dirty="0"/>
              <a:t>Outcome: </a:t>
            </a:r>
          </a:p>
          <a:p>
            <a:pPr lvl="1"/>
            <a:r>
              <a:rPr lang="en-GB" dirty="0"/>
              <a:t>How would you tackle it, relevant literature, evaluations…</a:t>
            </a:r>
          </a:p>
          <a:p>
            <a:pPr lvl="1"/>
            <a:r>
              <a:rPr lang="en-GB" dirty="0"/>
              <a:t>No in-depth solutions</a:t>
            </a:r>
          </a:p>
          <a:p>
            <a:pPr lvl="1"/>
            <a:r>
              <a:rPr lang="en-GB" dirty="0"/>
              <a:t>Discuss and hear about the work of your colleagues</a:t>
            </a:r>
          </a:p>
          <a:p>
            <a:pPr lvl="1"/>
            <a:r>
              <a:rPr lang="en-GB" dirty="0"/>
              <a:t>Get out of your comfort zone: work on topic not related to your area</a:t>
            </a:r>
          </a:p>
          <a:p>
            <a:pPr lvl="1"/>
            <a:r>
              <a:rPr lang="en-GB" dirty="0"/>
              <a:t>Present discussion and findings ether in a slide (e.g. Google slides) or ideally present </a:t>
            </a:r>
            <a:r>
              <a:rPr lang="en-GB" b="1" dirty="0"/>
              <a:t>a workshop paper abstract </a:t>
            </a:r>
            <a:r>
              <a:rPr lang="en-GB" dirty="0"/>
              <a:t>(for ISWC ;))</a:t>
            </a:r>
            <a:br>
              <a:rPr lang="en-GB" dirty="0"/>
            </a:br>
            <a:r>
              <a:rPr lang="en-GB" b="1" dirty="0"/>
              <a:t>(2-5 minutes)</a:t>
            </a:r>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135</a:t>
            </a:fld>
            <a:endParaRPr lang="de-AT" dirty="0"/>
          </a:p>
        </p:txBody>
      </p:sp>
    </p:spTree>
    <p:extLst>
      <p:ext uri="{BB962C8B-B14F-4D97-AF65-F5344CB8AC3E}">
        <p14:creationId xmlns:p14="http://schemas.microsoft.com/office/powerpoint/2010/main" val="833607857"/>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2800" dirty="0"/>
              <a:t>P1: How to build and formalize an ontology for open data?</a:t>
            </a:r>
            <a:endParaRPr lang="de-DE" sz="2800" dirty="0"/>
          </a:p>
        </p:txBody>
      </p:sp>
      <p:sp>
        <p:nvSpPr>
          <p:cNvPr id="3" name="Inhaltsplatzhalter 2"/>
          <p:cNvSpPr>
            <a:spLocks noGrp="1"/>
          </p:cNvSpPr>
          <p:nvPr>
            <p:ph idx="1"/>
          </p:nvPr>
        </p:nvSpPr>
        <p:spPr>
          <a:xfrm>
            <a:off x="616411" y="3433564"/>
            <a:ext cx="8856077" cy="1982824"/>
          </a:xfrm>
        </p:spPr>
        <p:txBody>
          <a:bodyPr>
            <a:normAutofit fontScale="92500"/>
          </a:bodyPr>
          <a:lstStyle/>
          <a:p>
            <a:pPr marL="0" indent="0">
              <a:buNone/>
            </a:pPr>
            <a:r>
              <a:rPr lang="de-DE" b="1" dirty="0" err="1"/>
              <a:t>Your</a:t>
            </a:r>
            <a:r>
              <a:rPr lang="de-DE" b="1" dirty="0"/>
              <a:t> </a:t>
            </a:r>
            <a:r>
              <a:rPr lang="de-DE" b="1" dirty="0" err="1"/>
              <a:t>task</a:t>
            </a:r>
            <a:r>
              <a:rPr lang="de-DE" b="1" dirty="0"/>
              <a:t>:</a:t>
            </a:r>
          </a:p>
          <a:p>
            <a:pPr marL="0" indent="0">
              <a:buNone/>
            </a:pPr>
            <a:r>
              <a:rPr lang="de-DE" dirty="0" err="1"/>
              <a:t>Come</a:t>
            </a:r>
            <a:r>
              <a:rPr lang="de-DE" dirty="0"/>
              <a:t> </a:t>
            </a:r>
            <a:r>
              <a:rPr lang="de-DE" dirty="0" err="1"/>
              <a:t>up</a:t>
            </a:r>
            <a:r>
              <a:rPr lang="de-DE" dirty="0"/>
              <a:t> </a:t>
            </a:r>
            <a:r>
              <a:rPr lang="de-DE" dirty="0" err="1"/>
              <a:t>with</a:t>
            </a:r>
            <a:r>
              <a:rPr lang="de-DE" dirty="0"/>
              <a:t> an </a:t>
            </a:r>
            <a:r>
              <a:rPr lang="de-DE" dirty="0" err="1"/>
              <a:t>approach</a:t>
            </a:r>
            <a:r>
              <a:rPr lang="de-DE" dirty="0"/>
              <a:t> </a:t>
            </a:r>
            <a:r>
              <a:rPr lang="de-DE" dirty="0" err="1"/>
              <a:t>to</a:t>
            </a:r>
            <a:r>
              <a:rPr lang="de-DE" dirty="0"/>
              <a:t> </a:t>
            </a:r>
            <a:r>
              <a:rPr lang="de-DE" dirty="0" err="1"/>
              <a:t>increase</a:t>
            </a:r>
            <a:r>
              <a:rPr lang="de-DE" dirty="0"/>
              <a:t> </a:t>
            </a:r>
            <a:r>
              <a:rPr lang="de-DE" dirty="0" err="1"/>
              <a:t>interoperability</a:t>
            </a:r>
            <a:r>
              <a:rPr lang="de-DE" dirty="0"/>
              <a:t> </a:t>
            </a:r>
            <a:r>
              <a:rPr lang="de-DE" dirty="0" err="1"/>
              <a:t>of</a:t>
            </a:r>
            <a:r>
              <a:rPr lang="de-DE" dirty="0"/>
              <a:t> Open Data </a:t>
            </a:r>
            <a:r>
              <a:rPr lang="de-DE" dirty="0" err="1"/>
              <a:t>portals</a:t>
            </a:r>
            <a:r>
              <a:rPr lang="de-DE" dirty="0"/>
              <a:t>:</a:t>
            </a:r>
          </a:p>
          <a:p>
            <a:r>
              <a:rPr lang="de-DE" dirty="0"/>
              <a:t>The </a:t>
            </a:r>
            <a:r>
              <a:rPr lang="de-DE" dirty="0" err="1"/>
              <a:t>above</a:t>
            </a:r>
            <a:r>
              <a:rPr lang="de-DE" dirty="0"/>
              <a:t> </a:t>
            </a:r>
            <a:r>
              <a:rPr lang="de-DE" dirty="0" err="1"/>
              <a:t>model</a:t>
            </a:r>
            <a:r>
              <a:rPr lang="de-DE" dirty="0"/>
              <a:t> </a:t>
            </a:r>
            <a:r>
              <a:rPr lang="de-DE" dirty="0" err="1"/>
              <a:t>is</a:t>
            </a:r>
            <a:r>
              <a:rPr lang="de-DE" dirty="0"/>
              <a:t> </a:t>
            </a:r>
            <a:r>
              <a:rPr lang="de-DE" dirty="0" err="1"/>
              <a:t>clearly</a:t>
            </a:r>
            <a:r>
              <a:rPr lang="de-DE" dirty="0"/>
              <a:t> </a:t>
            </a:r>
            <a:r>
              <a:rPr lang="de-DE" dirty="0" err="1"/>
              <a:t>incomplete</a:t>
            </a:r>
            <a:r>
              <a:rPr lang="de-DE" dirty="0"/>
              <a:t> </a:t>
            </a:r>
            <a:r>
              <a:rPr lang="de-DE" dirty="0" err="1"/>
              <a:t>if</a:t>
            </a:r>
            <a:r>
              <a:rPr lang="de-DE" dirty="0"/>
              <a:t> </a:t>
            </a:r>
            <a:r>
              <a:rPr lang="de-DE" dirty="0" err="1"/>
              <a:t>we</a:t>
            </a:r>
            <a:r>
              <a:rPr lang="de-DE" dirty="0"/>
              <a:t> </a:t>
            </a:r>
            <a:r>
              <a:rPr lang="de-DE" dirty="0" err="1"/>
              <a:t>take</a:t>
            </a:r>
            <a:r>
              <a:rPr lang="de-DE" dirty="0"/>
              <a:t> all Open Data</a:t>
            </a:r>
          </a:p>
          <a:p>
            <a:r>
              <a:rPr lang="de-DE" dirty="0" err="1"/>
              <a:t>Does</a:t>
            </a:r>
            <a:r>
              <a:rPr lang="de-DE" dirty="0"/>
              <a:t> </a:t>
            </a:r>
            <a:r>
              <a:rPr lang="de-DE" dirty="0" err="1"/>
              <a:t>it</a:t>
            </a:r>
            <a:r>
              <a:rPr lang="de-DE" dirty="0"/>
              <a:t> </a:t>
            </a:r>
            <a:r>
              <a:rPr lang="de-DE" dirty="0" err="1"/>
              <a:t>make</a:t>
            </a:r>
            <a:r>
              <a:rPr lang="de-DE" dirty="0"/>
              <a:t> sense </a:t>
            </a:r>
            <a:r>
              <a:rPr lang="de-DE" dirty="0" err="1"/>
              <a:t>to</a:t>
            </a:r>
            <a:r>
              <a:rPr lang="de-DE" dirty="0"/>
              <a:t> </a:t>
            </a:r>
            <a:r>
              <a:rPr lang="de-DE" dirty="0" err="1"/>
              <a:t>come</a:t>
            </a:r>
            <a:r>
              <a:rPr lang="de-DE" dirty="0"/>
              <a:t> </a:t>
            </a:r>
            <a:r>
              <a:rPr lang="de-DE" dirty="0" err="1"/>
              <a:t>up</a:t>
            </a:r>
            <a:r>
              <a:rPr lang="de-DE" dirty="0"/>
              <a:t> </a:t>
            </a:r>
            <a:r>
              <a:rPr lang="de-DE" dirty="0" err="1"/>
              <a:t>with</a:t>
            </a:r>
            <a:r>
              <a:rPr lang="de-DE" dirty="0"/>
              <a:t> an </a:t>
            </a:r>
            <a:r>
              <a:rPr lang="de-DE" dirty="0" err="1"/>
              <a:t>general</a:t>
            </a:r>
            <a:r>
              <a:rPr lang="de-DE" dirty="0"/>
              <a:t> </a:t>
            </a:r>
            <a:r>
              <a:rPr lang="de-DE" dirty="0" err="1"/>
              <a:t>ontology</a:t>
            </a:r>
            <a:r>
              <a:rPr lang="de-DE" dirty="0"/>
              <a:t>?</a:t>
            </a:r>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136</a:t>
            </a:fld>
            <a:endParaRPr lang="de-AT" dirty="0"/>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t="11179"/>
          <a:stretch/>
        </p:blipFill>
        <p:spPr>
          <a:xfrm>
            <a:off x="1027082" y="1231547"/>
            <a:ext cx="7056784" cy="2198871"/>
          </a:xfrm>
          <a:prstGeom prst="rect">
            <a:avLst/>
          </a:prstGeom>
        </p:spPr>
      </p:pic>
      <p:sp>
        <p:nvSpPr>
          <p:cNvPr id="7" name="Rechteck 6"/>
          <p:cNvSpPr/>
          <p:nvPr/>
        </p:nvSpPr>
        <p:spPr>
          <a:xfrm>
            <a:off x="2559720" y="3217540"/>
            <a:ext cx="4148700" cy="307777"/>
          </a:xfrm>
          <a:prstGeom prst="rect">
            <a:avLst/>
          </a:prstGeom>
        </p:spPr>
        <p:txBody>
          <a:bodyPr wrap="none">
            <a:spAutoFit/>
          </a:bodyPr>
          <a:lstStyle/>
          <a:p>
            <a:r>
              <a:rPr lang="de-DE" sz="1400" dirty="0" err="1"/>
              <a:t>What</a:t>
            </a:r>
            <a:r>
              <a:rPr lang="de-DE" sz="1400" dirty="0"/>
              <a:t> </a:t>
            </a:r>
            <a:r>
              <a:rPr lang="de-DE" sz="1400" dirty="0" err="1"/>
              <a:t>we</a:t>
            </a:r>
            <a:r>
              <a:rPr lang="de-DE" sz="1400" dirty="0"/>
              <a:t> </a:t>
            </a:r>
            <a:r>
              <a:rPr lang="de-DE" sz="1400" dirty="0" err="1"/>
              <a:t>saw</a:t>
            </a:r>
            <a:r>
              <a:rPr lang="de-DE" sz="1400" dirty="0"/>
              <a:t>: </a:t>
            </a:r>
            <a:r>
              <a:rPr lang="de-DE" sz="1400" dirty="0" err="1"/>
              <a:t>the</a:t>
            </a:r>
            <a:r>
              <a:rPr lang="de-DE" sz="1400" dirty="0"/>
              <a:t> City Data Model </a:t>
            </a:r>
            <a:r>
              <a:rPr lang="de-DE" sz="1400" dirty="0" err="1"/>
              <a:t>ontology</a:t>
            </a:r>
            <a:endParaRPr lang="de-DE" sz="1400" dirty="0"/>
          </a:p>
        </p:txBody>
      </p:sp>
    </p:spTree>
    <p:extLst>
      <p:ext uri="{BB962C8B-B14F-4D97-AF65-F5344CB8AC3E}">
        <p14:creationId xmlns:p14="http://schemas.microsoft.com/office/powerpoint/2010/main" val="1478638742"/>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7807003" cy="736476"/>
          </a:xfrm>
        </p:spPr>
        <p:txBody>
          <a:bodyPr/>
          <a:lstStyle/>
          <a:p>
            <a:r>
              <a:rPr lang="en-US" sz="2400" dirty="0"/>
              <a:t>P2: Apply information extraction?</a:t>
            </a:r>
            <a:endParaRPr lang="de-DE" dirty="0"/>
          </a:p>
        </p:txBody>
      </p:sp>
      <p:sp>
        <p:nvSpPr>
          <p:cNvPr id="3" name="Inhaltsplatzhalter 2"/>
          <p:cNvSpPr>
            <a:spLocks noGrp="1"/>
          </p:cNvSpPr>
          <p:nvPr>
            <p:ph idx="1"/>
          </p:nvPr>
        </p:nvSpPr>
        <p:spPr>
          <a:xfrm>
            <a:off x="513356" y="1345338"/>
            <a:ext cx="8959132" cy="3859813"/>
          </a:xfrm>
        </p:spPr>
        <p:txBody>
          <a:bodyPr/>
          <a:lstStyle/>
          <a:p>
            <a:pPr marL="0" indent="0">
              <a:buNone/>
            </a:pPr>
            <a:r>
              <a:rPr lang="en-GB" b="1" dirty="0"/>
              <a:t>Your task: </a:t>
            </a:r>
            <a:br>
              <a:rPr lang="en-GB" b="1" dirty="0"/>
            </a:br>
            <a:r>
              <a:rPr lang="en-GB" dirty="0"/>
              <a:t>Extract important dimensions for governmental Open Data</a:t>
            </a:r>
          </a:p>
          <a:p>
            <a:r>
              <a:rPr lang="en-GB" i="1" dirty="0"/>
              <a:t>Spatial</a:t>
            </a:r>
          </a:p>
          <a:p>
            <a:pPr lvl="1"/>
            <a:r>
              <a:rPr lang="en-GB" dirty="0"/>
              <a:t>Location labels, identifiers (postal codes, NUTS), coordinates, …</a:t>
            </a:r>
          </a:p>
          <a:p>
            <a:r>
              <a:rPr lang="en-GB" i="1" dirty="0"/>
              <a:t>Taxonomic</a:t>
            </a:r>
          </a:p>
          <a:p>
            <a:endParaRPr lang="en-GB" dirty="0"/>
          </a:p>
          <a:p>
            <a:pPr marL="0" indent="0">
              <a:buNone/>
            </a:pPr>
            <a:endParaRPr lang="en-GB" dirty="0"/>
          </a:p>
          <a:p>
            <a:r>
              <a:rPr lang="en-GB" i="1" dirty="0"/>
              <a:t>Temporal</a:t>
            </a:r>
          </a:p>
          <a:p>
            <a:pPr lvl="1"/>
            <a:r>
              <a:rPr lang="en-GB" dirty="0"/>
              <a:t>date/time information, regular updates to datasets</a:t>
            </a:r>
          </a:p>
          <a:p>
            <a:pPr lvl="1"/>
            <a:endParaRPr lang="en-GB"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137</a:t>
            </a:fld>
            <a:endParaRPr lang="de-AT" dirty="0"/>
          </a:p>
        </p:txBody>
      </p:sp>
      <p:pic>
        <p:nvPicPr>
          <p:cNvPr id="6" name="Screen Shot 2016-06-14 at 08.40.50.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68836" y="3298349"/>
            <a:ext cx="3955380" cy="990948"/>
          </a:xfrm>
          <a:prstGeom prst="rect">
            <a:avLst/>
          </a:prstGeom>
          <a:ln w="12700">
            <a:miter lim="400000"/>
          </a:ln>
        </p:spPr>
      </p:pic>
      <p:pic>
        <p:nvPicPr>
          <p:cNvPr id="7" name="Screen Shot 2016-06-14 at 08.40.50.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4722" y="3289548"/>
            <a:ext cx="1968130" cy="936104"/>
          </a:xfrm>
          <a:prstGeom prst="rect">
            <a:avLst/>
          </a:prstGeom>
          <a:ln w="12700">
            <a:miter lim="400000"/>
          </a:ln>
        </p:spPr>
      </p:pic>
    </p:spTree>
    <p:extLst>
      <p:ext uri="{BB962C8B-B14F-4D97-AF65-F5344CB8AC3E}">
        <p14:creationId xmlns:p14="http://schemas.microsoft.com/office/powerpoint/2010/main" val="800573710"/>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Screen Shot 2015-05-19 at 20.54.08.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11848" y="1475399"/>
            <a:ext cx="2376264" cy="1578610"/>
          </a:xfrm>
          <a:prstGeom prst="rect">
            <a:avLst/>
          </a:prstGeom>
          <a:ln>
            <a:solidFill>
              <a:schemeClr val="accent6">
                <a:lumMod val="50000"/>
              </a:schemeClr>
            </a:solidFill>
          </a:ln>
        </p:spPr>
      </p:pic>
      <p:sp>
        <p:nvSpPr>
          <p:cNvPr id="2" name="Titel 1"/>
          <p:cNvSpPr>
            <a:spLocks noGrp="1"/>
          </p:cNvSpPr>
          <p:nvPr>
            <p:ph type="title"/>
          </p:nvPr>
        </p:nvSpPr>
        <p:spPr/>
        <p:txBody>
          <a:bodyPr>
            <a:normAutofit fontScale="90000"/>
          </a:bodyPr>
          <a:lstStyle/>
          <a:p>
            <a:r>
              <a:rPr lang="en-US" dirty="0"/>
              <a:t>P3: How to assess provenance and trustworthy of a data source?</a:t>
            </a:r>
            <a:endParaRPr lang="de-DE" dirty="0"/>
          </a:p>
        </p:txBody>
      </p:sp>
      <p:sp>
        <p:nvSpPr>
          <p:cNvPr id="3" name="Inhaltsplatzhalter 2"/>
          <p:cNvSpPr>
            <a:spLocks noGrp="1"/>
          </p:cNvSpPr>
          <p:nvPr>
            <p:ph idx="1"/>
          </p:nvPr>
        </p:nvSpPr>
        <p:spPr>
          <a:xfrm>
            <a:off x="513356" y="1201316"/>
            <a:ext cx="9031140" cy="4164577"/>
          </a:xfrm>
        </p:spPr>
        <p:txBody>
          <a:bodyPr>
            <a:normAutofit fontScale="92500" lnSpcReduction="10000"/>
          </a:bodyPr>
          <a:lstStyle/>
          <a:p>
            <a:r>
              <a:rPr lang="en-US" dirty="0"/>
              <a:t>Populations from different sources? Who to trust?</a:t>
            </a:r>
          </a:p>
          <a:p>
            <a:endParaRPr lang="en-US" dirty="0"/>
          </a:p>
          <a:p>
            <a:endParaRPr lang="en-US" dirty="0"/>
          </a:p>
          <a:p>
            <a:endParaRPr lang="en-US" dirty="0"/>
          </a:p>
          <a:p>
            <a:endParaRPr lang="en-US" dirty="0"/>
          </a:p>
          <a:p>
            <a:pPr lvl="1"/>
            <a:endParaRPr lang="en-US" dirty="0"/>
          </a:p>
          <a:p>
            <a:pPr lvl="1"/>
            <a:r>
              <a:rPr lang="en-US" dirty="0"/>
              <a:t>Can we come up with a confidentiality measure for a data source?</a:t>
            </a:r>
          </a:p>
          <a:p>
            <a:pPr lvl="2"/>
            <a:r>
              <a:rPr lang="en-US" dirty="0"/>
              <a:t>Weighted aggregation or choose one source?</a:t>
            </a:r>
          </a:p>
          <a:p>
            <a:pPr lvl="1"/>
            <a:endParaRPr lang="en-US" dirty="0"/>
          </a:p>
          <a:p>
            <a:r>
              <a:rPr lang="en-US" dirty="0"/>
              <a:t>Can (description?) logics or rules help?</a:t>
            </a:r>
          </a:p>
          <a:p>
            <a:pPr lvl="1"/>
            <a:r>
              <a:rPr lang="de-DE" dirty="0"/>
              <a:t>E.g. </a:t>
            </a:r>
            <a:r>
              <a:rPr lang="de-DE" dirty="0" err="1"/>
              <a:t>inconcistency</a:t>
            </a:r>
            <a:r>
              <a:rPr lang="de-DE" dirty="0"/>
              <a:t> </a:t>
            </a:r>
            <a:r>
              <a:rPr lang="de-DE" dirty="0" err="1"/>
              <a:t>detection</a:t>
            </a:r>
            <a:r>
              <a:rPr lang="en-US" dirty="0"/>
              <a:t>/resolution</a:t>
            </a:r>
            <a:r>
              <a:rPr lang="de-DE" dirty="0"/>
              <a:t>?</a:t>
            </a:r>
          </a:p>
          <a:p>
            <a:pPr lvl="1"/>
            <a:endParaRPr lang="de-DE"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138</a:t>
            </a:fld>
            <a:endParaRPr lang="de-AT" dirty="0"/>
          </a:p>
        </p:txBody>
      </p:sp>
      <p:sp>
        <p:nvSpPr>
          <p:cNvPr id="7" name="Oval 6"/>
          <p:cNvSpPr/>
          <p:nvPr/>
        </p:nvSpPr>
        <p:spPr>
          <a:xfrm>
            <a:off x="3423816" y="2511769"/>
            <a:ext cx="2651547" cy="686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295515"/>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P4: Can </a:t>
            </a:r>
            <a:r>
              <a:rPr lang="de-DE" dirty="0" err="1"/>
              <a:t>you</a:t>
            </a:r>
            <a:r>
              <a:rPr lang="de-DE" dirty="0"/>
              <a:t> </a:t>
            </a:r>
            <a:r>
              <a:rPr lang="de-DE" dirty="0" err="1"/>
              <a:t>relate</a:t>
            </a:r>
            <a:r>
              <a:rPr lang="de-DE" dirty="0"/>
              <a:t>?</a:t>
            </a:r>
          </a:p>
        </p:txBody>
      </p:sp>
      <p:sp>
        <p:nvSpPr>
          <p:cNvPr id="3" name="Inhaltsplatzhalter 2"/>
          <p:cNvSpPr>
            <a:spLocks noGrp="1"/>
          </p:cNvSpPr>
          <p:nvPr>
            <p:ph idx="1"/>
          </p:nvPr>
        </p:nvSpPr>
        <p:spPr/>
        <p:txBody>
          <a:bodyPr/>
          <a:lstStyle/>
          <a:p>
            <a:endParaRPr lang="en-US" dirty="0"/>
          </a:p>
          <a:p>
            <a:r>
              <a:rPr lang="en-US" dirty="0"/>
              <a:t>Bridge the gap between what you saw in the lecture and </a:t>
            </a:r>
            <a:r>
              <a:rPr lang="en-US" b="1" dirty="0"/>
              <a:t>your PhD/research topic</a:t>
            </a:r>
            <a:r>
              <a:rPr lang="en-US" dirty="0"/>
              <a:t>!</a:t>
            </a:r>
          </a:p>
          <a:p>
            <a:r>
              <a:rPr lang="en-US" dirty="0"/>
              <a:t>Can you (your </a:t>
            </a:r>
            <a:r>
              <a:rPr lang="en-US" i="1" dirty="0"/>
              <a:t>work/ideas</a:t>
            </a:r>
            <a:r>
              <a:rPr lang="en-US" dirty="0"/>
              <a:t>) help to overcome a certain problem discussed in the lecture?</a:t>
            </a:r>
          </a:p>
          <a:p>
            <a:endParaRPr lang="en-US" dirty="0"/>
          </a:p>
          <a:p>
            <a:endParaRPr lang="en-US" dirty="0"/>
          </a:p>
          <a:p>
            <a:endParaRPr lang="de-DE"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139</a:t>
            </a:fld>
            <a:endParaRPr lang="de-AT" dirty="0"/>
          </a:p>
        </p:txBody>
      </p:sp>
    </p:spTree>
    <p:extLst>
      <p:ext uri="{BB962C8B-B14F-4D97-AF65-F5344CB8AC3E}">
        <p14:creationId xmlns:p14="http://schemas.microsoft.com/office/powerpoint/2010/main" val="1266341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RDF</a:t>
            </a:r>
          </a:p>
        </p:txBody>
      </p:sp>
      <p:sp>
        <p:nvSpPr>
          <p:cNvPr id="3" name="Content Placeholder 2"/>
          <p:cNvSpPr>
            <a:spLocks noGrp="1"/>
          </p:cNvSpPr>
          <p:nvPr>
            <p:ph idx="1"/>
          </p:nvPr>
        </p:nvSpPr>
        <p:spPr/>
        <p:txBody>
          <a:bodyPr/>
          <a:lstStyle/>
          <a:p>
            <a:r>
              <a:rPr lang="de-AT" dirty="0"/>
              <a:t>Different </a:t>
            </a:r>
            <a:r>
              <a:rPr lang="de-AT" dirty="0" err="1"/>
              <a:t>syntaxes</a:t>
            </a:r>
            <a:r>
              <a:rPr lang="de-AT" dirty="0"/>
              <a:t> </a:t>
            </a:r>
            <a:r>
              <a:rPr lang="de-AT" dirty="0" err="1"/>
              <a:t>for</a:t>
            </a:r>
            <a:r>
              <a:rPr lang="de-AT" dirty="0"/>
              <a:t> RDF:</a:t>
            </a:r>
          </a:p>
          <a:p>
            <a:pPr lvl="1"/>
            <a:r>
              <a:rPr lang="de-AT" dirty="0"/>
              <a:t>RDF/XML</a:t>
            </a:r>
          </a:p>
          <a:p>
            <a:pPr lvl="1"/>
            <a:r>
              <a:rPr lang="de-AT" b="1" dirty="0"/>
              <a:t>Turtle</a:t>
            </a:r>
          </a:p>
          <a:p>
            <a:pPr lvl="1"/>
            <a:r>
              <a:rPr lang="de-AT" dirty="0" err="1"/>
              <a:t>RDFa</a:t>
            </a:r>
            <a:endParaRPr lang="de-AT" dirty="0"/>
          </a:p>
          <a:p>
            <a:pPr lvl="1"/>
            <a:r>
              <a:rPr lang="de-AT" dirty="0"/>
              <a:t>JSON-LD</a:t>
            </a:r>
          </a:p>
          <a:p>
            <a:pPr lvl="1"/>
            <a:r>
              <a:rPr lang="de-AT" dirty="0"/>
              <a:t>HDT (</a:t>
            </a:r>
            <a:r>
              <a:rPr lang="de-AT" dirty="0" err="1"/>
              <a:t>compressed</a:t>
            </a:r>
            <a:r>
              <a:rPr lang="de-AT" dirty="0"/>
              <a:t>)</a:t>
            </a:r>
          </a:p>
          <a:p>
            <a:r>
              <a:rPr lang="de-AT" dirty="0" err="1"/>
              <a:t>Accessing</a:t>
            </a:r>
            <a:r>
              <a:rPr lang="de-AT" dirty="0"/>
              <a:t> RDF:</a:t>
            </a:r>
          </a:p>
          <a:p>
            <a:pPr lvl="1"/>
            <a:r>
              <a:rPr lang="de-AT" dirty="0"/>
              <a:t>Query </a:t>
            </a:r>
            <a:r>
              <a:rPr lang="de-AT" dirty="0" err="1"/>
              <a:t>language</a:t>
            </a:r>
            <a:r>
              <a:rPr lang="de-AT" dirty="0"/>
              <a:t>: SPARQL</a:t>
            </a:r>
          </a:p>
          <a:p>
            <a:pPr lvl="1"/>
            <a:r>
              <a:rPr lang="de-AT" dirty="0"/>
              <a:t>Parser</a:t>
            </a:r>
          </a:p>
          <a:p>
            <a:pPr lvl="1"/>
            <a:endParaRPr lang="de-AT" dirty="0"/>
          </a:p>
        </p:txBody>
      </p:sp>
      <p:sp>
        <p:nvSpPr>
          <p:cNvPr id="6" name="Rectangle 5"/>
          <p:cNvSpPr/>
          <p:nvPr/>
        </p:nvSpPr>
        <p:spPr>
          <a:xfrm>
            <a:off x="4647952" y="2065412"/>
            <a:ext cx="5328592"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 &lt;http://</a:t>
            </a:r>
            <a:r>
              <a:rPr lang="de-AT" sz="1400" dirty="0" err="1">
                <a:solidFill>
                  <a:sysClr val="windowText" lastClr="000000"/>
                </a:solidFill>
                <a:latin typeface="Courier New" charset="0"/>
                <a:ea typeface="Courier New" charset="0"/>
                <a:cs typeface="Courier New" charset="0"/>
              </a:rPr>
              <a:t>polleres.net</a:t>
            </a:r>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foaf.df</a:t>
            </a:r>
            <a:r>
              <a:rPr lang="de-AT" sz="1400" dirty="0">
                <a:solidFill>
                  <a:sysClr val="windowText" lastClr="000000"/>
                </a:solidFill>
                <a:latin typeface="Courier New" charset="0"/>
                <a:ea typeface="Courier New" charset="0"/>
                <a:cs typeface="Courier New" charset="0"/>
              </a:rPr>
              <a:t>&gt;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rdfs</a:t>
            </a:r>
            <a:r>
              <a:rPr lang="de-AT" sz="1400" dirty="0">
                <a:solidFill>
                  <a:sysClr val="windowText" lastClr="000000"/>
                </a:solidFill>
                <a:latin typeface="Courier New" charset="0"/>
                <a:ea typeface="Courier New" charset="0"/>
                <a:cs typeface="Courier New" charset="0"/>
              </a:rPr>
              <a:t>: &lt;http://</a:t>
            </a:r>
            <a:r>
              <a:rPr lang="mr-IN" sz="1400" dirty="0">
                <a:solidFill>
                  <a:sysClr val="windowText" lastClr="000000"/>
                </a:solidFill>
                <a:latin typeface="Courier New" charset="0"/>
                <a:ea typeface="Courier New" charset="0"/>
                <a:cs typeface="Courier New" charset="0"/>
              </a:rPr>
              <a:t>…</a:t>
            </a:r>
            <a:r>
              <a:rPr lang="de-AT" sz="1400" dirty="0">
                <a:solidFill>
                  <a:sysClr val="windowText" lastClr="000000"/>
                </a:solidFill>
                <a:latin typeface="Courier New" charset="0"/>
                <a:ea typeface="Courier New" charset="0"/>
                <a:cs typeface="Courier New" charset="0"/>
              </a:rPr>
              <a:t>&gt;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foaf</a:t>
            </a:r>
            <a:r>
              <a:rPr lang="de-AT" sz="1400" dirty="0">
                <a:solidFill>
                  <a:sysClr val="windowText" lastClr="000000"/>
                </a:solidFill>
                <a:latin typeface="Courier New" charset="0"/>
                <a:ea typeface="Courier New" charset="0"/>
                <a:cs typeface="Courier New" charset="0"/>
              </a:rPr>
              <a:t>: &lt;http://</a:t>
            </a:r>
            <a:r>
              <a:rPr lang="mr-IN" sz="1400" dirty="0">
                <a:solidFill>
                  <a:sysClr val="windowText" lastClr="000000"/>
                </a:solidFill>
                <a:latin typeface="Courier New" charset="0"/>
                <a:ea typeface="Courier New" charset="0"/>
                <a:cs typeface="Courier New" charset="0"/>
              </a:rPr>
              <a:t>…</a:t>
            </a:r>
            <a:r>
              <a:rPr lang="de-AT" sz="1400" dirty="0">
                <a:solidFill>
                  <a:sysClr val="windowText" lastClr="000000"/>
                </a:solidFill>
                <a:latin typeface="Courier New" charset="0"/>
                <a:ea typeface="Courier New" charset="0"/>
                <a:cs typeface="Courier New" charset="0"/>
              </a:rPr>
              <a:t>&gt;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dc: &lt;http://</a:t>
            </a:r>
            <a:r>
              <a:rPr lang="mr-IN" sz="1400" dirty="0">
                <a:solidFill>
                  <a:sysClr val="windowText" lastClr="000000"/>
                </a:solidFill>
                <a:latin typeface="Courier New" charset="0"/>
                <a:ea typeface="Courier New" charset="0"/>
                <a:cs typeface="Courier New" charset="0"/>
              </a:rPr>
              <a:t>…</a:t>
            </a:r>
            <a:r>
              <a:rPr lang="de-AT" sz="1400" dirty="0">
                <a:solidFill>
                  <a:sysClr val="windowText" lastClr="000000"/>
                </a:solidFill>
                <a:latin typeface="Courier New" charset="0"/>
                <a:ea typeface="Courier New" charset="0"/>
                <a:cs typeface="Courier New" charset="0"/>
              </a:rPr>
              <a:t>&gt;</a:t>
            </a:r>
          </a:p>
          <a:p>
            <a:endParaRPr lang="de-AT" sz="1400" dirty="0">
              <a:solidFill>
                <a:sysClr val="windowText" lastClr="000000"/>
              </a:solidFill>
              <a:latin typeface="Courier New" charset="0"/>
              <a:ea typeface="Courier New" charset="0"/>
              <a:cs typeface="Courier New" charset="0"/>
            </a:endParaRP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 Person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foaf:name</a:t>
            </a:r>
            <a:r>
              <a:rPr lang="de-AT" sz="1400" dirty="0">
                <a:solidFill>
                  <a:sysClr val="windowText" lastClr="000000"/>
                </a:solidFill>
                <a:latin typeface="Courier New" charset="0"/>
                <a:ea typeface="Courier New" charset="0"/>
                <a:cs typeface="Courier New" charset="0"/>
              </a:rPr>
              <a:t> “Axel </a:t>
            </a:r>
            <a:r>
              <a:rPr lang="de-AT" sz="1400" dirty="0" err="1">
                <a:solidFill>
                  <a:sysClr val="windowText" lastClr="000000"/>
                </a:solidFill>
                <a:latin typeface="Courier New" charset="0"/>
                <a:ea typeface="Courier New" charset="0"/>
                <a:cs typeface="Courier New" charset="0"/>
              </a:rPr>
              <a:t>Polleres</a:t>
            </a:r>
            <a:r>
              <a:rPr lang="de-AT" sz="1400" dirty="0">
                <a:solidFill>
                  <a:sysClr val="windowText" lastClr="000000"/>
                </a:solidFill>
                <a:latin typeface="Courier New" charset="0"/>
                <a:ea typeface="Courier New" charset="0"/>
                <a:cs typeface="Courier New" charset="0"/>
              </a:rPr>
              <a:t>”.</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foaf:knows</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gb</a:t>
            </a:r>
            <a:r>
              <a:rPr lang="de-AT" sz="1400" dirty="0">
                <a:solidFill>
                  <a:sysClr val="windowText" lastClr="000000"/>
                </a:solidFill>
                <a:latin typeface="Courier New" charset="0"/>
                <a:ea typeface="Courier New" charset="0"/>
                <a:cs typeface="Courier New" charset="0"/>
              </a:rPr>
              <a: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dc:creator</a:t>
            </a:r>
            <a:r>
              <a:rPr lang="de-AT" sz="1400" dirty="0">
                <a:solidFill>
                  <a:sysClr val="windowText" lastClr="000000"/>
                </a:solidFill>
                <a:latin typeface="Courier New" charset="0"/>
                <a:ea typeface="Courier New" charset="0"/>
                <a:cs typeface="Courier New" charset="0"/>
              </a:rPr>
              <a:t> _:b</a:t>
            </a:r>
          </a:p>
          <a:p>
            <a:r>
              <a:rPr lang="en-US" sz="1400" dirty="0">
                <a:solidFill>
                  <a:sysClr val="windowText" lastClr="000000"/>
                </a:solidFill>
                <a:latin typeface="Courier New" charset="0"/>
                <a:ea typeface="Courier New" charset="0"/>
                <a:cs typeface="Courier New" charset="0"/>
              </a:rPr>
              <a:t>_:b </a:t>
            </a:r>
            <a:r>
              <a:rPr lang="en-US" sz="1400" dirty="0" err="1">
                <a:solidFill>
                  <a:sysClr val="windowText" lastClr="000000"/>
                </a:solidFill>
                <a:latin typeface="Courier New" charset="0"/>
                <a:ea typeface="Courier New" charset="0"/>
                <a:cs typeface="Courier New" charset="0"/>
              </a:rPr>
              <a:t>rdfs:label</a:t>
            </a:r>
            <a:r>
              <a:rPr lang="en-US" sz="1400" dirty="0">
                <a:solidFill>
                  <a:sysClr val="windowText" lastClr="000000"/>
                </a:solidFill>
                <a:latin typeface="Courier New" charset="0"/>
                <a:ea typeface="Courier New" charset="0"/>
                <a:cs typeface="Courier New" charset="0"/>
              </a:rPr>
              <a:t> “Rules and Ontologies …”</a:t>
            </a:r>
            <a:endParaRPr lang="de-AT" sz="1400" b="1" dirty="0">
              <a:solidFill>
                <a:sysClr val="windowText" lastClr="000000"/>
              </a:solidFill>
              <a:highlight>
                <a:srgbClr val="FFFFFF"/>
              </a:highlight>
              <a:latin typeface="Courier New" charset="0"/>
              <a:ea typeface="Courier New" charset="0"/>
              <a:cs typeface="Courier New" charset="0"/>
            </a:endParaRPr>
          </a:p>
        </p:txBody>
      </p:sp>
      <p:sp>
        <p:nvSpPr>
          <p:cNvPr id="7" name="Rectangle 6"/>
          <p:cNvSpPr/>
          <p:nvPr/>
        </p:nvSpPr>
        <p:spPr>
          <a:xfrm>
            <a:off x="8680400" y="4441677"/>
            <a:ext cx="773729" cy="200055"/>
          </a:xfrm>
          <a:prstGeom prst="rect">
            <a:avLst/>
          </a:prstGeom>
          <a:noFill/>
          <a:ln>
            <a:noFill/>
          </a:ln>
          <a:effectLst/>
        </p:spPr>
        <p:txBody>
          <a:bodyPr wrap="square">
            <a:spAutoFit/>
          </a:bodyPr>
          <a:lstStyle/>
          <a:p>
            <a:r>
              <a:rPr lang="en-US" sz="700" b="1" dirty="0">
                <a:solidFill>
                  <a:schemeClr val="bg1">
                    <a:lumMod val="50000"/>
                  </a:schemeClr>
                </a:solidFill>
              </a:rPr>
              <a:t>RDF/XML</a:t>
            </a:r>
            <a:endParaRPr lang="de-AT" sz="600" b="1" dirty="0">
              <a:solidFill>
                <a:schemeClr val="bg1">
                  <a:lumMod val="50000"/>
                </a:schemeClr>
              </a:solidFill>
            </a:endParaRPr>
          </a:p>
        </p:txBody>
      </p:sp>
      <p:sp>
        <p:nvSpPr>
          <p:cNvPr id="8" name="Rectangle 7"/>
          <p:cNvSpPr/>
          <p:nvPr/>
        </p:nvSpPr>
        <p:spPr>
          <a:xfrm>
            <a:off x="4647952" y="2071967"/>
            <a:ext cx="5328592"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 &lt;http://</a:t>
            </a:r>
            <a:r>
              <a:rPr lang="de-AT" sz="1400" dirty="0" err="1">
                <a:solidFill>
                  <a:sysClr val="windowText" lastClr="000000"/>
                </a:solidFill>
                <a:latin typeface="Courier New" charset="0"/>
                <a:ea typeface="Courier New" charset="0"/>
                <a:cs typeface="Courier New" charset="0"/>
              </a:rPr>
              <a:t>polleres.net</a:t>
            </a:r>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foaf.df</a:t>
            </a:r>
            <a:r>
              <a:rPr lang="de-AT" sz="1400" dirty="0">
                <a:solidFill>
                  <a:sysClr val="windowText" lastClr="000000"/>
                </a:solidFill>
                <a:latin typeface="Courier New" charset="0"/>
                <a:ea typeface="Courier New" charset="0"/>
                <a:cs typeface="Courier New" charset="0"/>
              </a:rPr>
              <a:t>&gt;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rdfs</a:t>
            </a:r>
            <a:r>
              <a:rPr lang="de-AT" sz="1400" dirty="0">
                <a:solidFill>
                  <a:sysClr val="windowText" lastClr="000000"/>
                </a:solidFill>
                <a:latin typeface="Courier New" charset="0"/>
                <a:ea typeface="Courier New" charset="0"/>
                <a:cs typeface="Courier New" charset="0"/>
              </a:rPr>
              <a:t>: &lt;http://</a:t>
            </a:r>
            <a:r>
              <a:rPr lang="mr-IN" sz="1400" dirty="0">
                <a:solidFill>
                  <a:sysClr val="windowText" lastClr="000000"/>
                </a:solidFill>
                <a:latin typeface="Courier New" charset="0"/>
                <a:ea typeface="Courier New" charset="0"/>
                <a:cs typeface="Courier New" charset="0"/>
              </a:rPr>
              <a:t>…</a:t>
            </a:r>
            <a:r>
              <a:rPr lang="de-AT" sz="1400" dirty="0">
                <a:solidFill>
                  <a:sysClr val="windowText" lastClr="000000"/>
                </a:solidFill>
                <a:latin typeface="Courier New" charset="0"/>
                <a:ea typeface="Courier New" charset="0"/>
                <a:cs typeface="Courier New" charset="0"/>
              </a:rPr>
              <a:t>&gt;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foaf</a:t>
            </a:r>
            <a:r>
              <a:rPr lang="de-AT" sz="1400" dirty="0">
                <a:solidFill>
                  <a:sysClr val="windowText" lastClr="000000"/>
                </a:solidFill>
                <a:latin typeface="Courier New" charset="0"/>
                <a:ea typeface="Courier New" charset="0"/>
                <a:cs typeface="Courier New" charset="0"/>
              </a:rPr>
              <a:t>: &lt;http://</a:t>
            </a:r>
            <a:r>
              <a:rPr lang="mr-IN" sz="1400" dirty="0">
                <a:solidFill>
                  <a:sysClr val="windowText" lastClr="000000"/>
                </a:solidFill>
                <a:latin typeface="Courier New" charset="0"/>
                <a:ea typeface="Courier New" charset="0"/>
                <a:cs typeface="Courier New" charset="0"/>
              </a:rPr>
              <a:t>…</a:t>
            </a:r>
            <a:r>
              <a:rPr lang="de-AT" sz="1400" dirty="0">
                <a:solidFill>
                  <a:sysClr val="windowText" lastClr="000000"/>
                </a:solidFill>
                <a:latin typeface="Courier New" charset="0"/>
                <a:ea typeface="Courier New" charset="0"/>
                <a:cs typeface="Courier New" charset="0"/>
              </a:rPr>
              <a:t>&gt;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prefix</a:t>
            </a:r>
            <a:r>
              <a:rPr lang="de-AT" sz="1400" dirty="0">
                <a:solidFill>
                  <a:sysClr val="windowText" lastClr="000000"/>
                </a:solidFill>
                <a:latin typeface="Courier New" charset="0"/>
                <a:ea typeface="Courier New" charset="0"/>
                <a:cs typeface="Courier New" charset="0"/>
              </a:rPr>
              <a:t> dc: &lt;http://</a:t>
            </a:r>
            <a:r>
              <a:rPr lang="mr-IN" sz="1400" dirty="0">
                <a:solidFill>
                  <a:sysClr val="windowText" lastClr="000000"/>
                </a:solidFill>
                <a:latin typeface="Courier New" charset="0"/>
                <a:ea typeface="Courier New" charset="0"/>
                <a:cs typeface="Courier New" charset="0"/>
              </a:rPr>
              <a:t>…</a:t>
            </a:r>
            <a:r>
              <a:rPr lang="de-AT" sz="1400" dirty="0">
                <a:solidFill>
                  <a:sysClr val="windowText" lastClr="000000"/>
                </a:solidFill>
                <a:latin typeface="Courier New" charset="0"/>
                <a:ea typeface="Courier New" charset="0"/>
                <a:cs typeface="Courier New" charset="0"/>
              </a:rPr>
              <a:t>&gt;</a:t>
            </a:r>
          </a:p>
          <a:p>
            <a:endParaRPr lang="de-AT" sz="1400" dirty="0">
              <a:solidFill>
                <a:sysClr val="windowText" lastClr="000000"/>
              </a:solidFill>
              <a:latin typeface="Courier New" charset="0"/>
              <a:ea typeface="Courier New" charset="0"/>
              <a:cs typeface="Courier New" charset="0"/>
            </a:endParaRP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 Person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foaf:name</a:t>
            </a:r>
            <a:r>
              <a:rPr lang="de-AT" sz="1400" dirty="0">
                <a:solidFill>
                  <a:sysClr val="windowText" lastClr="000000"/>
                </a:solidFill>
                <a:latin typeface="Courier New" charset="0"/>
                <a:ea typeface="Courier New" charset="0"/>
                <a:cs typeface="Courier New" charset="0"/>
              </a:rPr>
              <a:t> “Axel </a:t>
            </a:r>
            <a:r>
              <a:rPr lang="de-AT" sz="1400" dirty="0" err="1">
                <a:solidFill>
                  <a:sysClr val="windowText" lastClr="000000"/>
                </a:solidFill>
                <a:latin typeface="Courier New" charset="0"/>
                <a:ea typeface="Courier New" charset="0"/>
                <a:cs typeface="Courier New" charset="0"/>
              </a:rPr>
              <a:t>Polleres</a:t>
            </a:r>
            <a:r>
              <a:rPr lang="de-AT" sz="1400" dirty="0">
                <a:solidFill>
                  <a:sysClr val="windowText" lastClr="000000"/>
                </a:solidFill>
                <a:latin typeface="Courier New" charset="0"/>
                <a:ea typeface="Courier New" charset="0"/>
                <a:cs typeface="Courier New" charset="0"/>
              </a:rPr>
              <a:t>”.</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foaf:knows</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gb</a:t>
            </a:r>
            <a:r>
              <a:rPr lang="de-AT" sz="1400" dirty="0">
                <a:solidFill>
                  <a:sysClr val="windowText" lastClr="000000"/>
                </a:solidFill>
                <a:latin typeface="Courier New" charset="0"/>
                <a:ea typeface="Courier New" charset="0"/>
                <a:cs typeface="Courier New" charset="0"/>
              </a:rPr>
              <a:t> .</a:t>
            </a:r>
          </a:p>
          <a:p>
            <a:r>
              <a:rPr lang="de-AT" sz="1400" dirty="0">
                <a:solidFill>
                  <a:sysClr val="windowText" lastClr="000000"/>
                </a:solidFill>
                <a:latin typeface="Courier New" charset="0"/>
                <a:ea typeface="Courier New" charset="0"/>
                <a:cs typeface="Courier New" charset="0"/>
              </a:rPr>
              <a:t>:</a:t>
            </a:r>
            <a:r>
              <a:rPr lang="de-AT" sz="1400" dirty="0" err="1">
                <a:solidFill>
                  <a:sysClr val="windowText" lastClr="000000"/>
                </a:solidFill>
                <a:latin typeface="Courier New" charset="0"/>
                <a:ea typeface="Courier New" charset="0"/>
                <a:cs typeface="Courier New" charset="0"/>
              </a:rPr>
              <a:t>me</a:t>
            </a:r>
            <a:r>
              <a:rPr lang="de-AT" sz="1400" dirty="0">
                <a:solidFill>
                  <a:sysClr val="windowText" lastClr="000000"/>
                </a:solidFill>
                <a:latin typeface="Courier New" charset="0"/>
                <a:ea typeface="Courier New" charset="0"/>
                <a:cs typeface="Courier New" charset="0"/>
              </a:rPr>
              <a:t> </a:t>
            </a:r>
            <a:r>
              <a:rPr lang="de-AT" sz="1400" dirty="0" err="1">
                <a:solidFill>
                  <a:sysClr val="windowText" lastClr="000000"/>
                </a:solidFill>
                <a:latin typeface="Courier New" charset="0"/>
                <a:ea typeface="Courier New" charset="0"/>
                <a:cs typeface="Courier New" charset="0"/>
              </a:rPr>
              <a:t>dc:creator</a:t>
            </a:r>
            <a:r>
              <a:rPr lang="de-AT" sz="1400" dirty="0">
                <a:solidFill>
                  <a:sysClr val="windowText" lastClr="000000"/>
                </a:solidFill>
                <a:latin typeface="Courier New" charset="0"/>
                <a:ea typeface="Courier New" charset="0"/>
                <a:cs typeface="Courier New" charset="0"/>
              </a:rPr>
              <a:t> </a:t>
            </a:r>
            <a:r>
              <a:rPr lang="de-AT" sz="1400" b="1" dirty="0">
                <a:solidFill>
                  <a:sysClr val="windowText" lastClr="000000"/>
                </a:solidFill>
                <a:latin typeface="Courier New" charset="0"/>
                <a:ea typeface="Courier New" charset="0"/>
                <a:cs typeface="Courier New" charset="0"/>
              </a:rPr>
              <a:t>[</a:t>
            </a:r>
            <a:r>
              <a:rPr lang="en-US" sz="1400" dirty="0">
                <a:solidFill>
                  <a:sysClr val="windowText" lastClr="000000"/>
                </a:solidFill>
                <a:latin typeface="Courier New" charset="0"/>
                <a:ea typeface="Courier New" charset="0"/>
                <a:cs typeface="Courier New" charset="0"/>
              </a:rPr>
              <a:t> </a:t>
            </a:r>
            <a:r>
              <a:rPr lang="en-US" sz="1400" dirty="0" err="1">
                <a:solidFill>
                  <a:sysClr val="windowText" lastClr="000000"/>
                </a:solidFill>
                <a:latin typeface="Courier New" charset="0"/>
                <a:ea typeface="Courier New" charset="0"/>
                <a:cs typeface="Courier New" charset="0"/>
              </a:rPr>
              <a:t>rdfs:label</a:t>
            </a:r>
            <a:r>
              <a:rPr lang="en-US" sz="1400" dirty="0">
                <a:solidFill>
                  <a:sysClr val="windowText" lastClr="000000"/>
                </a:solidFill>
                <a:latin typeface="Courier New" charset="0"/>
                <a:ea typeface="Courier New" charset="0"/>
                <a:cs typeface="Courier New" charset="0"/>
              </a:rPr>
              <a:t> “Rules and Ontologies …” </a:t>
            </a:r>
            <a:r>
              <a:rPr lang="en-US" sz="1400" b="1" dirty="0">
                <a:solidFill>
                  <a:sysClr val="windowText" lastClr="000000"/>
                </a:solidFill>
                <a:latin typeface="Courier New" charset="0"/>
                <a:ea typeface="Courier New" charset="0"/>
                <a:cs typeface="Courier New" charset="0"/>
              </a:rPr>
              <a:t>]</a:t>
            </a:r>
            <a:r>
              <a:rPr lang="en-US" sz="1400" dirty="0">
                <a:solidFill>
                  <a:sysClr val="windowText" lastClr="000000"/>
                </a:solidFill>
                <a:latin typeface="Courier New" charset="0"/>
                <a:ea typeface="Courier New" charset="0"/>
                <a:cs typeface="Courier New" charset="0"/>
              </a:rPr>
              <a:t> . </a:t>
            </a:r>
            <a:endParaRPr lang="de-AT" sz="1400" b="1" dirty="0">
              <a:solidFill>
                <a:sysClr val="windowText" lastClr="000000"/>
              </a:solidFill>
              <a:highlight>
                <a:srgbClr val="FFFFFF"/>
              </a:highlight>
              <a:latin typeface="Courier New" charset="0"/>
              <a:ea typeface="Courier New" charset="0"/>
              <a:cs typeface="Courier New" charset="0"/>
            </a:endParaRPr>
          </a:p>
        </p:txBody>
      </p:sp>
    </p:spTree>
    <p:extLst>
      <p:ext uri="{BB962C8B-B14F-4D97-AF65-F5344CB8AC3E}">
        <p14:creationId xmlns:p14="http://schemas.microsoft.com/office/powerpoint/2010/main" val="1370918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ED50BB-A6B4-E147-B954-E685F37B4532}"/>
              </a:ext>
            </a:extLst>
          </p:cNvPr>
          <p:cNvSpPr>
            <a:spLocks noGrp="1"/>
          </p:cNvSpPr>
          <p:nvPr>
            <p:ph idx="1"/>
          </p:nvPr>
        </p:nvSpPr>
        <p:spPr>
          <a:xfrm>
            <a:off x="360336" y="1307653"/>
            <a:ext cx="9184160" cy="3013397"/>
          </a:xfrm>
        </p:spPr>
        <p:txBody>
          <a:bodyPr/>
          <a:lstStyle/>
          <a:p>
            <a:r>
              <a:rPr lang="en-US" dirty="0"/>
              <a:t>This work has been partially funded</a:t>
            </a:r>
          </a:p>
          <a:p>
            <a:pPr lvl="1"/>
            <a:r>
              <a:rPr lang="en-US" i="1" dirty="0"/>
              <a:t>by the Austrian Federal Ministry of Transport,  Innovation and Technology (BMVIT) under the program "ICT of the Future”</a:t>
            </a:r>
          </a:p>
          <a:p>
            <a:pPr lvl="1"/>
            <a:endParaRPr lang="en-US" i="1" dirty="0"/>
          </a:p>
          <a:p>
            <a:pPr lvl="1"/>
            <a:endParaRPr lang="en-US" i="1" dirty="0"/>
          </a:p>
          <a:p>
            <a:pPr lvl="1"/>
            <a:endParaRPr lang="en-US" i="1" dirty="0"/>
          </a:p>
          <a:p>
            <a:pPr lvl="1"/>
            <a:r>
              <a:rPr lang="en-US" i="1" dirty="0"/>
              <a:t>by the European Commission under the H2020 </a:t>
            </a:r>
            <a:r>
              <a:rPr lang="en-US" i="1" dirty="0" err="1"/>
              <a:t>Programme</a:t>
            </a:r>
            <a:endParaRPr lang="en-US" i="1" dirty="0"/>
          </a:p>
          <a:p>
            <a:pPr marL="283903" lvl="1" indent="0">
              <a:buNone/>
            </a:pPr>
            <a:endParaRPr lang="en-US" i="1" dirty="0"/>
          </a:p>
          <a:p>
            <a:pPr lvl="1"/>
            <a:endParaRPr lang="en-US" dirty="0"/>
          </a:p>
        </p:txBody>
      </p:sp>
      <p:sp>
        <p:nvSpPr>
          <p:cNvPr id="6" name="Rectangle 5">
            <a:extLst>
              <a:ext uri="{FF2B5EF4-FFF2-40B4-BE49-F238E27FC236}">
                <a16:creationId xmlns:a16="http://schemas.microsoft.com/office/drawing/2014/main" id="{FB573823-7B9E-6740-B7F3-654B8B588148}"/>
              </a:ext>
            </a:extLst>
          </p:cNvPr>
          <p:cNvSpPr/>
          <p:nvPr/>
        </p:nvSpPr>
        <p:spPr>
          <a:xfrm>
            <a:off x="1263576" y="4103352"/>
            <a:ext cx="5256584" cy="1258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B7B5D-12A6-C94C-B235-B87E167F2F9B}"/>
              </a:ext>
            </a:extLst>
          </p:cNvPr>
          <p:cNvSpPr>
            <a:spLocks noGrp="1"/>
          </p:cNvSpPr>
          <p:nvPr>
            <p:ph type="title"/>
          </p:nvPr>
        </p:nvSpPr>
        <p:spPr/>
        <p:txBody>
          <a:bodyPr/>
          <a:lstStyle/>
          <a:p>
            <a:r>
              <a:rPr lang="en-US" dirty="0"/>
              <a:t>Acknowledgements</a:t>
            </a:r>
          </a:p>
        </p:txBody>
      </p:sp>
      <p:sp>
        <p:nvSpPr>
          <p:cNvPr id="4" name="Footer Placeholder 3">
            <a:extLst>
              <a:ext uri="{FF2B5EF4-FFF2-40B4-BE49-F238E27FC236}">
                <a16:creationId xmlns:a16="http://schemas.microsoft.com/office/drawing/2014/main" id="{E0EEB0C8-B1B3-DC4E-87AB-4785E0E0B318}"/>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226AD3AE-0A40-554C-AF8F-EFD66AAC7D90}"/>
              </a:ext>
            </a:extLst>
          </p:cNvPr>
          <p:cNvSpPr>
            <a:spLocks noGrp="1"/>
          </p:cNvSpPr>
          <p:nvPr>
            <p:ph type="sldNum" sz="quarter" idx="12"/>
          </p:nvPr>
        </p:nvSpPr>
        <p:spPr/>
        <p:txBody>
          <a:bodyPr/>
          <a:lstStyle/>
          <a:p>
            <a:r>
              <a:rPr lang="de-AT"/>
              <a:t>SEITE </a:t>
            </a:r>
            <a:fld id="{BE3DC40E-DBBE-4E2D-9EEC-FBF0DA0E9179}" type="slidenum">
              <a:rPr lang="de-AT" smtClean="0"/>
              <a:t>140</a:t>
            </a:fld>
            <a:endParaRPr lang="de-AT" dirty="0"/>
          </a:p>
        </p:txBody>
      </p:sp>
      <p:pic>
        <p:nvPicPr>
          <p:cNvPr id="1026" name="Picture 2" descr="https://lh4.googleusercontent.com/eWFSPoDIn7DNfphvHr2vf80Ws1MdvTasQIEK1SnrxPBeeGB4btAM0LU8mTgPJdO1C0jpMMgRRrwrSm2SDL0zoaFymVAhv-yTClZnkzmGuRjQAz7aoFaYD__ASdihZ28cfgASBPok">
            <a:hlinkClick r:id="rId2"/>
            <a:extLst>
              <a:ext uri="{FF2B5EF4-FFF2-40B4-BE49-F238E27FC236}">
                <a16:creationId xmlns:a16="http://schemas.microsoft.com/office/drawing/2014/main" id="{9A95BEBF-BFFA-DB44-BC22-2C5B5F57B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184" y="2569468"/>
            <a:ext cx="1854200" cy="850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3BF2146-9B33-404A-A54C-90202EB5727B}"/>
              </a:ext>
            </a:extLst>
          </p:cNvPr>
          <p:cNvGrpSpPr/>
          <p:nvPr/>
        </p:nvGrpSpPr>
        <p:grpSpPr>
          <a:xfrm>
            <a:off x="1475244" y="4103351"/>
            <a:ext cx="1262542" cy="1262542"/>
            <a:chOff x="1180315" y="3497580"/>
            <a:chExt cx="1262542" cy="1262542"/>
          </a:xfrm>
        </p:grpSpPr>
        <p:pic>
          <p:nvPicPr>
            <p:cNvPr id="8" name="Picture 7">
              <a:extLst>
                <a:ext uri="{FF2B5EF4-FFF2-40B4-BE49-F238E27FC236}">
                  <a16:creationId xmlns:a16="http://schemas.microsoft.com/office/drawing/2014/main" id="{84EE7862-80AB-814F-B17C-2AB99BFA40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7314"/>
            <a:stretch/>
          </p:blipFill>
          <p:spPr>
            <a:xfrm>
              <a:off x="1180315" y="3497580"/>
              <a:ext cx="1262542" cy="1043940"/>
            </a:xfrm>
            <a:prstGeom prst="rect">
              <a:avLst/>
            </a:prstGeom>
          </p:spPr>
        </p:pic>
        <p:pic>
          <p:nvPicPr>
            <p:cNvPr id="9" name="Picture 8">
              <a:extLst>
                <a:ext uri="{FF2B5EF4-FFF2-40B4-BE49-F238E27FC236}">
                  <a16:creationId xmlns:a16="http://schemas.microsoft.com/office/drawing/2014/main" id="{4ACCBFB7-15A5-5F4E-812F-2FEA54E429DC}"/>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 uri="{28A0092B-C50C-407E-A947-70E740481C1C}">
                  <a14:useLocalDpi xmlns:a14="http://schemas.microsoft.com/office/drawing/2010/main" val="0"/>
                </a:ext>
              </a:extLst>
            </a:blip>
            <a:srcRect t="82685"/>
            <a:stretch/>
          </p:blipFill>
          <p:spPr>
            <a:xfrm>
              <a:off x="1180315" y="4541520"/>
              <a:ext cx="1262542" cy="218602"/>
            </a:xfrm>
            <a:prstGeom prst="rect">
              <a:avLst/>
            </a:prstGeom>
          </p:spPr>
        </p:pic>
      </p:grpSp>
      <p:pic>
        <p:nvPicPr>
          <p:cNvPr id="10" name="Picture 9">
            <a:extLst>
              <a:ext uri="{FF2B5EF4-FFF2-40B4-BE49-F238E27FC236}">
                <a16:creationId xmlns:a16="http://schemas.microsoft.com/office/drawing/2014/main" id="{8BE52A51-B27C-E245-AD84-63B8423A1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0015" y="4625321"/>
            <a:ext cx="3366226" cy="525529"/>
          </a:xfrm>
          <a:prstGeom prst="rect">
            <a:avLst/>
          </a:prstGeom>
        </p:spPr>
      </p:pic>
    </p:spTree>
    <p:extLst>
      <p:ext uri="{BB962C8B-B14F-4D97-AF65-F5344CB8AC3E}">
        <p14:creationId xmlns:p14="http://schemas.microsoft.com/office/powerpoint/2010/main" val="1523556542"/>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Let‘s</a:t>
            </a:r>
            <a:r>
              <a:rPr lang="de-DE" dirty="0"/>
              <a:t> </a:t>
            </a:r>
            <a:r>
              <a:rPr lang="de-DE" dirty="0" err="1"/>
              <a:t>get</a:t>
            </a:r>
            <a:r>
              <a:rPr lang="de-DE" dirty="0"/>
              <a:t> </a:t>
            </a:r>
            <a:r>
              <a:rPr lang="de-DE" dirty="0" err="1"/>
              <a:t>started</a:t>
            </a:r>
            <a:r>
              <a:rPr lang="de-DE" dirty="0"/>
              <a:t>!</a:t>
            </a:r>
          </a:p>
        </p:txBody>
      </p:sp>
      <p:sp>
        <p:nvSpPr>
          <p:cNvPr id="3" name="Inhaltsplatzhalter 2"/>
          <p:cNvSpPr>
            <a:spLocks noGrp="1"/>
          </p:cNvSpPr>
          <p:nvPr>
            <p:ph idx="1"/>
          </p:nvPr>
        </p:nvSpPr>
        <p:spPr/>
        <p:txBody>
          <a:bodyPr/>
          <a:lstStyle/>
          <a:p>
            <a:pPr marL="0" indent="0" algn="ctr">
              <a:buNone/>
            </a:pPr>
            <a:r>
              <a:rPr lang="de-DE" sz="3600" dirty="0">
                <a:hlinkClick r:id="rId2"/>
              </a:rPr>
              <a:t>goo.gl/YhR5cQ</a:t>
            </a:r>
            <a:endParaRPr lang="de-DE" dirty="0"/>
          </a:p>
          <a:p>
            <a:pPr marL="0" indent="0">
              <a:buNone/>
            </a:pPr>
            <a:endParaRPr lang="de-DE"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141</a:t>
            </a:fld>
            <a:endParaRPr lang="de-AT" dirty="0"/>
          </a:p>
        </p:txBody>
      </p:sp>
      <p:pic>
        <p:nvPicPr>
          <p:cNvPr id="6" name="Grafik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3927" y="2286612"/>
            <a:ext cx="2998910" cy="2998910"/>
          </a:xfrm>
          <a:prstGeom prst="rect">
            <a:avLst/>
          </a:prstGeom>
        </p:spPr>
      </p:pic>
    </p:spTree>
    <p:extLst>
      <p:ext uri="{BB962C8B-B14F-4D97-AF65-F5344CB8AC3E}">
        <p14:creationId xmlns:p14="http://schemas.microsoft.com/office/powerpoint/2010/main" val="18344469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formats are </a:t>
            </a:r>
            <a:r>
              <a:rPr lang="en-US" dirty="0" err="1"/>
              <a:t>intertranslateable</a:t>
            </a:r>
            <a:r>
              <a:rPr lang="en-US" dirty="0"/>
              <a:t>, but</a:t>
            </a:r>
            <a:r>
              <a:rPr lang="mr-IN" dirty="0"/>
              <a:t>…</a:t>
            </a:r>
            <a:endParaRPr lang="en-US" dirty="0"/>
          </a:p>
        </p:txBody>
      </p:sp>
      <p:sp>
        <p:nvSpPr>
          <p:cNvPr id="3" name="Content Placeholder 2"/>
          <p:cNvSpPr>
            <a:spLocks noGrp="1"/>
          </p:cNvSpPr>
          <p:nvPr>
            <p:ph idx="1"/>
          </p:nvPr>
        </p:nvSpPr>
        <p:spPr>
          <a:xfrm>
            <a:off x="513356" y="1345338"/>
            <a:ext cx="9247164" cy="3859813"/>
          </a:xfrm>
        </p:spPr>
        <p:txBody>
          <a:bodyPr/>
          <a:lstStyle/>
          <a:p>
            <a:r>
              <a:rPr lang="en-US" dirty="0"/>
              <a:t>Does this make sense to translate everything to RDF triples?</a:t>
            </a:r>
          </a:p>
          <a:p>
            <a:pPr marL="0" indent="0">
              <a:buNone/>
            </a:pPr>
            <a:r>
              <a:rPr lang="en-US" dirty="0"/>
              <a:t>   e.g., I can trivially turn tabular data into RDF/Turtle</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15</a:t>
            </a:fld>
            <a:endParaRPr lang="de-AT" dirty="0"/>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4002" y="2516106"/>
            <a:ext cx="5910094" cy="2429626"/>
          </a:xfrm>
          <a:prstGeom prst="rect">
            <a:avLst/>
          </a:prstGeom>
        </p:spPr>
      </p:pic>
      <p:sp>
        <p:nvSpPr>
          <p:cNvPr id="7" name="Rectangle 6"/>
          <p:cNvSpPr/>
          <p:nvPr/>
        </p:nvSpPr>
        <p:spPr>
          <a:xfrm>
            <a:off x="5349280" y="3145532"/>
            <a:ext cx="4824536"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AT" sz="1200" dirty="0">
                <a:solidFill>
                  <a:sysClr val="windowText" lastClr="000000"/>
                </a:solidFill>
                <a:latin typeface="Courier New" charset="0"/>
                <a:ea typeface="Courier New" charset="0"/>
                <a:cs typeface="Courier New" charset="0"/>
              </a:rPr>
              <a:t>@</a:t>
            </a:r>
            <a:r>
              <a:rPr lang="de-AT" sz="1200" dirty="0" err="1">
                <a:solidFill>
                  <a:sysClr val="windowText" lastClr="000000"/>
                </a:solidFill>
                <a:latin typeface="Courier New" charset="0"/>
                <a:ea typeface="Courier New" charset="0"/>
                <a:cs typeface="Courier New" charset="0"/>
              </a:rPr>
              <a:t>prefix</a:t>
            </a:r>
            <a:r>
              <a:rPr lang="de-AT" sz="1200" dirty="0">
                <a:solidFill>
                  <a:sysClr val="windowText" lastClr="000000"/>
                </a:solidFill>
                <a:latin typeface="Courier New" charset="0"/>
                <a:ea typeface="Courier New" charset="0"/>
                <a:cs typeface="Courier New" charset="0"/>
              </a:rPr>
              <a:t> : &lt;http://</a:t>
            </a:r>
            <a:r>
              <a:rPr lang="de-AT" sz="1200" dirty="0" err="1">
                <a:solidFill>
                  <a:sysClr val="windowText" lastClr="000000"/>
                </a:solidFill>
                <a:latin typeface="Courier New" charset="0"/>
                <a:ea typeface="Courier New" charset="0"/>
                <a:cs typeface="Courier New" charset="0"/>
              </a:rPr>
              <a:t>www.example.org</a:t>
            </a:r>
            <a:r>
              <a:rPr lang="de-AT" sz="1200" dirty="0">
                <a:solidFill>
                  <a:sysClr val="windowText" lastClr="000000"/>
                </a:solidFill>
                <a:latin typeface="Courier New" charset="0"/>
                <a:ea typeface="Courier New" charset="0"/>
                <a:cs typeface="Courier New" charset="0"/>
              </a:rPr>
              <a:t>/</a:t>
            </a:r>
            <a:r>
              <a:rPr lang="de-AT" sz="1200" dirty="0" err="1">
                <a:solidFill>
                  <a:sysClr val="windowText" lastClr="000000"/>
                </a:solidFill>
                <a:latin typeface="Courier New" charset="0"/>
                <a:ea typeface="Courier New" charset="0"/>
                <a:cs typeface="Courier New" charset="0"/>
              </a:rPr>
              <a:t>mynamespace</a:t>
            </a:r>
            <a:r>
              <a:rPr lang="de-AT" sz="1200" dirty="0">
                <a:solidFill>
                  <a:sysClr val="windowText" lastClr="000000"/>
                </a:solidFill>
                <a:latin typeface="Courier New" charset="0"/>
                <a:ea typeface="Courier New" charset="0"/>
                <a:cs typeface="Courier New" charset="0"/>
              </a:rPr>
              <a:t>/&gt; .</a:t>
            </a:r>
          </a:p>
          <a:p>
            <a:r>
              <a:rPr lang="de-AT" sz="1200" dirty="0">
                <a:solidFill>
                  <a:sysClr val="windowText" lastClr="000000"/>
                </a:solidFill>
                <a:latin typeface="Courier New" charset="0"/>
                <a:ea typeface="Courier New" charset="0"/>
                <a:cs typeface="Courier New" charset="0"/>
              </a:rPr>
              <a:t>:col1 </a:t>
            </a:r>
            <a:r>
              <a:rPr lang="de-AT" sz="1200" dirty="0" err="1">
                <a:solidFill>
                  <a:sysClr val="windowText" lastClr="000000"/>
                </a:solidFill>
                <a:latin typeface="Courier New" charset="0"/>
                <a:ea typeface="Courier New" charset="0"/>
                <a:cs typeface="Courier New" charset="0"/>
              </a:rPr>
              <a:t>rdfs:label</a:t>
            </a:r>
            <a:r>
              <a:rPr lang="de-AT" sz="1200" dirty="0">
                <a:solidFill>
                  <a:sysClr val="windowText" lastClr="000000"/>
                </a:solidFill>
                <a:latin typeface="Courier New" charset="0"/>
                <a:ea typeface="Courier New" charset="0"/>
                <a:cs typeface="Courier New" charset="0"/>
              </a:rPr>
              <a:t> "Station".</a:t>
            </a:r>
          </a:p>
          <a:p>
            <a:r>
              <a:rPr lang="de-AT" sz="1200" dirty="0">
                <a:solidFill>
                  <a:sysClr val="windowText" lastClr="000000"/>
                </a:solidFill>
                <a:latin typeface="Courier New" charset="0"/>
                <a:ea typeface="Courier New" charset="0"/>
                <a:cs typeface="Courier New" charset="0"/>
              </a:rPr>
              <a:t>:col2 </a:t>
            </a:r>
            <a:r>
              <a:rPr lang="de-AT" sz="1200" dirty="0" err="1">
                <a:solidFill>
                  <a:sysClr val="windowText" lastClr="000000"/>
                </a:solidFill>
                <a:latin typeface="Courier New" charset="0"/>
                <a:ea typeface="Courier New" charset="0"/>
                <a:cs typeface="Courier New" charset="0"/>
              </a:rPr>
              <a:t>rdfs:label</a:t>
            </a:r>
            <a:r>
              <a:rPr lang="de-AT" sz="1200" dirty="0">
                <a:solidFill>
                  <a:sysClr val="windowText" lastClr="000000"/>
                </a:solidFill>
                <a:latin typeface="Courier New" charset="0"/>
                <a:ea typeface="Courier New" charset="0"/>
                <a:cs typeface="Courier New" charset="0"/>
              </a:rPr>
              <a:t> "Name".</a:t>
            </a:r>
          </a:p>
          <a:p>
            <a:r>
              <a:rPr lang="de-AT" sz="1200" dirty="0">
                <a:solidFill>
                  <a:sysClr val="windowText" lastClr="000000"/>
                </a:solidFill>
                <a:latin typeface="Courier New" charset="0"/>
                <a:ea typeface="Courier New" charset="0"/>
                <a:cs typeface="Courier New" charset="0"/>
              </a:rPr>
              <a:t>[ :col1 "10010" ; :col2 "Linz/</a:t>
            </a:r>
            <a:r>
              <a:rPr lang="de-AT" sz="1200" dirty="0" err="1">
                <a:solidFill>
                  <a:sysClr val="windowText" lastClr="000000"/>
                </a:solidFill>
                <a:latin typeface="Courier New" charset="0"/>
                <a:ea typeface="Courier New" charset="0"/>
                <a:cs typeface="Courier New" charset="0"/>
              </a:rPr>
              <a:t>Hörsching</a:t>
            </a:r>
            <a:r>
              <a:rPr lang="de-AT" sz="1200" dirty="0">
                <a:solidFill>
                  <a:sysClr val="windowText" lastClr="000000"/>
                </a:solidFill>
                <a:latin typeface="Courier New" charset="0"/>
                <a:ea typeface="Courier New" charset="0"/>
                <a:cs typeface="Courier New" charset="0"/>
              </a:rPr>
              <a:t>"; </a:t>
            </a:r>
            <a:r>
              <a:rPr lang="mr-IN" sz="1200" dirty="0">
                <a:solidFill>
                  <a:sysClr val="windowText" lastClr="000000"/>
                </a:solidFill>
                <a:latin typeface="Courier New" charset="0"/>
                <a:ea typeface="Courier New" charset="0"/>
                <a:cs typeface="Courier New" charset="0"/>
              </a:rPr>
              <a:t>…</a:t>
            </a:r>
            <a:r>
              <a:rPr lang="en-US" sz="1200" dirty="0">
                <a:solidFill>
                  <a:sysClr val="windowText" lastClr="000000"/>
                </a:solidFill>
                <a:latin typeface="Courier New" charset="0"/>
                <a:ea typeface="Courier New" charset="0"/>
                <a:cs typeface="Courier New" charset="0"/>
              </a:rPr>
              <a:t> </a:t>
            </a:r>
            <a:r>
              <a:rPr lang="en-US" sz="1200" b="1" dirty="0">
                <a:solidFill>
                  <a:sysClr val="windowText" lastClr="000000"/>
                </a:solidFill>
                <a:latin typeface="Courier New" charset="0"/>
                <a:ea typeface="Courier New" charset="0"/>
                <a:cs typeface="Courier New" charset="0"/>
              </a:rPr>
              <a:t>]</a:t>
            </a:r>
            <a:r>
              <a:rPr lang="de-AT" sz="1200" dirty="0">
                <a:solidFill>
                  <a:sysClr val="windowText" lastClr="000000"/>
                </a:solidFill>
                <a:latin typeface="Courier New" charset="0"/>
                <a:ea typeface="Courier New" charset="0"/>
                <a:cs typeface="Courier New" charset="0"/>
              </a:rPr>
              <a:t>.  </a:t>
            </a:r>
          </a:p>
        </p:txBody>
      </p:sp>
      <p:sp>
        <p:nvSpPr>
          <p:cNvPr id="4" name="Rectangle 3"/>
          <p:cNvSpPr/>
          <p:nvPr/>
        </p:nvSpPr>
        <p:spPr>
          <a:xfrm>
            <a:off x="513356" y="4965528"/>
            <a:ext cx="8064896" cy="307777"/>
          </a:xfrm>
          <a:prstGeom prst="rect">
            <a:avLst/>
          </a:prstGeom>
        </p:spPr>
        <p:txBody>
          <a:bodyPr wrap="square">
            <a:spAutoFit/>
          </a:bodyPr>
          <a:lstStyle/>
          <a:p>
            <a:r>
              <a:rPr lang="en-US" sz="1400" dirty="0">
                <a:hlinkClick r:id="rId3"/>
              </a:rPr>
              <a:t>https://polleres.net/presentations/20161018COL2016D_Panel.pdf</a:t>
            </a:r>
            <a:r>
              <a:rPr lang="en-US" sz="1400" dirty="0"/>
              <a:t> </a:t>
            </a:r>
          </a:p>
        </p:txBody>
      </p:sp>
    </p:spTree>
    <p:extLst>
      <p:ext uri="{BB962C8B-B14F-4D97-AF65-F5344CB8AC3E}">
        <p14:creationId xmlns:p14="http://schemas.microsoft.com/office/powerpoint/2010/main" val="1603033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464" y="1345338"/>
            <a:ext cx="9904536" cy="4324826"/>
          </a:xfrm>
        </p:spPr>
        <p:txBody>
          <a:bodyPr>
            <a:normAutofit/>
          </a:bodyPr>
          <a:lstStyle/>
          <a:p>
            <a:r>
              <a:rPr lang="en-US" dirty="0"/>
              <a:t>Does it make sense to translate everything to tables?</a:t>
            </a:r>
          </a:p>
          <a:p>
            <a:r>
              <a:rPr lang="en-US" dirty="0"/>
              <a:t>Does it make sense to translate everything to trees?</a:t>
            </a:r>
          </a:p>
          <a:p>
            <a:pPr lvl="1"/>
            <a:r>
              <a:rPr lang="en-US" dirty="0"/>
              <a:t>Probably neither</a:t>
            </a:r>
            <a:r>
              <a:rPr lang="mr-IN" dirty="0"/>
              <a:t>…</a:t>
            </a:r>
            <a:r>
              <a:rPr lang="en-US" dirty="0"/>
              <a:t> (recall your Databases 101: </a:t>
            </a:r>
            <a:r>
              <a:rPr lang="en-US" b="1" i="1" dirty="0"/>
              <a:t>Impedance mismatch</a:t>
            </a:r>
            <a:r>
              <a:rPr lang="en-US" dirty="0"/>
              <a:t>)</a:t>
            </a:r>
          </a:p>
          <a:p>
            <a:pPr lvl="1"/>
            <a:endParaRPr lang="en-US" dirty="0"/>
          </a:p>
          <a:p>
            <a:pPr lvl="1"/>
            <a:endParaRPr lang="en-US" dirty="0"/>
          </a:p>
          <a:p>
            <a:pPr lvl="1"/>
            <a:endParaRPr lang="en-US" dirty="0"/>
          </a:p>
          <a:p>
            <a:pPr lvl="1"/>
            <a:endParaRPr lang="en-US" dirty="0"/>
          </a:p>
          <a:p>
            <a:pPr lvl="1"/>
            <a:endParaRPr lang="en-US" dirty="0"/>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16</a:t>
            </a:fld>
            <a:endParaRPr lang="de-AT" dirty="0"/>
          </a:p>
        </p:txBody>
      </p:sp>
      <p:sp>
        <p:nvSpPr>
          <p:cNvPr id="7" name="Title 1"/>
          <p:cNvSpPr>
            <a:spLocks noGrp="1"/>
          </p:cNvSpPr>
          <p:nvPr>
            <p:ph type="title"/>
          </p:nvPr>
        </p:nvSpPr>
        <p:spPr>
          <a:xfrm>
            <a:off x="513357" y="320824"/>
            <a:ext cx="6980000" cy="736476"/>
          </a:xfrm>
        </p:spPr>
        <p:txBody>
          <a:bodyPr>
            <a:normAutofit fontScale="90000"/>
          </a:bodyPr>
          <a:lstStyle/>
          <a:p>
            <a:r>
              <a:rPr lang="en-US" dirty="0"/>
              <a:t>All formats are </a:t>
            </a:r>
            <a:r>
              <a:rPr lang="en-US" dirty="0" err="1"/>
              <a:t>intertranslateable</a:t>
            </a:r>
            <a:r>
              <a:rPr lang="en-US" dirty="0"/>
              <a:t>, but</a:t>
            </a:r>
            <a:r>
              <a:rPr lang="mr-IN" dirty="0"/>
              <a: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352" y="2666593"/>
            <a:ext cx="4026024" cy="3019518"/>
          </a:xfrm>
          <a:prstGeom prst="rect">
            <a:avLst/>
          </a:prstGeom>
          <a:ln>
            <a:solidFill>
              <a:schemeClr val="tx2">
                <a:lumMod val="50000"/>
                <a:lumOff val="50000"/>
              </a:schemeClr>
            </a:solidFill>
          </a:ln>
        </p:spPr>
      </p:pic>
      <p:sp>
        <p:nvSpPr>
          <p:cNvPr id="9" name="Rectangle 8"/>
          <p:cNvSpPr/>
          <p:nvPr/>
        </p:nvSpPr>
        <p:spPr>
          <a:xfrm>
            <a:off x="4433264" y="3714687"/>
            <a:ext cx="5080000" cy="923330"/>
          </a:xfrm>
          <a:prstGeom prst="rect">
            <a:avLst/>
          </a:prstGeom>
        </p:spPr>
        <p:txBody>
          <a:bodyPr>
            <a:spAutoFit/>
          </a:bodyPr>
          <a:lstStyle/>
          <a:p>
            <a:pPr lvl="1"/>
            <a:endParaRPr lang="en-US" i="1" dirty="0"/>
          </a:p>
          <a:p>
            <a:pPr lvl="1"/>
            <a:r>
              <a:rPr lang="en-US" i="1" dirty="0" err="1"/>
              <a:t>Bottomline</a:t>
            </a:r>
            <a:r>
              <a:rPr lang="en-US" i="1" dirty="0"/>
              <a:t>: it makes sense to use and query data “as is” in many cases!</a:t>
            </a:r>
          </a:p>
        </p:txBody>
      </p:sp>
    </p:spTree>
    <p:extLst>
      <p:ext uri="{BB962C8B-B14F-4D97-AF65-F5344CB8AC3E}">
        <p14:creationId xmlns:p14="http://schemas.microsoft.com/office/powerpoint/2010/main" val="109700156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 Data</a:t>
            </a:r>
            <a:r>
              <a:rPr lang="mr-IN" dirty="0"/>
              <a:t>…</a:t>
            </a:r>
            <a:r>
              <a:rPr lang="en-US" dirty="0"/>
              <a:t>?</a:t>
            </a:r>
          </a:p>
        </p:txBody>
      </p:sp>
      <p:sp>
        <p:nvSpPr>
          <p:cNvPr id="3" name="Content Placeholder 2"/>
          <p:cNvSpPr>
            <a:spLocks noGrp="1"/>
          </p:cNvSpPr>
          <p:nvPr>
            <p:ph idx="1"/>
          </p:nvPr>
        </p:nvSpPr>
        <p:spPr>
          <a:xfrm>
            <a:off x="5368032" y="3793604"/>
            <a:ext cx="4680520" cy="1724424"/>
          </a:xfrm>
        </p:spPr>
        <p:txBody>
          <a:bodyPr>
            <a:normAutofit/>
          </a:bodyPr>
          <a:lstStyle/>
          <a:p>
            <a:pPr marL="0" indent="0">
              <a:buNone/>
            </a:pPr>
            <a:r>
              <a:rPr lang="en-US" sz="1100" b="1" dirty="0"/>
              <a:t>Linked Data Principles</a:t>
            </a:r>
          </a:p>
          <a:p>
            <a:r>
              <a:rPr lang="en-US" sz="1100" b="1" dirty="0"/>
              <a:t>LDP1: </a:t>
            </a:r>
            <a:r>
              <a:rPr lang="en-US" sz="1100" dirty="0"/>
              <a:t>use URIs as names for things</a:t>
            </a:r>
          </a:p>
          <a:p>
            <a:r>
              <a:rPr lang="en-US" sz="1100" b="1" dirty="0"/>
              <a:t>LDP2: </a:t>
            </a:r>
            <a:r>
              <a:rPr lang="en-US" sz="1100" dirty="0"/>
              <a:t>use HTTP URIs so those names can be dereferenced</a:t>
            </a:r>
          </a:p>
          <a:p>
            <a:r>
              <a:rPr lang="en-US" sz="1100" b="1" dirty="0"/>
              <a:t>LDP3: </a:t>
            </a:r>
            <a:r>
              <a:rPr lang="en-US" sz="1100" dirty="0"/>
              <a:t>return useful – RDF? – information upon dereferencing those URIs</a:t>
            </a:r>
          </a:p>
          <a:p>
            <a:r>
              <a:rPr lang="en-US" sz="1100" b="1" dirty="0"/>
              <a:t>LDP4: </a:t>
            </a:r>
            <a:r>
              <a:rPr lang="en-US" sz="1100" dirty="0"/>
              <a:t>include links using externally </a:t>
            </a:r>
            <a:r>
              <a:rPr lang="en-US" sz="1100" dirty="0" err="1"/>
              <a:t>dereferenceable</a:t>
            </a:r>
            <a:r>
              <a:rPr lang="en-US" sz="1100" dirty="0"/>
              <a:t> URIs.</a:t>
            </a:r>
          </a:p>
          <a:p>
            <a:endParaRPr lang="en-US" sz="1100" dirty="0"/>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17</a:t>
            </a:fld>
            <a:endParaRPr lang="de-AT" dirty="0"/>
          </a:p>
        </p:txBody>
      </p:sp>
      <p:sp>
        <p:nvSpPr>
          <p:cNvPr id="6" name="Rectangle 5"/>
          <p:cNvSpPr/>
          <p:nvPr/>
        </p:nvSpPr>
        <p:spPr>
          <a:xfrm>
            <a:off x="219478" y="1336040"/>
            <a:ext cx="9721080" cy="369332"/>
          </a:xfrm>
          <a:prstGeom prst="rect">
            <a:avLst/>
          </a:prstGeom>
        </p:spPr>
        <p:txBody>
          <a:bodyPr wrap="square">
            <a:spAutoFit/>
          </a:bodyPr>
          <a:lstStyle/>
          <a:p>
            <a:r>
              <a:rPr lang="en-US" dirty="0">
                <a:hlinkClick r:id="rId2"/>
              </a:rPr>
              <a:t>https://www.w3.org/community/webize/2014/01/17/what-is-5-star-linked-data/</a:t>
            </a:r>
            <a:r>
              <a:rPr lang="en-US" dirty="0"/>
              <a:t> </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04" y="1705372"/>
            <a:ext cx="5949840" cy="1876338"/>
          </a:xfrm>
          <a:prstGeom prst="rect">
            <a:avLst/>
          </a:prstGeom>
        </p:spPr>
      </p:pic>
      <p:sp>
        <p:nvSpPr>
          <p:cNvPr id="8" name="Rectangle 7"/>
          <p:cNvSpPr/>
          <p:nvPr/>
        </p:nvSpPr>
        <p:spPr>
          <a:xfrm>
            <a:off x="3783856" y="5348751"/>
            <a:ext cx="5505077" cy="338554"/>
          </a:xfrm>
          <a:prstGeom prst="rect">
            <a:avLst/>
          </a:prstGeom>
        </p:spPr>
        <p:txBody>
          <a:bodyPr wrap="square">
            <a:spAutoFit/>
          </a:bodyPr>
          <a:lstStyle/>
          <a:p>
            <a:r>
              <a:rPr lang="en-US" sz="1600" dirty="0">
                <a:hlinkClick r:id="rId4"/>
              </a:rPr>
              <a:t>https://www.w3.org/DesignIssues/LinkedData.html</a:t>
            </a:r>
            <a:r>
              <a:rPr lang="en-US" sz="1600" dirty="0"/>
              <a:t> </a:t>
            </a:r>
          </a:p>
        </p:txBody>
      </p:sp>
      <p:sp>
        <p:nvSpPr>
          <p:cNvPr id="9" name="TextBox 8"/>
          <p:cNvSpPr txBox="1"/>
          <p:nvPr/>
        </p:nvSpPr>
        <p:spPr>
          <a:xfrm>
            <a:off x="3927872" y="4369668"/>
            <a:ext cx="373820"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0412634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Linked Data</a:t>
            </a:r>
            <a:r>
              <a:rPr lang="mr-IN" dirty="0"/>
              <a:t>…</a:t>
            </a:r>
            <a:r>
              <a:rPr lang="en-US" dirty="0"/>
              <a:t> growth since ~10 years</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18</a:t>
            </a:fld>
            <a:endParaRPr lang="de-AT" dirty="0"/>
          </a:p>
        </p:txBody>
      </p:sp>
      <p:sp>
        <p:nvSpPr>
          <p:cNvPr id="6" name="Rectangle 5"/>
          <p:cNvSpPr/>
          <p:nvPr/>
        </p:nvSpPr>
        <p:spPr>
          <a:xfrm>
            <a:off x="3754048" y="4904228"/>
            <a:ext cx="6405952" cy="461665"/>
          </a:xfrm>
          <a:prstGeom prst="rect">
            <a:avLst/>
          </a:prstGeom>
        </p:spPr>
        <p:txBody>
          <a:bodyPr wrap="square">
            <a:spAutoFit/>
          </a:bodyPr>
          <a:lstStyle/>
          <a:p>
            <a:r>
              <a:rPr lang="en-US" sz="1200" dirty="0"/>
              <a:t>Linking Open Data cloud diagram 2007-2017, by </a:t>
            </a:r>
            <a:r>
              <a:rPr lang="en-US" sz="1200" dirty="0" err="1"/>
              <a:t>Andrejs</a:t>
            </a:r>
            <a:r>
              <a:rPr lang="en-US" sz="1200" dirty="0"/>
              <a:t> Abele, John P. McCrae, Paul </a:t>
            </a:r>
            <a:r>
              <a:rPr lang="en-US" sz="1200" dirty="0" err="1"/>
              <a:t>Buitelaar</a:t>
            </a:r>
            <a:r>
              <a:rPr lang="en-US" sz="1200" dirty="0"/>
              <a:t>, Anja </a:t>
            </a:r>
            <a:r>
              <a:rPr lang="en-US" sz="1200" dirty="0" err="1"/>
              <a:t>Jentzsch</a:t>
            </a:r>
            <a:r>
              <a:rPr lang="en-US" sz="1200" dirty="0"/>
              <a:t> and Richard </a:t>
            </a:r>
            <a:r>
              <a:rPr lang="en-US" sz="1200" dirty="0" err="1"/>
              <a:t>Cyganiak</a:t>
            </a:r>
            <a:r>
              <a:rPr lang="en-US" sz="1200" dirty="0"/>
              <a:t>. </a:t>
            </a:r>
            <a:r>
              <a:rPr lang="en-US" sz="1200" dirty="0">
                <a:hlinkClick r:id="rId2"/>
              </a:rPr>
              <a:t>http://lod-cloud.net/</a:t>
            </a:r>
            <a:r>
              <a:rPr lang="en-US" sz="1200" dirty="0"/>
              <a:t> </a:t>
            </a:r>
          </a:p>
        </p:txBody>
      </p:sp>
      <p:pic>
        <p:nvPicPr>
          <p:cNvPr id="7" name="Picture 2" descr="ttp://lod-cloud.net/versions/2007-05-01/lod-clou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804" y="2425452"/>
            <a:ext cx="3074390" cy="1907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1182" y="1296144"/>
            <a:ext cx="4297330" cy="3577580"/>
          </a:xfrm>
          <a:prstGeom prst="rect">
            <a:avLst/>
          </a:prstGeom>
        </p:spPr>
      </p:pic>
      <p:sp>
        <p:nvSpPr>
          <p:cNvPr id="9" name="Right Arrow 8"/>
          <p:cNvSpPr/>
          <p:nvPr/>
        </p:nvSpPr>
        <p:spPr>
          <a:xfrm>
            <a:off x="3567832" y="3217540"/>
            <a:ext cx="14401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2050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Data</a:t>
            </a:r>
            <a:r>
              <a:rPr lang="mr-IN" dirty="0"/>
              <a:t>…</a:t>
            </a:r>
            <a:r>
              <a:rPr lang="en-US" dirty="0"/>
              <a:t> growing faster!</a:t>
            </a:r>
          </a:p>
        </p:txBody>
      </p:sp>
      <p:sp>
        <p:nvSpPr>
          <p:cNvPr id="5" name="Slide Number Placeholder 4"/>
          <p:cNvSpPr>
            <a:spLocks noGrp="1"/>
          </p:cNvSpPr>
          <p:nvPr>
            <p:ph type="sldNum" sz="quarter" idx="12"/>
          </p:nvPr>
        </p:nvSpPr>
        <p:spPr/>
        <p:txBody>
          <a:bodyPr/>
          <a:lstStyle/>
          <a:p>
            <a:r>
              <a:rPr lang="de-AT" dirty="0"/>
              <a:t>SEITE </a:t>
            </a:r>
            <a:fld id="{BE3DC40E-DBBE-4E2D-9EEC-FBF0DA0E9179}" type="slidenum">
              <a:rPr lang="de-AT" smtClean="0"/>
              <a:t>19</a:t>
            </a:fld>
            <a:endParaRPr lang="de-AT" dirty="0"/>
          </a:p>
        </p:txBody>
      </p:sp>
      <p:sp>
        <p:nvSpPr>
          <p:cNvPr id="6" name="Rectangle 5"/>
          <p:cNvSpPr/>
          <p:nvPr/>
        </p:nvSpPr>
        <p:spPr>
          <a:xfrm>
            <a:off x="3754048" y="4904228"/>
            <a:ext cx="6405952" cy="461665"/>
          </a:xfrm>
          <a:prstGeom prst="rect">
            <a:avLst/>
          </a:prstGeom>
        </p:spPr>
        <p:txBody>
          <a:bodyPr wrap="square">
            <a:spAutoFit/>
          </a:bodyPr>
          <a:lstStyle/>
          <a:p>
            <a:r>
              <a:rPr lang="en-US" sz="1200" dirty="0"/>
              <a:t>Linking Open Data cloud diagram 2007-2017, by </a:t>
            </a:r>
            <a:r>
              <a:rPr lang="en-US" sz="1200" dirty="0" err="1"/>
              <a:t>Andrejs</a:t>
            </a:r>
            <a:r>
              <a:rPr lang="en-US" sz="1200" dirty="0"/>
              <a:t> Abele, John P. McCrae, Paul </a:t>
            </a:r>
            <a:r>
              <a:rPr lang="en-US" sz="1200" dirty="0" err="1"/>
              <a:t>Buitelaar</a:t>
            </a:r>
            <a:r>
              <a:rPr lang="en-US" sz="1200" dirty="0"/>
              <a:t>, Anja </a:t>
            </a:r>
            <a:r>
              <a:rPr lang="en-US" sz="1200" dirty="0" err="1"/>
              <a:t>Jentzsch</a:t>
            </a:r>
            <a:r>
              <a:rPr lang="en-US" sz="1200" dirty="0"/>
              <a:t> and Richard </a:t>
            </a:r>
            <a:r>
              <a:rPr lang="en-US" sz="1200" dirty="0" err="1"/>
              <a:t>Cyganiak</a:t>
            </a:r>
            <a:r>
              <a:rPr lang="en-US" sz="1200" dirty="0"/>
              <a:t>. </a:t>
            </a:r>
            <a:r>
              <a:rPr lang="en-US" sz="1200" dirty="0">
                <a:hlinkClick r:id="rId2"/>
              </a:rPr>
              <a:t>http://lod-cloud.net/</a:t>
            </a:r>
            <a:r>
              <a:rPr lang="en-US" sz="1200" dirty="0"/>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5185" y="1267889"/>
            <a:ext cx="3096344" cy="2577744"/>
          </a:xfrm>
          <a:prstGeom prst="rect">
            <a:avLst/>
          </a:prstGeom>
        </p:spPr>
      </p:pic>
      <p:sp>
        <p:nvSpPr>
          <p:cNvPr id="3" name="Rectangle 2"/>
          <p:cNvSpPr/>
          <p:nvPr/>
        </p:nvSpPr>
        <p:spPr>
          <a:xfrm>
            <a:off x="5540496" y="3913265"/>
            <a:ext cx="3905721" cy="646331"/>
          </a:xfrm>
          <a:prstGeom prst="rect">
            <a:avLst/>
          </a:prstGeom>
        </p:spPr>
        <p:txBody>
          <a:bodyPr wrap="square">
            <a:spAutoFit/>
          </a:bodyPr>
          <a:lstStyle/>
          <a:p>
            <a:r>
              <a:rPr lang="cs-CZ" sz="1100" dirty="0"/>
              <a:t>149,423,660,620</a:t>
            </a:r>
            <a:r>
              <a:rPr lang="cs-CZ" sz="1200" dirty="0"/>
              <a:t> </a:t>
            </a:r>
            <a:r>
              <a:rPr lang="cs-CZ" sz="1200" dirty="0" err="1"/>
              <a:t>triples</a:t>
            </a:r>
            <a:r>
              <a:rPr lang="cs-CZ" sz="1200" dirty="0"/>
              <a:t> </a:t>
            </a:r>
            <a:r>
              <a:rPr lang="cs-CZ" sz="1200" dirty="0" err="1"/>
              <a:t>according</a:t>
            </a:r>
            <a:r>
              <a:rPr lang="cs-CZ" sz="1200" dirty="0"/>
              <a:t> to LODSTATS (</a:t>
            </a:r>
            <a:r>
              <a:rPr lang="cs-CZ" sz="1200" b="1" dirty="0"/>
              <a:t>325GB</a:t>
            </a:r>
            <a:r>
              <a:rPr lang="cs-CZ" sz="1200" dirty="0"/>
              <a:t> in </a:t>
            </a:r>
            <a:r>
              <a:rPr lang="cs-CZ" sz="1200" dirty="0" err="1"/>
              <a:t>compressed</a:t>
            </a:r>
            <a:r>
              <a:rPr lang="cs-CZ" sz="1200" dirty="0"/>
              <a:t> HDT </a:t>
            </a:r>
            <a:r>
              <a:rPr lang="cs-CZ" sz="1200" dirty="0" err="1"/>
              <a:t>format</a:t>
            </a:r>
            <a:r>
              <a:rPr lang="cs-CZ" sz="1200" dirty="0"/>
              <a:t>, </a:t>
            </a:r>
            <a:r>
              <a:rPr lang="cs-CZ" sz="1200" dirty="0" err="1"/>
              <a:t>cf</a:t>
            </a:r>
            <a:r>
              <a:rPr lang="cs-CZ" sz="1200" dirty="0"/>
              <a:t>. </a:t>
            </a:r>
            <a:r>
              <a:rPr lang="cs-CZ" sz="1200" dirty="0">
                <a:hlinkClick r:id="rId4"/>
              </a:rPr>
              <a:t>https://datahub.io/dataset/lod-a-lot</a:t>
            </a:r>
            <a:r>
              <a:rPr lang="cs-CZ" sz="1200" dirty="0"/>
              <a:t>)</a:t>
            </a:r>
            <a:endParaRPr lang="en-US" sz="1200" dirty="0"/>
          </a:p>
        </p:txBody>
      </p:sp>
      <p:sp>
        <p:nvSpPr>
          <p:cNvPr id="4" name="Rectangle 3"/>
          <p:cNvSpPr/>
          <p:nvPr/>
        </p:nvSpPr>
        <p:spPr>
          <a:xfrm>
            <a:off x="327472" y="4085581"/>
            <a:ext cx="4680520" cy="461665"/>
          </a:xfrm>
          <a:prstGeom prst="rect">
            <a:avLst/>
          </a:prstGeom>
        </p:spPr>
        <p:txBody>
          <a:bodyPr wrap="square">
            <a:spAutoFit/>
          </a:bodyPr>
          <a:lstStyle/>
          <a:p>
            <a:r>
              <a:rPr lang="is-IS" sz="1200" b="1" dirty="0">
                <a:latin typeface="Verdana" charset="0"/>
                <a:ea typeface="Verdana" charset="0"/>
                <a:cs typeface="Verdana" charset="0"/>
              </a:rPr>
              <a:t>413GB </a:t>
            </a:r>
            <a:r>
              <a:rPr lang="is-IS" sz="1200" dirty="0">
                <a:latin typeface="Verdana" charset="0"/>
                <a:ea typeface="Verdana" charset="0"/>
                <a:cs typeface="Verdana" charset="0"/>
              </a:rPr>
              <a:t>... </a:t>
            </a:r>
            <a:r>
              <a:rPr lang="en-US" sz="1200" dirty="0">
                <a:latin typeface="Verdana" charset="0"/>
                <a:ea typeface="Verdana" charset="0"/>
                <a:cs typeface="Verdana" charset="0"/>
              </a:rPr>
              <a:t>T</a:t>
            </a:r>
            <a:r>
              <a:rPr lang="is-IS" sz="1200" dirty="0">
                <a:latin typeface="Verdana" charset="0"/>
                <a:ea typeface="Verdana" charset="0"/>
                <a:cs typeface="Verdana" charset="0"/>
              </a:rPr>
              <a:t>abular </a:t>
            </a:r>
            <a:r>
              <a:rPr lang="is-IS" sz="1200" b="1" dirty="0">
                <a:latin typeface="Verdana" charset="0"/>
                <a:ea typeface="Verdana" charset="0"/>
                <a:cs typeface="Verdana" charset="0"/>
              </a:rPr>
              <a:t>CSV data only</a:t>
            </a:r>
            <a:r>
              <a:rPr lang="is-IS" sz="1200" dirty="0">
                <a:latin typeface="Verdana" charset="0"/>
                <a:ea typeface="Verdana" charset="0"/>
                <a:cs typeface="Verdana" charset="0"/>
              </a:rPr>
              <a:t>, on Open Data Portals, cf. </a:t>
            </a:r>
            <a:r>
              <a:rPr lang="is-IS" sz="1200" dirty="0">
                <a:latin typeface="Verdana" charset="0"/>
                <a:ea typeface="Verdana" charset="0"/>
                <a:cs typeface="Verdana" charset="0"/>
                <a:hlinkClick r:id="rId5"/>
              </a:rPr>
              <a:t>http://</a:t>
            </a:r>
            <a:r>
              <a:rPr lang="en-US" sz="1200" dirty="0">
                <a:latin typeface="Verdana" charset="0"/>
                <a:ea typeface="Verdana" charset="0"/>
                <a:cs typeface="Verdana" charset="0"/>
                <a:hlinkClick r:id="rId5"/>
              </a:rPr>
              <a:t>data.wu.ac.at/portalwatch/</a:t>
            </a:r>
            <a:r>
              <a:rPr lang="en-US" sz="1200" dirty="0">
                <a:latin typeface="Verdana" charset="0"/>
                <a:ea typeface="Verdana" charset="0"/>
                <a:cs typeface="Verdana" charset="0"/>
              </a:rPr>
              <a:t> </a:t>
            </a:r>
            <a:endParaRPr lang="is-IS" sz="1200" dirty="0">
              <a:latin typeface="Verdana" charset="0"/>
              <a:ea typeface="Verdana" charset="0"/>
              <a:cs typeface="Verdana"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472" y="1274172"/>
            <a:ext cx="4716016" cy="2652759"/>
          </a:xfrm>
          <a:prstGeom prst="rect">
            <a:avLst/>
          </a:prstGeom>
        </p:spPr>
      </p:pic>
      <p:sp>
        <p:nvSpPr>
          <p:cNvPr id="9" name="Oval 8"/>
          <p:cNvSpPr/>
          <p:nvPr/>
        </p:nvSpPr>
        <p:spPr>
          <a:xfrm>
            <a:off x="642407" y="2929508"/>
            <a:ext cx="3502783"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262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199" y="1345332"/>
            <a:ext cx="9321313" cy="4020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9722" y="337220"/>
            <a:ext cx="7360598" cy="674688"/>
          </a:xfrm>
        </p:spPr>
        <p:txBody>
          <a:bodyPr>
            <a:normAutofit/>
          </a:bodyPr>
          <a:lstStyle/>
          <a:p>
            <a:r>
              <a:rPr lang="en-US" dirty="0"/>
              <a:t>Target audience</a:t>
            </a:r>
            <a:r>
              <a:rPr lang="mr-IN" dirty="0"/>
              <a:t>…</a:t>
            </a:r>
            <a:endParaRPr lang="en-US" dirty="0"/>
          </a:p>
        </p:txBody>
      </p:sp>
      <p:sp>
        <p:nvSpPr>
          <p:cNvPr id="4" name="Content Placeholder 3"/>
          <p:cNvSpPr>
            <a:spLocks noGrp="1"/>
          </p:cNvSpPr>
          <p:nvPr>
            <p:ph sz="half" idx="2"/>
          </p:nvPr>
        </p:nvSpPr>
        <p:spPr>
          <a:xfrm>
            <a:off x="183456" y="1325561"/>
            <a:ext cx="9792801" cy="4040331"/>
          </a:xfrm>
          <a:noFill/>
        </p:spPr>
        <p:txBody>
          <a:bodyPr>
            <a:normAutofit/>
          </a:bodyPr>
          <a:lstStyle/>
          <a:p>
            <a:r>
              <a:rPr lang="en-US" b="1" dirty="0"/>
              <a:t>My vague assumptions:</a:t>
            </a:r>
          </a:p>
          <a:p>
            <a:pPr lvl="1"/>
            <a:r>
              <a:rPr lang="en-US" dirty="0"/>
              <a:t>You all know about Logics, you know about Semantics and Reasoning</a:t>
            </a:r>
            <a:r>
              <a:rPr lang="mr-IN" dirty="0"/>
              <a:t>…</a:t>
            </a:r>
            <a:endParaRPr lang="en-US" dirty="0"/>
          </a:p>
          <a:p>
            <a:pPr lvl="1"/>
            <a:r>
              <a:rPr lang="mr-IN" dirty="0"/>
              <a:t>…</a:t>
            </a:r>
            <a:r>
              <a:rPr lang="en-US" dirty="0"/>
              <a:t> probably also about this thing called the “Semantic Web”</a:t>
            </a:r>
          </a:p>
          <a:p>
            <a:pPr lvl="1"/>
            <a:r>
              <a:rPr lang="mr-IN" dirty="0"/>
              <a:t>…</a:t>
            </a:r>
            <a:r>
              <a:rPr lang="en-US" dirty="0"/>
              <a:t> maybe even about Linked Data?</a:t>
            </a:r>
          </a:p>
          <a:p>
            <a:pPr lvl="1"/>
            <a:r>
              <a:rPr lang="en-US" dirty="0"/>
              <a:t>But what if you actually start integrating (</a:t>
            </a:r>
            <a:r>
              <a:rPr lang="en-US" b="1" dirty="0"/>
              <a:t>Open</a:t>
            </a:r>
            <a:r>
              <a:rPr lang="en-US" dirty="0"/>
              <a:t>) data from the </a:t>
            </a:r>
            <a:r>
              <a:rPr lang="en-US" b="1" dirty="0"/>
              <a:t>Web</a:t>
            </a:r>
            <a:r>
              <a:rPr lang="en-US" dirty="0"/>
              <a:t>? </a:t>
            </a:r>
            <a:r>
              <a:rPr lang="mr-IN" dirty="0"/>
              <a:t>…</a:t>
            </a:r>
            <a:r>
              <a:rPr lang="en-US" dirty="0"/>
              <a:t> </a:t>
            </a:r>
            <a:r>
              <a:rPr lang="en-US" i="1" dirty="0"/>
              <a:t>Problems start at least one level below already</a:t>
            </a:r>
          </a:p>
        </p:txBody>
      </p:sp>
      <p:sp>
        <p:nvSpPr>
          <p:cNvPr id="5" name="Slide Number Placeholder 4"/>
          <p:cNvSpPr>
            <a:spLocks noGrp="1"/>
          </p:cNvSpPr>
          <p:nvPr>
            <p:ph type="sldNum" sz="quarter" idx="10"/>
          </p:nvPr>
        </p:nvSpPr>
        <p:spPr/>
        <p:txBody>
          <a:bodyPr/>
          <a:lstStyle/>
          <a:p>
            <a:pPr>
              <a:defRPr/>
            </a:pPr>
            <a:r>
              <a:rPr lang="de-DE"/>
              <a:t>Seite </a:t>
            </a:r>
            <a:fld id="{E263FBF5-8BA2-BC4C-A885-F0730F6AC04E}" type="slidenum">
              <a:rPr lang="de-DE" smtClean="0"/>
              <a:pPr>
                <a:defRPr/>
              </a:pPr>
              <a:t>2</a:t>
            </a:fld>
            <a:endParaRPr lang="de-DE"/>
          </a:p>
        </p:txBody>
      </p:sp>
    </p:spTree>
    <p:extLst>
      <p:ext uri="{BB962C8B-B14F-4D97-AF65-F5344CB8AC3E}">
        <p14:creationId xmlns:p14="http://schemas.microsoft.com/office/powerpoint/2010/main" val="17169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13789" y="2549076"/>
            <a:ext cx="4134163" cy="1532560"/>
          </a:xfrm>
        </p:spPr>
        <p:txBody>
          <a:bodyPr>
            <a:normAutofit/>
          </a:bodyPr>
          <a:lstStyle/>
          <a:p>
            <a:r>
              <a:rPr lang="en-US" sz="4000" dirty="0"/>
              <a:t>Where to find Web Data?</a:t>
            </a:r>
            <a:endParaRPr lang="de-DE" sz="4000" dirty="0"/>
          </a:p>
        </p:txBody>
      </p:sp>
      <p:pic>
        <p:nvPicPr>
          <p:cNvPr id="6" name="Bild 3" descr="tags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00488" y="2353444"/>
            <a:ext cx="4139952" cy="2321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76825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Open Data Portals</a:t>
            </a:r>
          </a:p>
        </p:txBody>
      </p:sp>
      <p:sp>
        <p:nvSpPr>
          <p:cNvPr id="3" name="Inhaltsplatzhalter 2"/>
          <p:cNvSpPr>
            <a:spLocks noGrp="1"/>
          </p:cNvSpPr>
          <p:nvPr>
            <p:ph idx="1"/>
          </p:nvPr>
        </p:nvSpPr>
        <p:spPr/>
        <p:txBody>
          <a:bodyPr>
            <a:normAutofit fontScale="92500" lnSpcReduction="20000"/>
          </a:bodyPr>
          <a:lstStyle/>
          <a:p>
            <a:r>
              <a:rPr lang="en-GB" dirty="0"/>
              <a:t>Catalogues for datasets</a:t>
            </a:r>
          </a:p>
          <a:p>
            <a:pPr lvl="1"/>
            <a:r>
              <a:rPr lang="en-GB" dirty="0"/>
              <a:t>“</a:t>
            </a:r>
            <a:r>
              <a:rPr lang="en-GB" u="sng" dirty="0"/>
              <a:t>rich</a:t>
            </a:r>
            <a:r>
              <a:rPr lang="en-GB" dirty="0"/>
              <a:t>” meta data about the content of the data</a:t>
            </a:r>
          </a:p>
          <a:p>
            <a:endParaRPr lang="en-GB" dirty="0"/>
          </a:p>
          <a:p>
            <a:r>
              <a:rPr lang="en-GB" dirty="0"/>
              <a:t>Offer search &amp; filter functionality</a:t>
            </a:r>
          </a:p>
          <a:p>
            <a:pPr lvl="1"/>
            <a:r>
              <a:rPr lang="en-GB" dirty="0"/>
              <a:t>Search </a:t>
            </a:r>
            <a:r>
              <a:rPr lang="en-GB" b="1" dirty="0">
                <a:solidFill>
                  <a:schemeClr val="accent3">
                    <a:lumMod val="75000"/>
                  </a:schemeClr>
                </a:solidFill>
              </a:rPr>
              <a:t>about</a:t>
            </a:r>
            <a:r>
              <a:rPr lang="en-GB" dirty="0">
                <a:solidFill>
                  <a:schemeClr val="accent3">
                    <a:lumMod val="75000"/>
                  </a:schemeClr>
                </a:solidFill>
              </a:rPr>
              <a:t> </a:t>
            </a:r>
            <a:r>
              <a:rPr lang="en-GB" dirty="0"/>
              <a:t>datasets (tags, license, title)</a:t>
            </a:r>
          </a:p>
          <a:p>
            <a:pPr lvl="1"/>
            <a:r>
              <a:rPr lang="en-GB" dirty="0"/>
              <a:t>No search </a:t>
            </a:r>
            <a:r>
              <a:rPr lang="en-GB" b="1" dirty="0">
                <a:solidFill>
                  <a:srgbClr val="800000"/>
                </a:solidFill>
              </a:rPr>
              <a:t>in</a:t>
            </a:r>
            <a:r>
              <a:rPr lang="en-GB" dirty="0">
                <a:solidFill>
                  <a:srgbClr val="800000"/>
                </a:solidFill>
              </a:rPr>
              <a:t> </a:t>
            </a:r>
            <a:r>
              <a:rPr lang="en-GB" dirty="0"/>
              <a:t>datasets (e.g., datasets containing the word “Bloomsbury”)</a:t>
            </a:r>
          </a:p>
          <a:p>
            <a:endParaRPr lang="en-GB" dirty="0">
              <a:hlinkClick r:id="rId2"/>
            </a:endParaRPr>
          </a:p>
          <a:p>
            <a:r>
              <a:rPr lang="en-GB" dirty="0"/>
              <a:t>E.g. </a:t>
            </a:r>
            <a:r>
              <a:rPr lang="en-GB" dirty="0">
                <a:hlinkClick r:id="rId2"/>
              </a:rPr>
              <a:t>&gt;140 CKAN instances around the world</a:t>
            </a:r>
            <a:r>
              <a:rPr lang="en-GB" dirty="0"/>
              <a:t>, in total we index E.g. over 260 active Open Data catalogues in our </a:t>
            </a:r>
            <a:r>
              <a:rPr lang="en-GB" dirty="0" err="1"/>
              <a:t>portalwatch</a:t>
            </a:r>
            <a:r>
              <a:rPr lang="en-GB" dirty="0"/>
              <a:t> project: </a:t>
            </a:r>
            <a:r>
              <a:rPr lang="de-DE" sz="2400" dirty="0">
                <a:hlinkClick r:id="rId3"/>
              </a:rPr>
              <a:t>http://data.wu.ac.at/portalwatch/</a:t>
            </a:r>
            <a:endParaRPr lang="de-DE" sz="2400" dirty="0"/>
          </a:p>
          <a:p>
            <a:endParaRPr lang="en-GB" dirty="0"/>
          </a:p>
          <a:p>
            <a:endParaRPr lang="en-GB" dirty="0"/>
          </a:p>
        </p:txBody>
      </p:sp>
    </p:spTree>
    <p:extLst>
      <p:ext uri="{BB962C8B-B14F-4D97-AF65-F5344CB8AC3E}">
        <p14:creationId xmlns:p14="http://schemas.microsoft.com/office/powerpoint/2010/main" val="5637971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57"/>
          <p:cNvSpPr/>
          <p:nvPr/>
        </p:nvSpPr>
        <p:spPr>
          <a:xfrm>
            <a:off x="5289181" y="1563988"/>
            <a:ext cx="3106272" cy="1414145"/>
          </a:xfrm>
          <a:prstGeom prst="rect">
            <a:avLst/>
          </a:prstGeom>
          <a:solidFill>
            <a:srgbClr val="FFFFFF"/>
          </a:solidFill>
          <a:ln w="25400">
            <a:solidFill>
              <a:srgbClr val="5090B7"/>
            </a:solidFill>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 val="1"/>
            </a:ext>
          </a:extLst>
        </p:spPr>
        <p:txBody>
          <a:bodyPr lIns="0" tIns="0" rIns="0" bIns="0"/>
          <a:lstStyle>
            <a:lvl1pPr>
              <a:defRPr>
                <a:latin typeface="Avenir Next"/>
                <a:ea typeface="Avenir Next"/>
                <a:cs typeface="Avenir Next"/>
                <a:sym typeface="Avenir Next"/>
              </a:defRPr>
            </a:lvl1pPr>
          </a:lstStyle>
          <a:p>
            <a:pPr lvl="0"/>
            <a:r>
              <a:rPr lang="de-AT" sz="1500" dirty="0"/>
              <a:t> </a:t>
            </a:r>
            <a:r>
              <a:rPr sz="1500" dirty="0"/>
              <a:t>Open Data Portal</a:t>
            </a:r>
          </a:p>
        </p:txBody>
      </p:sp>
      <p:sp>
        <p:nvSpPr>
          <p:cNvPr id="27" name="Shape 76"/>
          <p:cNvSpPr/>
          <p:nvPr/>
        </p:nvSpPr>
        <p:spPr>
          <a:xfrm>
            <a:off x="6005070" y="3293598"/>
            <a:ext cx="240028" cy="360041"/>
          </a:xfrm>
          <a:prstGeom prst="rect">
            <a:avLst/>
          </a:prstGeom>
          <a:solidFill>
            <a:srgbClr val="D9D9D9"/>
          </a:solidFill>
          <a:ln>
            <a:solidFill>
              <a:srgbClr val="414D35"/>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1500"/>
          </a:p>
        </p:txBody>
      </p:sp>
      <p:sp>
        <p:nvSpPr>
          <p:cNvPr id="2" name="Title 1"/>
          <p:cNvSpPr>
            <a:spLocks noGrp="1"/>
          </p:cNvSpPr>
          <p:nvPr>
            <p:ph type="title"/>
          </p:nvPr>
        </p:nvSpPr>
        <p:spPr/>
        <p:txBody>
          <a:bodyPr/>
          <a:lstStyle/>
          <a:p>
            <a:r>
              <a:rPr lang="de-AT" dirty="0"/>
              <a:t>Open Data Portals</a:t>
            </a:r>
          </a:p>
        </p:txBody>
      </p:sp>
      <p:sp>
        <p:nvSpPr>
          <p:cNvPr id="3" name="Content Placeholder 2"/>
          <p:cNvSpPr>
            <a:spLocks noGrp="1"/>
          </p:cNvSpPr>
          <p:nvPr>
            <p:ph idx="1"/>
          </p:nvPr>
        </p:nvSpPr>
        <p:spPr/>
        <p:txBody>
          <a:bodyPr>
            <a:normAutofit/>
          </a:bodyPr>
          <a:lstStyle/>
          <a:p>
            <a:r>
              <a:rPr lang="de-AT" sz="2400" dirty="0"/>
              <a:t>Single </a:t>
            </a:r>
            <a:r>
              <a:rPr lang="de-AT" sz="2400" dirty="0" err="1"/>
              <a:t>point</a:t>
            </a:r>
            <a:r>
              <a:rPr lang="de-AT" sz="2400" dirty="0"/>
              <a:t> </a:t>
            </a:r>
            <a:r>
              <a:rPr lang="de-AT" sz="2400" dirty="0" err="1"/>
              <a:t>of</a:t>
            </a:r>
            <a:r>
              <a:rPr lang="de-AT" sz="2400" dirty="0"/>
              <a:t> </a:t>
            </a:r>
            <a:r>
              <a:rPr lang="de-AT" sz="2400" dirty="0" err="1"/>
              <a:t>access</a:t>
            </a:r>
            <a:endParaRPr lang="de-AT" sz="2400" dirty="0"/>
          </a:p>
          <a:p>
            <a:pPr lvl="1"/>
            <a:r>
              <a:rPr lang="de-AT" sz="1800" dirty="0"/>
              <a:t>APIs</a:t>
            </a:r>
            <a:endParaRPr lang="de-AT" sz="2110" dirty="0"/>
          </a:p>
          <a:p>
            <a:r>
              <a:rPr lang="de-AT" sz="2400" dirty="0" err="1"/>
              <a:t>Meta</a:t>
            </a:r>
            <a:r>
              <a:rPr lang="de-AT" sz="2400" dirty="0"/>
              <a:t> </a:t>
            </a:r>
            <a:r>
              <a:rPr lang="de-AT" sz="2400" dirty="0" err="1"/>
              <a:t>data</a:t>
            </a:r>
            <a:endParaRPr lang="de-AT" sz="2400" dirty="0"/>
          </a:p>
          <a:p>
            <a:pPr lvl="1"/>
            <a:r>
              <a:rPr lang="de-AT" sz="1800" dirty="0" err="1"/>
              <a:t>Licenses</a:t>
            </a:r>
            <a:r>
              <a:rPr lang="de-AT" sz="1800" dirty="0"/>
              <a:t>, </a:t>
            </a:r>
            <a:r>
              <a:rPr lang="de-AT" sz="1800" dirty="0" err="1"/>
              <a:t>Provenance</a:t>
            </a:r>
            <a:r>
              <a:rPr lang="de-AT" sz="1800" dirty="0"/>
              <a:t>, Formats, …</a:t>
            </a:r>
          </a:p>
          <a:p>
            <a:r>
              <a:rPr lang="de-AT" sz="2400" dirty="0" err="1"/>
              <a:t>Typical</a:t>
            </a:r>
            <a:r>
              <a:rPr lang="de-AT" sz="2400" dirty="0"/>
              <a:t> </a:t>
            </a:r>
            <a:r>
              <a:rPr lang="de-AT" sz="2400" dirty="0" err="1"/>
              <a:t>software</a:t>
            </a:r>
            <a:endParaRPr lang="de-AT" sz="2400" dirty="0"/>
          </a:p>
        </p:txBody>
      </p:sp>
      <p:pic>
        <p:nvPicPr>
          <p:cNvPr id="7" name="image8.png" descr="Screen Shot 2015-08-24 at 09.28.22.png"/>
          <p:cNvPicPr/>
          <p:nvPr/>
        </p:nvPicPr>
        <p:blipFill>
          <a:blip r:embed="rId3">
            <a:extLst/>
          </a:blip>
          <a:stretch>
            <a:fillRect/>
          </a:stretch>
        </p:blipFill>
        <p:spPr>
          <a:xfrm>
            <a:off x="2451707" y="3649588"/>
            <a:ext cx="1481668" cy="465668"/>
          </a:xfrm>
          <a:prstGeom prst="rect">
            <a:avLst/>
          </a:prstGeom>
          <a:ln w="12700">
            <a:miter lim="400000"/>
          </a:ln>
        </p:spPr>
      </p:pic>
      <p:pic>
        <p:nvPicPr>
          <p:cNvPr id="8" name="image9.png" descr="Screen Shot 2015-08-24 at 09.27.44.png"/>
          <p:cNvPicPr/>
          <p:nvPr/>
        </p:nvPicPr>
        <p:blipFill>
          <a:blip r:embed="rId4" cstate="hqprint">
            <a:extLst>
              <a:ext uri="{28A0092B-C50C-407E-A947-70E740481C1C}">
                <a14:useLocalDpi xmlns:a14="http://schemas.microsoft.com/office/drawing/2010/main"/>
              </a:ext>
            </a:extLst>
          </a:blip>
          <a:srcRect/>
          <a:stretch>
            <a:fillRect/>
          </a:stretch>
        </p:blipFill>
        <p:spPr>
          <a:xfrm>
            <a:off x="831528" y="3670755"/>
            <a:ext cx="1500168" cy="480054"/>
          </a:xfrm>
          <a:prstGeom prst="rect">
            <a:avLst/>
          </a:prstGeom>
          <a:ln w="12700">
            <a:miter lim="400000"/>
          </a:ln>
        </p:spPr>
      </p:pic>
      <p:pic>
        <p:nvPicPr>
          <p:cNvPr id="9" name="image10.png" descr="Screen Shot 2015-08-24 at 09.27.21.png"/>
          <p:cNvPicPr/>
          <p:nvPr/>
        </p:nvPicPr>
        <p:blipFill>
          <a:blip r:embed="rId5" cstate="print">
            <a:extLst>
              <a:ext uri="{28A0092B-C50C-407E-A947-70E740481C1C}">
                <a14:useLocalDpi xmlns:a14="http://schemas.microsoft.com/office/drawing/2010/main"/>
              </a:ext>
            </a:extLst>
          </a:blip>
          <a:stretch>
            <a:fillRect/>
          </a:stretch>
        </p:blipFill>
        <p:spPr>
          <a:xfrm>
            <a:off x="1431594" y="4214410"/>
            <a:ext cx="1889788" cy="539940"/>
          </a:xfrm>
          <a:prstGeom prst="rect">
            <a:avLst/>
          </a:prstGeom>
          <a:ln w="12700">
            <a:miter lim="400000"/>
          </a:ln>
        </p:spPr>
      </p:pic>
      <p:sp>
        <p:nvSpPr>
          <p:cNvPr id="16" name="Shape 65"/>
          <p:cNvSpPr/>
          <p:nvPr/>
        </p:nvSpPr>
        <p:spPr>
          <a:xfrm>
            <a:off x="6545130" y="3293598"/>
            <a:ext cx="240028" cy="360041"/>
          </a:xfrm>
          <a:prstGeom prst="rect">
            <a:avLst/>
          </a:prstGeom>
          <a:solidFill>
            <a:srgbClr val="D9D9D9"/>
          </a:solidFill>
          <a:ln>
            <a:solidFill>
              <a:srgbClr val="414D35"/>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1500"/>
          </a:p>
        </p:txBody>
      </p:sp>
      <p:sp>
        <p:nvSpPr>
          <p:cNvPr id="17" name="Shape 66"/>
          <p:cNvSpPr/>
          <p:nvPr/>
        </p:nvSpPr>
        <p:spPr>
          <a:xfrm>
            <a:off x="5465010" y="3293598"/>
            <a:ext cx="240028" cy="360041"/>
          </a:xfrm>
          <a:prstGeom prst="rect">
            <a:avLst/>
          </a:prstGeom>
          <a:solidFill>
            <a:srgbClr val="D9D9D9"/>
          </a:solidFill>
          <a:ln>
            <a:solidFill>
              <a:srgbClr val="414D35"/>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1500"/>
          </a:p>
        </p:txBody>
      </p:sp>
      <p:sp>
        <p:nvSpPr>
          <p:cNvPr id="18" name="Shape 67"/>
          <p:cNvSpPr/>
          <p:nvPr/>
        </p:nvSpPr>
        <p:spPr>
          <a:xfrm>
            <a:off x="7649067" y="2347774"/>
            <a:ext cx="240028" cy="360041"/>
          </a:xfrm>
          <a:prstGeom prst="rect">
            <a:avLst/>
          </a:prstGeom>
          <a:solidFill>
            <a:srgbClr val="D9D9D9"/>
          </a:solidFill>
          <a:ln>
            <a:solidFill>
              <a:srgbClr val="414D35"/>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1500"/>
          </a:p>
        </p:txBody>
      </p:sp>
      <p:sp>
        <p:nvSpPr>
          <p:cNvPr id="19" name="Shape 68"/>
          <p:cNvSpPr/>
          <p:nvPr/>
        </p:nvSpPr>
        <p:spPr>
          <a:xfrm>
            <a:off x="8009106" y="2047741"/>
            <a:ext cx="240028" cy="360041"/>
          </a:xfrm>
          <a:prstGeom prst="rect">
            <a:avLst/>
          </a:prstGeom>
          <a:solidFill>
            <a:srgbClr val="D9D9D9"/>
          </a:solidFill>
          <a:ln>
            <a:solidFill>
              <a:srgbClr val="414D35"/>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1500"/>
          </a:p>
        </p:txBody>
      </p:sp>
      <p:cxnSp>
        <p:nvCxnSpPr>
          <p:cNvPr id="20" name="Connector 69"/>
          <p:cNvCxnSpPr>
            <a:endCxn id="18" idx="0"/>
          </p:cNvCxnSpPr>
          <p:nvPr/>
        </p:nvCxnSpPr>
        <p:spPr>
          <a:xfrm>
            <a:off x="6808974" y="2467787"/>
            <a:ext cx="960108" cy="60008"/>
          </a:xfrm>
          <a:prstGeom prst="straightConnector1">
            <a:avLst/>
          </a:prstGeom>
          <a:ln w="25400">
            <a:solidFill>
              <a:srgbClr val="404040"/>
            </a:solidFill>
            <a:tailEnd type="triangle"/>
          </a:ln>
          <a:effectLst>
            <a:outerShdw blurRad="38100" dist="20000" dir="5400000" rotWithShape="0">
              <a:srgbClr val="000000">
                <a:alpha val="38000"/>
              </a:srgbClr>
            </a:outerShdw>
          </a:effectLst>
        </p:spPr>
      </p:cxnSp>
      <p:cxnSp>
        <p:nvCxnSpPr>
          <p:cNvPr id="21" name="Connector 70"/>
          <p:cNvCxnSpPr/>
          <p:nvPr/>
        </p:nvCxnSpPr>
        <p:spPr>
          <a:xfrm>
            <a:off x="5936650" y="2417964"/>
            <a:ext cx="741705" cy="950288"/>
          </a:xfrm>
          <a:prstGeom prst="straightConnector1">
            <a:avLst/>
          </a:prstGeom>
          <a:ln w="25400">
            <a:solidFill>
              <a:srgbClr val="404040"/>
            </a:solidFill>
            <a:tailEnd type="triangle"/>
          </a:ln>
          <a:effectLst>
            <a:outerShdw blurRad="38100" dist="20000" dir="5400000" rotWithShape="0">
              <a:srgbClr val="000000">
                <a:alpha val="38000"/>
              </a:srgbClr>
            </a:outerShdw>
          </a:effectLst>
        </p:spPr>
      </p:cxnSp>
      <p:sp>
        <p:nvSpPr>
          <p:cNvPr id="22" name="Shape 71"/>
          <p:cNvSpPr/>
          <p:nvPr/>
        </p:nvSpPr>
        <p:spPr>
          <a:xfrm>
            <a:off x="7589060" y="1807715"/>
            <a:ext cx="240028" cy="360041"/>
          </a:xfrm>
          <a:prstGeom prst="rect">
            <a:avLst/>
          </a:prstGeom>
          <a:solidFill>
            <a:srgbClr val="D9D9D9"/>
          </a:solidFill>
          <a:ln>
            <a:solidFill>
              <a:srgbClr val="414D35"/>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1500"/>
          </a:p>
        </p:txBody>
      </p:sp>
      <p:cxnSp>
        <p:nvCxnSpPr>
          <p:cNvPr id="24" name="Connector 73"/>
          <p:cNvCxnSpPr/>
          <p:nvPr/>
        </p:nvCxnSpPr>
        <p:spPr>
          <a:xfrm flipH="1">
            <a:off x="5588531" y="2174741"/>
            <a:ext cx="116507" cy="1203430"/>
          </a:xfrm>
          <a:prstGeom prst="straightConnector1">
            <a:avLst/>
          </a:prstGeom>
          <a:ln w="25400">
            <a:solidFill>
              <a:srgbClr val="404040"/>
            </a:solidFill>
            <a:tailEnd type="triangle"/>
          </a:ln>
          <a:effectLst>
            <a:outerShdw blurRad="38100" dist="20000" dir="5400000" rotWithShape="0">
              <a:srgbClr val="000000">
                <a:alpha val="38000"/>
              </a:srgbClr>
            </a:outerShdw>
          </a:effectLst>
        </p:spPr>
      </p:cxnSp>
      <p:cxnSp>
        <p:nvCxnSpPr>
          <p:cNvPr id="26" name="Connector 75"/>
          <p:cNvCxnSpPr/>
          <p:nvPr/>
        </p:nvCxnSpPr>
        <p:spPr>
          <a:xfrm>
            <a:off x="5825051" y="2320154"/>
            <a:ext cx="302203" cy="1058017"/>
          </a:xfrm>
          <a:prstGeom prst="straightConnector1">
            <a:avLst/>
          </a:prstGeom>
          <a:ln w="25400">
            <a:solidFill>
              <a:srgbClr val="404040"/>
            </a:solidFill>
            <a:tailEnd type="triangle"/>
          </a:ln>
          <a:effectLst>
            <a:outerShdw blurRad="38100" dist="20000" dir="5400000" rotWithShape="0">
              <a:srgbClr val="000000">
                <a:alpha val="38000"/>
              </a:srgbClr>
            </a:outerShdw>
          </a:effectLst>
        </p:spPr>
      </p:cxnSp>
      <p:grpSp>
        <p:nvGrpSpPr>
          <p:cNvPr id="29" name="Group 80"/>
          <p:cNvGrpSpPr/>
          <p:nvPr/>
        </p:nvGrpSpPr>
        <p:grpSpPr>
          <a:xfrm>
            <a:off x="7414054" y="3474784"/>
            <a:ext cx="965563" cy="240028"/>
            <a:chOff x="0" y="41404"/>
            <a:chExt cx="1158675" cy="288033"/>
          </a:xfrm>
        </p:grpSpPr>
        <p:sp>
          <p:nvSpPr>
            <p:cNvPr id="30" name="Shape 78"/>
            <p:cNvSpPr/>
            <p:nvPr/>
          </p:nvSpPr>
          <p:spPr>
            <a:xfrm>
              <a:off x="0" y="41404"/>
              <a:ext cx="1158675" cy="288033"/>
            </a:xfrm>
            <a:prstGeom prst="rect">
              <a:avLst/>
            </a:prstGeom>
            <a:solidFill>
              <a:srgbClr val="D9D9D9"/>
            </a:solidFill>
            <a:ln w="9525" cap="flat">
              <a:solidFill>
                <a:srgbClr val="414D3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sz="1600">
                  <a:solidFill>
                    <a:srgbClr val="595959"/>
                  </a:solidFill>
                  <a:latin typeface="Avenir Next"/>
                  <a:ea typeface="Avenir Next"/>
                  <a:cs typeface="Avenir Next"/>
                  <a:sym typeface="Avenir Next"/>
                </a:defRPr>
              </a:pPr>
              <a:r>
                <a:rPr lang="de-AT" sz="1167" dirty="0" err="1"/>
                <a:t>Resource</a:t>
              </a:r>
              <a:endParaRPr sz="1333" dirty="0"/>
            </a:p>
          </p:txBody>
        </p:sp>
        <p:sp>
          <p:nvSpPr>
            <p:cNvPr id="31" name="Shape 79"/>
            <p:cNvSpPr/>
            <p:nvPr/>
          </p:nvSpPr>
          <p:spPr>
            <a:xfrm>
              <a:off x="0" y="62348"/>
              <a:ext cx="1158675" cy="2461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600">
                  <a:solidFill>
                    <a:srgbClr val="595959"/>
                  </a:solidFill>
                  <a:latin typeface="Avenir Next"/>
                  <a:ea typeface="Avenir Next"/>
                  <a:cs typeface="Avenir Next"/>
                  <a:sym typeface="Avenir Next"/>
                </a:defRPr>
              </a:lvl1pPr>
            </a:lstStyle>
            <a:p>
              <a:pPr lvl="0">
                <a:defRPr sz="1800">
                  <a:solidFill>
                    <a:srgbClr val="000000"/>
                  </a:solidFill>
                </a:defRPr>
              </a:pPr>
              <a:endParaRPr sz="1333" dirty="0"/>
            </a:p>
          </p:txBody>
        </p:sp>
      </p:grpSp>
      <p:sp>
        <p:nvSpPr>
          <p:cNvPr id="34" name="Shape 83"/>
          <p:cNvSpPr/>
          <p:nvPr/>
        </p:nvSpPr>
        <p:spPr>
          <a:xfrm>
            <a:off x="6557919" y="3446050"/>
            <a:ext cx="257700" cy="194990"/>
          </a:xfrm>
          <a:prstGeom prst="rect">
            <a:avLst/>
          </a:prstGeom>
          <a:ln w="12700">
            <a:miter lim="400000"/>
          </a:ln>
          <a:extLst>
            <a:ext uri="{C572A759-6A51-4108-AA02-DFA0A04FC94B}">
              <ma14:wrappingTextBoxFlag xmlns:ma14="http://schemas.microsoft.com/office/mac/drawingml/2011/main" xmlns="" val="1"/>
            </a:ext>
          </a:extLst>
        </p:spPr>
        <p:txBody>
          <a:bodyPr wrap="square" lIns="38099" rIns="38099">
            <a:spAutoFit/>
          </a:bodyPr>
          <a:lstStyle>
            <a:lvl1pPr>
              <a:defRPr>
                <a:latin typeface="Avenir Next"/>
                <a:ea typeface="Avenir Next"/>
                <a:cs typeface="Avenir Next"/>
                <a:sym typeface="Avenir Next"/>
              </a:defRPr>
            </a:lvl1pPr>
          </a:lstStyle>
          <a:p>
            <a:pPr lvl="0"/>
            <a:r>
              <a:rPr sz="667" dirty="0"/>
              <a:t>C</a:t>
            </a:r>
            <a:r>
              <a:rPr lang="de-AT" sz="667" dirty="0"/>
              <a:t>SV</a:t>
            </a:r>
            <a:endParaRPr sz="667" dirty="0"/>
          </a:p>
        </p:txBody>
      </p:sp>
      <p:sp>
        <p:nvSpPr>
          <p:cNvPr id="35" name="Shape 87"/>
          <p:cNvSpPr/>
          <p:nvPr/>
        </p:nvSpPr>
        <p:spPr>
          <a:xfrm>
            <a:off x="7415293" y="3127786"/>
            <a:ext cx="957625" cy="274528"/>
          </a:xfrm>
          <a:prstGeom prst="rect">
            <a:avLst/>
          </a:prstGeom>
          <a:solidFill>
            <a:srgbClr val="5684A3"/>
          </a:solidFill>
          <a:ln>
            <a:solidFill>
              <a:schemeClr val="bg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sz="1600">
                <a:solidFill>
                  <a:srgbClr val="FFFFFF"/>
                </a:solidFill>
                <a:latin typeface="Avenir Next"/>
                <a:ea typeface="Avenir Next"/>
                <a:cs typeface="Avenir Next"/>
                <a:sym typeface="Avenir Next"/>
              </a:defRPr>
            </a:lvl1pPr>
          </a:lstStyle>
          <a:p>
            <a:pPr lvl="0">
              <a:defRPr sz="1800">
                <a:solidFill>
                  <a:srgbClr val="000000"/>
                </a:solidFill>
              </a:defRPr>
            </a:pPr>
            <a:r>
              <a:rPr lang="de-AT" sz="1167" dirty="0">
                <a:solidFill>
                  <a:schemeClr val="bg1"/>
                </a:solidFill>
              </a:rPr>
              <a:t>Dataset</a:t>
            </a:r>
            <a:endParaRPr sz="1333" dirty="0">
              <a:solidFill>
                <a:schemeClr val="bg1"/>
              </a:solidFill>
            </a:endParaRPr>
          </a:p>
        </p:txBody>
      </p:sp>
      <p:cxnSp>
        <p:nvCxnSpPr>
          <p:cNvPr id="11" name="Connector 58"/>
          <p:cNvCxnSpPr>
            <a:endCxn id="19" idx="0"/>
          </p:cNvCxnSpPr>
          <p:nvPr/>
        </p:nvCxnSpPr>
        <p:spPr>
          <a:xfrm flipV="1">
            <a:off x="6688960" y="2227761"/>
            <a:ext cx="1440160" cy="120014"/>
          </a:xfrm>
          <a:prstGeom prst="straightConnector1">
            <a:avLst/>
          </a:prstGeom>
          <a:ln w="25400">
            <a:solidFill>
              <a:srgbClr val="404040"/>
            </a:solidFill>
            <a:tailEnd type="triangle"/>
          </a:ln>
          <a:effectLst>
            <a:outerShdw blurRad="38100" dist="20000" dir="5400000" rotWithShape="0">
              <a:srgbClr val="000000">
                <a:alpha val="38000"/>
              </a:srgbClr>
            </a:outerShdw>
          </a:effectLst>
        </p:spPr>
      </p:cxnSp>
      <p:cxnSp>
        <p:nvCxnSpPr>
          <p:cNvPr id="12" name="Connector 59"/>
          <p:cNvCxnSpPr/>
          <p:nvPr/>
        </p:nvCxnSpPr>
        <p:spPr>
          <a:xfrm flipV="1">
            <a:off x="6694537" y="1947679"/>
            <a:ext cx="956858" cy="437839"/>
          </a:xfrm>
          <a:prstGeom prst="straightConnector1">
            <a:avLst/>
          </a:prstGeom>
          <a:ln w="25400">
            <a:solidFill>
              <a:srgbClr val="404040"/>
            </a:solidFill>
            <a:tailEnd type="triangle"/>
          </a:ln>
          <a:effectLst>
            <a:outerShdw blurRad="38100" dist="20000" dir="5400000" rotWithShape="0">
              <a:srgbClr val="000000">
                <a:alpha val="38000"/>
              </a:srgbClr>
            </a:outerShdw>
          </a:effectLst>
        </p:spPr>
      </p:cxnSp>
      <p:sp>
        <p:nvSpPr>
          <p:cNvPr id="28" name="Shape 77"/>
          <p:cNvSpPr/>
          <p:nvPr/>
        </p:nvSpPr>
        <p:spPr>
          <a:xfrm>
            <a:off x="5543945" y="1919559"/>
            <a:ext cx="480053" cy="581358"/>
          </a:xfrm>
          <a:prstGeom prst="rect">
            <a:avLst/>
          </a:prstGeom>
          <a:solidFill>
            <a:srgbClr val="5684A3"/>
          </a:solidFill>
          <a:ln w="12700">
            <a:solidFill>
              <a:srgbClr val="F7F7F7"/>
            </a:solidFill>
            <a:miter lim="400000"/>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917" dirty="0"/>
          </a:p>
        </p:txBody>
      </p:sp>
      <p:sp>
        <p:nvSpPr>
          <p:cNvPr id="36" name="Shape 77"/>
          <p:cNvSpPr/>
          <p:nvPr/>
        </p:nvSpPr>
        <p:spPr>
          <a:xfrm>
            <a:off x="5647695" y="2041866"/>
            <a:ext cx="480053" cy="581358"/>
          </a:xfrm>
          <a:prstGeom prst="rect">
            <a:avLst/>
          </a:prstGeom>
          <a:solidFill>
            <a:srgbClr val="5684A3"/>
          </a:solidFill>
          <a:ln w="12700">
            <a:solidFill>
              <a:srgbClr val="F7F7F7"/>
            </a:solidFill>
            <a:miter lim="400000"/>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917" dirty="0"/>
          </a:p>
        </p:txBody>
      </p:sp>
      <p:sp>
        <p:nvSpPr>
          <p:cNvPr id="37" name="Shape 77"/>
          <p:cNvSpPr/>
          <p:nvPr/>
        </p:nvSpPr>
        <p:spPr>
          <a:xfrm>
            <a:off x="5797712" y="2182899"/>
            <a:ext cx="480053" cy="581358"/>
          </a:xfrm>
          <a:prstGeom prst="rect">
            <a:avLst/>
          </a:prstGeom>
          <a:solidFill>
            <a:srgbClr val="5684A3"/>
          </a:solidFill>
          <a:ln w="12700">
            <a:solidFill>
              <a:srgbClr val="F7F7F7"/>
            </a:solidFill>
            <a:miter lim="400000"/>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r>
              <a:rPr lang="de-AT" sz="917" dirty="0"/>
              <a:t>title</a:t>
            </a:r>
          </a:p>
          <a:p>
            <a:pPr lvl="0" algn="ctr">
              <a:defRPr>
                <a:solidFill>
                  <a:srgbClr val="FFFFFF"/>
                </a:solidFill>
                <a:latin typeface="Avenir Next"/>
                <a:ea typeface="Avenir Next"/>
                <a:cs typeface="Avenir Next"/>
                <a:sym typeface="Avenir Next"/>
              </a:defRPr>
            </a:pPr>
            <a:r>
              <a:rPr lang="de-AT" sz="917" dirty="0" err="1"/>
              <a:t>license</a:t>
            </a:r>
            <a:endParaRPr lang="de-AT" sz="917" dirty="0"/>
          </a:p>
          <a:p>
            <a:pPr lvl="0" algn="ctr">
              <a:defRPr>
                <a:solidFill>
                  <a:srgbClr val="FFFFFF"/>
                </a:solidFill>
                <a:latin typeface="Avenir Next"/>
                <a:ea typeface="Avenir Next"/>
                <a:cs typeface="Avenir Next"/>
                <a:sym typeface="Avenir Next"/>
              </a:defRPr>
            </a:pPr>
            <a:r>
              <a:rPr lang="de-AT" sz="917" dirty="0"/>
              <a:t>...</a:t>
            </a:r>
            <a:endParaRPr sz="917" dirty="0"/>
          </a:p>
        </p:txBody>
      </p:sp>
      <p:sp>
        <p:nvSpPr>
          <p:cNvPr id="38" name="Shape 77"/>
          <p:cNvSpPr/>
          <p:nvPr/>
        </p:nvSpPr>
        <p:spPr>
          <a:xfrm>
            <a:off x="6481875" y="2034444"/>
            <a:ext cx="480053" cy="581358"/>
          </a:xfrm>
          <a:prstGeom prst="rect">
            <a:avLst/>
          </a:prstGeom>
          <a:solidFill>
            <a:srgbClr val="5684A3"/>
          </a:solidFill>
          <a:ln w="12700">
            <a:solidFill>
              <a:srgbClr val="F7F7F7"/>
            </a:solidFill>
            <a:miter lim="400000"/>
          </a:ln>
          <a:effectLst>
            <a:outerShdw blurRad="38100" dist="23000" dir="5400000" rotWithShape="0">
              <a:srgbClr val="000000">
                <a:alpha val="35000"/>
              </a:srgbClr>
            </a:outerShdw>
          </a:effectLst>
        </p:spPr>
        <p:txBody>
          <a:bodyPr lIns="0" tIns="0" rIns="0" bIns="0" anchor="ctr"/>
          <a:lstStyle/>
          <a:p>
            <a:pPr lvl="0" algn="ctr">
              <a:defRPr>
                <a:solidFill>
                  <a:srgbClr val="FFFFFF"/>
                </a:solidFill>
                <a:latin typeface="Avenir Next"/>
                <a:ea typeface="Avenir Next"/>
                <a:cs typeface="Avenir Next"/>
                <a:sym typeface="Avenir Next"/>
              </a:defRPr>
            </a:pPr>
            <a:endParaRPr sz="917" dirty="0"/>
          </a:p>
        </p:txBody>
      </p:sp>
      <p:sp>
        <p:nvSpPr>
          <p:cNvPr id="47" name="Shape 83"/>
          <p:cNvSpPr/>
          <p:nvPr/>
        </p:nvSpPr>
        <p:spPr>
          <a:xfrm>
            <a:off x="5995776" y="3449194"/>
            <a:ext cx="257700" cy="194990"/>
          </a:xfrm>
          <a:prstGeom prst="rect">
            <a:avLst/>
          </a:prstGeom>
          <a:ln w="12700">
            <a:miter lim="400000"/>
          </a:ln>
          <a:extLst>
            <a:ext uri="{C572A759-6A51-4108-AA02-DFA0A04FC94B}">
              <ma14:wrappingTextBoxFlag xmlns:ma14="http://schemas.microsoft.com/office/mac/drawingml/2011/main" xmlns="" val="1"/>
            </a:ext>
          </a:extLst>
        </p:spPr>
        <p:txBody>
          <a:bodyPr wrap="square" lIns="38099" rIns="38099">
            <a:spAutoFit/>
          </a:bodyPr>
          <a:lstStyle>
            <a:lvl1pPr>
              <a:defRPr>
                <a:latin typeface="Avenir Next"/>
                <a:ea typeface="Avenir Next"/>
                <a:cs typeface="Avenir Next"/>
                <a:sym typeface="Avenir Next"/>
              </a:defRPr>
            </a:lvl1pPr>
          </a:lstStyle>
          <a:p>
            <a:pPr lvl="0"/>
            <a:r>
              <a:rPr sz="667" dirty="0"/>
              <a:t>C</a:t>
            </a:r>
            <a:r>
              <a:rPr lang="de-AT" sz="667" dirty="0"/>
              <a:t>SV</a:t>
            </a:r>
            <a:endParaRPr sz="667" dirty="0"/>
          </a:p>
        </p:txBody>
      </p:sp>
      <p:sp>
        <p:nvSpPr>
          <p:cNvPr id="48" name="Shape 83"/>
          <p:cNvSpPr/>
          <p:nvPr/>
        </p:nvSpPr>
        <p:spPr>
          <a:xfrm>
            <a:off x="5450754" y="3467663"/>
            <a:ext cx="257700" cy="194990"/>
          </a:xfrm>
          <a:prstGeom prst="rect">
            <a:avLst/>
          </a:prstGeom>
          <a:ln w="12700">
            <a:miter lim="400000"/>
          </a:ln>
          <a:extLst>
            <a:ext uri="{C572A759-6A51-4108-AA02-DFA0A04FC94B}">
              <ma14:wrappingTextBoxFlag xmlns:ma14="http://schemas.microsoft.com/office/mac/drawingml/2011/main" xmlns="" val="1"/>
            </a:ext>
          </a:extLst>
        </p:spPr>
        <p:txBody>
          <a:bodyPr wrap="square" lIns="38099" rIns="38099">
            <a:spAutoFit/>
          </a:bodyPr>
          <a:lstStyle>
            <a:lvl1pPr>
              <a:defRPr>
                <a:latin typeface="Avenir Next"/>
                <a:ea typeface="Avenir Next"/>
                <a:cs typeface="Avenir Next"/>
                <a:sym typeface="Avenir Next"/>
              </a:defRPr>
            </a:lvl1pPr>
          </a:lstStyle>
          <a:p>
            <a:pPr lvl="0"/>
            <a:r>
              <a:rPr sz="667" dirty="0"/>
              <a:t>C</a:t>
            </a:r>
            <a:r>
              <a:rPr lang="de-AT" sz="667" dirty="0"/>
              <a:t>SV</a:t>
            </a:r>
            <a:endParaRPr sz="667" dirty="0"/>
          </a:p>
        </p:txBody>
      </p:sp>
      <p:sp>
        <p:nvSpPr>
          <p:cNvPr id="49" name="Shape 83"/>
          <p:cNvSpPr/>
          <p:nvPr/>
        </p:nvSpPr>
        <p:spPr>
          <a:xfrm>
            <a:off x="7643648" y="2526032"/>
            <a:ext cx="257700" cy="194990"/>
          </a:xfrm>
          <a:prstGeom prst="rect">
            <a:avLst/>
          </a:prstGeom>
          <a:ln w="12700">
            <a:miter lim="400000"/>
          </a:ln>
          <a:extLst>
            <a:ext uri="{C572A759-6A51-4108-AA02-DFA0A04FC94B}">
              <ma14:wrappingTextBoxFlag xmlns:ma14="http://schemas.microsoft.com/office/mac/drawingml/2011/main" xmlns="" val="1"/>
            </a:ext>
          </a:extLst>
        </p:spPr>
        <p:txBody>
          <a:bodyPr wrap="square" lIns="38099" rIns="38099">
            <a:spAutoFit/>
          </a:bodyPr>
          <a:lstStyle>
            <a:lvl1pPr>
              <a:defRPr>
                <a:latin typeface="Avenir Next"/>
                <a:ea typeface="Avenir Next"/>
                <a:cs typeface="Avenir Next"/>
                <a:sym typeface="Avenir Next"/>
              </a:defRPr>
            </a:lvl1pPr>
          </a:lstStyle>
          <a:p>
            <a:pPr lvl="0"/>
            <a:r>
              <a:rPr lang="de-AT" sz="667" dirty="0"/>
              <a:t>XML</a:t>
            </a:r>
            <a:endParaRPr sz="667" dirty="0"/>
          </a:p>
        </p:txBody>
      </p:sp>
      <p:sp>
        <p:nvSpPr>
          <p:cNvPr id="50" name="Shape 83"/>
          <p:cNvSpPr/>
          <p:nvPr/>
        </p:nvSpPr>
        <p:spPr>
          <a:xfrm>
            <a:off x="7980841" y="2258007"/>
            <a:ext cx="305418" cy="194990"/>
          </a:xfrm>
          <a:prstGeom prst="rect">
            <a:avLst/>
          </a:prstGeom>
          <a:ln w="12700">
            <a:miter lim="400000"/>
          </a:ln>
          <a:extLst>
            <a:ext uri="{C572A759-6A51-4108-AA02-DFA0A04FC94B}">
              <ma14:wrappingTextBoxFlag xmlns:ma14="http://schemas.microsoft.com/office/mac/drawingml/2011/main" xmlns="" val="1"/>
            </a:ext>
          </a:extLst>
        </p:spPr>
        <p:txBody>
          <a:bodyPr wrap="square" lIns="38099" rIns="38099">
            <a:spAutoFit/>
          </a:bodyPr>
          <a:lstStyle>
            <a:lvl1pPr>
              <a:defRPr>
                <a:latin typeface="Avenir Next"/>
                <a:ea typeface="Avenir Next"/>
                <a:cs typeface="Avenir Next"/>
                <a:sym typeface="Avenir Next"/>
              </a:defRPr>
            </a:lvl1pPr>
          </a:lstStyle>
          <a:p>
            <a:pPr lvl="0"/>
            <a:r>
              <a:rPr lang="de-AT" sz="667" dirty="0"/>
              <a:t>JSON</a:t>
            </a:r>
            <a:endParaRPr sz="667" dirty="0"/>
          </a:p>
        </p:txBody>
      </p:sp>
      <p:sp>
        <p:nvSpPr>
          <p:cNvPr id="51" name="Shape 83"/>
          <p:cNvSpPr/>
          <p:nvPr/>
        </p:nvSpPr>
        <p:spPr>
          <a:xfrm>
            <a:off x="7580223" y="1985917"/>
            <a:ext cx="257700" cy="194990"/>
          </a:xfrm>
          <a:prstGeom prst="rect">
            <a:avLst/>
          </a:prstGeom>
          <a:ln w="12700">
            <a:miter lim="400000"/>
          </a:ln>
          <a:extLst>
            <a:ext uri="{C572A759-6A51-4108-AA02-DFA0A04FC94B}">
              <ma14:wrappingTextBoxFlag xmlns:ma14="http://schemas.microsoft.com/office/mac/drawingml/2011/main" xmlns="" val="1"/>
            </a:ext>
          </a:extLst>
        </p:spPr>
        <p:txBody>
          <a:bodyPr wrap="square" lIns="38099" rIns="38099">
            <a:spAutoFit/>
          </a:bodyPr>
          <a:lstStyle>
            <a:lvl1pPr>
              <a:defRPr>
                <a:latin typeface="Avenir Next"/>
                <a:ea typeface="Avenir Next"/>
                <a:cs typeface="Avenir Next"/>
                <a:sym typeface="Avenir Next"/>
              </a:defRPr>
            </a:lvl1pPr>
          </a:lstStyle>
          <a:p>
            <a:pPr lvl="0"/>
            <a:r>
              <a:rPr sz="667" dirty="0"/>
              <a:t>C</a:t>
            </a:r>
            <a:r>
              <a:rPr lang="de-AT" sz="667" dirty="0"/>
              <a:t>SV</a:t>
            </a:r>
            <a:endParaRPr sz="667" dirty="0"/>
          </a:p>
        </p:txBody>
      </p:sp>
      <p:sp>
        <p:nvSpPr>
          <p:cNvPr id="4" name="Oval 3"/>
          <p:cNvSpPr/>
          <p:nvPr/>
        </p:nvSpPr>
        <p:spPr>
          <a:xfrm>
            <a:off x="615504" y="3577580"/>
            <a:ext cx="1836203"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000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r="18398"/>
          <a:stretch/>
        </p:blipFill>
        <p:spPr>
          <a:xfrm>
            <a:off x="6088112" y="1633364"/>
            <a:ext cx="2941700" cy="2699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p:cNvSpPr>
            <a:spLocks noGrp="1"/>
          </p:cNvSpPr>
          <p:nvPr>
            <p:ph type="title"/>
          </p:nvPr>
        </p:nvSpPr>
        <p:spPr/>
        <p:txBody>
          <a:bodyPr/>
          <a:lstStyle/>
          <a:p>
            <a:r>
              <a:rPr lang="de-AT" dirty="0"/>
              <a:t>E.g.: data.gv.at (CKAN)</a:t>
            </a:r>
          </a:p>
        </p:txBody>
      </p:sp>
      <p:pic>
        <p:nvPicPr>
          <p:cNvPr id="5" name="Picture 3"/>
          <p:cNvPicPr>
            <a:picLocks noChangeAspect="1"/>
          </p:cNvPicPr>
          <p:nvPr/>
        </p:nvPicPr>
        <p:blipFill>
          <a:blip r:embed="rId3"/>
          <a:stretch>
            <a:fillRect/>
          </a:stretch>
        </p:blipFill>
        <p:spPr>
          <a:xfrm>
            <a:off x="615701" y="2666691"/>
            <a:ext cx="5760443" cy="2723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Inhaltsplatzhalter 2"/>
          <p:cNvSpPr>
            <a:spLocks noGrp="1"/>
          </p:cNvSpPr>
          <p:nvPr>
            <p:ph idx="1"/>
          </p:nvPr>
        </p:nvSpPr>
        <p:spPr>
          <a:xfrm>
            <a:off x="2199680" y="1562342"/>
            <a:ext cx="4242794" cy="1031356"/>
          </a:xfrm>
        </p:spPr>
        <p:txBody>
          <a:bodyPr/>
          <a:lstStyle/>
          <a:p>
            <a:pPr marL="0" indent="0">
              <a:buNone/>
            </a:pPr>
            <a:r>
              <a:rPr lang="de-AT" dirty="0"/>
              <a:t>Open Data Portal </a:t>
            </a:r>
            <a:r>
              <a:rPr lang="de-AT" dirty="0" err="1"/>
              <a:t>by</a:t>
            </a:r>
            <a:r>
              <a:rPr lang="de-AT" dirty="0"/>
              <a:t> </a:t>
            </a:r>
            <a:r>
              <a:rPr lang="de-AT" dirty="0" err="1"/>
              <a:t>the</a:t>
            </a:r>
            <a:r>
              <a:rPr lang="de-AT" dirty="0"/>
              <a:t>  Austrian </a:t>
            </a:r>
            <a:r>
              <a:rPr lang="de-AT" dirty="0" err="1"/>
              <a:t>Government</a:t>
            </a:r>
            <a:endParaRPr lang="de-AT" dirty="0"/>
          </a:p>
        </p:txBody>
      </p:sp>
      <p:pic>
        <p:nvPicPr>
          <p:cNvPr id="7" name="Bild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504" y="1507989"/>
            <a:ext cx="1224136" cy="917463"/>
          </a:xfrm>
          <a:prstGeom prst="rect">
            <a:avLst/>
          </a:prstGeom>
        </p:spPr>
      </p:pic>
    </p:spTree>
    <p:extLst>
      <p:ext uri="{BB962C8B-B14F-4D97-AF65-F5344CB8AC3E}">
        <p14:creationId xmlns:p14="http://schemas.microsoft.com/office/powerpoint/2010/main" val="210204155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CKAN </a:t>
            </a:r>
            <a:r>
              <a:rPr lang="de-AT" dirty="0" err="1"/>
              <a:t>Metadata</a:t>
            </a:r>
            <a:r>
              <a:rPr lang="de-AT" dirty="0"/>
              <a:t> (JSON)</a:t>
            </a:r>
          </a:p>
        </p:txBody>
      </p:sp>
      <p:sp>
        <p:nvSpPr>
          <p:cNvPr id="147" name="Shape 147"/>
          <p:cNvSpPr>
            <a:spLocks noGrp="1"/>
          </p:cNvSpPr>
          <p:nvPr>
            <p:ph idx="1"/>
          </p:nvPr>
        </p:nvSpPr>
        <p:spPr>
          <a:xfrm>
            <a:off x="1060070" y="1414638"/>
            <a:ext cx="4837873" cy="2592870"/>
          </a:xfrm>
          <a:prstGeom prst="rect">
            <a:avLst/>
          </a:prstGeom>
        </p:spPr>
        <p:txBody>
          <a:bodyPr>
            <a:noAutofit/>
          </a:bodyPr>
          <a:lstStyle/>
          <a:p>
            <a:pPr marL="0" indent="0"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a:latin typeface="Source Code Pro"/>
                <a:ea typeface="Source Code Pro"/>
                <a:cs typeface="Source Code Pro"/>
                <a:sym typeface="Source Code Pro"/>
              </a:rPr>
              <a:t> </a:t>
            </a: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r>
              <a:rPr sz="1000" dirty="0" err="1">
                <a:latin typeface="Source Code Pro"/>
                <a:ea typeface="Source Code Pro"/>
                <a:cs typeface="Source Code Pro"/>
                <a:sym typeface="Source Code Pro"/>
              </a:rPr>
              <a:t>license_title</a:t>
            </a:r>
            <a:r>
              <a:rPr sz="1000" dirty="0">
                <a:latin typeface="Source Code Pro"/>
                <a:ea typeface="Source Code Pro"/>
                <a:cs typeface="Source Code Pro"/>
                <a:sym typeface="Source Code Pro"/>
              </a:rPr>
              <a:t>": </a:t>
            </a:r>
            <a:r>
              <a:rPr sz="1000" dirty="0">
                <a:solidFill>
                  <a:srgbClr val="1369B0"/>
                </a:solidFill>
                <a:latin typeface="Source Code Pro"/>
                <a:ea typeface="Source Code Pro"/>
                <a:cs typeface="Source Code Pro"/>
                <a:sym typeface="Source Code Pro"/>
              </a:rPr>
              <a:t>"Creative Commons </a:t>
            </a:r>
            <a:r>
              <a:rPr sz="1000" dirty="0" err="1">
                <a:solidFill>
                  <a:srgbClr val="1369B0"/>
                </a:solidFill>
                <a:latin typeface="Source Code Pro"/>
                <a:ea typeface="Source Code Pro"/>
                <a:cs typeface="Source Code Pro"/>
                <a:sym typeface="Source Code Pro"/>
              </a:rPr>
              <a:t>Namensnennung</a:t>
            </a:r>
            <a:r>
              <a:rPr sz="1000" dirty="0">
                <a:solidFill>
                  <a:srgbClr val="1369B0"/>
                </a:solidFill>
                <a:latin typeface="Source Code Pro"/>
                <a:ea typeface="Source Code Pro"/>
                <a:cs typeface="Source Code Pro"/>
                <a:sym typeface="Source Code Pro"/>
              </a:rPr>
              <a:t>"</a:t>
            </a:r>
            <a:r>
              <a:rPr sz="1000" dirty="0">
                <a:latin typeface="Source Code Pro"/>
                <a:ea typeface="Source Code Pro"/>
                <a:cs typeface="Source Code Pro"/>
                <a:sym typeface="Source Code Pro"/>
              </a:rPr>
              <a:t>, </a:t>
            </a:r>
            <a:endParaRPr lang="de-DE" sz="1000" dirty="0">
              <a:latin typeface="Source Code Pro"/>
              <a:ea typeface="Source Code Pro"/>
              <a:cs typeface="Source Code Pro"/>
              <a:sym typeface="Source Code Pro"/>
            </a:endParaRP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"maintainer": </a:t>
            </a:r>
            <a:r>
              <a:rPr sz="1000" dirty="0">
                <a:solidFill>
                  <a:srgbClr val="1369B0"/>
                </a:solidFill>
                <a:latin typeface="Source Code Pro"/>
                <a:ea typeface="Source Code Pro"/>
                <a:cs typeface="Source Code Pro"/>
                <a:sym typeface="Source Code Pro"/>
              </a:rPr>
              <a:t>"</a:t>
            </a:r>
            <a:r>
              <a:rPr sz="1000" dirty="0" err="1">
                <a:solidFill>
                  <a:srgbClr val="1369B0"/>
                </a:solidFill>
                <a:latin typeface="Source Code Pro"/>
                <a:ea typeface="Source Code Pro"/>
                <a:cs typeface="Source Code Pro"/>
                <a:sym typeface="Source Code Pro"/>
              </a:rPr>
              <a:t>Stadtvermessung</a:t>
            </a:r>
            <a:r>
              <a:rPr sz="1000" dirty="0">
                <a:solidFill>
                  <a:srgbClr val="1369B0"/>
                </a:solidFill>
                <a:latin typeface="Source Code Pro"/>
                <a:ea typeface="Source Code Pro"/>
                <a:cs typeface="Source Code Pro"/>
                <a:sym typeface="Source Code Pro"/>
              </a:rPr>
              <a:t> Graz"</a:t>
            </a: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"author": </a:t>
            </a:r>
            <a:r>
              <a:rPr sz="1000" dirty="0">
                <a:solidFill>
                  <a:srgbClr val="1369B0"/>
                </a:solidFill>
                <a:latin typeface="Source Code Pro"/>
                <a:ea typeface="Source Code Pro"/>
                <a:cs typeface="Source Code Pro"/>
                <a:sym typeface="Source Code Pro"/>
              </a:rPr>
              <a:t>""</a:t>
            </a: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r>
              <a:rPr sz="1000" dirty="0" err="1">
                <a:latin typeface="Source Code Pro"/>
                <a:ea typeface="Source Code Pro"/>
                <a:cs typeface="Source Code Pro"/>
                <a:sym typeface="Source Code Pro"/>
              </a:rPr>
              <a:t>author_email</a:t>
            </a:r>
            <a:r>
              <a:rPr sz="1000" dirty="0">
                <a:latin typeface="Source Code Pro"/>
                <a:ea typeface="Source Code Pro"/>
                <a:cs typeface="Source Code Pro"/>
                <a:sym typeface="Source Code Pro"/>
              </a:rPr>
              <a:t>": </a:t>
            </a:r>
            <a:r>
              <a:rPr sz="1000" dirty="0">
                <a:solidFill>
                  <a:srgbClr val="1369B0"/>
                </a:solidFill>
                <a:latin typeface="Source Code Pro"/>
                <a:ea typeface="Source Code Pro"/>
                <a:cs typeface="Source Code Pro"/>
                <a:sym typeface="Source Code Pro"/>
              </a:rPr>
              <a:t>"stadtvermessung@stadt.graz.at"</a:t>
            </a: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"resources": [</a:t>
            </a:r>
          </a:p>
          <a:p>
            <a:pPr marL="0" lvl="2" indent="228591"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p>
          <a:p>
            <a:pPr marL="0" lvl="2" indent="228591"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"size": </a:t>
            </a:r>
            <a:r>
              <a:rPr sz="1000" dirty="0">
                <a:solidFill>
                  <a:srgbClr val="1369B0"/>
                </a:solidFill>
                <a:latin typeface="Source Code Pro"/>
                <a:ea typeface="Source Code Pro"/>
                <a:cs typeface="Source Code Pro"/>
                <a:sym typeface="Source Code Pro"/>
              </a:rPr>
              <a:t>"6698"</a:t>
            </a:r>
            <a:r>
              <a:rPr sz="1000" dirty="0">
                <a:latin typeface="Source Code Pro"/>
                <a:ea typeface="Source Code Pro"/>
                <a:cs typeface="Source Code Pro"/>
                <a:sym typeface="Source Code Pro"/>
              </a:rPr>
              <a:t>,</a:t>
            </a:r>
          </a:p>
          <a:p>
            <a:pPr marL="0" lvl="2" indent="228591"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    "format": </a:t>
            </a:r>
            <a:r>
              <a:rPr sz="1000" dirty="0">
                <a:solidFill>
                  <a:srgbClr val="1369B0"/>
                </a:solidFill>
                <a:latin typeface="Source Code Pro"/>
                <a:ea typeface="Source Code Pro"/>
                <a:cs typeface="Source Code Pro"/>
                <a:sym typeface="Source Code Pro"/>
              </a:rPr>
              <a:t>"CSV"</a:t>
            </a:r>
            <a:r>
              <a:rPr sz="1000" dirty="0">
                <a:latin typeface="Source Code Pro"/>
                <a:ea typeface="Source Code Pro"/>
                <a:cs typeface="Source Code Pro"/>
                <a:sym typeface="Source Code Pro"/>
              </a:rPr>
              <a:t>,</a:t>
            </a:r>
          </a:p>
          <a:p>
            <a:pPr marL="0" lvl="2" indent="228591"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    "</a:t>
            </a:r>
            <a:r>
              <a:rPr sz="1000" dirty="0" err="1">
                <a:latin typeface="Source Code Pro"/>
                <a:ea typeface="Source Code Pro"/>
                <a:cs typeface="Source Code Pro"/>
                <a:sym typeface="Source Code Pro"/>
              </a:rPr>
              <a:t>mimetype</a:t>
            </a:r>
            <a:r>
              <a:rPr sz="1000" dirty="0">
                <a:latin typeface="Source Code Pro"/>
                <a:ea typeface="Source Code Pro"/>
                <a:cs typeface="Source Code Pro"/>
                <a:sym typeface="Source Code Pro"/>
              </a:rPr>
              <a:t>": </a:t>
            </a:r>
            <a:r>
              <a:rPr sz="1000" dirty="0">
                <a:solidFill>
                  <a:srgbClr val="1369B0"/>
                </a:solidFill>
                <a:latin typeface="Source Code Pro"/>
                <a:ea typeface="Source Code Pro"/>
                <a:cs typeface="Source Code Pro"/>
                <a:sym typeface="Source Code Pro"/>
              </a:rPr>
              <a:t>""</a:t>
            </a:r>
            <a:r>
              <a:rPr sz="1000" dirty="0">
                <a:latin typeface="Source Code Pro"/>
                <a:ea typeface="Source Code Pro"/>
                <a:cs typeface="Source Code Pro"/>
                <a:sym typeface="Source Code Pro"/>
              </a:rPr>
              <a:t>,</a:t>
            </a:r>
          </a:p>
          <a:p>
            <a:pPr marL="0" lvl="2" indent="228591"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    "</a:t>
            </a:r>
            <a:r>
              <a:rPr sz="1000" dirty="0" err="1">
                <a:latin typeface="Source Code Pro"/>
                <a:ea typeface="Source Code Pro"/>
                <a:cs typeface="Source Code Pro"/>
                <a:sym typeface="Source Code Pro"/>
              </a:rPr>
              <a:t>url</a:t>
            </a:r>
            <a:r>
              <a:rPr sz="1000" dirty="0">
                <a:latin typeface="Source Code Pro"/>
                <a:ea typeface="Source Code Pro"/>
                <a:cs typeface="Source Code Pro"/>
                <a:sym typeface="Source Code Pro"/>
              </a:rPr>
              <a:t>": </a:t>
            </a:r>
            <a:r>
              <a:rPr sz="1000" dirty="0">
                <a:solidFill>
                  <a:srgbClr val="1369B0"/>
                </a:solidFill>
                <a:latin typeface="Source Code Pro"/>
                <a:ea typeface="Source Code Pro"/>
                <a:cs typeface="Source Code Pro"/>
                <a:sym typeface="Source Code Pro"/>
              </a:rPr>
              <a:t>"http://data.graz.gv.at/.../Bibliothek.csv"</a:t>
            </a:r>
          </a:p>
          <a:p>
            <a:pPr marL="0" lvl="2" indent="228591"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 </a:t>
            </a:r>
            <a:endParaRPr lang="de-DE" sz="1000" dirty="0">
              <a:latin typeface="Source Code Pro"/>
              <a:ea typeface="Source Code Pro"/>
              <a:cs typeface="Source Code Pro"/>
              <a:sym typeface="Source Code Pro"/>
            </a:endParaRP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"tags": [</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    "</a:t>
            </a:r>
            <a:r>
              <a:rPr sz="1000" dirty="0" err="1">
                <a:latin typeface="Source Code Pro"/>
                <a:ea typeface="Source Code Pro"/>
                <a:cs typeface="Source Code Pro"/>
                <a:sym typeface="Source Code Pro"/>
              </a:rPr>
              <a:t>bibliothek</a:t>
            </a:r>
            <a:r>
              <a:rPr sz="1000" dirty="0">
                <a:latin typeface="Source Code Pro"/>
                <a:ea typeface="Source Code Pro"/>
                <a:cs typeface="Source Code Pro"/>
                <a:sym typeface="Source Code Pro"/>
              </a:rPr>
              <a:t>", "</a:t>
            </a:r>
            <a:r>
              <a:rPr sz="1000" dirty="0" err="1">
                <a:latin typeface="Source Code Pro"/>
                <a:ea typeface="Source Code Pro"/>
                <a:cs typeface="Source Code Pro"/>
                <a:sym typeface="Source Code Pro"/>
              </a:rPr>
              <a:t>geodaten</a:t>
            </a:r>
            <a:r>
              <a:rPr sz="1000" dirty="0">
                <a:latin typeface="Source Code Pro"/>
                <a:ea typeface="Source Code Pro"/>
                <a:cs typeface="Source Code Pro"/>
                <a:sym typeface="Source Code Pro"/>
              </a:rPr>
              <a:t>",</a:t>
            </a:r>
            <a:r>
              <a:rPr lang="de-DE" sz="1000" dirty="0">
                <a:latin typeface="Source Code Pro"/>
                <a:ea typeface="Source Code Pro"/>
                <a:cs typeface="Source Code Pro"/>
                <a:sym typeface="Source Code Pro"/>
              </a:rPr>
              <a:t> </a:t>
            </a:r>
            <a:r>
              <a:rPr sz="1000" dirty="0">
                <a:latin typeface="Source Code Pro"/>
                <a:ea typeface="Source Code Pro"/>
                <a:cs typeface="Source Code Pro"/>
                <a:sym typeface="Source Code Pro"/>
              </a:rPr>
              <a:t>"</a:t>
            </a:r>
            <a:r>
              <a:rPr sz="1000" dirty="0" err="1">
                <a:latin typeface="Source Code Pro"/>
                <a:ea typeface="Source Code Pro"/>
                <a:cs typeface="Source Code Pro"/>
                <a:sym typeface="Source Code Pro"/>
              </a:rPr>
              <a:t>graz</a:t>
            </a:r>
            <a:r>
              <a:rPr sz="1000" dirty="0">
                <a:latin typeface="Source Code Pro"/>
                <a:ea typeface="Source Code Pro"/>
                <a:cs typeface="Source Code Pro"/>
                <a:sym typeface="Source Code Pro"/>
              </a:rPr>
              <a:t>"</a:t>
            </a:r>
            <a:r>
              <a:rPr lang="de-DE" sz="1000" dirty="0">
                <a:latin typeface="Source Code Pro"/>
                <a:ea typeface="Source Code Pro"/>
                <a:cs typeface="Source Code Pro"/>
                <a:sym typeface="Source Code Pro"/>
              </a:rPr>
              <a:t>, </a:t>
            </a:r>
            <a:r>
              <a:rPr sz="1000" dirty="0">
                <a:latin typeface="Source Code Pro"/>
                <a:ea typeface="Source Code Pro"/>
                <a:cs typeface="Source Code Pro"/>
                <a:sym typeface="Source Code Pro"/>
              </a:rPr>
              <a:t>"</a:t>
            </a:r>
            <a:r>
              <a:rPr sz="1000" dirty="0" err="1">
                <a:latin typeface="Source Code Pro"/>
                <a:ea typeface="Source Code Pro"/>
                <a:cs typeface="Source Code Pro"/>
                <a:sym typeface="Source Code Pro"/>
              </a:rPr>
              <a:t>kultur</a:t>
            </a:r>
            <a:r>
              <a:rPr sz="1000" dirty="0">
                <a:latin typeface="Source Code Pro"/>
                <a:ea typeface="Source Code Pro"/>
                <a:cs typeface="Source Code Pro"/>
                <a:sym typeface="Source Code Pro"/>
              </a:rPr>
              <a:t>", "poi" </a:t>
            </a:r>
            <a:endParaRPr lang="de-DE" sz="1000" dirty="0">
              <a:latin typeface="Source Code Pro"/>
              <a:ea typeface="Source Code Pro"/>
              <a:cs typeface="Source Code Pro"/>
              <a:sym typeface="Source Code Pro"/>
            </a:endParaRP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r>
              <a:rPr sz="1000" dirty="0" err="1">
                <a:latin typeface="Source Code Pro"/>
                <a:ea typeface="Source Code Pro"/>
                <a:cs typeface="Source Code Pro"/>
                <a:sym typeface="Source Code Pro"/>
              </a:rPr>
              <a:t>license_id</a:t>
            </a:r>
            <a:r>
              <a:rPr sz="1000" dirty="0">
                <a:latin typeface="Source Code Pro"/>
                <a:ea typeface="Source Code Pro"/>
                <a:cs typeface="Source Code Pro"/>
                <a:sym typeface="Source Code Pro"/>
              </a:rPr>
              <a:t>": </a:t>
            </a:r>
            <a:r>
              <a:rPr sz="1000" dirty="0">
                <a:solidFill>
                  <a:srgbClr val="1369B0"/>
                </a:solidFill>
                <a:latin typeface="Source Code Pro"/>
                <a:ea typeface="Source Code Pro"/>
                <a:cs typeface="Source Code Pro"/>
                <a:sym typeface="Source Code Pro"/>
              </a:rPr>
              <a:t>"CC-BY-3.0"</a:t>
            </a: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"organization": </a:t>
            </a:r>
            <a:r>
              <a:rPr sz="1000" dirty="0">
                <a:solidFill>
                  <a:srgbClr val="0433FF"/>
                </a:solidFill>
                <a:latin typeface="Source Code Pro"/>
                <a:ea typeface="Source Code Pro"/>
                <a:cs typeface="Source Code Pro"/>
                <a:sym typeface="Source Code Pro"/>
              </a:rPr>
              <a:t>null</a:t>
            </a: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"name": </a:t>
            </a:r>
            <a:r>
              <a:rPr sz="1000" dirty="0">
                <a:solidFill>
                  <a:srgbClr val="1369B0"/>
                </a:solidFill>
                <a:latin typeface="Source Code Pro"/>
                <a:ea typeface="Source Code Pro"/>
                <a:cs typeface="Source Code Pro"/>
                <a:sym typeface="Source Code Pro"/>
              </a:rPr>
              <a:t>"</a:t>
            </a:r>
            <a:r>
              <a:rPr sz="1000" dirty="0" err="1">
                <a:solidFill>
                  <a:srgbClr val="1369B0"/>
                </a:solidFill>
                <a:latin typeface="Source Code Pro"/>
                <a:ea typeface="Source Code Pro"/>
                <a:cs typeface="Source Code Pro"/>
                <a:sym typeface="Source Code Pro"/>
              </a:rPr>
              <a:t>bibliotheken</a:t>
            </a:r>
            <a:r>
              <a:rPr sz="1000" dirty="0">
                <a:solidFill>
                  <a:srgbClr val="1369B0"/>
                </a:solidFill>
                <a:latin typeface="Source Code Pro"/>
                <a:ea typeface="Source Code Pro"/>
                <a:cs typeface="Source Code Pro"/>
                <a:sym typeface="Source Code Pro"/>
              </a:rPr>
              <a:t>"</a:t>
            </a:r>
            <a:r>
              <a:rPr sz="1000" dirty="0">
                <a:latin typeface="Source Code Pro"/>
                <a:ea typeface="Source Code Pro"/>
                <a:cs typeface="Source Code Pro"/>
                <a:sym typeface="Source Code Pro"/>
              </a:rPr>
              <a:t>,</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"notes": </a:t>
            </a:r>
            <a:r>
              <a:rPr sz="1000" dirty="0">
                <a:solidFill>
                  <a:srgbClr val="1369B0"/>
                </a:solidFill>
                <a:latin typeface="Source Code Pro"/>
                <a:ea typeface="Source Code Pro"/>
                <a:cs typeface="Source Code Pro"/>
                <a:sym typeface="Source Code Pro"/>
              </a:rPr>
              <a:t>"</a:t>
            </a:r>
            <a:r>
              <a:rPr sz="1000" dirty="0" err="1">
                <a:solidFill>
                  <a:srgbClr val="1369B0"/>
                </a:solidFill>
                <a:latin typeface="Source Code Pro"/>
                <a:ea typeface="Source Code Pro"/>
                <a:cs typeface="Source Code Pro"/>
                <a:sym typeface="Source Code Pro"/>
              </a:rPr>
              <a:t>Standorte</a:t>
            </a:r>
            <a:r>
              <a:rPr sz="1000" dirty="0">
                <a:solidFill>
                  <a:srgbClr val="1369B0"/>
                </a:solidFill>
                <a:latin typeface="Source Code Pro"/>
                <a:ea typeface="Source Code Pro"/>
                <a:cs typeface="Source Code Pro"/>
                <a:sym typeface="Source Code Pro"/>
              </a:rPr>
              <a:t> der </a:t>
            </a:r>
            <a:r>
              <a:rPr sz="1000" dirty="0" err="1">
                <a:solidFill>
                  <a:srgbClr val="1369B0"/>
                </a:solidFill>
                <a:latin typeface="Source Code Pro"/>
                <a:ea typeface="Source Code Pro"/>
                <a:cs typeface="Source Code Pro"/>
                <a:sym typeface="Source Code Pro"/>
              </a:rPr>
              <a:t>städtischen</a:t>
            </a:r>
            <a:r>
              <a:rPr sz="1000" dirty="0">
                <a:solidFill>
                  <a:srgbClr val="1369B0"/>
                </a:solidFill>
                <a:latin typeface="Source Code Pro"/>
                <a:ea typeface="Source Code Pro"/>
                <a:cs typeface="Source Code Pro"/>
                <a:sym typeface="Source Code Pro"/>
              </a:rPr>
              <a:t> </a:t>
            </a:r>
            <a:r>
              <a:rPr sz="1000" dirty="0" err="1">
                <a:solidFill>
                  <a:srgbClr val="1369B0"/>
                </a:solidFill>
                <a:latin typeface="Source Code Pro"/>
                <a:ea typeface="Source Code Pro"/>
                <a:cs typeface="Source Code Pro"/>
                <a:sym typeface="Source Code Pro"/>
              </a:rPr>
              <a:t>Bibliotheken</a:t>
            </a:r>
            <a:r>
              <a:rPr sz="1000" dirty="0">
                <a:solidFill>
                  <a:srgbClr val="1369B0"/>
                </a:solidFill>
                <a:latin typeface="Source Code Pro"/>
                <a:ea typeface="Source Code Pro"/>
                <a:cs typeface="Source Code Pro"/>
                <a:sym typeface="Source Code Pro"/>
              </a:rPr>
              <a:t>..."</a:t>
            </a:r>
            <a:r>
              <a:rPr sz="1000" dirty="0">
                <a:latin typeface="Source Code Pro"/>
                <a:ea typeface="Source Code Pro"/>
                <a:cs typeface="Source Code Pro"/>
                <a:sym typeface="Source Code Pro"/>
              </a:rPr>
              <a:t>,</a:t>
            </a:r>
            <a:endParaRPr sz="1000" dirty="0">
              <a:solidFill>
                <a:srgbClr val="1369B0"/>
              </a:solidFill>
              <a:latin typeface="Source Code Pro"/>
              <a:ea typeface="Source Code Pro"/>
              <a:cs typeface="Source Code Pro"/>
              <a:sym typeface="Source Code Pro"/>
            </a:endParaRP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"extras": {</a:t>
            </a: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    "</a:t>
            </a:r>
            <a:r>
              <a:rPr sz="1000" dirty="0" err="1">
                <a:latin typeface="Source Code Pro"/>
                <a:ea typeface="Source Code Pro"/>
                <a:cs typeface="Source Code Pro"/>
                <a:sym typeface="Source Code Pro"/>
              </a:rPr>
              <a:t>Sprache</a:t>
            </a:r>
            <a:r>
              <a:rPr sz="1000" dirty="0">
                <a:latin typeface="Source Code Pro"/>
                <a:ea typeface="Source Code Pro"/>
                <a:cs typeface="Source Code Pro"/>
                <a:sym typeface="Source Code Pro"/>
              </a:rPr>
              <a:t> des </a:t>
            </a:r>
            <a:r>
              <a:rPr sz="1000" dirty="0" err="1">
                <a:latin typeface="Source Code Pro"/>
                <a:ea typeface="Source Code Pro"/>
                <a:cs typeface="Source Code Pro"/>
                <a:sym typeface="Source Code Pro"/>
              </a:rPr>
              <a:t>Metadatensatzes</a:t>
            </a:r>
            <a:r>
              <a:rPr sz="1000" dirty="0">
                <a:latin typeface="Source Code Pro"/>
                <a:ea typeface="Source Code Pro"/>
                <a:cs typeface="Source Code Pro"/>
                <a:sym typeface="Source Code Pro"/>
              </a:rPr>
              <a:t>": </a:t>
            </a:r>
            <a:r>
              <a:rPr sz="1000" dirty="0">
                <a:solidFill>
                  <a:srgbClr val="1369B0"/>
                </a:solidFill>
                <a:latin typeface="Source Code Pro"/>
                <a:ea typeface="Source Code Pro"/>
                <a:cs typeface="Source Code Pro"/>
                <a:sym typeface="Source Code Pro"/>
              </a:rPr>
              <a:t>"</a:t>
            </a:r>
            <a:r>
              <a:rPr sz="1000" dirty="0" err="1">
                <a:solidFill>
                  <a:srgbClr val="1369B0"/>
                </a:solidFill>
                <a:latin typeface="Source Code Pro"/>
                <a:ea typeface="Source Code Pro"/>
                <a:cs typeface="Source Code Pro"/>
                <a:sym typeface="Source Code Pro"/>
              </a:rPr>
              <a:t>ger</a:t>
            </a:r>
            <a:r>
              <a:rPr sz="1000" dirty="0">
                <a:solidFill>
                  <a:srgbClr val="1369B0"/>
                </a:solidFill>
                <a:latin typeface="Source Code Pro"/>
                <a:ea typeface="Source Code Pro"/>
                <a:cs typeface="Source Code Pro"/>
                <a:sym typeface="Source Code Pro"/>
              </a:rPr>
              <a:t>/</a:t>
            </a:r>
            <a:r>
              <a:rPr sz="1000" dirty="0" err="1">
                <a:solidFill>
                  <a:srgbClr val="1369B0"/>
                </a:solidFill>
                <a:latin typeface="Source Code Pro"/>
                <a:ea typeface="Source Code Pro"/>
                <a:cs typeface="Source Code Pro"/>
                <a:sym typeface="Source Code Pro"/>
              </a:rPr>
              <a:t>deu</a:t>
            </a:r>
            <a:r>
              <a:rPr sz="1000" dirty="0">
                <a:solidFill>
                  <a:srgbClr val="1369B0"/>
                </a:solidFill>
                <a:latin typeface="Source Code Pro"/>
                <a:ea typeface="Source Code Pro"/>
                <a:cs typeface="Source Code Pro"/>
                <a:sym typeface="Source Code Pro"/>
              </a:rPr>
              <a:t> Deutsch"</a:t>
            </a:r>
            <a:endParaRPr sz="1000" dirty="0">
              <a:latin typeface="Source Code Pro"/>
              <a:ea typeface="Source Code Pro"/>
              <a:cs typeface="Source Code Pro"/>
              <a:sym typeface="Source Code Pro"/>
            </a:endParaRPr>
          </a:p>
          <a:p>
            <a:pPr marL="0" lvl="1" indent="114295"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p>
          <a:p>
            <a:pPr marL="0" indent="0"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    "</a:t>
            </a:r>
            <a:r>
              <a:rPr sz="1000" dirty="0" err="1">
                <a:latin typeface="Source Code Pro"/>
                <a:ea typeface="Source Code Pro"/>
                <a:cs typeface="Source Code Pro"/>
                <a:sym typeface="Source Code Pro"/>
              </a:rPr>
              <a:t>license_url</a:t>
            </a:r>
            <a:r>
              <a:rPr sz="1000" dirty="0">
                <a:latin typeface="Source Code Pro"/>
                <a:ea typeface="Source Code Pro"/>
                <a:cs typeface="Source Code Pro"/>
                <a:sym typeface="Source Code Pro"/>
              </a:rPr>
              <a:t>": </a:t>
            </a:r>
            <a:r>
              <a:rPr sz="1000" dirty="0">
                <a:solidFill>
                  <a:srgbClr val="1369B0"/>
                </a:solidFill>
                <a:latin typeface="Source Code Pro"/>
                <a:ea typeface="Source Code Pro"/>
                <a:cs typeface="Source Code Pro"/>
                <a:sym typeface="Source Code Pro"/>
              </a:rPr>
              <a:t>"http://creativecommons.org/.../by/3.0/at/"</a:t>
            </a:r>
            <a:r>
              <a:rPr sz="1000" dirty="0">
                <a:latin typeface="Source Code Pro"/>
                <a:ea typeface="Source Code Pro"/>
                <a:cs typeface="Source Code Pro"/>
                <a:sym typeface="Source Code Pro"/>
              </a:rPr>
              <a:t>,</a:t>
            </a:r>
            <a:endParaRPr sz="1000" dirty="0">
              <a:solidFill>
                <a:srgbClr val="1369B0"/>
              </a:solidFill>
              <a:latin typeface="Source Code Pro"/>
              <a:ea typeface="Source Code Pro"/>
              <a:cs typeface="Source Code Pro"/>
              <a:sym typeface="Source Code Pro"/>
            </a:endParaRPr>
          </a:p>
          <a:p>
            <a:pPr marL="0" indent="0" defTabSz="228591">
              <a:spcAft>
                <a:spcPts val="0"/>
              </a:spcAft>
              <a:buNone/>
              <a:tabLst>
                <a:tab pos="174618" algn="l"/>
                <a:tab pos="349236" algn="l"/>
                <a:tab pos="531791" algn="l"/>
                <a:tab pos="706409" algn="l"/>
                <a:tab pos="888964" algn="l"/>
                <a:tab pos="1063582" algn="l"/>
                <a:tab pos="1238200" algn="l"/>
                <a:tab pos="1420756" algn="l"/>
                <a:tab pos="1595374" algn="l"/>
                <a:tab pos="1777929" algn="l"/>
                <a:tab pos="1952547" algn="l"/>
                <a:tab pos="2127165" algn="l"/>
              </a:tabLst>
              <a:defRPr sz="1800"/>
            </a:pPr>
            <a:r>
              <a:rPr sz="1000" dirty="0">
                <a:latin typeface="Source Code Pro"/>
                <a:ea typeface="Source Code Pro"/>
                <a:cs typeface="Source Code Pro"/>
                <a:sym typeface="Source Code Pro"/>
              </a:rPr>
              <a:t>}</a:t>
            </a:r>
          </a:p>
        </p:txBody>
      </p:sp>
      <p:sp>
        <p:nvSpPr>
          <p:cNvPr id="148" name="Shape 148"/>
          <p:cNvSpPr/>
          <p:nvPr/>
        </p:nvSpPr>
        <p:spPr>
          <a:xfrm>
            <a:off x="975544" y="3414197"/>
            <a:ext cx="4134491" cy="1084396"/>
          </a:xfrm>
          <a:prstGeom prst="rect">
            <a:avLst/>
          </a:prstGeom>
          <a:ln w="25400">
            <a:solidFill>
              <a:srgbClr val="9E9E9E"/>
            </a:solidFill>
          </a:ln>
        </p:spPr>
        <p:txBody>
          <a:bodyPr lIns="0" tIns="0" rIns="0" bIns="0" anchor="ctr"/>
          <a:lstStyle/>
          <a:p>
            <a:pPr lvl="0">
              <a:defRPr>
                <a:latin typeface="Avenir Next"/>
                <a:ea typeface="Avenir Next"/>
                <a:cs typeface="Avenir Next"/>
                <a:sym typeface="Avenir Next"/>
              </a:defRPr>
            </a:pPr>
            <a:endParaRPr sz="1125"/>
          </a:p>
        </p:txBody>
      </p:sp>
      <p:sp>
        <p:nvSpPr>
          <p:cNvPr id="151" name="Shape 151"/>
          <p:cNvSpPr/>
          <p:nvPr/>
        </p:nvSpPr>
        <p:spPr>
          <a:xfrm>
            <a:off x="976201" y="3402967"/>
            <a:ext cx="38099" cy="1096023"/>
          </a:xfrm>
          <a:prstGeom prst="rect">
            <a:avLst/>
          </a:prstGeom>
          <a:solidFill>
            <a:srgbClr val="9E9E9E"/>
          </a:solidFill>
          <a:ln w="25400">
            <a:solidFill>
              <a:srgbClr val="9E9E9E"/>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52" name="Shape 152"/>
          <p:cNvSpPr/>
          <p:nvPr/>
        </p:nvSpPr>
        <p:spPr>
          <a:xfrm>
            <a:off x="975545" y="1426444"/>
            <a:ext cx="45719" cy="792872"/>
          </a:xfrm>
          <a:prstGeom prst="rect">
            <a:avLst/>
          </a:prstGeom>
          <a:solidFill>
            <a:srgbClr val="9E9E9E"/>
          </a:solidFill>
          <a:ln w="25400">
            <a:solidFill>
              <a:srgbClr val="9E9E9E"/>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53" name="Shape 153"/>
          <p:cNvSpPr/>
          <p:nvPr/>
        </p:nvSpPr>
        <p:spPr>
          <a:xfrm>
            <a:off x="975545" y="2239971"/>
            <a:ext cx="45719" cy="1147136"/>
          </a:xfrm>
          <a:prstGeom prst="rect">
            <a:avLst/>
          </a:prstGeom>
          <a:solidFill>
            <a:srgbClr val="EEE276"/>
          </a:solidFill>
          <a:ln w="25400">
            <a:solidFill>
              <a:srgbClr val="EEE276"/>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54" name="Shape 154"/>
          <p:cNvSpPr/>
          <p:nvPr/>
        </p:nvSpPr>
        <p:spPr>
          <a:xfrm>
            <a:off x="975545" y="4913547"/>
            <a:ext cx="44334" cy="370414"/>
          </a:xfrm>
          <a:prstGeom prst="rect">
            <a:avLst/>
          </a:prstGeom>
          <a:solidFill>
            <a:srgbClr val="9E9E9E"/>
          </a:solidFill>
          <a:ln w="25400">
            <a:solidFill>
              <a:srgbClr val="9E9E9E"/>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55" name="Shape 155"/>
          <p:cNvSpPr/>
          <p:nvPr/>
        </p:nvSpPr>
        <p:spPr>
          <a:xfrm>
            <a:off x="975545" y="4513684"/>
            <a:ext cx="44334" cy="384773"/>
          </a:xfrm>
          <a:prstGeom prst="rect">
            <a:avLst/>
          </a:prstGeom>
          <a:solidFill>
            <a:srgbClr val="AB5A52"/>
          </a:solidFill>
          <a:ln w="25400">
            <a:solidFill>
              <a:srgbClr val="AB5A52"/>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56" name="Shape 156"/>
          <p:cNvSpPr/>
          <p:nvPr/>
        </p:nvSpPr>
        <p:spPr>
          <a:xfrm>
            <a:off x="5368032" y="2271870"/>
            <a:ext cx="85648" cy="477830"/>
          </a:xfrm>
          <a:prstGeom prst="rect">
            <a:avLst/>
          </a:prstGeom>
          <a:solidFill>
            <a:srgbClr val="9E9E9E"/>
          </a:solidFill>
          <a:ln w="25400">
            <a:solidFill>
              <a:srgbClr val="9E9E9E"/>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57" name="Shape 157"/>
          <p:cNvSpPr/>
          <p:nvPr/>
        </p:nvSpPr>
        <p:spPr>
          <a:xfrm>
            <a:off x="5681118" y="2310730"/>
            <a:ext cx="1284709" cy="400110"/>
          </a:xfrm>
          <a:prstGeom prst="rect">
            <a:avLst/>
          </a:prstGeom>
          <a:ln w="12700">
            <a:miter lim="400000"/>
          </a:ln>
          <a:extLst>
            <a:ext uri="{C572A759-6A51-4108-AA02-DFA0A04FC94B}">
              <ma14:wrappingTextBoxFlag xmlns:ma14="http://schemas.microsoft.com/office/mac/drawingml/2011/main" xmlns="" val="1"/>
            </a:ext>
          </a:extLst>
        </p:spPr>
        <p:txBody>
          <a:bodyPr wrap="none" lIns="28574" rIns="28574">
            <a:spAutoFit/>
          </a:bodyPr>
          <a:lstStyle/>
          <a:p>
            <a:pPr lvl="0"/>
            <a:r>
              <a:rPr sz="2000" dirty="0"/>
              <a:t>core keys</a:t>
            </a:r>
          </a:p>
        </p:txBody>
      </p:sp>
      <p:sp>
        <p:nvSpPr>
          <p:cNvPr id="158" name="Shape 158"/>
          <p:cNvSpPr/>
          <p:nvPr/>
        </p:nvSpPr>
        <p:spPr>
          <a:xfrm>
            <a:off x="5368032" y="3001870"/>
            <a:ext cx="85648" cy="506797"/>
          </a:xfrm>
          <a:prstGeom prst="rect">
            <a:avLst/>
          </a:prstGeom>
          <a:solidFill>
            <a:srgbClr val="EEE276"/>
          </a:solidFill>
          <a:ln w="25400">
            <a:solidFill>
              <a:srgbClr val="EEE276"/>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59" name="Shape 159"/>
          <p:cNvSpPr/>
          <p:nvPr/>
        </p:nvSpPr>
        <p:spPr>
          <a:xfrm>
            <a:off x="5681118" y="3064535"/>
            <a:ext cx="1783245"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2000" dirty="0"/>
              <a:t>resource keys</a:t>
            </a:r>
          </a:p>
        </p:txBody>
      </p:sp>
      <p:sp>
        <p:nvSpPr>
          <p:cNvPr id="160" name="Shape 160"/>
          <p:cNvSpPr/>
          <p:nvPr/>
        </p:nvSpPr>
        <p:spPr>
          <a:xfrm>
            <a:off x="5368032" y="3790863"/>
            <a:ext cx="85648" cy="506797"/>
          </a:xfrm>
          <a:prstGeom prst="rect">
            <a:avLst/>
          </a:prstGeom>
          <a:solidFill>
            <a:srgbClr val="AB5A52"/>
          </a:solidFill>
          <a:ln w="25400">
            <a:solidFill>
              <a:srgbClr val="AB5A52"/>
            </a:solidFill>
          </a:ln>
          <a:effectLst>
            <a:outerShdw blurRad="38100" dist="23000" dir="5400000" rotWithShape="0">
              <a:srgbClr val="000000">
                <a:alpha val="35000"/>
              </a:srgbClr>
            </a:outerShdw>
          </a:effectLst>
        </p:spPr>
        <p:txBody>
          <a:bodyPr lIns="0" tIns="0" rIns="0" bIns="0" anchor="ctr"/>
          <a:lstStyle/>
          <a:p>
            <a:pPr lvl="0">
              <a:defRPr>
                <a:latin typeface="Avenir Next"/>
                <a:ea typeface="Avenir Next"/>
                <a:cs typeface="Avenir Next"/>
                <a:sym typeface="Avenir Next"/>
              </a:defRPr>
            </a:pPr>
            <a:endParaRPr sz="1125"/>
          </a:p>
        </p:txBody>
      </p:sp>
      <p:sp>
        <p:nvSpPr>
          <p:cNvPr id="161" name="Shape 161"/>
          <p:cNvSpPr/>
          <p:nvPr/>
        </p:nvSpPr>
        <p:spPr>
          <a:xfrm>
            <a:off x="5681118" y="3890372"/>
            <a:ext cx="1341136"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2000" dirty="0"/>
              <a:t>extra keys</a:t>
            </a:r>
          </a:p>
        </p:txBody>
      </p:sp>
      <p:sp>
        <p:nvSpPr>
          <p:cNvPr id="162" name="Shape 162"/>
          <p:cNvSpPr/>
          <p:nvPr/>
        </p:nvSpPr>
        <p:spPr>
          <a:xfrm>
            <a:off x="975545" y="4515528"/>
            <a:ext cx="4134149" cy="382929"/>
          </a:xfrm>
          <a:prstGeom prst="rect">
            <a:avLst/>
          </a:prstGeom>
          <a:ln w="25400">
            <a:solidFill>
              <a:srgbClr val="AB5A52"/>
            </a:solidFill>
          </a:ln>
        </p:spPr>
        <p:txBody>
          <a:bodyPr lIns="0" tIns="0" rIns="0" bIns="0" anchor="ctr"/>
          <a:lstStyle/>
          <a:p>
            <a:pPr lvl="0">
              <a:defRPr>
                <a:latin typeface="Avenir Next"/>
                <a:ea typeface="Avenir Next"/>
                <a:cs typeface="Avenir Next"/>
                <a:sym typeface="Avenir Next"/>
              </a:defRPr>
            </a:pPr>
            <a:endParaRPr sz="1125"/>
          </a:p>
        </p:txBody>
      </p:sp>
      <p:sp>
        <p:nvSpPr>
          <p:cNvPr id="163" name="Shape 163"/>
          <p:cNvSpPr/>
          <p:nvPr/>
        </p:nvSpPr>
        <p:spPr>
          <a:xfrm>
            <a:off x="983483" y="2235854"/>
            <a:ext cx="4126211" cy="1151253"/>
          </a:xfrm>
          <a:prstGeom prst="rect">
            <a:avLst/>
          </a:prstGeom>
          <a:ln w="25400">
            <a:solidFill>
              <a:srgbClr val="EEE276"/>
            </a:solidFill>
          </a:ln>
        </p:spPr>
        <p:txBody>
          <a:bodyPr lIns="0" tIns="0" rIns="0" bIns="0" anchor="ctr"/>
          <a:lstStyle/>
          <a:p>
            <a:pPr lvl="0">
              <a:defRPr>
                <a:latin typeface="Avenir Next"/>
                <a:ea typeface="Avenir Next"/>
                <a:cs typeface="Avenir Next"/>
                <a:sym typeface="Avenir Next"/>
              </a:defRPr>
            </a:pPr>
            <a:endParaRPr sz="1125"/>
          </a:p>
        </p:txBody>
      </p:sp>
      <p:sp>
        <p:nvSpPr>
          <p:cNvPr id="20" name="Shape 148"/>
          <p:cNvSpPr/>
          <p:nvPr/>
        </p:nvSpPr>
        <p:spPr>
          <a:xfrm>
            <a:off x="983483" y="1416835"/>
            <a:ext cx="4126211" cy="802481"/>
          </a:xfrm>
          <a:prstGeom prst="rect">
            <a:avLst/>
          </a:prstGeom>
          <a:ln w="25400">
            <a:solidFill>
              <a:srgbClr val="9E9E9E"/>
            </a:solidFill>
          </a:ln>
        </p:spPr>
        <p:txBody>
          <a:bodyPr lIns="0" tIns="0" rIns="0" bIns="0" anchor="ctr"/>
          <a:lstStyle/>
          <a:p>
            <a:pPr lvl="0">
              <a:defRPr>
                <a:latin typeface="Avenir Next"/>
                <a:ea typeface="Avenir Next"/>
                <a:cs typeface="Avenir Next"/>
                <a:sym typeface="Avenir Next"/>
              </a:defRPr>
            </a:pPr>
            <a:endParaRPr sz="1125"/>
          </a:p>
        </p:txBody>
      </p:sp>
      <p:sp>
        <p:nvSpPr>
          <p:cNvPr id="21" name="Shape 148"/>
          <p:cNvSpPr/>
          <p:nvPr/>
        </p:nvSpPr>
        <p:spPr>
          <a:xfrm>
            <a:off x="975544" y="4913548"/>
            <a:ext cx="4134491" cy="392224"/>
          </a:xfrm>
          <a:prstGeom prst="rect">
            <a:avLst/>
          </a:prstGeom>
          <a:ln w="25400">
            <a:solidFill>
              <a:srgbClr val="9E9E9E"/>
            </a:solidFill>
          </a:ln>
        </p:spPr>
        <p:txBody>
          <a:bodyPr lIns="0" tIns="0" rIns="0" bIns="0" anchor="ctr"/>
          <a:lstStyle/>
          <a:p>
            <a:pPr lvl="0">
              <a:defRPr>
                <a:latin typeface="Avenir Next"/>
                <a:ea typeface="Avenir Next"/>
                <a:cs typeface="Avenir Next"/>
                <a:sym typeface="Avenir Next"/>
              </a:defRPr>
            </a:pPr>
            <a:endParaRPr sz="1125"/>
          </a:p>
        </p:txBody>
      </p:sp>
      <p:sp>
        <p:nvSpPr>
          <p:cNvPr id="22" name="Oval Callout 21"/>
          <p:cNvSpPr/>
          <p:nvPr/>
        </p:nvSpPr>
        <p:spPr>
          <a:xfrm>
            <a:off x="7464363" y="1538085"/>
            <a:ext cx="2331346" cy="899735"/>
          </a:xfrm>
          <a:prstGeom prst="wedgeEllipseCallout">
            <a:avLst>
              <a:gd name="adj1" fmla="val -28755"/>
              <a:gd name="adj2" fmla="val 39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Possible challenges?</a:t>
            </a:r>
          </a:p>
        </p:txBody>
      </p:sp>
    </p:spTree>
    <p:extLst>
      <p:ext uri="{BB962C8B-B14F-4D97-AF65-F5344CB8AC3E}">
        <p14:creationId xmlns:p14="http://schemas.microsoft.com/office/powerpoint/2010/main" val="75895489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4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5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5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5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2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16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15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5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1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161"/>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iterate>
                                    <p:tmAbs val="0"/>
                                  </p:iterate>
                                  <p:childTnLst>
                                    <p:set>
                                      <p:cBhvr>
                                        <p:cTn id="47" fill="hold"/>
                                        <p:tgtEl>
                                          <p:spTgt spid="160"/>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iterate>
                                    <p:tmAbs val="0"/>
                                  </p:iterate>
                                  <p:childTnLst>
                                    <p:set>
                                      <p:cBhvr>
                                        <p:cTn id="50" fill="hold"/>
                                        <p:tgtEl>
                                          <p:spTgt spid="155"/>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iterate>
                                    <p:tmAbs val="0"/>
                                  </p:iterate>
                                  <p:childTnLst>
                                    <p:set>
                                      <p:cBhvr>
                                        <p:cTn id="53" fill="hold"/>
                                        <p:tgtEl>
                                          <p:spTgt spid="16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advAuto="0"/>
      <p:bldP spid="151" grpId="0" animBg="1" advAuto="0"/>
      <p:bldP spid="152" grpId="0" animBg="1" advAuto="0"/>
      <p:bldP spid="153" grpId="0" animBg="1" advAuto="0"/>
      <p:bldP spid="154" grpId="0" animBg="1" advAuto="0"/>
      <p:bldP spid="155" grpId="0" animBg="1" advAuto="0"/>
      <p:bldP spid="156" grpId="0" animBg="1" advAuto="0"/>
      <p:bldP spid="157" grpId="0" animBg="1" advAuto="0"/>
      <p:bldP spid="158" grpId="0" animBg="1" advAuto="0"/>
      <p:bldP spid="159" grpId="0" animBg="1" advAuto="0"/>
      <p:bldP spid="160" grpId="0" animBg="1" advAuto="0"/>
      <p:bldP spid="161" grpId="0" animBg="1" advAuto="0"/>
      <p:bldP spid="162" grpId="0" animBg="1" advAuto="0"/>
      <p:bldP spid="163" grpId="0" animBg="1" advAuto="0"/>
      <p:bldP spid="20" grpId="0" animBg="1" advAuto="0"/>
      <p:bldP spid="21" grpId="0" animBg="1" advAuto="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7807003" cy="736476"/>
          </a:xfrm>
        </p:spPr>
        <p:txBody>
          <a:bodyPr>
            <a:normAutofit/>
          </a:bodyPr>
          <a:lstStyle/>
          <a:p>
            <a:r>
              <a:rPr lang="de-AT" dirty="0"/>
              <a:t>CKAN </a:t>
            </a:r>
            <a:r>
              <a:rPr lang="de-AT" dirty="0" err="1"/>
              <a:t>Metadata</a:t>
            </a:r>
            <a:r>
              <a:rPr lang="de-AT" dirty="0"/>
              <a:t> </a:t>
            </a:r>
            <a:r>
              <a:rPr lang="de-AT" dirty="0" err="1"/>
              <a:t>mapped</a:t>
            </a:r>
            <a:r>
              <a:rPr lang="de-AT" dirty="0"/>
              <a:t> </a:t>
            </a:r>
            <a:r>
              <a:rPr lang="de-AT" dirty="0" err="1"/>
              <a:t>to</a:t>
            </a:r>
            <a:r>
              <a:rPr lang="de-AT" dirty="0"/>
              <a:t> RDF (DCAT)</a:t>
            </a:r>
          </a:p>
        </p:txBody>
      </p:sp>
      <p:sp>
        <p:nvSpPr>
          <p:cNvPr id="4" name="Rectangle 3"/>
          <p:cNvSpPr/>
          <p:nvPr/>
        </p:nvSpPr>
        <p:spPr>
          <a:xfrm>
            <a:off x="327472" y="1212349"/>
            <a:ext cx="9577064" cy="276999"/>
          </a:xfrm>
          <a:prstGeom prst="rect">
            <a:avLst/>
          </a:prstGeom>
        </p:spPr>
        <p:txBody>
          <a:bodyPr wrap="square">
            <a:spAutoFit/>
          </a:bodyPr>
          <a:lstStyle/>
          <a:p>
            <a:r>
              <a:rPr lang="en-US" sz="1200" dirty="0">
                <a:hlinkClick r:id="rId3"/>
              </a:rPr>
              <a:t>http</a:t>
            </a:r>
            <a:r>
              <a:rPr lang="en-US" sz="1200">
                <a:hlinkClick r:id="rId3"/>
              </a:rPr>
              <a:t>://</a:t>
            </a:r>
            <a:r>
              <a:rPr lang="en-US" sz="1200" dirty="0">
                <a:hlinkClick r:id="rId3"/>
              </a:rPr>
              <a:t>data.wu.ac.at/portalwatch/api/v1/memento/data_gv_at/4904b8e4-a002-4bcd-bda3-d496eab8fda4/dcat</a:t>
            </a:r>
            <a:r>
              <a:rPr lang="en-US" sz="1200" dirty="0"/>
              <a:t> </a:t>
            </a:r>
          </a:p>
        </p:txBody>
      </p:sp>
      <p:grpSp>
        <p:nvGrpSpPr>
          <p:cNvPr id="8" name="Group 7"/>
          <p:cNvGrpSpPr/>
          <p:nvPr/>
        </p:nvGrpSpPr>
        <p:grpSpPr>
          <a:xfrm>
            <a:off x="513356" y="1501735"/>
            <a:ext cx="7734996" cy="4236085"/>
            <a:chOff x="513356" y="1501735"/>
            <a:chExt cx="7734996" cy="4236085"/>
          </a:xfrm>
        </p:grpSpPr>
        <p:sp>
          <p:nvSpPr>
            <p:cNvPr id="5" name="TextBox 4"/>
            <p:cNvSpPr txBox="1"/>
            <p:nvPr/>
          </p:nvSpPr>
          <p:spPr>
            <a:xfrm>
              <a:off x="513356" y="1550323"/>
              <a:ext cx="7734996" cy="4164677"/>
            </a:xfrm>
            <a:prstGeom prst="rect">
              <a:avLst/>
            </a:prstGeom>
            <a:noFill/>
          </p:spPr>
          <p:txBody>
            <a:bodyPr wrap="square" rtlCol="0">
              <a:spAutoFit/>
            </a:bodyPr>
            <a:lstStyle/>
            <a:p>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b="25095"/>
            <a:stretch/>
          </p:blipFill>
          <p:spPr>
            <a:xfrm>
              <a:off x="1767632" y="1501735"/>
              <a:ext cx="6244168" cy="31559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7632" y="4633083"/>
              <a:ext cx="6244168" cy="1104737"/>
            </a:xfrm>
            <a:prstGeom prst="rect">
              <a:avLst/>
            </a:prstGeom>
          </p:spPr>
        </p:pic>
      </p:grpSp>
    </p:spTree>
    <p:extLst>
      <p:ext uri="{BB962C8B-B14F-4D97-AF65-F5344CB8AC3E}">
        <p14:creationId xmlns:p14="http://schemas.microsoft.com/office/powerpoint/2010/main" val="482566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Selected CKAN Examples</a:t>
            </a:r>
          </a:p>
        </p:txBody>
      </p:sp>
      <p:sp>
        <p:nvSpPr>
          <p:cNvPr id="3" name="Inhaltsplatzhalter 2"/>
          <p:cNvSpPr>
            <a:spLocks noGrp="1"/>
          </p:cNvSpPr>
          <p:nvPr>
            <p:ph idx="1"/>
          </p:nvPr>
        </p:nvSpPr>
        <p:spPr>
          <a:xfrm>
            <a:off x="3495824" y="1548485"/>
            <a:ext cx="5832649" cy="1381024"/>
          </a:xfrm>
        </p:spPr>
        <p:txBody>
          <a:bodyPr/>
          <a:lstStyle/>
          <a:p>
            <a:r>
              <a:rPr lang="en-GB" dirty="0">
                <a:hlinkClick r:id="rId2"/>
              </a:rPr>
              <a:t>Datahub.io</a:t>
            </a:r>
            <a:endParaRPr lang="en-GB" dirty="0"/>
          </a:p>
          <a:p>
            <a:pPr lvl="1"/>
            <a:r>
              <a:rPr lang="en-GB" sz="1800" dirty="0"/>
              <a:t>Free, powerful data management platform</a:t>
            </a:r>
          </a:p>
          <a:p>
            <a:pPr lvl="1"/>
            <a:r>
              <a:rPr lang="en-GB" sz="1800" dirty="0"/>
              <a:t>Many public datasets</a:t>
            </a:r>
          </a:p>
        </p:txBody>
      </p:sp>
      <p:sp>
        <p:nvSpPr>
          <p:cNvPr id="10" name="Inhaltsplatzhalter 2"/>
          <p:cNvSpPr txBox="1">
            <a:spLocks/>
          </p:cNvSpPr>
          <p:nvPr/>
        </p:nvSpPr>
        <p:spPr>
          <a:xfrm>
            <a:off x="3495824" y="2989630"/>
            <a:ext cx="5250243" cy="1080120"/>
          </a:xfrm>
          <a:prstGeom prst="rect">
            <a:avLst/>
          </a:prstGeom>
        </p:spPr>
        <p:txBody>
          <a:bodyPr vert="horz" lIns="0" tIns="45715" rIns="0" bIns="45715" rtlCol="0">
            <a:normAutofit lnSpcReduction="10000"/>
          </a:bodyPr>
          <a:lstStyle>
            <a:lvl1pPr marL="265086" indent="-265086" algn="l" defTabSz="914306" rtl="0" eaLnBrk="1" latinLnBrk="0" hangingPunct="1">
              <a:lnSpc>
                <a:spcPct val="100000"/>
              </a:lnSpc>
              <a:spcBef>
                <a:spcPts val="0"/>
              </a:spcBef>
              <a:spcAft>
                <a:spcPts val="600"/>
              </a:spcAft>
              <a:buClr>
                <a:schemeClr val="accent3"/>
              </a:buClr>
              <a:buFont typeface="Wingdings" pitchFamily="2" charset="2"/>
              <a:buChar char="§"/>
              <a:defRPr sz="2000" kern="1200">
                <a:solidFill>
                  <a:schemeClr val="tx1"/>
                </a:solidFill>
                <a:latin typeface="+mn-lt"/>
                <a:ea typeface="+mn-ea"/>
                <a:cs typeface="+mn-cs"/>
              </a:defRPr>
            </a:lvl1pPr>
            <a:lvl2pPr marL="541283" indent="-285721" algn="l" defTabSz="914306" rtl="0" eaLnBrk="1" latinLnBrk="0" hangingPunct="1">
              <a:lnSpc>
                <a:spcPct val="100000"/>
              </a:lnSpc>
              <a:spcBef>
                <a:spcPts val="0"/>
              </a:spcBef>
              <a:spcAft>
                <a:spcPts val="600"/>
              </a:spcAft>
              <a:buClr>
                <a:schemeClr val="tx2"/>
              </a:buClr>
              <a:buSzPct val="100000"/>
              <a:buFont typeface="Wingdings" pitchFamily="2" charset="2"/>
              <a:buChar char="§"/>
              <a:defRPr sz="1800" kern="1200">
                <a:solidFill>
                  <a:schemeClr val="tx1"/>
                </a:solidFill>
                <a:latin typeface="+mn-lt"/>
                <a:ea typeface="+mn-ea"/>
                <a:cs typeface="+mn-cs"/>
              </a:defRPr>
            </a:lvl2pPr>
            <a:lvl3pPr marL="804781" indent="-274610" algn="l" defTabSz="914306" rtl="0" eaLnBrk="1" latinLnBrk="0" hangingPunct="1">
              <a:lnSpc>
                <a:spcPct val="100000"/>
              </a:lnSpc>
              <a:spcBef>
                <a:spcPts val="0"/>
              </a:spcBef>
              <a:spcAft>
                <a:spcPts val="600"/>
              </a:spcAft>
              <a:buClr>
                <a:schemeClr val="accent4"/>
              </a:buClr>
              <a:buFont typeface="Wingdings" pitchFamily="2" charset="2"/>
              <a:buChar char="§"/>
              <a:defRPr sz="1600" kern="1200">
                <a:solidFill>
                  <a:schemeClr val="tx1"/>
                </a:solidFill>
                <a:latin typeface="+mn-lt"/>
                <a:ea typeface="+mn-ea"/>
                <a:cs typeface="+mn-cs"/>
              </a:defRPr>
            </a:lvl3pPr>
            <a:lvl4pPr marL="1079390" indent="-274610" algn="l" defTabSz="914306" rtl="0" eaLnBrk="1" latinLnBrk="0" hangingPunct="1">
              <a:lnSpc>
                <a:spcPct val="100000"/>
              </a:lnSpc>
              <a:spcBef>
                <a:spcPts val="0"/>
              </a:spcBef>
              <a:spcAft>
                <a:spcPts val="600"/>
              </a:spcAft>
              <a:buClr>
                <a:schemeClr val="accent5"/>
              </a:buClr>
              <a:buFont typeface="Wingdings" pitchFamily="2" charset="2"/>
              <a:buChar char="§"/>
              <a:defRPr sz="1600" kern="1200">
                <a:solidFill>
                  <a:schemeClr val="tx1"/>
                </a:solidFill>
                <a:latin typeface="+mn-lt"/>
                <a:ea typeface="+mn-ea"/>
                <a:cs typeface="+mn-cs"/>
              </a:defRPr>
            </a:lvl4pPr>
            <a:lvl5pPr marL="1344476" indent="-265086" algn="l" defTabSz="914306" rtl="0" eaLnBrk="1" latinLnBrk="0" hangingPunct="1">
              <a:lnSpc>
                <a:spcPct val="100000"/>
              </a:lnSpc>
              <a:spcBef>
                <a:spcPts val="0"/>
              </a:spcBef>
              <a:spcAft>
                <a:spcPts val="600"/>
              </a:spcAft>
              <a:buFont typeface="Wingdings" pitchFamily="2" charset="2"/>
              <a:buChar char="§"/>
              <a:defRPr sz="14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hlinkClick r:id="rId3"/>
              </a:rPr>
              <a:t>European Data Portal</a:t>
            </a:r>
            <a:endParaRPr lang="en-GB" dirty="0"/>
          </a:p>
          <a:p>
            <a:pPr lvl="1"/>
            <a:r>
              <a:rPr lang="en-GB" dirty="0"/>
              <a:t>Single point of access to data from several national CKAN data portals</a:t>
            </a:r>
          </a:p>
          <a:p>
            <a:pPr lvl="1"/>
            <a:endParaRPr lang="en-GB" dirty="0"/>
          </a:p>
        </p:txBody>
      </p:sp>
      <p:pic>
        <p:nvPicPr>
          <p:cNvPr id="13" name="Bild 12"/>
          <p:cNvPicPr>
            <a:picLocks noChangeAspect="1"/>
          </p:cNvPicPr>
          <p:nvPr/>
        </p:nvPicPr>
        <p:blipFill>
          <a:blip r:embed="rId4"/>
          <a:stretch>
            <a:fillRect/>
          </a:stretch>
        </p:blipFill>
        <p:spPr>
          <a:xfrm>
            <a:off x="831528" y="1616720"/>
            <a:ext cx="2324100" cy="520700"/>
          </a:xfrm>
          <a:prstGeom prst="rect">
            <a:avLst/>
          </a:prstGeom>
          <a:solidFill>
            <a:schemeClr val="tx1">
              <a:lumMod val="85000"/>
              <a:lumOff val="15000"/>
            </a:schemeClr>
          </a:solidFill>
        </p:spPr>
      </p:pic>
      <p:pic>
        <p:nvPicPr>
          <p:cNvPr id="6" name="Bild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3182" y="2951884"/>
            <a:ext cx="1260747" cy="856624"/>
          </a:xfrm>
          <a:prstGeom prst="rect">
            <a:avLst/>
          </a:prstGeom>
        </p:spPr>
      </p:pic>
      <p:sp>
        <p:nvSpPr>
          <p:cNvPr id="15" name="Inhaltsplatzhalter 2"/>
          <p:cNvSpPr txBox="1">
            <a:spLocks/>
          </p:cNvSpPr>
          <p:nvPr/>
        </p:nvSpPr>
        <p:spPr>
          <a:xfrm>
            <a:off x="3495824" y="4153644"/>
            <a:ext cx="5760640" cy="1080120"/>
          </a:xfrm>
          <a:prstGeom prst="rect">
            <a:avLst/>
          </a:prstGeom>
        </p:spPr>
        <p:txBody>
          <a:bodyPr vert="horz" lIns="0" tIns="45715" rIns="0" bIns="45715" rtlCol="0">
            <a:normAutofit lnSpcReduction="10000"/>
          </a:bodyPr>
          <a:lstStyle>
            <a:lvl1pPr marL="265086" indent="-265086" algn="l" defTabSz="914306" rtl="0" eaLnBrk="1" latinLnBrk="0" hangingPunct="1">
              <a:lnSpc>
                <a:spcPct val="100000"/>
              </a:lnSpc>
              <a:spcBef>
                <a:spcPts val="0"/>
              </a:spcBef>
              <a:spcAft>
                <a:spcPts val="600"/>
              </a:spcAft>
              <a:buClr>
                <a:schemeClr val="accent3"/>
              </a:buClr>
              <a:buFont typeface="Wingdings" pitchFamily="2" charset="2"/>
              <a:buChar char="§"/>
              <a:defRPr sz="2000" kern="1200">
                <a:solidFill>
                  <a:schemeClr val="tx1"/>
                </a:solidFill>
                <a:latin typeface="+mn-lt"/>
                <a:ea typeface="+mn-ea"/>
                <a:cs typeface="+mn-cs"/>
              </a:defRPr>
            </a:lvl1pPr>
            <a:lvl2pPr marL="541283" indent="-285721" algn="l" defTabSz="914306" rtl="0" eaLnBrk="1" latinLnBrk="0" hangingPunct="1">
              <a:lnSpc>
                <a:spcPct val="100000"/>
              </a:lnSpc>
              <a:spcBef>
                <a:spcPts val="0"/>
              </a:spcBef>
              <a:spcAft>
                <a:spcPts val="600"/>
              </a:spcAft>
              <a:buClr>
                <a:schemeClr val="tx2"/>
              </a:buClr>
              <a:buSzPct val="100000"/>
              <a:buFont typeface="Wingdings" pitchFamily="2" charset="2"/>
              <a:buChar char="§"/>
              <a:defRPr sz="1800" kern="1200">
                <a:solidFill>
                  <a:schemeClr val="tx1"/>
                </a:solidFill>
                <a:latin typeface="+mn-lt"/>
                <a:ea typeface="+mn-ea"/>
                <a:cs typeface="+mn-cs"/>
              </a:defRPr>
            </a:lvl2pPr>
            <a:lvl3pPr marL="804781" indent="-274610" algn="l" defTabSz="914306" rtl="0" eaLnBrk="1" latinLnBrk="0" hangingPunct="1">
              <a:lnSpc>
                <a:spcPct val="100000"/>
              </a:lnSpc>
              <a:spcBef>
                <a:spcPts val="0"/>
              </a:spcBef>
              <a:spcAft>
                <a:spcPts val="600"/>
              </a:spcAft>
              <a:buClr>
                <a:schemeClr val="accent4"/>
              </a:buClr>
              <a:buFont typeface="Wingdings" pitchFamily="2" charset="2"/>
              <a:buChar char="§"/>
              <a:defRPr sz="1600" kern="1200">
                <a:solidFill>
                  <a:schemeClr val="tx1"/>
                </a:solidFill>
                <a:latin typeface="+mn-lt"/>
                <a:ea typeface="+mn-ea"/>
                <a:cs typeface="+mn-cs"/>
              </a:defRPr>
            </a:lvl3pPr>
            <a:lvl4pPr marL="1079390" indent="-274610" algn="l" defTabSz="914306" rtl="0" eaLnBrk="1" latinLnBrk="0" hangingPunct="1">
              <a:lnSpc>
                <a:spcPct val="100000"/>
              </a:lnSpc>
              <a:spcBef>
                <a:spcPts val="0"/>
              </a:spcBef>
              <a:spcAft>
                <a:spcPts val="600"/>
              </a:spcAft>
              <a:buClr>
                <a:schemeClr val="accent5"/>
              </a:buClr>
              <a:buFont typeface="Wingdings" pitchFamily="2" charset="2"/>
              <a:buChar char="§"/>
              <a:defRPr sz="1600" kern="1200">
                <a:solidFill>
                  <a:schemeClr val="tx1"/>
                </a:solidFill>
                <a:latin typeface="+mn-lt"/>
                <a:ea typeface="+mn-ea"/>
                <a:cs typeface="+mn-cs"/>
              </a:defRPr>
            </a:lvl4pPr>
            <a:lvl5pPr marL="1344476" indent="-265086" algn="l" defTabSz="914306" rtl="0" eaLnBrk="1" latinLnBrk="0" hangingPunct="1">
              <a:lnSpc>
                <a:spcPct val="100000"/>
              </a:lnSpc>
              <a:spcBef>
                <a:spcPts val="0"/>
              </a:spcBef>
              <a:spcAft>
                <a:spcPts val="600"/>
              </a:spcAft>
              <a:buFont typeface="Wingdings" pitchFamily="2" charset="2"/>
              <a:buChar char="§"/>
              <a:defRPr sz="14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hlinkClick r:id="rId6"/>
              </a:rPr>
              <a:t>OpenData@WU</a:t>
            </a:r>
            <a:endParaRPr lang="en-GB" dirty="0"/>
          </a:p>
          <a:p>
            <a:pPr lvl="1"/>
            <a:r>
              <a:rPr lang="en-GB" dirty="0"/>
              <a:t>First open data portal of an Austrian University </a:t>
            </a:r>
          </a:p>
          <a:p>
            <a:pPr lvl="1"/>
            <a:endParaRPr lang="en-GB" dirty="0"/>
          </a:p>
        </p:txBody>
      </p:sp>
      <p:pic>
        <p:nvPicPr>
          <p:cNvPr id="7" name="Bild 6" descr="Screen Shot 2015-06-08 at 15.48.3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5415" y="4203614"/>
            <a:ext cx="1238515" cy="861575"/>
          </a:xfrm>
          <a:prstGeom prst="rect">
            <a:avLst/>
          </a:prstGeom>
        </p:spPr>
      </p:pic>
    </p:spTree>
    <p:extLst>
      <p:ext uri="{BB962C8B-B14F-4D97-AF65-F5344CB8AC3E}">
        <p14:creationId xmlns:p14="http://schemas.microsoft.com/office/powerpoint/2010/main" val="4052923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Many other interesting Open Data sources, examples:</a:t>
            </a:r>
          </a:p>
        </p:txBody>
      </p:sp>
      <p:pic>
        <p:nvPicPr>
          <p:cNvPr id="7" name="Bild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020" y="4755719"/>
            <a:ext cx="1528626" cy="508268"/>
          </a:xfrm>
          <a:prstGeom prst="rect">
            <a:avLst/>
          </a:prstGeom>
        </p:spPr>
      </p:pic>
      <p:sp>
        <p:nvSpPr>
          <p:cNvPr id="12" name="Inhaltsplatzhalter 2"/>
          <p:cNvSpPr txBox="1">
            <a:spLocks/>
          </p:cNvSpPr>
          <p:nvPr/>
        </p:nvSpPr>
        <p:spPr>
          <a:xfrm>
            <a:off x="2487712" y="1633364"/>
            <a:ext cx="6258355" cy="3672408"/>
          </a:xfrm>
          <a:prstGeom prst="rect">
            <a:avLst/>
          </a:prstGeom>
        </p:spPr>
        <p:txBody>
          <a:bodyPr vert="horz" lIns="0" tIns="45715" rIns="0" bIns="45715" rtlCol="0">
            <a:normAutofit fontScale="92500" lnSpcReduction="10000"/>
          </a:bodyPr>
          <a:lstStyle>
            <a:lvl1pPr marL="265086" indent="-265086" algn="l" defTabSz="914306" rtl="0" eaLnBrk="1" latinLnBrk="0" hangingPunct="1">
              <a:lnSpc>
                <a:spcPct val="100000"/>
              </a:lnSpc>
              <a:spcBef>
                <a:spcPts val="0"/>
              </a:spcBef>
              <a:spcAft>
                <a:spcPts val="600"/>
              </a:spcAft>
              <a:buClr>
                <a:schemeClr val="accent3"/>
              </a:buClr>
              <a:buFont typeface="Wingdings" pitchFamily="2" charset="2"/>
              <a:buChar char="§"/>
              <a:defRPr sz="2000" kern="1200">
                <a:solidFill>
                  <a:schemeClr val="tx1"/>
                </a:solidFill>
                <a:latin typeface="+mn-lt"/>
                <a:ea typeface="+mn-ea"/>
                <a:cs typeface="+mn-cs"/>
              </a:defRPr>
            </a:lvl1pPr>
            <a:lvl2pPr marL="541283" indent="-285721" algn="l" defTabSz="914306" rtl="0" eaLnBrk="1" latinLnBrk="0" hangingPunct="1">
              <a:lnSpc>
                <a:spcPct val="100000"/>
              </a:lnSpc>
              <a:spcBef>
                <a:spcPts val="0"/>
              </a:spcBef>
              <a:spcAft>
                <a:spcPts val="600"/>
              </a:spcAft>
              <a:buClr>
                <a:schemeClr val="tx2"/>
              </a:buClr>
              <a:buSzPct val="100000"/>
              <a:buFont typeface="Wingdings" pitchFamily="2" charset="2"/>
              <a:buChar char="§"/>
              <a:defRPr sz="1800" kern="1200">
                <a:solidFill>
                  <a:schemeClr val="tx1"/>
                </a:solidFill>
                <a:latin typeface="+mn-lt"/>
                <a:ea typeface="+mn-ea"/>
                <a:cs typeface="+mn-cs"/>
              </a:defRPr>
            </a:lvl2pPr>
            <a:lvl3pPr marL="804781" indent="-274610" algn="l" defTabSz="914306" rtl="0" eaLnBrk="1" latinLnBrk="0" hangingPunct="1">
              <a:lnSpc>
                <a:spcPct val="100000"/>
              </a:lnSpc>
              <a:spcBef>
                <a:spcPts val="0"/>
              </a:spcBef>
              <a:spcAft>
                <a:spcPts val="600"/>
              </a:spcAft>
              <a:buClr>
                <a:schemeClr val="accent4"/>
              </a:buClr>
              <a:buFont typeface="Wingdings" pitchFamily="2" charset="2"/>
              <a:buChar char="§"/>
              <a:defRPr sz="1600" kern="1200">
                <a:solidFill>
                  <a:schemeClr val="tx1"/>
                </a:solidFill>
                <a:latin typeface="+mn-lt"/>
                <a:ea typeface="+mn-ea"/>
                <a:cs typeface="+mn-cs"/>
              </a:defRPr>
            </a:lvl3pPr>
            <a:lvl4pPr marL="1079390" indent="-274610" algn="l" defTabSz="914306" rtl="0" eaLnBrk="1" latinLnBrk="0" hangingPunct="1">
              <a:lnSpc>
                <a:spcPct val="100000"/>
              </a:lnSpc>
              <a:spcBef>
                <a:spcPts val="0"/>
              </a:spcBef>
              <a:spcAft>
                <a:spcPts val="600"/>
              </a:spcAft>
              <a:buClr>
                <a:schemeClr val="accent5"/>
              </a:buClr>
              <a:buFont typeface="Wingdings" pitchFamily="2" charset="2"/>
              <a:buChar char="§"/>
              <a:defRPr sz="1600" kern="1200">
                <a:solidFill>
                  <a:schemeClr val="tx1"/>
                </a:solidFill>
                <a:latin typeface="+mn-lt"/>
                <a:ea typeface="+mn-ea"/>
                <a:cs typeface="+mn-cs"/>
              </a:defRPr>
            </a:lvl4pPr>
            <a:lvl5pPr marL="1344476" indent="-265086" algn="l" defTabSz="914306" rtl="0" eaLnBrk="1" latinLnBrk="0" hangingPunct="1">
              <a:lnSpc>
                <a:spcPct val="100000"/>
              </a:lnSpc>
              <a:spcBef>
                <a:spcPts val="0"/>
              </a:spcBef>
              <a:spcAft>
                <a:spcPts val="600"/>
              </a:spcAft>
              <a:buFont typeface="Wingdings" pitchFamily="2" charset="2"/>
              <a:buChar char="§"/>
              <a:defRPr sz="14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dirty="0"/>
          </a:p>
          <a:p>
            <a:r>
              <a:rPr lang="en-GB" dirty="0" err="1">
                <a:solidFill>
                  <a:srgbClr val="62872C"/>
                </a:solidFill>
                <a:latin typeface="Optima"/>
                <a:cs typeface="Optima"/>
              </a:rPr>
              <a:t>DBpedia</a:t>
            </a:r>
            <a:r>
              <a:rPr lang="en-GB" dirty="0">
                <a:solidFill>
                  <a:srgbClr val="62872C"/>
                </a:solidFill>
                <a:latin typeface="Optima"/>
                <a:cs typeface="Optima"/>
              </a:rPr>
              <a:t>:</a:t>
            </a:r>
            <a:r>
              <a:rPr lang="en-GB" dirty="0"/>
              <a:t> Structured data from Wikipedia</a:t>
            </a:r>
          </a:p>
          <a:p>
            <a:endParaRPr lang="en-GB" dirty="0">
              <a:solidFill>
                <a:schemeClr val="accent3">
                  <a:lumMod val="75000"/>
                </a:schemeClr>
              </a:solidFill>
              <a:latin typeface="Optima"/>
              <a:cs typeface="Optima"/>
            </a:endParaRPr>
          </a:p>
          <a:p>
            <a:r>
              <a:rPr lang="en-GB" dirty="0">
                <a:solidFill>
                  <a:schemeClr val="accent3">
                    <a:lumMod val="75000"/>
                  </a:schemeClr>
                </a:solidFill>
                <a:latin typeface="Optima"/>
                <a:cs typeface="Optima"/>
              </a:rPr>
              <a:t>WIKIDATA:</a:t>
            </a:r>
            <a:r>
              <a:rPr lang="en-GB" dirty="0"/>
              <a:t> Open, shared database of the world’s knowledge</a:t>
            </a:r>
          </a:p>
          <a:p>
            <a:endParaRPr lang="en-GB" dirty="0"/>
          </a:p>
          <a:p>
            <a:r>
              <a:rPr lang="en-GB" dirty="0">
                <a:solidFill>
                  <a:srgbClr val="62872C"/>
                </a:solidFill>
                <a:latin typeface="Optima"/>
                <a:cs typeface="Optima"/>
              </a:rPr>
              <a:t>GEONAMES: </a:t>
            </a:r>
            <a:r>
              <a:rPr lang="en-GB" dirty="0"/>
              <a:t>geographical database covers all countries and contains over eight million </a:t>
            </a:r>
            <a:r>
              <a:rPr lang="en-GB" dirty="0" err="1"/>
              <a:t>placenames</a:t>
            </a:r>
            <a:endParaRPr lang="en-GB" dirty="0"/>
          </a:p>
          <a:p>
            <a:endParaRPr lang="en-GB" dirty="0">
              <a:solidFill>
                <a:srgbClr val="62872C"/>
              </a:solidFill>
              <a:latin typeface="Optima"/>
              <a:cs typeface="Optima"/>
            </a:endParaRPr>
          </a:p>
          <a:p>
            <a:r>
              <a:rPr lang="en-GB" dirty="0">
                <a:solidFill>
                  <a:srgbClr val="62872C"/>
                </a:solidFill>
                <a:latin typeface="Optima"/>
                <a:cs typeface="Optima"/>
              </a:rPr>
              <a:t>OPENSTREETMAP: </a:t>
            </a:r>
            <a:r>
              <a:rPr lang="en-GB" dirty="0"/>
              <a:t>Free, editable map of the world</a:t>
            </a:r>
          </a:p>
          <a:p>
            <a:endParaRPr lang="en-GB" dirty="0"/>
          </a:p>
          <a:p>
            <a:pPr marL="0" indent="0">
              <a:buNone/>
            </a:pPr>
            <a:endParaRPr lang="en-GB" dirty="0"/>
          </a:p>
        </p:txBody>
      </p:sp>
      <p:pic>
        <p:nvPicPr>
          <p:cNvPr id="15" name="Bild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303" y="1852818"/>
            <a:ext cx="938277" cy="577627"/>
          </a:xfrm>
          <a:prstGeom prst="rect">
            <a:avLst/>
          </a:prstGeom>
        </p:spPr>
      </p:pic>
      <p:pic>
        <p:nvPicPr>
          <p:cNvPr id="8" name="Bild 12"/>
          <p:cNvPicPr>
            <a:picLocks noChangeAspect="1"/>
          </p:cNvPicPr>
          <p:nvPr/>
        </p:nvPicPr>
        <p:blipFill>
          <a:blip r:embed="rId4"/>
          <a:stretch>
            <a:fillRect/>
          </a:stretch>
        </p:blipFill>
        <p:spPr>
          <a:xfrm>
            <a:off x="937523" y="2625878"/>
            <a:ext cx="936104" cy="983124"/>
          </a:xfrm>
          <a:prstGeom prst="rect">
            <a:avLst/>
          </a:prstGeom>
        </p:spPr>
      </p:pic>
      <p:pic>
        <p:nvPicPr>
          <p:cNvPr id="9" name="Bild 2"/>
          <p:cNvPicPr>
            <a:picLocks noChangeAspect="1"/>
          </p:cNvPicPr>
          <p:nvPr/>
        </p:nvPicPr>
        <p:blipFill>
          <a:blip r:embed="rId5"/>
          <a:stretch>
            <a:fillRect/>
          </a:stretch>
        </p:blipFill>
        <p:spPr>
          <a:xfrm>
            <a:off x="379566" y="3787585"/>
            <a:ext cx="1883916" cy="378158"/>
          </a:xfrm>
          <a:prstGeom prst="rect">
            <a:avLst/>
          </a:prstGeom>
        </p:spPr>
      </p:pic>
    </p:spTree>
    <p:extLst>
      <p:ext uri="{BB962C8B-B14F-4D97-AF65-F5344CB8AC3E}">
        <p14:creationId xmlns:p14="http://schemas.microsoft.com/office/powerpoint/2010/main" val="163075745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DBpedia</a:t>
            </a:r>
            <a:endParaRPr lang="de-DE" dirty="0"/>
          </a:p>
        </p:txBody>
      </p:sp>
      <p:sp>
        <p:nvSpPr>
          <p:cNvPr id="3" name="Inhaltsplatzhalter 2"/>
          <p:cNvSpPr>
            <a:spLocks noGrp="1"/>
          </p:cNvSpPr>
          <p:nvPr>
            <p:ph idx="1"/>
          </p:nvPr>
        </p:nvSpPr>
        <p:spPr>
          <a:xfrm>
            <a:off x="2240125" y="1237929"/>
            <a:ext cx="6728308" cy="3859813"/>
          </a:xfrm>
        </p:spPr>
        <p:txBody>
          <a:bodyPr>
            <a:normAutofit/>
          </a:bodyPr>
          <a:lstStyle/>
          <a:p>
            <a:r>
              <a:rPr lang="de-DE" sz="1800" dirty="0" err="1"/>
              <a:t>One</a:t>
            </a:r>
            <a:r>
              <a:rPr lang="de-DE" sz="1800" dirty="0"/>
              <a:t> </a:t>
            </a:r>
            <a:r>
              <a:rPr lang="de-DE" sz="1800" dirty="0" err="1"/>
              <a:t>of</a:t>
            </a:r>
            <a:r>
              <a:rPr lang="de-DE" sz="1800" dirty="0"/>
              <a:t> </a:t>
            </a:r>
            <a:r>
              <a:rPr lang="de-DE" sz="1800" dirty="0" err="1"/>
              <a:t>the</a:t>
            </a:r>
            <a:r>
              <a:rPr lang="de-DE" sz="1800" dirty="0"/>
              <a:t> </a:t>
            </a:r>
            <a:r>
              <a:rPr lang="de-DE" sz="1800" dirty="0" err="1"/>
              <a:t>central</a:t>
            </a:r>
            <a:r>
              <a:rPr lang="de-DE" sz="1800" dirty="0"/>
              <a:t> </a:t>
            </a:r>
            <a:r>
              <a:rPr lang="de-DE" sz="1800" dirty="0" err="1"/>
              <a:t>datasets</a:t>
            </a:r>
            <a:r>
              <a:rPr lang="de-DE" sz="1800" dirty="0"/>
              <a:t> </a:t>
            </a:r>
            <a:r>
              <a:rPr lang="de-DE" sz="1800" dirty="0" err="1"/>
              <a:t>of</a:t>
            </a:r>
            <a:r>
              <a:rPr lang="de-DE" sz="1800" dirty="0"/>
              <a:t> </a:t>
            </a:r>
            <a:r>
              <a:rPr lang="de-DE" sz="1800" dirty="0" err="1"/>
              <a:t>the</a:t>
            </a:r>
            <a:r>
              <a:rPr lang="de-DE" sz="1800" dirty="0"/>
              <a:t> LOD-Cloud</a:t>
            </a:r>
          </a:p>
          <a:p>
            <a:r>
              <a:rPr lang="de-DE" sz="1800" dirty="0"/>
              <a:t>RDF </a:t>
            </a:r>
            <a:r>
              <a:rPr lang="de-DE" sz="1800" dirty="0" err="1"/>
              <a:t>extracted</a:t>
            </a:r>
            <a:r>
              <a:rPr lang="de-DE" sz="1800" dirty="0"/>
              <a:t> </a:t>
            </a:r>
            <a:r>
              <a:rPr lang="de-DE" sz="1800" dirty="0" err="1"/>
              <a:t>from</a:t>
            </a:r>
            <a:r>
              <a:rPr lang="de-DE" sz="1800" dirty="0"/>
              <a:t> Wikipedia-Infoboxes</a:t>
            </a:r>
          </a:p>
          <a:p>
            <a:r>
              <a:rPr lang="de-DE" sz="1800" dirty="0"/>
              <a:t>SPARQL </a:t>
            </a:r>
            <a:r>
              <a:rPr lang="de-DE" sz="1800" dirty="0" err="1"/>
              <a:t>endpoint</a:t>
            </a:r>
            <a:r>
              <a:rPr lang="de-DE" sz="1800" dirty="0"/>
              <a:t>, e.g.: </a:t>
            </a:r>
          </a:p>
          <a:p>
            <a:pPr lvl="1"/>
            <a:r>
              <a:rPr lang="de-DE" sz="1600" dirty="0"/>
              <a:t>„Cities in </a:t>
            </a:r>
            <a:r>
              <a:rPr lang="de-DE" sz="1600" dirty="0" err="1"/>
              <a:t>the</a:t>
            </a:r>
            <a:r>
              <a:rPr lang="de-DE" sz="1600" dirty="0"/>
              <a:t> UK </a:t>
            </a:r>
            <a:r>
              <a:rPr lang="de-DE" sz="1600" dirty="0" err="1"/>
              <a:t>with</a:t>
            </a:r>
            <a:r>
              <a:rPr lang="de-DE" sz="1600" dirty="0"/>
              <a:t> </a:t>
            </a:r>
            <a:r>
              <a:rPr lang="de-DE" sz="1600" dirty="0" err="1"/>
              <a:t>more</a:t>
            </a:r>
            <a:r>
              <a:rPr lang="de-DE" sz="1600" dirty="0"/>
              <a:t> </a:t>
            </a:r>
            <a:r>
              <a:rPr lang="de-DE" sz="1600" dirty="0" err="1"/>
              <a:t>than</a:t>
            </a:r>
            <a:r>
              <a:rPr lang="de-DE" sz="1600" dirty="0"/>
              <a:t> 1M </a:t>
            </a:r>
            <a:r>
              <a:rPr lang="de-DE" sz="1600" dirty="0" err="1"/>
              <a:t>population</a:t>
            </a:r>
            <a:r>
              <a:rPr lang="de-DE" sz="1600" dirty="0"/>
              <a:t>“:</a:t>
            </a:r>
          </a:p>
          <a:p>
            <a:pPr lvl="2"/>
            <a:endParaRPr lang="de-DE" sz="1400"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28</a:t>
            </a:fld>
            <a:endParaRPr lang="de-AT"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1316"/>
            <a:ext cx="2240124" cy="4513684"/>
          </a:xfrm>
          <a:prstGeom prst="rect">
            <a:avLst/>
          </a:prstGeom>
          <a:ln>
            <a:solidFill>
              <a:srgbClr val="5B9BD5"/>
            </a:solidFill>
          </a:ln>
        </p:spPr>
      </p:pic>
      <p:sp>
        <p:nvSpPr>
          <p:cNvPr id="8" name="Rectangle 7"/>
          <p:cNvSpPr/>
          <p:nvPr/>
        </p:nvSpPr>
        <p:spPr>
          <a:xfrm>
            <a:off x="45889" y="3810284"/>
            <a:ext cx="2148345" cy="215444"/>
          </a:xfrm>
          <a:prstGeom prst="rect">
            <a:avLst/>
          </a:prstGeom>
          <a:solidFill>
            <a:schemeClr val="bg1"/>
          </a:solidFill>
        </p:spPr>
        <p:txBody>
          <a:bodyPr wrap="none">
            <a:spAutoFit/>
          </a:bodyPr>
          <a:lstStyle/>
          <a:p>
            <a:r>
              <a:rPr lang="en-US" sz="800" dirty="0">
                <a:hlinkClick r:id="rId3"/>
              </a:rPr>
              <a:t>https://en.wikipedia.org/wiki/London</a:t>
            </a:r>
            <a:r>
              <a:rPr lang="en-US" sz="800" dirty="0"/>
              <a:t> </a:t>
            </a:r>
          </a:p>
        </p:txBody>
      </p:sp>
      <p:grpSp>
        <p:nvGrpSpPr>
          <p:cNvPr id="12" name="Group 11"/>
          <p:cNvGrpSpPr/>
          <p:nvPr/>
        </p:nvGrpSpPr>
        <p:grpSpPr>
          <a:xfrm>
            <a:off x="1997807" y="3188031"/>
            <a:ext cx="3534051" cy="2117741"/>
            <a:chOff x="1997807" y="3429113"/>
            <a:chExt cx="3534051" cy="2117741"/>
          </a:xfrm>
        </p:grpSpPr>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7249" y="3429113"/>
              <a:ext cx="2514609" cy="2117741"/>
            </a:xfrm>
            <a:prstGeom prst="rect">
              <a:avLst/>
            </a:prstGeom>
            <a:ln>
              <a:solidFill>
                <a:srgbClr val="5B9BD5"/>
              </a:solidFill>
            </a:ln>
          </p:spPr>
        </p:pic>
        <p:sp>
          <p:nvSpPr>
            <p:cNvPr id="9" name="Rectangle 8"/>
            <p:cNvSpPr/>
            <p:nvPr/>
          </p:nvSpPr>
          <p:spPr>
            <a:xfrm>
              <a:off x="3063776" y="4045342"/>
              <a:ext cx="2350783" cy="230832"/>
            </a:xfrm>
            <a:prstGeom prst="rect">
              <a:avLst/>
            </a:prstGeom>
            <a:solidFill>
              <a:schemeClr val="bg1"/>
            </a:solidFill>
          </p:spPr>
          <p:txBody>
            <a:bodyPr wrap="square">
              <a:spAutoFit/>
            </a:bodyPr>
            <a:lstStyle/>
            <a:p>
              <a:pPr algn="ctr"/>
              <a:r>
                <a:rPr lang="en-US" sz="900" dirty="0">
                  <a:hlinkClick r:id="rId5"/>
                </a:rPr>
                <a:t>http://dbpedia.org/resource/London</a:t>
              </a:r>
              <a:endParaRPr lang="en-US" sz="900" dirty="0"/>
            </a:p>
          </p:txBody>
        </p:sp>
        <p:sp>
          <p:nvSpPr>
            <p:cNvPr id="11" name="Right Arrow 10"/>
            <p:cNvSpPr/>
            <p:nvPr/>
          </p:nvSpPr>
          <p:spPr>
            <a:xfrm>
              <a:off x="1997807" y="4273589"/>
              <a:ext cx="1257219" cy="91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Automatic </a:t>
              </a:r>
              <a:r>
                <a:rPr lang="en-US" sz="1050" dirty="0" err="1"/>
                <a:t>Exctractors</a:t>
              </a:r>
              <a:endParaRPr lang="en-US" sz="1050" dirty="0"/>
            </a:p>
          </p:txBody>
        </p:sp>
      </p:grpSp>
      <p:grpSp>
        <p:nvGrpSpPr>
          <p:cNvPr id="15" name="Group 14"/>
          <p:cNvGrpSpPr/>
          <p:nvPr/>
        </p:nvGrpSpPr>
        <p:grpSpPr>
          <a:xfrm>
            <a:off x="5897569" y="3001516"/>
            <a:ext cx="4253574" cy="2701594"/>
            <a:chOff x="5897569" y="3001516"/>
            <a:chExt cx="4253574" cy="2701594"/>
          </a:xfrm>
        </p:grpSpPr>
        <p:sp>
          <p:nvSpPr>
            <p:cNvPr id="6" name="TextBox 5"/>
            <p:cNvSpPr txBox="1"/>
            <p:nvPr/>
          </p:nvSpPr>
          <p:spPr>
            <a:xfrm>
              <a:off x="6329048" y="3918006"/>
              <a:ext cx="3822095" cy="1785104"/>
            </a:xfrm>
            <a:prstGeom prst="rect">
              <a:avLst/>
            </a:prstGeom>
            <a:solidFill>
              <a:schemeClr val="bg1"/>
            </a:solidFill>
            <a:ln>
              <a:solidFill>
                <a:srgbClr val="5B9BD5"/>
              </a:solidFill>
            </a:ln>
          </p:spPr>
          <p:txBody>
            <a:bodyPr wrap="square" rtlCol="0">
              <a:spAutoFit/>
            </a:bodyPr>
            <a:lstStyle/>
            <a:p>
              <a:r>
                <a:rPr lang="en-US" sz="1000" dirty="0">
                  <a:latin typeface="Courier New" charset="0"/>
                  <a:ea typeface="Courier New" charset="0"/>
                  <a:cs typeface="Courier New" charset="0"/>
                </a:rPr>
                <a:t>PREFIX : &lt;http://</a:t>
              </a:r>
              <a:r>
                <a:rPr lang="en-US" sz="1000" dirty="0" err="1">
                  <a:latin typeface="Courier New" charset="0"/>
                  <a:ea typeface="Courier New" charset="0"/>
                  <a:cs typeface="Courier New" charset="0"/>
                </a:rPr>
                <a:t>dbpedia.org</a:t>
              </a:r>
              <a:r>
                <a:rPr lang="en-US" sz="1000" dirty="0">
                  <a:latin typeface="Courier New" charset="0"/>
                  <a:ea typeface="Courier New" charset="0"/>
                  <a:cs typeface="Courier New" charset="0"/>
                </a:rPr>
                <a:t>/resource/&gt;</a:t>
              </a:r>
            </a:p>
            <a:p>
              <a:r>
                <a:rPr lang="en-US" sz="1000" dirty="0">
                  <a:latin typeface="Courier New" charset="0"/>
                  <a:ea typeface="Courier New" charset="0"/>
                  <a:cs typeface="Courier New" charset="0"/>
                </a:rPr>
                <a:t>PREFIX </a:t>
              </a:r>
              <a:r>
                <a:rPr lang="en-US" sz="1000" dirty="0" err="1">
                  <a:latin typeface="Courier New" charset="0"/>
                  <a:ea typeface="Courier New" charset="0"/>
                  <a:cs typeface="Courier New" charset="0"/>
                </a:rPr>
                <a:t>dbo</a:t>
              </a:r>
              <a:r>
                <a:rPr lang="en-US" sz="1000" dirty="0">
                  <a:latin typeface="Courier New" charset="0"/>
                  <a:ea typeface="Courier New" charset="0"/>
                  <a:cs typeface="Courier New" charset="0"/>
                </a:rPr>
                <a:t>: &lt;http://dbpedia.org/ontology/&gt;</a:t>
              </a:r>
            </a:p>
            <a:p>
              <a:r>
                <a:rPr lang="en-US" sz="1000" dirty="0">
                  <a:latin typeface="Courier New" charset="0"/>
                  <a:ea typeface="Courier New" charset="0"/>
                  <a:cs typeface="Courier New" charset="0"/>
                </a:rPr>
                <a:t>PREFIX </a:t>
              </a:r>
              <a:r>
                <a:rPr lang="en-US" sz="1000" dirty="0" err="1">
                  <a:latin typeface="Courier New" charset="0"/>
                  <a:ea typeface="Courier New" charset="0"/>
                  <a:cs typeface="Courier New" charset="0"/>
                </a:rPr>
                <a:t>yago</a:t>
              </a:r>
              <a:r>
                <a:rPr lang="en-US" sz="1000" dirty="0">
                  <a:latin typeface="Courier New" charset="0"/>
                  <a:ea typeface="Courier New" charset="0"/>
                  <a:cs typeface="Courier New" charset="0"/>
                </a:rPr>
                <a:t>: &lt;http://</a:t>
              </a:r>
              <a:r>
                <a:rPr lang="en-US" sz="1000" dirty="0" err="1">
                  <a:latin typeface="Courier New" charset="0"/>
                  <a:ea typeface="Courier New" charset="0"/>
                  <a:cs typeface="Courier New" charset="0"/>
                </a:rPr>
                <a:t>dbpedia.org</a:t>
              </a:r>
              <a:r>
                <a:rPr lang="en-US" sz="1000" dirty="0">
                  <a:latin typeface="Courier New" charset="0"/>
                  <a:ea typeface="Courier New" charset="0"/>
                  <a:cs typeface="Courier New" charset="0"/>
                </a:rPr>
                <a:t>/class/</a:t>
              </a:r>
              <a:r>
                <a:rPr lang="en-US" sz="1000" dirty="0" err="1">
                  <a:latin typeface="Courier New" charset="0"/>
                  <a:ea typeface="Courier New" charset="0"/>
                  <a:cs typeface="Courier New" charset="0"/>
                </a:rPr>
                <a:t>yago</a:t>
              </a:r>
              <a:r>
                <a:rPr lang="en-US" sz="1000" dirty="0">
                  <a:latin typeface="Courier New" charset="0"/>
                  <a:ea typeface="Courier New" charset="0"/>
                  <a:cs typeface="Courier New" charset="0"/>
                </a:rPr>
                <a:t>/&gt;</a:t>
              </a:r>
            </a:p>
            <a:p>
              <a:endParaRPr lang="en-US" sz="1000" dirty="0">
                <a:latin typeface="Courier New" charset="0"/>
                <a:ea typeface="Courier New" charset="0"/>
                <a:cs typeface="Courier New" charset="0"/>
              </a:endParaRPr>
            </a:p>
            <a:p>
              <a:r>
                <a:rPr lang="en-US" sz="1000" dirty="0">
                  <a:latin typeface="Courier New" charset="0"/>
                  <a:ea typeface="Courier New" charset="0"/>
                  <a:cs typeface="Courier New" charset="0"/>
                </a:rPr>
                <a:t>SELECT DISTINCT ?city ?pop WHERE { </a:t>
              </a:r>
            </a:p>
            <a:p>
              <a:r>
                <a:rPr lang="en-US" sz="1000" dirty="0">
                  <a:latin typeface="Courier New" charset="0"/>
                  <a:ea typeface="Courier New" charset="0"/>
                  <a:cs typeface="Courier New" charset="0"/>
                </a:rPr>
                <a:t>   ?city a yago:City108524735 . </a:t>
              </a:r>
            </a:p>
            <a:p>
              <a:r>
                <a:rPr lang="en-US" sz="1000" dirty="0">
                  <a:latin typeface="Courier New" charset="0"/>
                  <a:ea typeface="Courier New" charset="0"/>
                  <a:cs typeface="Courier New" charset="0"/>
                </a:rPr>
                <a:t>   ?city </a:t>
              </a:r>
              <a:r>
                <a:rPr lang="en-US" sz="1000" dirty="0" err="1">
                  <a:latin typeface="Courier New" charset="0"/>
                  <a:ea typeface="Courier New" charset="0"/>
                  <a:cs typeface="Courier New" charset="0"/>
                </a:rPr>
                <a:t>dbo:country</a:t>
              </a:r>
              <a:r>
                <a:rPr lang="en-US" sz="1000" dirty="0">
                  <a:latin typeface="Courier New" charset="0"/>
                  <a:ea typeface="Courier New" charset="0"/>
                  <a:cs typeface="Courier New" charset="0"/>
                </a:rPr>
                <a:t> :</a:t>
              </a:r>
              <a:r>
                <a:rPr lang="en-US" sz="1000" dirty="0" err="1">
                  <a:latin typeface="Courier New" charset="0"/>
                  <a:ea typeface="Courier New" charset="0"/>
                  <a:cs typeface="Courier New" charset="0"/>
                </a:rPr>
                <a:t>United_Kingdom</a:t>
              </a:r>
              <a:r>
                <a:rPr lang="en-US" sz="1000" dirty="0">
                  <a:latin typeface="Courier New" charset="0"/>
                  <a:ea typeface="Courier New" charset="0"/>
                  <a:cs typeface="Courier New" charset="0"/>
                </a:rPr>
                <a:t>.</a:t>
              </a:r>
            </a:p>
            <a:p>
              <a:r>
                <a:rPr lang="en-US" sz="1000" dirty="0">
                  <a:latin typeface="Courier New" charset="0"/>
                  <a:ea typeface="Courier New" charset="0"/>
                  <a:cs typeface="Courier New" charset="0"/>
                </a:rPr>
                <a:t>   ?city </a:t>
              </a:r>
              <a:r>
                <a:rPr lang="en-US" sz="1000" dirty="0" err="1">
                  <a:latin typeface="Courier New" charset="0"/>
                  <a:ea typeface="Courier New" charset="0"/>
                  <a:cs typeface="Courier New" charset="0"/>
                </a:rPr>
                <a:t>dbo:populationTotal</a:t>
              </a:r>
              <a:r>
                <a:rPr lang="en-US" sz="1000" dirty="0">
                  <a:latin typeface="Courier New" charset="0"/>
                  <a:ea typeface="Courier New" charset="0"/>
                  <a:cs typeface="Courier New" charset="0"/>
                </a:rPr>
                <a:t> ?pop </a:t>
              </a:r>
            </a:p>
            <a:p>
              <a:endParaRPr lang="en-US" sz="1000" dirty="0">
                <a:latin typeface="Courier New" charset="0"/>
                <a:ea typeface="Courier New" charset="0"/>
                <a:cs typeface="Courier New" charset="0"/>
              </a:endParaRPr>
            </a:p>
            <a:p>
              <a:r>
                <a:rPr lang="en-US" sz="1000" dirty="0">
                  <a:latin typeface="Courier New" charset="0"/>
                  <a:ea typeface="Courier New" charset="0"/>
                  <a:cs typeface="Courier New" charset="0"/>
                </a:rPr>
                <a:t>   FILTER ( ?pop &gt; 1000000 )</a:t>
              </a:r>
            </a:p>
            <a:p>
              <a:r>
                <a:rPr lang="en-US" sz="1000" dirty="0">
                  <a:latin typeface="Courier New" charset="0"/>
                  <a:ea typeface="Courier New" charset="0"/>
                  <a:cs typeface="Courier New" charset="0"/>
                </a:rPr>
                <a:t>} </a:t>
              </a:r>
            </a:p>
          </p:txBody>
        </p:sp>
        <p:sp>
          <p:nvSpPr>
            <p:cNvPr id="13" name="Rectangle 12"/>
            <p:cNvSpPr/>
            <p:nvPr/>
          </p:nvSpPr>
          <p:spPr>
            <a:xfrm>
              <a:off x="6329048" y="3001516"/>
              <a:ext cx="235135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Structured queries (SPARQL):</a:t>
              </a:r>
            </a:p>
          </p:txBody>
        </p:sp>
        <p:sp>
          <p:nvSpPr>
            <p:cNvPr id="14" name="Rectangle 13"/>
            <p:cNvSpPr/>
            <p:nvPr/>
          </p:nvSpPr>
          <p:spPr>
            <a:xfrm>
              <a:off x="5897569" y="3632377"/>
              <a:ext cx="2350783" cy="230832"/>
            </a:xfrm>
            <a:prstGeom prst="rect">
              <a:avLst/>
            </a:prstGeom>
            <a:solidFill>
              <a:schemeClr val="bg1"/>
            </a:solidFill>
          </p:spPr>
          <p:txBody>
            <a:bodyPr wrap="square">
              <a:spAutoFit/>
            </a:bodyPr>
            <a:lstStyle/>
            <a:p>
              <a:pPr algn="ctr"/>
              <a:r>
                <a:rPr lang="en-US" sz="900" dirty="0">
                  <a:hlinkClick r:id="rId6"/>
                </a:rPr>
                <a:t>http://dbpedia.org/sparql</a:t>
              </a:r>
              <a:r>
                <a:rPr lang="en-US" sz="900" dirty="0"/>
                <a:t> </a:t>
              </a:r>
            </a:p>
          </p:txBody>
        </p:sp>
      </p:grpSp>
    </p:spTree>
    <p:extLst>
      <p:ext uri="{BB962C8B-B14F-4D97-AF65-F5344CB8AC3E}">
        <p14:creationId xmlns:p14="http://schemas.microsoft.com/office/powerpoint/2010/main" val="785127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647952" y="2773626"/>
            <a:ext cx="5060996" cy="2317178"/>
          </a:xfrm>
          <a:prstGeom prst="rect">
            <a:avLst/>
          </a:prstGeom>
        </p:spPr>
      </p:pic>
      <p:sp>
        <p:nvSpPr>
          <p:cNvPr id="2" name="Titel 1"/>
          <p:cNvSpPr>
            <a:spLocks noGrp="1"/>
          </p:cNvSpPr>
          <p:nvPr>
            <p:ph type="title"/>
          </p:nvPr>
        </p:nvSpPr>
        <p:spPr/>
        <p:txBody>
          <a:bodyPr/>
          <a:lstStyle/>
          <a:p>
            <a:r>
              <a:rPr lang="de-DE" dirty="0" err="1"/>
              <a:t>Wikidata</a:t>
            </a:r>
            <a:endParaRPr lang="de-DE" dirty="0"/>
          </a:p>
        </p:txBody>
      </p:sp>
      <p:sp>
        <p:nvSpPr>
          <p:cNvPr id="3" name="Inhaltsplatzhalter 2"/>
          <p:cNvSpPr>
            <a:spLocks noGrp="1"/>
          </p:cNvSpPr>
          <p:nvPr>
            <p:ph idx="1"/>
          </p:nvPr>
        </p:nvSpPr>
        <p:spPr>
          <a:xfrm>
            <a:off x="0" y="1293380"/>
            <a:ext cx="9463188" cy="3859813"/>
          </a:xfrm>
        </p:spPr>
        <p:txBody>
          <a:bodyPr/>
          <a:lstStyle/>
          <a:p>
            <a:r>
              <a:rPr lang="de-DE" dirty="0"/>
              <a:t>Different </a:t>
            </a:r>
            <a:r>
              <a:rPr lang="de-DE" dirty="0" err="1"/>
              <a:t>concept</a:t>
            </a:r>
            <a:r>
              <a:rPr lang="de-DE" dirty="0"/>
              <a:t>:</a:t>
            </a:r>
          </a:p>
          <a:p>
            <a:pPr lvl="1"/>
            <a:r>
              <a:rPr lang="de-DE" dirty="0"/>
              <a:t>“</a:t>
            </a:r>
            <a:r>
              <a:rPr lang="de-DE" dirty="0" err="1"/>
              <a:t>data</a:t>
            </a:r>
            <a:r>
              <a:rPr lang="de-DE" dirty="0"/>
              <a:t> </a:t>
            </a:r>
            <a:r>
              <a:rPr lang="de-DE" b="1" dirty="0" err="1"/>
              <a:t>for</a:t>
            </a:r>
            <a:r>
              <a:rPr lang="de-DE" b="1" dirty="0"/>
              <a:t> </a:t>
            </a:r>
            <a:r>
              <a:rPr lang="de-DE" dirty="0" err="1"/>
              <a:t>infoboxes</a:t>
            </a:r>
            <a:r>
              <a:rPr lang="de-DE" dirty="0"/>
              <a:t>", </a:t>
            </a:r>
            <a:r>
              <a:rPr lang="de-DE" dirty="0" err="1"/>
              <a:t>instead</a:t>
            </a:r>
            <a:r>
              <a:rPr lang="de-DE" dirty="0"/>
              <a:t> </a:t>
            </a:r>
            <a:r>
              <a:rPr lang="de-DE" dirty="0" err="1"/>
              <a:t>of</a:t>
            </a:r>
            <a:r>
              <a:rPr lang="de-DE" dirty="0"/>
              <a:t> "</a:t>
            </a:r>
            <a:r>
              <a:rPr lang="de-DE" dirty="0" err="1"/>
              <a:t>data</a:t>
            </a:r>
            <a:r>
              <a:rPr lang="de-DE" dirty="0"/>
              <a:t> </a:t>
            </a:r>
            <a:r>
              <a:rPr lang="de-DE" b="1" dirty="0" err="1"/>
              <a:t>from</a:t>
            </a:r>
            <a:r>
              <a:rPr lang="de-DE" dirty="0"/>
              <a:t> </a:t>
            </a:r>
            <a:r>
              <a:rPr lang="de-DE" dirty="0" err="1"/>
              <a:t>infoboxes</a:t>
            </a:r>
            <a:r>
              <a:rPr lang="de-DE" dirty="0"/>
              <a:t>"</a:t>
            </a:r>
          </a:p>
          <a:p>
            <a:pPr lvl="1"/>
            <a:r>
              <a:rPr lang="de-DE" dirty="0" err="1"/>
              <a:t>Crowd-curated</a:t>
            </a:r>
            <a:r>
              <a:rPr lang="de-DE" dirty="0"/>
              <a:t> </a:t>
            </a:r>
            <a:r>
              <a:rPr lang="de-DE" dirty="0" err="1"/>
              <a:t>database</a:t>
            </a:r>
            <a:r>
              <a:rPr lang="de-DE" dirty="0"/>
              <a:t> </a:t>
            </a:r>
            <a:r>
              <a:rPr lang="de-DE" dirty="0" err="1"/>
              <a:t>of</a:t>
            </a:r>
            <a:r>
              <a:rPr lang="de-DE" dirty="0"/>
              <a:t> </a:t>
            </a:r>
            <a:r>
              <a:rPr lang="de-DE" dirty="0" err="1"/>
              <a:t>observations</a:t>
            </a:r>
            <a:r>
              <a:rPr lang="de-DE" dirty="0"/>
              <a:t> </a:t>
            </a:r>
          </a:p>
          <a:p>
            <a:r>
              <a:rPr lang="de-DE" dirty="0" err="1"/>
              <a:t>Statememnts</a:t>
            </a:r>
            <a:endParaRPr lang="de-DE" dirty="0"/>
          </a:p>
          <a:p>
            <a:pPr lvl="1"/>
            <a:r>
              <a:rPr lang="de-DE" dirty="0"/>
              <a:t>Entity-attribute-</a:t>
            </a:r>
            <a:r>
              <a:rPr lang="de-DE" dirty="0" err="1"/>
              <a:t>value</a:t>
            </a:r>
            <a:r>
              <a:rPr lang="de-DE" dirty="0"/>
              <a:t> </a:t>
            </a:r>
            <a:r>
              <a:rPr lang="de-DE" dirty="0" err="1"/>
              <a:t>observations</a:t>
            </a:r>
            <a:r>
              <a:rPr lang="de-DE" dirty="0"/>
              <a:t>, plus </a:t>
            </a:r>
          </a:p>
          <a:p>
            <a:pPr lvl="1"/>
            <a:r>
              <a:rPr lang="de-DE" dirty="0" err="1"/>
              <a:t>versioning</a:t>
            </a:r>
            <a:r>
              <a:rPr lang="de-DE" dirty="0"/>
              <a:t>, </a:t>
            </a:r>
            <a:r>
              <a:rPr lang="de-DE" dirty="0" err="1"/>
              <a:t>ie</a:t>
            </a:r>
            <a:r>
              <a:rPr lang="de-DE" dirty="0"/>
              <a:t>. </a:t>
            </a:r>
            <a:r>
              <a:rPr lang="de-DE" dirty="0" err="1"/>
              <a:t>timestamps</a:t>
            </a:r>
            <a:endParaRPr lang="de-DE" dirty="0"/>
          </a:p>
          <a:p>
            <a:pPr lvl="1"/>
            <a:r>
              <a:rPr lang="de-DE" dirty="0" err="1"/>
              <a:t>provenance</a:t>
            </a:r>
            <a:r>
              <a:rPr lang="de-DE" dirty="0"/>
              <a:t>, </a:t>
            </a:r>
            <a:r>
              <a:rPr lang="de-DE" dirty="0" err="1"/>
              <a:t>ie</a:t>
            </a:r>
            <a:r>
              <a:rPr lang="de-DE" dirty="0"/>
              <a:t>. Who? Source?</a:t>
            </a:r>
          </a:p>
          <a:p>
            <a:pPr lvl="1"/>
            <a:r>
              <a:rPr lang="de-DE" dirty="0"/>
              <a:t>Export </a:t>
            </a:r>
            <a:r>
              <a:rPr lang="de-DE" dirty="0" err="1"/>
              <a:t>to</a:t>
            </a:r>
            <a:r>
              <a:rPr lang="de-DE" dirty="0"/>
              <a:t> RDF (</a:t>
            </a:r>
            <a:r>
              <a:rPr lang="de-DE" dirty="0" err="1"/>
              <a:t>needs</a:t>
            </a:r>
            <a:r>
              <a:rPr lang="de-DE" dirty="0"/>
              <a:t> </a:t>
            </a:r>
            <a:r>
              <a:rPr lang="de-DE" dirty="0" err="1"/>
              <a:t>reification</a:t>
            </a:r>
            <a:r>
              <a:rPr lang="de-DE" dirty="0"/>
              <a:t>!)</a:t>
            </a:r>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29</a:t>
            </a:fld>
            <a:endParaRPr lang="de-AT" dirty="0"/>
          </a:p>
        </p:txBody>
      </p:sp>
      <p:sp>
        <p:nvSpPr>
          <p:cNvPr id="7" name="Rectangle 6"/>
          <p:cNvSpPr/>
          <p:nvPr/>
        </p:nvSpPr>
        <p:spPr>
          <a:xfrm>
            <a:off x="3394720" y="5090804"/>
            <a:ext cx="6788472" cy="338554"/>
          </a:xfrm>
          <a:prstGeom prst="rect">
            <a:avLst/>
          </a:prstGeom>
        </p:spPr>
        <p:txBody>
          <a:bodyPr wrap="square">
            <a:spAutoFit/>
          </a:bodyPr>
          <a:lstStyle/>
          <a:p>
            <a:r>
              <a:rPr lang="en-US" sz="1600" dirty="0">
                <a:hlinkClick r:id="rId3"/>
              </a:rPr>
              <a:t>https://de.slideshare.net/_Emw/an-ambitious-wikidata-tutorial/</a:t>
            </a:r>
            <a:r>
              <a:rPr lang="en-US" sz="1600" dirty="0"/>
              <a:t> </a:t>
            </a:r>
          </a:p>
        </p:txBody>
      </p:sp>
    </p:spTree>
    <p:extLst>
      <p:ext uri="{BB962C8B-B14F-4D97-AF65-F5344CB8AC3E}">
        <p14:creationId xmlns:p14="http://schemas.microsoft.com/office/powerpoint/2010/main" val="14946845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22" y="337220"/>
            <a:ext cx="7360598" cy="674688"/>
          </a:xfrm>
        </p:spPr>
        <p:txBody>
          <a:bodyPr>
            <a:normAutofit fontScale="90000"/>
          </a:bodyPr>
          <a:lstStyle/>
          <a:p>
            <a:r>
              <a:rPr lang="en-US" dirty="0"/>
              <a:t>Goal of today’s lecture: Talk about things which we have NOT yet solved!</a:t>
            </a:r>
          </a:p>
        </p:txBody>
      </p:sp>
      <p:sp>
        <p:nvSpPr>
          <p:cNvPr id="4" name="Content Placeholder 3"/>
          <p:cNvSpPr>
            <a:spLocks noGrp="1"/>
          </p:cNvSpPr>
          <p:nvPr>
            <p:ph sz="half" idx="2"/>
          </p:nvPr>
        </p:nvSpPr>
        <p:spPr>
          <a:xfrm>
            <a:off x="399480" y="1325562"/>
            <a:ext cx="9321313" cy="3901282"/>
          </a:xfrm>
        </p:spPr>
        <p:txBody>
          <a:bodyPr>
            <a:normAutofit lnSpcReduction="10000"/>
          </a:bodyPr>
          <a:lstStyle/>
          <a:p>
            <a:r>
              <a:rPr lang="en-US" b="1" dirty="0"/>
              <a:t>Part  I:</a:t>
            </a:r>
          </a:p>
          <a:p>
            <a:pPr lvl="1"/>
            <a:r>
              <a:rPr lang="en-US" dirty="0"/>
              <a:t>Where to find Open Data?</a:t>
            </a:r>
          </a:p>
          <a:p>
            <a:pPr lvl="1"/>
            <a:r>
              <a:rPr lang="en-US" dirty="0"/>
              <a:t>Dealing with “Low-level” data heterogeneity </a:t>
            </a:r>
            <a:r>
              <a:rPr lang="mr-IN" dirty="0"/>
              <a:t>–</a:t>
            </a:r>
            <a:r>
              <a:rPr lang="en-US" dirty="0"/>
              <a:t> Which formats are there on the Web?</a:t>
            </a:r>
          </a:p>
          <a:p>
            <a:pPr lvl="1"/>
            <a:r>
              <a:rPr lang="en-US" dirty="0"/>
              <a:t>Licenses and Provenance </a:t>
            </a:r>
            <a:r>
              <a:rPr lang="mr-IN" dirty="0"/>
              <a:t>–</a:t>
            </a:r>
            <a:r>
              <a:rPr lang="en-US" dirty="0"/>
              <a:t> Which data is actually “open”? </a:t>
            </a:r>
          </a:p>
          <a:p>
            <a:pPr lvl="1"/>
            <a:r>
              <a:rPr lang="en-US" dirty="0"/>
              <a:t>Quality Issues in Open Data</a:t>
            </a:r>
          </a:p>
          <a:p>
            <a:pPr lvl="1"/>
            <a:r>
              <a:rPr lang="en-US" dirty="0"/>
              <a:t>How to find Open data: Search over Open Data</a:t>
            </a:r>
          </a:p>
          <a:p>
            <a:r>
              <a:rPr lang="en-US" dirty="0"/>
              <a:t>Part II:</a:t>
            </a:r>
          </a:p>
          <a:p>
            <a:pPr lvl="1"/>
            <a:r>
              <a:rPr lang="en-US" dirty="0"/>
              <a:t>How does reasoning help? A motivating Use Case.</a:t>
            </a:r>
          </a:p>
          <a:p>
            <a:pPr lvl="1"/>
            <a:r>
              <a:rPr lang="en-US" dirty="0"/>
              <a:t>Let’s discuss how Rules &amp; Reasoning can help? Group work!</a:t>
            </a:r>
            <a:endParaRPr lang="en-US" b="1" dirty="0"/>
          </a:p>
        </p:txBody>
      </p:sp>
      <p:sp>
        <p:nvSpPr>
          <p:cNvPr id="5" name="Slide Number Placeholder 4"/>
          <p:cNvSpPr>
            <a:spLocks noGrp="1"/>
          </p:cNvSpPr>
          <p:nvPr>
            <p:ph type="sldNum" sz="quarter" idx="10"/>
          </p:nvPr>
        </p:nvSpPr>
        <p:spPr/>
        <p:txBody>
          <a:bodyPr/>
          <a:lstStyle/>
          <a:p>
            <a:pPr>
              <a:defRPr/>
            </a:pPr>
            <a:r>
              <a:rPr lang="de-DE"/>
              <a:t>Seite </a:t>
            </a:r>
            <a:fld id="{E263FBF5-8BA2-BC4C-A885-F0730F6AC04E}" type="slidenum">
              <a:rPr lang="de-DE" smtClean="0"/>
              <a:pPr>
                <a:defRPr/>
              </a:pPr>
              <a:t>3</a:t>
            </a:fld>
            <a:endParaRPr lang="de-DE"/>
          </a:p>
        </p:txBody>
      </p:sp>
    </p:spTree>
    <p:extLst>
      <p:ext uri="{BB962C8B-B14F-4D97-AF65-F5344CB8AC3E}">
        <p14:creationId xmlns:p14="http://schemas.microsoft.com/office/powerpoint/2010/main" val="1805841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56" y="320824"/>
            <a:ext cx="7879011" cy="736476"/>
          </a:xfrm>
        </p:spPr>
        <p:txBody>
          <a:bodyPr>
            <a:normAutofit fontScale="90000"/>
          </a:bodyPr>
          <a:lstStyle/>
          <a:p>
            <a:r>
              <a:rPr lang="en-US" dirty="0" err="1"/>
              <a:t>Wikidata</a:t>
            </a:r>
            <a:r>
              <a:rPr lang="en-US" dirty="0"/>
              <a:t> as RDF </a:t>
            </a:r>
            <a:r>
              <a:rPr lang="mr-IN" dirty="0"/>
              <a:t>…</a:t>
            </a:r>
            <a:r>
              <a:rPr lang="en-US" dirty="0"/>
              <a:t> can be queried by SPARQL</a:t>
            </a:r>
          </a:p>
        </p:txBody>
      </p:sp>
      <p:sp>
        <p:nvSpPr>
          <p:cNvPr id="3" name="Content Placeholder 2"/>
          <p:cNvSpPr>
            <a:spLocks noGrp="1"/>
          </p:cNvSpPr>
          <p:nvPr>
            <p:ph idx="1"/>
          </p:nvPr>
        </p:nvSpPr>
        <p:spPr>
          <a:xfrm>
            <a:off x="75966" y="1344702"/>
            <a:ext cx="8640053" cy="3859813"/>
          </a:xfrm>
        </p:spPr>
        <p:txBody>
          <a:bodyPr>
            <a:normAutofit lnSpcReduction="10000"/>
          </a:bodyPr>
          <a:lstStyle/>
          <a:p>
            <a:r>
              <a:rPr lang="en-US" dirty="0"/>
              <a:t>“Simple” surface </a:t>
            </a:r>
            <a:r>
              <a:rPr lang="en-US" dirty="0">
                <a:hlinkClick r:id="rId2"/>
              </a:rPr>
              <a:t>query</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What’s this?</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30</a:t>
            </a:fld>
            <a:endParaRPr lang="de-AT"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568" y="1833158"/>
            <a:ext cx="6210300" cy="2882900"/>
          </a:xfrm>
          <a:prstGeom prst="rect">
            <a:avLst/>
          </a:prstGeom>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70868" y="5007602"/>
            <a:ext cx="2137544" cy="740668"/>
          </a:xfrm>
          <a:prstGeom prst="rect">
            <a:avLst/>
          </a:prstGeom>
        </p:spPr>
      </p:pic>
      <p:pic>
        <p:nvPicPr>
          <p:cNvPr id="9" name="Picture 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90875" y="4322362"/>
            <a:ext cx="2050288" cy="685240"/>
          </a:xfrm>
          <a:prstGeom prst="rect">
            <a:avLst/>
          </a:prstGeom>
        </p:spPr>
      </p:pic>
      <p:pic>
        <p:nvPicPr>
          <p:cNvPr id="10" name="Picture 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15365" y="2984292"/>
            <a:ext cx="2552682" cy="1346324"/>
          </a:xfrm>
          <a:prstGeom prst="rect">
            <a:avLst/>
          </a:prstGeom>
        </p:spPr>
      </p:pic>
      <p:pic>
        <p:nvPicPr>
          <p:cNvPr id="11" name="Picture 10"/>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28418" y="1972254"/>
            <a:ext cx="2539628" cy="1047162"/>
          </a:xfrm>
          <a:prstGeom prst="rect">
            <a:avLst/>
          </a:prstGeom>
        </p:spPr>
      </p:pic>
      <p:pic>
        <p:nvPicPr>
          <p:cNvPr id="12" name="Picture 1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934376" y="3686756"/>
            <a:ext cx="2535560" cy="1820194"/>
          </a:xfrm>
          <a:prstGeom prst="rect">
            <a:avLst/>
          </a:prstGeom>
        </p:spPr>
      </p:pic>
      <p:pic>
        <p:nvPicPr>
          <p:cNvPr id="13" name="Picture 12"/>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363052" y="3686756"/>
            <a:ext cx="2571324" cy="1981572"/>
          </a:xfrm>
          <a:prstGeom prst="rect">
            <a:avLst/>
          </a:prstGeom>
        </p:spPr>
      </p:pic>
    </p:spTree>
    <p:extLst>
      <p:ext uri="{BB962C8B-B14F-4D97-AF65-F5344CB8AC3E}">
        <p14:creationId xmlns:p14="http://schemas.microsoft.com/office/powerpoint/2010/main" val="368171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24016" y="897641"/>
            <a:ext cx="4896544" cy="4840179"/>
          </a:xfrm>
          <a:prstGeom prst="rect">
            <a:avLst/>
          </a:prstGeom>
        </p:spPr>
      </p:pic>
      <p:sp>
        <p:nvSpPr>
          <p:cNvPr id="2" name="Title 1"/>
          <p:cNvSpPr>
            <a:spLocks noGrp="1"/>
          </p:cNvSpPr>
          <p:nvPr>
            <p:ph type="title"/>
          </p:nvPr>
        </p:nvSpPr>
        <p:spPr>
          <a:xfrm>
            <a:off x="513356" y="320824"/>
            <a:ext cx="7879011" cy="736476"/>
          </a:xfrm>
        </p:spPr>
        <p:txBody>
          <a:bodyPr>
            <a:normAutofit fontScale="90000"/>
          </a:bodyPr>
          <a:lstStyle/>
          <a:p>
            <a:r>
              <a:rPr lang="en-US" dirty="0" err="1"/>
              <a:t>Wikidata</a:t>
            </a:r>
            <a:r>
              <a:rPr lang="en-US" dirty="0"/>
              <a:t> as RDF </a:t>
            </a:r>
            <a:r>
              <a:rPr lang="mr-IN" dirty="0"/>
              <a:t>…</a:t>
            </a:r>
            <a:r>
              <a:rPr lang="en-US" dirty="0"/>
              <a:t> can be queried by SPARQL</a:t>
            </a:r>
          </a:p>
        </p:txBody>
      </p:sp>
      <p:sp>
        <p:nvSpPr>
          <p:cNvPr id="3" name="Content Placeholder 2"/>
          <p:cNvSpPr>
            <a:spLocks noGrp="1"/>
          </p:cNvSpPr>
          <p:nvPr>
            <p:ph idx="1"/>
          </p:nvPr>
        </p:nvSpPr>
        <p:spPr>
          <a:xfrm>
            <a:off x="75967" y="1344702"/>
            <a:ext cx="5364073" cy="3859813"/>
          </a:xfrm>
        </p:spPr>
        <p:txBody>
          <a:bodyPr>
            <a:normAutofit/>
          </a:bodyPr>
          <a:lstStyle/>
          <a:p>
            <a:r>
              <a:rPr lang="en-US" sz="1800" dirty="0"/>
              <a:t>However, </a:t>
            </a:r>
            <a:r>
              <a:rPr lang="en-US" sz="1800" dirty="0" err="1"/>
              <a:t>Wikidata</a:t>
            </a:r>
            <a:r>
              <a:rPr lang="en-US" sz="1800" dirty="0"/>
              <a:t> has more complex    info: (</a:t>
            </a:r>
            <a:r>
              <a:rPr lang="en-US" sz="1800" b="1" dirty="0"/>
              <a:t>temporal</a:t>
            </a:r>
            <a:r>
              <a:rPr lang="en-US" sz="1800" dirty="0"/>
              <a:t> context, </a:t>
            </a:r>
            <a:r>
              <a:rPr lang="en-US" sz="1800" b="1" dirty="0"/>
              <a:t>provenance</a:t>
            </a:r>
            <a:r>
              <a:rPr lang="en-US" sz="1800" dirty="0"/>
              <a:t>,</a:t>
            </a:r>
            <a:r>
              <a:rPr lang="mr-IN" sz="1800" dirty="0"/>
              <a:t>…</a:t>
            </a:r>
            <a:r>
              <a:rPr lang="en-US" sz="1800" dirty="0"/>
              <a:t>) </a:t>
            </a:r>
          </a:p>
          <a:p>
            <a:pPr lvl="1"/>
            <a:r>
              <a:rPr lang="en-US" sz="1800" dirty="0"/>
              <a:t>London: </a:t>
            </a:r>
            <a:r>
              <a:rPr lang="en-US" sz="1800" dirty="0">
                <a:hlinkClick r:id="rId4"/>
              </a:rPr>
              <a:t>https://www.wikidata.org/wiki/Q84</a:t>
            </a:r>
            <a:r>
              <a:rPr lang="en-US" sz="1800" dirty="0"/>
              <a:t> </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31</a:t>
            </a:fld>
            <a:endParaRPr lang="de-AT" dirty="0"/>
          </a:p>
        </p:txBody>
      </p:sp>
      <p:grpSp>
        <p:nvGrpSpPr>
          <p:cNvPr id="16" name="Group 15"/>
          <p:cNvGrpSpPr/>
          <p:nvPr/>
        </p:nvGrpSpPr>
        <p:grpSpPr>
          <a:xfrm>
            <a:off x="-320600" y="2925419"/>
            <a:ext cx="5471133" cy="2852327"/>
            <a:chOff x="-320600" y="2905276"/>
            <a:chExt cx="5471133" cy="2852327"/>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966" y="3260143"/>
              <a:ext cx="4366127" cy="2497460"/>
            </a:xfrm>
            <a:prstGeom prst="rect">
              <a:avLst/>
            </a:prstGeom>
          </p:spPr>
        </p:pic>
        <p:sp>
          <p:nvSpPr>
            <p:cNvPr id="14" name="Rectangle 13"/>
            <p:cNvSpPr/>
            <p:nvPr/>
          </p:nvSpPr>
          <p:spPr>
            <a:xfrm>
              <a:off x="-320600" y="2905276"/>
              <a:ext cx="5471133" cy="369332"/>
            </a:xfrm>
            <a:prstGeom prst="rect">
              <a:avLst/>
            </a:prstGeom>
          </p:spPr>
          <p:txBody>
            <a:bodyPr wrap="square">
              <a:spAutoFit/>
            </a:bodyPr>
            <a:lstStyle/>
            <a:p>
              <a:pPr lvl="1"/>
              <a:r>
                <a:rPr lang="mr-IN" dirty="0"/>
                <a:t>…</a:t>
              </a:r>
              <a:r>
                <a:rPr lang="en-US" dirty="0"/>
                <a:t> Can I query that with SPARQL? </a:t>
              </a:r>
            </a:p>
          </p:txBody>
        </p:sp>
      </p:grpSp>
      <p:grpSp>
        <p:nvGrpSpPr>
          <p:cNvPr id="19" name="Group 18"/>
          <p:cNvGrpSpPr/>
          <p:nvPr/>
        </p:nvGrpSpPr>
        <p:grpSpPr>
          <a:xfrm>
            <a:off x="89600" y="2918187"/>
            <a:ext cx="4750048" cy="2817588"/>
            <a:chOff x="89600" y="2918187"/>
            <a:chExt cx="4750048" cy="2817588"/>
          </a:xfrm>
        </p:grpSpPr>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600" y="3255971"/>
              <a:ext cx="4750048" cy="2479804"/>
            </a:xfrm>
            <a:prstGeom prst="rect">
              <a:avLst/>
            </a:prstGeom>
          </p:spPr>
        </p:pic>
        <p:sp>
          <p:nvSpPr>
            <p:cNvPr id="18" name="Rectangle 17"/>
            <p:cNvSpPr/>
            <p:nvPr/>
          </p:nvSpPr>
          <p:spPr>
            <a:xfrm>
              <a:off x="4044675" y="2918187"/>
              <a:ext cx="662233" cy="369332"/>
            </a:xfrm>
            <a:prstGeom prst="rect">
              <a:avLst/>
            </a:prstGeom>
          </p:spPr>
          <p:txBody>
            <a:bodyPr wrap="none">
              <a:spAutoFit/>
            </a:bodyPr>
            <a:lstStyle/>
            <a:p>
              <a:r>
                <a:rPr lang="en-US" dirty="0">
                  <a:hlinkClick r:id="rId7"/>
                </a:rPr>
                <a:t>Yes!</a:t>
              </a:r>
              <a:endParaRPr lang="en-US" dirty="0"/>
            </a:p>
          </p:txBody>
        </p:sp>
      </p:grpSp>
      <p:sp>
        <p:nvSpPr>
          <p:cNvPr id="12" name="Oval Callout 11"/>
          <p:cNvSpPr/>
          <p:nvPr/>
        </p:nvSpPr>
        <p:spPr>
          <a:xfrm>
            <a:off x="4647952" y="1090845"/>
            <a:ext cx="3642635" cy="4624155"/>
          </a:xfrm>
          <a:prstGeom prst="wedgeEllipseCallout">
            <a:avLst>
              <a:gd name="adj1" fmla="val -28755"/>
              <a:gd name="adj2" fmla="val 39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What do we learn?</a:t>
            </a:r>
          </a:p>
          <a:p>
            <a:pPr marL="285750" indent="-285750">
              <a:buFont typeface="Arial" charset="0"/>
              <a:buChar char="•"/>
            </a:pPr>
            <a:r>
              <a:rPr lang="en-US" sz="1600" dirty="0"/>
              <a:t>Data and meta-data (context/ provenance) at the same level </a:t>
            </a:r>
            <a:r>
              <a:rPr lang="en-US" sz="1600" dirty="0">
                <a:sym typeface="Wingdings"/>
              </a:rPr>
              <a:t> one </a:t>
            </a:r>
            <a:r>
              <a:rPr lang="en-US" sz="1600" dirty="0"/>
              <a:t>RDF graph, mixing reification and plain data, cf. [Hernandez et al. 2015]</a:t>
            </a:r>
          </a:p>
          <a:p>
            <a:pPr marL="285750" indent="-285750">
              <a:buFont typeface="Arial" charset="0"/>
              <a:buChar char="•"/>
            </a:pPr>
            <a:r>
              <a:rPr lang="en-US" sz="1600" dirty="0"/>
              <a:t>Quite some Knowledge about the ontology required!</a:t>
            </a:r>
          </a:p>
          <a:p>
            <a:endParaRPr lang="en-US" sz="1600" dirty="0"/>
          </a:p>
        </p:txBody>
      </p:sp>
    </p:spTree>
    <p:extLst>
      <p:ext uri="{BB962C8B-B14F-4D97-AF65-F5344CB8AC3E}">
        <p14:creationId xmlns:p14="http://schemas.microsoft.com/office/powerpoint/2010/main" val="2058151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Geonames</a:t>
            </a:r>
            <a:endParaRPr lang="de-DE" dirty="0"/>
          </a:p>
        </p:txBody>
      </p:sp>
      <p:sp>
        <p:nvSpPr>
          <p:cNvPr id="3" name="Inhaltsplatzhalter 2"/>
          <p:cNvSpPr>
            <a:spLocks noGrp="1"/>
          </p:cNvSpPr>
          <p:nvPr>
            <p:ph idx="1"/>
          </p:nvPr>
        </p:nvSpPr>
        <p:spPr>
          <a:xfrm>
            <a:off x="39225" y="1281690"/>
            <a:ext cx="2697838" cy="3859813"/>
          </a:xfrm>
        </p:spPr>
        <p:txBody>
          <a:bodyPr>
            <a:normAutofit/>
          </a:bodyPr>
          <a:lstStyle/>
          <a:p>
            <a:r>
              <a:rPr lang="de-DE" sz="1600" dirty="0"/>
              <a:t>Also </a:t>
            </a:r>
            <a:r>
              <a:rPr lang="de-DE" sz="1600" dirty="0" err="1"/>
              <a:t>might</a:t>
            </a:r>
            <a:r>
              <a:rPr lang="de-DE" sz="1600" dirty="0"/>
              <a:t> </a:t>
            </a:r>
            <a:r>
              <a:rPr lang="de-DE" sz="1600" dirty="0" err="1"/>
              <a:t>help</a:t>
            </a:r>
            <a:r>
              <a:rPr lang="de-DE" sz="1600" dirty="0"/>
              <a:t> </a:t>
            </a:r>
            <a:r>
              <a:rPr lang="de-DE" sz="1600" dirty="0" err="1"/>
              <a:t>for</a:t>
            </a:r>
            <a:r>
              <a:rPr lang="de-DE" sz="1600" dirty="0"/>
              <a:t> </a:t>
            </a:r>
            <a:r>
              <a:rPr lang="de-DE" sz="1600" dirty="0" err="1"/>
              <a:t>various</a:t>
            </a:r>
            <a:r>
              <a:rPr lang="de-DE" sz="1600" dirty="0"/>
              <a:t> </a:t>
            </a:r>
            <a:r>
              <a:rPr lang="de-DE" sz="1600" dirty="0" err="1"/>
              <a:t>use</a:t>
            </a:r>
            <a:r>
              <a:rPr lang="de-DE" sz="1600" dirty="0"/>
              <a:t> </a:t>
            </a:r>
            <a:r>
              <a:rPr lang="de-DE" sz="1600" dirty="0" err="1"/>
              <a:t>cases</a:t>
            </a:r>
            <a:r>
              <a:rPr lang="de-DE" sz="1600" dirty="0"/>
              <a:t>, API </a:t>
            </a:r>
            <a:r>
              <a:rPr lang="de-DE" sz="1600" dirty="0" err="1"/>
              <a:t>for</a:t>
            </a:r>
            <a:r>
              <a:rPr lang="de-DE" sz="1600" dirty="0"/>
              <a:t> geo-</a:t>
            </a:r>
            <a:r>
              <a:rPr lang="de-DE" sz="1600" dirty="0" err="1"/>
              <a:t>search</a:t>
            </a:r>
            <a:r>
              <a:rPr lang="de-DE" sz="1600" dirty="0"/>
              <a:t>:</a:t>
            </a:r>
          </a:p>
          <a:p>
            <a:pPr lvl="1"/>
            <a:r>
              <a:rPr lang="de-DE" sz="1400" dirty="0" err="1"/>
              <a:t>Coordinates</a:t>
            </a:r>
            <a:r>
              <a:rPr lang="de-DE" sz="1400" dirty="0"/>
              <a:t>, </a:t>
            </a:r>
            <a:r>
              <a:rPr lang="de-DE" sz="1400" dirty="0" err="1"/>
              <a:t>shapes</a:t>
            </a:r>
            <a:r>
              <a:rPr lang="de-DE" sz="1400" dirty="0"/>
              <a:t>, also </a:t>
            </a:r>
            <a:r>
              <a:rPr lang="de-DE" sz="1400" dirty="0" err="1"/>
              <a:t>population</a:t>
            </a:r>
            <a:r>
              <a:rPr lang="de-DE" sz="1400" dirty="0"/>
              <a:t> </a:t>
            </a:r>
            <a:r>
              <a:rPr lang="de-DE" sz="1400" dirty="0" err="1"/>
              <a:t>data</a:t>
            </a:r>
            <a:r>
              <a:rPr lang="de-DE" sz="1400" dirty="0"/>
              <a:t> </a:t>
            </a:r>
          </a:p>
          <a:p>
            <a:pPr lvl="1"/>
            <a:r>
              <a:rPr lang="de-DE" sz="1400" dirty="0"/>
              <a:t>Plus, </a:t>
            </a:r>
            <a:r>
              <a:rPr lang="de-DE" sz="1400" dirty="0" err="1"/>
              <a:t>it</a:t>
            </a:r>
            <a:r>
              <a:rPr lang="de-DE" sz="1400" dirty="0"/>
              <a:t> </a:t>
            </a:r>
            <a:r>
              <a:rPr lang="de-DE" sz="1400" dirty="0" err="1"/>
              <a:t>contains</a:t>
            </a:r>
            <a:r>
              <a:rPr lang="de-DE" sz="1400" dirty="0"/>
              <a:t> an </a:t>
            </a:r>
            <a:r>
              <a:rPr lang="de-DE" sz="1400" dirty="0" err="1"/>
              <a:t>implicit</a:t>
            </a:r>
            <a:r>
              <a:rPr lang="de-DE" sz="1400" dirty="0"/>
              <a:t> </a:t>
            </a:r>
            <a:r>
              <a:rPr lang="de-DE" sz="1400" dirty="0" err="1"/>
              <a:t>taxonomy</a:t>
            </a:r>
            <a:r>
              <a:rPr lang="de-DE" sz="1400" dirty="0"/>
              <a:t> </a:t>
            </a:r>
            <a:r>
              <a:rPr lang="de-DE" sz="1400" dirty="0" err="1"/>
              <a:t>of</a:t>
            </a:r>
            <a:r>
              <a:rPr lang="de-DE" sz="1400" dirty="0"/>
              <a:t> </a:t>
            </a:r>
            <a:r>
              <a:rPr lang="de-DE" sz="1400" dirty="0" err="1"/>
              <a:t>spatial</a:t>
            </a:r>
            <a:r>
              <a:rPr lang="de-DE" sz="1400" dirty="0"/>
              <a:t> </a:t>
            </a:r>
            <a:r>
              <a:rPr lang="de-DE" sz="1400" dirty="0" err="1"/>
              <a:t>entities</a:t>
            </a:r>
            <a:r>
              <a:rPr lang="de-DE" sz="1400" dirty="0"/>
              <a:t> (</a:t>
            </a:r>
            <a:r>
              <a:rPr lang="de-DE" sz="1400" dirty="0" err="1"/>
              <a:t>regions</a:t>
            </a:r>
            <a:r>
              <a:rPr lang="de-DE" sz="1400" dirty="0"/>
              <a:t>, countries, etc.)</a:t>
            </a:r>
          </a:p>
          <a:p>
            <a:pPr lvl="1"/>
            <a:r>
              <a:rPr lang="de-DE" sz="1400" dirty="0" err="1"/>
              <a:t>Accessible</a:t>
            </a:r>
            <a:r>
              <a:rPr lang="de-DE" sz="1400" dirty="0"/>
              <a:t> via an </a:t>
            </a:r>
            <a:r>
              <a:rPr lang="de-DE" sz="1400" dirty="0">
                <a:hlinkClick r:id="rId2"/>
              </a:rPr>
              <a:t>API </a:t>
            </a:r>
            <a:r>
              <a:rPr lang="de-DE" sz="1400" dirty="0"/>
              <a:t>(XML, JSON, </a:t>
            </a:r>
            <a:r>
              <a:rPr lang="de-DE" sz="1400" dirty="0" err="1"/>
              <a:t>partially</a:t>
            </a:r>
            <a:r>
              <a:rPr lang="de-DE" sz="1400" dirty="0"/>
              <a:t> also RDF)</a:t>
            </a:r>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32</a:t>
            </a:fld>
            <a:endParaRPr lang="de-AT"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7062" y="906277"/>
            <a:ext cx="7422938" cy="4737934"/>
          </a:xfrm>
          <a:prstGeom prst="rect">
            <a:avLst/>
          </a:prstGeom>
        </p:spPr>
      </p:pic>
    </p:spTree>
    <p:extLst>
      <p:ext uri="{BB962C8B-B14F-4D97-AF65-F5344CB8AC3E}">
        <p14:creationId xmlns:p14="http://schemas.microsoft.com/office/powerpoint/2010/main" val="204783643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Open </a:t>
            </a:r>
            <a:r>
              <a:rPr lang="en-GB" dirty="0" err="1"/>
              <a:t>Streetmap</a:t>
            </a:r>
            <a:endParaRPr lang="en-GB" dirty="0"/>
          </a:p>
        </p:txBody>
      </p:sp>
      <p:sp>
        <p:nvSpPr>
          <p:cNvPr id="12" name="Inhaltsplatzhalter 2"/>
          <p:cNvSpPr txBox="1">
            <a:spLocks/>
          </p:cNvSpPr>
          <p:nvPr/>
        </p:nvSpPr>
        <p:spPr>
          <a:xfrm>
            <a:off x="2487712" y="1633364"/>
            <a:ext cx="6258355" cy="3744416"/>
          </a:xfrm>
          <a:prstGeom prst="rect">
            <a:avLst/>
          </a:prstGeom>
        </p:spPr>
        <p:txBody>
          <a:bodyPr vert="horz" lIns="0" tIns="45715" rIns="0" bIns="45715" rtlCol="0">
            <a:normAutofit/>
          </a:bodyPr>
          <a:lstStyle>
            <a:lvl1pPr marL="265086" indent="-265086" algn="l" defTabSz="914306" rtl="0" eaLnBrk="1" latinLnBrk="0" hangingPunct="1">
              <a:lnSpc>
                <a:spcPct val="100000"/>
              </a:lnSpc>
              <a:spcBef>
                <a:spcPts val="0"/>
              </a:spcBef>
              <a:spcAft>
                <a:spcPts val="600"/>
              </a:spcAft>
              <a:buClr>
                <a:schemeClr val="accent3"/>
              </a:buClr>
              <a:buFont typeface="Wingdings" pitchFamily="2" charset="2"/>
              <a:buChar char="§"/>
              <a:defRPr sz="2000" kern="1200">
                <a:solidFill>
                  <a:schemeClr val="tx1"/>
                </a:solidFill>
                <a:latin typeface="+mn-lt"/>
                <a:ea typeface="+mn-ea"/>
                <a:cs typeface="+mn-cs"/>
              </a:defRPr>
            </a:lvl1pPr>
            <a:lvl2pPr marL="541283" indent="-285721" algn="l" defTabSz="914306" rtl="0" eaLnBrk="1" latinLnBrk="0" hangingPunct="1">
              <a:lnSpc>
                <a:spcPct val="100000"/>
              </a:lnSpc>
              <a:spcBef>
                <a:spcPts val="0"/>
              </a:spcBef>
              <a:spcAft>
                <a:spcPts val="600"/>
              </a:spcAft>
              <a:buClr>
                <a:schemeClr val="tx2"/>
              </a:buClr>
              <a:buSzPct val="100000"/>
              <a:buFont typeface="Wingdings" pitchFamily="2" charset="2"/>
              <a:buChar char="§"/>
              <a:defRPr sz="1800" kern="1200">
                <a:solidFill>
                  <a:schemeClr val="tx1"/>
                </a:solidFill>
                <a:latin typeface="+mn-lt"/>
                <a:ea typeface="+mn-ea"/>
                <a:cs typeface="+mn-cs"/>
              </a:defRPr>
            </a:lvl2pPr>
            <a:lvl3pPr marL="804781" indent="-274610" algn="l" defTabSz="914306" rtl="0" eaLnBrk="1" latinLnBrk="0" hangingPunct="1">
              <a:lnSpc>
                <a:spcPct val="100000"/>
              </a:lnSpc>
              <a:spcBef>
                <a:spcPts val="0"/>
              </a:spcBef>
              <a:spcAft>
                <a:spcPts val="600"/>
              </a:spcAft>
              <a:buClr>
                <a:schemeClr val="accent4"/>
              </a:buClr>
              <a:buFont typeface="Wingdings" pitchFamily="2" charset="2"/>
              <a:buChar char="§"/>
              <a:defRPr sz="1600" kern="1200">
                <a:solidFill>
                  <a:schemeClr val="tx1"/>
                </a:solidFill>
                <a:latin typeface="+mn-lt"/>
                <a:ea typeface="+mn-ea"/>
                <a:cs typeface="+mn-cs"/>
              </a:defRPr>
            </a:lvl3pPr>
            <a:lvl4pPr marL="1079390" indent="-274610" algn="l" defTabSz="914306" rtl="0" eaLnBrk="1" latinLnBrk="0" hangingPunct="1">
              <a:lnSpc>
                <a:spcPct val="100000"/>
              </a:lnSpc>
              <a:spcBef>
                <a:spcPts val="0"/>
              </a:spcBef>
              <a:spcAft>
                <a:spcPts val="600"/>
              </a:spcAft>
              <a:buClr>
                <a:schemeClr val="accent5"/>
              </a:buClr>
              <a:buFont typeface="Wingdings" pitchFamily="2" charset="2"/>
              <a:buChar char="§"/>
              <a:defRPr sz="1600" kern="1200">
                <a:solidFill>
                  <a:schemeClr val="tx1"/>
                </a:solidFill>
                <a:latin typeface="+mn-lt"/>
                <a:ea typeface="+mn-ea"/>
                <a:cs typeface="+mn-cs"/>
              </a:defRPr>
            </a:lvl4pPr>
            <a:lvl5pPr marL="1344476" indent="-265086" algn="l" defTabSz="914306" rtl="0" eaLnBrk="1" latinLnBrk="0" hangingPunct="1">
              <a:lnSpc>
                <a:spcPct val="100000"/>
              </a:lnSpc>
              <a:spcBef>
                <a:spcPts val="0"/>
              </a:spcBef>
              <a:spcAft>
                <a:spcPts val="600"/>
              </a:spcAft>
              <a:buFont typeface="Wingdings" pitchFamily="2" charset="2"/>
              <a:buChar char="§"/>
              <a:defRPr sz="14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47752" y="1408374"/>
            <a:ext cx="6610961" cy="4306625"/>
          </a:xfrm>
          <a:prstGeom prst="rect">
            <a:avLst/>
          </a:prstGeom>
        </p:spPr>
      </p:pic>
      <p:sp>
        <p:nvSpPr>
          <p:cNvPr id="5" name="Rectangle 4"/>
          <p:cNvSpPr/>
          <p:nvPr/>
        </p:nvSpPr>
        <p:spPr>
          <a:xfrm>
            <a:off x="0" y="1408374"/>
            <a:ext cx="2847752" cy="1815882"/>
          </a:xfrm>
          <a:prstGeom prst="rect">
            <a:avLst/>
          </a:prstGeom>
        </p:spPr>
        <p:txBody>
          <a:bodyPr wrap="square">
            <a:spAutoFit/>
          </a:bodyPr>
          <a:lstStyle/>
          <a:p>
            <a:pPr lvl="1"/>
            <a:r>
              <a:rPr lang="de-DE" sz="1400" dirty="0" err="1"/>
              <a:t>Richer</a:t>
            </a:r>
            <a:r>
              <a:rPr lang="de-DE" sz="1400" dirty="0"/>
              <a:t> </a:t>
            </a:r>
            <a:r>
              <a:rPr lang="de-DE" sz="1400" dirty="0" err="1"/>
              <a:t>Sourcem</a:t>
            </a:r>
            <a:r>
              <a:rPr lang="de-DE" sz="1400" dirty="0"/>
              <a:t>, </a:t>
            </a:r>
            <a:r>
              <a:rPr lang="de-DE" sz="1400" dirty="0" err="1"/>
              <a:t>many</a:t>
            </a:r>
            <a:r>
              <a:rPr lang="de-DE" sz="1400" dirty="0"/>
              <a:t> </a:t>
            </a:r>
            <a:r>
              <a:rPr lang="de-DE" sz="1400" dirty="0" err="1"/>
              <a:t>more</a:t>
            </a:r>
            <a:r>
              <a:rPr lang="de-DE" sz="1400" dirty="0"/>
              <a:t> </a:t>
            </a:r>
            <a:r>
              <a:rPr lang="de-DE" sz="1400" dirty="0" err="1"/>
              <a:t>features</a:t>
            </a:r>
            <a:r>
              <a:rPr lang="de-DE" sz="1400" dirty="0"/>
              <a:t> </a:t>
            </a:r>
            <a:r>
              <a:rPr lang="de-DE" sz="1400" dirty="0" err="1"/>
              <a:t>than</a:t>
            </a:r>
            <a:r>
              <a:rPr lang="de-DE" sz="1400" dirty="0"/>
              <a:t> </a:t>
            </a:r>
            <a:r>
              <a:rPr lang="de-DE" sz="1400" dirty="0" err="1"/>
              <a:t>geonames</a:t>
            </a:r>
            <a:r>
              <a:rPr lang="de-DE" sz="1400" dirty="0"/>
              <a:t>, </a:t>
            </a:r>
            <a:r>
              <a:rPr lang="de-DE" sz="1400" dirty="0" err="1"/>
              <a:t>available</a:t>
            </a:r>
            <a:r>
              <a:rPr lang="de-DE" sz="1400" dirty="0"/>
              <a:t> via an </a:t>
            </a:r>
            <a:r>
              <a:rPr lang="de-DE" sz="1400" dirty="0">
                <a:hlinkClick r:id="rId3"/>
              </a:rPr>
              <a:t>XML API</a:t>
            </a:r>
            <a:endParaRPr lang="de-DE" sz="1400" dirty="0"/>
          </a:p>
          <a:p>
            <a:pPr marL="742950" lvl="1" indent="-285750">
              <a:buFont typeface="Arial" charset="0"/>
              <a:buChar char="•"/>
            </a:pPr>
            <a:r>
              <a:rPr lang="de-DE" sz="1400" dirty="0"/>
              <a:t>Land </a:t>
            </a:r>
            <a:r>
              <a:rPr lang="de-DE" sz="1400" dirty="0" err="1"/>
              <a:t>use</a:t>
            </a:r>
            <a:r>
              <a:rPr lang="de-DE" sz="1400" dirty="0"/>
              <a:t>,</a:t>
            </a:r>
          </a:p>
          <a:p>
            <a:pPr marL="742950" lvl="1" indent="-285750">
              <a:buFont typeface="Arial" charset="0"/>
              <a:buChar char="•"/>
            </a:pPr>
            <a:r>
              <a:rPr lang="de-DE" sz="1400" dirty="0"/>
              <a:t>Road </a:t>
            </a:r>
            <a:r>
              <a:rPr lang="de-DE" sz="1400" dirty="0" err="1"/>
              <a:t>network</a:t>
            </a:r>
            <a:r>
              <a:rPr lang="de-DE" sz="1400" dirty="0"/>
              <a:t>,</a:t>
            </a:r>
          </a:p>
          <a:p>
            <a:pPr marL="742950" lvl="1" indent="-285750">
              <a:buFont typeface="Arial" charset="0"/>
              <a:buChar char="•"/>
            </a:pPr>
            <a:r>
              <a:rPr lang="de-DE" sz="1400" dirty="0"/>
              <a:t>etc.</a:t>
            </a:r>
          </a:p>
          <a:p>
            <a:pPr marL="742950" lvl="1" indent="-285750">
              <a:buFont typeface="Arial" charset="0"/>
              <a:buChar char="•"/>
            </a:pPr>
            <a:endParaRPr lang="de-DE" sz="1400" dirty="0"/>
          </a:p>
        </p:txBody>
      </p:sp>
    </p:spTree>
    <p:extLst>
      <p:ext uri="{BB962C8B-B14F-4D97-AF65-F5344CB8AC3E}">
        <p14:creationId xmlns:p14="http://schemas.microsoft.com/office/powerpoint/2010/main" val="19542095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Licensing and Provenance of Data</a:t>
            </a:r>
            <a:endParaRPr lang="de-DE" dirty="0"/>
          </a:p>
        </p:txBody>
      </p:sp>
    </p:spTree>
    <p:extLst>
      <p:ext uri="{BB962C8B-B14F-4D97-AF65-F5344CB8AC3E}">
        <p14:creationId xmlns:p14="http://schemas.microsoft.com/office/powerpoint/2010/main" val="170352518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Motivation: Who does the data on Wikipedia belong to? What license is it?</a:t>
            </a:r>
          </a:p>
        </p:txBody>
      </p:sp>
      <p:sp>
        <p:nvSpPr>
          <p:cNvPr id="12" name="Inhaltsplatzhalter 2"/>
          <p:cNvSpPr txBox="1">
            <a:spLocks/>
          </p:cNvSpPr>
          <p:nvPr/>
        </p:nvSpPr>
        <p:spPr>
          <a:xfrm>
            <a:off x="2487712" y="1633364"/>
            <a:ext cx="6258355" cy="3744416"/>
          </a:xfrm>
          <a:prstGeom prst="rect">
            <a:avLst/>
          </a:prstGeom>
        </p:spPr>
        <p:txBody>
          <a:bodyPr vert="horz" lIns="0" tIns="45715" rIns="0" bIns="45715" rtlCol="0">
            <a:normAutofit/>
          </a:bodyPr>
          <a:lstStyle>
            <a:lvl1pPr marL="265086" indent="-265086" algn="l" defTabSz="914306" rtl="0" eaLnBrk="1" latinLnBrk="0" hangingPunct="1">
              <a:lnSpc>
                <a:spcPct val="100000"/>
              </a:lnSpc>
              <a:spcBef>
                <a:spcPts val="0"/>
              </a:spcBef>
              <a:spcAft>
                <a:spcPts val="600"/>
              </a:spcAft>
              <a:buClr>
                <a:schemeClr val="accent3"/>
              </a:buClr>
              <a:buFont typeface="Wingdings" pitchFamily="2" charset="2"/>
              <a:buChar char="§"/>
              <a:defRPr sz="2000" kern="1200">
                <a:solidFill>
                  <a:schemeClr val="tx1"/>
                </a:solidFill>
                <a:latin typeface="+mn-lt"/>
                <a:ea typeface="+mn-ea"/>
                <a:cs typeface="+mn-cs"/>
              </a:defRPr>
            </a:lvl1pPr>
            <a:lvl2pPr marL="541283" indent="-285721" algn="l" defTabSz="914306" rtl="0" eaLnBrk="1" latinLnBrk="0" hangingPunct="1">
              <a:lnSpc>
                <a:spcPct val="100000"/>
              </a:lnSpc>
              <a:spcBef>
                <a:spcPts val="0"/>
              </a:spcBef>
              <a:spcAft>
                <a:spcPts val="600"/>
              </a:spcAft>
              <a:buClr>
                <a:schemeClr val="tx2"/>
              </a:buClr>
              <a:buSzPct val="100000"/>
              <a:buFont typeface="Wingdings" pitchFamily="2" charset="2"/>
              <a:buChar char="§"/>
              <a:defRPr sz="1800" kern="1200">
                <a:solidFill>
                  <a:schemeClr val="tx1"/>
                </a:solidFill>
                <a:latin typeface="+mn-lt"/>
                <a:ea typeface="+mn-ea"/>
                <a:cs typeface="+mn-cs"/>
              </a:defRPr>
            </a:lvl2pPr>
            <a:lvl3pPr marL="804781" indent="-274610" algn="l" defTabSz="914306" rtl="0" eaLnBrk="1" latinLnBrk="0" hangingPunct="1">
              <a:lnSpc>
                <a:spcPct val="100000"/>
              </a:lnSpc>
              <a:spcBef>
                <a:spcPts val="0"/>
              </a:spcBef>
              <a:spcAft>
                <a:spcPts val="600"/>
              </a:spcAft>
              <a:buClr>
                <a:schemeClr val="accent4"/>
              </a:buClr>
              <a:buFont typeface="Wingdings" pitchFamily="2" charset="2"/>
              <a:buChar char="§"/>
              <a:defRPr sz="1600" kern="1200">
                <a:solidFill>
                  <a:schemeClr val="tx1"/>
                </a:solidFill>
                <a:latin typeface="+mn-lt"/>
                <a:ea typeface="+mn-ea"/>
                <a:cs typeface="+mn-cs"/>
              </a:defRPr>
            </a:lvl3pPr>
            <a:lvl4pPr marL="1079390" indent="-274610" algn="l" defTabSz="914306" rtl="0" eaLnBrk="1" latinLnBrk="0" hangingPunct="1">
              <a:lnSpc>
                <a:spcPct val="100000"/>
              </a:lnSpc>
              <a:spcBef>
                <a:spcPts val="0"/>
              </a:spcBef>
              <a:spcAft>
                <a:spcPts val="600"/>
              </a:spcAft>
              <a:buClr>
                <a:schemeClr val="accent5"/>
              </a:buClr>
              <a:buFont typeface="Wingdings" pitchFamily="2" charset="2"/>
              <a:buChar char="§"/>
              <a:defRPr sz="1600" kern="1200">
                <a:solidFill>
                  <a:schemeClr val="tx1"/>
                </a:solidFill>
                <a:latin typeface="+mn-lt"/>
                <a:ea typeface="+mn-ea"/>
                <a:cs typeface="+mn-cs"/>
              </a:defRPr>
            </a:lvl4pPr>
            <a:lvl5pPr marL="1344476" indent="-265086" algn="l" defTabSz="914306" rtl="0" eaLnBrk="1" latinLnBrk="0" hangingPunct="1">
              <a:lnSpc>
                <a:spcPct val="100000"/>
              </a:lnSpc>
              <a:spcBef>
                <a:spcPts val="0"/>
              </a:spcBef>
              <a:spcAft>
                <a:spcPts val="600"/>
              </a:spcAft>
              <a:buFont typeface="Wingdings" pitchFamily="2" charset="2"/>
              <a:buChar char="§"/>
              <a:defRPr sz="14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9560" y="1921396"/>
            <a:ext cx="7426672" cy="3348350"/>
          </a:xfrm>
          <a:prstGeom prst="rect">
            <a:avLst/>
          </a:prstGeom>
        </p:spPr>
      </p:pic>
      <p:sp>
        <p:nvSpPr>
          <p:cNvPr id="6" name="Rectangle 5"/>
          <p:cNvSpPr/>
          <p:nvPr/>
        </p:nvSpPr>
        <p:spPr>
          <a:xfrm>
            <a:off x="1162196" y="1552064"/>
            <a:ext cx="6356424" cy="369332"/>
          </a:xfrm>
          <a:prstGeom prst="rect">
            <a:avLst/>
          </a:prstGeom>
        </p:spPr>
        <p:txBody>
          <a:bodyPr wrap="square">
            <a:spAutoFit/>
          </a:bodyPr>
          <a:lstStyle/>
          <a:p>
            <a:r>
              <a:rPr lang="en-US" dirty="0">
                <a:hlinkClick r:id="rId3"/>
              </a:rPr>
              <a:t>https://en.wikipedia.org/wiki/Wikipedia:Copyrights</a:t>
            </a:r>
            <a:r>
              <a:rPr lang="en-US" dirty="0"/>
              <a:t> </a:t>
            </a:r>
          </a:p>
        </p:txBody>
      </p:sp>
    </p:spTree>
    <p:extLst>
      <p:ext uri="{BB962C8B-B14F-4D97-AF65-F5344CB8AC3E}">
        <p14:creationId xmlns:p14="http://schemas.microsoft.com/office/powerpoint/2010/main" val="180227208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0160000" cy="1489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normAutofit fontScale="90000"/>
          </a:bodyPr>
          <a:lstStyle/>
          <a:p>
            <a:r>
              <a:rPr lang="de-DE" dirty="0"/>
              <a:t>Open Data on </a:t>
            </a:r>
            <a:r>
              <a:rPr lang="de-DE" dirty="0" err="1"/>
              <a:t>the</a:t>
            </a:r>
            <a:r>
              <a:rPr lang="de-DE" dirty="0"/>
              <a:t> Web </a:t>
            </a:r>
            <a:r>
              <a:rPr lang="de-DE" dirty="0" err="1"/>
              <a:t>is</a:t>
            </a:r>
            <a:r>
              <a:rPr lang="de-DE" dirty="0"/>
              <a:t> </a:t>
            </a:r>
            <a:r>
              <a:rPr lang="de-DE" dirty="0" err="1"/>
              <a:t>great</a:t>
            </a:r>
            <a:r>
              <a:rPr lang="de-DE" dirty="0"/>
              <a:t>... But not all </a:t>
            </a:r>
            <a:r>
              <a:rPr lang="de-DE" dirty="0" err="1"/>
              <a:t>data</a:t>
            </a:r>
            <a:r>
              <a:rPr lang="de-DE" dirty="0"/>
              <a:t> </a:t>
            </a:r>
            <a:r>
              <a:rPr lang="de-DE" dirty="0" err="1"/>
              <a:t>is</a:t>
            </a:r>
            <a:r>
              <a:rPr lang="de-DE" dirty="0"/>
              <a:t>, </a:t>
            </a:r>
            <a:r>
              <a:rPr lang="de-DE" dirty="0" err="1"/>
              <a:t>or</a:t>
            </a:r>
            <a:r>
              <a:rPr lang="de-DE" dirty="0"/>
              <a:t> </a:t>
            </a:r>
            <a:r>
              <a:rPr lang="de-DE" dirty="0" err="1"/>
              <a:t>ever</a:t>
            </a:r>
            <a:r>
              <a:rPr lang="de-DE" dirty="0"/>
              <a:t> will </a:t>
            </a:r>
            <a:r>
              <a:rPr lang="de-DE" dirty="0" err="1"/>
              <a:t>be</a:t>
            </a:r>
            <a:r>
              <a:rPr lang="de-DE" dirty="0"/>
              <a:t> open.</a:t>
            </a:r>
          </a:p>
        </p:txBody>
      </p:sp>
      <p:sp>
        <p:nvSpPr>
          <p:cNvPr id="4" name="Foliennummernplatzhalter 3"/>
          <p:cNvSpPr>
            <a:spLocks noGrp="1"/>
          </p:cNvSpPr>
          <p:nvPr>
            <p:ph type="sldNum" sz="quarter" idx="12"/>
          </p:nvPr>
        </p:nvSpPr>
        <p:spPr/>
        <p:txBody>
          <a:bodyPr/>
          <a:lstStyle/>
          <a:p>
            <a:fld id="{FDACAEEA-9F87-4922-9CCF-4C4B0EA7471E}" type="slidenum">
              <a:rPr lang="de-AT" smtClean="0"/>
              <a:pPr/>
              <a:t>36</a:t>
            </a:fld>
            <a:endParaRPr lang="de-AT"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8548" y="-17262"/>
            <a:ext cx="8200611" cy="5365893"/>
          </a:xfrm>
          <a:prstGeom prst="rect">
            <a:avLst/>
          </a:prstGeom>
        </p:spPr>
      </p:pic>
      <p:sp>
        <p:nvSpPr>
          <p:cNvPr id="10" name="TextBox 9"/>
          <p:cNvSpPr txBox="1"/>
          <p:nvPr/>
        </p:nvSpPr>
        <p:spPr>
          <a:xfrm>
            <a:off x="3465691" y="5421789"/>
            <a:ext cx="3206327" cy="271934"/>
          </a:xfrm>
          <a:prstGeom prst="rect">
            <a:avLst/>
          </a:prstGeom>
          <a:noFill/>
        </p:spPr>
        <p:txBody>
          <a:bodyPr wrap="none" rtlCol="0">
            <a:spAutoFit/>
          </a:bodyPr>
          <a:lstStyle/>
          <a:p>
            <a:r>
              <a:rPr lang="de-AT" sz="1167" dirty="0"/>
              <a:t>http://ns.inria.fr/l4lod/v2/l4lod_v2.html</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276756"/>
            <a:ext cx="1948085" cy="1461064"/>
          </a:xfrm>
          <a:prstGeom prst="rect">
            <a:avLst/>
          </a:prstGeom>
        </p:spPr>
      </p:pic>
    </p:spTree>
    <p:extLst>
      <p:ext uri="{BB962C8B-B14F-4D97-AF65-F5344CB8AC3E}">
        <p14:creationId xmlns:p14="http://schemas.microsoft.com/office/powerpoint/2010/main" val="661152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0160000" cy="1489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255464" y="-15880"/>
            <a:ext cx="9649072" cy="736476"/>
          </a:xfrm>
        </p:spPr>
        <p:txBody>
          <a:bodyPr>
            <a:normAutofit fontScale="90000"/>
          </a:bodyPr>
          <a:lstStyle/>
          <a:p>
            <a:r>
              <a:rPr lang="de-DE" dirty="0">
                <a:solidFill>
                  <a:schemeClr val="tx1"/>
                </a:solidFill>
              </a:rPr>
              <a:t>Different </a:t>
            </a:r>
            <a:r>
              <a:rPr lang="de-DE" dirty="0" err="1">
                <a:solidFill>
                  <a:schemeClr val="tx1"/>
                </a:solidFill>
              </a:rPr>
              <a:t>Licences</a:t>
            </a:r>
            <a:r>
              <a:rPr lang="de-DE" dirty="0">
                <a:solidFill>
                  <a:schemeClr val="tx1"/>
                </a:solidFill>
              </a:rPr>
              <a:t> in Open Data: </a:t>
            </a:r>
            <a:r>
              <a:rPr lang="de-DE" i="1" dirty="0">
                <a:solidFill>
                  <a:schemeClr val="tx1"/>
                </a:solidFill>
              </a:rPr>
              <a:t>Open</a:t>
            </a:r>
            <a:r>
              <a:rPr lang="de-DE" dirty="0">
                <a:solidFill>
                  <a:schemeClr val="tx1"/>
                </a:solidFill>
              </a:rPr>
              <a:t> != </a:t>
            </a:r>
            <a:r>
              <a:rPr lang="de-DE" i="1" dirty="0">
                <a:solidFill>
                  <a:schemeClr val="tx1"/>
                </a:solidFill>
              </a:rPr>
              <a:t>Open - LOD</a:t>
            </a:r>
            <a:endParaRPr lang="de-DE" dirty="0">
              <a:solidFill>
                <a:schemeClr val="tx1"/>
              </a:solidFill>
            </a:endParaRPr>
          </a:p>
        </p:txBody>
      </p:sp>
      <p:sp>
        <p:nvSpPr>
          <p:cNvPr id="4" name="Foliennummernplatzhalter 3"/>
          <p:cNvSpPr>
            <a:spLocks noGrp="1"/>
          </p:cNvSpPr>
          <p:nvPr>
            <p:ph type="sldNum" sz="quarter" idx="12"/>
          </p:nvPr>
        </p:nvSpPr>
        <p:spPr/>
        <p:txBody>
          <a:bodyPr/>
          <a:lstStyle/>
          <a:p>
            <a:fld id="{FDACAEEA-9F87-4922-9CCF-4C4B0EA7471E}" type="slidenum">
              <a:rPr lang="de-AT" smtClean="0"/>
              <a:pPr/>
              <a:t>37</a:t>
            </a:fld>
            <a:endParaRPr lang="de-AT" dirty="0"/>
          </a:p>
        </p:txBody>
      </p:sp>
      <p:sp>
        <p:nvSpPr>
          <p:cNvPr id="10" name="TextBox 9"/>
          <p:cNvSpPr txBox="1"/>
          <p:nvPr/>
        </p:nvSpPr>
        <p:spPr>
          <a:xfrm>
            <a:off x="3465691" y="5421789"/>
            <a:ext cx="3259226" cy="271934"/>
          </a:xfrm>
          <a:prstGeom prst="rect">
            <a:avLst/>
          </a:prstGeom>
          <a:noFill/>
        </p:spPr>
        <p:txBody>
          <a:bodyPr wrap="none" rtlCol="0">
            <a:spAutoFit/>
          </a:bodyPr>
          <a:lstStyle/>
          <a:p>
            <a:r>
              <a:rPr lang="de-AT" sz="1167" dirty="0">
                <a:hlinkClick r:id="rId2"/>
              </a:rPr>
              <a:t>http://ns.inria.fr/l4lod/v2/l4lod_v2.html</a:t>
            </a:r>
            <a:endParaRPr lang="de-AT" sz="1167"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8694" y="655481"/>
            <a:ext cx="7485842" cy="4710412"/>
          </a:xfrm>
          <a:prstGeom prst="rect">
            <a:avLst/>
          </a:prstGeom>
          <a:ln>
            <a:noFill/>
          </a:ln>
        </p:spPr>
      </p:pic>
      <p:sp>
        <p:nvSpPr>
          <p:cNvPr id="5" name="TextBox 4"/>
          <p:cNvSpPr txBox="1"/>
          <p:nvPr/>
        </p:nvSpPr>
        <p:spPr>
          <a:xfrm>
            <a:off x="7486986" y="857245"/>
            <a:ext cx="545342" cy="200055"/>
          </a:xfrm>
          <a:prstGeom prst="rect">
            <a:avLst/>
          </a:prstGeom>
          <a:noFill/>
        </p:spPr>
        <p:txBody>
          <a:bodyPr wrap="none" rtlCol="0">
            <a:spAutoFit/>
          </a:bodyPr>
          <a:lstStyle/>
          <a:p>
            <a:r>
              <a:rPr lang="en-US" sz="700"/>
              <a:t>(CC-BY)</a:t>
            </a:r>
            <a:endParaRPr lang="en-US" sz="700" dirty="0"/>
          </a:p>
        </p:txBody>
      </p:sp>
      <p:sp>
        <p:nvSpPr>
          <p:cNvPr id="8" name="TextBox 7"/>
          <p:cNvSpPr txBox="1"/>
          <p:nvPr/>
        </p:nvSpPr>
        <p:spPr>
          <a:xfrm>
            <a:off x="8013037" y="1470723"/>
            <a:ext cx="707245" cy="200055"/>
          </a:xfrm>
          <a:prstGeom prst="rect">
            <a:avLst/>
          </a:prstGeom>
          <a:noFill/>
        </p:spPr>
        <p:txBody>
          <a:bodyPr wrap="none" rtlCol="0">
            <a:spAutoFit/>
          </a:bodyPr>
          <a:lstStyle/>
          <a:p>
            <a:r>
              <a:rPr lang="en-US" sz="700" dirty="0"/>
              <a:t>(CC-BY-SA)</a:t>
            </a:r>
          </a:p>
        </p:txBody>
      </p:sp>
      <p:sp>
        <p:nvSpPr>
          <p:cNvPr id="9" name="TextBox 8"/>
          <p:cNvSpPr txBox="1"/>
          <p:nvPr/>
        </p:nvSpPr>
        <p:spPr>
          <a:xfrm>
            <a:off x="7368746" y="1777380"/>
            <a:ext cx="447558" cy="200055"/>
          </a:xfrm>
          <a:prstGeom prst="rect">
            <a:avLst/>
          </a:prstGeom>
          <a:noFill/>
        </p:spPr>
        <p:txBody>
          <a:bodyPr wrap="none" rtlCol="0">
            <a:spAutoFit/>
          </a:bodyPr>
          <a:lstStyle/>
          <a:p>
            <a:r>
              <a:rPr lang="en-US" sz="700"/>
              <a:t>(CC0)</a:t>
            </a:r>
            <a:endParaRPr lang="en-US" sz="700" dirty="0"/>
          </a:p>
        </p:txBody>
      </p:sp>
      <p:sp>
        <p:nvSpPr>
          <p:cNvPr id="7" name="Rectangle 6"/>
          <p:cNvSpPr/>
          <p:nvPr/>
        </p:nvSpPr>
        <p:spPr>
          <a:xfrm>
            <a:off x="0" y="804099"/>
            <a:ext cx="2418694" cy="938719"/>
          </a:xfrm>
          <a:prstGeom prst="rect">
            <a:avLst/>
          </a:prstGeom>
        </p:spPr>
        <p:txBody>
          <a:bodyPr wrap="square">
            <a:spAutoFit/>
          </a:bodyPr>
          <a:lstStyle/>
          <a:p>
            <a:r>
              <a:rPr lang="en-US" sz="1100" dirty="0"/>
              <a:t>Most widely used OD-</a:t>
            </a:r>
            <a:r>
              <a:rPr lang="en-US" sz="1100" dirty="0" err="1"/>
              <a:t>licences</a:t>
            </a:r>
            <a:r>
              <a:rPr lang="en-US" sz="1100" dirty="0"/>
              <a:t> in LOD:</a:t>
            </a:r>
            <a:endParaRPr lang="en-US" sz="1100" dirty="0">
              <a:hlinkClick r:id="rId4"/>
            </a:endParaRPr>
          </a:p>
          <a:p>
            <a:r>
              <a:rPr lang="en-US" sz="1100" dirty="0">
                <a:hlinkClick r:id="rId4"/>
              </a:rPr>
              <a:t>https://opendatacommons.org/licenses/pddl/</a:t>
            </a:r>
            <a:r>
              <a:rPr lang="en-US" sz="1100" dirty="0"/>
              <a:t> </a:t>
            </a:r>
          </a:p>
          <a:p>
            <a:r>
              <a:rPr lang="en-US" sz="1100" dirty="0">
                <a:hlinkClick r:id="rId5"/>
              </a:rPr>
              <a:t>https://creativecommons.org/</a:t>
            </a:r>
            <a:r>
              <a:rPr lang="en-US" sz="1100" dirty="0"/>
              <a:t> </a:t>
            </a:r>
          </a:p>
        </p:txBody>
      </p:sp>
    </p:spTree>
    <p:extLst>
      <p:ext uri="{BB962C8B-B14F-4D97-AF65-F5344CB8AC3E}">
        <p14:creationId xmlns:p14="http://schemas.microsoft.com/office/powerpoint/2010/main" val="90740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0160000" cy="1489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255464" y="-15880"/>
            <a:ext cx="9904536" cy="736476"/>
          </a:xfrm>
        </p:spPr>
        <p:txBody>
          <a:bodyPr>
            <a:normAutofit/>
          </a:bodyPr>
          <a:lstStyle/>
          <a:p>
            <a:r>
              <a:rPr lang="de-DE" dirty="0">
                <a:solidFill>
                  <a:schemeClr val="tx1"/>
                </a:solidFill>
              </a:rPr>
              <a:t>Different </a:t>
            </a:r>
            <a:r>
              <a:rPr lang="de-DE" dirty="0" err="1">
                <a:solidFill>
                  <a:schemeClr val="tx1"/>
                </a:solidFill>
              </a:rPr>
              <a:t>Licences</a:t>
            </a:r>
            <a:r>
              <a:rPr lang="de-DE" dirty="0">
                <a:solidFill>
                  <a:schemeClr val="tx1"/>
                </a:solidFill>
              </a:rPr>
              <a:t> in Open Data</a:t>
            </a:r>
            <a:r>
              <a:rPr lang="mr-IN" i="1" dirty="0">
                <a:solidFill>
                  <a:schemeClr val="tx1"/>
                </a:solidFill>
              </a:rPr>
              <a:t>–</a:t>
            </a:r>
            <a:r>
              <a:rPr lang="de-DE" i="1" dirty="0">
                <a:solidFill>
                  <a:schemeClr val="tx1"/>
                </a:solidFill>
              </a:rPr>
              <a:t> OD </a:t>
            </a:r>
            <a:r>
              <a:rPr lang="de-DE" i="1" dirty="0" err="1">
                <a:solidFill>
                  <a:schemeClr val="tx1"/>
                </a:solidFill>
              </a:rPr>
              <a:t>portals</a:t>
            </a:r>
            <a:endParaRPr lang="de-DE" dirty="0">
              <a:solidFill>
                <a:schemeClr val="tx1"/>
              </a:solidFill>
            </a:endParaRPr>
          </a:p>
        </p:txBody>
      </p:sp>
      <p:sp>
        <p:nvSpPr>
          <p:cNvPr id="4" name="Foliennummernplatzhalter 3"/>
          <p:cNvSpPr>
            <a:spLocks noGrp="1"/>
          </p:cNvSpPr>
          <p:nvPr>
            <p:ph type="sldNum" sz="quarter" idx="12"/>
          </p:nvPr>
        </p:nvSpPr>
        <p:spPr/>
        <p:txBody>
          <a:bodyPr/>
          <a:lstStyle/>
          <a:p>
            <a:fld id="{FDACAEEA-9F87-4922-9CCF-4C4B0EA7471E}" type="slidenum">
              <a:rPr lang="de-AT" smtClean="0"/>
              <a:pPr/>
              <a:t>38</a:t>
            </a:fld>
            <a:endParaRPr lang="de-AT" dirty="0"/>
          </a:p>
        </p:txBody>
      </p:sp>
      <p:sp>
        <p:nvSpPr>
          <p:cNvPr id="7" name="Rectangle 6"/>
          <p:cNvSpPr/>
          <p:nvPr/>
        </p:nvSpPr>
        <p:spPr>
          <a:xfrm>
            <a:off x="0" y="804099"/>
            <a:ext cx="2418694" cy="1615827"/>
          </a:xfrm>
          <a:prstGeom prst="rect">
            <a:avLst/>
          </a:prstGeom>
        </p:spPr>
        <p:txBody>
          <a:bodyPr wrap="square">
            <a:spAutoFit/>
          </a:bodyPr>
          <a:lstStyle/>
          <a:p>
            <a:r>
              <a:rPr lang="en-US" sz="1100" dirty="0"/>
              <a:t>Note: many country-specific versions of</a:t>
            </a:r>
            <a:endParaRPr lang="en-US" sz="1100" dirty="0">
              <a:hlinkClick r:id="rId2"/>
            </a:endParaRPr>
          </a:p>
          <a:p>
            <a:r>
              <a:rPr lang="en-US" sz="1100" dirty="0">
                <a:hlinkClick r:id="rId3"/>
              </a:rPr>
              <a:t>https://creativecommons.org/</a:t>
            </a:r>
            <a:r>
              <a:rPr lang="en-US" sz="1100" dirty="0"/>
              <a:t>, e.g. CC-BY-AT,</a:t>
            </a:r>
          </a:p>
          <a:p>
            <a:r>
              <a:rPr lang="en-US" sz="1100" dirty="0"/>
              <a:t>OGL-UK, ca-</a:t>
            </a:r>
            <a:r>
              <a:rPr lang="en-US" sz="1100" dirty="0" err="1"/>
              <a:t>ogl</a:t>
            </a:r>
            <a:r>
              <a:rPr lang="en-US" sz="1100" dirty="0"/>
              <a:t>-</a:t>
            </a:r>
            <a:r>
              <a:rPr lang="en-US" sz="1100" dirty="0" err="1"/>
              <a:t>lgo</a:t>
            </a:r>
            <a:endParaRPr lang="en-US" sz="1100" dirty="0"/>
          </a:p>
          <a:p>
            <a:endParaRPr lang="en-US" sz="1100" dirty="0"/>
          </a:p>
          <a:p>
            <a:r>
              <a:rPr lang="en-US" sz="1100" dirty="0"/>
              <a:t>(Austrian version of CC-BY, UK Open Government Data License, </a:t>
            </a:r>
            <a:r>
              <a:rPr lang="en-US" sz="1100" dirty="0" err="1"/>
              <a:t>etc</a:t>
            </a:r>
            <a:r>
              <a:rPr lang="en-US" sz="1100" dirty="0"/>
              <a:t>)</a:t>
            </a: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1768" y="720596"/>
            <a:ext cx="5530372" cy="4729678"/>
          </a:xfrm>
          <a:prstGeom prst="rect">
            <a:avLst/>
          </a:prstGeom>
        </p:spPr>
      </p:pic>
    </p:spTree>
    <p:extLst>
      <p:ext uri="{BB962C8B-B14F-4D97-AF65-F5344CB8AC3E}">
        <p14:creationId xmlns:p14="http://schemas.microsoft.com/office/powerpoint/2010/main" val="204031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57"/>
          <p:cNvSpPr txBox="1"/>
          <p:nvPr/>
        </p:nvSpPr>
        <p:spPr>
          <a:xfrm>
            <a:off x="1786766" y="5216969"/>
            <a:ext cx="1769089" cy="297454"/>
          </a:xfrm>
          <a:prstGeom prst="rect">
            <a:avLst/>
          </a:prstGeom>
          <a:solidFill>
            <a:schemeClr val="bg1"/>
          </a:solidFill>
        </p:spPr>
        <p:txBody>
          <a:bodyPr wrap="square" rtlCol="0">
            <a:spAutoFit/>
          </a:bodyPr>
          <a:lstStyle/>
          <a:p>
            <a:r>
              <a:rPr lang="en-IE" sz="1333" dirty="0">
                <a:latin typeface="Calibri Light" panose="020F0302020204030204" pitchFamily="34" charset="0"/>
              </a:rPr>
              <a:t>No rights reserved</a:t>
            </a:r>
          </a:p>
        </p:txBody>
      </p:sp>
      <p:sp>
        <p:nvSpPr>
          <p:cNvPr id="2" name="Title 1"/>
          <p:cNvSpPr>
            <a:spLocks noGrp="1"/>
          </p:cNvSpPr>
          <p:nvPr>
            <p:ph type="title"/>
          </p:nvPr>
        </p:nvSpPr>
        <p:spPr>
          <a:xfrm>
            <a:off x="516876" y="320824"/>
            <a:ext cx="7875492" cy="736476"/>
          </a:xfrm>
        </p:spPr>
        <p:txBody>
          <a:bodyPr>
            <a:normAutofit/>
          </a:bodyPr>
          <a:lstStyle/>
          <a:p>
            <a:r>
              <a:rPr lang="de-AT" sz="2000"/>
              <a:t>Problem: </a:t>
            </a:r>
            <a:r>
              <a:rPr lang="de-AT" sz="2000" dirty="0" err="1"/>
              <a:t>How</a:t>
            </a:r>
            <a:r>
              <a:rPr lang="de-AT" sz="2000" dirty="0"/>
              <a:t> </a:t>
            </a:r>
            <a:r>
              <a:rPr lang="de-AT" sz="2000" dirty="0" err="1"/>
              <a:t>to</a:t>
            </a:r>
            <a:r>
              <a:rPr lang="de-AT" sz="2000" dirty="0"/>
              <a:t> </a:t>
            </a:r>
            <a:r>
              <a:rPr lang="de-AT" sz="2000" dirty="0" err="1"/>
              <a:t>License</a:t>
            </a:r>
            <a:r>
              <a:rPr lang="de-AT" sz="2000" dirty="0"/>
              <a:t> Derivativ/</a:t>
            </a:r>
            <a:r>
              <a:rPr lang="de-AT" sz="2000" dirty="0" err="1"/>
              <a:t>combined</a:t>
            </a:r>
            <a:r>
              <a:rPr lang="de-AT" sz="2000" dirty="0"/>
              <a:t> Works?</a:t>
            </a:r>
            <a:endParaRPr lang="en-US" sz="2000" dirty="0"/>
          </a:p>
        </p:txBody>
      </p:sp>
      <p:pic>
        <p:nvPicPr>
          <p:cNvPr id="5" name="Picture 8" descr="https://www.drupal.org/files/project-images/geonames_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3384" y="2550250"/>
            <a:ext cx="1722527" cy="345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sergioramirezdesign.files.wordpress.com/2012/10/imdb-logo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08302" y="1510739"/>
            <a:ext cx="837878" cy="299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blindfolio.com/brune/wp-content/uploads/2015/05/Guardian-Logo.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78255" y="1882226"/>
            <a:ext cx="1586438" cy="3984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www.rund-ums-rad.info/wp-content/uploads/2011/12/logo-osm.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56730" y="1940635"/>
            <a:ext cx="1935158" cy="4704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upload.wikimedia.org/wikipedia/de/thumb/d/d5/TomTom_Logo_2007.svg/2000px-TomTom_Logo_2007.svg.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58868" y="3130046"/>
            <a:ext cx="1275780" cy="336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tatic.echonest.com/enspex/images/spotify.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04869" y="1548682"/>
            <a:ext cx="1108573" cy="3769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parorrey.com/wp-content/uploads/2012/01/facebook-graph-api-572x150.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33375" y="2632032"/>
            <a:ext cx="1518686" cy="398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upload.wikimedia.org/wikipedia/commons/5/53/Wikipedia-logo-en-big.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95149" y="1611270"/>
            <a:ext cx="487088" cy="5968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vignette3.wikia.nocookie.net/logopedia/images/1/1f/Netflix.png/revision/20140615170328"/>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321777" y="1584229"/>
            <a:ext cx="562563" cy="1529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33hsrj1iv2m43o25k925e51f.wpengine.netdna-cdn.com/wp-content/uploads/2014/05/Amazon-Logo.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596211" y="2415658"/>
            <a:ext cx="1011680" cy="2533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s://upload.wikimedia.org/wikipedia/en/thumb/0/06/SocrataLogo.jpg/240px-SocrataLogo.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245896" y="3292261"/>
            <a:ext cx="1174958" cy="2839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ttps://www.youtube.com/yt/brand/media/image/YouTube-logo-full_color.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373520" y="1418339"/>
            <a:ext cx="865836" cy="539081"/>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51"/>
          <p:cNvSpPr txBox="1"/>
          <p:nvPr/>
        </p:nvSpPr>
        <p:spPr>
          <a:xfrm>
            <a:off x="3115481" y="5208604"/>
            <a:ext cx="4611221" cy="297454"/>
          </a:xfrm>
          <a:prstGeom prst="rect">
            <a:avLst/>
          </a:prstGeom>
          <a:solidFill>
            <a:schemeClr val="bg1"/>
          </a:solidFill>
        </p:spPr>
        <p:txBody>
          <a:bodyPr wrap="square" rtlCol="0">
            <a:spAutoFit/>
          </a:bodyPr>
          <a:lstStyle/>
          <a:p>
            <a:r>
              <a:rPr lang="en-IE" sz="1333" dirty="0">
                <a:latin typeface="Calibri Light" panose="020F0302020204030204" pitchFamily="34" charset="0"/>
              </a:rPr>
              <a:t>------------------------- Some rights reserved -------------------</a:t>
            </a:r>
          </a:p>
        </p:txBody>
      </p:sp>
      <p:sp>
        <p:nvSpPr>
          <p:cNvPr id="18" name="Eingekerbter Richtungspfeil 52"/>
          <p:cNvSpPr/>
          <p:nvPr/>
        </p:nvSpPr>
        <p:spPr>
          <a:xfrm>
            <a:off x="1934135" y="4615870"/>
            <a:ext cx="1486351" cy="529681"/>
          </a:xfrm>
          <a:prstGeom prst="chevr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33" dirty="0">
                <a:solidFill>
                  <a:schemeClr val="bg1"/>
                </a:solidFill>
                <a:latin typeface="Calibri Light" panose="020F0302020204030204" pitchFamily="34" charset="0"/>
              </a:rPr>
              <a:t>Public Domain</a:t>
            </a:r>
          </a:p>
        </p:txBody>
      </p:sp>
      <p:sp>
        <p:nvSpPr>
          <p:cNvPr id="19" name="Eingekerbter Richtungspfeil 53"/>
          <p:cNvSpPr/>
          <p:nvPr/>
        </p:nvSpPr>
        <p:spPr>
          <a:xfrm>
            <a:off x="3160387" y="4615870"/>
            <a:ext cx="1486351" cy="529681"/>
          </a:xfrm>
          <a:prstGeom prst="chevr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33" dirty="0">
                <a:solidFill>
                  <a:schemeClr val="bg1"/>
                </a:solidFill>
                <a:latin typeface="Calibri Light" panose="020F0302020204030204" pitchFamily="34" charset="0"/>
              </a:rPr>
              <a:t>Strongly Protective</a:t>
            </a:r>
          </a:p>
        </p:txBody>
      </p:sp>
      <p:sp>
        <p:nvSpPr>
          <p:cNvPr id="20" name="Eingekerbter Richtungspfeil 54"/>
          <p:cNvSpPr/>
          <p:nvPr/>
        </p:nvSpPr>
        <p:spPr>
          <a:xfrm>
            <a:off x="4387020" y="4616697"/>
            <a:ext cx="1486351" cy="529681"/>
          </a:xfrm>
          <a:prstGeom prst="chevr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33" dirty="0">
                <a:solidFill>
                  <a:schemeClr val="tx1"/>
                </a:solidFill>
                <a:latin typeface="Calibri Light" panose="020F0302020204030204" pitchFamily="34" charset="0"/>
              </a:rPr>
              <a:t>Weakly Protective</a:t>
            </a:r>
          </a:p>
        </p:txBody>
      </p:sp>
      <p:sp>
        <p:nvSpPr>
          <p:cNvPr id="21" name="Eingekerbter Richtungspfeil 55"/>
          <p:cNvSpPr/>
          <p:nvPr/>
        </p:nvSpPr>
        <p:spPr>
          <a:xfrm>
            <a:off x="5613654" y="4616698"/>
            <a:ext cx="1486351" cy="529681"/>
          </a:xfrm>
          <a:prstGeom prst="chevro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33" dirty="0">
                <a:solidFill>
                  <a:schemeClr val="tx1"/>
                </a:solidFill>
                <a:latin typeface="Calibri Light" panose="020F0302020204030204" pitchFamily="34" charset="0"/>
              </a:rPr>
              <a:t>Permissive</a:t>
            </a:r>
            <a:endParaRPr lang="en-IE" sz="1000" dirty="0">
              <a:solidFill>
                <a:schemeClr val="tx1"/>
              </a:solidFill>
              <a:latin typeface="Calibri Light" panose="020F0302020204030204" pitchFamily="34" charset="0"/>
            </a:endParaRPr>
          </a:p>
        </p:txBody>
      </p:sp>
      <p:sp>
        <p:nvSpPr>
          <p:cNvPr id="22" name="Eingekerbter Richtungspfeil 56"/>
          <p:cNvSpPr/>
          <p:nvPr/>
        </p:nvSpPr>
        <p:spPr>
          <a:xfrm>
            <a:off x="6825072" y="4612650"/>
            <a:ext cx="1486351" cy="529681"/>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33" dirty="0">
                <a:solidFill>
                  <a:schemeClr val="tx1"/>
                </a:solidFill>
                <a:latin typeface="Calibri Light" panose="020F0302020204030204" pitchFamily="34" charset="0"/>
              </a:rPr>
              <a:t>Proprietary</a:t>
            </a:r>
            <a:endParaRPr lang="en-IE" sz="1000" dirty="0">
              <a:solidFill>
                <a:schemeClr val="tx1"/>
              </a:solidFill>
              <a:latin typeface="Calibri Light" panose="020F0302020204030204" pitchFamily="34" charset="0"/>
            </a:endParaRPr>
          </a:p>
        </p:txBody>
      </p:sp>
      <p:sp>
        <p:nvSpPr>
          <p:cNvPr id="24" name="Textfeld 58"/>
          <p:cNvSpPr txBox="1"/>
          <p:nvPr/>
        </p:nvSpPr>
        <p:spPr>
          <a:xfrm>
            <a:off x="2607891" y="4159732"/>
            <a:ext cx="3276011" cy="400110"/>
          </a:xfrm>
          <a:prstGeom prst="rect">
            <a:avLst/>
          </a:prstGeom>
          <a:noFill/>
        </p:spPr>
        <p:txBody>
          <a:bodyPr wrap="square" rtlCol="0">
            <a:spAutoFit/>
          </a:bodyPr>
          <a:lstStyle/>
          <a:p>
            <a:pPr algn="ctr"/>
            <a:r>
              <a:rPr lang="en-IE" sz="2000" b="1" dirty="0">
                <a:solidFill>
                  <a:srgbClr val="F0624C"/>
                </a:solidFill>
                <a:latin typeface="Calibri Light" panose="020F0302020204030204" pitchFamily="34" charset="0"/>
              </a:rPr>
              <a:t>License Spectrum</a:t>
            </a:r>
          </a:p>
        </p:txBody>
      </p:sp>
      <p:sp>
        <p:nvSpPr>
          <p:cNvPr id="25" name="Textfeld 59"/>
          <p:cNvSpPr txBox="1"/>
          <p:nvPr/>
        </p:nvSpPr>
        <p:spPr>
          <a:xfrm>
            <a:off x="6972475" y="5208604"/>
            <a:ext cx="1739239" cy="297454"/>
          </a:xfrm>
          <a:prstGeom prst="rect">
            <a:avLst/>
          </a:prstGeom>
          <a:solidFill>
            <a:schemeClr val="bg1"/>
          </a:solidFill>
        </p:spPr>
        <p:txBody>
          <a:bodyPr wrap="square" rtlCol="0">
            <a:spAutoFit/>
          </a:bodyPr>
          <a:lstStyle/>
          <a:p>
            <a:r>
              <a:rPr lang="en-IE" sz="1333" dirty="0">
                <a:latin typeface="Calibri Light" panose="020F0302020204030204" pitchFamily="34" charset="0"/>
              </a:rPr>
              <a:t>All rights reserved</a:t>
            </a:r>
          </a:p>
        </p:txBody>
      </p:sp>
      <p:sp>
        <p:nvSpPr>
          <p:cNvPr id="26" name="Rectangle 25"/>
          <p:cNvSpPr/>
          <p:nvPr/>
        </p:nvSpPr>
        <p:spPr>
          <a:xfrm>
            <a:off x="6972474" y="2949235"/>
            <a:ext cx="1775438" cy="1631601"/>
          </a:xfrm>
          <a:prstGeom prst="rect">
            <a:avLst/>
          </a:prstGeom>
        </p:spPr>
        <p:txBody>
          <a:bodyPr wrap="square">
            <a:spAutoFit/>
          </a:bodyPr>
          <a:lstStyle/>
          <a:p>
            <a:r>
              <a:rPr lang="de-AT" sz="1667" dirty="0">
                <a:solidFill>
                  <a:srgbClr val="F0624C"/>
                </a:solidFill>
                <a:hlinkClick r:id="rId15"/>
              </a:rPr>
              <a:t>ODbL</a:t>
            </a:r>
            <a:endParaRPr lang="de-AT" sz="1667" dirty="0">
              <a:solidFill>
                <a:srgbClr val="F0624C"/>
              </a:solidFill>
            </a:endParaRPr>
          </a:p>
          <a:p>
            <a:r>
              <a:rPr lang="de-AT" sz="1667" dirty="0">
                <a:solidFill>
                  <a:srgbClr val="F0624C"/>
                </a:solidFill>
                <a:hlinkClick r:id="rId16"/>
              </a:rPr>
              <a:t>CC-BY</a:t>
            </a:r>
            <a:endParaRPr lang="de-AT" sz="1667" dirty="0">
              <a:solidFill>
                <a:srgbClr val="F0624C"/>
              </a:solidFill>
            </a:endParaRPr>
          </a:p>
          <a:p>
            <a:r>
              <a:rPr lang="de-AT" sz="1667" dirty="0">
                <a:solidFill>
                  <a:srgbClr val="F0624C"/>
                </a:solidFill>
                <a:hlinkClick r:id="rId17"/>
              </a:rPr>
              <a:t>CC-BY-SA</a:t>
            </a:r>
            <a:endParaRPr lang="de-AT" sz="1667" dirty="0">
              <a:solidFill>
                <a:srgbClr val="F0624C"/>
              </a:solidFill>
            </a:endParaRPr>
          </a:p>
          <a:p>
            <a:r>
              <a:rPr lang="de-AT" sz="1667" dirty="0">
                <a:solidFill>
                  <a:srgbClr val="F0624C"/>
                </a:solidFill>
                <a:hlinkClick r:id="rId18"/>
              </a:rPr>
              <a:t>IMDB </a:t>
            </a:r>
            <a:r>
              <a:rPr lang="de-AT" sz="1667" dirty="0" err="1">
                <a:solidFill>
                  <a:srgbClr val="F0624C"/>
                </a:solidFill>
                <a:hlinkClick r:id="rId18"/>
              </a:rPr>
              <a:t>License</a:t>
            </a:r>
            <a:endParaRPr lang="de-AT" sz="1667" dirty="0">
              <a:solidFill>
                <a:srgbClr val="F0624C"/>
              </a:solidFill>
            </a:endParaRPr>
          </a:p>
          <a:p>
            <a:r>
              <a:rPr lang="de-AT" sz="1667" dirty="0">
                <a:solidFill>
                  <a:srgbClr val="F0624C"/>
                </a:solidFill>
                <a:hlinkClick r:id="rId19"/>
              </a:rPr>
              <a:t>TomTom License</a:t>
            </a:r>
            <a:endParaRPr lang="de-AT" sz="1667" dirty="0">
              <a:solidFill>
                <a:srgbClr val="F0624C"/>
              </a:solidFill>
            </a:endParaRPr>
          </a:p>
        </p:txBody>
      </p:sp>
      <p:sp>
        <p:nvSpPr>
          <p:cNvPr id="29" name="Left Brace 28"/>
          <p:cNvSpPr/>
          <p:nvPr/>
        </p:nvSpPr>
        <p:spPr>
          <a:xfrm rot="16200000">
            <a:off x="3995053" y="1409805"/>
            <a:ext cx="554045" cy="4992253"/>
          </a:xfrm>
          <a:prstGeom prst="leftBrace">
            <a:avLst>
              <a:gd name="adj1" fmla="val 8333"/>
              <a:gd name="adj2" fmla="val 47001"/>
            </a:avLst>
          </a:prstGeom>
          <a:ln w="38100">
            <a:solidFill>
              <a:srgbClr val="F0624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Tree>
    <p:extLst>
      <p:ext uri="{BB962C8B-B14F-4D97-AF65-F5344CB8AC3E}">
        <p14:creationId xmlns:p14="http://schemas.microsoft.com/office/powerpoint/2010/main" val="1493144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Open Data </a:t>
            </a:r>
            <a:r>
              <a:rPr lang="de-DE" dirty="0" err="1"/>
              <a:t>is</a:t>
            </a:r>
            <a:r>
              <a:rPr lang="de-DE" dirty="0"/>
              <a:t> a Global Trend!</a:t>
            </a:r>
          </a:p>
        </p:txBody>
      </p:sp>
      <p:sp>
        <p:nvSpPr>
          <p:cNvPr id="3" name="Inhaltsplatzhalter 2"/>
          <p:cNvSpPr>
            <a:spLocks noGrp="1"/>
          </p:cNvSpPr>
          <p:nvPr>
            <p:ph idx="1"/>
          </p:nvPr>
        </p:nvSpPr>
        <p:spPr/>
        <p:txBody>
          <a:bodyPr/>
          <a:lstStyle/>
          <a:p>
            <a:r>
              <a:rPr lang="de-DE" dirty="0"/>
              <a:t>EU &amp; Austria </a:t>
            </a:r>
            <a:r>
              <a:rPr lang="de-DE" dirty="0" err="1"/>
              <a:t>are</a:t>
            </a:r>
            <a:r>
              <a:rPr lang="de-DE" dirty="0"/>
              <a:t> </a:t>
            </a:r>
            <a:r>
              <a:rPr lang="de-DE" dirty="0" err="1"/>
              <a:t>pushing</a:t>
            </a:r>
            <a:r>
              <a:rPr lang="de-DE" dirty="0"/>
              <a:t> Open Data!</a:t>
            </a:r>
          </a:p>
          <a:p>
            <a:endParaRPr lang="de-DE" dirty="0"/>
          </a:p>
          <a:p>
            <a:endParaRPr lang="de-DE" dirty="0"/>
          </a:p>
          <a:p>
            <a:endParaRPr lang="de-DE"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70000" y="2513893"/>
            <a:ext cx="2438497" cy="1717147"/>
          </a:xfrm>
          <a:prstGeom prst="rect">
            <a:avLst/>
          </a:prstGeom>
          <a:noFill/>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23493" y="2513893"/>
            <a:ext cx="2015183" cy="1717147"/>
          </a:xfrm>
          <a:prstGeom prst="rect">
            <a:avLst/>
          </a:prstGeom>
          <a:noFill/>
          <a:ln w="9525" algn="ctr">
            <a:noFill/>
            <a:miter lim="800000"/>
            <a:headEnd/>
            <a:tailEnd/>
          </a:ln>
          <a:effec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17132" y="2633077"/>
            <a:ext cx="2211127" cy="1698448"/>
          </a:xfrm>
          <a:prstGeom prst="rect">
            <a:avLst/>
          </a:prstGeom>
          <a:noFill/>
          <a:ln w="9525" algn="ctr">
            <a:noFill/>
            <a:miter lim="800000"/>
            <a:headEnd/>
            <a:tailEnd/>
          </a:ln>
          <a:effec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03695" y="3577580"/>
            <a:ext cx="2586305" cy="1665977"/>
          </a:xfrm>
          <a:prstGeom prst="rect">
            <a:avLst/>
          </a:prstGeom>
          <a:noFill/>
          <a:ln w="9525" algn="ctr">
            <a:noFill/>
            <a:miter lim="800000"/>
            <a:headEnd/>
            <a:tailEnd/>
          </a:ln>
        </p:spPr>
      </p:pic>
      <p:pic>
        <p:nvPicPr>
          <p:cNvPr id="8" name="Picture 5" descr="031910_2100_inspirepart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42280" y="4159173"/>
            <a:ext cx="635000" cy="628385"/>
          </a:xfrm>
          <a:prstGeom prst="rect">
            <a:avLst/>
          </a:prstGeom>
          <a:noFill/>
          <a:ln w="9525">
            <a:noFill/>
            <a:miter lim="800000"/>
            <a:headEnd/>
            <a:tailEnd/>
          </a:ln>
        </p:spPr>
      </p:pic>
      <p:pic>
        <p:nvPicPr>
          <p:cNvPr id="9" name="Picture 6"/>
          <p:cNvPicPr>
            <a:picLocks noChangeAspect="1" noChangeArrowheads="1"/>
          </p:cNvPicPr>
          <p:nvPr/>
        </p:nvPicPr>
        <p:blipFill>
          <a:blip r:embed="rId7" cstate="print"/>
          <a:srcRect/>
          <a:stretch>
            <a:fillRect/>
          </a:stretch>
        </p:blipFill>
        <p:spPr bwMode="auto">
          <a:xfrm>
            <a:off x="5179825" y="4364936"/>
            <a:ext cx="742870" cy="436780"/>
          </a:xfrm>
          <a:prstGeom prst="rect">
            <a:avLst/>
          </a:prstGeom>
          <a:noFill/>
          <a:ln w="9525" algn="ctr">
            <a:noFill/>
            <a:miter lim="800000"/>
            <a:headEnd/>
            <a:tailEnd/>
          </a:ln>
        </p:spPr>
      </p:pic>
      <p:pic>
        <p:nvPicPr>
          <p:cNvPr id="10" name="Picture 7"/>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279800" y="2147602"/>
            <a:ext cx="1200133" cy="356671"/>
          </a:xfrm>
          <a:prstGeom prst="rect">
            <a:avLst/>
          </a:prstGeom>
          <a:noFill/>
          <a:ln w="9525" algn="ctr">
            <a:noFill/>
            <a:miter lim="800000"/>
            <a:headEnd/>
            <a:tailEnd/>
          </a:ln>
        </p:spPr>
      </p:pic>
      <p:pic>
        <p:nvPicPr>
          <p:cNvPr id="11" name="Picture 8"/>
          <p:cNvPicPr>
            <a:picLocks noChangeAspect="1" noChangeArrowheads="1"/>
          </p:cNvPicPr>
          <p:nvPr/>
        </p:nvPicPr>
        <p:blipFill>
          <a:blip r:embed="rId9" cstate="print"/>
          <a:srcRect/>
          <a:stretch>
            <a:fillRect/>
          </a:stretch>
        </p:blipFill>
        <p:spPr bwMode="auto">
          <a:xfrm>
            <a:off x="1468246" y="2147603"/>
            <a:ext cx="1009035" cy="368770"/>
          </a:xfrm>
          <a:prstGeom prst="rect">
            <a:avLst/>
          </a:prstGeom>
          <a:noFill/>
          <a:ln w="9525">
            <a:noFill/>
            <a:miter lim="800000"/>
            <a:headEnd/>
            <a:tailEnd/>
          </a:ln>
        </p:spPr>
      </p:pic>
      <p:sp>
        <p:nvSpPr>
          <p:cNvPr id="12" name="Rectangle 8"/>
          <p:cNvSpPr>
            <a:spLocks noChangeArrowheads="1"/>
          </p:cNvSpPr>
          <p:nvPr/>
        </p:nvSpPr>
        <p:spPr bwMode="auto">
          <a:xfrm>
            <a:off x="1468245" y="4710431"/>
            <a:ext cx="2249873" cy="400110"/>
          </a:xfrm>
          <a:prstGeom prst="rect">
            <a:avLst/>
          </a:prstGeom>
          <a:noFill/>
          <a:ln w="9525">
            <a:noFill/>
            <a:miter lim="800000"/>
            <a:headEnd/>
            <a:tailEnd/>
          </a:ln>
          <a:effectLst/>
        </p:spPr>
        <p:txBody>
          <a:bodyPr wrap="square">
            <a:spAutoFit/>
          </a:bodyPr>
          <a:lstStyle/>
          <a:p>
            <a:pPr>
              <a:spcBef>
                <a:spcPct val="0"/>
              </a:spcBef>
              <a:buClrTx/>
              <a:buFontTx/>
              <a:buNone/>
            </a:pPr>
            <a:r>
              <a:rPr lang="en-US" sz="1000" b="1" dirty="0">
                <a:cs typeface="Arial" charset="0"/>
              </a:rPr>
              <a:t>DIRECTIVE 2007/2/EC INSPIRE</a:t>
            </a:r>
          </a:p>
        </p:txBody>
      </p:sp>
      <p:pic>
        <p:nvPicPr>
          <p:cNvPr id="13" name="Picture 17" descr="Screen Shot 2013-01-26 at 22.27.54.png"/>
          <p:cNvPicPr>
            <a:picLocks noChangeAspect="1"/>
          </p:cNvPicPr>
          <p:nvPr/>
        </p:nvPicPr>
        <p:blipFill>
          <a:blip r:embed="rId10"/>
          <a:stretch>
            <a:fillRect/>
          </a:stretch>
        </p:blipFill>
        <p:spPr>
          <a:xfrm>
            <a:off x="2477280" y="4217533"/>
            <a:ext cx="2194598" cy="570026"/>
          </a:xfrm>
          <a:prstGeom prst="rect">
            <a:avLst/>
          </a:prstGeom>
        </p:spPr>
      </p:pic>
      <p:pic>
        <p:nvPicPr>
          <p:cNvPr id="14" name="Picture 18" descr="Screen Shot 2013-01-26 at 22.29.49.png"/>
          <p:cNvPicPr>
            <a:picLocks noChangeAspect="1"/>
          </p:cNvPicPr>
          <p:nvPr/>
        </p:nvPicPr>
        <p:blipFill>
          <a:blip r:embed="rId11"/>
          <a:stretch>
            <a:fillRect/>
          </a:stretch>
        </p:blipFill>
        <p:spPr>
          <a:xfrm>
            <a:off x="6268084" y="2137420"/>
            <a:ext cx="2608908" cy="1456543"/>
          </a:xfrm>
          <a:prstGeom prst="rect">
            <a:avLst/>
          </a:prstGeom>
        </p:spPr>
      </p:pic>
    </p:spTree>
    <p:extLst>
      <p:ext uri="{BB962C8B-B14F-4D97-AF65-F5344CB8AC3E}">
        <p14:creationId xmlns:p14="http://schemas.microsoft.com/office/powerpoint/2010/main" val="145259551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71489" y="1537229"/>
            <a:ext cx="7728858" cy="3652143"/>
          </a:xfrm>
        </p:spPr>
        <p:txBody>
          <a:bodyPr/>
          <a:lstStyle/>
          <a:p>
            <a:r>
              <a:rPr lang="de-AT" dirty="0"/>
              <a:t>The reuse of data, software or content is often accompanied with legal uncertainty with respect to intellectual property rights and privacy issues.</a:t>
            </a: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b="-188"/>
          <a:stretch>
            <a:fillRect/>
          </a:stretch>
        </p:blipFill>
        <p:spPr bwMode="auto">
          <a:xfrm>
            <a:off x="2259687" y="2797494"/>
            <a:ext cx="698861" cy="2773788"/>
          </a:xfrm>
          <a:prstGeom prst="rect">
            <a:avLst/>
          </a:prstGeom>
          <a:noFill/>
          <a:ln w="9525">
            <a:noFill/>
            <a:miter lim="800000"/>
            <a:headEnd/>
            <a:tailEnd/>
          </a:ln>
        </p:spPr>
      </p:pic>
      <p:pic>
        <p:nvPicPr>
          <p:cNvPr id="2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89706" y="2818526"/>
            <a:ext cx="700676" cy="2716017"/>
          </a:xfrm>
          <a:prstGeom prst="rect">
            <a:avLst/>
          </a:prstGeom>
          <a:noFill/>
          <a:ln w="9525">
            <a:noFill/>
            <a:miter lim="800000"/>
            <a:headEnd/>
            <a:tailEnd/>
          </a:ln>
        </p:spPr>
      </p:pic>
      <p:pic>
        <p:nvPicPr>
          <p:cNvPr id="2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27680" y="2806890"/>
            <a:ext cx="700676" cy="2783918"/>
          </a:xfrm>
          <a:prstGeom prst="rect">
            <a:avLst/>
          </a:prstGeom>
          <a:noFill/>
          <a:ln w="9525">
            <a:noFill/>
            <a:miter lim="800000"/>
            <a:headEnd/>
            <a:tailEnd/>
          </a:ln>
        </p:spPr>
      </p:pic>
      <p:sp>
        <p:nvSpPr>
          <p:cNvPr id="23" name="Rechteck 21"/>
          <p:cNvSpPr/>
          <p:nvPr/>
        </p:nvSpPr>
        <p:spPr>
          <a:xfrm>
            <a:off x="1395496" y="4663327"/>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GB" sz="1000" b="1" dirty="0">
                <a:latin typeface="LM Sans 10" panose="00000500000000000000" pitchFamily="50" charset="0"/>
              </a:rPr>
              <a:t>CC-BY</a:t>
            </a:r>
          </a:p>
        </p:txBody>
      </p:sp>
      <p:cxnSp>
        <p:nvCxnSpPr>
          <p:cNvPr id="24" name="Straight Arrow Connector 10"/>
          <p:cNvCxnSpPr>
            <a:stCxn id="23" idx="0"/>
          </p:cNvCxnSpPr>
          <p:nvPr/>
        </p:nvCxnSpPr>
        <p:spPr>
          <a:xfrm flipV="1">
            <a:off x="1739966" y="4365769"/>
            <a:ext cx="255427" cy="297558"/>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10"/>
          <p:cNvCxnSpPr>
            <a:stCxn id="46" idx="3"/>
            <a:endCxn id="44" idx="1"/>
          </p:cNvCxnSpPr>
          <p:nvPr/>
        </p:nvCxnSpPr>
        <p:spPr>
          <a:xfrm>
            <a:off x="6239545" y="3501078"/>
            <a:ext cx="476099" cy="26110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10"/>
          <p:cNvCxnSpPr>
            <a:stCxn id="48" idx="3"/>
            <a:endCxn id="44" idx="1"/>
          </p:cNvCxnSpPr>
          <p:nvPr/>
        </p:nvCxnSpPr>
        <p:spPr>
          <a:xfrm flipH="1">
            <a:off x="6715643" y="3462288"/>
            <a:ext cx="509032" cy="29989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8" name="Rechteck 21"/>
          <p:cNvSpPr/>
          <p:nvPr/>
        </p:nvSpPr>
        <p:spPr>
          <a:xfrm>
            <a:off x="6210646" y="4365769"/>
            <a:ext cx="1008678"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000" b="1" dirty="0">
                <a:latin typeface="LM Sans 10" panose="00000500000000000000" pitchFamily="50" charset="0"/>
              </a:rPr>
              <a:t>License X</a:t>
            </a:r>
          </a:p>
        </p:txBody>
      </p:sp>
      <p:sp>
        <p:nvSpPr>
          <p:cNvPr id="39" name="Rechteck 21"/>
          <p:cNvSpPr/>
          <p:nvPr/>
        </p:nvSpPr>
        <p:spPr>
          <a:xfrm>
            <a:off x="5895073" y="2856567"/>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GB" sz="1000" b="1" dirty="0">
                <a:latin typeface="LM Sans 10" panose="00000500000000000000" pitchFamily="50" charset="0"/>
              </a:rPr>
              <a:t>CC-BY</a:t>
            </a:r>
          </a:p>
        </p:txBody>
      </p:sp>
      <p:sp>
        <p:nvSpPr>
          <p:cNvPr id="40" name="Rechteck 21"/>
          <p:cNvSpPr/>
          <p:nvPr/>
        </p:nvSpPr>
        <p:spPr>
          <a:xfrm>
            <a:off x="6880205" y="2853086"/>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AT" sz="1000" b="1" dirty="0">
                <a:latin typeface="LM Sans 10" panose="00000500000000000000" pitchFamily="50" charset="0"/>
              </a:rPr>
              <a:t>ODbL</a:t>
            </a:r>
            <a:endParaRPr lang="en-GB" sz="1000" b="1" dirty="0">
              <a:latin typeface="LM Sans 10" panose="00000500000000000000" pitchFamily="50" charset="0"/>
            </a:endParaRPr>
          </a:p>
        </p:txBody>
      </p:sp>
      <p:grpSp>
        <p:nvGrpSpPr>
          <p:cNvPr id="41" name="Group 40"/>
          <p:cNvGrpSpPr/>
          <p:nvPr/>
        </p:nvGrpSpPr>
        <p:grpSpPr>
          <a:xfrm>
            <a:off x="6453555" y="3762178"/>
            <a:ext cx="524176" cy="626928"/>
            <a:chOff x="6737004" y="3833948"/>
            <a:chExt cx="355060" cy="424661"/>
          </a:xfrm>
        </p:grpSpPr>
        <p:sp>
          <p:nvSpPr>
            <p:cNvPr id="42" name="Flowchart: Magnetic Disk 35"/>
            <p:cNvSpPr/>
            <p:nvPr/>
          </p:nvSpPr>
          <p:spPr>
            <a:xfrm>
              <a:off x="6737004" y="4075266"/>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a:p>
          </p:txBody>
        </p:sp>
        <p:sp>
          <p:nvSpPr>
            <p:cNvPr id="43" name="Flowchart: Magnetic Disk 36"/>
            <p:cNvSpPr/>
            <p:nvPr/>
          </p:nvSpPr>
          <p:spPr>
            <a:xfrm>
              <a:off x="6737004" y="3954608"/>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dirty="0"/>
            </a:p>
          </p:txBody>
        </p:sp>
        <p:sp>
          <p:nvSpPr>
            <p:cNvPr id="44" name="Flowchart: Magnetic Disk 37"/>
            <p:cNvSpPr/>
            <p:nvPr/>
          </p:nvSpPr>
          <p:spPr>
            <a:xfrm>
              <a:off x="6737004" y="3833948"/>
              <a:ext cx="355060" cy="183343"/>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1500"/>
            </a:p>
          </p:txBody>
        </p:sp>
      </p:grpSp>
      <p:grpSp>
        <p:nvGrpSpPr>
          <p:cNvPr id="45" name="Group 44"/>
          <p:cNvGrpSpPr/>
          <p:nvPr/>
        </p:nvGrpSpPr>
        <p:grpSpPr>
          <a:xfrm>
            <a:off x="5977456" y="3052279"/>
            <a:ext cx="524176" cy="448799"/>
            <a:chOff x="6257182" y="4838597"/>
            <a:chExt cx="355060" cy="304003"/>
          </a:xfrm>
        </p:grpSpPr>
        <p:sp>
          <p:nvSpPr>
            <p:cNvPr id="46" name="Flowchart: Magnetic Disk 36"/>
            <p:cNvSpPr/>
            <p:nvPr/>
          </p:nvSpPr>
          <p:spPr>
            <a:xfrm>
              <a:off x="6257182" y="4959257"/>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dirty="0"/>
            </a:p>
          </p:txBody>
        </p:sp>
        <p:sp>
          <p:nvSpPr>
            <p:cNvPr id="47" name="Flowchart: Magnetic Disk 37"/>
            <p:cNvSpPr/>
            <p:nvPr/>
          </p:nvSpPr>
          <p:spPr>
            <a:xfrm>
              <a:off x="6257182" y="4838597"/>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a:p>
          </p:txBody>
        </p:sp>
      </p:grpSp>
      <p:sp>
        <p:nvSpPr>
          <p:cNvPr id="48" name="Flowchart: Magnetic Disk 37"/>
          <p:cNvSpPr/>
          <p:nvPr/>
        </p:nvSpPr>
        <p:spPr>
          <a:xfrm>
            <a:off x="6962587" y="3191618"/>
            <a:ext cx="524176" cy="2706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1500"/>
          </a:p>
        </p:txBody>
      </p:sp>
      <mc:AlternateContent xmlns:mc="http://schemas.openxmlformats.org/markup-compatibility/2006" xmlns:a14="http://schemas.microsoft.com/office/drawing/2010/main">
        <mc:Choice Requires="a14">
          <p:sp>
            <p:nvSpPr>
              <p:cNvPr id="49" name="TextBox 48"/>
              <p:cNvSpPr txBox="1"/>
              <p:nvPr/>
            </p:nvSpPr>
            <p:spPr>
              <a:xfrm>
                <a:off x="4884614" y="4741685"/>
                <a:ext cx="4669420" cy="784830"/>
              </a:xfrm>
              <a:prstGeom prst="rect">
                <a:avLst/>
              </a:prstGeom>
              <a:noFill/>
            </p:spPr>
            <p:txBody>
              <a:bodyPr wrap="none" rtlCol="0">
                <a:spAutoFit/>
              </a:bodyPr>
              <a:lstStyle/>
              <a:p>
                <a:pPr marL="285739" indent="-285739">
                  <a:buFont typeface="+mj-lt"/>
                  <a:buAutoNum type="arabicPeriod"/>
                </a:pPr>
                <a:r>
                  <a:rPr lang="de-AT" sz="1500" dirty="0">
                    <a:latin typeface="PT Sans" panose="020B0503020203020204" pitchFamily="34" charset="0"/>
                  </a:rPr>
                  <a:t>Are </a:t>
                </a:r>
                <a:r>
                  <a:rPr lang="de-AT" sz="1500" b="1" dirty="0">
                    <a:latin typeface="PT Sans" panose="020B0503020203020204" pitchFamily="34" charset="0"/>
                  </a:rPr>
                  <a:t>CC-BY</a:t>
                </a:r>
                <a:r>
                  <a:rPr lang="de-AT" sz="1500" dirty="0">
                    <a:latin typeface="PT Sans" panose="020B0503020203020204" pitchFamily="34" charset="0"/>
                  </a:rPr>
                  <a:t> and </a:t>
                </a:r>
                <a:r>
                  <a:rPr lang="de-AT" sz="1500" b="1" dirty="0">
                    <a:latin typeface="PT Sans" panose="020B0503020203020204" pitchFamily="34" charset="0"/>
                  </a:rPr>
                  <a:t>ODbL</a:t>
                </a:r>
                <a:r>
                  <a:rPr lang="de-AT" sz="1500" dirty="0">
                    <a:latin typeface="PT Sans" panose="020B0503020203020204" pitchFamily="34" charset="0"/>
                  </a:rPr>
                  <a:t> compatible?</a:t>
                </a:r>
              </a:p>
              <a:p>
                <a:pPr marL="285739" indent="-285739">
                  <a:buFont typeface="+mj-lt"/>
                  <a:buAutoNum type="arabicPeriod"/>
                </a:pPr>
                <a:r>
                  <a:rPr lang="de-AT" sz="1500" dirty="0" err="1">
                    <a:latin typeface="PT Sans" panose="020B0503020203020204" pitchFamily="34" charset="0"/>
                  </a:rPr>
                  <a:t>What</a:t>
                </a:r>
                <a:r>
                  <a:rPr lang="de-AT" sz="1500" dirty="0">
                    <a:latin typeface="PT Sans" panose="020B0503020203020204" pitchFamily="34" charset="0"/>
                  </a:rPr>
                  <a:t> </a:t>
                </a:r>
                <a:r>
                  <a:rPr lang="de-AT" sz="1500" dirty="0" err="1">
                    <a:latin typeface="PT Sans" panose="020B0503020203020204" pitchFamily="34" charset="0"/>
                  </a:rPr>
                  <a:t>is</a:t>
                </a:r>
                <a:r>
                  <a:rPr lang="de-AT" sz="1500" dirty="0">
                    <a:latin typeface="PT Sans" panose="020B0503020203020204" pitchFamily="34" charset="0"/>
                  </a:rPr>
                  <a:t> </a:t>
                </a:r>
                <a:r>
                  <a:rPr lang="de-AT" sz="1500" dirty="0" err="1">
                    <a:latin typeface="PT Sans" panose="020B0503020203020204" pitchFamily="34" charset="0"/>
                  </a:rPr>
                  <a:t>the</a:t>
                </a:r>
                <a:r>
                  <a:rPr lang="de-AT" sz="1500" dirty="0">
                    <a:latin typeface="PT Sans" panose="020B0503020203020204" pitchFamily="34" charset="0"/>
                  </a:rPr>
                  <a:t> </a:t>
                </a:r>
                <a:r>
                  <a:rPr lang="de-AT" sz="1500" b="1" dirty="0" err="1">
                    <a:latin typeface="PT Sans" panose="020B0503020203020204" pitchFamily="34" charset="0"/>
                  </a:rPr>
                  <a:t>semantics</a:t>
                </a:r>
                <a:r>
                  <a:rPr lang="de-AT" sz="1500" dirty="0">
                    <a:latin typeface="PT Sans" panose="020B0503020203020204" pitchFamily="34" charset="0"/>
                  </a:rPr>
                  <a:t> </a:t>
                </a:r>
                <a:r>
                  <a:rPr lang="de-AT" sz="1500" dirty="0" err="1">
                    <a:latin typeface="PT Sans" panose="020B0503020203020204" pitchFamily="34" charset="0"/>
                  </a:rPr>
                  <a:t>of</a:t>
                </a:r>
                <a:r>
                  <a:rPr lang="de-AT" sz="1500" b="1" dirty="0">
                    <a:latin typeface="PT Sans" panose="020B0503020203020204" pitchFamily="34" charset="0"/>
                  </a:rPr>
                  <a:t> </a:t>
                </a:r>
                <a:r>
                  <a:rPr lang="de-AT" sz="1500" b="1" dirty="0" err="1">
                    <a:latin typeface="PT Sans" panose="020B0503020203020204" pitchFamily="34" charset="0"/>
                  </a:rPr>
                  <a:t>License</a:t>
                </a:r>
                <a:r>
                  <a:rPr lang="de-AT" sz="1500" b="1" dirty="0">
                    <a:latin typeface="PT Sans" panose="020B0503020203020204" pitchFamily="34" charset="0"/>
                  </a:rPr>
                  <a:t> X </a:t>
                </a:r>
                <a:r>
                  <a:rPr lang="de-AT" sz="1500" dirty="0">
                    <a:latin typeface="PT Sans" panose="020B0503020203020204" pitchFamily="34" charset="0"/>
                  </a:rPr>
                  <a:t>= </a:t>
                </a:r>
                <a:r>
                  <a:rPr lang="de-AT" sz="1500" b="1" dirty="0">
                    <a:latin typeface="PT Sans" panose="020B0503020203020204" pitchFamily="34" charset="0"/>
                  </a:rPr>
                  <a:t>CC-BY</a:t>
                </a:r>
                <a:r>
                  <a:rPr lang="de-AT" sz="1500" dirty="0">
                    <a:latin typeface="PT Sans" panose="020B0503020203020204" pitchFamily="34" charset="0"/>
                  </a:rPr>
                  <a:t> </a:t>
                </a:r>
                <a14:m>
                  <m:oMath xmlns:m="http://schemas.openxmlformats.org/officeDocument/2006/math">
                    <m:r>
                      <a:rPr lang="de-AT" sz="1500" b="1" i="1">
                        <a:latin typeface="Cambria Math" panose="02040503050406030204" pitchFamily="18" charset="0"/>
                        <a:ea typeface="Cambria Math" panose="02040503050406030204" pitchFamily="18" charset="0"/>
                      </a:rPr>
                      <m:t>∪</m:t>
                    </m:r>
                    <m:r>
                      <a:rPr lang="en-US" sz="1500" b="1" i="0" smtClean="0">
                        <a:latin typeface="Cambria Math" charset="0"/>
                        <a:ea typeface="Cambria Math" panose="02040503050406030204" pitchFamily="18" charset="0"/>
                      </a:rPr>
                      <m:t> </m:t>
                    </m:r>
                  </m:oMath>
                </a14:m>
                <a:r>
                  <a:rPr lang="de-AT" sz="1500" b="1" dirty="0">
                    <a:latin typeface="PT Sans" panose="020B0503020203020204" pitchFamily="34" charset="0"/>
                  </a:rPr>
                  <a:t>ODBL</a:t>
                </a:r>
              </a:p>
              <a:p>
                <a:pPr marL="285739" indent="-285739">
                  <a:buFont typeface="+mj-lt"/>
                  <a:buAutoNum type="arabicPeriod"/>
                </a:pPr>
                <a:endParaRPr lang="de-AT" sz="1500" dirty="0">
                  <a:latin typeface="PT Sans" panose="020B0503020203020204"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4884614" y="4741685"/>
                <a:ext cx="4669420" cy="784830"/>
              </a:xfrm>
              <a:prstGeom prst="rect">
                <a:avLst/>
              </a:prstGeom>
              <a:blipFill rotWithShape="0">
                <a:blip r:embed="rId6"/>
                <a:stretch>
                  <a:fillRect l="-522" t="-6977" r="-261" b="-14729"/>
                </a:stretch>
              </a:blipFill>
            </p:spPr>
            <p:txBody>
              <a:bodyPr/>
              <a:lstStyle/>
              <a:p>
                <a:r>
                  <a:rPr lang="en-US">
                    <a:noFill/>
                  </a:rPr>
                  <a:t> </a:t>
                </a:r>
              </a:p>
            </p:txBody>
          </p:sp>
        </mc:Fallback>
      </mc:AlternateContent>
      <p:sp>
        <p:nvSpPr>
          <p:cNvPr id="52" name="Slide Number Placeholder 51"/>
          <p:cNvSpPr>
            <a:spLocks noGrp="1"/>
          </p:cNvSpPr>
          <p:nvPr>
            <p:ph type="sldNum" sz="quarter" idx="12"/>
          </p:nvPr>
        </p:nvSpPr>
        <p:spPr/>
        <p:txBody>
          <a:bodyPr/>
          <a:lstStyle/>
          <a:p>
            <a:r>
              <a:rPr lang="de-AT"/>
              <a:t>Page </a:t>
            </a:r>
            <a:fld id="{680737D9-CC42-4855-ABAC-B759A1A9D624}" type="slidenum">
              <a:rPr lang="de-AT" smtClean="0"/>
              <a:pPr/>
              <a:t>40</a:t>
            </a:fld>
            <a:endParaRPr lang="de-AT" dirty="0"/>
          </a:p>
        </p:txBody>
      </p:sp>
      <p:sp>
        <p:nvSpPr>
          <p:cNvPr id="28" name="Title 1"/>
          <p:cNvSpPr>
            <a:spLocks noGrp="1"/>
          </p:cNvSpPr>
          <p:nvPr>
            <p:ph type="title"/>
          </p:nvPr>
        </p:nvSpPr>
        <p:spPr>
          <a:xfrm>
            <a:off x="516876" y="320824"/>
            <a:ext cx="7875492" cy="736476"/>
          </a:xfrm>
        </p:spPr>
        <p:txBody>
          <a:bodyPr>
            <a:normAutofit/>
          </a:bodyPr>
          <a:lstStyle/>
          <a:p>
            <a:r>
              <a:rPr lang="de-AT" sz="2000"/>
              <a:t>Problem: </a:t>
            </a:r>
            <a:r>
              <a:rPr lang="de-AT" sz="2000" dirty="0" err="1"/>
              <a:t>How</a:t>
            </a:r>
            <a:r>
              <a:rPr lang="de-AT" sz="2000" dirty="0"/>
              <a:t> </a:t>
            </a:r>
            <a:r>
              <a:rPr lang="de-AT" sz="2000" dirty="0" err="1"/>
              <a:t>to</a:t>
            </a:r>
            <a:r>
              <a:rPr lang="de-AT" sz="2000" dirty="0"/>
              <a:t> </a:t>
            </a:r>
            <a:r>
              <a:rPr lang="de-AT" sz="2000" dirty="0" err="1"/>
              <a:t>License</a:t>
            </a:r>
            <a:r>
              <a:rPr lang="de-AT" sz="2000" dirty="0"/>
              <a:t> Derivativ/</a:t>
            </a:r>
            <a:r>
              <a:rPr lang="de-AT" sz="2000" dirty="0" err="1"/>
              <a:t>combined</a:t>
            </a:r>
            <a:r>
              <a:rPr lang="de-AT" sz="2000" dirty="0"/>
              <a:t> Works?</a:t>
            </a:r>
            <a:endParaRPr lang="en-US" sz="2000" dirty="0"/>
          </a:p>
        </p:txBody>
      </p:sp>
    </p:spTree>
    <p:extLst>
      <p:ext uri="{BB962C8B-B14F-4D97-AF65-F5344CB8AC3E}">
        <p14:creationId xmlns:p14="http://schemas.microsoft.com/office/powerpoint/2010/main" val="126621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5664" y="1273324"/>
            <a:ext cx="6012668" cy="3996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000" b="1" dirty="0">
                <a:solidFill>
                  <a:schemeClr val="tx1"/>
                </a:solidFill>
                <a:latin typeface="PT Sans" panose="020B0503020203020204" pitchFamily="34" charset="0"/>
              </a:rPr>
              <a:t>Data </a:t>
            </a:r>
            <a:r>
              <a:rPr lang="de-AT" sz="3000" b="1" dirty="0" err="1">
                <a:solidFill>
                  <a:schemeClr val="tx1"/>
                </a:solidFill>
                <a:latin typeface="PT Sans" panose="020B0503020203020204" pitchFamily="34" charset="0"/>
              </a:rPr>
              <a:t>Licence</a:t>
            </a:r>
            <a:r>
              <a:rPr lang="de-AT" sz="3000" b="1" dirty="0">
                <a:solidFill>
                  <a:schemeClr val="tx1"/>
                </a:solidFill>
                <a:latin typeface="PT Sans" panose="020B0503020203020204" pitchFamily="34" charset="0"/>
              </a:rPr>
              <a:t> </a:t>
            </a:r>
            <a:r>
              <a:rPr lang="de-AT" sz="3000" b="1" dirty="0" err="1">
                <a:solidFill>
                  <a:schemeClr val="tx1"/>
                </a:solidFill>
                <a:latin typeface="PT Sans" panose="020B0503020203020204" pitchFamily="34" charset="0"/>
              </a:rPr>
              <a:t>Representation</a:t>
            </a:r>
            <a:endParaRPr lang="de-AT" sz="3000" b="1" dirty="0">
              <a:solidFill>
                <a:schemeClr val="tx1"/>
              </a:solidFill>
              <a:latin typeface="PT Sans" panose="020B0503020203020204" pitchFamily="34" charset="0"/>
            </a:endParaRPr>
          </a:p>
        </p:txBody>
      </p:sp>
    </p:spTree>
    <p:extLst>
      <p:ext uri="{BB962C8B-B14F-4D97-AF65-F5344CB8AC3E}">
        <p14:creationId xmlns:p14="http://schemas.microsoft.com/office/powerpoint/2010/main" val="118529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dirty="0"/>
              <a:t>Open Digital Rights Language (ODRL)</a:t>
            </a:r>
          </a:p>
        </p:txBody>
      </p:sp>
      <p:sp>
        <p:nvSpPr>
          <p:cNvPr id="4" name="Slide Number Placeholder 3"/>
          <p:cNvSpPr>
            <a:spLocks noGrp="1"/>
          </p:cNvSpPr>
          <p:nvPr>
            <p:ph type="sldNum" sz="quarter" idx="12"/>
          </p:nvPr>
        </p:nvSpPr>
        <p:spPr/>
        <p:txBody>
          <a:bodyPr/>
          <a:lstStyle/>
          <a:p>
            <a:r>
              <a:rPr lang="de-AT"/>
              <a:t>Page </a:t>
            </a:r>
            <a:fld id="{680737D9-CC42-4855-ABAC-B759A1A9D624}" type="slidenum">
              <a:rPr lang="de-AT" smtClean="0"/>
              <a:pPr/>
              <a:t>42</a:t>
            </a:fld>
            <a:endParaRPr lang="de-AT" dirty="0"/>
          </a:p>
        </p:txBody>
      </p:sp>
      <p:sp>
        <p:nvSpPr>
          <p:cNvPr id="5" name="AutoShape 2" descr="https://www.w3.org/community/odrl/files/2014/05/Version2.png"/>
          <p:cNvSpPr>
            <a:spLocks noChangeAspect="1" noChangeArrowheads="1"/>
          </p:cNvSpPr>
          <p:nvPr/>
        </p:nvSpPr>
        <p:spPr bwMode="auto">
          <a:xfrm>
            <a:off x="1399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de-AT" sz="15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6885" r="4522"/>
          <a:stretch/>
        </p:blipFill>
        <p:spPr>
          <a:xfrm>
            <a:off x="2199680" y="1177314"/>
            <a:ext cx="5520613" cy="4985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0519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dirty="0"/>
              <a:t>Open Digital Rights Language (ODRL)</a:t>
            </a:r>
          </a:p>
        </p:txBody>
      </p:sp>
      <p:sp>
        <p:nvSpPr>
          <p:cNvPr id="4" name="Slide Number Placeholder 3"/>
          <p:cNvSpPr>
            <a:spLocks noGrp="1"/>
          </p:cNvSpPr>
          <p:nvPr>
            <p:ph type="sldNum" sz="quarter" idx="12"/>
          </p:nvPr>
        </p:nvSpPr>
        <p:spPr/>
        <p:txBody>
          <a:bodyPr/>
          <a:lstStyle/>
          <a:p>
            <a:r>
              <a:rPr lang="de-AT"/>
              <a:t>Page </a:t>
            </a:r>
            <a:fld id="{680737D9-CC42-4855-ABAC-B759A1A9D624}" type="slidenum">
              <a:rPr lang="de-AT" smtClean="0"/>
              <a:pPr/>
              <a:t>43</a:t>
            </a:fld>
            <a:endParaRPr lang="de-AT" dirty="0"/>
          </a:p>
        </p:txBody>
      </p:sp>
      <p:sp>
        <p:nvSpPr>
          <p:cNvPr id="5" name="AutoShape 2" descr="https://www.w3.org/community/odrl/files/2014/05/Version2.png"/>
          <p:cNvSpPr>
            <a:spLocks noChangeAspect="1" noChangeArrowheads="1"/>
          </p:cNvSpPr>
          <p:nvPr/>
        </p:nvSpPr>
        <p:spPr bwMode="auto">
          <a:xfrm>
            <a:off x="1399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de-AT" sz="1500"/>
          </a:p>
        </p:txBody>
      </p:sp>
      <p:sp>
        <p:nvSpPr>
          <p:cNvPr id="6" name="TextBox 5"/>
          <p:cNvSpPr txBox="1"/>
          <p:nvPr/>
        </p:nvSpPr>
        <p:spPr>
          <a:xfrm>
            <a:off x="3759853" y="5436764"/>
            <a:ext cx="2242922" cy="271934"/>
          </a:xfrm>
          <a:prstGeom prst="rect">
            <a:avLst/>
          </a:prstGeom>
          <a:noFill/>
        </p:spPr>
        <p:txBody>
          <a:bodyPr wrap="none" rtlCol="0">
            <a:spAutoFit/>
          </a:bodyPr>
          <a:lstStyle/>
          <a:p>
            <a:r>
              <a:rPr lang="de-AT" sz="1167" dirty="0">
                <a:latin typeface="PT Sans" panose="020B0503020203020204" pitchFamily="34" charset="0"/>
              </a:rPr>
              <a:t>http://w3c.github.io/poe/model/</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59654" y="1448741"/>
            <a:ext cx="6297521" cy="3960596"/>
          </a:xfrm>
          <a:prstGeom prst="rect">
            <a:avLst/>
          </a:prstGeom>
        </p:spPr>
      </p:pic>
    </p:spTree>
    <p:extLst>
      <p:ext uri="{BB962C8B-B14F-4D97-AF65-F5344CB8AC3E}">
        <p14:creationId xmlns:p14="http://schemas.microsoft.com/office/powerpoint/2010/main" val="39652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ODRL </a:t>
            </a:r>
            <a:r>
              <a:rPr lang="de-AT" dirty="0" err="1"/>
              <a:t>Concepts</a:t>
            </a:r>
            <a:r>
              <a:rPr lang="de-AT" dirty="0"/>
              <a:t> 1/5</a:t>
            </a:r>
            <a:br>
              <a:rPr lang="de-AT" dirty="0"/>
            </a:br>
            <a:r>
              <a:rPr lang="de-AT" sz="1500" dirty="0" err="1"/>
              <a:t>Policy</a:t>
            </a:r>
            <a:endParaRPr lang="de-AT" sz="1500" dirty="0"/>
          </a:p>
        </p:txBody>
      </p:sp>
      <p:sp>
        <p:nvSpPr>
          <p:cNvPr id="4" name="Foliennummernplatzhalter 3"/>
          <p:cNvSpPr>
            <a:spLocks noGrp="1"/>
          </p:cNvSpPr>
          <p:nvPr>
            <p:ph type="sldNum" sz="quarter" idx="12"/>
          </p:nvPr>
        </p:nvSpPr>
        <p:spPr/>
        <p:txBody>
          <a:bodyPr/>
          <a:lstStyle/>
          <a:p>
            <a:fld id="{FDACAEEA-9F87-4922-9CCF-4C4B0EA7471E}" type="slidenum">
              <a:rPr lang="de-AT" smtClean="0"/>
              <a:pPr/>
              <a:t>44</a:t>
            </a:fld>
            <a:endParaRPr lang="de-AT" dirty="0"/>
          </a:p>
        </p:txBody>
      </p:sp>
      <p:grpSp>
        <p:nvGrpSpPr>
          <p:cNvPr id="6" name="Group 9"/>
          <p:cNvGrpSpPr>
            <a:grpSpLocks/>
          </p:cNvGrpSpPr>
          <p:nvPr/>
        </p:nvGrpSpPr>
        <p:grpSpPr bwMode="auto">
          <a:xfrm>
            <a:off x="2069084" y="1201316"/>
            <a:ext cx="6161484" cy="1011643"/>
            <a:chOff x="4271120" y="3306517"/>
            <a:chExt cx="7560840" cy="2473592"/>
          </a:xfrm>
        </p:grpSpPr>
        <p:sp>
          <p:nvSpPr>
            <p:cNvPr id="7" name="TextBox 61"/>
            <p:cNvSpPr txBox="1"/>
            <p:nvPr/>
          </p:nvSpPr>
          <p:spPr>
            <a:xfrm>
              <a:off x="4271120" y="4049710"/>
              <a:ext cx="7560840" cy="1730399"/>
            </a:xfrm>
            <a:prstGeom prst="rect">
              <a:avLst/>
            </a:prstGeom>
            <a:noFill/>
          </p:spPr>
          <p:txBody>
            <a:bodyPr>
              <a:spAutoFit/>
            </a:bodyPr>
            <a:lstStyle/>
            <a:p>
              <a:pPr>
                <a:defRPr/>
              </a:pPr>
              <a:r>
                <a:rPr lang="en-US" sz="1333" dirty="0">
                  <a:solidFill>
                    <a:schemeClr val="tx1">
                      <a:lumMod val="75000"/>
                      <a:lumOff val="25000"/>
                    </a:schemeClr>
                  </a:solidFill>
                  <a:latin typeface="PT Sans" panose="020B0503020203020204" pitchFamily="34" charset="0"/>
                </a:rPr>
                <a:t>A </a:t>
              </a:r>
              <a:r>
                <a:rPr lang="en-US" sz="1333" b="1" dirty="0">
                  <a:solidFill>
                    <a:schemeClr val="tx1">
                      <a:lumMod val="75000"/>
                      <a:lumOff val="25000"/>
                    </a:schemeClr>
                  </a:solidFill>
                  <a:latin typeface="PT Sans" panose="020B0503020203020204" pitchFamily="34" charset="0"/>
                </a:rPr>
                <a:t>Policy</a:t>
              </a:r>
              <a:r>
                <a:rPr lang="en-US" sz="1333" dirty="0">
                  <a:solidFill>
                    <a:schemeClr val="tx1">
                      <a:lumMod val="75000"/>
                      <a:lumOff val="25000"/>
                    </a:schemeClr>
                  </a:solidFill>
                  <a:latin typeface="PT Sans" panose="020B0503020203020204" pitchFamily="34" charset="0"/>
                </a:rPr>
                <a:t> is the central entity that forms ODRL policy expressions. It can refer to </a:t>
              </a:r>
              <a:r>
                <a:rPr lang="en-US" sz="1333" b="1" dirty="0">
                  <a:solidFill>
                    <a:schemeClr val="tx1">
                      <a:lumMod val="75000"/>
                      <a:lumOff val="25000"/>
                    </a:schemeClr>
                  </a:solidFill>
                  <a:latin typeface="PT Sans" panose="020B0503020203020204" pitchFamily="34" charset="0"/>
                </a:rPr>
                <a:t>Permissions</a:t>
              </a:r>
              <a:r>
                <a:rPr lang="en-US" sz="1333" dirty="0">
                  <a:solidFill>
                    <a:schemeClr val="tx1">
                      <a:lumMod val="75000"/>
                      <a:lumOff val="25000"/>
                    </a:schemeClr>
                  </a:solidFill>
                  <a:latin typeface="PT Sans" panose="020B0503020203020204" pitchFamily="34" charset="0"/>
                </a:rPr>
                <a:t> and </a:t>
              </a:r>
              <a:r>
                <a:rPr lang="en-US" sz="1333" b="1" dirty="0">
                  <a:solidFill>
                    <a:schemeClr val="tx1">
                      <a:lumMod val="75000"/>
                      <a:lumOff val="25000"/>
                    </a:schemeClr>
                  </a:solidFill>
                  <a:latin typeface="PT Sans" panose="020B0503020203020204" pitchFamily="34" charset="0"/>
                </a:rPr>
                <a:t>Prohibitions</a:t>
              </a:r>
              <a:r>
                <a:rPr lang="en-US" sz="1333" dirty="0">
                  <a:solidFill>
                    <a:schemeClr val="tx1">
                      <a:lumMod val="75000"/>
                      <a:lumOff val="25000"/>
                    </a:schemeClr>
                  </a:solidFill>
                  <a:latin typeface="PT Sans" panose="020B0503020203020204" pitchFamily="34" charset="0"/>
                </a:rPr>
                <a:t> which hold for that </a:t>
              </a:r>
              <a:r>
                <a:rPr lang="en-US" sz="1333" b="1" dirty="0">
                  <a:solidFill>
                    <a:schemeClr val="tx1">
                      <a:lumMod val="75000"/>
                      <a:lumOff val="25000"/>
                    </a:schemeClr>
                  </a:solidFill>
                  <a:latin typeface="PT Sans" panose="020B0503020203020204" pitchFamily="34" charset="0"/>
                </a:rPr>
                <a:t>Policy</a:t>
              </a:r>
              <a:r>
                <a:rPr lang="en-US" sz="1333" dirty="0">
                  <a:solidFill>
                    <a:schemeClr val="tx1">
                      <a:lumMod val="75000"/>
                      <a:lumOff val="25000"/>
                    </a:schemeClr>
                  </a:solidFill>
                  <a:latin typeface="PT Sans" panose="020B0503020203020204" pitchFamily="34" charset="0"/>
                </a:rPr>
                <a:t> and be further distinguished into several subtypes such as:</a:t>
              </a:r>
              <a:endParaRPr lang="de-AT" sz="1333" dirty="0">
                <a:solidFill>
                  <a:schemeClr val="tx1">
                    <a:lumMod val="75000"/>
                    <a:lumOff val="25000"/>
                  </a:schemeClr>
                </a:solidFill>
                <a:latin typeface="PT Sans" panose="020B0503020203020204" pitchFamily="34" charset="0"/>
              </a:endParaRPr>
            </a:p>
          </p:txBody>
        </p:sp>
        <p:sp>
          <p:nvSpPr>
            <p:cNvPr id="8" name="TextBox 126"/>
            <p:cNvSpPr txBox="1"/>
            <p:nvPr/>
          </p:nvSpPr>
          <p:spPr>
            <a:xfrm>
              <a:off x="4271120" y="3306517"/>
              <a:ext cx="4968596" cy="978318"/>
            </a:xfrm>
            <a:prstGeom prst="rect">
              <a:avLst/>
            </a:prstGeom>
            <a:noFill/>
          </p:spPr>
          <p:txBody>
            <a:bodyPr>
              <a:spAutoFit/>
            </a:bodyPr>
            <a:lstStyle/>
            <a:p>
              <a:pPr algn="l">
                <a:defRPr/>
              </a:pPr>
              <a:r>
                <a:rPr lang="de-AT" sz="2000" b="1" dirty="0" err="1">
                  <a:solidFill>
                    <a:schemeClr val="tx1">
                      <a:lumMod val="75000"/>
                      <a:lumOff val="25000"/>
                    </a:schemeClr>
                  </a:solidFill>
                  <a:latin typeface="PT Sans" panose="020B0503020203020204" pitchFamily="34" charset="0"/>
                </a:rPr>
                <a:t>Policy</a:t>
              </a:r>
              <a:r>
                <a:rPr lang="de-AT" sz="2000" b="1" dirty="0">
                  <a:solidFill>
                    <a:schemeClr val="tx1">
                      <a:lumMod val="75000"/>
                      <a:lumOff val="25000"/>
                    </a:schemeClr>
                  </a:solidFill>
                  <a:latin typeface="PT Sans" panose="020B0503020203020204" pitchFamily="34" charset="0"/>
                </a:rPr>
                <a:t> </a:t>
              </a:r>
              <a:r>
                <a:rPr lang="de-AT" sz="2000" b="1" dirty="0" err="1">
                  <a:solidFill>
                    <a:schemeClr val="tx1">
                      <a:lumMod val="75000"/>
                      <a:lumOff val="25000"/>
                    </a:schemeClr>
                  </a:solidFill>
                  <a:latin typeface="PT Sans" panose="020B0503020203020204" pitchFamily="34" charset="0"/>
                </a:rPr>
                <a:t>Types</a:t>
              </a:r>
              <a:endParaRPr lang="en-US" sz="2000" b="1" dirty="0">
                <a:solidFill>
                  <a:schemeClr val="tx1">
                    <a:lumMod val="75000"/>
                    <a:lumOff val="25000"/>
                  </a:schemeClr>
                </a:solidFill>
                <a:latin typeface="PT Sans" panose="020B0503020203020204" pitchFamily="34" charset="0"/>
              </a:endParaRPr>
            </a:p>
          </p:txBody>
        </p:sp>
      </p:grpSp>
      <p:grpSp>
        <p:nvGrpSpPr>
          <p:cNvPr id="9" name="Group 9"/>
          <p:cNvGrpSpPr>
            <a:grpSpLocks/>
          </p:cNvGrpSpPr>
          <p:nvPr/>
        </p:nvGrpSpPr>
        <p:grpSpPr bwMode="auto">
          <a:xfrm>
            <a:off x="5440040" y="2351847"/>
            <a:ext cx="2250467" cy="1653486"/>
            <a:chOff x="4271120" y="3306517"/>
            <a:chExt cx="7560840" cy="4042975"/>
          </a:xfrm>
        </p:grpSpPr>
        <p:sp>
          <p:nvSpPr>
            <p:cNvPr id="10" name="TextBox 61"/>
            <p:cNvSpPr txBox="1"/>
            <p:nvPr/>
          </p:nvSpPr>
          <p:spPr>
            <a:xfrm>
              <a:off x="4271120" y="4049709"/>
              <a:ext cx="7560840" cy="3299783"/>
            </a:xfrm>
            <a:prstGeom prst="rect">
              <a:avLst/>
            </a:prstGeom>
            <a:noFill/>
          </p:spPr>
          <p:txBody>
            <a:bodyPr>
              <a:spAutoFit/>
            </a:bodyPr>
            <a:lstStyle/>
            <a:p>
              <a:pPr>
                <a:defRPr/>
              </a:pPr>
              <a:r>
                <a:rPr lang="en-US" sz="1167" dirty="0">
                  <a:solidFill>
                    <a:schemeClr val="tx1">
                      <a:lumMod val="75000"/>
                      <a:lumOff val="25000"/>
                    </a:schemeClr>
                  </a:solidFill>
                  <a:latin typeface="PT Sans" panose="020B0503020203020204" pitchFamily="34" charset="0"/>
                </a:rPr>
                <a:t>A </a:t>
              </a:r>
              <a:r>
                <a:rPr lang="en-US" sz="1167" b="1" dirty="0">
                  <a:solidFill>
                    <a:schemeClr val="tx1">
                      <a:lumMod val="75000"/>
                      <a:lumOff val="25000"/>
                    </a:schemeClr>
                  </a:solidFill>
                  <a:latin typeface="PT Sans" panose="020B0503020203020204" pitchFamily="34" charset="0"/>
                </a:rPr>
                <a:t>Policy</a:t>
              </a:r>
              <a:r>
                <a:rPr lang="en-US" sz="1167" dirty="0">
                  <a:solidFill>
                    <a:schemeClr val="tx1">
                      <a:lumMod val="75000"/>
                      <a:lumOff val="25000"/>
                    </a:schemeClr>
                  </a:solidFill>
                  <a:latin typeface="PT Sans" panose="020B0503020203020204" pitchFamily="34" charset="0"/>
                </a:rPr>
                <a:t> which contains all terms of usage between both an </a:t>
              </a:r>
              <a:r>
                <a:rPr lang="en-US" sz="1167" b="1" dirty="0">
                  <a:solidFill>
                    <a:schemeClr val="tx1">
                      <a:lumMod val="75000"/>
                      <a:lumOff val="25000"/>
                    </a:schemeClr>
                  </a:solidFill>
                  <a:latin typeface="PT Sans" panose="020B0503020203020204" pitchFamily="34" charset="0"/>
                </a:rPr>
                <a:t>Assigner</a:t>
              </a:r>
              <a:r>
                <a:rPr lang="en-US" sz="1167" dirty="0">
                  <a:solidFill>
                    <a:schemeClr val="tx1">
                      <a:lumMod val="75000"/>
                      <a:lumOff val="25000"/>
                    </a:schemeClr>
                  </a:solidFill>
                  <a:latin typeface="PT Sans" panose="020B0503020203020204" pitchFamily="34" charset="0"/>
                </a:rPr>
                <a:t> and an </a:t>
              </a:r>
              <a:r>
                <a:rPr lang="en-US" sz="1167" b="1" dirty="0">
                  <a:solidFill>
                    <a:schemeClr val="tx1">
                      <a:lumMod val="75000"/>
                      <a:lumOff val="25000"/>
                    </a:schemeClr>
                  </a:solidFill>
                  <a:latin typeface="PT Sans" panose="020B0503020203020204" pitchFamily="34" charset="0"/>
                </a:rPr>
                <a:t>Assignee </a:t>
              </a:r>
              <a:r>
                <a:rPr lang="en-US" sz="1167" dirty="0">
                  <a:solidFill>
                    <a:schemeClr val="tx1">
                      <a:lumMod val="75000"/>
                      <a:lumOff val="25000"/>
                    </a:schemeClr>
                  </a:solidFill>
                  <a:latin typeface="PT Sans" panose="020B0503020203020204" pitchFamily="34" charset="0"/>
                </a:rPr>
                <a:t>about</a:t>
              </a:r>
              <a:r>
                <a:rPr lang="en-US" sz="1167" b="1" dirty="0">
                  <a:solidFill>
                    <a:schemeClr val="tx1">
                      <a:lumMod val="75000"/>
                      <a:lumOff val="25000"/>
                    </a:schemeClr>
                  </a:solidFill>
                  <a:latin typeface="PT Sans" panose="020B0503020203020204" pitchFamily="34" charset="0"/>
                </a:rPr>
                <a:t> </a:t>
              </a:r>
              <a:r>
                <a:rPr lang="en-US" sz="1167" dirty="0">
                  <a:solidFill>
                    <a:schemeClr val="tx1">
                      <a:lumMod val="75000"/>
                      <a:lumOff val="25000"/>
                    </a:schemeClr>
                  </a:solidFill>
                  <a:latin typeface="PT Sans" panose="020B0503020203020204" pitchFamily="34" charset="0"/>
                </a:rPr>
                <a:t>an</a:t>
              </a:r>
              <a:r>
                <a:rPr lang="en-US" sz="1167" b="1" dirty="0">
                  <a:solidFill>
                    <a:schemeClr val="tx1">
                      <a:lumMod val="75000"/>
                      <a:lumOff val="25000"/>
                    </a:schemeClr>
                  </a:solidFill>
                  <a:latin typeface="PT Sans" panose="020B0503020203020204" pitchFamily="34" charset="0"/>
                </a:rPr>
                <a:t> Asset.</a:t>
              </a:r>
            </a:p>
            <a:p>
              <a:pPr>
                <a:defRPr/>
              </a:pPr>
              <a:endParaRPr lang="en-US" sz="1167" b="1" dirty="0">
                <a:solidFill>
                  <a:schemeClr val="tx1">
                    <a:lumMod val="75000"/>
                    <a:lumOff val="25000"/>
                  </a:schemeClr>
                </a:solidFill>
                <a:latin typeface="PT Sans" panose="020B0503020203020204" pitchFamily="34" charset="0"/>
              </a:endParaRPr>
            </a:p>
            <a:p>
              <a:pPr>
                <a:defRPr/>
              </a:pPr>
              <a:r>
                <a:rPr lang="en-US" sz="1167" i="1" dirty="0">
                  <a:solidFill>
                    <a:schemeClr val="tx1">
                      <a:lumMod val="75000"/>
                      <a:lumOff val="25000"/>
                    </a:schemeClr>
                  </a:solidFill>
                  <a:latin typeface="PT Sans" panose="020B0503020203020204" pitchFamily="34" charset="0"/>
                </a:rPr>
                <a:t>Alice allows Bob to read her dataset if he pays her 20€. </a:t>
              </a:r>
              <a:endParaRPr lang="de-AT" sz="1167" i="1" dirty="0">
                <a:solidFill>
                  <a:schemeClr val="tx1">
                    <a:lumMod val="75000"/>
                    <a:lumOff val="25000"/>
                  </a:schemeClr>
                </a:solidFill>
                <a:latin typeface="PT Sans" panose="020B0503020203020204" pitchFamily="34" charset="0"/>
              </a:endParaRPr>
            </a:p>
          </p:txBody>
        </p:sp>
        <p:sp>
          <p:nvSpPr>
            <p:cNvPr id="11" name="TextBox 126"/>
            <p:cNvSpPr txBox="1"/>
            <p:nvPr/>
          </p:nvSpPr>
          <p:spPr>
            <a:xfrm>
              <a:off x="4271120" y="3306517"/>
              <a:ext cx="4968595" cy="853049"/>
            </a:xfrm>
            <a:prstGeom prst="rect">
              <a:avLst/>
            </a:prstGeom>
            <a:noFill/>
          </p:spPr>
          <p:txBody>
            <a:bodyPr>
              <a:spAutoFit/>
            </a:bodyPr>
            <a:lstStyle/>
            <a:p>
              <a:pPr algn="l">
                <a:defRPr/>
              </a:pPr>
              <a:r>
                <a:rPr lang="de-AT" sz="1667" b="1" dirty="0">
                  <a:solidFill>
                    <a:schemeClr val="tx1">
                      <a:lumMod val="75000"/>
                      <a:lumOff val="25000"/>
                    </a:schemeClr>
                  </a:solidFill>
                  <a:latin typeface="PT Sans" panose="020B0503020203020204" pitchFamily="34" charset="0"/>
                </a:rPr>
                <a:t>Agreement</a:t>
              </a:r>
              <a:endParaRPr lang="en-US" sz="2000" b="1" dirty="0">
                <a:solidFill>
                  <a:schemeClr val="tx1">
                    <a:lumMod val="75000"/>
                    <a:lumOff val="25000"/>
                  </a:schemeClr>
                </a:solidFill>
                <a:latin typeface="PT Sans" panose="020B0503020203020204" pitchFamily="34" charset="0"/>
              </a:endParaRPr>
            </a:p>
          </p:txBody>
        </p:sp>
      </p:grpSp>
      <p:grpSp>
        <p:nvGrpSpPr>
          <p:cNvPr id="15" name="Group 9"/>
          <p:cNvGrpSpPr>
            <a:grpSpLocks/>
          </p:cNvGrpSpPr>
          <p:nvPr/>
        </p:nvGrpSpPr>
        <p:grpSpPr bwMode="auto">
          <a:xfrm>
            <a:off x="2499713" y="2351847"/>
            <a:ext cx="2250467" cy="1653486"/>
            <a:chOff x="4271120" y="3306517"/>
            <a:chExt cx="7560840" cy="4042975"/>
          </a:xfrm>
        </p:grpSpPr>
        <p:sp>
          <p:nvSpPr>
            <p:cNvPr id="16" name="TextBox 61"/>
            <p:cNvSpPr txBox="1"/>
            <p:nvPr/>
          </p:nvSpPr>
          <p:spPr>
            <a:xfrm>
              <a:off x="4271120" y="4049709"/>
              <a:ext cx="7560840" cy="3299783"/>
            </a:xfrm>
            <a:prstGeom prst="rect">
              <a:avLst/>
            </a:prstGeom>
            <a:noFill/>
          </p:spPr>
          <p:txBody>
            <a:bodyPr>
              <a:spAutoFit/>
            </a:bodyPr>
            <a:lstStyle/>
            <a:p>
              <a:pPr>
                <a:defRPr/>
              </a:pPr>
              <a:r>
                <a:rPr lang="en-US" sz="1167" dirty="0">
                  <a:solidFill>
                    <a:schemeClr val="tx1">
                      <a:lumMod val="75000"/>
                      <a:lumOff val="25000"/>
                    </a:schemeClr>
                  </a:solidFill>
                  <a:latin typeface="PT Sans" panose="020B0503020203020204" pitchFamily="34" charset="0"/>
                </a:rPr>
                <a:t>A </a:t>
              </a:r>
              <a:r>
                <a:rPr lang="en-US" sz="1167" b="1" dirty="0">
                  <a:solidFill>
                    <a:schemeClr val="tx1">
                      <a:lumMod val="75000"/>
                      <a:lumOff val="25000"/>
                    </a:schemeClr>
                  </a:solidFill>
                  <a:latin typeface="PT Sans" panose="020B0503020203020204" pitchFamily="34" charset="0"/>
                </a:rPr>
                <a:t>Policy</a:t>
              </a:r>
              <a:r>
                <a:rPr lang="en-US" sz="1167" dirty="0">
                  <a:solidFill>
                    <a:schemeClr val="tx1">
                      <a:lumMod val="75000"/>
                      <a:lumOff val="25000"/>
                    </a:schemeClr>
                  </a:solidFill>
                  <a:latin typeface="PT Sans" panose="020B0503020203020204" pitchFamily="34" charset="0"/>
                </a:rPr>
                <a:t> which proposes terms of usage from an </a:t>
              </a:r>
              <a:r>
                <a:rPr lang="en-US" sz="1167" b="1" dirty="0">
                  <a:solidFill>
                    <a:schemeClr val="tx1">
                      <a:lumMod val="75000"/>
                      <a:lumOff val="25000"/>
                    </a:schemeClr>
                  </a:solidFill>
                  <a:latin typeface="PT Sans" panose="020B0503020203020204" pitchFamily="34" charset="0"/>
                </a:rPr>
                <a:t>Assigner</a:t>
              </a:r>
              <a:r>
                <a:rPr lang="en-US" sz="1167" dirty="0">
                  <a:solidFill>
                    <a:schemeClr val="tx1">
                      <a:lumMod val="75000"/>
                      <a:lumOff val="25000"/>
                    </a:schemeClr>
                  </a:solidFill>
                  <a:latin typeface="PT Sans" panose="020B0503020203020204" pitchFamily="34" charset="0"/>
                </a:rPr>
                <a:t> to possible </a:t>
              </a:r>
              <a:r>
                <a:rPr lang="en-US" sz="1167" b="1" dirty="0">
                  <a:solidFill>
                    <a:schemeClr val="tx1">
                      <a:lumMod val="75000"/>
                      <a:lumOff val="25000"/>
                    </a:schemeClr>
                  </a:solidFill>
                  <a:latin typeface="PT Sans" panose="020B0503020203020204" pitchFamily="34" charset="0"/>
                </a:rPr>
                <a:t>Assignees</a:t>
              </a:r>
              <a:r>
                <a:rPr lang="en-US" sz="1167" dirty="0">
                  <a:solidFill>
                    <a:schemeClr val="tx1">
                      <a:lumMod val="75000"/>
                      <a:lumOff val="25000"/>
                    </a:schemeClr>
                  </a:solidFill>
                  <a:latin typeface="PT Sans" panose="020B0503020203020204" pitchFamily="34" charset="0"/>
                </a:rPr>
                <a:t>.</a:t>
              </a:r>
            </a:p>
            <a:p>
              <a:pPr>
                <a:defRPr/>
              </a:pPr>
              <a:endParaRPr lang="en-US" sz="1167" dirty="0">
                <a:solidFill>
                  <a:schemeClr val="tx1">
                    <a:lumMod val="75000"/>
                    <a:lumOff val="25000"/>
                  </a:schemeClr>
                </a:solidFill>
                <a:latin typeface="PT Sans" panose="020B0503020203020204" pitchFamily="34" charset="0"/>
              </a:endParaRPr>
            </a:p>
            <a:p>
              <a:pPr>
                <a:defRPr/>
              </a:pPr>
              <a:endParaRPr lang="en-US" sz="1167" dirty="0">
                <a:solidFill>
                  <a:schemeClr val="tx1">
                    <a:lumMod val="75000"/>
                    <a:lumOff val="25000"/>
                  </a:schemeClr>
                </a:solidFill>
                <a:latin typeface="PT Sans" panose="020B0503020203020204" pitchFamily="34" charset="0"/>
              </a:endParaRPr>
            </a:p>
            <a:p>
              <a:pPr>
                <a:defRPr/>
              </a:pPr>
              <a:r>
                <a:rPr lang="de-AT" sz="1167" i="1" dirty="0">
                  <a:solidFill>
                    <a:schemeClr val="tx1">
                      <a:lumMod val="75000"/>
                      <a:lumOff val="25000"/>
                    </a:schemeClr>
                  </a:solidFill>
                  <a:latin typeface="PT Sans" panose="020B0503020203020204" pitchFamily="34" charset="0"/>
                </a:rPr>
                <a:t>Alice </a:t>
              </a:r>
              <a:r>
                <a:rPr lang="de-AT" sz="1167" i="1" dirty="0" err="1">
                  <a:solidFill>
                    <a:schemeClr val="tx1">
                      <a:lumMod val="75000"/>
                      <a:lumOff val="25000"/>
                    </a:schemeClr>
                  </a:solidFill>
                  <a:latin typeface="PT Sans" panose="020B0503020203020204" pitchFamily="34" charset="0"/>
                </a:rPr>
                <a:t>allows</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anyone</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who</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pays</a:t>
              </a:r>
              <a:r>
                <a:rPr lang="de-AT" sz="1167" i="1" dirty="0">
                  <a:solidFill>
                    <a:schemeClr val="tx1">
                      <a:lumMod val="75000"/>
                      <a:lumOff val="25000"/>
                    </a:schemeClr>
                  </a:solidFill>
                  <a:latin typeface="PT Sans" panose="020B0503020203020204" pitchFamily="34" charset="0"/>
                </a:rPr>
                <a:t> her 20€ </a:t>
              </a:r>
              <a:r>
                <a:rPr lang="de-AT" sz="1167" i="1" dirty="0" err="1">
                  <a:solidFill>
                    <a:schemeClr val="tx1">
                      <a:lumMod val="75000"/>
                      <a:lumOff val="25000"/>
                    </a:schemeClr>
                  </a:solidFill>
                  <a:latin typeface="PT Sans" panose="020B0503020203020204" pitchFamily="34" charset="0"/>
                </a:rPr>
                <a:t>to</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read</a:t>
              </a:r>
              <a:r>
                <a:rPr lang="de-AT" sz="1167" i="1" dirty="0">
                  <a:solidFill>
                    <a:schemeClr val="tx1">
                      <a:lumMod val="75000"/>
                      <a:lumOff val="25000"/>
                    </a:schemeClr>
                  </a:solidFill>
                  <a:latin typeface="PT Sans" panose="020B0503020203020204" pitchFamily="34" charset="0"/>
                </a:rPr>
                <a:t> her </a:t>
              </a:r>
              <a:r>
                <a:rPr lang="de-AT" sz="1167" i="1" dirty="0" err="1">
                  <a:solidFill>
                    <a:schemeClr val="tx1">
                      <a:lumMod val="75000"/>
                      <a:lumOff val="25000"/>
                    </a:schemeClr>
                  </a:solidFill>
                  <a:latin typeface="PT Sans" panose="020B0503020203020204" pitchFamily="34" charset="0"/>
                </a:rPr>
                <a:t>dataset</a:t>
              </a:r>
              <a:r>
                <a:rPr lang="de-AT" sz="1167" i="1" dirty="0">
                  <a:solidFill>
                    <a:schemeClr val="tx1">
                      <a:lumMod val="75000"/>
                      <a:lumOff val="25000"/>
                    </a:schemeClr>
                  </a:solidFill>
                  <a:latin typeface="PT Sans" panose="020B0503020203020204" pitchFamily="34" charset="0"/>
                </a:rPr>
                <a:t>.</a:t>
              </a:r>
              <a:endParaRPr lang="en-US" sz="1167" i="1" dirty="0">
                <a:solidFill>
                  <a:schemeClr val="tx1">
                    <a:lumMod val="75000"/>
                    <a:lumOff val="25000"/>
                  </a:schemeClr>
                </a:solidFill>
                <a:latin typeface="PT Sans" panose="020B0503020203020204" pitchFamily="34" charset="0"/>
              </a:endParaRPr>
            </a:p>
          </p:txBody>
        </p:sp>
        <p:sp>
          <p:nvSpPr>
            <p:cNvPr id="17" name="TextBox 126"/>
            <p:cNvSpPr txBox="1"/>
            <p:nvPr/>
          </p:nvSpPr>
          <p:spPr>
            <a:xfrm>
              <a:off x="4271120" y="3306517"/>
              <a:ext cx="4968595" cy="853049"/>
            </a:xfrm>
            <a:prstGeom prst="rect">
              <a:avLst/>
            </a:prstGeom>
            <a:noFill/>
          </p:spPr>
          <p:txBody>
            <a:bodyPr>
              <a:spAutoFit/>
            </a:bodyPr>
            <a:lstStyle/>
            <a:p>
              <a:pPr algn="l">
                <a:defRPr/>
              </a:pPr>
              <a:r>
                <a:rPr lang="de-AT" sz="1667" b="1" dirty="0" err="1">
                  <a:solidFill>
                    <a:schemeClr val="tx1">
                      <a:lumMod val="75000"/>
                      <a:lumOff val="25000"/>
                    </a:schemeClr>
                  </a:solidFill>
                  <a:latin typeface="PT Sans" panose="020B0503020203020204" pitchFamily="34" charset="0"/>
                </a:rPr>
                <a:t>Offer</a:t>
              </a:r>
              <a:endParaRPr lang="en-US" sz="2000" b="1" dirty="0">
                <a:solidFill>
                  <a:schemeClr val="tx1">
                    <a:lumMod val="75000"/>
                    <a:lumOff val="25000"/>
                  </a:schemeClr>
                </a:solidFill>
                <a:latin typeface="PT Sans" panose="020B0503020203020204" pitchFamily="34" charset="0"/>
              </a:endParaRPr>
            </a:p>
          </p:txBody>
        </p:sp>
      </p:grpSp>
      <p:grpSp>
        <p:nvGrpSpPr>
          <p:cNvPr id="13" name="Group 9"/>
          <p:cNvGrpSpPr>
            <a:grpSpLocks/>
          </p:cNvGrpSpPr>
          <p:nvPr/>
        </p:nvGrpSpPr>
        <p:grpSpPr bwMode="auto">
          <a:xfrm>
            <a:off x="2559720" y="4012326"/>
            <a:ext cx="2250467" cy="1473885"/>
            <a:chOff x="4271120" y="3306517"/>
            <a:chExt cx="7560840" cy="3603828"/>
          </a:xfrm>
        </p:grpSpPr>
        <p:sp>
          <p:nvSpPr>
            <p:cNvPr id="14" name="TextBox 61"/>
            <p:cNvSpPr txBox="1"/>
            <p:nvPr/>
          </p:nvSpPr>
          <p:spPr>
            <a:xfrm>
              <a:off x="4271120" y="4049709"/>
              <a:ext cx="7560840" cy="2860636"/>
            </a:xfrm>
            <a:prstGeom prst="rect">
              <a:avLst/>
            </a:prstGeom>
            <a:noFill/>
          </p:spPr>
          <p:txBody>
            <a:bodyPr>
              <a:spAutoFit/>
            </a:bodyPr>
            <a:lstStyle/>
            <a:p>
              <a:pPr>
                <a:defRPr/>
              </a:pPr>
              <a:r>
                <a:rPr lang="en-US" sz="1167" dirty="0">
                  <a:solidFill>
                    <a:schemeClr val="tx1">
                      <a:lumMod val="75000"/>
                      <a:lumOff val="25000"/>
                    </a:schemeClr>
                  </a:solidFill>
                  <a:latin typeface="PT Sans" panose="020B0503020203020204" pitchFamily="34" charset="0"/>
                </a:rPr>
                <a:t>A </a:t>
              </a:r>
              <a:r>
                <a:rPr lang="en-US" sz="1167" b="1" dirty="0">
                  <a:solidFill>
                    <a:schemeClr val="tx1">
                      <a:lumMod val="75000"/>
                      <a:lumOff val="25000"/>
                    </a:schemeClr>
                  </a:solidFill>
                  <a:latin typeface="PT Sans" panose="020B0503020203020204" pitchFamily="34" charset="0"/>
                </a:rPr>
                <a:t>Policy</a:t>
              </a:r>
              <a:r>
                <a:rPr lang="en-US" sz="1167" dirty="0">
                  <a:solidFill>
                    <a:schemeClr val="tx1">
                      <a:lumMod val="75000"/>
                      <a:lumOff val="25000"/>
                    </a:schemeClr>
                  </a:solidFill>
                  <a:latin typeface="PT Sans" panose="020B0503020203020204" pitchFamily="34" charset="0"/>
                </a:rPr>
                <a:t> which proposes terms of usage from an </a:t>
              </a:r>
              <a:r>
                <a:rPr lang="en-US" sz="1167" b="1" dirty="0">
                  <a:solidFill>
                    <a:schemeClr val="tx1">
                      <a:lumMod val="75000"/>
                      <a:lumOff val="25000"/>
                    </a:schemeClr>
                  </a:solidFill>
                  <a:latin typeface="PT Sans" panose="020B0503020203020204" pitchFamily="34" charset="0"/>
                </a:rPr>
                <a:t>Assignee</a:t>
              </a:r>
              <a:r>
                <a:rPr lang="en-US" sz="1167" dirty="0">
                  <a:solidFill>
                    <a:schemeClr val="tx1">
                      <a:lumMod val="75000"/>
                      <a:lumOff val="25000"/>
                    </a:schemeClr>
                  </a:solidFill>
                  <a:latin typeface="PT Sans" panose="020B0503020203020204" pitchFamily="34" charset="0"/>
                </a:rPr>
                <a:t> to an </a:t>
              </a:r>
              <a:r>
                <a:rPr lang="en-US" sz="1167" b="1" dirty="0">
                  <a:solidFill>
                    <a:schemeClr val="tx1">
                      <a:lumMod val="75000"/>
                      <a:lumOff val="25000"/>
                    </a:schemeClr>
                  </a:solidFill>
                  <a:latin typeface="PT Sans" panose="020B0503020203020204" pitchFamily="34" charset="0"/>
                </a:rPr>
                <a:t>Assigner </a:t>
              </a:r>
              <a:r>
                <a:rPr lang="en-US" sz="1167" dirty="0">
                  <a:solidFill>
                    <a:schemeClr val="tx1">
                      <a:lumMod val="75000"/>
                      <a:lumOff val="25000"/>
                    </a:schemeClr>
                  </a:solidFill>
                  <a:latin typeface="PT Sans" panose="020B0503020203020204" pitchFamily="34" charset="0"/>
                </a:rPr>
                <a:t>(owner of the </a:t>
              </a:r>
              <a:r>
                <a:rPr lang="en-US" sz="1167" b="1" dirty="0">
                  <a:solidFill>
                    <a:schemeClr val="tx1">
                      <a:lumMod val="75000"/>
                      <a:lumOff val="25000"/>
                    </a:schemeClr>
                  </a:solidFill>
                  <a:latin typeface="PT Sans" panose="020B0503020203020204" pitchFamily="34" charset="0"/>
                </a:rPr>
                <a:t>Asset</a:t>
              </a:r>
              <a:r>
                <a:rPr lang="en-US" sz="1167" dirty="0">
                  <a:solidFill>
                    <a:schemeClr val="tx1">
                      <a:lumMod val="75000"/>
                      <a:lumOff val="25000"/>
                    </a:schemeClr>
                  </a:solidFill>
                  <a:latin typeface="PT Sans" panose="020B0503020203020204" pitchFamily="34" charset="0"/>
                </a:rPr>
                <a:t>)</a:t>
              </a:r>
              <a:r>
                <a:rPr lang="en-US" sz="1167" b="1" dirty="0">
                  <a:solidFill>
                    <a:schemeClr val="tx1">
                      <a:lumMod val="75000"/>
                      <a:lumOff val="25000"/>
                    </a:schemeClr>
                  </a:solidFill>
                  <a:latin typeface="PT Sans" panose="020B0503020203020204" pitchFamily="34" charset="0"/>
                </a:rPr>
                <a:t>.</a:t>
              </a:r>
            </a:p>
            <a:p>
              <a:pPr>
                <a:defRPr/>
              </a:pPr>
              <a:endParaRPr lang="en-US" sz="1167" i="1" dirty="0">
                <a:solidFill>
                  <a:schemeClr val="tx1">
                    <a:lumMod val="75000"/>
                    <a:lumOff val="25000"/>
                  </a:schemeClr>
                </a:solidFill>
                <a:latin typeface="PT Sans" panose="020B0503020203020204" pitchFamily="34" charset="0"/>
              </a:endParaRPr>
            </a:p>
            <a:p>
              <a:pPr>
                <a:defRPr/>
              </a:pPr>
              <a:r>
                <a:rPr lang="en-US" sz="1167" i="1" dirty="0">
                  <a:solidFill>
                    <a:schemeClr val="tx1">
                      <a:lumMod val="75000"/>
                      <a:lumOff val="25000"/>
                    </a:schemeClr>
                  </a:solidFill>
                  <a:latin typeface="PT Sans" panose="020B0503020203020204" pitchFamily="34" charset="0"/>
                </a:rPr>
                <a:t>Bob wants to pay Alice 20€ if she allows him to read her dataset.</a:t>
              </a:r>
              <a:endParaRPr lang="de-AT" sz="1167" i="1" dirty="0">
                <a:solidFill>
                  <a:schemeClr val="tx1">
                    <a:lumMod val="75000"/>
                    <a:lumOff val="25000"/>
                  </a:schemeClr>
                </a:solidFill>
                <a:latin typeface="PT Sans" panose="020B0503020203020204" pitchFamily="34" charset="0"/>
              </a:endParaRPr>
            </a:p>
          </p:txBody>
        </p:sp>
        <p:sp>
          <p:nvSpPr>
            <p:cNvPr id="18" name="TextBox 126"/>
            <p:cNvSpPr txBox="1"/>
            <p:nvPr/>
          </p:nvSpPr>
          <p:spPr>
            <a:xfrm>
              <a:off x="4271120" y="3306517"/>
              <a:ext cx="4968595" cy="853049"/>
            </a:xfrm>
            <a:prstGeom prst="rect">
              <a:avLst/>
            </a:prstGeom>
            <a:noFill/>
          </p:spPr>
          <p:txBody>
            <a:bodyPr>
              <a:spAutoFit/>
            </a:bodyPr>
            <a:lstStyle/>
            <a:p>
              <a:pPr algn="l">
                <a:defRPr/>
              </a:pPr>
              <a:r>
                <a:rPr lang="de-AT" sz="1667" b="1" dirty="0">
                  <a:solidFill>
                    <a:schemeClr val="tx1">
                      <a:lumMod val="75000"/>
                      <a:lumOff val="25000"/>
                    </a:schemeClr>
                  </a:solidFill>
                  <a:latin typeface="PT Sans" panose="020B0503020203020204" pitchFamily="34" charset="0"/>
                </a:rPr>
                <a:t>Request</a:t>
              </a:r>
              <a:endParaRPr lang="en-US" sz="2000" b="1" dirty="0">
                <a:solidFill>
                  <a:schemeClr val="tx1">
                    <a:lumMod val="75000"/>
                    <a:lumOff val="25000"/>
                  </a:schemeClr>
                </a:solidFill>
                <a:latin typeface="PT Sans" panose="020B0503020203020204" pitchFamily="34" charset="0"/>
              </a:endParaRPr>
            </a:p>
          </p:txBody>
        </p:sp>
      </p:grpSp>
      <p:grpSp>
        <p:nvGrpSpPr>
          <p:cNvPr id="19" name="Group 9"/>
          <p:cNvGrpSpPr>
            <a:grpSpLocks/>
          </p:cNvGrpSpPr>
          <p:nvPr/>
        </p:nvGrpSpPr>
        <p:grpSpPr bwMode="auto">
          <a:xfrm>
            <a:off x="5433823" y="4012326"/>
            <a:ext cx="2310473" cy="1653486"/>
            <a:chOff x="4271120" y="3306517"/>
            <a:chExt cx="7762443" cy="4042975"/>
          </a:xfrm>
        </p:grpSpPr>
        <p:sp>
          <p:nvSpPr>
            <p:cNvPr id="20" name="TextBox 61"/>
            <p:cNvSpPr txBox="1"/>
            <p:nvPr/>
          </p:nvSpPr>
          <p:spPr>
            <a:xfrm>
              <a:off x="4271120" y="4049709"/>
              <a:ext cx="7762443" cy="3299783"/>
            </a:xfrm>
            <a:prstGeom prst="rect">
              <a:avLst/>
            </a:prstGeom>
            <a:noFill/>
          </p:spPr>
          <p:txBody>
            <a:bodyPr wrap="square">
              <a:spAutoFit/>
            </a:bodyPr>
            <a:lstStyle/>
            <a:p>
              <a:pPr>
                <a:defRPr/>
              </a:pPr>
              <a:r>
                <a:rPr lang="en-US" sz="1167" dirty="0">
                  <a:solidFill>
                    <a:schemeClr val="tx1">
                      <a:lumMod val="75000"/>
                      <a:lumOff val="25000"/>
                    </a:schemeClr>
                  </a:solidFill>
                  <a:latin typeface="PT Sans" panose="020B0503020203020204" pitchFamily="34" charset="0"/>
                </a:rPr>
                <a:t>A </a:t>
              </a:r>
              <a:r>
                <a:rPr lang="en-US" sz="1167" b="1" dirty="0">
                  <a:solidFill>
                    <a:schemeClr val="tx1">
                      <a:lumMod val="75000"/>
                      <a:lumOff val="25000"/>
                    </a:schemeClr>
                  </a:solidFill>
                  <a:latin typeface="PT Sans" panose="020B0503020203020204" pitchFamily="34" charset="0"/>
                </a:rPr>
                <a:t>Policy</a:t>
              </a:r>
              <a:r>
                <a:rPr lang="en-US" sz="1167" dirty="0">
                  <a:solidFill>
                    <a:schemeClr val="tx1">
                      <a:lumMod val="75000"/>
                      <a:lumOff val="25000"/>
                    </a:schemeClr>
                  </a:solidFill>
                  <a:latin typeface="PT Sans" panose="020B0503020203020204" pitchFamily="34" charset="0"/>
                </a:rPr>
                <a:t> which defines </a:t>
              </a:r>
              <a:r>
                <a:rPr lang="en-US" sz="1167" b="1" dirty="0">
                  <a:solidFill>
                    <a:schemeClr val="tx1">
                      <a:lumMod val="75000"/>
                      <a:lumOff val="25000"/>
                    </a:schemeClr>
                  </a:solidFill>
                  <a:latin typeface="PT Sans" panose="020B0503020203020204" pitchFamily="34" charset="0"/>
                </a:rPr>
                <a:t>Prohibitions</a:t>
              </a:r>
              <a:r>
                <a:rPr lang="en-US" sz="1167" dirty="0">
                  <a:solidFill>
                    <a:schemeClr val="tx1">
                      <a:lumMod val="75000"/>
                      <a:lumOff val="25000"/>
                    </a:schemeClr>
                  </a:solidFill>
                  <a:latin typeface="PT Sans" panose="020B0503020203020204" pitchFamily="34" charset="0"/>
                </a:rPr>
                <a:t>, </a:t>
              </a:r>
              <a:r>
                <a:rPr lang="en-US" sz="1167" b="1" dirty="0">
                  <a:solidFill>
                    <a:schemeClr val="tx1">
                      <a:lumMod val="75000"/>
                      <a:lumOff val="25000"/>
                    </a:schemeClr>
                  </a:solidFill>
                  <a:latin typeface="PT Sans" panose="020B0503020203020204" pitchFamily="34" charset="0"/>
                </a:rPr>
                <a:t>Permissions</a:t>
              </a:r>
              <a:r>
                <a:rPr lang="en-US" sz="1167" dirty="0">
                  <a:solidFill>
                    <a:schemeClr val="tx1">
                      <a:lumMod val="75000"/>
                      <a:lumOff val="25000"/>
                    </a:schemeClr>
                  </a:solidFill>
                  <a:latin typeface="PT Sans" panose="020B0503020203020204" pitchFamily="34" charset="0"/>
                </a:rPr>
                <a:t> and/or </a:t>
              </a:r>
              <a:r>
                <a:rPr lang="en-US" sz="1167" b="1" dirty="0">
                  <a:solidFill>
                    <a:schemeClr val="tx1">
                      <a:lumMod val="75000"/>
                      <a:lumOff val="25000"/>
                    </a:schemeClr>
                  </a:solidFill>
                  <a:latin typeface="PT Sans" panose="020B0503020203020204" pitchFamily="34" charset="0"/>
                </a:rPr>
                <a:t>Duties</a:t>
              </a:r>
              <a:r>
                <a:rPr lang="en-US" sz="1167" dirty="0">
                  <a:solidFill>
                    <a:schemeClr val="tx1">
                      <a:lumMod val="75000"/>
                      <a:lumOff val="25000"/>
                    </a:schemeClr>
                  </a:solidFill>
                  <a:latin typeface="PT Sans" panose="020B0503020203020204" pitchFamily="34" charset="0"/>
                </a:rPr>
                <a:t> for a certain </a:t>
              </a:r>
              <a:r>
                <a:rPr lang="en-US" sz="1167" b="1" dirty="0">
                  <a:solidFill>
                    <a:schemeClr val="tx1">
                      <a:lumMod val="75000"/>
                      <a:lumOff val="25000"/>
                    </a:schemeClr>
                  </a:solidFill>
                  <a:latin typeface="PT Sans" panose="020B0503020203020204" pitchFamily="34" charset="0"/>
                </a:rPr>
                <a:t>Asset</a:t>
              </a:r>
              <a:r>
                <a:rPr lang="en-US" sz="1167" dirty="0">
                  <a:solidFill>
                    <a:schemeClr val="tx1">
                      <a:lumMod val="75000"/>
                      <a:lumOff val="25000"/>
                    </a:schemeClr>
                  </a:solidFill>
                  <a:latin typeface="PT Sans" panose="020B0503020203020204" pitchFamily="34" charset="0"/>
                </a:rPr>
                <a:t>.</a:t>
              </a:r>
            </a:p>
            <a:p>
              <a:pPr>
                <a:defRPr/>
              </a:pPr>
              <a:endParaRPr lang="en-US" sz="1167" dirty="0">
                <a:solidFill>
                  <a:schemeClr val="tx1">
                    <a:lumMod val="75000"/>
                    <a:lumOff val="25000"/>
                  </a:schemeClr>
                </a:solidFill>
                <a:latin typeface="PT Sans" panose="020B0503020203020204" pitchFamily="34" charset="0"/>
              </a:endParaRPr>
            </a:p>
            <a:p>
              <a:pPr>
                <a:defRPr/>
              </a:pPr>
              <a:r>
                <a:rPr lang="de-AT" sz="1167" i="1" dirty="0">
                  <a:solidFill>
                    <a:schemeClr val="tx1">
                      <a:lumMod val="75000"/>
                      <a:lumOff val="25000"/>
                    </a:schemeClr>
                  </a:solidFill>
                  <a:latin typeface="PT Sans" panose="020B0503020203020204" pitchFamily="34" charset="0"/>
                </a:rPr>
                <a:t>Dataset XY </a:t>
              </a:r>
              <a:r>
                <a:rPr lang="de-AT" sz="1167" i="1" dirty="0" err="1">
                  <a:solidFill>
                    <a:schemeClr val="tx1">
                      <a:lumMod val="75000"/>
                      <a:lumOff val="25000"/>
                    </a:schemeClr>
                  </a:solidFill>
                  <a:latin typeface="PT Sans" panose="020B0503020203020204" pitchFamily="34" charset="0"/>
                </a:rPr>
                <a:t>is</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licensed</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under</a:t>
              </a:r>
              <a:r>
                <a:rPr lang="de-AT" sz="1167" i="1" dirty="0">
                  <a:solidFill>
                    <a:schemeClr val="tx1">
                      <a:lumMod val="75000"/>
                      <a:lumOff val="25000"/>
                    </a:schemeClr>
                  </a:solidFill>
                  <a:latin typeface="PT Sans" panose="020B0503020203020204" pitchFamily="34" charset="0"/>
                </a:rPr>
                <a:t> CC-BY. </a:t>
              </a:r>
            </a:p>
            <a:p>
              <a:pPr>
                <a:defRPr/>
              </a:pPr>
              <a:r>
                <a:rPr lang="de-AT" sz="1167" i="1" dirty="0">
                  <a:solidFill>
                    <a:schemeClr val="tx1">
                      <a:lumMod val="75000"/>
                      <a:lumOff val="25000"/>
                    </a:schemeClr>
                  </a:solidFill>
                  <a:latin typeface="PT Sans" panose="020B0503020203020204" pitchFamily="34" charset="0"/>
                </a:rPr>
                <a:t>(i.e. </a:t>
              </a:r>
              <a:r>
                <a:rPr lang="de-AT" sz="1167" i="1" dirty="0" err="1">
                  <a:solidFill>
                    <a:schemeClr val="tx1">
                      <a:lumMod val="75000"/>
                      <a:lumOff val="25000"/>
                    </a:schemeClr>
                  </a:solidFill>
                  <a:latin typeface="PT Sans" panose="020B0503020203020204" pitchFamily="34" charset="0"/>
                </a:rPr>
                <a:t>duty</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to</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attribute</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asset</a:t>
              </a:r>
              <a:r>
                <a:rPr lang="de-AT" sz="1167" i="1" dirty="0">
                  <a:solidFill>
                    <a:schemeClr val="tx1">
                      <a:lumMod val="75000"/>
                      <a:lumOff val="25000"/>
                    </a:schemeClr>
                  </a:solidFill>
                  <a:latin typeface="PT Sans" panose="020B0503020203020204" pitchFamily="34" charset="0"/>
                </a:rPr>
                <a:t> </a:t>
              </a:r>
              <a:r>
                <a:rPr lang="de-AT" sz="1167" i="1" dirty="0" err="1">
                  <a:solidFill>
                    <a:schemeClr val="tx1">
                      <a:lumMod val="75000"/>
                      <a:lumOff val="25000"/>
                    </a:schemeClr>
                  </a:solidFill>
                  <a:latin typeface="PT Sans" panose="020B0503020203020204" pitchFamily="34" charset="0"/>
                </a:rPr>
                <a:t>owner</a:t>
              </a:r>
              <a:r>
                <a:rPr lang="de-AT" sz="1167" i="1" dirty="0">
                  <a:solidFill>
                    <a:schemeClr val="tx1">
                      <a:lumMod val="75000"/>
                      <a:lumOff val="25000"/>
                    </a:schemeClr>
                  </a:solidFill>
                  <a:latin typeface="PT Sans" panose="020B0503020203020204" pitchFamily="34" charset="0"/>
                </a:rPr>
                <a:t>)</a:t>
              </a:r>
              <a:endParaRPr lang="en-US" sz="1167" i="1" dirty="0">
                <a:solidFill>
                  <a:schemeClr val="tx1">
                    <a:lumMod val="75000"/>
                    <a:lumOff val="25000"/>
                  </a:schemeClr>
                </a:solidFill>
                <a:latin typeface="PT Sans" panose="020B0503020203020204" pitchFamily="34" charset="0"/>
              </a:endParaRPr>
            </a:p>
          </p:txBody>
        </p:sp>
        <p:sp>
          <p:nvSpPr>
            <p:cNvPr id="21" name="TextBox 126"/>
            <p:cNvSpPr txBox="1"/>
            <p:nvPr/>
          </p:nvSpPr>
          <p:spPr>
            <a:xfrm>
              <a:off x="4271120" y="3306517"/>
              <a:ext cx="4968596" cy="853049"/>
            </a:xfrm>
            <a:prstGeom prst="rect">
              <a:avLst/>
            </a:prstGeom>
            <a:noFill/>
          </p:spPr>
          <p:txBody>
            <a:bodyPr>
              <a:spAutoFit/>
            </a:bodyPr>
            <a:lstStyle/>
            <a:p>
              <a:pPr algn="l">
                <a:defRPr/>
              </a:pPr>
              <a:r>
                <a:rPr lang="de-AT" sz="1667" b="1" dirty="0">
                  <a:solidFill>
                    <a:schemeClr val="tx1">
                      <a:lumMod val="75000"/>
                      <a:lumOff val="25000"/>
                    </a:schemeClr>
                  </a:solidFill>
                  <a:latin typeface="PT Sans" panose="020B0503020203020204" pitchFamily="34" charset="0"/>
                </a:rPr>
                <a:t>Set</a:t>
              </a:r>
              <a:endParaRPr lang="en-US" sz="2000" b="1" dirty="0">
                <a:solidFill>
                  <a:schemeClr val="tx1">
                    <a:lumMod val="75000"/>
                    <a:lumOff val="25000"/>
                  </a:schemeClr>
                </a:solidFill>
                <a:latin typeface="PT Sans" panose="020B0503020203020204" pitchFamily="34" charset="0"/>
              </a:endParaRPr>
            </a:p>
          </p:txBody>
        </p:sp>
      </p:grpSp>
    </p:spTree>
    <p:extLst>
      <p:ext uri="{BB962C8B-B14F-4D97-AF65-F5344CB8AC3E}">
        <p14:creationId xmlns:p14="http://schemas.microsoft.com/office/powerpoint/2010/main" val="801986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ODRL </a:t>
            </a:r>
            <a:r>
              <a:rPr lang="de-AT" dirty="0" err="1"/>
              <a:t>Concepts</a:t>
            </a:r>
            <a:r>
              <a:rPr lang="de-AT" dirty="0"/>
              <a:t> 2/5</a:t>
            </a:r>
            <a:br>
              <a:rPr lang="de-AT" dirty="0"/>
            </a:br>
            <a:r>
              <a:rPr lang="de-AT" sz="1500" dirty="0" err="1"/>
              <a:t>Permission</a:t>
            </a:r>
            <a:r>
              <a:rPr lang="de-AT" sz="1500" dirty="0"/>
              <a:t>, Prohibition, </a:t>
            </a:r>
            <a:r>
              <a:rPr lang="de-AT" sz="1500" dirty="0" err="1"/>
              <a:t>and</a:t>
            </a:r>
            <a:r>
              <a:rPr lang="de-AT" sz="1500" dirty="0"/>
              <a:t> </a:t>
            </a:r>
            <a:r>
              <a:rPr lang="de-AT" sz="1500" dirty="0" err="1"/>
              <a:t>Duty</a:t>
            </a:r>
            <a:endParaRPr lang="de-AT" sz="1500" dirty="0"/>
          </a:p>
        </p:txBody>
      </p:sp>
      <p:sp>
        <p:nvSpPr>
          <p:cNvPr id="4" name="Foliennummernplatzhalter 3"/>
          <p:cNvSpPr>
            <a:spLocks noGrp="1"/>
          </p:cNvSpPr>
          <p:nvPr>
            <p:ph type="sldNum" sz="quarter" idx="12"/>
          </p:nvPr>
        </p:nvSpPr>
        <p:spPr/>
        <p:txBody>
          <a:bodyPr/>
          <a:lstStyle/>
          <a:p>
            <a:fld id="{FDACAEEA-9F87-4922-9CCF-4C4B0EA7471E}" type="slidenum">
              <a:rPr lang="de-AT" smtClean="0"/>
              <a:pPr/>
              <a:t>45</a:t>
            </a:fld>
            <a:endParaRPr lang="de-AT" dirty="0"/>
          </a:p>
        </p:txBody>
      </p:sp>
      <p:grpSp>
        <p:nvGrpSpPr>
          <p:cNvPr id="6" name="Group 9"/>
          <p:cNvGrpSpPr>
            <a:grpSpLocks/>
          </p:cNvGrpSpPr>
          <p:nvPr/>
        </p:nvGrpSpPr>
        <p:grpSpPr bwMode="auto">
          <a:xfrm>
            <a:off x="2069084" y="1501014"/>
            <a:ext cx="6161484" cy="1216763"/>
            <a:chOff x="4271120" y="3306517"/>
            <a:chExt cx="7560840" cy="2975136"/>
          </a:xfrm>
        </p:grpSpPr>
        <p:sp>
          <p:nvSpPr>
            <p:cNvPr id="7" name="TextBox 61"/>
            <p:cNvSpPr txBox="1"/>
            <p:nvPr/>
          </p:nvSpPr>
          <p:spPr>
            <a:xfrm>
              <a:off x="4271120" y="4049710"/>
              <a:ext cx="7560840" cy="2231943"/>
            </a:xfrm>
            <a:prstGeom prst="rect">
              <a:avLst/>
            </a:prstGeom>
            <a:noFill/>
          </p:spPr>
          <p:txBody>
            <a:bodyPr>
              <a:spAutoFit/>
            </a:bodyPr>
            <a:lstStyle/>
            <a:p>
              <a:r>
                <a:rPr lang="en-US" sz="1333" dirty="0">
                  <a:solidFill>
                    <a:schemeClr val="tx1">
                      <a:lumMod val="75000"/>
                      <a:lumOff val="25000"/>
                    </a:schemeClr>
                  </a:solidFill>
                  <a:latin typeface="PT Sans" panose="020B0503020203020204" pitchFamily="34" charset="0"/>
                </a:rPr>
                <a:t>A </a:t>
              </a:r>
              <a:r>
                <a:rPr lang="en-US" sz="1333" b="1" dirty="0">
                  <a:solidFill>
                    <a:schemeClr val="tx1">
                      <a:lumMod val="75000"/>
                      <a:lumOff val="25000"/>
                    </a:schemeClr>
                  </a:solidFill>
                  <a:latin typeface="PT Sans" panose="020B0503020203020204" pitchFamily="34" charset="0"/>
                </a:rPr>
                <a:t>Permission</a:t>
              </a:r>
              <a:r>
                <a:rPr lang="en-US" sz="1333" dirty="0">
                  <a:solidFill>
                    <a:schemeClr val="tx1">
                      <a:lumMod val="75000"/>
                      <a:lumOff val="25000"/>
                    </a:schemeClr>
                  </a:solidFill>
                  <a:latin typeface="PT Sans" panose="020B0503020203020204" pitchFamily="34" charset="0"/>
                </a:rPr>
                <a:t> specifies </a:t>
              </a:r>
              <a:r>
                <a:rPr lang="en-US" sz="1333" b="1" dirty="0">
                  <a:solidFill>
                    <a:schemeClr val="tx1">
                      <a:lumMod val="75000"/>
                      <a:lumOff val="25000"/>
                    </a:schemeClr>
                  </a:solidFill>
                  <a:latin typeface="PT Sans" panose="020B0503020203020204" pitchFamily="34" charset="0"/>
                </a:rPr>
                <a:t>Actions</a:t>
              </a:r>
              <a:r>
                <a:rPr lang="en-US" sz="1333" dirty="0">
                  <a:solidFill>
                    <a:schemeClr val="tx1">
                      <a:lumMod val="75000"/>
                      <a:lumOff val="25000"/>
                    </a:schemeClr>
                  </a:solidFill>
                  <a:latin typeface="PT Sans" panose="020B0503020203020204" pitchFamily="34" charset="0"/>
                </a:rPr>
                <a:t> which are allowed to be executed on a certain </a:t>
              </a:r>
              <a:r>
                <a:rPr lang="en-US" sz="1333" b="1" dirty="0">
                  <a:solidFill>
                    <a:schemeClr val="tx1">
                      <a:lumMod val="75000"/>
                      <a:lumOff val="25000"/>
                    </a:schemeClr>
                  </a:solidFill>
                  <a:latin typeface="PT Sans" panose="020B0503020203020204" pitchFamily="34" charset="0"/>
                </a:rPr>
                <a:t>Asset</a:t>
              </a:r>
              <a:r>
                <a:rPr lang="en-US" sz="1333" dirty="0">
                  <a:solidFill>
                    <a:schemeClr val="tx1">
                      <a:lumMod val="75000"/>
                      <a:lumOff val="25000"/>
                    </a:schemeClr>
                  </a:solidFill>
                  <a:latin typeface="PT Sans" panose="020B0503020203020204" pitchFamily="34" charset="0"/>
                </a:rPr>
                <a:t>. </a:t>
              </a:r>
            </a:p>
            <a:p>
              <a:endParaRPr lang="en-US" sz="1333" dirty="0">
                <a:solidFill>
                  <a:schemeClr val="tx1">
                    <a:lumMod val="75000"/>
                    <a:lumOff val="25000"/>
                  </a:schemeClr>
                </a:solidFill>
                <a:latin typeface="PT Sans" panose="020B0503020203020204" pitchFamily="34" charset="0"/>
              </a:endParaRPr>
            </a:p>
            <a:p>
              <a:r>
                <a:rPr lang="en-US" sz="1333" i="1" dirty="0">
                  <a:solidFill>
                    <a:schemeClr val="tx1">
                      <a:lumMod val="75000"/>
                      <a:lumOff val="25000"/>
                    </a:schemeClr>
                  </a:solidFill>
                  <a:latin typeface="PT Sans" panose="020B0503020203020204" pitchFamily="34" charset="0"/>
                </a:rPr>
                <a:t>Alice allows Bob to </a:t>
              </a:r>
              <a:r>
                <a:rPr lang="de-AT" sz="1333" i="1" dirty="0" err="1">
                  <a:solidFill>
                    <a:schemeClr val="tx1">
                      <a:lumMod val="75000"/>
                      <a:lumOff val="25000"/>
                    </a:schemeClr>
                  </a:solidFill>
                  <a:latin typeface="PT Sans" panose="020B0503020203020204" pitchFamily="34" charset="0"/>
                </a:rPr>
                <a:t>read</a:t>
              </a:r>
              <a:r>
                <a:rPr lang="de-AT" sz="1333" i="1" dirty="0">
                  <a:solidFill>
                    <a:schemeClr val="tx1">
                      <a:lumMod val="75000"/>
                      <a:lumOff val="25000"/>
                    </a:schemeClr>
                  </a:solidFill>
                  <a:latin typeface="PT Sans" panose="020B0503020203020204" pitchFamily="34" charset="0"/>
                </a:rPr>
                <a:t> her </a:t>
              </a:r>
              <a:r>
                <a:rPr lang="de-AT" sz="1333" i="1" dirty="0" err="1">
                  <a:solidFill>
                    <a:schemeClr val="tx1">
                      <a:lumMod val="75000"/>
                      <a:lumOff val="25000"/>
                    </a:schemeClr>
                  </a:solidFill>
                  <a:latin typeface="PT Sans" panose="020B0503020203020204" pitchFamily="34" charset="0"/>
                </a:rPr>
                <a:t>dataset</a:t>
              </a:r>
              <a:r>
                <a:rPr lang="de-AT" sz="1333" i="1" dirty="0">
                  <a:solidFill>
                    <a:schemeClr val="tx1">
                      <a:lumMod val="75000"/>
                      <a:lumOff val="25000"/>
                    </a:schemeClr>
                  </a:solidFill>
                  <a:latin typeface="PT Sans" panose="020B0503020203020204" pitchFamily="34" charset="0"/>
                </a:rPr>
                <a:t>.</a:t>
              </a:r>
            </a:p>
          </p:txBody>
        </p:sp>
        <p:sp>
          <p:nvSpPr>
            <p:cNvPr id="8" name="TextBox 126"/>
            <p:cNvSpPr txBox="1"/>
            <p:nvPr/>
          </p:nvSpPr>
          <p:spPr>
            <a:xfrm>
              <a:off x="4271120" y="3306517"/>
              <a:ext cx="4968596" cy="978318"/>
            </a:xfrm>
            <a:prstGeom prst="rect">
              <a:avLst/>
            </a:prstGeom>
            <a:noFill/>
          </p:spPr>
          <p:txBody>
            <a:bodyPr>
              <a:spAutoFit/>
            </a:bodyPr>
            <a:lstStyle/>
            <a:p>
              <a:pPr algn="l">
                <a:defRPr/>
              </a:pPr>
              <a:r>
                <a:rPr lang="de-AT" sz="2000" b="1" dirty="0" err="1">
                  <a:solidFill>
                    <a:schemeClr val="tx1">
                      <a:lumMod val="75000"/>
                      <a:lumOff val="25000"/>
                    </a:schemeClr>
                  </a:solidFill>
                  <a:latin typeface="PT Sans" panose="020B0503020203020204" pitchFamily="34" charset="0"/>
                </a:rPr>
                <a:t>Permission</a:t>
              </a:r>
              <a:endParaRPr lang="en-US" sz="2000" b="1" dirty="0">
                <a:solidFill>
                  <a:schemeClr val="tx1">
                    <a:lumMod val="75000"/>
                    <a:lumOff val="25000"/>
                  </a:schemeClr>
                </a:solidFill>
                <a:latin typeface="PT Sans" panose="020B0503020203020204" pitchFamily="34" charset="0"/>
              </a:endParaRPr>
            </a:p>
          </p:txBody>
        </p:sp>
      </p:grpSp>
      <p:grpSp>
        <p:nvGrpSpPr>
          <p:cNvPr id="9" name="Group 9"/>
          <p:cNvGrpSpPr>
            <a:grpSpLocks/>
          </p:cNvGrpSpPr>
          <p:nvPr/>
        </p:nvGrpSpPr>
        <p:grpSpPr bwMode="auto">
          <a:xfrm>
            <a:off x="2069083" y="2617474"/>
            <a:ext cx="6161484" cy="1275272"/>
            <a:chOff x="4271120" y="3447993"/>
            <a:chExt cx="7560840" cy="3118195"/>
          </a:xfrm>
        </p:grpSpPr>
        <p:sp>
          <p:nvSpPr>
            <p:cNvPr id="10" name="TextBox 61"/>
            <p:cNvSpPr txBox="1"/>
            <p:nvPr/>
          </p:nvSpPr>
          <p:spPr>
            <a:xfrm>
              <a:off x="4271120" y="4334247"/>
              <a:ext cx="7560840" cy="2231941"/>
            </a:xfrm>
            <a:prstGeom prst="rect">
              <a:avLst/>
            </a:prstGeom>
            <a:noFill/>
          </p:spPr>
          <p:txBody>
            <a:bodyPr>
              <a:spAutoFit/>
            </a:bodyPr>
            <a:lstStyle/>
            <a:p>
              <a:pPr>
                <a:defRPr/>
              </a:pPr>
              <a:r>
                <a:rPr lang="en-US" sz="1333" b="1" dirty="0">
                  <a:solidFill>
                    <a:schemeClr val="tx1">
                      <a:lumMod val="75000"/>
                      <a:lumOff val="25000"/>
                    </a:schemeClr>
                  </a:solidFill>
                  <a:latin typeface="PT Sans" panose="020B0503020203020204" pitchFamily="34" charset="0"/>
                </a:rPr>
                <a:t>Prohibitions</a:t>
              </a:r>
              <a:r>
                <a:rPr lang="en-US" sz="1333" dirty="0">
                  <a:solidFill>
                    <a:schemeClr val="tx1">
                      <a:lumMod val="75000"/>
                      <a:lumOff val="25000"/>
                    </a:schemeClr>
                  </a:solidFill>
                  <a:latin typeface="PT Sans" panose="020B0503020203020204" pitchFamily="34" charset="0"/>
                </a:rPr>
                <a:t> are used to forbid specific </a:t>
              </a:r>
              <a:r>
                <a:rPr lang="en-US" sz="1333" b="1" dirty="0">
                  <a:solidFill>
                    <a:schemeClr val="tx1">
                      <a:lumMod val="75000"/>
                      <a:lumOff val="25000"/>
                    </a:schemeClr>
                  </a:solidFill>
                  <a:latin typeface="PT Sans" panose="020B0503020203020204" pitchFamily="34" charset="0"/>
                </a:rPr>
                <a:t>Actions</a:t>
              </a:r>
              <a:r>
                <a:rPr lang="en-US" sz="1333" dirty="0">
                  <a:solidFill>
                    <a:schemeClr val="tx1">
                      <a:lumMod val="75000"/>
                      <a:lumOff val="25000"/>
                    </a:schemeClr>
                  </a:solidFill>
                  <a:latin typeface="PT Sans" panose="020B0503020203020204" pitchFamily="34" charset="0"/>
                </a:rPr>
                <a:t> on an </a:t>
              </a:r>
              <a:r>
                <a:rPr lang="en-US" sz="1333" b="1" dirty="0">
                  <a:solidFill>
                    <a:schemeClr val="tx1">
                      <a:lumMod val="75000"/>
                      <a:lumOff val="25000"/>
                    </a:schemeClr>
                  </a:solidFill>
                  <a:latin typeface="PT Sans" panose="020B0503020203020204" pitchFamily="34" charset="0"/>
                </a:rPr>
                <a:t>Asset</a:t>
              </a:r>
              <a:r>
                <a:rPr lang="en-US" sz="1333" dirty="0">
                  <a:solidFill>
                    <a:schemeClr val="tx1">
                      <a:lumMod val="75000"/>
                      <a:lumOff val="25000"/>
                    </a:schemeClr>
                  </a:solidFill>
                  <a:latin typeface="PT Sans" panose="020B0503020203020204" pitchFamily="34" charset="0"/>
                </a:rPr>
                <a:t> and cannot refer to </a:t>
              </a:r>
              <a:r>
                <a:rPr lang="en-US" sz="1333" b="1" dirty="0">
                  <a:solidFill>
                    <a:schemeClr val="tx1">
                      <a:lumMod val="75000"/>
                      <a:lumOff val="25000"/>
                    </a:schemeClr>
                  </a:solidFill>
                  <a:latin typeface="PT Sans" panose="020B0503020203020204" pitchFamily="34" charset="0"/>
                </a:rPr>
                <a:t>Duties</a:t>
              </a:r>
              <a:r>
                <a:rPr lang="en-US" sz="1333" dirty="0">
                  <a:solidFill>
                    <a:schemeClr val="tx1">
                      <a:lumMod val="75000"/>
                      <a:lumOff val="25000"/>
                    </a:schemeClr>
                  </a:solidFill>
                  <a:latin typeface="PT Sans" panose="020B0503020203020204" pitchFamily="34" charset="0"/>
                </a:rPr>
                <a:t>.</a:t>
              </a:r>
            </a:p>
            <a:p>
              <a:pPr>
                <a:defRPr/>
              </a:pPr>
              <a:endParaRPr lang="en-US" sz="1333" dirty="0">
                <a:solidFill>
                  <a:schemeClr val="tx1">
                    <a:lumMod val="75000"/>
                    <a:lumOff val="25000"/>
                  </a:schemeClr>
                </a:solidFill>
                <a:latin typeface="PT Sans" panose="020B0503020203020204" pitchFamily="34" charset="0"/>
              </a:endParaRPr>
            </a:p>
            <a:p>
              <a:pPr>
                <a:defRPr/>
              </a:pPr>
              <a:r>
                <a:rPr lang="en-US" sz="1333" i="1" dirty="0">
                  <a:solidFill>
                    <a:schemeClr val="tx1">
                      <a:lumMod val="75000"/>
                      <a:lumOff val="25000"/>
                    </a:schemeClr>
                  </a:solidFill>
                  <a:latin typeface="PT Sans" panose="020B0503020203020204" pitchFamily="34" charset="0"/>
                </a:rPr>
                <a:t>Alice prohibits Bob to distribute her dataset.</a:t>
              </a:r>
              <a:endParaRPr lang="de-AT" sz="1333" i="1" dirty="0">
                <a:solidFill>
                  <a:schemeClr val="tx1">
                    <a:lumMod val="75000"/>
                    <a:lumOff val="25000"/>
                  </a:schemeClr>
                </a:solidFill>
                <a:latin typeface="PT Sans" panose="020B0503020203020204" pitchFamily="34" charset="0"/>
              </a:endParaRPr>
            </a:p>
          </p:txBody>
        </p:sp>
        <p:sp>
          <p:nvSpPr>
            <p:cNvPr id="11" name="TextBox 126"/>
            <p:cNvSpPr txBox="1"/>
            <p:nvPr/>
          </p:nvSpPr>
          <p:spPr>
            <a:xfrm>
              <a:off x="4271120" y="3447993"/>
              <a:ext cx="4968596" cy="978318"/>
            </a:xfrm>
            <a:prstGeom prst="rect">
              <a:avLst/>
            </a:prstGeom>
            <a:noFill/>
          </p:spPr>
          <p:txBody>
            <a:bodyPr>
              <a:spAutoFit/>
            </a:bodyPr>
            <a:lstStyle/>
            <a:p>
              <a:pPr algn="l">
                <a:defRPr/>
              </a:pPr>
              <a:r>
                <a:rPr lang="de-AT" sz="2000" b="1" dirty="0">
                  <a:solidFill>
                    <a:schemeClr val="tx1">
                      <a:lumMod val="75000"/>
                      <a:lumOff val="25000"/>
                    </a:schemeClr>
                  </a:solidFill>
                  <a:latin typeface="PT Sans" panose="020B0503020203020204" pitchFamily="34" charset="0"/>
                </a:rPr>
                <a:t>Prohibition</a:t>
              </a:r>
              <a:endParaRPr lang="en-US" sz="2000" b="1" dirty="0">
                <a:solidFill>
                  <a:schemeClr val="tx1">
                    <a:lumMod val="75000"/>
                    <a:lumOff val="25000"/>
                  </a:schemeClr>
                </a:solidFill>
                <a:latin typeface="PT Sans" panose="020B0503020203020204" pitchFamily="34" charset="0"/>
              </a:endParaRPr>
            </a:p>
          </p:txBody>
        </p:sp>
      </p:grpSp>
      <p:grpSp>
        <p:nvGrpSpPr>
          <p:cNvPr id="12" name="Group 9"/>
          <p:cNvGrpSpPr>
            <a:grpSpLocks/>
          </p:cNvGrpSpPr>
          <p:nvPr/>
        </p:nvGrpSpPr>
        <p:grpSpPr bwMode="auto">
          <a:xfrm>
            <a:off x="2069083" y="3997626"/>
            <a:ext cx="6161484" cy="1216763"/>
            <a:chOff x="4271120" y="3306517"/>
            <a:chExt cx="7560840" cy="2975132"/>
          </a:xfrm>
        </p:grpSpPr>
        <p:sp>
          <p:nvSpPr>
            <p:cNvPr id="13" name="TextBox 61"/>
            <p:cNvSpPr txBox="1"/>
            <p:nvPr/>
          </p:nvSpPr>
          <p:spPr>
            <a:xfrm>
              <a:off x="4271120" y="4049709"/>
              <a:ext cx="7560840" cy="2231940"/>
            </a:xfrm>
            <a:prstGeom prst="rect">
              <a:avLst/>
            </a:prstGeom>
            <a:noFill/>
          </p:spPr>
          <p:txBody>
            <a:bodyPr>
              <a:spAutoFit/>
            </a:bodyPr>
            <a:lstStyle/>
            <a:p>
              <a:pPr>
                <a:defRPr/>
              </a:pPr>
              <a:r>
                <a:rPr lang="de-AT" sz="1333" b="1" dirty="0" err="1">
                  <a:solidFill>
                    <a:schemeClr val="tx1">
                      <a:lumMod val="75000"/>
                      <a:lumOff val="25000"/>
                    </a:schemeClr>
                  </a:solidFill>
                  <a:latin typeface="PT Sans" panose="020B0503020203020204" pitchFamily="34" charset="0"/>
                </a:rPr>
                <a:t>Duties</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define</a:t>
              </a:r>
              <a:r>
                <a:rPr lang="de-AT" sz="1333" dirty="0">
                  <a:solidFill>
                    <a:schemeClr val="tx1">
                      <a:lumMod val="75000"/>
                      <a:lumOff val="25000"/>
                    </a:schemeClr>
                  </a:solidFill>
                  <a:latin typeface="PT Sans" panose="020B0503020203020204" pitchFamily="34" charset="0"/>
                </a:rPr>
                <a:t> </a:t>
              </a:r>
              <a:r>
                <a:rPr lang="de-AT" sz="1333" b="1" dirty="0">
                  <a:solidFill>
                    <a:schemeClr val="tx1">
                      <a:lumMod val="75000"/>
                      <a:lumOff val="25000"/>
                    </a:schemeClr>
                  </a:solidFill>
                  <a:latin typeface="PT Sans" panose="020B0503020203020204" pitchFamily="34" charset="0"/>
                </a:rPr>
                <a:t>Actions</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that</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have</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to</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be</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perfomed</a:t>
              </a:r>
              <a:r>
                <a:rPr lang="de-AT" sz="1333" dirty="0">
                  <a:solidFill>
                    <a:schemeClr val="tx1">
                      <a:lumMod val="75000"/>
                      <a:lumOff val="25000"/>
                    </a:schemeClr>
                  </a:solidFill>
                  <a:latin typeface="PT Sans" panose="020B0503020203020204" pitchFamily="34" charset="0"/>
                </a:rPr>
                <a:t> so </a:t>
              </a:r>
              <a:r>
                <a:rPr lang="de-AT" sz="1333" dirty="0" err="1">
                  <a:solidFill>
                    <a:schemeClr val="tx1">
                      <a:lumMod val="75000"/>
                      <a:lumOff val="25000"/>
                    </a:schemeClr>
                  </a:solidFill>
                  <a:latin typeface="PT Sans" panose="020B0503020203020204" pitchFamily="34" charset="0"/>
                </a:rPr>
                <a:t>that</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sorrounding</a:t>
              </a:r>
              <a:r>
                <a:rPr lang="de-AT" sz="1333" dirty="0">
                  <a:solidFill>
                    <a:schemeClr val="tx1">
                      <a:lumMod val="75000"/>
                      <a:lumOff val="25000"/>
                    </a:schemeClr>
                  </a:solidFill>
                  <a:latin typeface="PT Sans" panose="020B0503020203020204" pitchFamily="34" charset="0"/>
                </a:rPr>
                <a:t> </a:t>
              </a:r>
              <a:r>
                <a:rPr lang="de-AT" sz="1333" b="1" dirty="0" err="1">
                  <a:solidFill>
                    <a:schemeClr val="tx1">
                      <a:lumMod val="75000"/>
                      <a:lumOff val="25000"/>
                    </a:schemeClr>
                  </a:solidFill>
                  <a:latin typeface="PT Sans" panose="020B0503020203020204" pitchFamily="34" charset="0"/>
                </a:rPr>
                <a:t>Permissions</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or</a:t>
              </a:r>
              <a:r>
                <a:rPr lang="de-AT" sz="1333" dirty="0">
                  <a:solidFill>
                    <a:schemeClr val="tx1">
                      <a:lumMod val="75000"/>
                      <a:lumOff val="25000"/>
                    </a:schemeClr>
                  </a:solidFill>
                  <a:latin typeface="PT Sans" panose="020B0503020203020204" pitchFamily="34" charset="0"/>
                </a:rPr>
                <a:t> </a:t>
              </a:r>
              <a:r>
                <a:rPr lang="de-AT" sz="1333" b="1" dirty="0" err="1">
                  <a:solidFill>
                    <a:schemeClr val="tx1">
                      <a:lumMod val="75000"/>
                      <a:lumOff val="25000"/>
                    </a:schemeClr>
                  </a:solidFill>
                  <a:latin typeface="PT Sans" panose="020B0503020203020204" pitchFamily="34" charset="0"/>
                </a:rPr>
                <a:t>Policies</a:t>
              </a:r>
              <a:r>
                <a:rPr lang="de-AT" sz="1333" dirty="0">
                  <a:solidFill>
                    <a:schemeClr val="tx1">
                      <a:lumMod val="75000"/>
                      <a:lumOff val="25000"/>
                    </a:schemeClr>
                  </a:solidFill>
                  <a:latin typeface="PT Sans" panose="020B0503020203020204" pitchFamily="34" charset="0"/>
                </a:rPr>
                <a:t> </a:t>
              </a:r>
              <a:r>
                <a:rPr lang="de-AT" sz="1333" dirty="0" err="1">
                  <a:solidFill>
                    <a:schemeClr val="tx1">
                      <a:lumMod val="75000"/>
                      <a:lumOff val="25000"/>
                    </a:schemeClr>
                  </a:solidFill>
                  <a:latin typeface="PT Sans" panose="020B0503020203020204" pitchFamily="34" charset="0"/>
                </a:rPr>
                <a:t>become</a:t>
              </a:r>
              <a:r>
                <a:rPr lang="de-AT" sz="1333" dirty="0">
                  <a:solidFill>
                    <a:schemeClr val="tx1">
                      <a:lumMod val="75000"/>
                      <a:lumOff val="25000"/>
                    </a:schemeClr>
                  </a:solidFill>
                  <a:latin typeface="PT Sans" panose="020B0503020203020204" pitchFamily="34" charset="0"/>
                </a:rPr>
                <a:t> valid.</a:t>
              </a:r>
            </a:p>
            <a:p>
              <a:pPr>
                <a:defRPr/>
              </a:pPr>
              <a:endParaRPr lang="de-AT" sz="1333" dirty="0">
                <a:solidFill>
                  <a:schemeClr val="tx1">
                    <a:lumMod val="75000"/>
                    <a:lumOff val="25000"/>
                  </a:schemeClr>
                </a:solidFill>
                <a:latin typeface="PT Sans" panose="020B0503020203020204" pitchFamily="34" charset="0"/>
              </a:endParaRPr>
            </a:p>
            <a:p>
              <a:pPr>
                <a:defRPr/>
              </a:pPr>
              <a:r>
                <a:rPr lang="de-AT" sz="1333" i="1" dirty="0">
                  <a:solidFill>
                    <a:schemeClr val="tx1">
                      <a:lumMod val="75000"/>
                      <a:lumOff val="25000"/>
                    </a:schemeClr>
                  </a:solidFill>
                  <a:latin typeface="PT Sans" panose="020B0503020203020204" pitchFamily="34" charset="0"/>
                </a:rPr>
                <a:t>Alice </a:t>
              </a:r>
              <a:r>
                <a:rPr lang="de-AT" sz="1333" i="1" dirty="0" err="1">
                  <a:solidFill>
                    <a:schemeClr val="tx1">
                      <a:lumMod val="75000"/>
                      <a:lumOff val="25000"/>
                    </a:schemeClr>
                  </a:solidFill>
                  <a:latin typeface="PT Sans" panose="020B0503020203020204" pitchFamily="34" charset="0"/>
                </a:rPr>
                <a:t>allows</a:t>
              </a:r>
              <a:r>
                <a:rPr lang="de-AT" sz="1333" i="1" dirty="0">
                  <a:solidFill>
                    <a:schemeClr val="tx1">
                      <a:lumMod val="75000"/>
                      <a:lumOff val="25000"/>
                    </a:schemeClr>
                  </a:solidFill>
                  <a:latin typeface="PT Sans" panose="020B0503020203020204" pitchFamily="34" charset="0"/>
                </a:rPr>
                <a:t> Bob </a:t>
              </a:r>
              <a:r>
                <a:rPr lang="de-AT" sz="1333" i="1" dirty="0" err="1">
                  <a:solidFill>
                    <a:schemeClr val="tx1">
                      <a:lumMod val="75000"/>
                      <a:lumOff val="25000"/>
                    </a:schemeClr>
                  </a:solidFill>
                  <a:latin typeface="PT Sans" panose="020B0503020203020204" pitchFamily="34" charset="0"/>
                </a:rPr>
                <a:t>to</a:t>
              </a:r>
              <a:r>
                <a:rPr lang="de-AT" sz="1333" i="1" dirty="0">
                  <a:solidFill>
                    <a:schemeClr val="tx1">
                      <a:lumMod val="75000"/>
                      <a:lumOff val="25000"/>
                    </a:schemeClr>
                  </a:solidFill>
                  <a:latin typeface="PT Sans" panose="020B0503020203020204" pitchFamily="34" charset="0"/>
                </a:rPr>
                <a:t> </a:t>
              </a:r>
              <a:r>
                <a:rPr lang="de-AT" sz="1333" i="1" dirty="0" err="1">
                  <a:solidFill>
                    <a:schemeClr val="tx1">
                      <a:lumMod val="75000"/>
                      <a:lumOff val="25000"/>
                    </a:schemeClr>
                  </a:solidFill>
                  <a:latin typeface="PT Sans" panose="020B0503020203020204" pitchFamily="34" charset="0"/>
                </a:rPr>
                <a:t>read</a:t>
              </a:r>
              <a:r>
                <a:rPr lang="de-AT" sz="1333" i="1" dirty="0">
                  <a:solidFill>
                    <a:schemeClr val="tx1">
                      <a:lumMod val="75000"/>
                      <a:lumOff val="25000"/>
                    </a:schemeClr>
                  </a:solidFill>
                  <a:latin typeface="PT Sans" panose="020B0503020203020204" pitchFamily="34" charset="0"/>
                </a:rPr>
                <a:t> her </a:t>
              </a:r>
              <a:r>
                <a:rPr lang="de-AT" sz="1333" i="1" dirty="0" err="1">
                  <a:solidFill>
                    <a:schemeClr val="tx1">
                      <a:lumMod val="75000"/>
                      <a:lumOff val="25000"/>
                    </a:schemeClr>
                  </a:solidFill>
                  <a:latin typeface="PT Sans" panose="020B0503020203020204" pitchFamily="34" charset="0"/>
                </a:rPr>
                <a:t>dataset</a:t>
              </a:r>
              <a:r>
                <a:rPr lang="de-AT" sz="1333" i="1" dirty="0">
                  <a:solidFill>
                    <a:schemeClr val="tx1">
                      <a:lumMod val="75000"/>
                      <a:lumOff val="25000"/>
                    </a:schemeClr>
                  </a:solidFill>
                  <a:latin typeface="PT Sans" panose="020B0503020203020204" pitchFamily="34" charset="0"/>
                </a:rPr>
                <a:t> </a:t>
              </a:r>
              <a:r>
                <a:rPr lang="de-AT" sz="1333" i="1" dirty="0" err="1">
                  <a:solidFill>
                    <a:schemeClr val="tx1">
                      <a:lumMod val="75000"/>
                      <a:lumOff val="25000"/>
                    </a:schemeClr>
                  </a:solidFill>
                  <a:latin typeface="PT Sans" panose="020B0503020203020204" pitchFamily="34" charset="0"/>
                </a:rPr>
                <a:t>if</a:t>
              </a:r>
              <a:r>
                <a:rPr lang="de-AT" sz="1333" i="1" dirty="0">
                  <a:solidFill>
                    <a:schemeClr val="tx1">
                      <a:lumMod val="75000"/>
                      <a:lumOff val="25000"/>
                    </a:schemeClr>
                  </a:solidFill>
                  <a:latin typeface="PT Sans" panose="020B0503020203020204" pitchFamily="34" charset="0"/>
                </a:rPr>
                <a:t> he </a:t>
              </a:r>
              <a:r>
                <a:rPr lang="de-AT" sz="1333" i="1" dirty="0" err="1">
                  <a:solidFill>
                    <a:schemeClr val="tx1">
                      <a:lumMod val="75000"/>
                      <a:lumOff val="25000"/>
                    </a:schemeClr>
                  </a:solidFill>
                  <a:latin typeface="PT Sans" panose="020B0503020203020204" pitchFamily="34" charset="0"/>
                </a:rPr>
                <a:t>pays</a:t>
              </a:r>
              <a:r>
                <a:rPr lang="de-AT" sz="1333" i="1" dirty="0">
                  <a:solidFill>
                    <a:schemeClr val="tx1">
                      <a:lumMod val="75000"/>
                      <a:lumOff val="25000"/>
                    </a:schemeClr>
                  </a:solidFill>
                  <a:latin typeface="PT Sans" panose="020B0503020203020204" pitchFamily="34" charset="0"/>
                </a:rPr>
                <a:t> her 20€.</a:t>
              </a:r>
            </a:p>
          </p:txBody>
        </p:sp>
        <p:sp>
          <p:nvSpPr>
            <p:cNvPr id="14" name="TextBox 126"/>
            <p:cNvSpPr txBox="1"/>
            <p:nvPr/>
          </p:nvSpPr>
          <p:spPr>
            <a:xfrm>
              <a:off x="4271120" y="3306517"/>
              <a:ext cx="4968596" cy="978317"/>
            </a:xfrm>
            <a:prstGeom prst="rect">
              <a:avLst/>
            </a:prstGeom>
            <a:noFill/>
          </p:spPr>
          <p:txBody>
            <a:bodyPr>
              <a:spAutoFit/>
            </a:bodyPr>
            <a:lstStyle/>
            <a:p>
              <a:pPr algn="l">
                <a:defRPr/>
              </a:pPr>
              <a:r>
                <a:rPr lang="de-AT" sz="2000" b="1" dirty="0" err="1">
                  <a:solidFill>
                    <a:schemeClr val="tx1">
                      <a:lumMod val="75000"/>
                      <a:lumOff val="25000"/>
                    </a:schemeClr>
                  </a:solidFill>
                  <a:latin typeface="PT Sans" panose="020B0503020203020204" pitchFamily="34" charset="0"/>
                </a:rPr>
                <a:t>Duty</a:t>
              </a:r>
              <a:endParaRPr lang="en-US" sz="2000" b="1" dirty="0">
                <a:solidFill>
                  <a:schemeClr val="tx1">
                    <a:lumMod val="75000"/>
                    <a:lumOff val="25000"/>
                  </a:schemeClr>
                </a:solidFill>
                <a:latin typeface="PT Sans" panose="020B0503020203020204" pitchFamily="34" charset="0"/>
              </a:endParaRPr>
            </a:p>
          </p:txBody>
        </p:sp>
      </p:grpSp>
      <p:sp>
        <p:nvSpPr>
          <p:cNvPr id="3" name="Textfeld 2"/>
          <p:cNvSpPr txBox="1"/>
          <p:nvPr/>
        </p:nvSpPr>
        <p:spPr>
          <a:xfrm>
            <a:off x="3693651" y="5337357"/>
            <a:ext cx="790601" cy="246221"/>
          </a:xfrm>
          <a:prstGeom prst="rect">
            <a:avLst/>
          </a:prstGeom>
          <a:noFill/>
        </p:spPr>
        <p:txBody>
          <a:bodyPr wrap="none" rtlCol="0">
            <a:spAutoFit/>
          </a:bodyPr>
          <a:lstStyle/>
          <a:p>
            <a:r>
              <a:rPr lang="de-AT" sz="1000" b="1" dirty="0" err="1">
                <a:latin typeface="PT Sans" panose="020B0503020203020204" pitchFamily="34" charset="0"/>
              </a:rPr>
              <a:t>Permission</a:t>
            </a:r>
            <a:endParaRPr lang="de-AT" sz="1000" b="1" dirty="0">
              <a:latin typeface="PT Sans" panose="020B0503020203020204" pitchFamily="34" charset="0"/>
            </a:endParaRPr>
          </a:p>
        </p:txBody>
      </p:sp>
      <p:sp>
        <p:nvSpPr>
          <p:cNvPr id="16" name="Textfeld 15"/>
          <p:cNvSpPr txBox="1"/>
          <p:nvPr/>
        </p:nvSpPr>
        <p:spPr>
          <a:xfrm>
            <a:off x="5260910" y="5337357"/>
            <a:ext cx="442750" cy="246221"/>
          </a:xfrm>
          <a:prstGeom prst="rect">
            <a:avLst/>
          </a:prstGeom>
          <a:noFill/>
        </p:spPr>
        <p:txBody>
          <a:bodyPr wrap="none" rtlCol="0">
            <a:spAutoFit/>
          </a:bodyPr>
          <a:lstStyle/>
          <a:p>
            <a:r>
              <a:rPr lang="de-AT" sz="1000" b="1" dirty="0" err="1">
                <a:latin typeface="PT Sans" panose="020B0503020203020204" pitchFamily="34" charset="0"/>
              </a:rPr>
              <a:t>Duty</a:t>
            </a:r>
            <a:endParaRPr lang="de-AT" sz="1000" b="1" dirty="0">
              <a:latin typeface="PT Sans" panose="020B0503020203020204" pitchFamily="34" charset="0"/>
            </a:endParaRPr>
          </a:p>
        </p:txBody>
      </p:sp>
      <p:sp>
        <p:nvSpPr>
          <p:cNvPr id="15" name="Geschweifte Klammer rechts 14"/>
          <p:cNvSpPr/>
          <p:nvPr/>
        </p:nvSpPr>
        <p:spPr>
          <a:xfrm rot="5400000">
            <a:off x="5366160" y="4783424"/>
            <a:ext cx="199604" cy="908263"/>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
        <p:nvSpPr>
          <p:cNvPr id="18" name="Geschweifte Klammer rechts 17"/>
          <p:cNvSpPr/>
          <p:nvPr/>
        </p:nvSpPr>
        <p:spPr>
          <a:xfrm rot="5400000">
            <a:off x="3971062" y="4689938"/>
            <a:ext cx="199604" cy="110207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Tree>
    <p:extLst>
      <p:ext uri="{BB962C8B-B14F-4D97-AF65-F5344CB8AC3E}">
        <p14:creationId xmlns:p14="http://schemas.microsoft.com/office/powerpoint/2010/main" val="644938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a:grpSpLocks/>
          </p:cNvGrpSpPr>
          <p:nvPr/>
        </p:nvGrpSpPr>
        <p:grpSpPr bwMode="auto">
          <a:xfrm>
            <a:off x="2069083" y="1861053"/>
            <a:ext cx="6161484" cy="1011643"/>
            <a:chOff x="4271120" y="3306517"/>
            <a:chExt cx="7560840" cy="2473592"/>
          </a:xfrm>
        </p:grpSpPr>
        <p:sp>
          <p:nvSpPr>
            <p:cNvPr id="10" name="TextBox 61"/>
            <p:cNvSpPr txBox="1"/>
            <p:nvPr/>
          </p:nvSpPr>
          <p:spPr>
            <a:xfrm>
              <a:off x="4271120" y="4049710"/>
              <a:ext cx="7560840" cy="1730399"/>
            </a:xfrm>
            <a:prstGeom prst="rect">
              <a:avLst/>
            </a:prstGeom>
            <a:noFill/>
          </p:spPr>
          <p:txBody>
            <a:bodyPr>
              <a:spAutoFit/>
            </a:bodyPr>
            <a:lstStyle/>
            <a:p>
              <a:pPr>
                <a:defRPr/>
              </a:pPr>
              <a:r>
                <a:rPr lang="en-US" sz="1333" dirty="0">
                  <a:solidFill>
                    <a:schemeClr val="tx1">
                      <a:lumMod val="75000"/>
                      <a:lumOff val="25000"/>
                    </a:schemeClr>
                  </a:solidFill>
                  <a:latin typeface="PT Sans" panose="020B0503020203020204" pitchFamily="34" charset="0"/>
                </a:rPr>
                <a:t>An </a:t>
              </a:r>
              <a:r>
                <a:rPr lang="en-US" sz="1333" b="1" dirty="0">
                  <a:solidFill>
                    <a:schemeClr val="tx1">
                      <a:lumMod val="75000"/>
                      <a:lumOff val="25000"/>
                    </a:schemeClr>
                  </a:solidFill>
                  <a:latin typeface="PT Sans" panose="020B0503020203020204" pitchFamily="34" charset="0"/>
                </a:rPr>
                <a:t>Asset</a:t>
              </a:r>
              <a:r>
                <a:rPr lang="en-US" sz="1333" dirty="0">
                  <a:solidFill>
                    <a:schemeClr val="tx1">
                      <a:lumMod val="75000"/>
                      <a:lumOff val="25000"/>
                    </a:schemeClr>
                  </a:solidFill>
                  <a:latin typeface="PT Sans" panose="020B0503020203020204" pitchFamily="34" charset="0"/>
                </a:rPr>
                <a:t> is the entity whose terms of usage are restricted by its surrounding policy expression. In the domain of </a:t>
              </a:r>
              <a:r>
                <a:rPr lang="en-US" sz="1333" i="1" dirty="0">
                  <a:solidFill>
                    <a:schemeClr val="tx1">
                      <a:lumMod val="75000"/>
                      <a:lumOff val="25000"/>
                    </a:schemeClr>
                  </a:solidFill>
                  <a:latin typeface="PT Sans" panose="020B0503020203020204" pitchFamily="34" charset="0"/>
                </a:rPr>
                <a:t>Linked Data</a:t>
              </a:r>
              <a:r>
                <a:rPr lang="en-US" sz="1333" dirty="0">
                  <a:solidFill>
                    <a:schemeClr val="tx1">
                      <a:lumMod val="75000"/>
                      <a:lumOff val="25000"/>
                    </a:schemeClr>
                  </a:solidFill>
                  <a:latin typeface="PT Sans" panose="020B0503020203020204" pitchFamily="34" charset="0"/>
                </a:rPr>
                <a:t> an </a:t>
              </a:r>
              <a:r>
                <a:rPr lang="en-US" sz="1333" b="1" dirty="0">
                  <a:solidFill>
                    <a:schemeClr val="tx1">
                      <a:lumMod val="75000"/>
                      <a:lumOff val="25000"/>
                    </a:schemeClr>
                  </a:solidFill>
                  <a:latin typeface="PT Sans" panose="020B0503020203020204" pitchFamily="34" charset="0"/>
                </a:rPr>
                <a:t>Asset</a:t>
              </a:r>
              <a:r>
                <a:rPr lang="en-US" sz="1333" dirty="0">
                  <a:solidFill>
                    <a:schemeClr val="tx1">
                      <a:lumMod val="75000"/>
                      <a:lumOff val="25000"/>
                    </a:schemeClr>
                  </a:solidFill>
                  <a:latin typeface="PT Sans" panose="020B0503020203020204" pitchFamily="34" charset="0"/>
                </a:rPr>
                <a:t> usually represents a dataset or parts of a dataset (triples) .</a:t>
              </a:r>
              <a:endParaRPr lang="de-AT" sz="1333" dirty="0">
                <a:solidFill>
                  <a:schemeClr val="tx1">
                    <a:lumMod val="75000"/>
                    <a:lumOff val="25000"/>
                  </a:schemeClr>
                </a:solidFill>
                <a:latin typeface="PT Sans" panose="020B0503020203020204" pitchFamily="34" charset="0"/>
              </a:endParaRPr>
            </a:p>
          </p:txBody>
        </p:sp>
        <p:sp>
          <p:nvSpPr>
            <p:cNvPr id="11" name="TextBox 126"/>
            <p:cNvSpPr txBox="1"/>
            <p:nvPr/>
          </p:nvSpPr>
          <p:spPr>
            <a:xfrm>
              <a:off x="4271120" y="3306517"/>
              <a:ext cx="4968596" cy="978318"/>
            </a:xfrm>
            <a:prstGeom prst="rect">
              <a:avLst/>
            </a:prstGeom>
            <a:noFill/>
          </p:spPr>
          <p:txBody>
            <a:bodyPr>
              <a:spAutoFit/>
            </a:bodyPr>
            <a:lstStyle/>
            <a:p>
              <a:pPr algn="l">
                <a:defRPr/>
              </a:pPr>
              <a:r>
                <a:rPr lang="de-AT" sz="2000" b="1" dirty="0">
                  <a:solidFill>
                    <a:schemeClr val="tx1">
                      <a:lumMod val="75000"/>
                      <a:lumOff val="25000"/>
                    </a:schemeClr>
                  </a:solidFill>
                  <a:latin typeface="PT Sans" panose="020B0503020203020204" pitchFamily="34" charset="0"/>
                </a:rPr>
                <a:t>Asset</a:t>
              </a:r>
              <a:endParaRPr lang="en-US" sz="2000" b="1" dirty="0">
                <a:solidFill>
                  <a:schemeClr val="tx1">
                    <a:lumMod val="75000"/>
                    <a:lumOff val="25000"/>
                  </a:schemeClr>
                </a:solidFill>
                <a:latin typeface="PT Sans" panose="020B0503020203020204" pitchFamily="34" charset="0"/>
              </a:endParaRPr>
            </a:p>
          </p:txBody>
        </p:sp>
      </p:grpSp>
      <p:sp>
        <p:nvSpPr>
          <p:cNvPr id="2" name="Titel 1"/>
          <p:cNvSpPr>
            <a:spLocks noGrp="1"/>
          </p:cNvSpPr>
          <p:nvPr>
            <p:ph type="title"/>
          </p:nvPr>
        </p:nvSpPr>
        <p:spPr/>
        <p:txBody>
          <a:bodyPr/>
          <a:lstStyle/>
          <a:p>
            <a:r>
              <a:rPr lang="de-AT" dirty="0"/>
              <a:t>ODRL </a:t>
            </a:r>
            <a:r>
              <a:rPr lang="de-AT" dirty="0" err="1"/>
              <a:t>Concepts</a:t>
            </a:r>
            <a:r>
              <a:rPr lang="de-AT" dirty="0"/>
              <a:t> 3/5</a:t>
            </a:r>
            <a:br>
              <a:rPr lang="de-AT" dirty="0"/>
            </a:br>
            <a:r>
              <a:rPr lang="de-AT" sz="1500" dirty="0"/>
              <a:t>Asset </a:t>
            </a:r>
            <a:r>
              <a:rPr lang="de-AT" sz="1500" dirty="0" err="1"/>
              <a:t>and</a:t>
            </a:r>
            <a:r>
              <a:rPr lang="de-AT" sz="1500" dirty="0"/>
              <a:t> Party</a:t>
            </a:r>
          </a:p>
        </p:txBody>
      </p:sp>
      <p:sp>
        <p:nvSpPr>
          <p:cNvPr id="4" name="Foliennummernplatzhalter 3"/>
          <p:cNvSpPr>
            <a:spLocks noGrp="1"/>
          </p:cNvSpPr>
          <p:nvPr>
            <p:ph type="sldNum" sz="quarter" idx="12"/>
          </p:nvPr>
        </p:nvSpPr>
        <p:spPr/>
        <p:txBody>
          <a:bodyPr/>
          <a:lstStyle/>
          <a:p>
            <a:fld id="{FDACAEEA-9F87-4922-9CCF-4C4B0EA7471E}" type="slidenum">
              <a:rPr lang="de-AT" smtClean="0"/>
              <a:pPr/>
              <a:t>46</a:t>
            </a:fld>
            <a:endParaRPr lang="de-AT" dirty="0"/>
          </a:p>
        </p:txBody>
      </p:sp>
      <p:grpSp>
        <p:nvGrpSpPr>
          <p:cNvPr id="12" name="Group 9"/>
          <p:cNvGrpSpPr>
            <a:grpSpLocks/>
          </p:cNvGrpSpPr>
          <p:nvPr/>
        </p:nvGrpSpPr>
        <p:grpSpPr bwMode="auto">
          <a:xfrm>
            <a:off x="2069083" y="3097527"/>
            <a:ext cx="6161484" cy="806522"/>
            <a:chOff x="4271120" y="3306517"/>
            <a:chExt cx="7560840" cy="1972046"/>
          </a:xfrm>
        </p:grpSpPr>
        <p:sp>
          <p:nvSpPr>
            <p:cNvPr id="13" name="TextBox 61"/>
            <p:cNvSpPr txBox="1"/>
            <p:nvPr/>
          </p:nvSpPr>
          <p:spPr>
            <a:xfrm>
              <a:off x="4271120" y="4049710"/>
              <a:ext cx="7560840" cy="1228853"/>
            </a:xfrm>
            <a:prstGeom prst="rect">
              <a:avLst/>
            </a:prstGeom>
            <a:noFill/>
          </p:spPr>
          <p:txBody>
            <a:bodyPr>
              <a:spAutoFit/>
            </a:bodyPr>
            <a:lstStyle/>
            <a:p>
              <a:pPr>
                <a:defRPr/>
              </a:pPr>
              <a:r>
                <a:rPr lang="en-US" sz="1333" dirty="0">
                  <a:solidFill>
                    <a:schemeClr val="tx1">
                      <a:lumMod val="75000"/>
                      <a:lumOff val="25000"/>
                    </a:schemeClr>
                  </a:solidFill>
                  <a:latin typeface="PT Sans" panose="020B0503020203020204" pitchFamily="34" charset="0"/>
                </a:rPr>
                <a:t>A </a:t>
              </a:r>
              <a:r>
                <a:rPr lang="en-US" sz="1333" b="1" dirty="0">
                  <a:solidFill>
                    <a:schemeClr val="tx1">
                      <a:lumMod val="75000"/>
                      <a:lumOff val="25000"/>
                    </a:schemeClr>
                  </a:solidFill>
                  <a:latin typeface="PT Sans" panose="020B0503020203020204" pitchFamily="34" charset="0"/>
                </a:rPr>
                <a:t>Party</a:t>
              </a:r>
              <a:r>
                <a:rPr lang="en-US" sz="1333" dirty="0">
                  <a:solidFill>
                    <a:schemeClr val="tx1">
                      <a:lumMod val="75000"/>
                      <a:lumOff val="25000"/>
                    </a:schemeClr>
                  </a:solidFill>
                  <a:latin typeface="PT Sans" panose="020B0503020203020204" pitchFamily="34" charset="0"/>
                </a:rPr>
                <a:t> can be distinguished into </a:t>
              </a:r>
              <a:r>
                <a:rPr lang="en-US" sz="1333" b="1" dirty="0">
                  <a:solidFill>
                    <a:schemeClr val="tx1">
                      <a:lumMod val="75000"/>
                      <a:lumOff val="25000"/>
                    </a:schemeClr>
                  </a:solidFill>
                  <a:latin typeface="PT Sans" panose="020B0503020203020204" pitchFamily="34" charset="0"/>
                </a:rPr>
                <a:t>Assigners</a:t>
              </a:r>
              <a:r>
                <a:rPr lang="en-US" sz="1333" dirty="0">
                  <a:solidFill>
                    <a:schemeClr val="tx1">
                      <a:lumMod val="75000"/>
                      <a:lumOff val="25000"/>
                    </a:schemeClr>
                  </a:solidFill>
                  <a:latin typeface="PT Sans" panose="020B0503020203020204" pitchFamily="34" charset="0"/>
                </a:rPr>
                <a:t> (the parties who propose the policy statements) and </a:t>
              </a:r>
              <a:r>
                <a:rPr lang="en-US" sz="1333" b="1" dirty="0">
                  <a:solidFill>
                    <a:schemeClr val="tx1">
                      <a:lumMod val="75000"/>
                      <a:lumOff val="25000"/>
                    </a:schemeClr>
                  </a:solidFill>
                  <a:latin typeface="PT Sans" panose="020B0503020203020204" pitchFamily="34" charset="0"/>
                </a:rPr>
                <a:t>Assignees</a:t>
              </a:r>
              <a:r>
                <a:rPr lang="en-US" sz="1333" dirty="0">
                  <a:solidFill>
                    <a:schemeClr val="tx1">
                      <a:lumMod val="75000"/>
                      <a:lumOff val="25000"/>
                    </a:schemeClr>
                  </a:solidFill>
                  <a:latin typeface="PT Sans" panose="020B0503020203020204" pitchFamily="34" charset="0"/>
                </a:rPr>
                <a:t> (the ones who receive the policy statements).</a:t>
              </a:r>
              <a:endParaRPr lang="de-AT" sz="1333" dirty="0">
                <a:solidFill>
                  <a:schemeClr val="tx1">
                    <a:lumMod val="75000"/>
                    <a:lumOff val="25000"/>
                  </a:schemeClr>
                </a:solidFill>
                <a:latin typeface="PT Sans" panose="020B0503020203020204" pitchFamily="34" charset="0"/>
              </a:endParaRPr>
            </a:p>
          </p:txBody>
        </p:sp>
        <p:sp>
          <p:nvSpPr>
            <p:cNvPr id="14" name="TextBox 126"/>
            <p:cNvSpPr txBox="1"/>
            <p:nvPr/>
          </p:nvSpPr>
          <p:spPr>
            <a:xfrm>
              <a:off x="4271120" y="3306517"/>
              <a:ext cx="4968596" cy="978318"/>
            </a:xfrm>
            <a:prstGeom prst="rect">
              <a:avLst/>
            </a:prstGeom>
            <a:noFill/>
          </p:spPr>
          <p:txBody>
            <a:bodyPr>
              <a:spAutoFit/>
            </a:bodyPr>
            <a:lstStyle/>
            <a:p>
              <a:pPr algn="l">
                <a:defRPr/>
              </a:pPr>
              <a:r>
                <a:rPr lang="de-AT" sz="2000" b="1" dirty="0">
                  <a:solidFill>
                    <a:schemeClr val="tx1">
                      <a:lumMod val="75000"/>
                      <a:lumOff val="25000"/>
                    </a:schemeClr>
                  </a:solidFill>
                  <a:latin typeface="PT Sans" panose="020B0503020203020204" pitchFamily="34" charset="0"/>
                </a:rPr>
                <a:t>Party</a:t>
              </a:r>
              <a:endParaRPr lang="en-US" sz="2000" b="1" dirty="0">
                <a:solidFill>
                  <a:schemeClr val="tx1">
                    <a:lumMod val="75000"/>
                    <a:lumOff val="25000"/>
                  </a:schemeClr>
                </a:solidFill>
                <a:latin typeface="PT Sans" panose="020B0503020203020204" pitchFamily="34" charset="0"/>
              </a:endParaRPr>
            </a:p>
          </p:txBody>
        </p:sp>
      </p:grpSp>
      <p:sp>
        <p:nvSpPr>
          <p:cNvPr id="3" name="AutoShape 2" descr="http://lukas-prokop.at/talks/gnupg/cpg1_slides/01_encryption.svg"/>
          <p:cNvSpPr>
            <a:spLocks noChangeAspect="1" noChangeArrowheads="1"/>
          </p:cNvSpPr>
          <p:nvPr/>
        </p:nvSpPr>
        <p:spPr bwMode="auto">
          <a:xfrm>
            <a:off x="1399646" y="-1905000"/>
            <a:ext cx="7143750" cy="39687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de-AT" sz="1500"/>
          </a:p>
        </p:txBody>
      </p:sp>
      <p:pic>
        <p:nvPicPr>
          <p:cNvPr id="20" name="Grafik 1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77965" y="4177348"/>
            <a:ext cx="661072" cy="931510"/>
          </a:xfrm>
          <a:prstGeom prst="rect">
            <a:avLst/>
          </a:prstGeom>
        </p:spPr>
      </p:pic>
      <p:pic>
        <p:nvPicPr>
          <p:cNvPr id="21" name="Grafik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91553" y="4192738"/>
            <a:ext cx="502035" cy="915475"/>
          </a:xfrm>
          <a:prstGeom prst="rect">
            <a:avLst/>
          </a:prstGeom>
        </p:spPr>
      </p:pic>
      <p:grpSp>
        <p:nvGrpSpPr>
          <p:cNvPr id="25" name="Gruppieren 24"/>
          <p:cNvGrpSpPr/>
          <p:nvPr/>
        </p:nvGrpSpPr>
        <p:grpSpPr>
          <a:xfrm>
            <a:off x="4611481" y="4432764"/>
            <a:ext cx="360040" cy="494033"/>
            <a:chOff x="3851920" y="5192818"/>
            <a:chExt cx="432048" cy="592840"/>
          </a:xfrm>
        </p:grpSpPr>
        <p:sp>
          <p:nvSpPr>
            <p:cNvPr id="24" name="Flussdiagramm: Magnetplattenspeicher 23"/>
            <p:cNvSpPr/>
            <p:nvPr/>
          </p:nvSpPr>
          <p:spPr>
            <a:xfrm>
              <a:off x="3851920" y="5533252"/>
              <a:ext cx="432048" cy="252406"/>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AT" sz="1500"/>
            </a:p>
          </p:txBody>
        </p:sp>
        <p:sp>
          <p:nvSpPr>
            <p:cNvPr id="23" name="Flussdiagramm: Magnetplattenspeicher 22"/>
            <p:cNvSpPr/>
            <p:nvPr/>
          </p:nvSpPr>
          <p:spPr>
            <a:xfrm>
              <a:off x="3851920" y="5363122"/>
              <a:ext cx="432048" cy="252406"/>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AT" sz="1500"/>
            </a:p>
          </p:txBody>
        </p:sp>
        <p:sp>
          <p:nvSpPr>
            <p:cNvPr id="22" name="Flussdiagramm: Magnetplattenspeicher 21"/>
            <p:cNvSpPr/>
            <p:nvPr/>
          </p:nvSpPr>
          <p:spPr>
            <a:xfrm>
              <a:off x="3851920" y="5192818"/>
              <a:ext cx="432048" cy="252406"/>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AT" sz="1500"/>
            </a:p>
          </p:txBody>
        </p:sp>
      </p:grpSp>
      <p:sp>
        <p:nvSpPr>
          <p:cNvPr id="27" name="Textfeld 26"/>
          <p:cNvSpPr txBox="1"/>
          <p:nvPr/>
        </p:nvSpPr>
        <p:spPr>
          <a:xfrm>
            <a:off x="3609428" y="4047036"/>
            <a:ext cx="508083" cy="323165"/>
          </a:xfrm>
          <a:prstGeom prst="rect">
            <a:avLst/>
          </a:prstGeom>
          <a:noFill/>
        </p:spPr>
        <p:txBody>
          <a:bodyPr wrap="square" rtlCol="0">
            <a:spAutoFit/>
          </a:bodyPr>
          <a:lstStyle/>
          <a:p>
            <a:r>
              <a:rPr lang="de-AT" sz="750" b="1" dirty="0" err="1">
                <a:latin typeface="PT Sans" panose="020B0503020203020204" pitchFamily="34" charset="0"/>
              </a:rPr>
              <a:t>Assigner</a:t>
            </a:r>
            <a:endParaRPr lang="de-AT" sz="750" b="1" dirty="0">
              <a:latin typeface="PT Sans" panose="020B0503020203020204" pitchFamily="34" charset="0"/>
            </a:endParaRPr>
          </a:p>
        </p:txBody>
      </p:sp>
      <p:sp>
        <p:nvSpPr>
          <p:cNvPr id="28" name="Textfeld 27"/>
          <p:cNvSpPr txBox="1"/>
          <p:nvPr/>
        </p:nvSpPr>
        <p:spPr>
          <a:xfrm>
            <a:off x="4601422" y="4047036"/>
            <a:ext cx="548402" cy="207749"/>
          </a:xfrm>
          <a:prstGeom prst="rect">
            <a:avLst/>
          </a:prstGeom>
          <a:noFill/>
        </p:spPr>
        <p:txBody>
          <a:bodyPr wrap="square" rtlCol="0">
            <a:spAutoFit/>
          </a:bodyPr>
          <a:lstStyle/>
          <a:p>
            <a:r>
              <a:rPr lang="de-AT" sz="750" b="1" dirty="0">
                <a:latin typeface="PT Sans" panose="020B0503020203020204" pitchFamily="34" charset="0"/>
              </a:rPr>
              <a:t>Asset</a:t>
            </a:r>
          </a:p>
        </p:txBody>
      </p:sp>
      <p:sp>
        <p:nvSpPr>
          <p:cNvPr id="29" name="Textfeld 28"/>
          <p:cNvSpPr txBox="1"/>
          <p:nvPr/>
        </p:nvSpPr>
        <p:spPr>
          <a:xfrm>
            <a:off x="5532300" y="4048291"/>
            <a:ext cx="558891" cy="207749"/>
          </a:xfrm>
          <a:prstGeom prst="rect">
            <a:avLst/>
          </a:prstGeom>
          <a:noFill/>
        </p:spPr>
        <p:txBody>
          <a:bodyPr wrap="square" rtlCol="0">
            <a:spAutoFit/>
          </a:bodyPr>
          <a:lstStyle/>
          <a:p>
            <a:r>
              <a:rPr lang="de-AT" sz="750" b="1" dirty="0" err="1">
                <a:latin typeface="PT Sans" panose="020B0503020203020204" pitchFamily="34" charset="0"/>
              </a:rPr>
              <a:t>Assignee</a:t>
            </a:r>
            <a:endParaRPr lang="de-AT" sz="750" b="1" dirty="0">
              <a:latin typeface="PT Sans" panose="020B0503020203020204" pitchFamily="34" charset="0"/>
            </a:endParaRPr>
          </a:p>
        </p:txBody>
      </p:sp>
      <p:cxnSp>
        <p:nvCxnSpPr>
          <p:cNvPr id="31" name="Gerade Verbindung mit Pfeil 30"/>
          <p:cNvCxnSpPr>
            <a:stCxn id="21" idx="3"/>
          </p:cNvCxnSpPr>
          <p:nvPr/>
        </p:nvCxnSpPr>
        <p:spPr>
          <a:xfrm>
            <a:off x="4093588" y="4650475"/>
            <a:ext cx="478330"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5014702" y="4650475"/>
            <a:ext cx="478330" cy="0"/>
          </a:xfrm>
          <a:prstGeom prst="straightConnector1">
            <a:avLst/>
          </a:prstGeom>
          <a:ln>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4109823" y="4490529"/>
            <a:ext cx="381730" cy="323165"/>
          </a:xfrm>
          <a:prstGeom prst="rect">
            <a:avLst/>
          </a:prstGeom>
          <a:noFill/>
        </p:spPr>
        <p:txBody>
          <a:bodyPr wrap="square" rtlCol="0">
            <a:spAutoFit/>
          </a:bodyPr>
          <a:lstStyle/>
          <a:p>
            <a:r>
              <a:rPr lang="de-AT" sz="750" dirty="0" err="1">
                <a:latin typeface="PT Sans" panose="020B0503020203020204" pitchFamily="34" charset="0"/>
              </a:rPr>
              <a:t>owns</a:t>
            </a:r>
            <a:endParaRPr lang="de-AT" sz="750" dirty="0">
              <a:latin typeface="PT Sans" panose="020B0503020203020204" pitchFamily="34" charset="0"/>
            </a:endParaRPr>
          </a:p>
        </p:txBody>
      </p:sp>
      <p:sp>
        <p:nvSpPr>
          <p:cNvPr id="34" name="Textfeld 33"/>
          <p:cNvSpPr txBox="1"/>
          <p:nvPr/>
        </p:nvSpPr>
        <p:spPr>
          <a:xfrm>
            <a:off x="5149824" y="4492549"/>
            <a:ext cx="381730" cy="207749"/>
          </a:xfrm>
          <a:prstGeom prst="rect">
            <a:avLst/>
          </a:prstGeom>
          <a:noFill/>
        </p:spPr>
        <p:txBody>
          <a:bodyPr wrap="square" rtlCol="0">
            <a:spAutoFit/>
          </a:bodyPr>
          <a:lstStyle/>
          <a:p>
            <a:r>
              <a:rPr lang="de-AT" sz="750" dirty="0" err="1">
                <a:latin typeface="PT Sans" panose="020B0503020203020204" pitchFamily="34" charset="0"/>
              </a:rPr>
              <a:t>uses</a:t>
            </a:r>
            <a:endParaRPr lang="de-AT" sz="750" dirty="0">
              <a:latin typeface="PT Sans" panose="020B0503020203020204" pitchFamily="34" charset="0"/>
            </a:endParaRPr>
          </a:p>
        </p:txBody>
      </p:sp>
    </p:spTree>
    <p:extLst>
      <p:ext uri="{BB962C8B-B14F-4D97-AF65-F5344CB8AC3E}">
        <p14:creationId xmlns:p14="http://schemas.microsoft.com/office/powerpoint/2010/main" val="89036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ODRL </a:t>
            </a:r>
            <a:r>
              <a:rPr lang="de-AT" dirty="0" err="1"/>
              <a:t>Concepts</a:t>
            </a:r>
            <a:r>
              <a:rPr lang="de-AT" dirty="0"/>
              <a:t> 4/5</a:t>
            </a:r>
            <a:br>
              <a:rPr lang="de-AT" dirty="0"/>
            </a:br>
            <a:r>
              <a:rPr lang="de-AT" sz="1500" dirty="0"/>
              <a:t>Action</a:t>
            </a:r>
          </a:p>
        </p:txBody>
      </p:sp>
      <p:sp>
        <p:nvSpPr>
          <p:cNvPr id="4" name="Foliennummernplatzhalter 3"/>
          <p:cNvSpPr>
            <a:spLocks noGrp="1"/>
          </p:cNvSpPr>
          <p:nvPr>
            <p:ph type="sldNum" sz="quarter" idx="12"/>
          </p:nvPr>
        </p:nvSpPr>
        <p:spPr/>
        <p:txBody>
          <a:bodyPr/>
          <a:lstStyle/>
          <a:p>
            <a:fld id="{FDACAEEA-9F87-4922-9CCF-4C4B0EA7471E}" type="slidenum">
              <a:rPr lang="de-AT" smtClean="0"/>
              <a:pPr/>
              <a:t>47</a:t>
            </a:fld>
            <a:endParaRPr lang="de-AT" dirty="0"/>
          </a:p>
        </p:txBody>
      </p:sp>
      <p:grpSp>
        <p:nvGrpSpPr>
          <p:cNvPr id="6" name="Group 9"/>
          <p:cNvGrpSpPr>
            <a:grpSpLocks/>
          </p:cNvGrpSpPr>
          <p:nvPr/>
        </p:nvGrpSpPr>
        <p:grpSpPr bwMode="auto">
          <a:xfrm>
            <a:off x="1695623" y="1201316"/>
            <a:ext cx="6430103" cy="1011643"/>
            <a:chOff x="4271120" y="3306517"/>
            <a:chExt cx="7560840" cy="2473592"/>
          </a:xfrm>
        </p:grpSpPr>
        <p:sp>
          <p:nvSpPr>
            <p:cNvPr id="7" name="TextBox 61"/>
            <p:cNvSpPr txBox="1"/>
            <p:nvPr/>
          </p:nvSpPr>
          <p:spPr>
            <a:xfrm>
              <a:off x="4271120" y="4049710"/>
              <a:ext cx="7560840" cy="1730399"/>
            </a:xfrm>
            <a:prstGeom prst="rect">
              <a:avLst/>
            </a:prstGeom>
            <a:noFill/>
          </p:spPr>
          <p:txBody>
            <a:bodyPr>
              <a:spAutoFit/>
            </a:bodyPr>
            <a:lstStyle/>
            <a:p>
              <a:r>
                <a:rPr lang="en-US" sz="1333" b="1" dirty="0">
                  <a:solidFill>
                    <a:schemeClr val="tx1">
                      <a:lumMod val="75000"/>
                      <a:lumOff val="25000"/>
                    </a:schemeClr>
                  </a:solidFill>
                  <a:latin typeface="PT Sans" panose="020B0503020203020204" pitchFamily="34" charset="0"/>
                </a:rPr>
                <a:t>Actions</a:t>
              </a:r>
              <a:r>
                <a:rPr lang="en-US" sz="1333" dirty="0">
                  <a:solidFill>
                    <a:schemeClr val="tx1">
                      <a:lumMod val="75000"/>
                      <a:lumOff val="25000"/>
                    </a:schemeClr>
                  </a:solidFill>
                  <a:latin typeface="PT Sans" panose="020B0503020203020204" pitchFamily="34" charset="0"/>
                </a:rPr>
                <a:t> are operations on </a:t>
              </a:r>
              <a:r>
                <a:rPr lang="en-US" sz="1333" b="1" dirty="0">
                  <a:solidFill>
                    <a:schemeClr val="tx1">
                      <a:lumMod val="75000"/>
                      <a:lumOff val="25000"/>
                    </a:schemeClr>
                  </a:solidFill>
                  <a:latin typeface="PT Sans" panose="020B0503020203020204" pitchFamily="34" charset="0"/>
                </a:rPr>
                <a:t>Assets</a:t>
              </a:r>
              <a:r>
                <a:rPr lang="en-US" sz="1333" dirty="0">
                  <a:solidFill>
                    <a:schemeClr val="tx1">
                      <a:lumMod val="75000"/>
                      <a:lumOff val="25000"/>
                    </a:schemeClr>
                  </a:solidFill>
                  <a:latin typeface="PT Sans" panose="020B0503020203020204" pitchFamily="34" charset="0"/>
                </a:rPr>
                <a:t> that a potential </a:t>
              </a:r>
              <a:r>
                <a:rPr lang="en-US" sz="1333" b="1" dirty="0">
                  <a:solidFill>
                    <a:schemeClr val="tx1">
                      <a:lumMod val="75000"/>
                      <a:lumOff val="25000"/>
                    </a:schemeClr>
                  </a:solidFill>
                  <a:latin typeface="PT Sans" panose="020B0503020203020204" pitchFamily="34" charset="0"/>
                </a:rPr>
                <a:t>Assignee</a:t>
              </a:r>
              <a:r>
                <a:rPr lang="en-US" sz="1333" dirty="0">
                  <a:solidFill>
                    <a:schemeClr val="tx1">
                      <a:lumMod val="75000"/>
                      <a:lumOff val="25000"/>
                    </a:schemeClr>
                  </a:solidFill>
                  <a:latin typeface="PT Sans" panose="020B0503020203020204" pitchFamily="34" charset="0"/>
                </a:rPr>
                <a:t> is allowed (if related to a </a:t>
              </a:r>
              <a:r>
                <a:rPr lang="en-US" sz="1333" b="1" dirty="0">
                  <a:solidFill>
                    <a:schemeClr val="tx1">
                      <a:lumMod val="75000"/>
                      <a:lumOff val="25000"/>
                    </a:schemeClr>
                  </a:solidFill>
                  <a:latin typeface="PT Sans" panose="020B0503020203020204" pitchFamily="34" charset="0"/>
                </a:rPr>
                <a:t>Permission</a:t>
              </a:r>
              <a:r>
                <a:rPr lang="en-US" sz="1333" dirty="0">
                  <a:solidFill>
                    <a:schemeClr val="tx1">
                      <a:lumMod val="75000"/>
                      <a:lumOff val="25000"/>
                    </a:schemeClr>
                  </a:solidFill>
                  <a:latin typeface="PT Sans" panose="020B0503020203020204" pitchFamily="34" charset="0"/>
                </a:rPr>
                <a:t>), is prohibited (if related to a </a:t>
              </a:r>
              <a:r>
                <a:rPr lang="en-US" sz="1333" b="1" dirty="0">
                  <a:solidFill>
                    <a:schemeClr val="tx1">
                      <a:lumMod val="75000"/>
                      <a:lumOff val="25000"/>
                    </a:schemeClr>
                  </a:solidFill>
                  <a:latin typeface="PT Sans" panose="020B0503020203020204" pitchFamily="34" charset="0"/>
                </a:rPr>
                <a:t>Prohibition</a:t>
              </a:r>
              <a:r>
                <a:rPr lang="en-US" sz="1333" dirty="0">
                  <a:solidFill>
                    <a:schemeClr val="tx1">
                      <a:lumMod val="75000"/>
                      <a:lumOff val="25000"/>
                    </a:schemeClr>
                  </a:solidFill>
                  <a:latin typeface="PT Sans" panose="020B0503020203020204" pitchFamily="34" charset="0"/>
                </a:rPr>
                <a:t>) or has (if related to a </a:t>
              </a:r>
              <a:r>
                <a:rPr lang="en-US" sz="1333" b="1" dirty="0">
                  <a:solidFill>
                    <a:schemeClr val="tx1">
                      <a:lumMod val="75000"/>
                      <a:lumOff val="25000"/>
                    </a:schemeClr>
                  </a:solidFill>
                  <a:latin typeface="PT Sans" panose="020B0503020203020204" pitchFamily="34" charset="0"/>
                </a:rPr>
                <a:t>Duty</a:t>
              </a:r>
              <a:r>
                <a:rPr lang="en-US" sz="1333" dirty="0">
                  <a:solidFill>
                    <a:schemeClr val="tx1">
                      <a:lumMod val="75000"/>
                      <a:lumOff val="25000"/>
                    </a:schemeClr>
                  </a:solidFill>
                  <a:latin typeface="PT Sans" panose="020B0503020203020204" pitchFamily="34" charset="0"/>
                </a:rPr>
                <a:t>) to perform.  In a Linked Data scenario actions could be, e.g.:</a:t>
              </a:r>
              <a:endParaRPr lang="de-AT" sz="1333" dirty="0">
                <a:solidFill>
                  <a:schemeClr val="tx1">
                    <a:lumMod val="75000"/>
                    <a:lumOff val="25000"/>
                  </a:schemeClr>
                </a:solidFill>
                <a:latin typeface="PT Sans" panose="020B0503020203020204" pitchFamily="34" charset="0"/>
              </a:endParaRPr>
            </a:p>
          </p:txBody>
        </p:sp>
        <p:sp>
          <p:nvSpPr>
            <p:cNvPr id="8" name="TextBox 126"/>
            <p:cNvSpPr txBox="1"/>
            <p:nvPr/>
          </p:nvSpPr>
          <p:spPr>
            <a:xfrm>
              <a:off x="4271120" y="3306517"/>
              <a:ext cx="4968596" cy="978318"/>
            </a:xfrm>
            <a:prstGeom prst="rect">
              <a:avLst/>
            </a:prstGeom>
            <a:noFill/>
          </p:spPr>
          <p:txBody>
            <a:bodyPr>
              <a:spAutoFit/>
            </a:bodyPr>
            <a:lstStyle/>
            <a:p>
              <a:pPr algn="l">
                <a:defRPr/>
              </a:pPr>
              <a:r>
                <a:rPr lang="de-AT" sz="2000" b="1" dirty="0">
                  <a:solidFill>
                    <a:schemeClr val="tx1">
                      <a:lumMod val="75000"/>
                      <a:lumOff val="25000"/>
                    </a:schemeClr>
                  </a:solidFill>
                  <a:latin typeface="PT Sans" panose="020B0503020203020204" pitchFamily="34" charset="0"/>
                </a:rPr>
                <a:t>Action</a:t>
              </a:r>
              <a:endParaRPr lang="en-US" sz="2000" b="1" dirty="0">
                <a:solidFill>
                  <a:schemeClr val="tx1">
                    <a:lumMod val="75000"/>
                    <a:lumOff val="25000"/>
                  </a:schemeClr>
                </a:solidFill>
                <a:latin typeface="PT Sans" panose="020B0503020203020204" pitchFamily="34" charset="0"/>
              </a:endParaRPr>
            </a:p>
          </p:txBody>
        </p:sp>
      </p:grpSp>
      <p:sp>
        <p:nvSpPr>
          <p:cNvPr id="13" name="TextBox 61"/>
          <p:cNvSpPr txBox="1"/>
          <p:nvPr/>
        </p:nvSpPr>
        <p:spPr bwMode="auto">
          <a:xfrm>
            <a:off x="2186258" y="2200994"/>
            <a:ext cx="5918077" cy="3288529"/>
          </a:xfrm>
          <a:prstGeom prst="rect">
            <a:avLst/>
          </a:prstGeom>
          <a:noFill/>
        </p:spPr>
        <p:txBody>
          <a:bodyPr wrap="square">
            <a:spAutoFit/>
          </a:bodyPr>
          <a:lstStyle/>
          <a:p>
            <a:r>
              <a:rPr lang="de-AT" sz="1167" b="1" dirty="0" err="1">
                <a:solidFill>
                  <a:schemeClr val="tx1">
                    <a:lumMod val="75000"/>
                    <a:lumOff val="25000"/>
                  </a:schemeClr>
                </a:solidFill>
                <a:latin typeface="PT Sans" panose="020B0503020203020204" pitchFamily="34" charset="0"/>
              </a:rPr>
              <a:t>use</a:t>
            </a:r>
            <a:r>
              <a:rPr lang="de-AT" sz="1167" b="1" dirty="0">
                <a:solidFill>
                  <a:schemeClr val="tx1">
                    <a:lumMod val="75000"/>
                    <a:lumOff val="25000"/>
                  </a:schemeClr>
                </a:solidFill>
                <a:latin typeface="PT Sans" panose="020B0503020203020204" pitchFamily="34" charset="0"/>
              </a:rPr>
              <a:t> </a:t>
            </a:r>
            <a:r>
              <a:rPr lang="mr-IN" sz="1167" dirty="0">
                <a:solidFill>
                  <a:schemeClr val="tx1">
                    <a:lumMod val="75000"/>
                    <a:lumOff val="25000"/>
                  </a:schemeClr>
                </a:solidFill>
                <a:latin typeface="PT Sans" panose="020B0503020203020204" pitchFamily="34" charset="0"/>
              </a:rPr>
              <a:t>–</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generic</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action</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for</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use</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of</a:t>
            </a:r>
            <a:r>
              <a:rPr lang="de-AT" sz="1167" dirty="0">
                <a:solidFill>
                  <a:schemeClr val="tx1">
                    <a:lumMod val="75000"/>
                    <a:lumOff val="25000"/>
                  </a:schemeClr>
                </a:solidFill>
                <a:latin typeface="PT Sans" panose="020B0503020203020204" pitchFamily="34" charset="0"/>
              </a:rPr>
              <a:t> an </a:t>
            </a:r>
            <a:r>
              <a:rPr lang="de-AT" sz="1167" dirty="0" err="1">
                <a:solidFill>
                  <a:schemeClr val="tx1">
                    <a:lumMod val="75000"/>
                    <a:lumOff val="25000"/>
                  </a:schemeClr>
                </a:solidFill>
                <a:latin typeface="PT Sans" panose="020B0503020203020204" pitchFamily="34" charset="0"/>
              </a:rPr>
              <a:t>assset</a:t>
            </a:r>
            <a:endParaRPr lang="de-AT" sz="1167" dirty="0">
              <a:solidFill>
                <a:schemeClr val="tx1">
                  <a:lumMod val="75000"/>
                  <a:lumOff val="25000"/>
                </a:schemeClr>
              </a:solidFill>
              <a:latin typeface="PT Sans" panose="020B0503020203020204" pitchFamily="34" charset="0"/>
            </a:endParaRPr>
          </a:p>
          <a:p>
            <a:endParaRPr lang="de-AT" sz="1167" b="1" dirty="0">
              <a:solidFill>
                <a:schemeClr val="tx1">
                  <a:lumMod val="75000"/>
                  <a:lumOff val="25000"/>
                </a:schemeClr>
              </a:solidFill>
              <a:latin typeface="PT Sans" panose="020B0503020203020204" pitchFamily="34" charset="0"/>
            </a:endParaRPr>
          </a:p>
          <a:p>
            <a:r>
              <a:rPr lang="de-AT" sz="1167" b="1" dirty="0" err="1">
                <a:solidFill>
                  <a:schemeClr val="tx1">
                    <a:lumMod val="75000"/>
                    <a:lumOff val="25000"/>
                  </a:schemeClr>
                </a:solidFill>
                <a:latin typeface="PT Sans" panose="020B0503020203020204" pitchFamily="34" charset="0"/>
              </a:rPr>
              <a:t>transfer</a:t>
            </a:r>
            <a:r>
              <a:rPr lang="de-AT" sz="1167" b="1" dirty="0">
                <a:solidFill>
                  <a:schemeClr val="tx1">
                    <a:lumMod val="75000"/>
                    <a:lumOff val="25000"/>
                  </a:schemeClr>
                </a:solidFill>
                <a:latin typeface="PT Sans" panose="020B0503020203020204" pitchFamily="34" charset="0"/>
              </a:rPr>
              <a:t> </a:t>
            </a:r>
            <a:r>
              <a:rPr lang="mr-IN" sz="1167" dirty="0">
                <a:solidFill>
                  <a:schemeClr val="tx1">
                    <a:lumMod val="75000"/>
                    <a:lumOff val="25000"/>
                  </a:schemeClr>
                </a:solidFill>
                <a:latin typeface="PT Sans" panose="020B0503020203020204" pitchFamily="34" charset="0"/>
              </a:rPr>
              <a:t>–</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generic</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action</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of</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transferring</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the</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ownership</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of</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the</a:t>
            </a:r>
            <a:r>
              <a:rPr lang="de-AT" sz="1167" dirty="0">
                <a:solidFill>
                  <a:schemeClr val="tx1">
                    <a:lumMod val="75000"/>
                    <a:lumOff val="25000"/>
                  </a:schemeClr>
                </a:solidFill>
                <a:latin typeface="PT Sans" panose="020B0503020203020204" pitchFamily="34" charset="0"/>
              </a:rPr>
              <a:t> </a:t>
            </a:r>
            <a:r>
              <a:rPr lang="de-AT" sz="1167" dirty="0" err="1">
                <a:solidFill>
                  <a:schemeClr val="tx1">
                    <a:lumMod val="75000"/>
                    <a:lumOff val="25000"/>
                  </a:schemeClr>
                </a:solidFill>
                <a:latin typeface="PT Sans" panose="020B0503020203020204" pitchFamily="34" charset="0"/>
              </a:rPr>
              <a:t>asset</a:t>
            </a:r>
            <a:r>
              <a:rPr lang="de-AT" sz="1167" dirty="0">
                <a:solidFill>
                  <a:schemeClr val="tx1">
                    <a:lumMod val="75000"/>
                    <a:lumOff val="25000"/>
                  </a:schemeClr>
                </a:solidFill>
                <a:latin typeface="PT Sans" panose="020B0503020203020204" pitchFamily="34" charset="0"/>
              </a:rPr>
              <a:t> (e.g. </a:t>
            </a:r>
            <a:r>
              <a:rPr lang="de-AT" sz="1167" dirty="0" err="1">
                <a:solidFill>
                  <a:schemeClr val="tx1">
                    <a:lumMod val="75000"/>
                    <a:lumOff val="25000"/>
                  </a:schemeClr>
                </a:solidFill>
                <a:latin typeface="PT Sans" panose="020B0503020203020204" pitchFamily="34" charset="0"/>
              </a:rPr>
              <a:t>sell</a:t>
            </a:r>
            <a:r>
              <a:rPr lang="de-AT" sz="1167" dirty="0">
                <a:solidFill>
                  <a:schemeClr val="tx1">
                    <a:lumMod val="75000"/>
                    <a:lumOff val="25000"/>
                  </a:schemeClr>
                </a:solidFill>
                <a:latin typeface="PT Sans" panose="020B0503020203020204" pitchFamily="34" charset="0"/>
              </a:rPr>
              <a:t>).</a:t>
            </a:r>
          </a:p>
          <a:p>
            <a:endParaRPr lang="de-AT" sz="1167" b="1" dirty="0">
              <a:solidFill>
                <a:schemeClr val="tx1">
                  <a:lumMod val="75000"/>
                  <a:lumOff val="25000"/>
                </a:schemeClr>
              </a:solidFill>
              <a:latin typeface="PT Sans" panose="020B0503020203020204" pitchFamily="34" charset="0"/>
            </a:endParaRPr>
          </a:p>
          <a:p>
            <a:endParaRPr lang="de-AT" sz="1167" b="1" dirty="0">
              <a:solidFill>
                <a:schemeClr val="tx1">
                  <a:lumMod val="75000"/>
                  <a:lumOff val="25000"/>
                </a:schemeClr>
              </a:solidFill>
              <a:latin typeface="PT Sans" panose="020B0503020203020204" pitchFamily="34" charset="0"/>
            </a:endParaRPr>
          </a:p>
          <a:p>
            <a:r>
              <a:rPr lang="de-AT" sz="1167" b="1" dirty="0" err="1">
                <a:solidFill>
                  <a:schemeClr val="tx1">
                    <a:lumMod val="75000"/>
                    <a:lumOff val="25000"/>
                  </a:schemeClr>
                </a:solidFill>
                <a:latin typeface="PT Sans" panose="020B0503020203020204" pitchFamily="34" charset="0"/>
              </a:rPr>
              <a:t>Others</a:t>
            </a:r>
            <a:r>
              <a:rPr lang="de-AT" sz="1167" b="1" dirty="0">
                <a:solidFill>
                  <a:schemeClr val="tx1">
                    <a:lumMod val="75000"/>
                    <a:lumOff val="25000"/>
                  </a:schemeClr>
                </a:solidFill>
                <a:latin typeface="PT Sans" panose="020B0503020203020204" pitchFamily="34" charset="0"/>
              </a:rPr>
              <a:t> </a:t>
            </a:r>
            <a:r>
              <a:rPr lang="de-AT" sz="1167" b="1" dirty="0" err="1">
                <a:solidFill>
                  <a:schemeClr val="tx1">
                    <a:lumMod val="75000"/>
                    <a:lumOff val="25000"/>
                  </a:schemeClr>
                </a:solidFill>
                <a:latin typeface="PT Sans" panose="020B0503020203020204" pitchFamily="34" charset="0"/>
              </a:rPr>
              <a:t>more</a:t>
            </a:r>
            <a:r>
              <a:rPr lang="de-AT" sz="1167" b="1" dirty="0">
                <a:solidFill>
                  <a:schemeClr val="tx1">
                    <a:lumMod val="75000"/>
                    <a:lumOff val="25000"/>
                  </a:schemeClr>
                </a:solidFill>
                <a:latin typeface="PT Sans" panose="020B0503020203020204" pitchFamily="34" charset="0"/>
              </a:rPr>
              <a:t> </a:t>
            </a:r>
            <a:r>
              <a:rPr lang="de-AT" sz="1167" b="1" dirty="0" err="1">
                <a:solidFill>
                  <a:schemeClr val="tx1">
                    <a:lumMod val="75000"/>
                    <a:lumOff val="25000"/>
                  </a:schemeClr>
                </a:solidFill>
                <a:latin typeface="PT Sans" panose="020B0503020203020204" pitchFamily="34" charset="0"/>
              </a:rPr>
              <a:t>specific</a:t>
            </a:r>
            <a:r>
              <a:rPr lang="de-AT" sz="1167" b="1" dirty="0">
                <a:solidFill>
                  <a:schemeClr val="tx1">
                    <a:lumMod val="75000"/>
                    <a:lumOff val="25000"/>
                  </a:schemeClr>
                </a:solidFill>
                <a:latin typeface="PT Sans" panose="020B0503020203020204" pitchFamily="34" charset="0"/>
              </a:rPr>
              <a:t> </a:t>
            </a:r>
            <a:r>
              <a:rPr lang="de-AT" sz="1167" b="1" dirty="0" err="1">
                <a:solidFill>
                  <a:schemeClr val="tx1">
                    <a:lumMod val="75000"/>
                    <a:lumOff val="25000"/>
                  </a:schemeClr>
                </a:solidFill>
                <a:latin typeface="PT Sans" panose="020B0503020203020204" pitchFamily="34" charset="0"/>
              </a:rPr>
              <a:t>actions</a:t>
            </a:r>
            <a:r>
              <a:rPr lang="de-AT" sz="1167" b="1" dirty="0">
                <a:solidFill>
                  <a:schemeClr val="tx1">
                    <a:lumMod val="75000"/>
                    <a:lumOff val="25000"/>
                  </a:schemeClr>
                </a:solidFill>
                <a:latin typeface="PT Sans" panose="020B0503020203020204" pitchFamily="34" charset="0"/>
              </a:rPr>
              <a:t> (non-ODRL </a:t>
            </a:r>
            <a:r>
              <a:rPr lang="de-AT" sz="1167" b="1" dirty="0" err="1">
                <a:solidFill>
                  <a:schemeClr val="tx1">
                    <a:lumMod val="75000"/>
                    <a:lumOff val="25000"/>
                  </a:schemeClr>
                </a:solidFill>
                <a:latin typeface="PT Sans" panose="020B0503020203020204" pitchFamily="34" charset="0"/>
              </a:rPr>
              <a:t>core</a:t>
            </a:r>
            <a:r>
              <a:rPr lang="de-AT" sz="1167" b="1" dirty="0">
                <a:solidFill>
                  <a:schemeClr val="tx1">
                    <a:lumMod val="75000"/>
                    <a:lumOff val="25000"/>
                  </a:schemeClr>
                </a:solidFill>
                <a:latin typeface="PT Sans" panose="020B0503020203020204" pitchFamily="34" charset="0"/>
              </a:rPr>
              <a:t>, ODRL „</a:t>
            </a:r>
            <a:r>
              <a:rPr lang="de-AT" sz="1167" b="1" dirty="0" err="1">
                <a:solidFill>
                  <a:schemeClr val="tx1">
                    <a:lumMod val="75000"/>
                    <a:lumOff val="25000"/>
                  </a:schemeClr>
                </a:solidFill>
                <a:latin typeface="PT Sans" panose="020B0503020203020204" pitchFamily="34" charset="0"/>
              </a:rPr>
              <a:t>common</a:t>
            </a:r>
            <a:r>
              <a:rPr lang="de-AT" sz="1167" b="1" dirty="0">
                <a:solidFill>
                  <a:schemeClr val="tx1">
                    <a:lumMod val="75000"/>
                    <a:lumOff val="25000"/>
                  </a:schemeClr>
                </a:solidFill>
                <a:latin typeface="PT Sans" panose="020B0503020203020204" pitchFamily="34" charset="0"/>
              </a:rPr>
              <a:t> </a:t>
            </a:r>
            <a:r>
              <a:rPr lang="de-AT" sz="1167" b="1" dirty="0" err="1">
                <a:solidFill>
                  <a:schemeClr val="tx1">
                    <a:lumMod val="75000"/>
                    <a:lumOff val="25000"/>
                  </a:schemeClr>
                </a:solidFill>
                <a:latin typeface="PT Sans" panose="020B0503020203020204" pitchFamily="34" charset="0"/>
              </a:rPr>
              <a:t>vocabulary</a:t>
            </a:r>
            <a:r>
              <a:rPr lang="de-AT" sz="1167" b="1" dirty="0">
                <a:solidFill>
                  <a:schemeClr val="tx1">
                    <a:lumMod val="75000"/>
                    <a:lumOff val="25000"/>
                  </a:schemeClr>
                </a:solidFill>
                <a:latin typeface="PT Sans" panose="020B0503020203020204" pitchFamily="34" charset="0"/>
              </a:rPr>
              <a:t>“ </a:t>
            </a:r>
            <a:r>
              <a:rPr lang="de-AT" sz="1167" b="1" dirty="0" err="1">
                <a:solidFill>
                  <a:schemeClr val="tx1">
                    <a:lumMod val="75000"/>
                    <a:lumOff val="25000"/>
                  </a:schemeClr>
                </a:solidFill>
                <a:latin typeface="PT Sans" panose="020B0503020203020204" pitchFamily="34" charset="0"/>
              </a:rPr>
              <a:t>profile</a:t>
            </a:r>
            <a:r>
              <a:rPr lang="de-AT" sz="1167" b="1" dirty="0">
                <a:solidFill>
                  <a:schemeClr val="tx1">
                    <a:lumMod val="75000"/>
                    <a:lumOff val="25000"/>
                  </a:schemeClr>
                </a:solidFill>
                <a:latin typeface="PT Sans" panose="020B0503020203020204" pitchFamily="34" charset="0"/>
              </a:rPr>
              <a:t>): </a:t>
            </a:r>
          </a:p>
          <a:p>
            <a:endParaRPr lang="de-AT" sz="1167" b="1" dirty="0">
              <a:solidFill>
                <a:schemeClr val="tx1">
                  <a:lumMod val="75000"/>
                  <a:lumOff val="25000"/>
                </a:schemeClr>
              </a:solidFill>
              <a:latin typeface="PT Sans" panose="020B0503020203020204" pitchFamily="34" charset="0"/>
            </a:endParaRPr>
          </a:p>
          <a:p>
            <a:r>
              <a:rPr lang="de-AT" sz="1050" b="1" dirty="0" err="1">
                <a:solidFill>
                  <a:schemeClr val="tx1">
                    <a:lumMod val="75000"/>
                    <a:lumOff val="25000"/>
                  </a:schemeClr>
                </a:solidFill>
                <a:latin typeface="PT Sans" panose="020B0503020203020204" pitchFamily="34" charset="0"/>
              </a:rPr>
              <a:t>aggregate</a:t>
            </a:r>
            <a:r>
              <a:rPr lang="de-AT" sz="1050" dirty="0">
                <a:solidFill>
                  <a:schemeClr val="tx1">
                    <a:lumMod val="75000"/>
                    <a:lumOff val="25000"/>
                  </a:schemeClr>
                </a:solidFill>
                <a:latin typeface="PT Sans" panose="020B0503020203020204" pitchFamily="34" charset="0"/>
              </a:rPr>
              <a:t> </a:t>
            </a:r>
            <a:r>
              <a:rPr lang="en-US" sz="1050" dirty="0">
                <a:solidFill>
                  <a:schemeClr val="tx1">
                    <a:lumMod val="75000"/>
                    <a:lumOff val="25000"/>
                  </a:schemeClr>
                </a:solidFill>
                <a:latin typeface="PT Sans" panose="020B0503020203020204" pitchFamily="34" charset="0"/>
              </a:rPr>
              <a:t>–</a:t>
            </a:r>
            <a:r>
              <a:rPr lang="de-AT" sz="1050" dirty="0">
                <a:solidFill>
                  <a:schemeClr val="tx1">
                    <a:lumMod val="75000"/>
                    <a:lumOff val="25000"/>
                  </a:schemeClr>
                </a:solidFill>
                <a:latin typeface="PT Sans" panose="020B0503020203020204" pitchFamily="34" charset="0"/>
              </a:rPr>
              <a:t> </a:t>
            </a:r>
            <a:r>
              <a:rPr lang="de-AT" sz="1050" dirty="0" err="1">
                <a:solidFill>
                  <a:schemeClr val="tx1">
                    <a:lumMod val="75000"/>
                    <a:lumOff val="25000"/>
                  </a:schemeClr>
                </a:solidFill>
                <a:latin typeface="PT Sans" panose="020B0503020203020204" pitchFamily="34" charset="0"/>
              </a:rPr>
              <a:t>can</a:t>
            </a:r>
            <a:r>
              <a:rPr lang="de-AT" sz="1050" dirty="0">
                <a:solidFill>
                  <a:schemeClr val="tx1">
                    <a:lumMod val="75000"/>
                    <a:lumOff val="25000"/>
                  </a:schemeClr>
                </a:solidFill>
                <a:latin typeface="PT Sans" panose="020B0503020203020204" pitchFamily="34" charset="0"/>
              </a:rPr>
              <a:t> </a:t>
            </a:r>
            <a:r>
              <a:rPr lang="de-AT" sz="1050" dirty="0" err="1">
                <a:solidFill>
                  <a:schemeClr val="tx1">
                    <a:lumMod val="75000"/>
                    <a:lumOff val="25000"/>
                  </a:schemeClr>
                </a:solidFill>
                <a:latin typeface="PT Sans" panose="020B0503020203020204" pitchFamily="34" charset="0"/>
              </a:rPr>
              <a:t>be</a:t>
            </a:r>
            <a:r>
              <a:rPr lang="de-AT" sz="1050" dirty="0">
                <a:solidFill>
                  <a:schemeClr val="tx1">
                    <a:lumMod val="75000"/>
                    <a:lumOff val="25000"/>
                  </a:schemeClr>
                </a:solidFill>
                <a:latin typeface="PT Sans" panose="020B0503020203020204" pitchFamily="34" charset="0"/>
              </a:rPr>
              <a:t> </a:t>
            </a:r>
            <a:r>
              <a:rPr lang="de-AT" sz="1050" dirty="0" err="1">
                <a:solidFill>
                  <a:schemeClr val="tx1">
                    <a:lumMod val="75000"/>
                    <a:lumOff val="25000"/>
                  </a:schemeClr>
                </a:solidFill>
                <a:latin typeface="PT Sans" panose="020B0503020203020204" pitchFamily="34" charset="0"/>
              </a:rPr>
              <a:t>used</a:t>
            </a:r>
            <a:r>
              <a:rPr lang="de-AT" sz="1050" dirty="0">
                <a:solidFill>
                  <a:schemeClr val="tx1">
                    <a:lumMod val="75000"/>
                    <a:lumOff val="25000"/>
                  </a:schemeClr>
                </a:solidFill>
                <a:latin typeface="PT Sans" panose="020B0503020203020204" pitchFamily="34" charset="0"/>
              </a:rPr>
              <a:t> </a:t>
            </a:r>
            <a:r>
              <a:rPr lang="de-AT" sz="1050" dirty="0" err="1">
                <a:solidFill>
                  <a:schemeClr val="tx1">
                    <a:lumMod val="75000"/>
                    <a:lumOff val="25000"/>
                  </a:schemeClr>
                </a:solidFill>
                <a:latin typeface="PT Sans" panose="020B0503020203020204" pitchFamily="34" charset="0"/>
              </a:rPr>
              <a:t>to</a:t>
            </a:r>
            <a:r>
              <a:rPr lang="de-AT" sz="1050" dirty="0">
                <a:solidFill>
                  <a:schemeClr val="tx1">
                    <a:lumMod val="75000"/>
                    <a:lumOff val="25000"/>
                  </a:schemeClr>
                </a:solidFill>
                <a:latin typeface="PT Sans" panose="020B0503020203020204" pitchFamily="34" charset="0"/>
              </a:rPr>
              <a:t> </a:t>
            </a:r>
            <a:r>
              <a:rPr lang="en-US" sz="1050" dirty="0">
                <a:solidFill>
                  <a:schemeClr val="tx1">
                    <a:lumMod val="75000"/>
                    <a:lumOff val="25000"/>
                  </a:schemeClr>
                </a:solidFill>
                <a:latin typeface="PT Sans" panose="020B0503020203020204" pitchFamily="34" charset="0"/>
              </a:rPr>
              <a:t>express the action of querying different datasets and aggregate the retrieved data.</a:t>
            </a:r>
          </a:p>
          <a:p>
            <a:endParaRPr lang="en-US" sz="1050" dirty="0">
              <a:solidFill>
                <a:schemeClr val="tx1">
                  <a:lumMod val="75000"/>
                  <a:lumOff val="25000"/>
                </a:schemeClr>
              </a:solidFill>
              <a:latin typeface="PT Sans" panose="020B0503020203020204" pitchFamily="34" charset="0"/>
            </a:endParaRPr>
          </a:p>
          <a:p>
            <a:r>
              <a:rPr lang="en-US" sz="1050" b="1" dirty="0">
                <a:solidFill>
                  <a:schemeClr val="tx1">
                    <a:lumMod val="75000"/>
                    <a:lumOff val="25000"/>
                  </a:schemeClr>
                </a:solidFill>
                <a:latin typeface="PT Sans" panose="020B0503020203020204" pitchFamily="34" charset="0"/>
              </a:rPr>
              <a:t>read</a:t>
            </a:r>
            <a:r>
              <a:rPr lang="en-US" sz="1050" dirty="0">
                <a:solidFill>
                  <a:schemeClr val="tx1">
                    <a:lumMod val="75000"/>
                    <a:lumOff val="25000"/>
                  </a:schemeClr>
                </a:solidFill>
                <a:latin typeface="PT Sans" panose="020B0503020203020204" pitchFamily="34" charset="0"/>
              </a:rPr>
              <a:t> – the act of obtaining data from the asset (e.g. via SPARQL query). </a:t>
            </a:r>
          </a:p>
          <a:p>
            <a:endParaRPr lang="en-US" sz="1050" dirty="0">
              <a:solidFill>
                <a:schemeClr val="tx1">
                  <a:lumMod val="75000"/>
                  <a:lumOff val="25000"/>
                </a:schemeClr>
              </a:solidFill>
              <a:latin typeface="PT Sans" panose="020B0503020203020204" pitchFamily="34" charset="0"/>
            </a:endParaRPr>
          </a:p>
          <a:p>
            <a:r>
              <a:rPr lang="en-US" sz="1050" b="1" dirty="0">
                <a:solidFill>
                  <a:schemeClr val="tx1">
                    <a:lumMod val="75000"/>
                    <a:lumOff val="25000"/>
                  </a:schemeClr>
                </a:solidFill>
                <a:latin typeface="PT Sans" panose="020B0503020203020204" pitchFamily="34" charset="0"/>
              </a:rPr>
              <a:t>copy</a:t>
            </a:r>
            <a:r>
              <a:rPr lang="en-US" sz="1050" dirty="0">
                <a:solidFill>
                  <a:schemeClr val="tx1">
                    <a:lumMod val="75000"/>
                    <a:lumOff val="25000"/>
                  </a:schemeClr>
                </a:solidFill>
                <a:latin typeface="PT Sans" panose="020B0503020203020204" pitchFamily="34" charset="0"/>
              </a:rPr>
              <a:t> - the action of copying data is fundamental when defining copyright restrictions and necessary for certain license definitions.</a:t>
            </a:r>
          </a:p>
          <a:p>
            <a:endParaRPr lang="en-US" sz="1050" dirty="0">
              <a:solidFill>
                <a:schemeClr val="tx1">
                  <a:lumMod val="75000"/>
                  <a:lumOff val="25000"/>
                </a:schemeClr>
              </a:solidFill>
              <a:latin typeface="PT Sans" panose="020B0503020203020204" pitchFamily="34" charset="0"/>
            </a:endParaRPr>
          </a:p>
          <a:p>
            <a:r>
              <a:rPr lang="de-AT" sz="1050" b="1" dirty="0" err="1">
                <a:solidFill>
                  <a:schemeClr val="tx1">
                    <a:lumMod val="75000"/>
                    <a:lumOff val="25000"/>
                  </a:schemeClr>
                </a:solidFill>
                <a:latin typeface="PT Sans" panose="020B0503020203020204" pitchFamily="34" charset="0"/>
              </a:rPr>
              <a:t>write</a:t>
            </a:r>
            <a:r>
              <a:rPr lang="de-AT" sz="1050" dirty="0">
                <a:solidFill>
                  <a:schemeClr val="tx1">
                    <a:lumMod val="75000"/>
                    <a:lumOff val="25000"/>
                  </a:schemeClr>
                </a:solidFill>
                <a:latin typeface="PT Sans" panose="020B0503020203020204" pitchFamily="34" charset="0"/>
              </a:rPr>
              <a:t> - </a:t>
            </a:r>
            <a:r>
              <a:rPr lang="en-US" sz="1050" dirty="0">
                <a:solidFill>
                  <a:schemeClr val="tx1">
                    <a:lumMod val="75000"/>
                    <a:lumOff val="25000"/>
                  </a:schemeClr>
                </a:solidFill>
                <a:latin typeface="PT Sans" panose="020B0503020203020204" pitchFamily="34" charset="0"/>
              </a:rPr>
              <a:t>can be used to represent SPARQL INSERT queries, since it specifies the action of writing to </a:t>
            </a:r>
            <a:r>
              <a:rPr lang="de-AT" sz="1050" dirty="0">
                <a:solidFill>
                  <a:schemeClr val="tx1">
                    <a:lumMod val="75000"/>
                    <a:lumOff val="25000"/>
                  </a:schemeClr>
                </a:solidFill>
                <a:latin typeface="PT Sans" panose="020B0503020203020204" pitchFamily="34" charset="0"/>
              </a:rPr>
              <a:t>an </a:t>
            </a:r>
            <a:r>
              <a:rPr lang="de-AT" sz="1050" dirty="0" err="1">
                <a:solidFill>
                  <a:schemeClr val="tx1">
                    <a:lumMod val="75000"/>
                    <a:lumOff val="25000"/>
                  </a:schemeClr>
                </a:solidFill>
                <a:latin typeface="PT Sans" panose="020B0503020203020204" pitchFamily="34" charset="0"/>
              </a:rPr>
              <a:t>asset</a:t>
            </a:r>
            <a:r>
              <a:rPr lang="de-AT" sz="1050" dirty="0">
                <a:solidFill>
                  <a:schemeClr val="tx1">
                    <a:lumMod val="75000"/>
                    <a:lumOff val="25000"/>
                  </a:schemeClr>
                </a:solidFill>
                <a:latin typeface="PT Sans" panose="020B0503020203020204" pitchFamily="34" charset="0"/>
              </a:rPr>
              <a:t>.</a:t>
            </a:r>
          </a:p>
          <a:p>
            <a:endParaRPr lang="de-AT" sz="1050" dirty="0">
              <a:solidFill>
                <a:schemeClr val="tx1">
                  <a:lumMod val="75000"/>
                  <a:lumOff val="25000"/>
                </a:schemeClr>
              </a:solidFill>
              <a:latin typeface="PT Sans" panose="020B0503020203020204" pitchFamily="34" charset="0"/>
            </a:endParaRPr>
          </a:p>
          <a:p>
            <a:r>
              <a:rPr lang="mr-IN" sz="1050" b="1" dirty="0">
                <a:solidFill>
                  <a:schemeClr val="tx1">
                    <a:lumMod val="75000"/>
                    <a:lumOff val="25000"/>
                  </a:schemeClr>
                </a:solidFill>
                <a:latin typeface="PT Sans" panose="020B0503020203020204" pitchFamily="34" charset="0"/>
              </a:rPr>
              <a:t>…</a:t>
            </a:r>
            <a:endParaRPr lang="de-AT" sz="1050" b="1" dirty="0">
              <a:solidFill>
                <a:schemeClr val="tx1">
                  <a:lumMod val="75000"/>
                  <a:lumOff val="25000"/>
                </a:schemeClr>
              </a:solidFill>
              <a:latin typeface="PT Sans" panose="020B0503020203020204" pitchFamily="34" charset="0"/>
            </a:endParaRPr>
          </a:p>
        </p:txBody>
      </p:sp>
    </p:spTree>
    <p:extLst>
      <p:ext uri="{BB962C8B-B14F-4D97-AF65-F5344CB8AC3E}">
        <p14:creationId xmlns:p14="http://schemas.microsoft.com/office/powerpoint/2010/main" val="113636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ODRL </a:t>
            </a:r>
            <a:r>
              <a:rPr lang="de-AT" dirty="0" err="1"/>
              <a:t>Concepts</a:t>
            </a:r>
            <a:r>
              <a:rPr lang="de-AT" dirty="0"/>
              <a:t> 5/5</a:t>
            </a:r>
            <a:br>
              <a:rPr lang="de-AT" dirty="0"/>
            </a:br>
            <a:r>
              <a:rPr lang="de-AT" sz="1500" dirty="0" err="1"/>
              <a:t>Constraint</a:t>
            </a:r>
            <a:endParaRPr lang="de-AT" sz="1500" dirty="0"/>
          </a:p>
        </p:txBody>
      </p:sp>
      <p:sp>
        <p:nvSpPr>
          <p:cNvPr id="4" name="Foliennummernplatzhalter 3"/>
          <p:cNvSpPr>
            <a:spLocks noGrp="1"/>
          </p:cNvSpPr>
          <p:nvPr>
            <p:ph type="sldNum" sz="quarter" idx="12"/>
          </p:nvPr>
        </p:nvSpPr>
        <p:spPr/>
        <p:txBody>
          <a:bodyPr/>
          <a:lstStyle/>
          <a:p>
            <a:fld id="{FDACAEEA-9F87-4922-9CCF-4C4B0EA7471E}" type="slidenum">
              <a:rPr lang="de-AT" smtClean="0"/>
              <a:pPr/>
              <a:t>48</a:t>
            </a:fld>
            <a:endParaRPr lang="de-AT" dirty="0"/>
          </a:p>
        </p:txBody>
      </p:sp>
      <p:grpSp>
        <p:nvGrpSpPr>
          <p:cNvPr id="6" name="Group 9"/>
          <p:cNvGrpSpPr>
            <a:grpSpLocks/>
          </p:cNvGrpSpPr>
          <p:nvPr/>
        </p:nvGrpSpPr>
        <p:grpSpPr bwMode="auto">
          <a:xfrm>
            <a:off x="2069084" y="1826984"/>
            <a:ext cx="6161484" cy="2652605"/>
            <a:chOff x="4271120" y="3306517"/>
            <a:chExt cx="7560840" cy="6485943"/>
          </a:xfrm>
        </p:grpSpPr>
        <p:sp>
          <p:nvSpPr>
            <p:cNvPr id="7" name="TextBox 61"/>
            <p:cNvSpPr txBox="1"/>
            <p:nvPr/>
          </p:nvSpPr>
          <p:spPr>
            <a:xfrm>
              <a:off x="4271120" y="4049709"/>
              <a:ext cx="7560840" cy="5742751"/>
            </a:xfrm>
            <a:prstGeom prst="rect">
              <a:avLst/>
            </a:prstGeom>
            <a:noFill/>
          </p:spPr>
          <p:txBody>
            <a:bodyPr>
              <a:spAutoFit/>
            </a:bodyPr>
            <a:lstStyle/>
            <a:p>
              <a:r>
                <a:rPr lang="en-US" sz="1333" b="1" dirty="0">
                  <a:solidFill>
                    <a:schemeClr val="tx1">
                      <a:lumMod val="75000"/>
                      <a:lumOff val="25000"/>
                    </a:schemeClr>
                  </a:solidFill>
                  <a:latin typeface="PT Sans" panose="020B0503020203020204" pitchFamily="34" charset="0"/>
                </a:rPr>
                <a:t>Constraints</a:t>
              </a:r>
              <a:r>
                <a:rPr lang="en-US" sz="1333" dirty="0">
                  <a:solidFill>
                    <a:schemeClr val="tx1">
                      <a:lumMod val="75000"/>
                      <a:lumOff val="25000"/>
                    </a:schemeClr>
                  </a:solidFill>
                  <a:latin typeface="PT Sans" panose="020B0503020203020204" pitchFamily="34" charset="0"/>
                </a:rPr>
                <a:t> offer the possibility to restrict and limit the scope of </a:t>
              </a:r>
              <a:r>
                <a:rPr lang="en-US" sz="1333" b="1" dirty="0">
                  <a:solidFill>
                    <a:schemeClr val="tx1">
                      <a:lumMod val="75000"/>
                      <a:lumOff val="25000"/>
                    </a:schemeClr>
                  </a:solidFill>
                  <a:latin typeface="PT Sans" panose="020B0503020203020204" pitchFamily="34" charset="0"/>
                </a:rPr>
                <a:t>Permissions</a:t>
              </a:r>
              <a:r>
                <a:rPr lang="en-US" sz="1333" dirty="0">
                  <a:solidFill>
                    <a:schemeClr val="tx1">
                      <a:lumMod val="75000"/>
                      <a:lumOff val="25000"/>
                    </a:schemeClr>
                  </a:solidFill>
                  <a:latin typeface="PT Sans" panose="020B0503020203020204" pitchFamily="34" charset="0"/>
                </a:rPr>
                <a:t>, </a:t>
              </a:r>
              <a:r>
                <a:rPr lang="en-US" sz="1333" b="1" dirty="0">
                  <a:solidFill>
                    <a:schemeClr val="tx1">
                      <a:lumMod val="75000"/>
                      <a:lumOff val="25000"/>
                    </a:schemeClr>
                  </a:solidFill>
                  <a:latin typeface="PT Sans" panose="020B0503020203020204" pitchFamily="34" charset="0"/>
                </a:rPr>
                <a:t>Prohibitions</a:t>
              </a:r>
              <a:r>
                <a:rPr lang="en-US" sz="1333" dirty="0">
                  <a:solidFill>
                    <a:schemeClr val="tx1">
                      <a:lumMod val="75000"/>
                      <a:lumOff val="25000"/>
                    </a:schemeClr>
                  </a:solidFill>
                  <a:latin typeface="PT Sans" panose="020B0503020203020204" pitchFamily="34" charset="0"/>
                </a:rPr>
                <a:t> and </a:t>
              </a:r>
              <a:r>
                <a:rPr lang="en-US" sz="1333" b="1" dirty="0">
                  <a:solidFill>
                    <a:schemeClr val="tx1">
                      <a:lumMod val="75000"/>
                      <a:lumOff val="25000"/>
                    </a:schemeClr>
                  </a:solidFill>
                  <a:latin typeface="PT Sans" panose="020B0503020203020204" pitchFamily="34" charset="0"/>
                </a:rPr>
                <a:t>Duties</a:t>
              </a:r>
              <a:r>
                <a:rPr lang="en-US" sz="1333" dirty="0">
                  <a:solidFill>
                    <a:schemeClr val="tx1">
                      <a:lumMod val="75000"/>
                      <a:lumOff val="25000"/>
                    </a:schemeClr>
                  </a:solidFill>
                  <a:latin typeface="PT Sans" panose="020B0503020203020204" pitchFamily="34" charset="0"/>
                </a:rPr>
                <a:t>, using a simple mathematical structure with</a:t>
              </a:r>
            </a:p>
            <a:p>
              <a:r>
                <a:rPr lang="en-US" sz="1333" dirty="0">
                  <a:solidFill>
                    <a:schemeClr val="tx1">
                      <a:lumMod val="75000"/>
                      <a:lumOff val="25000"/>
                    </a:schemeClr>
                  </a:solidFill>
                  <a:latin typeface="PT Sans" panose="020B0503020203020204" pitchFamily="34" charset="0"/>
                </a:rPr>
                <a:t>two operands and one operator: </a:t>
              </a:r>
            </a:p>
            <a:p>
              <a:endParaRPr lang="en-US" sz="1333" i="1" dirty="0">
                <a:solidFill>
                  <a:schemeClr val="tx1">
                    <a:lumMod val="75000"/>
                    <a:lumOff val="25000"/>
                  </a:schemeClr>
                </a:solidFill>
                <a:latin typeface="PT Sans" panose="020B0503020203020204" pitchFamily="34" charset="0"/>
              </a:endParaRPr>
            </a:p>
            <a:p>
              <a:r>
                <a:rPr lang="en-US" sz="1333" i="1" dirty="0">
                  <a:solidFill>
                    <a:schemeClr val="tx1">
                      <a:lumMod val="75000"/>
                      <a:lumOff val="25000"/>
                    </a:schemeClr>
                  </a:solidFill>
                  <a:latin typeface="PT Sans" panose="020B0503020203020204" pitchFamily="34" charset="0"/>
                </a:rPr>
                <a:t>The number of query requests must be less or equal than 100 per day.</a:t>
              </a:r>
            </a:p>
            <a:p>
              <a:endParaRPr lang="en-US" sz="1333" i="1" dirty="0">
                <a:solidFill>
                  <a:schemeClr val="tx1">
                    <a:lumMod val="75000"/>
                    <a:lumOff val="25000"/>
                  </a:schemeClr>
                </a:solidFill>
                <a:latin typeface="PT Sans" panose="020B0503020203020204" pitchFamily="34" charset="0"/>
              </a:endParaRPr>
            </a:p>
            <a:p>
              <a:endParaRPr lang="en-US" sz="1333" dirty="0">
                <a:solidFill>
                  <a:schemeClr val="tx1">
                    <a:lumMod val="75000"/>
                    <a:lumOff val="25000"/>
                  </a:schemeClr>
                </a:solidFill>
                <a:latin typeface="PT Sans" panose="020B0503020203020204" pitchFamily="34" charset="0"/>
              </a:endParaRPr>
            </a:p>
            <a:p>
              <a:endParaRPr lang="en-US" sz="1333" dirty="0">
                <a:solidFill>
                  <a:schemeClr val="tx1">
                    <a:lumMod val="75000"/>
                    <a:lumOff val="25000"/>
                  </a:schemeClr>
                </a:solidFill>
                <a:latin typeface="PT Sans" panose="020B0503020203020204" pitchFamily="34" charset="0"/>
              </a:endParaRPr>
            </a:p>
            <a:p>
              <a:r>
                <a:rPr lang="en-US" sz="1333" dirty="0">
                  <a:solidFill>
                    <a:schemeClr val="tx1">
                      <a:lumMod val="75000"/>
                      <a:lumOff val="25000"/>
                    </a:schemeClr>
                  </a:solidFill>
                  <a:latin typeface="PT Sans" panose="020B0503020203020204" pitchFamily="34" charset="0"/>
                </a:rPr>
                <a:t>Additionally a specific </a:t>
              </a:r>
              <a:r>
                <a:rPr lang="en-US" sz="1333" b="1" dirty="0">
                  <a:solidFill>
                    <a:schemeClr val="tx1">
                      <a:lumMod val="75000"/>
                      <a:lumOff val="25000"/>
                    </a:schemeClr>
                  </a:solidFill>
                  <a:latin typeface="PT Sans" panose="020B0503020203020204" pitchFamily="34" charset="0"/>
                </a:rPr>
                <a:t>Purpose</a:t>
              </a:r>
              <a:r>
                <a:rPr lang="en-US" sz="1333" dirty="0">
                  <a:solidFill>
                    <a:schemeClr val="tx1">
                      <a:lumMod val="75000"/>
                      <a:lumOff val="25000"/>
                    </a:schemeClr>
                  </a:solidFill>
                  <a:latin typeface="PT Sans" panose="020B0503020203020204" pitchFamily="34" charset="0"/>
                </a:rPr>
                <a:t> of the constrained </a:t>
              </a:r>
              <a:r>
                <a:rPr lang="en-US" sz="1333" b="1" dirty="0">
                  <a:solidFill>
                    <a:schemeClr val="tx1">
                      <a:lumMod val="75000"/>
                      <a:lumOff val="25000"/>
                    </a:schemeClr>
                  </a:solidFill>
                  <a:latin typeface="PT Sans" panose="020B0503020203020204" pitchFamily="34" charset="0"/>
                </a:rPr>
                <a:t>Action</a:t>
              </a:r>
              <a:r>
                <a:rPr lang="en-US" sz="1333" dirty="0">
                  <a:solidFill>
                    <a:schemeClr val="tx1">
                      <a:lumMod val="75000"/>
                      <a:lumOff val="25000"/>
                    </a:schemeClr>
                  </a:solidFill>
                  <a:latin typeface="PT Sans" panose="020B0503020203020204" pitchFamily="34" charset="0"/>
                </a:rPr>
                <a:t> can be defined:</a:t>
              </a:r>
            </a:p>
            <a:p>
              <a:endParaRPr lang="en-US" sz="1333" dirty="0">
                <a:solidFill>
                  <a:schemeClr val="tx1">
                    <a:lumMod val="75000"/>
                    <a:lumOff val="25000"/>
                  </a:schemeClr>
                </a:solidFill>
                <a:latin typeface="PT Sans" panose="020B0503020203020204" pitchFamily="34" charset="0"/>
              </a:endParaRPr>
            </a:p>
            <a:p>
              <a:r>
                <a:rPr lang="en-US" sz="1333" i="1" dirty="0">
                  <a:solidFill>
                    <a:schemeClr val="tx1">
                      <a:lumMod val="75000"/>
                      <a:lumOff val="25000"/>
                    </a:schemeClr>
                  </a:solidFill>
                  <a:latin typeface="PT Sans" panose="020B0503020203020204" pitchFamily="34" charset="0"/>
                </a:rPr>
                <a:t>Reading from a dataset using ASK queries shall be restricted to 100 executions.</a:t>
              </a:r>
              <a:endParaRPr lang="de-AT" sz="1333" i="1" dirty="0">
                <a:solidFill>
                  <a:schemeClr val="tx1">
                    <a:lumMod val="75000"/>
                    <a:lumOff val="25000"/>
                  </a:schemeClr>
                </a:solidFill>
                <a:latin typeface="PT Sans" panose="020B0503020203020204" pitchFamily="34" charset="0"/>
              </a:endParaRPr>
            </a:p>
          </p:txBody>
        </p:sp>
        <p:sp>
          <p:nvSpPr>
            <p:cNvPr id="8" name="TextBox 126"/>
            <p:cNvSpPr txBox="1"/>
            <p:nvPr/>
          </p:nvSpPr>
          <p:spPr>
            <a:xfrm>
              <a:off x="4271120" y="3306517"/>
              <a:ext cx="4968596" cy="978318"/>
            </a:xfrm>
            <a:prstGeom prst="rect">
              <a:avLst/>
            </a:prstGeom>
            <a:noFill/>
          </p:spPr>
          <p:txBody>
            <a:bodyPr>
              <a:spAutoFit/>
            </a:bodyPr>
            <a:lstStyle/>
            <a:p>
              <a:pPr>
                <a:defRPr/>
              </a:pPr>
              <a:r>
                <a:rPr lang="de-AT" sz="2000" b="1" dirty="0" err="1">
                  <a:solidFill>
                    <a:schemeClr val="tx1">
                      <a:lumMod val="75000"/>
                      <a:lumOff val="25000"/>
                    </a:schemeClr>
                  </a:solidFill>
                  <a:latin typeface="PT Sans" panose="020B0503020203020204" pitchFamily="34" charset="0"/>
                </a:rPr>
                <a:t>Constraint</a:t>
              </a:r>
              <a:endParaRPr lang="en-US" sz="2000" b="1" dirty="0">
                <a:solidFill>
                  <a:schemeClr val="tx1">
                    <a:lumMod val="75000"/>
                    <a:lumOff val="25000"/>
                  </a:schemeClr>
                </a:solidFill>
                <a:latin typeface="PT Sans" panose="020B0503020203020204" pitchFamily="34" charset="0"/>
              </a:endParaRPr>
            </a:p>
          </p:txBody>
        </p:sp>
      </p:grpSp>
      <p:sp>
        <p:nvSpPr>
          <p:cNvPr id="15" name="Textfeld 14"/>
          <p:cNvSpPr txBox="1"/>
          <p:nvPr/>
        </p:nvSpPr>
        <p:spPr>
          <a:xfrm>
            <a:off x="2994376" y="3245629"/>
            <a:ext cx="635829" cy="246221"/>
          </a:xfrm>
          <a:prstGeom prst="rect">
            <a:avLst/>
          </a:prstGeom>
          <a:noFill/>
        </p:spPr>
        <p:txBody>
          <a:bodyPr wrap="square" rtlCol="0">
            <a:spAutoFit/>
          </a:bodyPr>
          <a:lstStyle/>
          <a:p>
            <a:r>
              <a:rPr lang="de-AT" sz="1000" b="1" dirty="0" err="1">
                <a:latin typeface="PT Sans" panose="020B0503020203020204" pitchFamily="34" charset="0"/>
              </a:rPr>
              <a:t>operand</a:t>
            </a:r>
            <a:endParaRPr lang="de-AT" sz="1000" b="1" dirty="0">
              <a:latin typeface="PT Sans" panose="020B0503020203020204" pitchFamily="34" charset="0"/>
            </a:endParaRPr>
          </a:p>
        </p:txBody>
      </p:sp>
      <p:sp>
        <p:nvSpPr>
          <p:cNvPr id="16" name="Geschweifte Klammer rechts 15"/>
          <p:cNvSpPr/>
          <p:nvPr/>
        </p:nvSpPr>
        <p:spPr>
          <a:xfrm rot="5400000">
            <a:off x="3237308" y="2314426"/>
            <a:ext cx="149966" cy="176580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
        <p:nvSpPr>
          <p:cNvPr id="17" name="Geschweifte Klammer rechts 16"/>
          <p:cNvSpPr/>
          <p:nvPr/>
        </p:nvSpPr>
        <p:spPr>
          <a:xfrm rot="5400000">
            <a:off x="4875411" y="2467658"/>
            <a:ext cx="149966" cy="145934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
        <p:nvSpPr>
          <p:cNvPr id="18" name="Geschweifte Klammer rechts 17"/>
          <p:cNvSpPr/>
          <p:nvPr/>
        </p:nvSpPr>
        <p:spPr>
          <a:xfrm rot="5400000">
            <a:off x="6458107" y="2736362"/>
            <a:ext cx="216129" cy="98809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
        <p:nvSpPr>
          <p:cNvPr id="19" name="Textfeld 18"/>
          <p:cNvSpPr txBox="1"/>
          <p:nvPr/>
        </p:nvSpPr>
        <p:spPr>
          <a:xfrm>
            <a:off x="6244371" y="3217540"/>
            <a:ext cx="635829" cy="246221"/>
          </a:xfrm>
          <a:prstGeom prst="rect">
            <a:avLst/>
          </a:prstGeom>
          <a:noFill/>
        </p:spPr>
        <p:txBody>
          <a:bodyPr wrap="square" rtlCol="0">
            <a:spAutoFit/>
          </a:bodyPr>
          <a:lstStyle/>
          <a:p>
            <a:r>
              <a:rPr lang="de-AT" sz="1000" b="1" dirty="0" err="1">
                <a:latin typeface="PT Sans" panose="020B0503020203020204" pitchFamily="34" charset="0"/>
              </a:rPr>
              <a:t>operand</a:t>
            </a:r>
            <a:endParaRPr lang="de-AT" sz="1000" b="1" dirty="0">
              <a:latin typeface="PT Sans" panose="020B0503020203020204" pitchFamily="34" charset="0"/>
            </a:endParaRPr>
          </a:p>
        </p:txBody>
      </p:sp>
      <p:sp>
        <p:nvSpPr>
          <p:cNvPr id="20" name="Textfeld 19"/>
          <p:cNvSpPr txBox="1"/>
          <p:nvPr/>
        </p:nvSpPr>
        <p:spPr>
          <a:xfrm>
            <a:off x="4632479" y="3242313"/>
            <a:ext cx="735553" cy="246221"/>
          </a:xfrm>
          <a:prstGeom prst="rect">
            <a:avLst/>
          </a:prstGeom>
          <a:noFill/>
        </p:spPr>
        <p:txBody>
          <a:bodyPr wrap="square" rtlCol="0">
            <a:spAutoFit/>
          </a:bodyPr>
          <a:lstStyle/>
          <a:p>
            <a:r>
              <a:rPr lang="de-AT" sz="1000" b="1" dirty="0" err="1">
                <a:latin typeface="PT Sans" panose="020B0503020203020204" pitchFamily="34" charset="0"/>
              </a:rPr>
              <a:t>operator</a:t>
            </a:r>
            <a:endParaRPr lang="de-AT" sz="1000" b="1" dirty="0">
              <a:latin typeface="PT Sans" panose="020B0503020203020204" pitchFamily="34" charset="0"/>
            </a:endParaRPr>
          </a:p>
        </p:txBody>
      </p:sp>
      <p:sp>
        <p:nvSpPr>
          <p:cNvPr id="21" name="Geschweifte Klammer rechts 20"/>
          <p:cNvSpPr/>
          <p:nvPr/>
        </p:nvSpPr>
        <p:spPr>
          <a:xfrm rot="5400000">
            <a:off x="4516799" y="4010169"/>
            <a:ext cx="149966" cy="823763"/>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
        <p:nvSpPr>
          <p:cNvPr id="22" name="Textfeld 21"/>
          <p:cNvSpPr txBox="1"/>
          <p:nvPr/>
        </p:nvSpPr>
        <p:spPr>
          <a:xfrm>
            <a:off x="4296278" y="4449906"/>
            <a:ext cx="635829" cy="246221"/>
          </a:xfrm>
          <a:prstGeom prst="rect">
            <a:avLst/>
          </a:prstGeom>
          <a:noFill/>
        </p:spPr>
        <p:txBody>
          <a:bodyPr wrap="square" rtlCol="0">
            <a:spAutoFit/>
          </a:bodyPr>
          <a:lstStyle/>
          <a:p>
            <a:r>
              <a:rPr lang="de-AT" sz="1000" b="1" dirty="0" err="1">
                <a:latin typeface="PT Sans" panose="020B0503020203020204" pitchFamily="34" charset="0"/>
              </a:rPr>
              <a:t>purpose</a:t>
            </a:r>
            <a:endParaRPr lang="de-AT" sz="1000" b="1" dirty="0">
              <a:latin typeface="PT Sans" panose="020B0503020203020204" pitchFamily="34" charset="0"/>
            </a:endParaRPr>
          </a:p>
        </p:txBody>
      </p:sp>
      <p:sp>
        <p:nvSpPr>
          <p:cNvPr id="23" name="Geschweifte Klammer rechts 22"/>
          <p:cNvSpPr/>
          <p:nvPr/>
        </p:nvSpPr>
        <p:spPr>
          <a:xfrm rot="5400000">
            <a:off x="2339608" y="4142494"/>
            <a:ext cx="149966" cy="562641"/>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
        <p:nvSpPr>
          <p:cNvPr id="24" name="Textfeld 23"/>
          <p:cNvSpPr txBox="1"/>
          <p:nvPr/>
        </p:nvSpPr>
        <p:spPr>
          <a:xfrm>
            <a:off x="2154255" y="4477100"/>
            <a:ext cx="525479" cy="246221"/>
          </a:xfrm>
          <a:prstGeom prst="rect">
            <a:avLst/>
          </a:prstGeom>
          <a:noFill/>
        </p:spPr>
        <p:txBody>
          <a:bodyPr wrap="square" rtlCol="0">
            <a:spAutoFit/>
          </a:bodyPr>
          <a:lstStyle/>
          <a:p>
            <a:r>
              <a:rPr lang="de-AT" sz="1000" b="1" dirty="0" err="1">
                <a:latin typeface="PT Sans" panose="020B0503020203020204" pitchFamily="34" charset="0"/>
              </a:rPr>
              <a:t>action</a:t>
            </a:r>
            <a:endParaRPr lang="de-AT" sz="1000" b="1" dirty="0">
              <a:latin typeface="PT Sans" panose="020B0503020203020204" pitchFamily="34" charset="0"/>
            </a:endParaRPr>
          </a:p>
        </p:txBody>
      </p:sp>
      <p:sp>
        <p:nvSpPr>
          <p:cNvPr id="25" name="Textfeld 24"/>
          <p:cNvSpPr txBox="1"/>
          <p:nvPr/>
        </p:nvSpPr>
        <p:spPr>
          <a:xfrm>
            <a:off x="6185048" y="4480951"/>
            <a:ext cx="875172" cy="246221"/>
          </a:xfrm>
          <a:prstGeom prst="rect">
            <a:avLst/>
          </a:prstGeom>
          <a:noFill/>
        </p:spPr>
        <p:txBody>
          <a:bodyPr wrap="square" rtlCol="0">
            <a:spAutoFit/>
          </a:bodyPr>
          <a:lstStyle/>
          <a:p>
            <a:r>
              <a:rPr lang="de-AT" sz="1000" b="1" dirty="0" err="1">
                <a:latin typeface="PT Sans" panose="020B0503020203020204" pitchFamily="34" charset="0"/>
              </a:rPr>
              <a:t>constraint</a:t>
            </a:r>
            <a:endParaRPr lang="de-AT" sz="1000" b="1" dirty="0">
              <a:latin typeface="PT Sans" panose="020B0503020203020204" pitchFamily="34" charset="0"/>
            </a:endParaRPr>
          </a:p>
        </p:txBody>
      </p:sp>
      <p:sp>
        <p:nvSpPr>
          <p:cNvPr id="26" name="Geschweifte Klammer rechts 25"/>
          <p:cNvSpPr/>
          <p:nvPr/>
        </p:nvSpPr>
        <p:spPr>
          <a:xfrm rot="5400000">
            <a:off x="6520160" y="3457569"/>
            <a:ext cx="120014" cy="1920213"/>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500"/>
          </a:p>
        </p:txBody>
      </p:sp>
    </p:spTree>
    <p:extLst>
      <p:ext uri="{BB962C8B-B14F-4D97-AF65-F5344CB8AC3E}">
        <p14:creationId xmlns:p14="http://schemas.microsoft.com/office/powerpoint/2010/main" val="1249876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p:txBody>
          <a:bodyPr>
            <a:normAutofit fontScale="90000"/>
          </a:bodyPr>
          <a:lstStyle/>
          <a:p>
            <a:r>
              <a:rPr lang="de-AT" dirty="0" err="1"/>
              <a:t>Machine-readable</a:t>
            </a:r>
            <a:r>
              <a:rPr lang="de-AT" dirty="0"/>
              <a:t> </a:t>
            </a:r>
            <a:r>
              <a:rPr lang="de-AT" dirty="0" err="1"/>
              <a:t>License</a:t>
            </a:r>
            <a:r>
              <a:rPr lang="de-AT" dirty="0"/>
              <a:t> -  </a:t>
            </a:r>
            <a:r>
              <a:rPr lang="de-AT" dirty="0" err="1"/>
              <a:t>Example</a:t>
            </a:r>
            <a:r>
              <a:rPr lang="de-AT" dirty="0"/>
              <a:t>:</a:t>
            </a:r>
            <a:br>
              <a:rPr lang="de-AT" dirty="0"/>
            </a:br>
            <a:r>
              <a:rPr lang="de-AT" sz="1500" dirty="0"/>
              <a:t>CC-BY-SA 3.0</a:t>
            </a:r>
          </a:p>
        </p:txBody>
      </p:sp>
      <p:sp>
        <p:nvSpPr>
          <p:cNvPr id="4" name="Foliennummernplatzhalter 3"/>
          <p:cNvSpPr>
            <a:spLocks noGrp="1"/>
          </p:cNvSpPr>
          <p:nvPr>
            <p:ph type="sldNum" sz="quarter" idx="12"/>
          </p:nvPr>
        </p:nvSpPr>
        <p:spPr/>
        <p:txBody>
          <a:bodyPr/>
          <a:lstStyle/>
          <a:p>
            <a:r>
              <a:rPr lang="de-AT" dirty="0"/>
              <a:t>PAGE </a:t>
            </a:r>
            <a:fld id="{FDACAEEA-9F87-4922-9CCF-4C4B0EA7471E}" type="slidenum">
              <a:rPr lang="de-AT" smtClean="0"/>
              <a:pPr/>
              <a:t>49</a:t>
            </a:fld>
            <a:endParaRPr lang="de-AT" dirty="0"/>
          </a:p>
        </p:txBody>
      </p:sp>
      <p:sp>
        <p:nvSpPr>
          <p:cNvPr id="3" name="Rectangle 2"/>
          <p:cNvSpPr/>
          <p:nvPr/>
        </p:nvSpPr>
        <p:spPr>
          <a:xfrm>
            <a:off x="1270001" y="1439985"/>
            <a:ext cx="9005604" cy="3931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1500" dirty="0">
                <a:solidFill>
                  <a:schemeClr val="tx1"/>
                </a:solidFill>
                <a:latin typeface="Consolas" panose="020B0609020204030204" pitchFamily="49" charset="0"/>
                <a:cs typeface="Consolas" panose="020B0609020204030204" pitchFamily="49" charset="0"/>
              </a:rPr>
              <a:t>&lt;http://purl.org/NET/rdflicense/cc-by-sa3.0&gt;</a:t>
            </a:r>
          </a:p>
          <a:p>
            <a:r>
              <a:rPr lang="de-AT" sz="1500" dirty="0">
                <a:solidFill>
                  <a:schemeClr val="tx1"/>
                </a:solidFill>
                <a:latin typeface="Consolas" panose="020B0609020204030204" pitchFamily="49" charset="0"/>
                <a:cs typeface="Consolas" panose="020B0609020204030204" pitchFamily="49" charset="0"/>
              </a:rPr>
              <a:t>   a odrl:Policy ;</a:t>
            </a:r>
          </a:p>
          <a:p>
            <a:r>
              <a:rPr lang="de-AT" sz="1500" dirty="0">
                <a:solidFill>
                  <a:schemeClr val="tx1"/>
                </a:solidFill>
                <a:latin typeface="Consolas" panose="020B0609020204030204" pitchFamily="49" charset="0"/>
                <a:cs typeface="Consolas" panose="020B0609020204030204" pitchFamily="49" charset="0"/>
              </a:rPr>
              <a:t>   rdfs:label "Creative Commons CC-BY-SA" ;</a:t>
            </a:r>
          </a:p>
          <a:p>
            <a:r>
              <a:rPr lang="de-AT" sz="1500" dirty="0">
                <a:solidFill>
                  <a:schemeClr val="tx1"/>
                </a:solidFill>
                <a:latin typeface="Consolas" panose="020B0609020204030204" pitchFamily="49" charset="0"/>
                <a:cs typeface="Consolas" panose="020B0609020204030204" pitchFamily="49" charset="0"/>
              </a:rPr>
              <a:t>   dct:source &lt;http://creativecommons.org/licenses/by-sa/3.0/&gt; ;</a:t>
            </a:r>
          </a:p>
          <a:p>
            <a:r>
              <a:rPr lang="de-AT" sz="1500" dirty="0">
                <a:solidFill>
                  <a:schemeClr val="tx1"/>
                </a:solidFill>
                <a:latin typeface="Consolas" panose="020B0609020204030204" pitchFamily="49" charset="0"/>
                <a:cs typeface="Consolas" panose="020B0609020204030204" pitchFamily="49" charset="0"/>
              </a:rPr>
              <a:t>   dct:hasVersion "3.0" ;</a:t>
            </a:r>
          </a:p>
          <a:p>
            <a:r>
              <a:rPr lang="de-AT" sz="1500" dirty="0">
                <a:solidFill>
                  <a:schemeClr val="tx1"/>
                </a:solidFill>
                <a:latin typeface="Consolas" panose="020B0609020204030204" pitchFamily="49" charset="0"/>
                <a:cs typeface="Consolas" panose="020B0609020204030204" pitchFamily="49" charset="0"/>
              </a:rPr>
              <a:t>   dct:language &lt;http://www.lexvo.org/page/iso639-3/eng&gt; ;</a:t>
            </a:r>
          </a:p>
          <a:p>
            <a:r>
              <a:rPr lang="de-AT" sz="1500" dirty="0">
                <a:solidFill>
                  <a:schemeClr val="tx1"/>
                </a:solidFill>
                <a:latin typeface="Consolas" panose="020B0609020204030204" pitchFamily="49" charset="0"/>
                <a:cs typeface="Consolas" panose="020B0609020204030204" pitchFamily="49" charset="0"/>
              </a:rPr>
              <a:t>   dct:publisher "Creative Commons" ;</a:t>
            </a:r>
          </a:p>
          <a:p>
            <a:r>
              <a:rPr lang="de-AT" sz="1500" dirty="0">
                <a:solidFill>
                  <a:schemeClr val="tx1"/>
                </a:solidFill>
                <a:latin typeface="Consolas" panose="020B0609020204030204" pitchFamily="49" charset="0"/>
                <a:cs typeface="Consolas" panose="020B0609020204030204" pitchFamily="49" charset="0"/>
              </a:rPr>
              <a:t>   </a:t>
            </a:r>
          </a:p>
          <a:p>
            <a:r>
              <a:rPr lang="de-AT" sz="1500" dirty="0">
                <a:solidFill>
                  <a:schemeClr val="tx1"/>
                </a:solidFill>
                <a:latin typeface="Consolas" panose="020B0609020204030204" pitchFamily="49" charset="0"/>
                <a:cs typeface="Consolas" panose="020B0609020204030204" pitchFamily="49" charset="0"/>
              </a:rPr>
              <a:t>   odrl:permission [ </a:t>
            </a:r>
          </a:p>
          <a:p>
            <a:r>
              <a:rPr lang="de-AT" sz="1500" dirty="0">
                <a:solidFill>
                  <a:schemeClr val="tx1"/>
                </a:solidFill>
                <a:latin typeface="Consolas" panose="020B0609020204030204" pitchFamily="49" charset="0"/>
                <a:cs typeface="Consolas" panose="020B0609020204030204" pitchFamily="49" charset="0"/>
              </a:rPr>
              <a:t>      odrl:action cc:Distribution, cc:Reproduction, cc:DerivativeWorks;</a:t>
            </a:r>
          </a:p>
          <a:p>
            <a:r>
              <a:rPr lang="de-AT" sz="1500" dirty="0">
                <a:solidFill>
                  <a:schemeClr val="tx1"/>
                </a:solidFill>
                <a:latin typeface="Consolas" panose="020B0609020204030204" pitchFamily="49" charset="0"/>
                <a:cs typeface="Consolas" panose="020B0609020204030204" pitchFamily="49" charset="0"/>
              </a:rPr>
              <a:t>      odrl:duty [ </a:t>
            </a:r>
          </a:p>
          <a:p>
            <a:r>
              <a:rPr lang="de-AT" sz="1500" dirty="0">
                <a:solidFill>
                  <a:schemeClr val="tx1"/>
                </a:solidFill>
                <a:latin typeface="Consolas" panose="020B0609020204030204" pitchFamily="49" charset="0"/>
                <a:cs typeface="Consolas" panose="020B0609020204030204" pitchFamily="49" charset="0"/>
              </a:rPr>
              <a:t>         odrl:action cc:Notice, cc:ShareAlike, cc:Attribution</a:t>
            </a:r>
          </a:p>
          <a:p>
            <a:r>
              <a:rPr lang="de-AT" sz="1500" dirty="0">
                <a:solidFill>
                  <a:schemeClr val="tx1"/>
                </a:solidFill>
                <a:latin typeface="Consolas" panose="020B0609020204030204" pitchFamily="49" charset="0"/>
                <a:cs typeface="Consolas" panose="020B0609020204030204" pitchFamily="49" charset="0"/>
              </a:rPr>
              <a:t>      ]</a:t>
            </a:r>
          </a:p>
          <a:p>
            <a:r>
              <a:rPr lang="de-AT" sz="1500" dirty="0">
                <a:solidFill>
                  <a:schemeClr val="tx1"/>
                </a:solidFill>
                <a:latin typeface="Consolas" panose="020B0609020204030204" pitchFamily="49" charset="0"/>
                <a:cs typeface="Consolas" panose="020B0609020204030204" pitchFamily="49" charset="0"/>
              </a:rPr>
              <a:t>   ] .</a:t>
            </a:r>
          </a:p>
        </p:txBody>
      </p:sp>
    </p:spTree>
    <p:extLst>
      <p:ext uri="{BB962C8B-B14F-4D97-AF65-F5344CB8AC3E}">
        <p14:creationId xmlns:p14="http://schemas.microsoft.com/office/powerpoint/2010/main" val="2130414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 Data </a:t>
            </a:r>
            <a:r>
              <a:rPr lang="mr-IN" dirty="0"/>
              <a:t>–</a:t>
            </a:r>
            <a:r>
              <a:rPr lang="en-US" dirty="0"/>
              <a:t> Linked Data?</a:t>
            </a:r>
            <a:endParaRPr lang="en-US" b="1" dirty="0"/>
          </a:p>
        </p:txBody>
      </p:sp>
      <p:sp>
        <p:nvSpPr>
          <p:cNvPr id="4" name="Inhaltsplatzhalter 2"/>
          <p:cNvSpPr txBox="1">
            <a:spLocks/>
          </p:cNvSpPr>
          <p:nvPr/>
        </p:nvSpPr>
        <p:spPr>
          <a:xfrm>
            <a:off x="891044" y="3433564"/>
            <a:ext cx="7861364" cy="429461"/>
          </a:xfrm>
          <a:prstGeom prst="rect">
            <a:avLst/>
          </a:prstGeom>
        </p:spPr>
        <p:txBody>
          <a:bodyPr vert="horz" lIns="76200" tIns="38100" rIns="76200" bIns="3810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Available data is only partially structured and not linked [1]:</a:t>
            </a:r>
          </a:p>
        </p:txBody>
      </p:sp>
      <p:graphicFrame>
        <p:nvGraphicFramePr>
          <p:cNvPr id="5" name="Inhaltsplatzhalter 55"/>
          <p:cNvGraphicFramePr>
            <a:graphicFrameLocks/>
          </p:cNvGraphicFramePr>
          <p:nvPr>
            <p:extLst>
              <p:ext uri="{D42A27DB-BD31-4B8C-83A1-F6EECF244321}">
                <p14:modId xmlns:p14="http://schemas.microsoft.com/office/powerpoint/2010/main" val="1565009948"/>
              </p:ext>
            </p:extLst>
          </p:nvPr>
        </p:nvGraphicFramePr>
        <p:xfrm>
          <a:off x="1014264" y="3475461"/>
          <a:ext cx="7307983" cy="183961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eck 5"/>
          <p:cNvSpPr/>
          <p:nvPr/>
        </p:nvSpPr>
        <p:spPr>
          <a:xfrm>
            <a:off x="1263576" y="3860819"/>
            <a:ext cx="1368152" cy="276999"/>
          </a:xfrm>
          <a:prstGeom prst="rect">
            <a:avLst/>
          </a:prstGeom>
        </p:spPr>
        <p:txBody>
          <a:bodyPr wrap="square">
            <a:spAutoFit/>
          </a:bodyPr>
          <a:lstStyle/>
          <a:p>
            <a:r>
              <a:rPr lang="en-US" sz="1200">
                <a:solidFill>
                  <a:schemeClr val="bg1"/>
                </a:solidFill>
              </a:rPr>
              <a:t>CSV (3-star)</a:t>
            </a:r>
            <a:endParaRPr lang="en-US" sz="1200" dirty="0">
              <a:solidFill>
                <a:schemeClr val="bg1"/>
              </a:solidFill>
            </a:endParaRPr>
          </a:p>
        </p:txBody>
      </p:sp>
      <p:sp>
        <p:nvSpPr>
          <p:cNvPr id="7" name="Rechteck 6"/>
          <p:cNvSpPr/>
          <p:nvPr/>
        </p:nvSpPr>
        <p:spPr>
          <a:xfrm>
            <a:off x="1263576" y="4138054"/>
            <a:ext cx="1368152" cy="276999"/>
          </a:xfrm>
          <a:prstGeom prst="rect">
            <a:avLst/>
          </a:prstGeom>
        </p:spPr>
        <p:txBody>
          <a:bodyPr wrap="square">
            <a:spAutoFit/>
          </a:bodyPr>
          <a:lstStyle/>
          <a:p>
            <a:r>
              <a:rPr lang="en-US" sz="1200" dirty="0">
                <a:solidFill>
                  <a:schemeClr val="bg1"/>
                </a:solidFill>
              </a:rPr>
              <a:t>Excel (2-star)</a:t>
            </a:r>
          </a:p>
        </p:txBody>
      </p:sp>
      <p:sp>
        <p:nvSpPr>
          <p:cNvPr id="8" name="Rechteck 7"/>
          <p:cNvSpPr/>
          <p:nvPr/>
        </p:nvSpPr>
        <p:spPr>
          <a:xfrm>
            <a:off x="1263576" y="4410641"/>
            <a:ext cx="1368152" cy="276999"/>
          </a:xfrm>
          <a:prstGeom prst="rect">
            <a:avLst/>
          </a:prstGeom>
        </p:spPr>
        <p:txBody>
          <a:bodyPr wrap="square">
            <a:spAutoFit/>
          </a:bodyPr>
          <a:lstStyle/>
          <a:p>
            <a:r>
              <a:rPr lang="en-US" sz="1200">
                <a:solidFill>
                  <a:schemeClr val="bg1"/>
                </a:solidFill>
              </a:rPr>
              <a:t>PDF (1start)</a:t>
            </a:r>
            <a:endParaRPr lang="en-US" sz="1200" dirty="0">
              <a:solidFill>
                <a:schemeClr val="bg1"/>
              </a:solidFill>
            </a:endParaRPr>
          </a:p>
        </p:txBody>
      </p:sp>
      <p:pic>
        <p:nvPicPr>
          <p:cNvPr id="11" name="Screen Shot 2016-06-14 at 08.41.03.png"/>
          <p:cNvPicPr>
            <a:picLocks noChangeAspect="1"/>
          </p:cNvPicPr>
          <p:nvPr/>
        </p:nvPicPr>
        <p:blipFill>
          <a:blip r:embed="rId4">
            <a:extLst/>
          </a:blip>
          <a:stretch>
            <a:fillRect/>
          </a:stretch>
        </p:blipFill>
        <p:spPr>
          <a:xfrm>
            <a:off x="4745361" y="1198975"/>
            <a:ext cx="3872279" cy="1013774"/>
          </a:xfrm>
          <a:prstGeom prst="rect">
            <a:avLst/>
          </a:prstGeom>
          <a:ln w="12700">
            <a:miter lim="400000"/>
          </a:ln>
        </p:spPr>
      </p:pic>
      <p:pic>
        <p:nvPicPr>
          <p:cNvPr id="12" name="Screen Shot 2016-06-14 at 08.40.56.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14264" y="1206500"/>
            <a:ext cx="3849712" cy="1071188"/>
          </a:xfrm>
          <a:prstGeom prst="rect">
            <a:avLst/>
          </a:prstGeom>
          <a:ln w="12700">
            <a:miter lim="400000"/>
          </a:ln>
        </p:spPr>
      </p:pic>
      <p:pic>
        <p:nvPicPr>
          <p:cNvPr id="13" name="Screen Shot 2016-06-14 at 08.40.50.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7115" y="2251921"/>
            <a:ext cx="1885042" cy="1058898"/>
          </a:xfrm>
          <a:prstGeom prst="rect">
            <a:avLst/>
          </a:prstGeom>
          <a:ln w="12700">
            <a:miter lim="400000"/>
          </a:ln>
        </p:spPr>
      </p:pic>
      <p:pic>
        <p:nvPicPr>
          <p:cNvPr id="14" name="Screen Shot 2016-06-14 at 08.40.50.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19960" y="2258775"/>
            <a:ext cx="3955380" cy="990948"/>
          </a:xfrm>
          <a:prstGeom prst="rect">
            <a:avLst/>
          </a:prstGeom>
          <a:ln w="12700">
            <a:miter lim="400000"/>
          </a:ln>
        </p:spPr>
      </p:pic>
      <p:pic>
        <p:nvPicPr>
          <p:cNvPr id="15" name="Screen Shot 2016-06-14 at 08.40.50.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895846" y="2249974"/>
            <a:ext cx="1968130" cy="1111582"/>
          </a:xfrm>
          <a:prstGeom prst="rect">
            <a:avLst/>
          </a:prstGeom>
          <a:ln w="12700">
            <a:miter lim="400000"/>
          </a:ln>
        </p:spPr>
      </p:pic>
      <p:sp>
        <p:nvSpPr>
          <p:cNvPr id="16" name="Rechteck 15"/>
          <p:cNvSpPr/>
          <p:nvPr/>
        </p:nvSpPr>
        <p:spPr>
          <a:xfrm>
            <a:off x="5296024" y="5061155"/>
            <a:ext cx="2552972" cy="253916"/>
          </a:xfrm>
          <a:prstGeom prst="rect">
            <a:avLst/>
          </a:prstGeom>
        </p:spPr>
        <p:txBody>
          <a:bodyPr wrap="square">
            <a:spAutoFit/>
          </a:bodyPr>
          <a:lstStyle/>
          <a:p>
            <a:r>
              <a:rPr lang="en-US" sz="1050" dirty="0">
                <a:solidFill>
                  <a:schemeClr val="tx1">
                    <a:lumMod val="65000"/>
                    <a:lumOff val="35000"/>
                  </a:schemeClr>
                </a:solidFill>
              </a:rPr>
              <a:t>82 data portals       160K datasets</a:t>
            </a:r>
          </a:p>
        </p:txBody>
      </p:sp>
      <p:graphicFrame>
        <p:nvGraphicFramePr>
          <p:cNvPr id="17" name="Inhaltsplatzhalter 8"/>
          <p:cNvGraphicFramePr>
            <a:graphicFrameLocks/>
          </p:cNvGraphicFramePr>
          <p:nvPr>
            <p:extLst>
              <p:ext uri="{D42A27DB-BD31-4B8C-83A1-F6EECF244321}">
                <p14:modId xmlns:p14="http://schemas.microsoft.com/office/powerpoint/2010/main" val="416562124"/>
              </p:ext>
            </p:extLst>
          </p:nvPr>
        </p:nvGraphicFramePr>
        <p:xfrm>
          <a:off x="183456" y="5449788"/>
          <a:ext cx="9289032" cy="228600"/>
        </p:xfrm>
        <a:graphic>
          <a:graphicData uri="http://schemas.openxmlformats.org/drawingml/2006/table">
            <a:tbl>
              <a:tblPr firstRow="1" bandRow="1">
                <a:tableStyleId>{2D5ABB26-0587-4C30-8999-92F81FD0307C}</a:tableStyleId>
              </a:tblPr>
              <a:tblGrid>
                <a:gridCol w="417984">
                  <a:extLst>
                    <a:ext uri="{9D8B030D-6E8A-4147-A177-3AD203B41FA5}">
                      <a16:colId xmlns:a16="http://schemas.microsoft.com/office/drawing/2014/main" val="20000"/>
                    </a:ext>
                  </a:extLst>
                </a:gridCol>
                <a:gridCol w="8871048">
                  <a:extLst>
                    <a:ext uri="{9D8B030D-6E8A-4147-A177-3AD203B41FA5}">
                      <a16:colId xmlns:a16="http://schemas.microsoft.com/office/drawing/2014/main" val="20001"/>
                    </a:ext>
                  </a:extLst>
                </a:gridCol>
              </a:tblGrid>
              <a:tr h="226111">
                <a:tc>
                  <a:txBody>
                    <a:bodyPr/>
                    <a:lstStyle/>
                    <a:p>
                      <a:r>
                        <a:rPr lang="en-US" sz="900" dirty="0">
                          <a:solidFill>
                            <a:schemeClr val="bg1">
                              <a:lumMod val="50000"/>
                            </a:schemeClr>
                          </a:solidFill>
                        </a:rPr>
                        <a:t>[1]</a:t>
                      </a:r>
                      <a:endParaRPr lang="en-US" sz="900" b="0" dirty="0">
                        <a:solidFill>
                          <a:schemeClr val="bg1">
                            <a:lumMod val="50000"/>
                          </a:schemeClr>
                        </a:solidFill>
                      </a:endParaRPr>
                    </a:p>
                  </a:txBody>
                  <a:tcPr/>
                </a:tc>
                <a:tc>
                  <a:txBody>
                    <a:bodyPr/>
                    <a:lstStyle/>
                    <a:p>
                      <a:r>
                        <a:rPr lang="en-US" sz="900" dirty="0" err="1">
                          <a:solidFill>
                            <a:schemeClr val="bg1">
                              <a:lumMod val="50000"/>
                            </a:schemeClr>
                          </a:solidFill>
                        </a:rPr>
                        <a:t>Umbrich</a:t>
                      </a:r>
                      <a:r>
                        <a:rPr lang="en-US" sz="900" dirty="0">
                          <a:solidFill>
                            <a:schemeClr val="bg1">
                              <a:lumMod val="50000"/>
                            </a:schemeClr>
                          </a:solidFill>
                        </a:rPr>
                        <a:t>, J., Neumaier, S., </a:t>
                      </a:r>
                      <a:r>
                        <a:rPr lang="en-US" sz="900" dirty="0" err="1">
                          <a:solidFill>
                            <a:schemeClr val="bg1">
                              <a:lumMod val="50000"/>
                            </a:schemeClr>
                          </a:solidFill>
                        </a:rPr>
                        <a:t>Polleres</a:t>
                      </a:r>
                      <a:r>
                        <a:rPr lang="en-US" sz="900" dirty="0">
                          <a:solidFill>
                            <a:schemeClr val="bg1">
                              <a:lumMod val="50000"/>
                            </a:schemeClr>
                          </a:solidFill>
                        </a:rPr>
                        <a:t>, A.: Quality assessment &amp; evolution of open data portals. International Conference on Open and Big Data</a:t>
                      </a:r>
                      <a:r>
                        <a:rPr lang="en-US" sz="900" baseline="0" dirty="0">
                          <a:solidFill>
                            <a:schemeClr val="bg1">
                              <a:lumMod val="50000"/>
                            </a:schemeClr>
                          </a:solidFill>
                        </a:rPr>
                        <a:t> </a:t>
                      </a:r>
                      <a:r>
                        <a:rPr lang="en-US" sz="900" dirty="0">
                          <a:solidFill>
                            <a:schemeClr val="bg1">
                              <a:lumMod val="50000"/>
                            </a:schemeClr>
                          </a:solidFill>
                        </a:rPr>
                        <a:t>(2015)</a:t>
                      </a:r>
                      <a:endParaRPr lang="en-US" sz="900" b="0" dirty="0">
                        <a:solidFill>
                          <a:schemeClr val="bg1">
                            <a:lumMod val="50000"/>
                          </a:schemeClr>
                        </a:solidFill>
                      </a:endParaRPr>
                    </a:p>
                  </a:txBody>
                  <a:tcPr/>
                </a:tc>
                <a:extLst>
                  <a:ext uri="{0D108BD9-81ED-4DB2-BD59-A6C34878D82A}">
                    <a16:rowId xmlns:a16="http://schemas.microsoft.com/office/drawing/2014/main" val="10000"/>
                  </a:ext>
                </a:extLst>
              </a:tr>
            </a:tbl>
          </a:graphicData>
        </a:graphic>
      </p:graphicFrame>
      <p:sp>
        <p:nvSpPr>
          <p:cNvPr id="18" name="Rechteck 7"/>
          <p:cNvSpPr/>
          <p:nvPr/>
        </p:nvSpPr>
        <p:spPr>
          <a:xfrm>
            <a:off x="1263576" y="4668733"/>
            <a:ext cx="2295872" cy="276999"/>
          </a:xfrm>
          <a:prstGeom prst="rect">
            <a:avLst/>
          </a:prstGeom>
        </p:spPr>
        <p:txBody>
          <a:bodyPr wrap="square">
            <a:spAutoFit/>
          </a:bodyPr>
          <a:lstStyle/>
          <a:p>
            <a:r>
              <a:rPr lang="en-US" sz="1200">
                <a:solidFill>
                  <a:schemeClr val="bg1"/>
                </a:solidFill>
              </a:rPr>
              <a:t>Unknown format (1-star)</a:t>
            </a:r>
            <a:endParaRPr lang="en-US" sz="1200" dirty="0">
              <a:solidFill>
                <a:schemeClr val="bg1"/>
              </a:solidFill>
            </a:endParaRPr>
          </a:p>
        </p:txBody>
      </p:sp>
      <p:sp>
        <p:nvSpPr>
          <p:cNvPr id="3" name="Rectangular Callout 2"/>
          <p:cNvSpPr/>
          <p:nvPr/>
        </p:nvSpPr>
        <p:spPr>
          <a:xfrm>
            <a:off x="8358319" y="4079166"/>
            <a:ext cx="1656184" cy="652865"/>
          </a:xfrm>
          <a:prstGeom prst="wedgeRectCallout">
            <a:avLst>
              <a:gd name="adj1" fmla="val -88592"/>
              <a:gd name="adj2" fmla="val 7325"/>
            </a:avLst>
          </a:prstGeom>
          <a:solidFill>
            <a:schemeClr val="accent4">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RDF? Not </a:t>
            </a:r>
            <a:r>
              <a:rPr lang="en-US" dirty="0" err="1"/>
              <a:t>signicfiant</a:t>
            </a:r>
            <a:endParaRPr lang="en-US" dirty="0"/>
          </a:p>
        </p:txBody>
      </p:sp>
    </p:spTree>
    <p:extLst>
      <p:ext uri="{BB962C8B-B14F-4D97-AF65-F5344CB8AC3E}">
        <p14:creationId xmlns:p14="http://schemas.microsoft.com/office/powerpoint/2010/main" val="418528177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31728" y="1273324"/>
            <a:ext cx="5148572" cy="378042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000" b="1" dirty="0" err="1">
                <a:solidFill>
                  <a:schemeClr val="tx1"/>
                </a:solidFill>
                <a:latin typeface="PT Sans" panose="020B0503020203020204" pitchFamily="34" charset="0"/>
              </a:rPr>
              <a:t>Reasoning</a:t>
            </a:r>
            <a:r>
              <a:rPr lang="de-AT" sz="3000" b="1" dirty="0">
                <a:solidFill>
                  <a:schemeClr val="tx1"/>
                </a:solidFill>
                <a:latin typeface="PT Sans" panose="020B0503020203020204" pitchFamily="34" charset="0"/>
              </a:rPr>
              <a:t> </a:t>
            </a:r>
            <a:r>
              <a:rPr lang="de-AT" sz="3000" b="1" dirty="0" err="1">
                <a:solidFill>
                  <a:schemeClr val="tx1"/>
                </a:solidFill>
                <a:latin typeface="PT Sans" panose="020B0503020203020204" pitchFamily="34" charset="0"/>
              </a:rPr>
              <a:t>about</a:t>
            </a:r>
            <a:r>
              <a:rPr lang="de-AT" sz="3000" b="1" dirty="0">
                <a:solidFill>
                  <a:schemeClr val="tx1"/>
                </a:solidFill>
                <a:latin typeface="PT Sans" panose="020B0503020203020204" pitchFamily="34" charset="0"/>
              </a:rPr>
              <a:t> </a:t>
            </a:r>
            <a:r>
              <a:rPr lang="de-AT" sz="3000" b="1" dirty="0" err="1">
                <a:solidFill>
                  <a:schemeClr val="tx1"/>
                </a:solidFill>
                <a:latin typeface="PT Sans" panose="020B0503020203020204" pitchFamily="34" charset="0"/>
              </a:rPr>
              <a:t>Licences</a:t>
            </a:r>
            <a:endParaRPr lang="de-AT" sz="3000" b="1" dirty="0">
              <a:solidFill>
                <a:schemeClr val="tx1"/>
              </a:solidFill>
              <a:latin typeface="PT Sans" panose="020B0503020203020204" pitchFamily="34" charset="0"/>
            </a:endParaRPr>
          </a:p>
        </p:txBody>
      </p:sp>
    </p:spTree>
    <p:extLst>
      <p:ext uri="{BB962C8B-B14F-4D97-AF65-F5344CB8AC3E}">
        <p14:creationId xmlns:p14="http://schemas.microsoft.com/office/powerpoint/2010/main" val="1960389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dirty="0" err="1"/>
              <a:t>Example</a:t>
            </a:r>
            <a:r>
              <a:rPr lang="de-AT" dirty="0"/>
              <a:t> </a:t>
            </a:r>
            <a:r>
              <a:rPr lang="de-AT" dirty="0" err="1"/>
              <a:t>Reasoning</a:t>
            </a:r>
            <a:r>
              <a:rPr lang="de-AT" dirty="0"/>
              <a:t> Task: </a:t>
            </a:r>
            <a:r>
              <a:rPr lang="de-AT" dirty="0" err="1"/>
              <a:t>Policy</a:t>
            </a:r>
            <a:r>
              <a:rPr lang="de-AT" dirty="0"/>
              <a:t> </a:t>
            </a:r>
            <a:r>
              <a:rPr lang="de-AT" dirty="0" err="1"/>
              <a:t>compatibility</a:t>
            </a:r>
            <a:endParaRPr lang="de-AT" dirty="0"/>
          </a:p>
        </p:txBody>
      </p:sp>
      <p:sp>
        <p:nvSpPr>
          <p:cNvPr id="4" name="Slide Number Placeholder 3"/>
          <p:cNvSpPr>
            <a:spLocks noGrp="1"/>
          </p:cNvSpPr>
          <p:nvPr>
            <p:ph type="sldNum" sz="quarter" idx="4294967295"/>
          </p:nvPr>
        </p:nvSpPr>
        <p:spPr>
          <a:xfrm>
            <a:off x="1655339" y="5284630"/>
            <a:ext cx="743458" cy="304271"/>
          </a:xfrm>
          <a:prstGeom prst="rect">
            <a:avLst/>
          </a:prstGeom>
        </p:spPr>
        <p:txBody>
          <a:bodyPr/>
          <a:lstStyle/>
          <a:p>
            <a:r>
              <a:rPr lang="de-AT"/>
              <a:t>Page </a:t>
            </a:r>
            <a:fld id="{680737D9-CC42-4855-ABAC-B759A1A9D624}" type="slidenum">
              <a:rPr lang="de-AT" smtClean="0"/>
              <a:pPr/>
              <a:t>51</a:t>
            </a:fld>
            <a:endParaRPr lang="de-AT" dirty="0"/>
          </a:p>
        </p:txBody>
      </p:sp>
      <p:sp>
        <p:nvSpPr>
          <p:cNvPr id="32" name="Text Placeholder 31"/>
          <p:cNvSpPr>
            <a:spLocks noGrp="1"/>
          </p:cNvSpPr>
          <p:nvPr>
            <p:ph type="body" idx="13"/>
          </p:nvPr>
        </p:nvSpPr>
        <p:spPr/>
        <p:txBody>
          <a:bodyPr/>
          <a:lstStyle/>
          <a:p>
            <a:pPr algn="ctr"/>
            <a:r>
              <a:rPr lang="de-AT" dirty="0">
                <a:latin typeface="PT Sans" panose="020B0503020203020204" pitchFamily="34" charset="0"/>
              </a:rPr>
              <a:t>Conflict Detection</a:t>
            </a:r>
          </a:p>
        </p:txBody>
      </p:sp>
      <p:sp>
        <p:nvSpPr>
          <p:cNvPr id="31" name="Text Placeholder 30"/>
          <p:cNvSpPr>
            <a:spLocks noGrp="1"/>
          </p:cNvSpPr>
          <p:nvPr>
            <p:ph type="body" sz="quarter" idx="3"/>
          </p:nvPr>
        </p:nvSpPr>
        <p:spPr/>
        <p:txBody>
          <a:bodyPr/>
          <a:lstStyle/>
          <a:p>
            <a:pPr algn="ctr"/>
            <a:r>
              <a:rPr lang="de-AT" dirty="0">
                <a:latin typeface="PT Sans" panose="020B0503020203020204" pitchFamily="34" charset="0"/>
              </a:rPr>
              <a:t>Conflict Resolution</a:t>
            </a:r>
          </a:p>
        </p:txBody>
      </p:sp>
      <p:cxnSp>
        <p:nvCxnSpPr>
          <p:cNvPr id="5" name="Straight Arrow Connector 10"/>
          <p:cNvCxnSpPr>
            <a:stCxn id="15" idx="3"/>
            <a:endCxn id="13" idx="1"/>
          </p:cNvCxnSpPr>
          <p:nvPr/>
        </p:nvCxnSpPr>
        <p:spPr>
          <a:xfrm>
            <a:off x="2895522" y="2973363"/>
            <a:ext cx="476099" cy="26110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10"/>
          <p:cNvCxnSpPr>
            <a:stCxn id="17" idx="3"/>
            <a:endCxn id="13" idx="1"/>
          </p:cNvCxnSpPr>
          <p:nvPr/>
        </p:nvCxnSpPr>
        <p:spPr>
          <a:xfrm flipH="1">
            <a:off x="3371621" y="2934573"/>
            <a:ext cx="509032" cy="29989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Rechteck 21"/>
          <p:cNvSpPr/>
          <p:nvPr/>
        </p:nvSpPr>
        <p:spPr>
          <a:xfrm>
            <a:off x="2551051" y="2328853"/>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GB" sz="1000" b="1" dirty="0">
                <a:latin typeface="LM Sans 10" panose="00000500000000000000" pitchFamily="50" charset="0"/>
              </a:rPr>
              <a:t>CC-BY</a:t>
            </a:r>
          </a:p>
        </p:txBody>
      </p:sp>
      <p:sp>
        <p:nvSpPr>
          <p:cNvPr id="9" name="Rechteck 21"/>
          <p:cNvSpPr/>
          <p:nvPr/>
        </p:nvSpPr>
        <p:spPr>
          <a:xfrm>
            <a:off x="3536183" y="2325372"/>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AT" sz="1000" b="1" dirty="0">
                <a:latin typeface="LM Sans 10" panose="00000500000000000000" pitchFamily="50" charset="0"/>
              </a:rPr>
              <a:t>ODbL</a:t>
            </a:r>
            <a:endParaRPr lang="en-GB" sz="1000" b="1" dirty="0">
              <a:latin typeface="LM Sans 10" panose="00000500000000000000" pitchFamily="50" charset="0"/>
            </a:endParaRPr>
          </a:p>
        </p:txBody>
      </p:sp>
      <p:grpSp>
        <p:nvGrpSpPr>
          <p:cNvPr id="10" name="Group 9"/>
          <p:cNvGrpSpPr/>
          <p:nvPr/>
        </p:nvGrpSpPr>
        <p:grpSpPr>
          <a:xfrm>
            <a:off x="3109533" y="3234464"/>
            <a:ext cx="524176" cy="626928"/>
            <a:chOff x="6737004" y="3833948"/>
            <a:chExt cx="355060" cy="424661"/>
          </a:xfrm>
        </p:grpSpPr>
        <p:sp>
          <p:nvSpPr>
            <p:cNvPr id="11" name="Flowchart: Magnetic Disk 35"/>
            <p:cNvSpPr/>
            <p:nvPr/>
          </p:nvSpPr>
          <p:spPr>
            <a:xfrm>
              <a:off x="6737004" y="4075266"/>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a:p>
          </p:txBody>
        </p:sp>
        <p:sp>
          <p:nvSpPr>
            <p:cNvPr id="12" name="Flowchart: Magnetic Disk 36"/>
            <p:cNvSpPr/>
            <p:nvPr/>
          </p:nvSpPr>
          <p:spPr>
            <a:xfrm>
              <a:off x="6737004" y="3954608"/>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dirty="0"/>
            </a:p>
          </p:txBody>
        </p:sp>
        <p:sp>
          <p:nvSpPr>
            <p:cNvPr id="13" name="Flowchart: Magnetic Disk 37"/>
            <p:cNvSpPr/>
            <p:nvPr/>
          </p:nvSpPr>
          <p:spPr>
            <a:xfrm>
              <a:off x="6737004" y="3833948"/>
              <a:ext cx="355060" cy="183343"/>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1500"/>
            </a:p>
          </p:txBody>
        </p:sp>
      </p:grpSp>
      <p:grpSp>
        <p:nvGrpSpPr>
          <p:cNvPr id="14" name="Group 13"/>
          <p:cNvGrpSpPr/>
          <p:nvPr/>
        </p:nvGrpSpPr>
        <p:grpSpPr>
          <a:xfrm>
            <a:off x="2633434" y="2524565"/>
            <a:ext cx="524176" cy="448799"/>
            <a:chOff x="6257182" y="4838597"/>
            <a:chExt cx="355060" cy="304003"/>
          </a:xfrm>
        </p:grpSpPr>
        <p:sp>
          <p:nvSpPr>
            <p:cNvPr id="15" name="Flowchart: Magnetic Disk 36"/>
            <p:cNvSpPr/>
            <p:nvPr/>
          </p:nvSpPr>
          <p:spPr>
            <a:xfrm>
              <a:off x="6257182" y="4959257"/>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dirty="0"/>
            </a:p>
          </p:txBody>
        </p:sp>
        <p:sp>
          <p:nvSpPr>
            <p:cNvPr id="16" name="Flowchart: Magnetic Disk 37"/>
            <p:cNvSpPr/>
            <p:nvPr/>
          </p:nvSpPr>
          <p:spPr>
            <a:xfrm>
              <a:off x="6257182" y="4838597"/>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a:p>
          </p:txBody>
        </p:sp>
      </p:grpSp>
      <p:sp>
        <p:nvSpPr>
          <p:cNvPr id="17" name="Flowchart: Magnetic Disk 37"/>
          <p:cNvSpPr/>
          <p:nvPr/>
        </p:nvSpPr>
        <p:spPr>
          <a:xfrm>
            <a:off x="3618565" y="2663903"/>
            <a:ext cx="524176" cy="2706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1500"/>
          </a:p>
        </p:txBody>
      </p:sp>
      <mc:AlternateContent xmlns:mc="http://schemas.openxmlformats.org/markup-compatibility/2006" xmlns:a14="http://schemas.microsoft.com/office/drawing/2010/main">
        <mc:Choice Requires="a14">
          <p:sp>
            <p:nvSpPr>
              <p:cNvPr id="25" name="TextBox 24"/>
              <p:cNvSpPr txBox="1"/>
              <p:nvPr/>
            </p:nvSpPr>
            <p:spPr>
              <a:xfrm>
                <a:off x="3198262" y="3909395"/>
                <a:ext cx="381835"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sz="1500" b="1" i="1">
                          <a:latin typeface="Cambria Math" panose="02040503050406030204" pitchFamily="18" charset="0"/>
                          <a:ea typeface="Cambria Math" panose="02040503050406030204" pitchFamily="18" charset="0"/>
                        </a:rPr>
                        <m:t>∪</m:t>
                      </m:r>
                    </m:oMath>
                  </m:oMathPara>
                </a14:m>
                <a:endParaRPr lang="de-AT" sz="1500" b="1" dirty="0"/>
              </a:p>
            </p:txBody>
          </p:sp>
        </mc:Choice>
        <mc:Fallback xmlns="">
          <p:sp>
            <p:nvSpPr>
              <p:cNvPr id="25" name="TextBox 24"/>
              <p:cNvSpPr txBox="1">
                <a:spLocks noRot="1" noChangeAspect="1" noMove="1" noResize="1" noEditPoints="1" noAdjustHandles="1" noChangeArrowheads="1" noChangeShapeType="1" noTextEdit="1"/>
              </p:cNvSpPr>
              <p:nvPr/>
            </p:nvSpPr>
            <p:spPr>
              <a:xfrm>
                <a:off x="2313914" y="4691273"/>
                <a:ext cx="423513" cy="369332"/>
              </a:xfrm>
              <a:prstGeom prst="rect">
                <a:avLst/>
              </a:prstGeom>
              <a:blipFill rotWithShape="0">
                <a:blip r:embed="rId2"/>
                <a:stretch>
                  <a:fillRect/>
                </a:stretch>
              </a:blipFill>
            </p:spPr>
            <p:txBody>
              <a:bodyPr/>
              <a:lstStyle/>
              <a:p>
                <a:r>
                  <a:rPr lang="de-AT">
                    <a:noFill/>
                  </a:rPr>
                  <a:t> </a:t>
                </a:r>
              </a:p>
            </p:txBody>
          </p:sp>
        </mc:Fallback>
      </mc:AlternateContent>
      <p:sp>
        <p:nvSpPr>
          <p:cNvPr id="26" name="Rechteck 21"/>
          <p:cNvSpPr/>
          <p:nvPr/>
        </p:nvSpPr>
        <p:spPr>
          <a:xfrm>
            <a:off x="2534695" y="3917251"/>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GB" sz="1000" b="1" dirty="0">
                <a:latin typeface="LM Sans 10" panose="00000500000000000000" pitchFamily="50" charset="0"/>
              </a:rPr>
              <a:t>CC-BY</a:t>
            </a:r>
          </a:p>
        </p:txBody>
      </p:sp>
      <p:sp>
        <p:nvSpPr>
          <p:cNvPr id="27" name="Rechteck 21"/>
          <p:cNvSpPr/>
          <p:nvPr/>
        </p:nvSpPr>
        <p:spPr>
          <a:xfrm>
            <a:off x="3519827" y="3913769"/>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AT" sz="1000" b="1" dirty="0">
                <a:latin typeface="LM Sans 10" panose="00000500000000000000" pitchFamily="50" charset="0"/>
              </a:rPr>
              <a:t>ODbL</a:t>
            </a:r>
            <a:endParaRPr lang="en-GB" sz="1000" b="1" dirty="0">
              <a:latin typeface="LM Sans 10" panose="00000500000000000000" pitchFamily="50" charset="0"/>
            </a:endParaRPr>
          </a:p>
        </p:txBody>
      </p:sp>
      <p:sp>
        <p:nvSpPr>
          <p:cNvPr id="29" name="Shape 550"/>
          <p:cNvSpPr/>
          <p:nvPr/>
        </p:nvSpPr>
        <p:spPr>
          <a:xfrm>
            <a:off x="4378515" y="3928482"/>
            <a:ext cx="234740" cy="234754"/>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25400" cap="rnd" cmpd="sng">
            <a:solidFill>
              <a:srgbClr val="00B050"/>
            </a:solidFill>
            <a:prstDash val="solid"/>
            <a:round/>
            <a:headEnd type="none" w="med" len="med"/>
            <a:tailEnd type="none" w="med" len="med"/>
          </a:ln>
        </p:spPr>
        <p:txBody>
          <a:bodyPr lIns="76188" tIns="76188" rIns="76188" bIns="76188" anchor="ctr" anchorCtr="0">
            <a:noAutofit/>
          </a:bodyPr>
          <a:lstStyle/>
          <a:p>
            <a:endParaRPr sz="1500"/>
          </a:p>
        </p:txBody>
      </p:sp>
      <p:cxnSp>
        <p:nvCxnSpPr>
          <p:cNvPr id="33" name="Straight Arrow Connector 10"/>
          <p:cNvCxnSpPr>
            <a:stCxn id="42" idx="3"/>
            <a:endCxn id="40" idx="1"/>
          </p:cNvCxnSpPr>
          <p:nvPr/>
        </p:nvCxnSpPr>
        <p:spPr>
          <a:xfrm>
            <a:off x="6397185" y="2973363"/>
            <a:ext cx="476099" cy="26110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10"/>
          <p:cNvCxnSpPr>
            <a:stCxn id="44" idx="3"/>
            <a:endCxn id="40" idx="1"/>
          </p:cNvCxnSpPr>
          <p:nvPr/>
        </p:nvCxnSpPr>
        <p:spPr>
          <a:xfrm flipH="1">
            <a:off x="6873283" y="2934573"/>
            <a:ext cx="509032" cy="29989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5" name="Rechteck 21"/>
          <p:cNvSpPr/>
          <p:nvPr/>
        </p:nvSpPr>
        <p:spPr>
          <a:xfrm>
            <a:off x="6052713" y="2328853"/>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GB" sz="1000" b="1" dirty="0">
                <a:latin typeface="LM Sans 10" panose="00000500000000000000" pitchFamily="50" charset="0"/>
              </a:rPr>
              <a:t>CC0</a:t>
            </a:r>
          </a:p>
        </p:txBody>
      </p:sp>
      <p:sp>
        <p:nvSpPr>
          <p:cNvPr id="36" name="Rechteck 21"/>
          <p:cNvSpPr/>
          <p:nvPr/>
        </p:nvSpPr>
        <p:spPr>
          <a:xfrm>
            <a:off x="7003399" y="2325372"/>
            <a:ext cx="757834"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AT" sz="1000" b="1" dirty="0">
                <a:latin typeface="LM Sans 10" panose="00000500000000000000" pitchFamily="50" charset="0"/>
              </a:rPr>
              <a:t>CC-BY-SA</a:t>
            </a:r>
            <a:endParaRPr lang="en-GB" sz="1000" b="1" dirty="0">
              <a:latin typeface="LM Sans 10" panose="00000500000000000000" pitchFamily="50" charset="0"/>
            </a:endParaRPr>
          </a:p>
        </p:txBody>
      </p:sp>
      <p:grpSp>
        <p:nvGrpSpPr>
          <p:cNvPr id="37" name="Group 36"/>
          <p:cNvGrpSpPr/>
          <p:nvPr/>
        </p:nvGrpSpPr>
        <p:grpSpPr>
          <a:xfrm>
            <a:off x="6611195" y="3234464"/>
            <a:ext cx="524176" cy="626928"/>
            <a:chOff x="6737004" y="3833948"/>
            <a:chExt cx="355060" cy="424661"/>
          </a:xfrm>
        </p:grpSpPr>
        <p:sp>
          <p:nvSpPr>
            <p:cNvPr id="38" name="Flowchart: Magnetic Disk 35"/>
            <p:cNvSpPr/>
            <p:nvPr/>
          </p:nvSpPr>
          <p:spPr>
            <a:xfrm>
              <a:off x="6737004" y="4075266"/>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a:p>
          </p:txBody>
        </p:sp>
        <p:sp>
          <p:nvSpPr>
            <p:cNvPr id="39" name="Flowchart: Magnetic Disk 36"/>
            <p:cNvSpPr/>
            <p:nvPr/>
          </p:nvSpPr>
          <p:spPr>
            <a:xfrm>
              <a:off x="6737004" y="3954608"/>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dirty="0"/>
            </a:p>
          </p:txBody>
        </p:sp>
        <p:sp>
          <p:nvSpPr>
            <p:cNvPr id="40" name="Flowchart: Magnetic Disk 37"/>
            <p:cNvSpPr/>
            <p:nvPr/>
          </p:nvSpPr>
          <p:spPr>
            <a:xfrm>
              <a:off x="6737004" y="3833948"/>
              <a:ext cx="355060" cy="183343"/>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1500"/>
            </a:p>
          </p:txBody>
        </p:sp>
      </p:grpSp>
      <p:grpSp>
        <p:nvGrpSpPr>
          <p:cNvPr id="41" name="Group 40"/>
          <p:cNvGrpSpPr/>
          <p:nvPr/>
        </p:nvGrpSpPr>
        <p:grpSpPr>
          <a:xfrm>
            <a:off x="6135096" y="2524565"/>
            <a:ext cx="524176" cy="448799"/>
            <a:chOff x="6257182" y="4838597"/>
            <a:chExt cx="355060" cy="304003"/>
          </a:xfrm>
        </p:grpSpPr>
        <p:sp>
          <p:nvSpPr>
            <p:cNvPr id="42" name="Flowchart: Magnetic Disk 36"/>
            <p:cNvSpPr/>
            <p:nvPr/>
          </p:nvSpPr>
          <p:spPr>
            <a:xfrm>
              <a:off x="6257182" y="4959257"/>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dirty="0"/>
            </a:p>
          </p:txBody>
        </p:sp>
        <p:sp>
          <p:nvSpPr>
            <p:cNvPr id="43" name="Flowchart: Magnetic Disk 37"/>
            <p:cNvSpPr/>
            <p:nvPr/>
          </p:nvSpPr>
          <p:spPr>
            <a:xfrm>
              <a:off x="6257182" y="4838597"/>
              <a:ext cx="355060" cy="183343"/>
            </a:xfrm>
            <a:prstGeom prst="flowChartMagneticDisk">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sz="1500"/>
            </a:p>
          </p:txBody>
        </p:sp>
      </p:grpSp>
      <p:sp>
        <p:nvSpPr>
          <p:cNvPr id="44" name="Flowchart: Magnetic Disk 37"/>
          <p:cNvSpPr/>
          <p:nvPr/>
        </p:nvSpPr>
        <p:spPr>
          <a:xfrm>
            <a:off x="7120227" y="2663903"/>
            <a:ext cx="524176" cy="2706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1500"/>
          </a:p>
        </p:txBody>
      </p:sp>
      <mc:AlternateContent xmlns:mc="http://schemas.openxmlformats.org/markup-compatibility/2006" xmlns:a14="http://schemas.microsoft.com/office/drawing/2010/main">
        <mc:Choice Requires="a14">
          <p:sp>
            <p:nvSpPr>
              <p:cNvPr id="45" name="TextBox 44"/>
              <p:cNvSpPr txBox="1"/>
              <p:nvPr/>
            </p:nvSpPr>
            <p:spPr>
              <a:xfrm>
                <a:off x="6699924" y="3909395"/>
                <a:ext cx="381835"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sz="1500" b="1" i="1">
                          <a:latin typeface="Cambria Math" panose="02040503050406030204" pitchFamily="18" charset="0"/>
                          <a:ea typeface="Cambria Math" panose="02040503050406030204" pitchFamily="18" charset="0"/>
                        </a:rPr>
                        <m:t>∪</m:t>
                      </m:r>
                    </m:oMath>
                  </m:oMathPara>
                </a14:m>
                <a:endParaRPr lang="de-AT" sz="1500" b="1" dirty="0"/>
              </a:p>
            </p:txBody>
          </p:sp>
        </mc:Choice>
        <mc:Fallback xmlns="">
          <p:sp>
            <p:nvSpPr>
              <p:cNvPr id="45" name="TextBox 44"/>
              <p:cNvSpPr txBox="1">
                <a:spLocks noRot="1" noChangeAspect="1" noMove="1" noResize="1" noEditPoints="1" noAdjustHandles="1" noChangeArrowheads="1" noChangeShapeType="1" noTextEdit="1"/>
              </p:cNvSpPr>
              <p:nvPr/>
            </p:nvSpPr>
            <p:spPr>
              <a:xfrm>
                <a:off x="6515909" y="4691273"/>
                <a:ext cx="423513" cy="369332"/>
              </a:xfrm>
              <a:prstGeom prst="rect">
                <a:avLst/>
              </a:prstGeom>
              <a:blipFill rotWithShape="0">
                <a:blip r:embed="rId3"/>
                <a:stretch>
                  <a:fillRect/>
                </a:stretch>
              </a:blipFill>
            </p:spPr>
            <p:txBody>
              <a:bodyPr/>
              <a:lstStyle/>
              <a:p>
                <a:r>
                  <a:rPr lang="de-AT">
                    <a:noFill/>
                  </a:rPr>
                  <a:t> </a:t>
                </a:r>
              </a:p>
            </p:txBody>
          </p:sp>
        </mc:Fallback>
      </mc:AlternateContent>
      <p:sp>
        <p:nvSpPr>
          <p:cNvPr id="46" name="Rechteck 21"/>
          <p:cNvSpPr/>
          <p:nvPr/>
        </p:nvSpPr>
        <p:spPr>
          <a:xfrm>
            <a:off x="6036358" y="3917251"/>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GB" sz="1000" b="1" dirty="0">
                <a:latin typeface="LM Sans 10" panose="00000500000000000000" pitchFamily="50" charset="0"/>
              </a:rPr>
              <a:t>CC0</a:t>
            </a:r>
          </a:p>
        </p:txBody>
      </p:sp>
      <p:sp>
        <p:nvSpPr>
          <p:cNvPr id="47" name="Rechteck 21"/>
          <p:cNvSpPr/>
          <p:nvPr/>
        </p:nvSpPr>
        <p:spPr>
          <a:xfrm>
            <a:off x="7029530" y="3913769"/>
            <a:ext cx="757834"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AT" sz="1000" b="1" dirty="0">
                <a:latin typeface="LM Sans 10" panose="00000500000000000000" pitchFamily="50" charset="0"/>
              </a:rPr>
              <a:t>CC-BY-SA</a:t>
            </a:r>
            <a:endParaRPr lang="en-GB" sz="1000" b="1" dirty="0">
              <a:latin typeface="LM Sans 10" panose="00000500000000000000" pitchFamily="50" charset="0"/>
            </a:endParaRPr>
          </a:p>
        </p:txBody>
      </p:sp>
      <p:sp>
        <p:nvSpPr>
          <p:cNvPr id="48" name="Shape 552"/>
          <p:cNvSpPr/>
          <p:nvPr/>
        </p:nvSpPr>
        <p:spPr>
          <a:xfrm>
            <a:off x="8004600" y="3926368"/>
            <a:ext cx="236853" cy="236868"/>
          </a:xfrm>
          <a:custGeom>
            <a:avLst/>
            <a:gdLst/>
            <a:ahLst/>
            <a:cxnLst/>
            <a:rect l="0" t="0" r="0" b="0"/>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solidFill>
            <a:schemeClr val="bg1"/>
          </a:solidFill>
          <a:ln w="25400" cap="rnd" cmpd="sng">
            <a:solidFill>
              <a:srgbClr val="FF004E"/>
            </a:solidFill>
            <a:prstDash val="solid"/>
            <a:round/>
            <a:headEnd type="none" w="med" len="med"/>
            <a:tailEnd type="none" w="med" len="med"/>
          </a:ln>
        </p:spPr>
        <p:txBody>
          <a:bodyPr lIns="76188" tIns="76188" rIns="76188" bIns="76188" anchor="ctr" anchorCtr="0">
            <a:noAutofit/>
          </a:bodyPr>
          <a:lstStyle/>
          <a:p>
            <a:endParaRPr sz="1500"/>
          </a:p>
        </p:txBody>
      </p:sp>
      <p:sp>
        <p:nvSpPr>
          <p:cNvPr id="49" name="Shape 550"/>
          <p:cNvSpPr/>
          <p:nvPr/>
        </p:nvSpPr>
        <p:spPr>
          <a:xfrm>
            <a:off x="8004600" y="4805279"/>
            <a:ext cx="234740" cy="234754"/>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25400" cap="rnd" cmpd="sng">
            <a:solidFill>
              <a:srgbClr val="00B050"/>
            </a:solidFill>
            <a:prstDash val="solid"/>
            <a:round/>
            <a:headEnd type="none" w="med" len="med"/>
            <a:tailEnd type="none" w="med" len="med"/>
          </a:ln>
        </p:spPr>
        <p:txBody>
          <a:bodyPr lIns="76188" tIns="76188" rIns="76188" bIns="76188" anchor="ctr" anchorCtr="0">
            <a:noAutofit/>
          </a:bodyPr>
          <a:lstStyle/>
          <a:p>
            <a:endParaRPr sz="1500"/>
          </a:p>
        </p:txBody>
      </p:sp>
      <p:sp>
        <p:nvSpPr>
          <p:cNvPr id="50" name="Rechteck 21"/>
          <p:cNvSpPr/>
          <p:nvPr/>
        </p:nvSpPr>
        <p:spPr>
          <a:xfrm>
            <a:off x="6502433" y="4353845"/>
            <a:ext cx="688940"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GB" sz="1000" b="1" dirty="0">
                <a:latin typeface="LM Sans 10" panose="00000500000000000000" pitchFamily="50" charset="0"/>
              </a:rPr>
              <a:t>CC0</a:t>
            </a:r>
          </a:p>
        </p:txBody>
      </p:sp>
      <p:sp>
        <p:nvSpPr>
          <p:cNvPr id="51" name="Shape 552"/>
          <p:cNvSpPr/>
          <p:nvPr/>
        </p:nvSpPr>
        <p:spPr>
          <a:xfrm>
            <a:off x="8004600" y="4366444"/>
            <a:ext cx="236853" cy="236868"/>
          </a:xfrm>
          <a:custGeom>
            <a:avLst/>
            <a:gdLst/>
            <a:ahLst/>
            <a:cxnLst/>
            <a:rect l="0" t="0" r="0" b="0"/>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solidFill>
            <a:schemeClr val="bg1"/>
          </a:solidFill>
          <a:ln w="25400" cap="rnd" cmpd="sng">
            <a:solidFill>
              <a:srgbClr val="FF004E"/>
            </a:solidFill>
            <a:prstDash val="solid"/>
            <a:round/>
            <a:headEnd type="none" w="med" len="med"/>
            <a:tailEnd type="none" w="med" len="med"/>
          </a:ln>
        </p:spPr>
        <p:txBody>
          <a:bodyPr lIns="76188" tIns="76188" rIns="76188" bIns="76188" anchor="ctr" anchorCtr="0">
            <a:noAutofit/>
          </a:bodyPr>
          <a:lstStyle/>
          <a:p>
            <a:endParaRPr sz="1500"/>
          </a:p>
        </p:txBody>
      </p:sp>
      <p:sp>
        <p:nvSpPr>
          <p:cNvPr id="52" name="Rechteck 21"/>
          <p:cNvSpPr/>
          <p:nvPr/>
        </p:nvSpPr>
        <p:spPr>
          <a:xfrm>
            <a:off x="6467986" y="4805278"/>
            <a:ext cx="757834" cy="249467"/>
          </a:xfrm>
          <a:prstGeom prst="roundRect">
            <a:avLst/>
          </a:prstGeom>
          <a:ln w="158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AT" sz="1000" b="1" dirty="0">
                <a:latin typeface="LM Sans 10" panose="00000500000000000000" pitchFamily="50" charset="0"/>
              </a:rPr>
              <a:t>CC-BY-SA</a:t>
            </a:r>
            <a:endParaRPr lang="en-GB" sz="1000" b="1" dirty="0">
              <a:latin typeface="LM Sans 10" panose="00000500000000000000" pitchFamily="50" charset="0"/>
            </a:endParaRPr>
          </a:p>
        </p:txBody>
      </p:sp>
    </p:spTree>
    <p:extLst>
      <p:ext uri="{BB962C8B-B14F-4D97-AF65-F5344CB8AC3E}">
        <p14:creationId xmlns:p14="http://schemas.microsoft.com/office/powerpoint/2010/main" val="1568920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8" grpId="0" animBg="1"/>
      <p:bldP spid="49" grpId="0" animBg="1"/>
      <p:bldP spid="5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Dependencies between ODRL Actions</a:t>
            </a:r>
          </a:p>
        </p:txBody>
      </p:sp>
      <p:sp>
        <p:nvSpPr>
          <p:cNvPr id="13" name="Inhaltsplatzhalter 2"/>
          <p:cNvSpPr>
            <a:spLocks noGrp="1"/>
          </p:cNvSpPr>
          <p:nvPr>
            <p:ph idx="1"/>
          </p:nvPr>
        </p:nvSpPr>
        <p:spPr>
          <a:xfrm>
            <a:off x="513357" y="1201316"/>
            <a:ext cx="9175155" cy="3859813"/>
          </a:xfrm>
        </p:spPr>
        <p:txBody>
          <a:bodyPr>
            <a:normAutofit/>
          </a:bodyPr>
          <a:lstStyle/>
          <a:p>
            <a:r>
              <a:rPr lang="en-GB" dirty="0"/>
              <a:t>Policies govern execution of actions over assets. </a:t>
            </a:r>
          </a:p>
          <a:p>
            <a:r>
              <a:rPr lang="en-GB" dirty="0"/>
              <a:t>Does the </a:t>
            </a:r>
            <a:r>
              <a:rPr lang="en-GB" b="1" dirty="0"/>
              <a:t>permission</a:t>
            </a:r>
            <a:r>
              <a:rPr lang="en-GB" dirty="0"/>
              <a:t> of one action conflict with the </a:t>
            </a:r>
            <a:r>
              <a:rPr lang="en-GB" b="1" dirty="0"/>
              <a:t>prohibition</a:t>
            </a:r>
            <a:r>
              <a:rPr lang="en-GB" dirty="0"/>
              <a:t> of another action? </a:t>
            </a:r>
          </a:p>
          <a:p>
            <a:endParaRPr lang="en-GB" sz="300" dirty="0"/>
          </a:p>
          <a:p>
            <a:r>
              <a:rPr lang="en-GB" b="1" dirty="0"/>
              <a:t>Direct Conflict:</a:t>
            </a:r>
          </a:p>
          <a:p>
            <a:endParaRPr lang="en-GB" sz="2667" dirty="0"/>
          </a:p>
          <a:p>
            <a:r>
              <a:rPr lang="en-GB" b="1" dirty="0"/>
              <a:t>Implicit Conflict </a:t>
            </a:r>
            <a:r>
              <a:rPr lang="en-GB" sz="1800" dirty="0"/>
              <a:t>(</a:t>
            </a:r>
            <a:r>
              <a:rPr lang="en-GB" sz="1800" dirty="0" err="1"/>
              <a:t>odrl:share</a:t>
            </a:r>
            <a:r>
              <a:rPr lang="en-GB" sz="1800" dirty="0"/>
              <a:t> </a:t>
            </a:r>
            <a:r>
              <a:rPr lang="en-GB" sz="1800" dirty="0">
                <a:sym typeface="Wingdings"/>
              </a:rPr>
              <a:t> </a:t>
            </a:r>
            <a:r>
              <a:rPr lang="en-GB" sz="1800" dirty="0" err="1">
                <a:sym typeface="Wingdings"/>
              </a:rPr>
              <a:t>odrl:distribute</a:t>
            </a:r>
            <a:r>
              <a:rPr lang="en-GB" sz="1800" dirty="0">
                <a:sym typeface="Wingdings"/>
              </a:rPr>
              <a:t>) </a:t>
            </a:r>
            <a:endParaRPr lang="en-GB" dirty="0"/>
          </a:p>
          <a:p>
            <a:endParaRPr lang="en-GB" sz="2667" dirty="0"/>
          </a:p>
          <a:p>
            <a:r>
              <a:rPr lang="en-GB" b="1" dirty="0"/>
              <a:t>Partial Conflict </a:t>
            </a:r>
            <a:r>
              <a:rPr lang="en-GB" sz="1800" dirty="0"/>
              <a:t>(</a:t>
            </a:r>
            <a:r>
              <a:rPr lang="en-GB" sz="1800" dirty="0" err="1">
                <a:sym typeface="Wingdings"/>
              </a:rPr>
              <a:t>odrl:display</a:t>
            </a:r>
            <a:r>
              <a:rPr lang="en-GB" sz="1800" dirty="0">
                <a:sym typeface="Wingdings"/>
              </a:rPr>
              <a:t> </a:t>
            </a:r>
            <a:r>
              <a:rPr lang="en-GB" sz="1800" dirty="0" err="1">
                <a:sym typeface="Wingdings"/>
              </a:rPr>
              <a:t>odrl:narrowerThan</a:t>
            </a:r>
            <a:r>
              <a:rPr lang="en-GB" sz="1800" dirty="0">
                <a:sym typeface="Wingdings"/>
              </a:rPr>
              <a:t> </a:t>
            </a:r>
            <a:r>
              <a:rPr lang="en-GB" sz="1800" dirty="0" err="1">
                <a:sym typeface="Wingdings"/>
              </a:rPr>
              <a:t>odrl:use</a:t>
            </a:r>
            <a:r>
              <a:rPr lang="en-GB" sz="1800" dirty="0">
                <a:sym typeface="Wingdings"/>
              </a:rPr>
              <a:t>)</a:t>
            </a:r>
            <a:endParaRPr lang="en-GB" dirty="0"/>
          </a:p>
          <a:p>
            <a:endParaRPr lang="en-GB" sz="2667" b="1" dirty="0"/>
          </a:p>
        </p:txBody>
      </p:sp>
      <p:sp>
        <p:nvSpPr>
          <p:cNvPr id="4" name="Foliennummernplatzhalter 3"/>
          <p:cNvSpPr>
            <a:spLocks noGrp="1"/>
          </p:cNvSpPr>
          <p:nvPr>
            <p:ph type="sldNum" sz="quarter" idx="12"/>
          </p:nvPr>
        </p:nvSpPr>
        <p:spPr/>
        <p:txBody>
          <a:bodyPr/>
          <a:lstStyle/>
          <a:p>
            <a:r>
              <a:rPr lang="de-AT" dirty="0"/>
              <a:t>PAGE </a:t>
            </a:r>
            <a:fld id="{FDACAEEA-9F87-4922-9CCF-4C4B0EA7471E}" type="slidenum">
              <a:rPr lang="de-AT" smtClean="0"/>
              <a:pPr/>
              <a:t>52</a:t>
            </a:fld>
            <a:endParaRPr lang="de-AT" dirty="0"/>
          </a:p>
        </p:txBody>
      </p:sp>
      <p:sp>
        <p:nvSpPr>
          <p:cNvPr id="8" name="Gefaltete Ecke 7"/>
          <p:cNvSpPr/>
          <p:nvPr/>
        </p:nvSpPr>
        <p:spPr>
          <a:xfrm>
            <a:off x="1839640" y="3053712"/>
            <a:ext cx="2700301"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:ex1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odrl:permission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odrl:read</a:t>
            </a:r>
            <a:r>
              <a:rPr lang="de-AT" sz="1083" dirty="0">
                <a:solidFill>
                  <a:srgbClr val="FF0000"/>
                </a:solidFill>
                <a:latin typeface="Consolas" panose="020B0609020204030204" pitchFamily="49" charset="0"/>
                <a:cs typeface="Consolas" panose="020B0609020204030204" pitchFamily="49" charset="0"/>
              </a:rPr>
              <a:t>.</a:t>
            </a:r>
          </a:p>
        </p:txBody>
      </p:sp>
      <p:sp>
        <p:nvSpPr>
          <p:cNvPr id="10" name="Gefaltete Ecke 9"/>
          <p:cNvSpPr/>
          <p:nvPr/>
        </p:nvSpPr>
        <p:spPr>
          <a:xfrm>
            <a:off x="5320027" y="3053712"/>
            <a:ext cx="3240359"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:ex2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odrl:prohibition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odrl:read</a:t>
            </a:r>
            <a:r>
              <a:rPr lang="de-AT" sz="1083" dirty="0">
                <a:solidFill>
                  <a:srgbClr val="FF0000"/>
                </a:solidFill>
                <a:latin typeface="Consolas" panose="020B0609020204030204" pitchFamily="49" charset="0"/>
                <a:cs typeface="Consolas" panose="020B0609020204030204" pitchFamily="49" charset="0"/>
              </a:rPr>
              <a:t>.</a:t>
            </a:r>
          </a:p>
        </p:txBody>
      </p:sp>
      <p:cxnSp>
        <p:nvCxnSpPr>
          <p:cNvPr id="12" name="Gerade Verbindung mit Pfeil 11"/>
          <p:cNvCxnSpPr>
            <a:stCxn id="8" idx="3"/>
            <a:endCxn id="10" idx="1"/>
          </p:cNvCxnSpPr>
          <p:nvPr/>
        </p:nvCxnSpPr>
        <p:spPr>
          <a:xfrm>
            <a:off x="4539941" y="3244643"/>
            <a:ext cx="78008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Gefaltete Ecke 13"/>
          <p:cNvSpPr/>
          <p:nvPr/>
        </p:nvSpPr>
        <p:spPr>
          <a:xfrm>
            <a:off x="1839640" y="3893806"/>
            <a:ext cx="2700301"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:ex1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odrl:permission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odrl:share</a:t>
            </a:r>
            <a:r>
              <a:rPr lang="de-AT" sz="1083" dirty="0">
                <a:solidFill>
                  <a:srgbClr val="FF0000"/>
                </a:solidFill>
                <a:latin typeface="Consolas" panose="020B0609020204030204" pitchFamily="49" charset="0"/>
                <a:cs typeface="Consolas" panose="020B0609020204030204" pitchFamily="49" charset="0"/>
              </a:rPr>
              <a:t>.</a:t>
            </a:r>
          </a:p>
        </p:txBody>
      </p:sp>
      <p:sp>
        <p:nvSpPr>
          <p:cNvPr id="15" name="Gefaltete Ecke 14"/>
          <p:cNvSpPr/>
          <p:nvPr/>
        </p:nvSpPr>
        <p:spPr>
          <a:xfrm>
            <a:off x="5320026" y="3893805"/>
            <a:ext cx="3240360"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Ins="0" rtlCol="0" anchor="t"/>
          <a:lstStyle/>
          <a:p>
            <a:r>
              <a:rPr lang="de-AT" sz="1083" dirty="0">
                <a:latin typeface="Consolas" panose="020B0609020204030204" pitchFamily="49" charset="0"/>
                <a:cs typeface="Consolas" panose="020B0609020204030204" pitchFamily="49" charset="0"/>
              </a:rPr>
              <a:t>:ex2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odrl:prohibition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odrl:distribute</a:t>
            </a:r>
            <a:r>
              <a:rPr lang="de-AT" sz="1083" dirty="0">
                <a:solidFill>
                  <a:srgbClr val="FF0000"/>
                </a:solidFill>
                <a:latin typeface="Consolas" panose="020B0609020204030204" pitchFamily="49" charset="0"/>
                <a:cs typeface="Consolas" panose="020B0609020204030204" pitchFamily="49" charset="0"/>
              </a:rPr>
              <a:t>.</a:t>
            </a:r>
          </a:p>
        </p:txBody>
      </p:sp>
      <p:cxnSp>
        <p:nvCxnSpPr>
          <p:cNvPr id="16" name="Gerade Verbindung mit Pfeil 15"/>
          <p:cNvCxnSpPr>
            <a:stCxn id="14" idx="3"/>
            <a:endCxn id="15" idx="1"/>
          </p:cNvCxnSpPr>
          <p:nvPr/>
        </p:nvCxnSpPr>
        <p:spPr>
          <a:xfrm flipV="1">
            <a:off x="4539941" y="4084736"/>
            <a:ext cx="780085"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Gefaltete Ecke 16"/>
          <p:cNvSpPr/>
          <p:nvPr/>
        </p:nvSpPr>
        <p:spPr>
          <a:xfrm>
            <a:off x="1505066" y="4827048"/>
            <a:ext cx="3034876"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:ex1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odrl:permission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odrl:present</a:t>
            </a:r>
            <a:r>
              <a:rPr lang="de-AT" sz="1083" dirty="0">
                <a:solidFill>
                  <a:srgbClr val="FF0000"/>
                </a:solidFill>
                <a:latin typeface="Consolas" panose="020B0609020204030204" pitchFamily="49" charset="0"/>
                <a:cs typeface="Consolas" panose="020B0609020204030204" pitchFamily="49" charset="0"/>
              </a:rPr>
              <a:t>.</a:t>
            </a:r>
          </a:p>
        </p:txBody>
      </p:sp>
      <p:sp>
        <p:nvSpPr>
          <p:cNvPr id="18" name="Gefaltete Ecke 17"/>
          <p:cNvSpPr/>
          <p:nvPr/>
        </p:nvSpPr>
        <p:spPr>
          <a:xfrm>
            <a:off x="5320026" y="4827048"/>
            <a:ext cx="3240359"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:ex2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odrl:prohibition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odrl:display</a:t>
            </a:r>
            <a:r>
              <a:rPr lang="de-AT" sz="1083" dirty="0">
                <a:solidFill>
                  <a:srgbClr val="FF0000"/>
                </a:solidFill>
                <a:latin typeface="Consolas" panose="020B0609020204030204" pitchFamily="49" charset="0"/>
                <a:cs typeface="Consolas" panose="020B0609020204030204" pitchFamily="49" charset="0"/>
              </a:rPr>
              <a:t>.</a:t>
            </a:r>
          </a:p>
        </p:txBody>
      </p:sp>
      <p:cxnSp>
        <p:nvCxnSpPr>
          <p:cNvPr id="19" name="Gerade Verbindung mit Pfeil 18"/>
          <p:cNvCxnSpPr>
            <a:stCxn id="17" idx="3"/>
            <a:endCxn id="18" idx="1"/>
          </p:cNvCxnSpPr>
          <p:nvPr/>
        </p:nvCxnSpPr>
        <p:spPr>
          <a:xfrm>
            <a:off x="4539942" y="5017979"/>
            <a:ext cx="780084"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794930" y="2929508"/>
            <a:ext cx="302708" cy="2166123"/>
            <a:chOff x="4794930" y="2929508"/>
            <a:chExt cx="302708" cy="2166123"/>
          </a:xfrm>
        </p:grpSpPr>
        <p:sp>
          <p:nvSpPr>
            <p:cNvPr id="20" name="Textfeld 19"/>
            <p:cNvSpPr txBox="1"/>
            <p:nvPr/>
          </p:nvSpPr>
          <p:spPr>
            <a:xfrm>
              <a:off x="4794930" y="2929508"/>
              <a:ext cx="301686" cy="400110"/>
            </a:xfrm>
            <a:prstGeom prst="rect">
              <a:avLst/>
            </a:prstGeom>
            <a:noFill/>
          </p:spPr>
          <p:txBody>
            <a:bodyPr wrap="none" rtlCol="0">
              <a:spAutoFit/>
            </a:bodyPr>
            <a:lstStyle/>
            <a:p>
              <a:r>
                <a:rPr lang="en-GB" sz="2000" b="1" dirty="0">
                  <a:latin typeface="PT Sans" panose="020B0503020203020204" pitchFamily="34" charset="0"/>
                </a:rPr>
                <a:t>?</a:t>
              </a:r>
            </a:p>
          </p:txBody>
        </p:sp>
        <p:sp>
          <p:nvSpPr>
            <p:cNvPr id="21" name="Textfeld 20"/>
            <p:cNvSpPr txBox="1"/>
            <p:nvPr/>
          </p:nvSpPr>
          <p:spPr>
            <a:xfrm>
              <a:off x="4794930" y="3768536"/>
              <a:ext cx="301686" cy="400110"/>
            </a:xfrm>
            <a:prstGeom prst="rect">
              <a:avLst/>
            </a:prstGeom>
            <a:noFill/>
          </p:spPr>
          <p:txBody>
            <a:bodyPr wrap="none" rtlCol="0">
              <a:spAutoFit/>
            </a:bodyPr>
            <a:lstStyle/>
            <a:p>
              <a:r>
                <a:rPr lang="en-GB" sz="2000" b="1" dirty="0">
                  <a:latin typeface="PT Sans" panose="020B0503020203020204" pitchFamily="34" charset="0"/>
                </a:rPr>
                <a:t>?</a:t>
              </a:r>
            </a:p>
          </p:txBody>
        </p:sp>
        <p:sp>
          <p:nvSpPr>
            <p:cNvPr id="22" name="Textfeld 21"/>
            <p:cNvSpPr txBox="1"/>
            <p:nvPr/>
          </p:nvSpPr>
          <p:spPr>
            <a:xfrm>
              <a:off x="4795952" y="4695521"/>
              <a:ext cx="301686" cy="400110"/>
            </a:xfrm>
            <a:prstGeom prst="rect">
              <a:avLst/>
            </a:prstGeom>
            <a:noFill/>
          </p:spPr>
          <p:txBody>
            <a:bodyPr wrap="none" rtlCol="0">
              <a:spAutoFit/>
            </a:bodyPr>
            <a:lstStyle/>
            <a:p>
              <a:r>
                <a:rPr lang="en-GB" sz="2000" b="1" dirty="0">
                  <a:latin typeface="PT Sans" panose="020B0503020203020204" pitchFamily="34" charset="0"/>
                </a:rPr>
                <a:t>?</a:t>
              </a:r>
            </a:p>
          </p:txBody>
        </p:sp>
      </p:grpSp>
      <mc:AlternateContent xmlns:mc="http://schemas.openxmlformats.org/markup-compatibility/2006" xmlns:a14="http://schemas.microsoft.com/office/drawing/2010/main">
        <mc:Choice Requires="a14">
          <p:sp>
            <p:nvSpPr>
              <p:cNvPr id="23" name="Gefaltete Ecke 16"/>
              <p:cNvSpPr/>
              <p:nvPr/>
            </p:nvSpPr>
            <p:spPr>
              <a:xfrm>
                <a:off x="3459819" y="5283950"/>
                <a:ext cx="2700301"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(:ex1 </a:t>
                </a:r>
                <a14:m>
                  <m:oMath xmlns:m="http://schemas.openxmlformats.org/officeDocument/2006/math">
                    <m:r>
                      <a:rPr lang="de-AT" sz="1100" b="1" i="1">
                        <a:latin typeface="Cambria Math" panose="02040503050406030204" pitchFamily="18" charset="0"/>
                        <a:ea typeface="Cambria Math" panose="02040503050406030204" pitchFamily="18" charset="0"/>
                      </a:rPr>
                      <m:t>∪</m:t>
                    </m:r>
                  </m:oMath>
                </a14:m>
                <a:r>
                  <a:rPr lang="de-AT" sz="1083" dirty="0">
                    <a:latin typeface="Consolas" panose="020B0609020204030204" pitchFamily="49" charset="0"/>
                    <a:cs typeface="Consolas" panose="020B0609020204030204" pitchFamily="49" charset="0"/>
                  </a:rPr>
                  <a:t> :ex2)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odrl:permission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00B050"/>
                    </a:solidFill>
                    <a:latin typeface="Consolas" panose="020B0609020204030204" pitchFamily="49" charset="0"/>
                    <a:cs typeface="Consolas" panose="020B0609020204030204" pitchFamily="49" charset="0"/>
                  </a:rPr>
                  <a:t>odrl:print</a:t>
                </a:r>
                <a:r>
                  <a:rPr lang="de-AT" sz="1083" dirty="0">
                    <a:solidFill>
                      <a:srgbClr val="00B050"/>
                    </a:solidFill>
                    <a:latin typeface="Consolas" panose="020B0609020204030204" pitchFamily="49" charset="0"/>
                    <a:cs typeface="Consolas" panose="020B0609020204030204" pitchFamily="49" charset="0"/>
                  </a:rPr>
                  <a:t>.</a:t>
                </a:r>
              </a:p>
            </p:txBody>
          </p:sp>
        </mc:Choice>
        <mc:Fallback xmlns="">
          <p:sp>
            <p:nvSpPr>
              <p:cNvPr id="23" name="Gefaltete Ecke 16"/>
              <p:cNvSpPr>
                <a:spLocks noRot="1" noChangeAspect="1" noMove="1" noResize="1" noEditPoints="1" noAdjustHandles="1" noChangeArrowheads="1" noChangeShapeType="1" noTextEdit="1"/>
              </p:cNvSpPr>
              <p:nvPr/>
            </p:nvSpPr>
            <p:spPr>
              <a:xfrm>
                <a:off x="3459819" y="5283950"/>
                <a:ext cx="2700301" cy="381862"/>
              </a:xfrm>
              <a:prstGeom prst="foldedCorner">
                <a:avLst/>
              </a:prstGeom>
              <a:blipFill rotWithShape="0">
                <a:blip r:embed="rId2"/>
                <a:stretch>
                  <a:fillRect/>
                </a:stretch>
              </a:blipFill>
              <a:ln>
                <a:solidFill>
                  <a:schemeClr val="tx1"/>
                </a:solidFill>
              </a:ln>
            </p:spPr>
            <p:txBody>
              <a:bodyPr/>
              <a:lstStyle/>
              <a:p>
                <a:r>
                  <a:rPr lang="en-US">
                    <a:noFill/>
                  </a:rPr>
                  <a:t> </a:t>
                </a:r>
              </a:p>
            </p:txBody>
          </p:sp>
        </mc:Fallback>
      </mc:AlternateContent>
      <p:grpSp>
        <p:nvGrpSpPr>
          <p:cNvPr id="5" name="Group 4"/>
          <p:cNvGrpSpPr/>
          <p:nvPr/>
        </p:nvGrpSpPr>
        <p:grpSpPr>
          <a:xfrm>
            <a:off x="4819145" y="3001516"/>
            <a:ext cx="260855" cy="2008644"/>
            <a:chOff x="4791968" y="3243850"/>
            <a:chExt cx="260855" cy="2008644"/>
          </a:xfrm>
        </p:grpSpPr>
        <p:sp>
          <p:nvSpPr>
            <p:cNvPr id="24" name="Shape 552"/>
            <p:cNvSpPr/>
            <p:nvPr/>
          </p:nvSpPr>
          <p:spPr>
            <a:xfrm>
              <a:off x="4815970" y="3243850"/>
              <a:ext cx="236853" cy="236868"/>
            </a:xfrm>
            <a:custGeom>
              <a:avLst/>
              <a:gdLst/>
              <a:ahLst/>
              <a:cxnLst/>
              <a:rect l="0" t="0" r="0" b="0"/>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solidFill>
              <a:schemeClr val="bg1"/>
            </a:solidFill>
            <a:ln w="25400" cap="rnd" cmpd="sng">
              <a:solidFill>
                <a:srgbClr val="FF004E"/>
              </a:solidFill>
              <a:prstDash val="solid"/>
              <a:round/>
              <a:headEnd type="none" w="med" len="med"/>
              <a:tailEnd type="none" w="med" len="med"/>
            </a:ln>
          </p:spPr>
          <p:txBody>
            <a:bodyPr lIns="76188" tIns="76188" rIns="76188" bIns="76188" anchor="ctr" anchorCtr="0">
              <a:noAutofit/>
            </a:bodyPr>
            <a:lstStyle/>
            <a:p>
              <a:endParaRPr sz="1500"/>
            </a:p>
          </p:txBody>
        </p:sp>
        <p:sp>
          <p:nvSpPr>
            <p:cNvPr id="25" name="Shape 552"/>
            <p:cNvSpPr/>
            <p:nvPr/>
          </p:nvSpPr>
          <p:spPr>
            <a:xfrm>
              <a:off x="4815970" y="4091502"/>
              <a:ext cx="236853" cy="236868"/>
            </a:xfrm>
            <a:custGeom>
              <a:avLst/>
              <a:gdLst/>
              <a:ahLst/>
              <a:cxnLst/>
              <a:rect l="0" t="0" r="0" b="0"/>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solidFill>
              <a:schemeClr val="bg1"/>
            </a:solidFill>
            <a:ln w="25400" cap="rnd" cmpd="sng">
              <a:solidFill>
                <a:srgbClr val="FF004E"/>
              </a:solidFill>
              <a:prstDash val="solid"/>
              <a:round/>
              <a:headEnd type="none" w="med" len="med"/>
              <a:tailEnd type="none" w="med" len="med"/>
            </a:ln>
          </p:spPr>
          <p:txBody>
            <a:bodyPr lIns="76188" tIns="76188" rIns="76188" bIns="76188" anchor="ctr" anchorCtr="0">
              <a:noAutofit/>
            </a:bodyPr>
            <a:lstStyle/>
            <a:p>
              <a:endParaRPr sz="1500"/>
            </a:p>
          </p:txBody>
        </p:sp>
        <p:sp>
          <p:nvSpPr>
            <p:cNvPr id="26" name="Shape 550"/>
            <p:cNvSpPr/>
            <p:nvPr/>
          </p:nvSpPr>
          <p:spPr>
            <a:xfrm>
              <a:off x="4791968" y="5017740"/>
              <a:ext cx="234740" cy="234754"/>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25400" cap="rnd" cmpd="sng">
              <a:solidFill>
                <a:srgbClr val="00B050"/>
              </a:solidFill>
              <a:prstDash val="solid"/>
              <a:round/>
              <a:headEnd type="none" w="med" len="med"/>
              <a:tailEnd type="none" w="med" len="med"/>
            </a:ln>
          </p:spPr>
          <p:txBody>
            <a:bodyPr lIns="76188" tIns="76188" rIns="76188" bIns="76188" anchor="ctr" anchorCtr="0">
              <a:noAutofit/>
            </a:bodyPr>
            <a:lstStyle/>
            <a:p>
              <a:endParaRPr sz="1500"/>
            </a:p>
          </p:txBody>
        </p:sp>
      </p:grpSp>
    </p:spTree>
    <p:extLst>
      <p:ext uri="{BB962C8B-B14F-4D97-AF65-F5344CB8AC3E}">
        <p14:creationId xmlns:p14="http://schemas.microsoft.com/office/powerpoint/2010/main" val="1598683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59" y="306274"/>
            <a:ext cx="6980000" cy="736476"/>
          </a:xfrm>
        </p:spPr>
        <p:txBody>
          <a:bodyPr/>
          <a:lstStyle/>
          <a:p>
            <a:r>
              <a:rPr lang="de-AT" dirty="0" err="1"/>
              <a:t>Conflict</a:t>
            </a:r>
            <a:r>
              <a:rPr lang="de-AT" dirty="0"/>
              <a:t>:</a:t>
            </a:r>
          </a:p>
        </p:txBody>
      </p:sp>
      <p:sp>
        <p:nvSpPr>
          <p:cNvPr id="3" name="Content Placeholder 2"/>
          <p:cNvSpPr>
            <a:spLocks noGrp="1"/>
          </p:cNvSpPr>
          <p:nvPr>
            <p:ph idx="1"/>
          </p:nvPr>
        </p:nvSpPr>
        <p:spPr/>
        <p:txBody>
          <a:bodyPr/>
          <a:lstStyle/>
          <a:p>
            <a:r>
              <a:rPr lang="de-AT" dirty="0"/>
              <a:t>How </a:t>
            </a:r>
            <a:r>
              <a:rPr lang="de-AT" dirty="0" err="1"/>
              <a:t>to</a:t>
            </a:r>
            <a:r>
              <a:rPr lang="de-AT" dirty="0"/>
              <a:t> deal </a:t>
            </a:r>
            <a:r>
              <a:rPr lang="de-AT" dirty="0" err="1"/>
              <a:t>with</a:t>
            </a:r>
            <a:r>
              <a:rPr lang="de-AT" dirty="0"/>
              <a:t> </a:t>
            </a:r>
            <a:r>
              <a:rPr lang="de-AT" dirty="0" err="1"/>
              <a:t>conflicting</a:t>
            </a:r>
            <a:r>
              <a:rPr lang="de-AT" dirty="0"/>
              <a:t> </a:t>
            </a:r>
            <a:r>
              <a:rPr lang="de-AT" dirty="0" err="1"/>
              <a:t>evaluation</a:t>
            </a:r>
            <a:r>
              <a:rPr lang="de-AT" dirty="0"/>
              <a:t> </a:t>
            </a:r>
            <a:r>
              <a:rPr lang="de-AT" dirty="0" err="1"/>
              <a:t>results</a:t>
            </a:r>
            <a:r>
              <a:rPr lang="de-AT" dirty="0"/>
              <a:t>?</a:t>
            </a:r>
          </a:p>
          <a:p>
            <a:endParaRPr lang="de-AT" dirty="0"/>
          </a:p>
        </p:txBody>
      </p:sp>
      <p:sp>
        <p:nvSpPr>
          <p:cNvPr id="4" name="Slide Number Placeholder 3"/>
          <p:cNvSpPr>
            <a:spLocks noGrp="1"/>
          </p:cNvSpPr>
          <p:nvPr>
            <p:ph type="sldNum" sz="quarter" idx="12"/>
          </p:nvPr>
        </p:nvSpPr>
        <p:spPr/>
        <p:txBody>
          <a:bodyPr/>
          <a:lstStyle/>
          <a:p>
            <a:r>
              <a:rPr lang="de-AT"/>
              <a:t>Page </a:t>
            </a:r>
            <a:fld id="{680737D9-CC42-4855-ABAC-B759A1A9D624}" type="slidenum">
              <a:rPr lang="de-AT" smtClean="0"/>
              <a:pPr/>
              <a:t>53</a:t>
            </a:fld>
            <a:endParaRPr lang="de-AT" dirty="0"/>
          </a:p>
        </p:txBody>
      </p:sp>
      <p:sp>
        <p:nvSpPr>
          <p:cNvPr id="5" name="Inhaltsplatzhalter 2"/>
          <p:cNvSpPr txBox="1">
            <a:spLocks/>
          </p:cNvSpPr>
          <p:nvPr/>
        </p:nvSpPr>
        <p:spPr>
          <a:xfrm>
            <a:off x="1655016" y="1532715"/>
            <a:ext cx="6450495" cy="3960474"/>
          </a:xfrm>
          <a:prstGeom prst="rect">
            <a:avLst/>
          </a:prstGeom>
        </p:spPr>
        <p:txBody>
          <a:bodyPr vert="horz" lIns="0" tIns="38100" rIns="0" bIns="38100" rtlCol="0">
            <a:normAutofit fontScale="92500" lnSpcReduction="10000"/>
          </a:bodyPr>
          <a:lst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PT Sans" panose="020B0503020203020204" pitchFamily="34" charset="0"/>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PT Sans" panose="020B0503020203020204" pitchFamily="34" charset="0"/>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PT Sans" panose="020B0503020203020204" pitchFamily="34" charset="0"/>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PT Sans" panose="020B0503020203020204" pitchFamily="34" charset="0"/>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PT Sans" panose="020B05030202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1333" dirty="0"/>
          </a:p>
          <a:p>
            <a:pPr marL="0" indent="0">
              <a:buNone/>
            </a:pPr>
            <a:endParaRPr lang="en-GB" sz="2333" dirty="0"/>
          </a:p>
          <a:p>
            <a:endParaRPr lang="en-GB" sz="2000" b="1" dirty="0"/>
          </a:p>
          <a:p>
            <a:endParaRPr lang="en-GB" sz="2000" b="1" dirty="0"/>
          </a:p>
          <a:p>
            <a:endParaRPr lang="en-GB" sz="2000" b="1" dirty="0"/>
          </a:p>
          <a:p>
            <a:endParaRPr lang="en-GB" sz="2000" b="1" dirty="0"/>
          </a:p>
          <a:p>
            <a:endParaRPr lang="en-GB" sz="2000" b="1" dirty="0"/>
          </a:p>
          <a:p>
            <a:endParaRPr lang="en-GB" sz="2000" b="1" dirty="0"/>
          </a:p>
          <a:p>
            <a:r>
              <a:rPr lang="en-GB" sz="2000" b="1" dirty="0"/>
              <a:t>ODRL defines three different conflict resolution strategies</a:t>
            </a:r>
          </a:p>
          <a:p>
            <a:pPr lvl="1"/>
            <a:r>
              <a:rPr lang="en-GB" sz="1667" dirty="0"/>
              <a:t>perm	</a:t>
            </a:r>
            <a:r>
              <a:rPr lang="mr-IN" sz="1667" dirty="0"/>
              <a:t>…</a:t>
            </a:r>
            <a:r>
              <a:rPr lang="en-US" sz="1667" dirty="0"/>
              <a:t>	</a:t>
            </a:r>
            <a:r>
              <a:rPr lang="en-GB" sz="1667" dirty="0" err="1"/>
              <a:t>Permmission</a:t>
            </a:r>
            <a:r>
              <a:rPr lang="en-GB" sz="1667" dirty="0"/>
              <a:t> overrides, </a:t>
            </a:r>
          </a:p>
          <a:p>
            <a:pPr lvl="1"/>
            <a:r>
              <a:rPr lang="en-GB" sz="1667" dirty="0"/>
              <a:t>Prohibit	</a:t>
            </a:r>
            <a:r>
              <a:rPr lang="mr-IN" sz="1667" dirty="0"/>
              <a:t>…</a:t>
            </a:r>
            <a:r>
              <a:rPr lang="en-US" sz="1667" dirty="0"/>
              <a:t>	Prohibition overrides</a:t>
            </a:r>
            <a:r>
              <a:rPr lang="en-GB" sz="1667" dirty="0"/>
              <a:t> </a:t>
            </a:r>
          </a:p>
          <a:p>
            <a:pPr lvl="1"/>
            <a:r>
              <a:rPr lang="en-GB" sz="1667" dirty="0"/>
              <a:t>Invalid	</a:t>
            </a:r>
            <a:r>
              <a:rPr lang="mr-IN" sz="1667" dirty="0"/>
              <a:t>…</a:t>
            </a:r>
            <a:r>
              <a:rPr lang="en-US" sz="1667" dirty="0"/>
              <a:t> 	inconsistent</a:t>
            </a:r>
            <a:endParaRPr lang="en-GB" sz="1667" dirty="0"/>
          </a:p>
          <a:p>
            <a:pPr marL="0" indent="0">
              <a:buNone/>
            </a:pPr>
            <a:endParaRPr lang="en-GB" sz="2000" b="1" dirty="0"/>
          </a:p>
          <a:p>
            <a:endParaRPr lang="en-GB" sz="2667" b="1" dirty="0"/>
          </a:p>
        </p:txBody>
      </p:sp>
      <p:sp>
        <p:nvSpPr>
          <p:cNvPr id="19" name="Gefaltete Ecke 18"/>
          <p:cNvSpPr/>
          <p:nvPr/>
        </p:nvSpPr>
        <p:spPr>
          <a:xfrm>
            <a:off x="1959654" y="1897393"/>
            <a:ext cx="3600400" cy="1680187"/>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00" dirty="0">
                <a:latin typeface="Consolas" panose="020B0609020204030204" pitchFamily="49" charset="0"/>
                <a:cs typeface="Consolas" panose="020B0609020204030204" pitchFamily="49" charset="0"/>
              </a:rPr>
              <a:t>@prefix odrl: &lt;http://w3.org/ns/odrl/2/&gt; .</a:t>
            </a:r>
          </a:p>
          <a:p>
            <a:r>
              <a:rPr lang="de-AT" sz="1000" dirty="0">
                <a:latin typeface="Consolas" panose="020B0609020204030204" pitchFamily="49" charset="0"/>
                <a:cs typeface="Consolas" panose="020B0609020204030204" pitchFamily="49" charset="0"/>
              </a:rPr>
              <a:t>@</a:t>
            </a:r>
            <a:r>
              <a:rPr lang="de-AT" sz="1000" dirty="0" err="1">
                <a:latin typeface="Consolas" panose="020B0609020204030204" pitchFamily="49" charset="0"/>
                <a:cs typeface="Consolas" panose="020B0609020204030204" pitchFamily="49" charset="0"/>
              </a:rPr>
              <a:t>prefix</a:t>
            </a:r>
            <a:r>
              <a:rPr lang="de-AT" sz="1000" dirty="0">
                <a:latin typeface="Consolas" panose="020B0609020204030204" pitchFamily="49" charset="0"/>
                <a:cs typeface="Consolas" panose="020B0609020204030204" pitchFamily="49" charset="0"/>
              </a:rPr>
              <a:t> : &lt;http://www.example.com/&gt; .</a:t>
            </a:r>
          </a:p>
          <a:p>
            <a:endParaRPr lang="de-AT" sz="1000" dirty="0">
              <a:latin typeface="Consolas" panose="020B0609020204030204" pitchFamily="49" charset="0"/>
              <a:cs typeface="Consolas" panose="020B0609020204030204" pitchFamily="49" charset="0"/>
            </a:endParaRPr>
          </a:p>
          <a:p>
            <a:r>
              <a:rPr lang="de-AT" sz="1000" b="1" dirty="0">
                <a:latin typeface="Consolas" panose="020B0609020204030204" pitchFamily="49" charset="0"/>
                <a:cs typeface="Consolas" panose="020B0609020204030204" pitchFamily="49" charset="0"/>
              </a:rPr>
              <a:t>:policy1</a:t>
            </a:r>
            <a:r>
              <a:rPr lang="de-AT" sz="1000" dirty="0">
                <a:latin typeface="Consolas" panose="020B0609020204030204" pitchFamily="49" charset="0"/>
                <a:cs typeface="Consolas" panose="020B0609020204030204" pitchFamily="49" charset="0"/>
              </a:rPr>
              <a:t> a odrl:Agreement ;</a:t>
            </a:r>
          </a:p>
          <a:p>
            <a:r>
              <a:rPr lang="de-AT" sz="1000" dirty="0">
                <a:latin typeface="Consolas" panose="020B0609020204030204" pitchFamily="49" charset="0"/>
                <a:cs typeface="Consolas" panose="020B0609020204030204" pitchFamily="49" charset="0"/>
              </a:rPr>
              <a:t>	</a:t>
            </a:r>
            <a:r>
              <a:rPr lang="de-AT" sz="1000" b="1" dirty="0" err="1">
                <a:latin typeface="Consolas" panose="020B0609020204030204" pitchFamily="49" charset="0"/>
                <a:cs typeface="Consolas" panose="020B0609020204030204" pitchFamily="49" charset="0"/>
              </a:rPr>
              <a:t>odrl:permission</a:t>
            </a:r>
            <a:r>
              <a:rPr lang="de-AT" sz="1000" dirty="0">
                <a:latin typeface="Consolas" panose="020B0609020204030204" pitchFamily="49" charset="0"/>
                <a:cs typeface="Consolas" panose="020B0609020204030204" pitchFamily="49" charset="0"/>
              </a:rPr>
              <a:t> [</a:t>
            </a:r>
          </a:p>
          <a:p>
            <a:r>
              <a:rPr lang="de-AT" sz="1000" dirty="0">
                <a:latin typeface="Consolas" panose="020B0609020204030204" pitchFamily="49" charset="0"/>
                <a:cs typeface="Consolas" panose="020B0609020204030204" pitchFamily="49" charset="0"/>
              </a:rPr>
              <a:t>	    a </a:t>
            </a:r>
            <a:r>
              <a:rPr lang="de-AT" sz="1000" b="1" dirty="0" err="1">
                <a:latin typeface="Consolas" panose="020B0609020204030204" pitchFamily="49" charset="0"/>
                <a:cs typeface="Consolas" panose="020B0609020204030204" pitchFamily="49" charset="0"/>
              </a:rPr>
              <a:t>odrl:Permission</a:t>
            </a:r>
            <a:r>
              <a:rPr lang="de-AT" sz="1000" dirty="0">
                <a:latin typeface="Consolas" panose="020B0609020204030204" pitchFamily="49" charset="0"/>
                <a:cs typeface="Consolas" panose="020B0609020204030204" pitchFamily="49" charset="0"/>
              </a:rPr>
              <a:t>;</a:t>
            </a:r>
          </a:p>
          <a:p>
            <a:r>
              <a:rPr lang="de-AT" sz="1000" dirty="0">
                <a:solidFill>
                  <a:srgbClr val="FF0000"/>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odrl:assigner</a:t>
            </a:r>
            <a:r>
              <a:rPr lang="de-AT" sz="1000" dirty="0">
                <a:solidFill>
                  <a:schemeClr val="tx1"/>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owner</a:t>
            </a:r>
            <a:r>
              <a:rPr lang="de-AT" sz="1000" dirty="0">
                <a:solidFill>
                  <a:schemeClr val="tx1"/>
                </a:solidFill>
                <a:latin typeface="Consolas" panose="020B0609020204030204" pitchFamily="49" charset="0"/>
                <a:cs typeface="Consolas" panose="020B0609020204030204" pitchFamily="49" charset="0"/>
              </a:rPr>
              <a:t>;</a:t>
            </a:r>
          </a:p>
          <a:p>
            <a:r>
              <a:rPr lang="de-AT" sz="1000" dirty="0">
                <a:solidFill>
                  <a:schemeClr val="tx1"/>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odrl:assignee</a:t>
            </a:r>
            <a:r>
              <a:rPr lang="de-AT" sz="1000" dirty="0">
                <a:solidFill>
                  <a:schemeClr val="tx1"/>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alice</a:t>
            </a:r>
            <a:r>
              <a:rPr lang="de-AT" sz="1000" dirty="0">
                <a:solidFill>
                  <a:schemeClr val="tx1"/>
                </a:solidFill>
                <a:latin typeface="Consolas" panose="020B0609020204030204" pitchFamily="49" charset="0"/>
                <a:cs typeface="Consolas" panose="020B0609020204030204" pitchFamily="49" charset="0"/>
              </a:rPr>
              <a:t>; </a:t>
            </a:r>
          </a:p>
          <a:p>
            <a:r>
              <a:rPr lang="de-AT" sz="1000" dirty="0">
                <a:latin typeface="Consolas" panose="020B0609020204030204" pitchFamily="49" charset="0"/>
                <a:cs typeface="Consolas" panose="020B0609020204030204" pitchFamily="49" charset="0"/>
              </a:rPr>
              <a:t>     	    </a:t>
            </a:r>
            <a:r>
              <a:rPr lang="de-AT" sz="1000" dirty="0" err="1">
                <a:latin typeface="Consolas" panose="020B0609020204030204" pitchFamily="49" charset="0"/>
                <a:cs typeface="Consolas" panose="020B0609020204030204" pitchFamily="49" charset="0"/>
              </a:rPr>
              <a:t>odrl:action</a:t>
            </a:r>
            <a:r>
              <a:rPr lang="de-AT" sz="1000" dirty="0">
                <a:latin typeface="Consolas" panose="020B0609020204030204" pitchFamily="49" charset="0"/>
                <a:cs typeface="Consolas" panose="020B0609020204030204" pitchFamily="49" charset="0"/>
              </a:rPr>
              <a:t> </a:t>
            </a:r>
            <a:r>
              <a:rPr lang="de-AT" sz="1000" dirty="0" err="1">
                <a:latin typeface="Consolas" panose="020B0609020204030204" pitchFamily="49" charset="0"/>
                <a:cs typeface="Consolas" panose="020B0609020204030204" pitchFamily="49" charset="0"/>
              </a:rPr>
              <a:t>odrl:read</a:t>
            </a:r>
            <a:r>
              <a:rPr lang="de-AT" sz="1000" dirty="0">
                <a:latin typeface="Consolas" panose="020B0609020204030204" pitchFamily="49" charset="0"/>
                <a:cs typeface="Consolas" panose="020B0609020204030204" pitchFamily="49" charset="0"/>
              </a:rPr>
              <a:t>;</a:t>
            </a:r>
          </a:p>
          <a:p>
            <a:r>
              <a:rPr lang="de-AT" sz="1000" dirty="0">
                <a:latin typeface="Consolas" panose="020B0609020204030204" pitchFamily="49" charset="0"/>
                <a:cs typeface="Consolas" panose="020B0609020204030204" pitchFamily="49" charset="0"/>
              </a:rPr>
              <a:t>     	</a:t>
            </a:r>
            <a:r>
              <a:rPr lang="de-AT" sz="1000" dirty="0">
                <a:solidFill>
                  <a:srgbClr val="FF0000"/>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odrl:target</a:t>
            </a:r>
            <a:r>
              <a:rPr lang="de-AT" sz="1000" dirty="0">
                <a:solidFill>
                  <a:schemeClr val="tx1"/>
                </a:solidFill>
                <a:latin typeface="Consolas" panose="020B0609020204030204" pitchFamily="49" charset="0"/>
                <a:cs typeface="Consolas" panose="020B0609020204030204" pitchFamily="49" charset="0"/>
              </a:rPr>
              <a:t> :dataset1;</a:t>
            </a:r>
            <a:r>
              <a:rPr lang="de-AT" sz="1000" dirty="0">
                <a:solidFill>
                  <a:srgbClr val="FF0000"/>
                </a:solidFill>
                <a:latin typeface="Consolas" panose="020B0609020204030204" pitchFamily="49" charset="0"/>
                <a:cs typeface="Consolas" panose="020B0609020204030204" pitchFamily="49" charset="0"/>
              </a:rPr>
              <a:t>     	    	    </a:t>
            </a:r>
            <a:endParaRPr lang="de-AT" sz="1000" dirty="0">
              <a:latin typeface="Consolas" panose="020B0609020204030204" pitchFamily="49" charset="0"/>
              <a:cs typeface="Consolas" panose="020B0609020204030204" pitchFamily="49" charset="0"/>
            </a:endParaRPr>
          </a:p>
        </p:txBody>
      </p:sp>
      <p:sp>
        <p:nvSpPr>
          <p:cNvPr id="21" name="Gefaltete Ecke 20"/>
          <p:cNvSpPr/>
          <p:nvPr/>
        </p:nvSpPr>
        <p:spPr>
          <a:xfrm>
            <a:off x="4880263" y="2262072"/>
            <a:ext cx="3600400" cy="1680187"/>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00" dirty="0">
                <a:latin typeface="Consolas" panose="020B0609020204030204" pitchFamily="49" charset="0"/>
                <a:cs typeface="Consolas" panose="020B0609020204030204" pitchFamily="49" charset="0"/>
              </a:rPr>
              <a:t>@prefix odrl: &lt;http://w3.org/ns/odrl/2/&gt; .</a:t>
            </a:r>
          </a:p>
          <a:p>
            <a:r>
              <a:rPr lang="de-AT" sz="1000" dirty="0">
                <a:latin typeface="Consolas" panose="020B0609020204030204" pitchFamily="49" charset="0"/>
                <a:cs typeface="Consolas" panose="020B0609020204030204" pitchFamily="49" charset="0"/>
              </a:rPr>
              <a:t>@</a:t>
            </a:r>
            <a:r>
              <a:rPr lang="de-AT" sz="1000" dirty="0" err="1">
                <a:latin typeface="Consolas" panose="020B0609020204030204" pitchFamily="49" charset="0"/>
                <a:cs typeface="Consolas" panose="020B0609020204030204" pitchFamily="49" charset="0"/>
              </a:rPr>
              <a:t>prefix</a:t>
            </a:r>
            <a:r>
              <a:rPr lang="de-AT" sz="1000" dirty="0">
                <a:latin typeface="Consolas" panose="020B0609020204030204" pitchFamily="49" charset="0"/>
                <a:cs typeface="Consolas" panose="020B0609020204030204" pitchFamily="49" charset="0"/>
              </a:rPr>
              <a:t> : &lt;http://www.example.com/&gt; .</a:t>
            </a:r>
          </a:p>
          <a:p>
            <a:endParaRPr lang="de-AT" sz="1000" dirty="0">
              <a:latin typeface="Consolas" panose="020B0609020204030204" pitchFamily="49" charset="0"/>
              <a:cs typeface="Consolas" panose="020B0609020204030204" pitchFamily="49" charset="0"/>
            </a:endParaRPr>
          </a:p>
          <a:p>
            <a:r>
              <a:rPr lang="de-AT" sz="1000" b="1" dirty="0">
                <a:latin typeface="Consolas" panose="020B0609020204030204" pitchFamily="49" charset="0"/>
                <a:cs typeface="Consolas" panose="020B0609020204030204" pitchFamily="49" charset="0"/>
              </a:rPr>
              <a:t>:policy2</a:t>
            </a:r>
            <a:r>
              <a:rPr lang="de-AT" sz="1000" dirty="0">
                <a:latin typeface="Consolas" panose="020B0609020204030204" pitchFamily="49" charset="0"/>
                <a:cs typeface="Consolas" panose="020B0609020204030204" pitchFamily="49" charset="0"/>
              </a:rPr>
              <a:t> a odrl:Agreement ;</a:t>
            </a:r>
          </a:p>
          <a:p>
            <a:r>
              <a:rPr lang="de-AT" sz="1000" dirty="0">
                <a:latin typeface="Consolas" panose="020B0609020204030204" pitchFamily="49" charset="0"/>
                <a:cs typeface="Consolas" panose="020B0609020204030204" pitchFamily="49" charset="0"/>
              </a:rPr>
              <a:t>	</a:t>
            </a:r>
            <a:r>
              <a:rPr lang="de-AT" sz="1000" b="1" dirty="0" err="1">
                <a:latin typeface="Consolas" panose="020B0609020204030204" pitchFamily="49" charset="0"/>
                <a:cs typeface="Consolas" panose="020B0609020204030204" pitchFamily="49" charset="0"/>
              </a:rPr>
              <a:t>odrl:prohibition</a:t>
            </a:r>
            <a:r>
              <a:rPr lang="de-AT" sz="1000" dirty="0">
                <a:latin typeface="Consolas" panose="020B0609020204030204" pitchFamily="49" charset="0"/>
                <a:cs typeface="Consolas" panose="020B0609020204030204" pitchFamily="49" charset="0"/>
              </a:rPr>
              <a:t> [</a:t>
            </a:r>
          </a:p>
          <a:p>
            <a:r>
              <a:rPr lang="de-AT" sz="1000" dirty="0">
                <a:latin typeface="Consolas" panose="020B0609020204030204" pitchFamily="49" charset="0"/>
                <a:cs typeface="Consolas" panose="020B0609020204030204" pitchFamily="49" charset="0"/>
              </a:rPr>
              <a:t>	    a </a:t>
            </a:r>
            <a:r>
              <a:rPr lang="de-AT" sz="1000" b="1" dirty="0" err="1">
                <a:latin typeface="Consolas" panose="020B0609020204030204" pitchFamily="49" charset="0"/>
                <a:cs typeface="Consolas" panose="020B0609020204030204" pitchFamily="49" charset="0"/>
              </a:rPr>
              <a:t>odrl:Prohibition</a:t>
            </a:r>
            <a:r>
              <a:rPr lang="de-AT" sz="1000" dirty="0">
                <a:latin typeface="Consolas" panose="020B0609020204030204" pitchFamily="49" charset="0"/>
                <a:cs typeface="Consolas" panose="020B0609020204030204" pitchFamily="49" charset="0"/>
              </a:rPr>
              <a:t>;</a:t>
            </a:r>
          </a:p>
          <a:p>
            <a:r>
              <a:rPr lang="de-AT" sz="1000" dirty="0">
                <a:solidFill>
                  <a:srgbClr val="FF0000"/>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odrl:assigner</a:t>
            </a:r>
            <a:r>
              <a:rPr lang="de-AT" sz="1000" dirty="0">
                <a:solidFill>
                  <a:schemeClr val="tx1"/>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owner</a:t>
            </a:r>
            <a:r>
              <a:rPr lang="de-AT" sz="1000" dirty="0">
                <a:solidFill>
                  <a:schemeClr val="tx1"/>
                </a:solidFill>
                <a:latin typeface="Consolas" panose="020B0609020204030204" pitchFamily="49" charset="0"/>
                <a:cs typeface="Consolas" panose="020B0609020204030204" pitchFamily="49" charset="0"/>
              </a:rPr>
              <a:t>;</a:t>
            </a:r>
          </a:p>
          <a:p>
            <a:r>
              <a:rPr lang="de-AT" sz="1000" dirty="0">
                <a:solidFill>
                  <a:schemeClr val="tx1"/>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odrl:assignee</a:t>
            </a:r>
            <a:r>
              <a:rPr lang="de-AT" sz="1000" dirty="0">
                <a:solidFill>
                  <a:schemeClr val="tx1"/>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alice</a:t>
            </a:r>
            <a:r>
              <a:rPr lang="de-AT" sz="1000" dirty="0">
                <a:solidFill>
                  <a:schemeClr val="tx1"/>
                </a:solidFill>
                <a:latin typeface="Consolas" panose="020B0609020204030204" pitchFamily="49" charset="0"/>
                <a:cs typeface="Consolas" panose="020B0609020204030204" pitchFamily="49" charset="0"/>
              </a:rPr>
              <a:t>; </a:t>
            </a:r>
          </a:p>
          <a:p>
            <a:r>
              <a:rPr lang="de-AT" sz="1000" dirty="0">
                <a:latin typeface="Consolas" panose="020B0609020204030204" pitchFamily="49" charset="0"/>
                <a:cs typeface="Consolas" panose="020B0609020204030204" pitchFamily="49" charset="0"/>
              </a:rPr>
              <a:t>     	    </a:t>
            </a:r>
            <a:r>
              <a:rPr lang="de-AT" sz="1000" dirty="0" err="1">
                <a:latin typeface="Consolas" panose="020B0609020204030204" pitchFamily="49" charset="0"/>
                <a:cs typeface="Consolas" panose="020B0609020204030204" pitchFamily="49" charset="0"/>
              </a:rPr>
              <a:t>odrl:action</a:t>
            </a:r>
            <a:r>
              <a:rPr lang="de-AT" sz="1000" dirty="0">
                <a:latin typeface="Consolas" panose="020B0609020204030204" pitchFamily="49" charset="0"/>
                <a:cs typeface="Consolas" panose="020B0609020204030204" pitchFamily="49" charset="0"/>
              </a:rPr>
              <a:t> </a:t>
            </a:r>
            <a:r>
              <a:rPr lang="de-AT" sz="1000" dirty="0" err="1">
                <a:latin typeface="Consolas" panose="020B0609020204030204" pitchFamily="49" charset="0"/>
                <a:cs typeface="Consolas" panose="020B0609020204030204" pitchFamily="49" charset="0"/>
              </a:rPr>
              <a:t>odrl:read</a:t>
            </a:r>
            <a:r>
              <a:rPr lang="de-AT" sz="1000" dirty="0">
                <a:latin typeface="Consolas" panose="020B0609020204030204" pitchFamily="49" charset="0"/>
                <a:cs typeface="Consolas" panose="020B0609020204030204" pitchFamily="49" charset="0"/>
              </a:rPr>
              <a:t>;</a:t>
            </a:r>
          </a:p>
          <a:p>
            <a:r>
              <a:rPr lang="de-AT" sz="1000" dirty="0">
                <a:latin typeface="Consolas" panose="020B0609020204030204" pitchFamily="49" charset="0"/>
                <a:cs typeface="Consolas" panose="020B0609020204030204" pitchFamily="49" charset="0"/>
              </a:rPr>
              <a:t>     	</a:t>
            </a:r>
            <a:r>
              <a:rPr lang="de-AT" sz="1000" dirty="0">
                <a:solidFill>
                  <a:srgbClr val="FF0000"/>
                </a:solidFill>
                <a:latin typeface="Consolas" panose="020B0609020204030204" pitchFamily="49" charset="0"/>
                <a:cs typeface="Consolas" panose="020B0609020204030204" pitchFamily="49" charset="0"/>
              </a:rPr>
              <a:t>    </a:t>
            </a:r>
            <a:r>
              <a:rPr lang="de-AT" sz="1000" dirty="0" err="1">
                <a:solidFill>
                  <a:schemeClr val="tx1"/>
                </a:solidFill>
                <a:latin typeface="Consolas" panose="020B0609020204030204" pitchFamily="49" charset="0"/>
                <a:cs typeface="Consolas" panose="020B0609020204030204" pitchFamily="49" charset="0"/>
              </a:rPr>
              <a:t>odrl:target</a:t>
            </a:r>
            <a:r>
              <a:rPr lang="de-AT" sz="1000" dirty="0">
                <a:solidFill>
                  <a:schemeClr val="tx1"/>
                </a:solidFill>
                <a:latin typeface="Consolas" panose="020B0609020204030204" pitchFamily="49" charset="0"/>
                <a:cs typeface="Consolas" panose="020B0609020204030204" pitchFamily="49" charset="0"/>
              </a:rPr>
              <a:t> :dataset1;</a:t>
            </a:r>
            <a:r>
              <a:rPr lang="de-AT" sz="1000" dirty="0">
                <a:solidFill>
                  <a:srgbClr val="FF0000"/>
                </a:solidFill>
                <a:latin typeface="Consolas" panose="020B0609020204030204" pitchFamily="49" charset="0"/>
                <a:cs typeface="Consolas" panose="020B0609020204030204" pitchFamily="49" charset="0"/>
              </a:rPr>
              <a:t>     	    	    </a:t>
            </a:r>
            <a:endParaRPr lang="de-AT" sz="1000" dirty="0">
              <a:latin typeface="Consolas" panose="020B0609020204030204" pitchFamily="49" charset="0"/>
              <a:cs typeface="Consolas" panose="020B0609020204030204" pitchFamily="49" charset="0"/>
            </a:endParaRPr>
          </a:p>
        </p:txBody>
      </p:sp>
      <p:sp>
        <p:nvSpPr>
          <p:cNvPr id="8" name="Gefaltete Ecke 7"/>
          <p:cNvSpPr/>
          <p:nvPr/>
        </p:nvSpPr>
        <p:spPr>
          <a:xfrm>
            <a:off x="1695624" y="481236"/>
            <a:ext cx="2700301"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:ex1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odrl:permission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odrl:read</a:t>
            </a:r>
            <a:r>
              <a:rPr lang="de-AT" sz="1083" dirty="0">
                <a:solidFill>
                  <a:srgbClr val="FF0000"/>
                </a:solidFill>
                <a:latin typeface="Consolas" panose="020B0609020204030204" pitchFamily="49" charset="0"/>
                <a:cs typeface="Consolas" panose="020B0609020204030204" pitchFamily="49" charset="0"/>
              </a:rPr>
              <a:t>.</a:t>
            </a:r>
          </a:p>
        </p:txBody>
      </p:sp>
      <p:sp>
        <p:nvSpPr>
          <p:cNvPr id="9" name="Gefaltete Ecke 9"/>
          <p:cNvSpPr/>
          <p:nvPr/>
        </p:nvSpPr>
        <p:spPr>
          <a:xfrm>
            <a:off x="5176011" y="481236"/>
            <a:ext cx="3240359"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:ex2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odrl:prohibition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odrl:read</a:t>
            </a:r>
            <a:r>
              <a:rPr lang="de-AT" sz="1083" dirty="0">
                <a:solidFill>
                  <a:srgbClr val="FF0000"/>
                </a:solidFill>
                <a:latin typeface="Consolas" panose="020B0609020204030204" pitchFamily="49" charset="0"/>
                <a:cs typeface="Consolas" panose="020B0609020204030204" pitchFamily="49" charset="0"/>
              </a:rPr>
              <a:t>.</a:t>
            </a:r>
          </a:p>
        </p:txBody>
      </p:sp>
      <p:cxnSp>
        <p:nvCxnSpPr>
          <p:cNvPr id="10" name="Gerade Verbindung mit Pfeil 11"/>
          <p:cNvCxnSpPr/>
          <p:nvPr/>
        </p:nvCxnSpPr>
        <p:spPr>
          <a:xfrm>
            <a:off x="4395925" y="672167"/>
            <a:ext cx="78008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61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464" y="0"/>
            <a:ext cx="6980000" cy="736476"/>
          </a:xfrm>
        </p:spPr>
        <p:txBody>
          <a:bodyPr>
            <a:normAutofit fontScale="90000"/>
          </a:bodyPr>
          <a:lstStyle/>
          <a:p>
            <a:r>
              <a:rPr lang="de-DE" dirty="0"/>
              <a:t>Implicit Dependencies between Actions</a:t>
            </a:r>
          </a:p>
        </p:txBody>
      </p:sp>
      <p:sp>
        <p:nvSpPr>
          <p:cNvPr id="7" name="Inhaltsplatzhalter 5"/>
          <p:cNvSpPr>
            <a:spLocks noGrp="1"/>
          </p:cNvSpPr>
          <p:nvPr>
            <p:ph idx="1"/>
          </p:nvPr>
        </p:nvSpPr>
        <p:spPr/>
        <p:txBody>
          <a:bodyPr/>
          <a:lstStyle/>
          <a:p>
            <a:r>
              <a:rPr lang="en-GB" dirty="0"/>
              <a:t>Other dependencies are only implicitly expressed as part of the natural language description of ODRL actions.</a:t>
            </a:r>
          </a:p>
          <a:p>
            <a:endParaRPr lang="en-GB" dirty="0"/>
          </a:p>
          <a:p>
            <a:r>
              <a:rPr lang="en-GB" dirty="0"/>
              <a:t>e.g. </a:t>
            </a:r>
            <a:r>
              <a:rPr lang="en-GB" b="1" dirty="0" err="1"/>
              <a:t>odrl:share</a:t>
            </a:r>
            <a:endParaRPr lang="en-GB" dirty="0"/>
          </a:p>
          <a:p>
            <a:pPr lvl="1"/>
            <a:r>
              <a:rPr lang="en-GB" dirty="0"/>
              <a:t>Prohibition of either </a:t>
            </a:r>
            <a:r>
              <a:rPr lang="en-GB" b="1" dirty="0" err="1"/>
              <a:t>odrl:reproduce</a:t>
            </a:r>
            <a:r>
              <a:rPr lang="en-GB" b="1" dirty="0"/>
              <a:t>/</a:t>
            </a:r>
            <a:r>
              <a:rPr lang="en-GB" b="1" dirty="0" err="1"/>
              <a:t>odrl:copy</a:t>
            </a:r>
            <a:r>
              <a:rPr lang="en-GB" dirty="0"/>
              <a:t> or </a:t>
            </a:r>
            <a:r>
              <a:rPr lang="en-GB" b="1" dirty="0" err="1"/>
              <a:t>odrl:distribute</a:t>
            </a:r>
            <a:r>
              <a:rPr lang="en-GB" dirty="0"/>
              <a:t> would cause a conflict, if </a:t>
            </a:r>
            <a:r>
              <a:rPr lang="en-GB" b="1" dirty="0" err="1"/>
              <a:t>odrl:share</a:t>
            </a:r>
            <a:r>
              <a:rPr lang="en-GB" b="1" dirty="0"/>
              <a:t> </a:t>
            </a:r>
            <a:r>
              <a:rPr lang="en-GB" dirty="0"/>
              <a:t>would be permitted at the same time.</a:t>
            </a:r>
          </a:p>
        </p:txBody>
      </p:sp>
      <p:sp>
        <p:nvSpPr>
          <p:cNvPr id="4" name="Foliennummernplatzhalter 3"/>
          <p:cNvSpPr>
            <a:spLocks noGrp="1"/>
          </p:cNvSpPr>
          <p:nvPr>
            <p:ph type="sldNum" sz="quarter" idx="12"/>
          </p:nvPr>
        </p:nvSpPr>
        <p:spPr/>
        <p:txBody>
          <a:bodyPr/>
          <a:lstStyle/>
          <a:p>
            <a:r>
              <a:rPr lang="de-AT" dirty="0"/>
              <a:t>PAGE </a:t>
            </a:r>
            <a:fld id="{FDACAEEA-9F87-4922-9CCF-4C4B0EA7471E}" type="slidenum">
              <a:rPr lang="de-AT" smtClean="0"/>
              <a:pPr/>
              <a:t>54</a:t>
            </a:fld>
            <a:endParaRPr lang="de-AT" dirty="0"/>
          </a:p>
        </p:txBody>
      </p:sp>
      <p:pic>
        <p:nvPicPr>
          <p:cNvPr id="6" name="Bild 5" descr="Screen Shot 2015-03-23 at 09.42.08.pn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62622" y="3697974"/>
            <a:ext cx="6434757" cy="1379773"/>
          </a:xfrm>
          <a:prstGeom prst="rect">
            <a:avLst/>
          </a:prstGeom>
        </p:spPr>
      </p:pic>
      <p:sp>
        <p:nvSpPr>
          <p:cNvPr id="8" name="Gefaltete Ecke 13"/>
          <p:cNvSpPr/>
          <p:nvPr/>
        </p:nvSpPr>
        <p:spPr>
          <a:xfrm>
            <a:off x="545482" y="668366"/>
            <a:ext cx="2700301"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:ex1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odrl:permission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odrl:share</a:t>
            </a:r>
            <a:r>
              <a:rPr lang="de-AT" sz="1083" dirty="0">
                <a:solidFill>
                  <a:srgbClr val="FF0000"/>
                </a:solidFill>
                <a:latin typeface="Consolas" panose="020B0609020204030204" pitchFamily="49" charset="0"/>
                <a:cs typeface="Consolas" panose="020B0609020204030204" pitchFamily="49" charset="0"/>
              </a:rPr>
              <a:t>.</a:t>
            </a:r>
          </a:p>
        </p:txBody>
      </p:sp>
      <p:sp>
        <p:nvSpPr>
          <p:cNvPr id="9" name="Gefaltete Ecke 14"/>
          <p:cNvSpPr/>
          <p:nvPr/>
        </p:nvSpPr>
        <p:spPr>
          <a:xfrm>
            <a:off x="4025868" y="668365"/>
            <a:ext cx="3240360"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Ins="0" rtlCol="0" anchor="t"/>
          <a:lstStyle/>
          <a:p>
            <a:r>
              <a:rPr lang="de-AT" sz="1083" dirty="0">
                <a:latin typeface="Consolas" panose="020B0609020204030204" pitchFamily="49" charset="0"/>
                <a:cs typeface="Consolas" panose="020B0609020204030204" pitchFamily="49" charset="0"/>
              </a:rPr>
              <a:t>:ex2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odrl:prohibition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odrl:distribute</a:t>
            </a:r>
            <a:r>
              <a:rPr lang="de-AT" sz="1083" dirty="0">
                <a:solidFill>
                  <a:srgbClr val="FF0000"/>
                </a:solidFill>
                <a:latin typeface="Consolas" panose="020B0609020204030204" pitchFamily="49" charset="0"/>
                <a:cs typeface="Consolas" panose="020B0609020204030204" pitchFamily="49" charset="0"/>
              </a:rPr>
              <a:t>.</a:t>
            </a:r>
          </a:p>
        </p:txBody>
      </p:sp>
      <p:cxnSp>
        <p:nvCxnSpPr>
          <p:cNvPr id="10" name="Gerade Verbindung mit Pfeil 15"/>
          <p:cNvCxnSpPr/>
          <p:nvPr/>
        </p:nvCxnSpPr>
        <p:spPr>
          <a:xfrm flipV="1">
            <a:off x="3245783" y="859296"/>
            <a:ext cx="780085"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12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464" y="27183"/>
            <a:ext cx="6980000" cy="736476"/>
          </a:xfrm>
        </p:spPr>
        <p:txBody>
          <a:bodyPr/>
          <a:lstStyle/>
          <a:p>
            <a:r>
              <a:rPr lang="en-GB" dirty="0"/>
              <a:t>Vertical Hierarchy of Actions</a:t>
            </a:r>
          </a:p>
        </p:txBody>
      </p:sp>
      <p:sp>
        <p:nvSpPr>
          <p:cNvPr id="4" name="Foliennummernplatzhalter 3"/>
          <p:cNvSpPr>
            <a:spLocks noGrp="1"/>
          </p:cNvSpPr>
          <p:nvPr>
            <p:ph type="sldNum" sz="quarter" idx="12"/>
          </p:nvPr>
        </p:nvSpPr>
        <p:spPr/>
        <p:txBody>
          <a:bodyPr/>
          <a:lstStyle/>
          <a:p>
            <a:r>
              <a:rPr lang="de-AT" dirty="0"/>
              <a:t>PAGE </a:t>
            </a:r>
            <a:fld id="{FDACAEEA-9F87-4922-9CCF-4C4B0EA7471E}" type="slidenum">
              <a:rPr lang="de-AT" smtClean="0"/>
              <a:pPr/>
              <a:t>55</a:t>
            </a:fld>
            <a:endParaRPr lang="de-AT"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9600" y="1681359"/>
            <a:ext cx="3476533" cy="1112658"/>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5052220" y="1994993"/>
                <a:ext cx="3661900" cy="4854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AT" sz="1500" i="1">
                              <a:latin typeface="Cambria Math" panose="02040503050406030204" pitchFamily="18" charset="0"/>
                            </a:rPr>
                          </m:ctrlPr>
                        </m:fPr>
                        <m:num>
                          <m:m>
                            <m:mPr>
                              <m:mcs>
                                <m:mc>
                                  <m:mcPr>
                                    <m:count m:val="2"/>
                                    <m:mcJc m:val="center"/>
                                  </m:mcPr>
                                </m:mc>
                              </m:mcs>
                              <m:ctrlPr>
                                <a:rPr lang="de-AT" sz="1500" i="1">
                                  <a:latin typeface="Cambria Math" panose="02040503050406030204" pitchFamily="18" charset="0"/>
                                </a:rPr>
                              </m:ctrlPr>
                            </m:mPr>
                            <m:mr>
                              <m:e>
                                <m:r>
                                  <m:rPr>
                                    <m:brk m:alnAt="7"/>
                                  </m:rPr>
                                  <a:rPr lang="de-AT" sz="1500" i="1">
                                    <a:latin typeface="Cambria Math" panose="02040503050406030204" pitchFamily="18" charset="0"/>
                                    <a:ea typeface="Cambria Math" panose="02040503050406030204" pitchFamily="18" charset="0"/>
                                  </a:rPr>
                                  <m:t>𝜌</m:t>
                                </m:r>
                                <m:r>
                                  <a:rPr lang="de-AT" sz="1500" i="1">
                                    <a:latin typeface="Cambria Math" panose="02040503050406030204" pitchFamily="18" charset="0"/>
                                    <a:ea typeface="Cambria Math" panose="02040503050406030204" pitchFamily="18" charset="0"/>
                                  </a:rPr>
                                  <m:t> </m:t>
                                </m:r>
                                <m:r>
                                  <m:rPr>
                                    <m:nor/>
                                    <m:brk m:alnAt="7"/>
                                  </m:rPr>
                                  <a:rPr lang="de-AT" sz="1500">
                                    <a:latin typeface="Cambria Math" panose="02040503050406030204" pitchFamily="18" charset="0"/>
                                    <a:ea typeface="Cambria Math" panose="02040503050406030204" pitchFamily="18" charset="0"/>
                                  </a:rPr>
                                  <m:t>o</m:t>
                                </m:r>
                                <m:r>
                                  <m:rPr>
                                    <m:nor/>
                                  </m:rPr>
                                  <a:rPr lang="de-AT" sz="1500">
                                    <a:latin typeface="Cambria Math" panose="02040503050406030204" pitchFamily="18" charset="0"/>
                                    <a:ea typeface="Cambria Math" panose="02040503050406030204" pitchFamily="18" charset="0"/>
                                  </a:rPr>
                                  <m:t>drl</m:t>
                                </m:r>
                                <m:r>
                                  <m:rPr>
                                    <m:nor/>
                                  </m:rPr>
                                  <a:rPr lang="de-AT" sz="1500">
                                    <a:latin typeface="Cambria Math" panose="02040503050406030204" pitchFamily="18" charset="0"/>
                                    <a:ea typeface="Cambria Math" panose="02040503050406030204" pitchFamily="18" charset="0"/>
                                  </a:rPr>
                                  <m:t>:</m:t>
                                </m:r>
                                <m:r>
                                  <m:rPr>
                                    <m:nor/>
                                  </m:rPr>
                                  <a:rPr lang="de-AT" sz="1500">
                                    <a:latin typeface="Cambria Math" panose="02040503050406030204" pitchFamily="18" charset="0"/>
                                    <a:ea typeface="Cambria Math" panose="02040503050406030204" pitchFamily="18" charset="0"/>
                                  </a:rPr>
                                  <m:t>action</m:t>
                                </m:r>
                                <m:r>
                                  <m:rPr>
                                    <m:nor/>
                                  </m:rPr>
                                  <a:rPr lang="de-AT" sz="1500">
                                    <a:latin typeface="Cambria Math" panose="02040503050406030204" pitchFamily="18" charset="0"/>
                                    <a:ea typeface="Cambria Math" panose="02040503050406030204" pitchFamily="18" charset="0"/>
                                  </a:rPr>
                                  <m:t> </m:t>
                                </m:r>
                                <m:r>
                                  <m:rPr>
                                    <m:brk m:alnAt="7"/>
                                  </m:rPr>
                                  <a:rPr lang="de-AT" sz="1500" i="1">
                                    <a:latin typeface="Cambria Math" panose="02040503050406030204" pitchFamily="18" charset="0"/>
                                    <a:ea typeface="Cambria Math" panose="02040503050406030204" pitchFamily="18" charset="0"/>
                                  </a:rPr>
                                  <m:t>𝛽</m:t>
                                </m:r>
                                <m:r>
                                  <a:rPr lang="de-AT" sz="1500" i="1">
                                    <a:latin typeface="Cambria Math" panose="02040503050406030204" pitchFamily="18" charset="0"/>
                                    <a:ea typeface="Cambria Math" panose="02040503050406030204" pitchFamily="18" charset="0"/>
                                  </a:rPr>
                                  <m:t>     </m:t>
                                </m:r>
                              </m:e>
                              <m:e>
                                <m:r>
                                  <a:rPr lang="de-AT" sz="1500" i="1">
                                    <a:latin typeface="Cambria Math" panose="02040503050406030204" pitchFamily="18" charset="0"/>
                                    <a:ea typeface="Cambria Math" panose="02040503050406030204" pitchFamily="18" charset="0"/>
                                  </a:rPr>
                                  <m:t>𝛼</m:t>
                                </m:r>
                                <m:r>
                                  <a:rPr lang="de-AT" sz="1500" i="1">
                                    <a:latin typeface="Cambria Math" panose="02040503050406030204" pitchFamily="18" charset="0"/>
                                    <a:ea typeface="Cambria Math" panose="02040503050406030204" pitchFamily="18" charset="0"/>
                                  </a:rPr>
                                  <m:t> </m:t>
                                </m:r>
                                <m:r>
                                  <m:rPr>
                                    <m:nor/>
                                  </m:rPr>
                                  <a:rPr lang="de-AT" sz="1500">
                                    <a:latin typeface="Cambria Math" panose="02040503050406030204" pitchFamily="18" charset="0"/>
                                    <a:ea typeface="Cambria Math" panose="02040503050406030204" pitchFamily="18" charset="0"/>
                                  </a:rPr>
                                  <m:t>odrl</m:t>
                                </m:r>
                                <m:r>
                                  <m:rPr>
                                    <m:nor/>
                                  </m:rPr>
                                  <a:rPr lang="de-AT" sz="1500">
                                    <a:latin typeface="Cambria Math" panose="02040503050406030204" pitchFamily="18" charset="0"/>
                                    <a:ea typeface="Cambria Math" panose="02040503050406030204" pitchFamily="18" charset="0"/>
                                  </a:rPr>
                                  <m:t>:</m:t>
                                </m:r>
                                <m:r>
                                  <m:rPr>
                                    <m:nor/>
                                  </m:rPr>
                                  <a:rPr lang="de-AT" sz="1500">
                                    <a:latin typeface="Cambria Math" panose="02040503050406030204" pitchFamily="18" charset="0"/>
                                    <a:ea typeface="Cambria Math" panose="02040503050406030204" pitchFamily="18" charset="0"/>
                                  </a:rPr>
                                  <m:t>narrowerThan</m:t>
                                </m:r>
                                <m:r>
                                  <a:rPr lang="de-AT" sz="1500" i="1">
                                    <a:latin typeface="Cambria Math" panose="02040503050406030204" pitchFamily="18" charset="0"/>
                                    <a:ea typeface="Cambria Math" panose="02040503050406030204" pitchFamily="18" charset="0"/>
                                  </a:rPr>
                                  <m:t> </m:t>
                                </m:r>
                                <m:r>
                                  <a:rPr lang="de-AT" sz="1500" i="1">
                                    <a:latin typeface="Cambria Math" panose="02040503050406030204" pitchFamily="18" charset="0"/>
                                    <a:ea typeface="Cambria Math" panose="02040503050406030204" pitchFamily="18" charset="0"/>
                                  </a:rPr>
                                  <m:t>𝛽</m:t>
                                </m:r>
                                <m:r>
                                  <a:rPr lang="de-AT" sz="1500" i="1">
                                    <a:latin typeface="Cambria Math" panose="02040503050406030204" pitchFamily="18" charset="0"/>
                                    <a:ea typeface="Cambria Math" panose="02040503050406030204" pitchFamily="18" charset="0"/>
                                  </a:rPr>
                                  <m:t> </m:t>
                                </m:r>
                              </m:e>
                            </m:mr>
                          </m:m>
                        </m:num>
                        <m:den>
                          <m:r>
                            <a:rPr lang="de-AT" sz="1500" i="1">
                              <a:latin typeface="Cambria Math" panose="02040503050406030204" pitchFamily="18" charset="0"/>
                              <a:ea typeface="Cambria Math" panose="02040503050406030204" pitchFamily="18" charset="0"/>
                            </a:rPr>
                            <m:t>𝜌</m:t>
                          </m:r>
                          <m:r>
                            <a:rPr lang="de-AT" sz="1500" i="1">
                              <a:latin typeface="Cambria Math" panose="02040503050406030204" pitchFamily="18" charset="0"/>
                              <a:ea typeface="Cambria Math" panose="02040503050406030204" pitchFamily="18" charset="0"/>
                            </a:rPr>
                            <m:t> </m:t>
                          </m:r>
                          <m:r>
                            <m:rPr>
                              <m:nor/>
                            </m:rPr>
                            <a:rPr lang="de-AT" sz="1500">
                              <a:latin typeface="Cambria Math" panose="02040503050406030204" pitchFamily="18" charset="0"/>
                              <a:ea typeface="Cambria Math" panose="02040503050406030204" pitchFamily="18" charset="0"/>
                            </a:rPr>
                            <m:t>odrl</m:t>
                          </m:r>
                          <m:r>
                            <m:rPr>
                              <m:nor/>
                            </m:rPr>
                            <a:rPr lang="de-AT" sz="1500">
                              <a:latin typeface="Cambria Math" panose="02040503050406030204" pitchFamily="18" charset="0"/>
                              <a:ea typeface="Cambria Math" panose="02040503050406030204" pitchFamily="18" charset="0"/>
                            </a:rPr>
                            <m:t>:</m:t>
                          </m:r>
                          <m:r>
                            <m:rPr>
                              <m:nor/>
                            </m:rPr>
                            <a:rPr lang="de-AT" sz="1500">
                              <a:latin typeface="Cambria Math" panose="02040503050406030204" pitchFamily="18" charset="0"/>
                              <a:ea typeface="Cambria Math" panose="02040503050406030204" pitchFamily="18" charset="0"/>
                            </a:rPr>
                            <m:t>action</m:t>
                          </m:r>
                          <m:r>
                            <a:rPr lang="de-AT" sz="1500" i="1">
                              <a:latin typeface="Cambria Math" panose="02040503050406030204" pitchFamily="18" charset="0"/>
                              <a:ea typeface="Cambria Math" panose="02040503050406030204" pitchFamily="18" charset="0"/>
                            </a:rPr>
                            <m:t> </m:t>
                          </m:r>
                          <m:r>
                            <a:rPr lang="de-AT" sz="1500" i="1">
                              <a:latin typeface="Cambria Math" panose="02040503050406030204" pitchFamily="18" charset="0"/>
                              <a:ea typeface="Cambria Math" panose="02040503050406030204" pitchFamily="18" charset="0"/>
                            </a:rPr>
                            <m:t>𝛼</m:t>
                          </m:r>
                        </m:den>
                      </m:f>
                    </m:oMath>
                  </m:oMathPara>
                </a14:m>
                <a:endParaRPr lang="de-AT" sz="1500" dirty="0"/>
              </a:p>
            </p:txBody>
          </p:sp>
        </mc:Choice>
        <mc:Fallback xmlns="">
          <p:sp>
            <p:nvSpPr>
              <p:cNvPr id="3" name="TextBox 2"/>
              <p:cNvSpPr txBox="1">
                <a:spLocks noRot="1" noChangeAspect="1" noMove="1" noResize="1" noEditPoints="1" noAdjustHandles="1" noChangeArrowheads="1" noChangeShapeType="1" noTextEdit="1"/>
              </p:cNvSpPr>
              <p:nvPr/>
            </p:nvSpPr>
            <p:spPr>
              <a:xfrm>
                <a:off x="4538664" y="2393992"/>
                <a:ext cx="4387163" cy="582467"/>
              </a:xfrm>
              <a:prstGeom prst="rect">
                <a:avLst/>
              </a:prstGeom>
              <a:blipFill rotWithShape="0">
                <a:blip r:embed="rId3"/>
                <a:stretch>
                  <a:fillRect/>
                </a:stretch>
              </a:blipFill>
            </p:spPr>
            <p:txBody>
              <a:bodyPr/>
              <a:lstStyle/>
              <a:p>
                <a:r>
                  <a:rPr lang="de-AT">
                    <a:noFill/>
                  </a:rPr>
                  <a:t> </a:t>
                </a:r>
              </a:p>
            </p:txBody>
          </p:sp>
        </mc:Fallback>
      </mc:AlternateContent>
      <p:pic>
        <p:nvPicPr>
          <p:cNvPr id="20" name="Picture 19"/>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81957" y="2917507"/>
            <a:ext cx="4740527" cy="2844316"/>
          </a:xfrm>
          <a:prstGeom prst="rect">
            <a:avLst/>
          </a:prstGeom>
        </p:spPr>
      </p:pic>
      <p:sp>
        <p:nvSpPr>
          <p:cNvPr id="7" name="Gefaltete Ecke 16"/>
          <p:cNvSpPr/>
          <p:nvPr/>
        </p:nvSpPr>
        <p:spPr>
          <a:xfrm>
            <a:off x="401414" y="727138"/>
            <a:ext cx="3034876"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:ex1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odrl:permission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odrl:present</a:t>
            </a:r>
            <a:r>
              <a:rPr lang="de-AT" sz="1083" dirty="0">
                <a:solidFill>
                  <a:srgbClr val="FF0000"/>
                </a:solidFill>
                <a:latin typeface="Consolas" panose="020B0609020204030204" pitchFamily="49" charset="0"/>
                <a:cs typeface="Consolas" panose="020B0609020204030204" pitchFamily="49" charset="0"/>
              </a:rPr>
              <a:t>.</a:t>
            </a:r>
          </a:p>
        </p:txBody>
      </p:sp>
      <p:sp>
        <p:nvSpPr>
          <p:cNvPr id="8" name="Gefaltete Ecke 17"/>
          <p:cNvSpPr/>
          <p:nvPr/>
        </p:nvSpPr>
        <p:spPr>
          <a:xfrm>
            <a:off x="4216374" y="727138"/>
            <a:ext cx="3240359" cy="381862"/>
          </a:xfrm>
          <a:prstGeom prst="foldedCorner">
            <a:avLst/>
          </a:prstGeom>
          <a:gradFill>
            <a:gsLst>
              <a:gs pos="0">
                <a:schemeClr val="bg1"/>
              </a:gs>
              <a:gs pos="35000">
                <a:schemeClr val="bg1"/>
              </a:gs>
              <a:gs pos="100000">
                <a:schemeClr val="bg1"/>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r>
              <a:rPr lang="de-AT" sz="1083" dirty="0">
                <a:latin typeface="Consolas" panose="020B0609020204030204" pitchFamily="49" charset="0"/>
                <a:cs typeface="Consolas" panose="020B0609020204030204" pitchFamily="49" charset="0"/>
              </a:rPr>
              <a:t>:ex2 a odrl:Set;</a:t>
            </a:r>
          </a:p>
          <a:p>
            <a:r>
              <a:rPr lang="de-AT" sz="1083" dirty="0">
                <a:latin typeface="Consolas" panose="020B0609020204030204" pitchFamily="49" charset="0"/>
                <a:cs typeface="Consolas" panose="020B0609020204030204" pitchFamily="49" charset="0"/>
              </a:rPr>
              <a:t>     </a:t>
            </a:r>
            <a:r>
              <a:rPr lang="de-AT" sz="1083" dirty="0" err="1">
                <a:solidFill>
                  <a:schemeClr val="tx1"/>
                </a:solidFill>
                <a:latin typeface="Consolas" panose="020B0609020204030204" pitchFamily="49" charset="0"/>
                <a:cs typeface="Consolas" panose="020B0609020204030204" pitchFamily="49" charset="0"/>
              </a:rPr>
              <a:t>odrl:prohibition</a:t>
            </a:r>
            <a:r>
              <a:rPr lang="de-AT" sz="1083" dirty="0">
                <a:solidFill>
                  <a:srgbClr val="FF0000"/>
                </a:solidFill>
                <a:latin typeface="Consolas" panose="020B0609020204030204" pitchFamily="49" charset="0"/>
                <a:cs typeface="Consolas" panose="020B0609020204030204" pitchFamily="49" charset="0"/>
              </a:rPr>
              <a:t> </a:t>
            </a:r>
            <a:r>
              <a:rPr lang="de-AT" sz="1083" b="1" dirty="0" err="1">
                <a:solidFill>
                  <a:srgbClr val="FF0000"/>
                </a:solidFill>
                <a:latin typeface="Consolas" panose="020B0609020204030204" pitchFamily="49" charset="0"/>
                <a:cs typeface="Consolas" panose="020B0609020204030204" pitchFamily="49" charset="0"/>
              </a:rPr>
              <a:t>odrl:display</a:t>
            </a:r>
            <a:r>
              <a:rPr lang="de-AT" sz="1083" dirty="0">
                <a:solidFill>
                  <a:srgbClr val="FF0000"/>
                </a:solidFill>
                <a:latin typeface="Consolas" panose="020B0609020204030204" pitchFamily="49" charset="0"/>
                <a:cs typeface="Consolas" panose="020B0609020204030204" pitchFamily="49" charset="0"/>
              </a:rPr>
              <a:t>.</a:t>
            </a:r>
          </a:p>
        </p:txBody>
      </p:sp>
      <p:cxnSp>
        <p:nvCxnSpPr>
          <p:cNvPr id="9" name="Gerade Verbindung mit Pfeil 18"/>
          <p:cNvCxnSpPr/>
          <p:nvPr/>
        </p:nvCxnSpPr>
        <p:spPr>
          <a:xfrm>
            <a:off x="3436290" y="918069"/>
            <a:ext cx="780084"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985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Content Placeholder 2"/>
          <p:cNvSpPr>
            <a:spLocks noGrp="1"/>
          </p:cNvSpPr>
          <p:nvPr>
            <p:ph idx="1"/>
          </p:nvPr>
        </p:nvSpPr>
        <p:spPr>
          <a:xfrm>
            <a:off x="183456" y="1345338"/>
            <a:ext cx="9721080" cy="3859813"/>
          </a:xfrm>
        </p:spPr>
        <p:txBody>
          <a:bodyPr/>
          <a:lstStyle/>
          <a:p>
            <a:r>
              <a:rPr lang="en-US"/>
              <a:t>For a formalization </a:t>
            </a:r>
            <a:r>
              <a:rPr lang="en-US" dirty="0"/>
              <a:t>of conflict resolution strategies and reasoning:</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56</a:t>
            </a:fld>
            <a:endParaRPr lang="de-AT"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3736" y="1783786"/>
            <a:ext cx="3781836" cy="3577580"/>
          </a:xfrm>
          <a:prstGeom prst="rect">
            <a:avLst/>
          </a:prstGeom>
        </p:spPr>
      </p:pic>
      <p:sp>
        <p:nvSpPr>
          <p:cNvPr id="7" name="TextBox 6"/>
          <p:cNvSpPr txBox="1"/>
          <p:nvPr/>
        </p:nvSpPr>
        <p:spPr>
          <a:xfrm>
            <a:off x="1983656" y="5239277"/>
            <a:ext cx="6120680" cy="430887"/>
          </a:xfrm>
          <a:prstGeom prst="rect">
            <a:avLst/>
          </a:prstGeom>
          <a:solidFill>
            <a:schemeClr val="bg1"/>
          </a:solidFill>
          <a:ln>
            <a:solidFill>
              <a:srgbClr val="5B9BD5"/>
            </a:solidFill>
          </a:ln>
        </p:spPr>
        <p:txBody>
          <a:bodyPr wrap="square" rtlCol="0">
            <a:spAutoFit/>
          </a:bodyPr>
          <a:lstStyle/>
          <a:p>
            <a:r>
              <a:rPr lang="en-US" sz="1100" dirty="0"/>
              <a:t>Simon </a:t>
            </a:r>
            <a:r>
              <a:rPr lang="en-US" sz="1100" dirty="0" err="1"/>
              <a:t>Steyskal</a:t>
            </a:r>
            <a:r>
              <a:rPr lang="en-US" sz="1100" dirty="0"/>
              <a:t> and Axel </a:t>
            </a:r>
            <a:r>
              <a:rPr lang="en-US" sz="1100" dirty="0" err="1"/>
              <a:t>Polleres</a:t>
            </a:r>
            <a:r>
              <a:rPr lang="en-US" sz="1100" dirty="0"/>
              <a:t>. Towards formal semantics for ODRL policies. In </a:t>
            </a:r>
            <a:r>
              <a:rPr lang="en-US" sz="1100" i="1" dirty="0"/>
              <a:t>9th International Web Rule Symposium (RuleML2015)</a:t>
            </a:r>
            <a:r>
              <a:rPr lang="en-US" sz="1100" dirty="0"/>
              <a:t>, August 2015. Springer. </a:t>
            </a:r>
          </a:p>
        </p:txBody>
      </p:sp>
    </p:spTree>
    <p:extLst>
      <p:ext uri="{BB962C8B-B14F-4D97-AF65-F5344CB8AC3E}">
        <p14:creationId xmlns:p14="http://schemas.microsoft.com/office/powerpoint/2010/main" val="5570616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3656" y="1345332"/>
            <a:ext cx="6444716" cy="363640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000" b="1" dirty="0">
                <a:solidFill>
                  <a:schemeClr val="tx1"/>
                </a:solidFill>
                <a:latin typeface="PT Sans" panose="020B0503020203020204" pitchFamily="34" charset="0"/>
              </a:rPr>
              <a:t>Provenance</a:t>
            </a:r>
          </a:p>
        </p:txBody>
      </p:sp>
      <p:sp>
        <p:nvSpPr>
          <p:cNvPr id="2" name="TextBox 1"/>
          <p:cNvSpPr txBox="1"/>
          <p:nvPr/>
        </p:nvSpPr>
        <p:spPr>
          <a:xfrm>
            <a:off x="2859753" y="5414654"/>
            <a:ext cx="5072222" cy="323165"/>
          </a:xfrm>
          <a:prstGeom prst="rect">
            <a:avLst/>
          </a:prstGeom>
          <a:noFill/>
        </p:spPr>
        <p:txBody>
          <a:bodyPr wrap="none" rtlCol="0">
            <a:spAutoFit/>
          </a:bodyPr>
          <a:lstStyle/>
          <a:p>
            <a:r>
              <a:rPr lang="de-AT" sz="1500" i="1" dirty="0"/>
              <a:t>www.provbook.org/tutorial/provenanceweek2014/</a:t>
            </a:r>
            <a:endParaRPr lang="de-AT" sz="1500" dirty="0"/>
          </a:p>
        </p:txBody>
      </p:sp>
    </p:spTree>
    <p:extLst>
      <p:ext uri="{BB962C8B-B14F-4D97-AF65-F5344CB8AC3E}">
        <p14:creationId xmlns:p14="http://schemas.microsoft.com/office/powerpoint/2010/main" val="110732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7951019" cy="736476"/>
          </a:xfrm>
        </p:spPr>
        <p:txBody>
          <a:bodyPr>
            <a:normAutofit fontScale="90000"/>
          </a:bodyPr>
          <a:lstStyle/>
          <a:p>
            <a:r>
              <a:rPr lang="en-GB" dirty="0"/>
              <a:t>Motivation: Where does the data on </a:t>
            </a:r>
            <a:r>
              <a:rPr lang="en-GB" dirty="0" err="1"/>
              <a:t>wikidata</a:t>
            </a:r>
            <a:r>
              <a:rPr lang="en-GB" dirty="0"/>
              <a:t> come from? How was it generated?</a:t>
            </a:r>
          </a:p>
        </p:txBody>
      </p:sp>
      <p:sp>
        <p:nvSpPr>
          <p:cNvPr id="12" name="Inhaltsplatzhalter 2"/>
          <p:cNvSpPr txBox="1">
            <a:spLocks/>
          </p:cNvSpPr>
          <p:nvPr/>
        </p:nvSpPr>
        <p:spPr>
          <a:xfrm>
            <a:off x="2487712" y="1633364"/>
            <a:ext cx="6258355" cy="3744416"/>
          </a:xfrm>
          <a:prstGeom prst="rect">
            <a:avLst/>
          </a:prstGeom>
        </p:spPr>
        <p:txBody>
          <a:bodyPr vert="horz" lIns="0" tIns="45715" rIns="0" bIns="45715" rtlCol="0">
            <a:normAutofit/>
          </a:bodyPr>
          <a:lstStyle>
            <a:lvl1pPr marL="265086" indent="-265086" algn="l" defTabSz="914306" rtl="0" eaLnBrk="1" latinLnBrk="0" hangingPunct="1">
              <a:lnSpc>
                <a:spcPct val="100000"/>
              </a:lnSpc>
              <a:spcBef>
                <a:spcPts val="0"/>
              </a:spcBef>
              <a:spcAft>
                <a:spcPts val="600"/>
              </a:spcAft>
              <a:buClr>
                <a:schemeClr val="accent3"/>
              </a:buClr>
              <a:buFont typeface="Wingdings" pitchFamily="2" charset="2"/>
              <a:buChar char="§"/>
              <a:defRPr sz="2000" kern="1200">
                <a:solidFill>
                  <a:schemeClr val="tx1"/>
                </a:solidFill>
                <a:latin typeface="+mn-lt"/>
                <a:ea typeface="+mn-ea"/>
                <a:cs typeface="+mn-cs"/>
              </a:defRPr>
            </a:lvl1pPr>
            <a:lvl2pPr marL="541283" indent="-285721" algn="l" defTabSz="914306" rtl="0" eaLnBrk="1" latinLnBrk="0" hangingPunct="1">
              <a:lnSpc>
                <a:spcPct val="100000"/>
              </a:lnSpc>
              <a:spcBef>
                <a:spcPts val="0"/>
              </a:spcBef>
              <a:spcAft>
                <a:spcPts val="600"/>
              </a:spcAft>
              <a:buClr>
                <a:schemeClr val="tx2"/>
              </a:buClr>
              <a:buSzPct val="100000"/>
              <a:buFont typeface="Wingdings" pitchFamily="2" charset="2"/>
              <a:buChar char="§"/>
              <a:defRPr sz="1800" kern="1200">
                <a:solidFill>
                  <a:schemeClr val="tx1"/>
                </a:solidFill>
                <a:latin typeface="+mn-lt"/>
                <a:ea typeface="+mn-ea"/>
                <a:cs typeface="+mn-cs"/>
              </a:defRPr>
            </a:lvl2pPr>
            <a:lvl3pPr marL="804781" indent="-274610" algn="l" defTabSz="914306" rtl="0" eaLnBrk="1" latinLnBrk="0" hangingPunct="1">
              <a:lnSpc>
                <a:spcPct val="100000"/>
              </a:lnSpc>
              <a:spcBef>
                <a:spcPts val="0"/>
              </a:spcBef>
              <a:spcAft>
                <a:spcPts val="600"/>
              </a:spcAft>
              <a:buClr>
                <a:schemeClr val="accent4"/>
              </a:buClr>
              <a:buFont typeface="Wingdings" pitchFamily="2" charset="2"/>
              <a:buChar char="§"/>
              <a:defRPr sz="1600" kern="1200">
                <a:solidFill>
                  <a:schemeClr val="tx1"/>
                </a:solidFill>
                <a:latin typeface="+mn-lt"/>
                <a:ea typeface="+mn-ea"/>
                <a:cs typeface="+mn-cs"/>
              </a:defRPr>
            </a:lvl3pPr>
            <a:lvl4pPr marL="1079390" indent="-274610" algn="l" defTabSz="914306" rtl="0" eaLnBrk="1" latinLnBrk="0" hangingPunct="1">
              <a:lnSpc>
                <a:spcPct val="100000"/>
              </a:lnSpc>
              <a:spcBef>
                <a:spcPts val="0"/>
              </a:spcBef>
              <a:spcAft>
                <a:spcPts val="600"/>
              </a:spcAft>
              <a:buClr>
                <a:schemeClr val="accent5"/>
              </a:buClr>
              <a:buFont typeface="Wingdings" pitchFamily="2" charset="2"/>
              <a:buChar char="§"/>
              <a:defRPr sz="1600" kern="1200">
                <a:solidFill>
                  <a:schemeClr val="tx1"/>
                </a:solidFill>
                <a:latin typeface="+mn-lt"/>
                <a:ea typeface="+mn-ea"/>
                <a:cs typeface="+mn-cs"/>
              </a:defRPr>
            </a:lvl4pPr>
            <a:lvl5pPr marL="1344476" indent="-265086" algn="l" defTabSz="914306" rtl="0" eaLnBrk="1" latinLnBrk="0" hangingPunct="1">
              <a:lnSpc>
                <a:spcPct val="100000"/>
              </a:lnSpc>
              <a:spcBef>
                <a:spcPts val="0"/>
              </a:spcBef>
              <a:spcAft>
                <a:spcPts val="600"/>
              </a:spcAft>
              <a:buFont typeface="Wingdings" pitchFamily="2" charset="2"/>
              <a:buChar char="§"/>
              <a:defRPr sz="14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296024" y="1201316"/>
            <a:ext cx="4589333" cy="4536504"/>
          </a:xfrm>
          <a:prstGeom prst="rect">
            <a:avLst/>
          </a:prstGeom>
        </p:spPr>
      </p:pic>
      <p:sp>
        <p:nvSpPr>
          <p:cNvPr id="8" name="Oval 7"/>
          <p:cNvSpPr/>
          <p:nvPr/>
        </p:nvSpPr>
        <p:spPr>
          <a:xfrm>
            <a:off x="6664176" y="1510794"/>
            <a:ext cx="1800199" cy="266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615414" y="1915172"/>
            <a:ext cx="3073098" cy="72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684468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Provenance Definition</a:t>
            </a:r>
          </a:p>
        </p:txBody>
      </p:sp>
      <p:sp>
        <p:nvSpPr>
          <p:cNvPr id="3" name="Content Placeholder 2"/>
          <p:cNvSpPr>
            <a:spLocks noGrp="1"/>
          </p:cNvSpPr>
          <p:nvPr>
            <p:ph idx="1"/>
          </p:nvPr>
        </p:nvSpPr>
        <p:spPr/>
        <p:txBody>
          <a:bodyPr>
            <a:normAutofit fontScale="92500" lnSpcReduction="20000"/>
          </a:bodyPr>
          <a:lstStyle/>
          <a:p>
            <a:r>
              <a:rPr lang="en-US" dirty="0">
                <a:solidFill>
                  <a:srgbClr val="3366FF"/>
                </a:solidFill>
              </a:rPr>
              <a:t>Provenance is a record that describes the people, institutions, entities, and activities, involved in producing, influencing, or delivering a piece of data or a thing in the world</a:t>
            </a:r>
          </a:p>
          <a:p>
            <a:endParaRPr lang="en-US" dirty="0">
              <a:solidFill>
                <a:srgbClr val="3366FF"/>
              </a:solidFill>
            </a:endParaRPr>
          </a:p>
          <a:p>
            <a:r>
              <a:rPr lang="en-US" dirty="0"/>
              <a:t>Provenance is crucial in deciding:</a:t>
            </a:r>
          </a:p>
          <a:p>
            <a:pPr lvl="1"/>
            <a:r>
              <a:rPr lang="en-US" dirty="0"/>
              <a:t>where information is coming from</a:t>
            </a:r>
          </a:p>
          <a:p>
            <a:pPr lvl="1"/>
            <a:r>
              <a:rPr lang="en-US" dirty="0"/>
              <a:t>whether information is to be trusted, </a:t>
            </a:r>
          </a:p>
          <a:p>
            <a:pPr lvl="1"/>
            <a:r>
              <a:rPr lang="en-US" dirty="0"/>
              <a:t>how it should be integrated with other sources, and </a:t>
            </a:r>
          </a:p>
          <a:p>
            <a:pPr lvl="1"/>
            <a:r>
              <a:rPr lang="en-US" dirty="0"/>
              <a:t>how to give credit to its originators when reusing it.</a:t>
            </a:r>
          </a:p>
          <a:p>
            <a:endParaRPr lang="en-US"/>
          </a:p>
          <a:p>
            <a:r>
              <a:rPr lang="en-US"/>
              <a:t>Provenance </a:t>
            </a:r>
            <a:r>
              <a:rPr lang="en-US" dirty="0"/>
              <a:t>can help users to make trust judgments.</a:t>
            </a:r>
          </a:p>
        </p:txBody>
      </p:sp>
      <p:pic>
        <p:nvPicPr>
          <p:cNvPr id="4" name="Picture 3" descr="sw-prov-blu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00114" y="2677480"/>
            <a:ext cx="2261273" cy="422942"/>
          </a:xfrm>
          <a:prstGeom prst="rect">
            <a:avLst/>
          </a:prstGeom>
        </p:spPr>
      </p:pic>
    </p:spTree>
    <p:extLst>
      <p:ext uri="{BB962C8B-B14F-4D97-AF65-F5344CB8AC3E}">
        <p14:creationId xmlns:p14="http://schemas.microsoft.com/office/powerpoint/2010/main" val="732259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733" y="2065412"/>
            <a:ext cx="4058211" cy="1748584"/>
          </a:xfrm>
        </p:spPr>
        <p:txBody>
          <a:bodyPr>
            <a:normAutofit fontScale="90000"/>
          </a:bodyPr>
          <a:lstStyle/>
          <a:p>
            <a:r>
              <a:rPr lang="en-US" dirty="0"/>
              <a:t>Data Formats on the Web</a:t>
            </a:r>
            <a:endParaRPr lang="de-DE" dirty="0"/>
          </a:p>
        </p:txBody>
      </p:sp>
      <p:pic>
        <p:nvPicPr>
          <p:cNvPr id="8" name="Bild 3"/>
          <p:cNvPicPr>
            <a:picLocks noChangeAspect="1"/>
          </p:cNvPicPr>
          <p:nvPr/>
        </p:nvPicPr>
        <p:blipFill>
          <a:blip r:embed="rId2"/>
          <a:stretch>
            <a:fillRect/>
          </a:stretch>
        </p:blipFill>
        <p:spPr>
          <a:xfrm>
            <a:off x="5189773" y="2065412"/>
            <a:ext cx="1440160" cy="1189444"/>
          </a:xfrm>
          <a:prstGeom prst="rect">
            <a:avLst/>
          </a:prstGeom>
        </p:spPr>
      </p:pic>
      <p:pic>
        <p:nvPicPr>
          <p:cNvPr id="9" name="Picture 5"/>
          <p:cNvPicPr>
            <a:picLocks noChangeAspect="1"/>
          </p:cNvPicPr>
          <p:nvPr/>
        </p:nvPicPr>
        <p:blipFill rotWithShape="1">
          <a:blip r:embed="rId3" cstate="print">
            <a:extLst>
              <a:ext uri="{28A0092B-C50C-407E-A947-70E740481C1C}">
                <a14:useLocalDpi xmlns:a14="http://schemas.microsoft.com/office/drawing/2010/main"/>
              </a:ext>
            </a:extLst>
          </a:blip>
          <a:srcRect r="49724"/>
          <a:stretch/>
        </p:blipFill>
        <p:spPr>
          <a:xfrm>
            <a:off x="6917965" y="1705372"/>
            <a:ext cx="1447427" cy="1368152"/>
          </a:xfrm>
          <a:prstGeom prst="rect">
            <a:avLst/>
          </a:prstGeom>
        </p:spPr>
        <p:style>
          <a:lnRef idx="3">
            <a:schemeClr val="lt1"/>
          </a:lnRef>
          <a:fillRef idx="1">
            <a:schemeClr val="accent2"/>
          </a:fillRef>
          <a:effectRef idx="1">
            <a:schemeClr val="accent2"/>
          </a:effectRef>
          <a:fontRef idx="minor">
            <a:schemeClr val="lt1"/>
          </a:fontRef>
        </p:style>
      </p:pic>
      <p:pic>
        <p:nvPicPr>
          <p:cNvPr id="10"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3749" y="3649588"/>
            <a:ext cx="1514260" cy="1389979"/>
          </a:xfrm>
          <a:prstGeom prst="rect">
            <a:avLst/>
          </a:prstGeom>
        </p:spPr>
      </p:pic>
      <p:pic>
        <p:nvPicPr>
          <p:cNvPr id="11" name="Bild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5997" y="3433564"/>
            <a:ext cx="1690427" cy="1489348"/>
          </a:xfrm>
          <a:prstGeom prst="rect">
            <a:avLst/>
          </a:prstGeom>
        </p:spPr>
      </p:pic>
    </p:spTree>
    <p:extLst>
      <p:ext uri="{BB962C8B-B14F-4D97-AF65-F5344CB8AC3E}">
        <p14:creationId xmlns:p14="http://schemas.microsoft.com/office/powerpoint/2010/main" val="428150784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US" dirty="0"/>
              <a:t>There has been lot of work around provenance in:</a:t>
            </a:r>
          </a:p>
          <a:p>
            <a:pPr lvl="1"/>
            <a:r>
              <a:rPr lang="en-US" dirty="0"/>
              <a:t>workflow systems</a:t>
            </a:r>
          </a:p>
          <a:p>
            <a:pPr lvl="1"/>
            <a:r>
              <a:rPr lang="en-US" dirty="0"/>
              <a:t>Databases (“lineage”)</a:t>
            </a:r>
          </a:p>
          <a:p>
            <a:pPr lvl="1"/>
            <a:r>
              <a:rPr lang="en-US" dirty="0"/>
              <a:t>knowledge representation</a:t>
            </a:r>
          </a:p>
          <a:p>
            <a:pPr lvl="1"/>
            <a:r>
              <a:rPr lang="en-US" dirty="0"/>
              <a:t>information retrieval</a:t>
            </a:r>
          </a:p>
          <a:p>
            <a:r>
              <a:rPr lang="en-US" dirty="0"/>
              <a:t>There are communities and vocabularies out there</a:t>
            </a:r>
          </a:p>
          <a:p>
            <a:pPr lvl="1"/>
            <a:r>
              <a:rPr lang="en-US" dirty="0"/>
              <a:t>Open Provenance Model (OPM)</a:t>
            </a:r>
          </a:p>
          <a:p>
            <a:pPr lvl="1"/>
            <a:r>
              <a:rPr lang="en-US" dirty="0"/>
              <a:t>Dublin Core</a:t>
            </a:r>
          </a:p>
          <a:p>
            <a:pPr lvl="1"/>
            <a:r>
              <a:rPr lang="en-US" dirty="0" err="1"/>
              <a:t>Provenir</a:t>
            </a:r>
            <a:r>
              <a:rPr lang="en-US" dirty="0"/>
              <a:t> ontology</a:t>
            </a:r>
          </a:p>
          <a:p>
            <a:pPr lvl="1"/>
            <a:r>
              <a:rPr lang="en-US" dirty="0"/>
              <a:t>Provenance vocabulary</a:t>
            </a:r>
          </a:p>
          <a:p>
            <a:pPr lvl="1"/>
            <a:r>
              <a:rPr lang="en-US" dirty="0"/>
              <a:t>SWAN provenance ontology</a:t>
            </a:r>
          </a:p>
          <a:p>
            <a:pPr lvl="1"/>
            <a:r>
              <a:rPr lang="en-US" dirty="0"/>
              <a:t>etc.</a:t>
            </a:r>
          </a:p>
        </p:txBody>
      </p:sp>
      <p:sp>
        <p:nvSpPr>
          <p:cNvPr id="4" name="Title 3"/>
          <p:cNvSpPr>
            <a:spLocks noGrp="1"/>
          </p:cNvSpPr>
          <p:nvPr>
            <p:ph type="title"/>
          </p:nvPr>
        </p:nvSpPr>
        <p:spPr/>
        <p:txBody>
          <a:bodyPr/>
          <a:lstStyle/>
          <a:p>
            <a:r>
              <a:rPr lang="en-US" dirty="0"/>
              <a:t>“Provenance” is not a new subject</a:t>
            </a:r>
          </a:p>
        </p:txBody>
      </p:sp>
    </p:spTree>
    <p:extLst>
      <p:ext uri="{BB962C8B-B14F-4D97-AF65-F5344CB8AC3E}">
        <p14:creationId xmlns:p14="http://schemas.microsoft.com/office/powerpoint/2010/main" val="1999766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Entity</a:t>
            </a:r>
          </a:p>
          <a:p>
            <a:pPr lvl="1"/>
            <a:r>
              <a:rPr lang="en-US" dirty="0"/>
              <a:t>the “things” whose provenance we want to describe</a:t>
            </a:r>
          </a:p>
          <a:p>
            <a:r>
              <a:rPr lang="en-US" dirty="0"/>
              <a:t>Activity</a:t>
            </a:r>
          </a:p>
          <a:p>
            <a:pPr lvl="1"/>
            <a:r>
              <a:rPr lang="en-US" dirty="0"/>
              <a:t>describes how entities are created, changed. </a:t>
            </a:r>
          </a:p>
          <a:p>
            <a:r>
              <a:rPr lang="en-US" dirty="0"/>
              <a:t>Agent</a:t>
            </a:r>
          </a:p>
          <a:p>
            <a:pPr lvl="1"/>
            <a:r>
              <a:rPr lang="en-US" dirty="0"/>
              <a:t>are responsible for the activities.</a:t>
            </a:r>
          </a:p>
          <a:p>
            <a:r>
              <a:rPr lang="en-US" dirty="0"/>
              <a:t>Usage, generation, derivation, attribution,.. </a:t>
            </a:r>
          </a:p>
          <a:p>
            <a:pPr lvl="1"/>
            <a:r>
              <a:rPr lang="en-US" dirty="0"/>
              <a:t>connections describing how entities, agents, and activities interact</a:t>
            </a:r>
          </a:p>
        </p:txBody>
      </p:sp>
      <p:sp>
        <p:nvSpPr>
          <p:cNvPr id="3" name="Title 2"/>
          <p:cNvSpPr>
            <a:spLocks noGrp="1"/>
          </p:cNvSpPr>
          <p:nvPr>
            <p:ph type="title"/>
          </p:nvPr>
        </p:nvSpPr>
        <p:spPr/>
        <p:txBody>
          <a:bodyPr>
            <a:normAutofit/>
          </a:bodyPr>
          <a:lstStyle/>
          <a:p>
            <a:r>
              <a:rPr lang="en-US" dirty="0"/>
              <a:t>The fundamental notions of PROV</a:t>
            </a:r>
          </a:p>
        </p:txBody>
      </p:sp>
    </p:spTree>
    <p:extLst>
      <p:ext uri="{BB962C8B-B14F-4D97-AF65-F5344CB8AC3E}">
        <p14:creationId xmlns:p14="http://schemas.microsoft.com/office/powerpoint/2010/main" val="1045426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Views of Provenance</a:t>
            </a:r>
          </a:p>
        </p:txBody>
      </p:sp>
      <p:pic>
        <p:nvPicPr>
          <p:cNvPr id="4" name="Content Placeholder 3" descr="views.png"/>
          <p:cNvPicPr>
            <a:picLocks noGrp="1" noChangeAspect="1"/>
          </p:cNvPicPr>
          <p:nvPr>
            <p:ph idx="1"/>
          </p:nvPr>
        </p:nvPicPr>
        <p:blipFill>
          <a:blip r:embed="rId2" cstate="print">
            <a:extLst>
              <a:ext uri="{28A0092B-C50C-407E-A947-70E740481C1C}">
                <a14:useLocalDpi xmlns:a14="http://schemas.microsoft.com/office/drawing/2010/main"/>
              </a:ext>
            </a:extLst>
          </a:blip>
          <a:srcRect l="-39216" r="-39216"/>
          <a:stretch>
            <a:fillRect/>
          </a:stretch>
        </p:blipFill>
        <p:spPr/>
      </p:pic>
    </p:spTree>
    <p:extLst>
      <p:ext uri="{BB962C8B-B14F-4D97-AF65-F5344CB8AC3E}">
        <p14:creationId xmlns:p14="http://schemas.microsoft.com/office/powerpoint/2010/main" val="1926511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 example:</a:t>
            </a:r>
          </a:p>
        </p:txBody>
      </p:sp>
      <p:sp>
        <p:nvSpPr>
          <p:cNvPr id="3" name="Content Placeholder 2"/>
          <p:cNvSpPr>
            <a:spLocks noGrp="1"/>
          </p:cNvSpPr>
          <p:nvPr>
            <p:ph idx="1"/>
          </p:nvPr>
        </p:nvSpPr>
        <p:spPr>
          <a:xfrm>
            <a:off x="399480" y="1281691"/>
            <a:ext cx="8640960" cy="2871954"/>
          </a:xfrm>
          <a:ln>
            <a:solidFill>
              <a:srgbClr val="5B9BD5"/>
            </a:solidFill>
          </a:ln>
        </p:spPr>
        <p:txBody>
          <a:bodyPr>
            <a:normAutofit/>
          </a:bodyPr>
          <a:lstStyle/>
          <a:p>
            <a:pPr marL="0" indent="0">
              <a:buNone/>
            </a:pPr>
            <a:r>
              <a:rPr lang="en-US" sz="1700" dirty="0">
                <a:latin typeface="Courier New" charset="0"/>
                <a:ea typeface="Courier New" charset="0"/>
                <a:cs typeface="Courier New" charset="0"/>
              </a:rPr>
              <a:t>ex:observation123 a </a:t>
            </a:r>
            <a:r>
              <a:rPr lang="en-US" sz="1700" dirty="0" err="1">
                <a:latin typeface="Courier New" charset="0"/>
                <a:ea typeface="Courier New" charset="0"/>
                <a:cs typeface="Courier New" charset="0"/>
              </a:rPr>
              <a:t>prov:Entity</a:t>
            </a:r>
            <a:r>
              <a:rPr lang="en-US" sz="1700" dirty="0">
                <a:latin typeface="Courier New" charset="0"/>
                <a:ea typeface="Courier New" charset="0"/>
                <a:cs typeface="Courier New" charset="0"/>
              </a:rPr>
              <a:t> ;</a:t>
            </a:r>
          </a:p>
          <a:p>
            <a:pPr marL="0" indent="0">
              <a:buNone/>
            </a:pPr>
            <a:r>
              <a:rPr lang="en-US" sz="1700" dirty="0">
                <a:latin typeface="Courier New" charset="0"/>
                <a:ea typeface="Courier New" charset="0"/>
                <a:cs typeface="Courier New" charset="0"/>
              </a:rPr>
              <a:t>	</a:t>
            </a:r>
            <a:r>
              <a:rPr lang="en-US" sz="1700" dirty="0" err="1">
                <a:latin typeface="Courier New" charset="0"/>
                <a:ea typeface="Courier New" charset="0"/>
                <a:cs typeface="Courier New" charset="0"/>
              </a:rPr>
              <a:t>prov:generatedAtTime</a:t>
            </a:r>
            <a:r>
              <a:rPr lang="en-US" sz="1700" dirty="0">
                <a:latin typeface="Courier New" charset="0"/>
                <a:ea typeface="Courier New" charset="0"/>
                <a:cs typeface="Courier New" charset="0"/>
              </a:rPr>
              <a:t> "2017-01-01T01:01:01"^^</a:t>
            </a:r>
            <a:r>
              <a:rPr lang="en-US" sz="1700" dirty="0" err="1">
                <a:latin typeface="Courier New" charset="0"/>
                <a:ea typeface="Courier New" charset="0"/>
                <a:cs typeface="Courier New" charset="0"/>
              </a:rPr>
              <a:t>xsd:dateTime</a:t>
            </a:r>
            <a:r>
              <a:rPr lang="en-US" sz="1700" dirty="0">
                <a:latin typeface="Courier New" charset="0"/>
                <a:ea typeface="Courier New" charset="0"/>
                <a:cs typeface="Courier New" charset="0"/>
              </a:rPr>
              <a:t>;</a:t>
            </a:r>
          </a:p>
          <a:p>
            <a:pPr marL="0" indent="0">
              <a:buNone/>
            </a:pPr>
            <a:r>
              <a:rPr lang="en-US" sz="1700" dirty="0">
                <a:latin typeface="Courier New" charset="0"/>
                <a:ea typeface="Courier New" charset="0"/>
                <a:cs typeface="Courier New" charset="0"/>
              </a:rPr>
              <a:t>	</a:t>
            </a:r>
            <a:r>
              <a:rPr lang="en-US" sz="1700" dirty="0" err="1">
                <a:latin typeface="Courier New" charset="0"/>
                <a:ea typeface="Courier New" charset="0"/>
                <a:cs typeface="Courier New" charset="0"/>
              </a:rPr>
              <a:t>prov:wasGeneratedBy</a:t>
            </a:r>
            <a:r>
              <a:rPr lang="en-US" sz="1700" dirty="0">
                <a:latin typeface="Courier New" charset="0"/>
                <a:ea typeface="Courier New" charset="0"/>
                <a:cs typeface="Courier New" charset="0"/>
              </a:rPr>
              <a:t> ex:activity456 ;</a:t>
            </a:r>
          </a:p>
          <a:p>
            <a:pPr marL="0" indent="0">
              <a:buNone/>
            </a:pPr>
            <a:r>
              <a:rPr lang="en-US" sz="1700" dirty="0">
                <a:latin typeface="Courier New" charset="0"/>
                <a:ea typeface="Courier New" charset="0"/>
                <a:cs typeface="Courier New" charset="0"/>
              </a:rPr>
              <a:t>	</a:t>
            </a:r>
            <a:r>
              <a:rPr lang="en-US" sz="1700" dirty="0" err="1">
                <a:latin typeface="Courier New" charset="0"/>
                <a:ea typeface="Courier New" charset="0"/>
                <a:cs typeface="Courier New" charset="0"/>
              </a:rPr>
              <a:t>prov:wasDerivedFrom</a:t>
            </a:r>
            <a:r>
              <a:rPr lang="en-US" sz="1700" dirty="0">
                <a:latin typeface="Courier New" charset="0"/>
                <a:ea typeface="Courier New" charset="0"/>
                <a:cs typeface="Courier New" charset="0"/>
              </a:rPr>
              <a:t> ex:obs789 .</a:t>
            </a:r>
          </a:p>
          <a:p>
            <a:pPr marL="0" indent="0">
              <a:buNone/>
            </a:pPr>
            <a:r>
              <a:rPr lang="en-US" sz="1700" dirty="0">
                <a:latin typeface="Courier New" charset="0"/>
                <a:ea typeface="Courier New" charset="0"/>
                <a:cs typeface="Courier New" charset="0"/>
              </a:rPr>
              <a:t>ex:activity456 a </a:t>
            </a:r>
            <a:r>
              <a:rPr lang="en-US" sz="1700" dirty="0" err="1">
                <a:latin typeface="Courier New" charset="0"/>
                <a:ea typeface="Courier New" charset="0"/>
                <a:cs typeface="Courier New" charset="0"/>
              </a:rPr>
              <a:t>prov:Activity</a:t>
            </a:r>
            <a:r>
              <a:rPr lang="en-US" sz="1700" dirty="0">
                <a:latin typeface="Courier New" charset="0"/>
                <a:ea typeface="Courier New" charset="0"/>
                <a:cs typeface="Courier New" charset="0"/>
              </a:rPr>
              <a:t>;</a:t>
            </a:r>
          </a:p>
          <a:p>
            <a:pPr marL="0" indent="0">
              <a:buNone/>
            </a:pPr>
            <a:r>
              <a:rPr lang="en-US" sz="1700" dirty="0">
                <a:latin typeface="Courier New" charset="0"/>
                <a:ea typeface="Courier New" charset="0"/>
                <a:cs typeface="Courier New" charset="0"/>
              </a:rPr>
              <a:t>	</a:t>
            </a:r>
            <a:r>
              <a:rPr lang="en-US" sz="1700" dirty="0" err="1">
                <a:latin typeface="Courier New" charset="0"/>
                <a:ea typeface="Courier New" charset="0"/>
                <a:cs typeface="Courier New" charset="0"/>
              </a:rPr>
              <a:t>prov:qualifiedAssociation</a:t>
            </a:r>
            <a:r>
              <a:rPr lang="en-US" sz="1700" dirty="0">
                <a:latin typeface="Courier New" charset="0"/>
                <a:ea typeface="Courier New" charset="0"/>
                <a:cs typeface="Courier New" charset="0"/>
              </a:rPr>
              <a:t> [ a Association ;</a:t>
            </a:r>
          </a:p>
          <a:p>
            <a:pPr marL="0" indent="0">
              <a:buNone/>
            </a:pPr>
            <a:r>
              <a:rPr lang="en-US" sz="1700" dirty="0">
                <a:latin typeface="Courier New" charset="0"/>
                <a:ea typeface="Courier New" charset="0"/>
                <a:cs typeface="Courier New" charset="0"/>
              </a:rPr>
              <a:t>	</a:t>
            </a:r>
            <a:r>
              <a:rPr lang="en-US" sz="1700" dirty="0" err="1">
                <a:latin typeface="Courier New" charset="0"/>
                <a:ea typeface="Courier New" charset="0"/>
                <a:cs typeface="Courier New" charset="0"/>
              </a:rPr>
              <a:t>prov:wasAssociatedWith</a:t>
            </a:r>
            <a:r>
              <a:rPr lang="en-US" sz="1700" dirty="0">
                <a:latin typeface="Courier New" charset="0"/>
                <a:ea typeface="Courier New" charset="0"/>
                <a:cs typeface="Courier New" charset="0"/>
              </a:rPr>
              <a:t> </a:t>
            </a:r>
            <a:r>
              <a:rPr lang="en-US" sz="1700" dirty="0" err="1">
                <a:latin typeface="Courier New" charset="0"/>
                <a:ea typeface="Courier New" charset="0"/>
                <a:cs typeface="Courier New" charset="0"/>
              </a:rPr>
              <a:t>ex:fred</a:t>
            </a:r>
            <a:r>
              <a:rPr lang="en-US" sz="1700" dirty="0">
                <a:latin typeface="Courier New" charset="0"/>
                <a:ea typeface="Courier New" charset="0"/>
                <a:cs typeface="Courier New" charset="0"/>
              </a:rPr>
              <a:t> ;</a:t>
            </a:r>
          </a:p>
          <a:p>
            <a:pPr marL="0" indent="0">
              <a:buNone/>
            </a:pPr>
            <a:r>
              <a:rPr lang="en-US" sz="1700" dirty="0">
                <a:latin typeface="Courier New" charset="0"/>
                <a:ea typeface="Courier New" charset="0"/>
                <a:cs typeface="Courier New" charset="0"/>
              </a:rPr>
              <a:t>	</a:t>
            </a:r>
            <a:r>
              <a:rPr lang="en-US" sz="1700" dirty="0" err="1">
                <a:latin typeface="Courier New" charset="0"/>
                <a:ea typeface="Courier New" charset="0"/>
                <a:cs typeface="Courier New" charset="0"/>
              </a:rPr>
              <a:t>prov:hadPlan</a:t>
            </a:r>
            <a:r>
              <a:rPr lang="en-US" sz="1700" dirty="0">
                <a:latin typeface="Courier New" charset="0"/>
                <a:ea typeface="Courier New" charset="0"/>
                <a:cs typeface="Courier New" charset="0"/>
              </a:rPr>
              <a:t> ex:rule397 . ] .</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63</a:t>
            </a:fld>
            <a:endParaRPr lang="de-AT" dirty="0"/>
          </a:p>
        </p:txBody>
      </p:sp>
      <p:sp>
        <p:nvSpPr>
          <p:cNvPr id="6" name="TextBox 5"/>
          <p:cNvSpPr txBox="1"/>
          <p:nvPr/>
        </p:nvSpPr>
        <p:spPr>
          <a:xfrm>
            <a:off x="1623616" y="4346725"/>
            <a:ext cx="7672288" cy="1323439"/>
          </a:xfrm>
          <a:prstGeom prst="rect">
            <a:avLst/>
          </a:prstGeom>
          <a:noFill/>
        </p:spPr>
        <p:txBody>
          <a:bodyPr wrap="square" rtlCol="0">
            <a:spAutoFit/>
          </a:bodyPr>
          <a:lstStyle/>
          <a:p>
            <a:pPr marL="285750" indent="-285750">
              <a:buFont typeface="Arial" charset="0"/>
              <a:buChar char="•"/>
            </a:pPr>
            <a:r>
              <a:rPr lang="en-US" sz="1600" dirty="0"/>
              <a:t>Goal: standardized vocabulary to track how data was created, add references, for which purpose, etc.</a:t>
            </a:r>
          </a:p>
          <a:p>
            <a:pPr marL="285750" indent="-285750">
              <a:buFont typeface="Arial" charset="0"/>
              <a:buChar char="•"/>
            </a:pPr>
            <a:r>
              <a:rPr lang="en-US" sz="1600" dirty="0"/>
              <a:t>Not yet widely used e.g. on OD portals. </a:t>
            </a:r>
            <a:r>
              <a:rPr lang="en-US" sz="1600" dirty="0">
                <a:sym typeface="Wingdings"/>
              </a:rPr>
              <a:t></a:t>
            </a:r>
          </a:p>
          <a:p>
            <a:pPr marL="285750" indent="-285750">
              <a:buFont typeface="Arial" charset="0"/>
              <a:buChar char="•"/>
            </a:pPr>
            <a:r>
              <a:rPr lang="en-US" sz="1600" dirty="0">
                <a:sym typeface="Wingdings"/>
              </a:rPr>
              <a:t>Neither completely implemented in </a:t>
            </a:r>
            <a:r>
              <a:rPr lang="en-US" sz="1600" dirty="0" err="1">
                <a:sym typeface="Wingdings"/>
              </a:rPr>
              <a:t>Wikidata</a:t>
            </a:r>
            <a:r>
              <a:rPr lang="en-US" sz="1600" dirty="0">
                <a:sym typeface="Wingdings"/>
              </a:rPr>
              <a:t> (own vocabulary, only partially uses PROV</a:t>
            </a:r>
            <a:r>
              <a:rPr lang="mr-IN" sz="1600" dirty="0">
                <a:sym typeface="Wingdings"/>
              </a:rPr>
              <a:t>…</a:t>
            </a:r>
            <a:r>
              <a:rPr lang="en-US" sz="1600" dirty="0">
                <a:sym typeface="Wingdings"/>
              </a:rPr>
              <a:t>)</a:t>
            </a:r>
            <a:endParaRPr lang="en-US" sz="1600" dirty="0"/>
          </a:p>
        </p:txBody>
      </p:sp>
    </p:spTree>
    <p:extLst>
      <p:ext uri="{BB962C8B-B14F-4D97-AF65-F5344CB8AC3E}">
        <p14:creationId xmlns:p14="http://schemas.microsoft.com/office/powerpoint/2010/main" val="63612493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3150" y="1330646"/>
            <a:ext cx="4646850" cy="4035247"/>
          </a:xfrm>
          <a:prstGeom prst="rect">
            <a:avLst/>
          </a:prstGeom>
        </p:spPr>
      </p:pic>
      <p:sp>
        <p:nvSpPr>
          <p:cNvPr id="2" name="Title 1"/>
          <p:cNvSpPr>
            <a:spLocks noGrp="1"/>
          </p:cNvSpPr>
          <p:nvPr>
            <p:ph type="title"/>
          </p:nvPr>
        </p:nvSpPr>
        <p:spPr/>
        <p:txBody>
          <a:bodyPr/>
          <a:lstStyle/>
          <a:p>
            <a:r>
              <a:rPr lang="en-US" dirty="0"/>
              <a:t>PROV Formal Semantics?</a:t>
            </a:r>
          </a:p>
        </p:txBody>
      </p:sp>
      <p:sp>
        <p:nvSpPr>
          <p:cNvPr id="3" name="Content Placeholder 2"/>
          <p:cNvSpPr>
            <a:spLocks noGrp="1"/>
          </p:cNvSpPr>
          <p:nvPr>
            <p:ph idx="1"/>
          </p:nvPr>
        </p:nvSpPr>
        <p:spPr>
          <a:xfrm>
            <a:off x="179238" y="4323857"/>
            <a:ext cx="5332810" cy="2134043"/>
          </a:xfrm>
        </p:spPr>
        <p:txBody>
          <a:bodyPr>
            <a:normAutofit/>
          </a:bodyPr>
          <a:lstStyle/>
          <a:p>
            <a:r>
              <a:rPr lang="en-US" sz="1400" dirty="0"/>
              <a:t>More or less only “conformance/validity” of PROV descriptions</a:t>
            </a:r>
            <a:r>
              <a:rPr lang="mr-IN" sz="1400" dirty="0"/>
              <a:t>…</a:t>
            </a:r>
            <a:endParaRPr lang="en-US" sz="1400" dirty="0"/>
          </a:p>
          <a:p>
            <a:r>
              <a:rPr lang="en-US" sz="1400" dirty="0"/>
              <a:t>i.e. practical reasoning tasks over PROV descriptions is </a:t>
            </a:r>
            <a:r>
              <a:rPr lang="mr-IN" sz="1400" dirty="0"/>
              <a:t>–</a:t>
            </a:r>
            <a:r>
              <a:rPr lang="en-US" sz="1400" dirty="0"/>
              <a:t> AFAIK </a:t>
            </a:r>
            <a:r>
              <a:rPr lang="mr-IN" sz="1400" dirty="0"/>
              <a:t>–</a:t>
            </a:r>
            <a:r>
              <a:rPr lang="en-US" sz="1400" dirty="0"/>
              <a:t> a relatively open space!</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64</a:t>
            </a:fld>
            <a:endParaRPr lang="de-AT" dirty="0"/>
          </a:p>
        </p:txBody>
      </p:sp>
      <p:grpSp>
        <p:nvGrpSpPr>
          <p:cNvPr id="12" name="Group 11"/>
          <p:cNvGrpSpPr/>
          <p:nvPr/>
        </p:nvGrpSpPr>
        <p:grpSpPr>
          <a:xfrm>
            <a:off x="179238" y="1259831"/>
            <a:ext cx="4190707" cy="1813693"/>
            <a:chOff x="179238" y="2555975"/>
            <a:chExt cx="4190707" cy="1813693"/>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838" y="2555975"/>
              <a:ext cx="4166107" cy="1813693"/>
            </a:xfrm>
            <a:prstGeom prst="rect">
              <a:avLst/>
            </a:prstGeom>
          </p:spPr>
        </p:pic>
        <p:sp>
          <p:nvSpPr>
            <p:cNvPr id="11" name="Rectangle 10"/>
            <p:cNvSpPr/>
            <p:nvPr/>
          </p:nvSpPr>
          <p:spPr>
            <a:xfrm>
              <a:off x="179238" y="3218054"/>
              <a:ext cx="3873753" cy="307777"/>
            </a:xfrm>
            <a:prstGeom prst="rect">
              <a:avLst/>
            </a:prstGeom>
          </p:spPr>
          <p:txBody>
            <a:bodyPr wrap="none">
              <a:spAutoFit/>
            </a:bodyPr>
            <a:lstStyle/>
            <a:p>
              <a:r>
                <a:rPr lang="en-US" sz="1400" dirty="0">
                  <a:hlinkClick r:id="rId4"/>
                </a:rPr>
                <a:t>http://www.w3.org/TR/prov-constraints/</a:t>
              </a:r>
              <a:endParaRPr lang="en-US" sz="1400" dirty="0"/>
            </a:p>
          </p:txBody>
        </p:sp>
      </p:grpSp>
      <p:grpSp>
        <p:nvGrpSpPr>
          <p:cNvPr id="13" name="Group 12"/>
          <p:cNvGrpSpPr/>
          <p:nvPr/>
        </p:nvGrpSpPr>
        <p:grpSpPr>
          <a:xfrm>
            <a:off x="184688" y="2569468"/>
            <a:ext cx="4154322" cy="1327711"/>
            <a:chOff x="184688" y="1129308"/>
            <a:chExt cx="4154322" cy="1327711"/>
          </a:xfrm>
        </p:grpSpPr>
        <p:pic>
          <p:nvPicPr>
            <p:cNvPr id="9" name="Picture 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4688" y="1129308"/>
              <a:ext cx="4154322" cy="1327711"/>
            </a:xfrm>
            <a:prstGeom prst="rect">
              <a:avLst/>
            </a:prstGeom>
          </p:spPr>
        </p:pic>
        <p:sp>
          <p:nvSpPr>
            <p:cNvPr id="7" name="Rectangle 6"/>
            <p:cNvSpPr/>
            <p:nvPr/>
          </p:nvSpPr>
          <p:spPr>
            <a:xfrm>
              <a:off x="255464" y="1777380"/>
              <a:ext cx="3873753" cy="307777"/>
            </a:xfrm>
            <a:prstGeom prst="rect">
              <a:avLst/>
            </a:prstGeom>
          </p:spPr>
          <p:txBody>
            <a:bodyPr wrap="none">
              <a:spAutoFit/>
            </a:bodyPr>
            <a:lstStyle/>
            <a:p>
              <a:r>
                <a:rPr lang="en-US" sz="1400" dirty="0">
                  <a:hlinkClick r:id="rId4"/>
                </a:rPr>
                <a:t>http://www.w3.org/TR/prov-constraints/</a:t>
              </a:r>
              <a:endParaRPr lang="en-US" sz="1400" dirty="0"/>
            </a:p>
          </p:txBody>
        </p:sp>
      </p:grpSp>
    </p:spTree>
    <p:extLst>
      <p:ext uri="{BB962C8B-B14F-4D97-AF65-F5344CB8AC3E}">
        <p14:creationId xmlns:p14="http://schemas.microsoft.com/office/powerpoint/2010/main" val="84630069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Metadata Quality Issues and Vocabularies in Open Data Portals</a:t>
            </a:r>
            <a:endParaRPr lang="de-DE" dirty="0"/>
          </a:p>
        </p:txBody>
      </p:sp>
    </p:spTree>
    <p:extLst>
      <p:ext uri="{BB962C8B-B14F-4D97-AF65-F5344CB8AC3E}">
        <p14:creationId xmlns:p14="http://schemas.microsoft.com/office/powerpoint/2010/main" val="328288436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66</a:t>
            </a:fld>
            <a:endParaRPr lang="de-AT" dirty="0"/>
          </a:p>
        </p:txBody>
      </p:sp>
      <p:sp>
        <p:nvSpPr>
          <p:cNvPr id="7" name="Titel 6"/>
          <p:cNvSpPr>
            <a:spLocks noGrp="1"/>
          </p:cNvSpPr>
          <p:nvPr>
            <p:ph type="title"/>
          </p:nvPr>
        </p:nvSpPr>
        <p:spPr/>
        <p:txBody>
          <a:bodyPr/>
          <a:lstStyle/>
          <a:p>
            <a:endParaRPr lang="de-DE"/>
          </a:p>
        </p:txBody>
      </p:sp>
      <p:grpSp>
        <p:nvGrpSpPr>
          <p:cNvPr id="9" name="Gruppieren 8"/>
          <p:cNvGrpSpPr/>
          <p:nvPr/>
        </p:nvGrpSpPr>
        <p:grpSpPr>
          <a:xfrm>
            <a:off x="0" y="76360"/>
            <a:ext cx="10070308" cy="5593804"/>
            <a:chOff x="0" y="76360"/>
            <a:chExt cx="10070308" cy="5593804"/>
          </a:xfrm>
        </p:grpSpPr>
        <p:pic>
          <p:nvPicPr>
            <p:cNvPr id="6" name="Grafik 5"/>
            <p:cNvPicPr>
              <a:picLocks noChangeAspect="1"/>
            </p:cNvPicPr>
            <p:nvPr/>
          </p:nvPicPr>
          <p:blipFill>
            <a:blip r:embed="rId2"/>
            <a:stretch>
              <a:fillRect/>
            </a:stretch>
          </p:blipFill>
          <p:spPr>
            <a:xfrm>
              <a:off x="0" y="76360"/>
              <a:ext cx="10070308" cy="5593804"/>
            </a:xfrm>
            <a:prstGeom prst="rect">
              <a:avLst/>
            </a:prstGeom>
          </p:spPr>
        </p:pic>
        <p:pic>
          <p:nvPicPr>
            <p:cNvPr id="8" name="Grafik 7"/>
            <p:cNvPicPr>
              <a:picLocks noChangeAspect="1"/>
            </p:cNvPicPr>
            <p:nvPr/>
          </p:nvPicPr>
          <p:blipFill>
            <a:blip r:embed="rId3"/>
            <a:stretch>
              <a:fillRect/>
            </a:stretch>
          </p:blipFill>
          <p:spPr>
            <a:xfrm>
              <a:off x="1263576" y="2994789"/>
              <a:ext cx="8280920" cy="2675375"/>
            </a:xfrm>
            <a:prstGeom prst="rect">
              <a:avLst/>
            </a:prstGeom>
          </p:spPr>
        </p:pic>
      </p:grpSp>
      <p:sp>
        <p:nvSpPr>
          <p:cNvPr id="2" name="TextBox 1"/>
          <p:cNvSpPr txBox="1"/>
          <p:nvPr/>
        </p:nvSpPr>
        <p:spPr>
          <a:xfrm>
            <a:off x="3711848" y="183912"/>
            <a:ext cx="4015395" cy="369332"/>
          </a:xfrm>
          <a:prstGeom prst="rect">
            <a:avLst/>
          </a:prstGeom>
          <a:noFill/>
        </p:spPr>
        <p:txBody>
          <a:bodyPr wrap="none" rtlCol="0">
            <a:spAutoFit/>
          </a:bodyPr>
          <a:lstStyle/>
          <a:p>
            <a:r>
              <a:rPr lang="en-US" dirty="0">
                <a:hlinkClick r:id="rId4"/>
              </a:rPr>
              <a:t>http://data.wu.ac.at/portalwatch</a:t>
            </a:r>
            <a:endParaRPr lang="en-US" dirty="0"/>
          </a:p>
        </p:txBody>
      </p:sp>
    </p:spTree>
    <p:extLst>
      <p:ext uri="{BB962C8B-B14F-4D97-AF65-F5344CB8AC3E}">
        <p14:creationId xmlns:p14="http://schemas.microsoft.com/office/powerpoint/2010/main" val="238243265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1485921" y="2919167"/>
            <a:ext cx="6258375" cy="1810541"/>
          </a:xfrm>
          <a:prstGeom prst="rect">
            <a:avLst/>
          </a:prstGeom>
        </p:spPr>
      </p:pic>
      <p:sp>
        <p:nvSpPr>
          <p:cNvPr id="2" name="Titel 1"/>
          <p:cNvSpPr>
            <a:spLocks noGrp="1"/>
          </p:cNvSpPr>
          <p:nvPr>
            <p:ph type="title"/>
          </p:nvPr>
        </p:nvSpPr>
        <p:spPr/>
        <p:txBody>
          <a:bodyPr>
            <a:normAutofit fontScale="90000"/>
          </a:bodyPr>
          <a:lstStyle/>
          <a:p>
            <a:r>
              <a:rPr lang="de-DE" dirty="0"/>
              <a:t>Open Data Portal Watch Project</a:t>
            </a:r>
            <a:br>
              <a:rPr lang="de-DE" dirty="0"/>
            </a:br>
            <a:r>
              <a:rPr lang="de-DE" sz="2200" i="1" dirty="0"/>
              <a:t>Monitoring </a:t>
            </a:r>
            <a:r>
              <a:rPr lang="de-DE" sz="2200" i="1" dirty="0" err="1"/>
              <a:t>and</a:t>
            </a:r>
            <a:r>
              <a:rPr lang="de-DE" sz="2200" i="1" dirty="0"/>
              <a:t> QA </a:t>
            </a:r>
            <a:r>
              <a:rPr lang="de-DE" sz="2200" i="1" dirty="0" err="1"/>
              <a:t>over</a:t>
            </a:r>
            <a:r>
              <a:rPr lang="de-DE" sz="2200" i="1" dirty="0"/>
              <a:t> </a:t>
            </a:r>
            <a:r>
              <a:rPr lang="de-DE" sz="2200" i="1" dirty="0" err="1"/>
              <a:t>evolving</a:t>
            </a:r>
            <a:r>
              <a:rPr lang="de-DE" sz="2200" i="1" dirty="0"/>
              <a:t> </a:t>
            </a:r>
            <a:r>
              <a:rPr lang="de-DE" sz="2200" i="1" dirty="0" err="1"/>
              <a:t>data</a:t>
            </a:r>
            <a:r>
              <a:rPr lang="de-DE" sz="2200" i="1" dirty="0"/>
              <a:t> </a:t>
            </a:r>
            <a:r>
              <a:rPr lang="de-DE" sz="2200" i="1" dirty="0" err="1"/>
              <a:t>portals</a:t>
            </a:r>
            <a:r>
              <a:rPr lang="de-DE" sz="2200" i="1" dirty="0"/>
              <a:t> (</a:t>
            </a:r>
            <a:r>
              <a:rPr lang="de-DE" sz="2200" i="1" dirty="0" err="1"/>
              <a:t>weekly</a:t>
            </a:r>
            <a:r>
              <a:rPr lang="de-DE" sz="2200" i="1" dirty="0"/>
              <a:t> </a:t>
            </a:r>
            <a:r>
              <a:rPr lang="de-DE" sz="2200" i="1" dirty="0" err="1"/>
              <a:t>snapshots</a:t>
            </a:r>
            <a:r>
              <a:rPr lang="de-DE" sz="2200" i="1" dirty="0"/>
              <a:t>)</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963481532"/>
              </p:ext>
            </p:extLst>
          </p:nvPr>
        </p:nvGraphicFramePr>
        <p:xfrm>
          <a:off x="399480" y="1345332"/>
          <a:ext cx="8712968" cy="1443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4210458785"/>
              </p:ext>
            </p:extLst>
          </p:nvPr>
        </p:nvGraphicFramePr>
        <p:xfrm>
          <a:off x="615504" y="4908004"/>
          <a:ext cx="8856984" cy="685800"/>
        </p:xfrm>
        <a:graphic>
          <a:graphicData uri="http://schemas.openxmlformats.org/drawingml/2006/table">
            <a:tbl>
              <a:tblPr firstRow="1" bandRow="1">
                <a:tableStyleId>{2D5ABB26-0587-4C30-8999-92F81FD0307C}</a:tableStyleId>
              </a:tblPr>
              <a:tblGrid>
                <a:gridCol w="360040">
                  <a:extLst>
                    <a:ext uri="{9D8B030D-6E8A-4147-A177-3AD203B41FA5}">
                      <a16:colId xmlns:a16="http://schemas.microsoft.com/office/drawing/2014/main" val="3025524425"/>
                    </a:ext>
                  </a:extLst>
                </a:gridCol>
                <a:gridCol w="8496944">
                  <a:extLst>
                    <a:ext uri="{9D8B030D-6E8A-4147-A177-3AD203B41FA5}">
                      <a16:colId xmlns:a16="http://schemas.microsoft.com/office/drawing/2014/main" val="504692956"/>
                    </a:ext>
                  </a:extLst>
                </a:gridCol>
              </a:tblGrid>
              <a:tr h="0">
                <a:tc>
                  <a:txBody>
                    <a:bodyPr/>
                    <a:lstStyle/>
                    <a:p>
                      <a:r>
                        <a:rPr lang="de-DE" sz="1000" dirty="0">
                          <a:solidFill>
                            <a:schemeClr val="bg1">
                              <a:lumMod val="50000"/>
                            </a:schemeClr>
                          </a:solidFill>
                        </a:rPr>
                        <a:t>[1]</a:t>
                      </a:r>
                      <a:r>
                        <a:rPr lang="de-DE" sz="1000" baseline="0" dirty="0">
                          <a:solidFill>
                            <a:schemeClr val="bg1">
                              <a:lumMod val="50000"/>
                            </a:schemeClr>
                          </a:solidFill>
                        </a:rPr>
                        <a:t> </a:t>
                      </a:r>
                      <a:endParaRPr lang="de-DE" sz="1000" dirty="0">
                        <a:solidFill>
                          <a:schemeClr val="bg1">
                            <a:lumMod val="50000"/>
                          </a:schemeClr>
                        </a:solidFill>
                      </a:endParaRPr>
                    </a:p>
                  </a:txBody>
                  <a:tcPr marL="76200" marR="76200" marT="38100" marB="38100"/>
                </a:tc>
                <a:tc>
                  <a:txBody>
                    <a:bodyPr/>
                    <a:lstStyle/>
                    <a:p>
                      <a:r>
                        <a:rPr lang="en-US" sz="1000" dirty="0">
                          <a:solidFill>
                            <a:schemeClr val="bg1">
                              <a:lumMod val="50000"/>
                            </a:schemeClr>
                          </a:solidFill>
                        </a:rPr>
                        <a:t>Towards assessing the quality evolution of open data portals. In ODQ2015: Open Data Quality Workshop, Munich, Germany</a:t>
                      </a:r>
                      <a:endParaRPr lang="de-DE" sz="1000" dirty="0">
                        <a:solidFill>
                          <a:schemeClr val="bg1">
                            <a:lumMod val="50000"/>
                          </a:schemeClr>
                        </a:solidFill>
                      </a:endParaRPr>
                    </a:p>
                  </a:txBody>
                  <a:tcPr marL="76200" marR="76200" marT="38100" marB="38100"/>
                </a:tc>
                <a:extLst>
                  <a:ext uri="{0D108BD9-81ED-4DB2-BD59-A6C34878D82A}">
                    <a16:rowId xmlns:a16="http://schemas.microsoft.com/office/drawing/2014/main" val="3647420886"/>
                  </a:ext>
                </a:extLst>
              </a:tr>
              <a:tr h="0">
                <a:tc>
                  <a:txBody>
                    <a:bodyPr/>
                    <a:lstStyle/>
                    <a:p>
                      <a:r>
                        <a:rPr lang="de-DE" sz="1000" dirty="0">
                          <a:solidFill>
                            <a:schemeClr val="bg1">
                              <a:lumMod val="50000"/>
                            </a:schemeClr>
                          </a:solidFill>
                        </a:rPr>
                        <a:t>[2]</a:t>
                      </a:r>
                    </a:p>
                  </a:txBody>
                  <a:tcPr marL="76200" marR="76200"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Quality assessment &amp; evolution of open data portals. In: International Conference on Open and Big Data, Rome, Italy (2015)</a:t>
                      </a:r>
                      <a:endParaRPr lang="en-US" sz="1000" b="0" dirty="0">
                        <a:solidFill>
                          <a:schemeClr val="bg1">
                            <a:lumMod val="50000"/>
                          </a:schemeClr>
                        </a:solidFill>
                      </a:endParaRPr>
                    </a:p>
                  </a:txBody>
                  <a:tcPr marL="76200" marR="76200" marT="38100" marB="38100"/>
                </a:tc>
                <a:extLst>
                  <a:ext uri="{0D108BD9-81ED-4DB2-BD59-A6C34878D82A}">
                    <a16:rowId xmlns:a16="http://schemas.microsoft.com/office/drawing/2014/main" val="983610156"/>
                  </a:ext>
                </a:extLst>
              </a:tr>
              <a:tr h="0">
                <a:tc>
                  <a:txBody>
                    <a:bodyPr/>
                    <a:lstStyle/>
                    <a:p>
                      <a:r>
                        <a:rPr lang="de-DE" sz="1000" dirty="0">
                          <a:solidFill>
                            <a:schemeClr val="bg1">
                              <a:lumMod val="50000"/>
                            </a:schemeClr>
                          </a:solidFill>
                        </a:rPr>
                        <a:t>[3]</a:t>
                      </a:r>
                    </a:p>
                  </a:txBody>
                  <a:tcPr marL="76200" marR="76200" marT="38100" marB="38100"/>
                </a:tc>
                <a:tc>
                  <a:txBody>
                    <a:bodyPr/>
                    <a:lstStyle/>
                    <a:p>
                      <a:r>
                        <a:rPr lang="en-US" sz="1000" dirty="0">
                          <a:solidFill>
                            <a:schemeClr val="bg1">
                              <a:lumMod val="50000"/>
                            </a:schemeClr>
                          </a:solidFill>
                        </a:rPr>
                        <a:t>Automated quality assessment of metadata across open data portals. ACM Journal of Data and Information Quality (2016)</a:t>
                      </a:r>
                      <a:endParaRPr lang="de-DE" sz="1000" dirty="0">
                        <a:solidFill>
                          <a:schemeClr val="bg1">
                            <a:lumMod val="50000"/>
                          </a:schemeClr>
                        </a:solidFill>
                      </a:endParaRPr>
                    </a:p>
                  </a:txBody>
                  <a:tcPr marL="76200" marR="76200" marT="38100" marB="38100"/>
                </a:tc>
                <a:extLst>
                  <a:ext uri="{0D108BD9-81ED-4DB2-BD59-A6C34878D82A}">
                    <a16:rowId xmlns:a16="http://schemas.microsoft.com/office/drawing/2014/main" val="2276651647"/>
                  </a:ext>
                </a:extLst>
              </a:tr>
            </a:tbl>
          </a:graphicData>
        </a:graphic>
      </p:graphicFrame>
    </p:spTree>
    <p:extLst>
      <p:ext uri="{BB962C8B-B14F-4D97-AF65-F5344CB8AC3E}">
        <p14:creationId xmlns:p14="http://schemas.microsoft.com/office/powerpoint/2010/main" val="290760813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Quality Assessment</a:t>
            </a:r>
          </a:p>
        </p:txBody>
      </p:sp>
      <p:sp>
        <p:nvSpPr>
          <p:cNvPr id="3" name="Inhaltsplatzhalter 2"/>
          <p:cNvSpPr>
            <a:spLocks noGrp="1"/>
          </p:cNvSpPr>
          <p:nvPr>
            <p:ph idx="1"/>
          </p:nvPr>
        </p:nvSpPr>
        <p:spPr/>
        <p:txBody>
          <a:bodyPr>
            <a:normAutofit/>
          </a:bodyPr>
          <a:lstStyle/>
          <a:p>
            <a:pPr marL="0" indent="0">
              <a:buNone/>
            </a:pPr>
            <a:r>
              <a:rPr lang="en-GB" sz="2167" i="1" dirty="0"/>
              <a:t>5 Quality Dimensions</a:t>
            </a:r>
            <a:r>
              <a:rPr lang="en-GB" sz="2167" dirty="0"/>
              <a:t>:</a:t>
            </a:r>
          </a:p>
          <a:p>
            <a:r>
              <a:rPr lang="en-GB" dirty="0"/>
              <a:t>Existence</a:t>
            </a:r>
          </a:p>
          <a:p>
            <a:r>
              <a:rPr lang="en-GB" dirty="0"/>
              <a:t>Conformance</a:t>
            </a:r>
          </a:p>
          <a:p>
            <a:r>
              <a:rPr lang="en-GB" dirty="0" err="1"/>
              <a:t>Retrievability</a:t>
            </a:r>
            <a:endParaRPr lang="en-GB" dirty="0"/>
          </a:p>
          <a:p>
            <a:r>
              <a:rPr lang="en-GB" dirty="0"/>
              <a:t>Accuracy</a:t>
            </a:r>
          </a:p>
          <a:p>
            <a:r>
              <a:rPr lang="en-GB" dirty="0"/>
              <a:t>Open Data</a:t>
            </a:r>
          </a:p>
        </p:txBody>
      </p:sp>
      <p:sp>
        <p:nvSpPr>
          <p:cNvPr id="4" name="Fußzeilenplatzhalter 3"/>
          <p:cNvSpPr>
            <a:spLocks noGrp="1"/>
          </p:cNvSpPr>
          <p:nvPr>
            <p:ph type="ftr" sz="quarter" idx="11"/>
          </p:nvPr>
        </p:nvSpPr>
        <p:spPr/>
        <p:txBody>
          <a:bodyPr/>
          <a:lstStyle/>
          <a:p>
            <a:endParaRPr lang="de-AT" dirty="0"/>
          </a:p>
        </p:txBody>
      </p:sp>
      <p:sp>
        <p:nvSpPr>
          <p:cNvPr id="5" name="Foliennummernplatzhalter 4"/>
          <p:cNvSpPr>
            <a:spLocks noGrp="1"/>
          </p:cNvSpPr>
          <p:nvPr>
            <p:ph type="sldNum" sz="quarter" idx="12"/>
          </p:nvPr>
        </p:nvSpPr>
        <p:spPr/>
        <p:txBody>
          <a:bodyPr/>
          <a:lstStyle/>
          <a:p>
            <a:r>
              <a:rPr lang="de-AT" dirty="0"/>
              <a:t>SEITE </a:t>
            </a:r>
            <a:fld id="{BE3DC40E-DBBE-4E2D-9EEC-FBF0DA0E9179}" type="slidenum">
              <a:rPr lang="de-AT" smtClean="0"/>
              <a:t>68</a:t>
            </a:fld>
            <a:endParaRPr lang="de-AT" dirty="0"/>
          </a:p>
        </p:txBody>
      </p:sp>
      <p:sp>
        <p:nvSpPr>
          <p:cNvPr id="9" name="Rechteck 8"/>
          <p:cNvSpPr/>
          <p:nvPr/>
        </p:nvSpPr>
        <p:spPr>
          <a:xfrm>
            <a:off x="1009426" y="5232600"/>
            <a:ext cx="7940600" cy="261610"/>
          </a:xfrm>
          <a:prstGeom prst="rect">
            <a:avLst/>
          </a:prstGeom>
        </p:spPr>
        <p:txBody>
          <a:bodyPr wrap="square">
            <a:spAutoFit/>
          </a:bodyPr>
          <a:lstStyle/>
          <a:p>
            <a:endParaRPr lang="de-DE" sz="1100" dirty="0"/>
          </a:p>
        </p:txBody>
      </p:sp>
    </p:spTree>
    <p:extLst>
      <p:ext uri="{BB962C8B-B14F-4D97-AF65-F5344CB8AC3E}">
        <p14:creationId xmlns:p14="http://schemas.microsoft.com/office/powerpoint/2010/main" val="328126906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7734995" cy="736476"/>
          </a:xfrm>
        </p:spPr>
        <p:txBody>
          <a:bodyPr>
            <a:normAutofit/>
          </a:bodyPr>
          <a:lstStyle/>
          <a:p>
            <a:r>
              <a:rPr lang="de-DE" dirty="0"/>
              <a:t>Open Data &amp; </a:t>
            </a:r>
            <a:r>
              <a:rPr lang="de-DE" dirty="0" err="1"/>
              <a:t>Conformance</a:t>
            </a:r>
            <a:r>
              <a:rPr lang="de-DE" dirty="0"/>
              <a:t> </a:t>
            </a:r>
            <a:r>
              <a:rPr lang="de-DE" dirty="0" err="1"/>
              <a:t>dimension</a:t>
            </a:r>
            <a:endParaRPr lang="de-DE" dirty="0"/>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69</a:t>
            </a:fld>
            <a:endParaRPr lang="de-AT" dirty="0"/>
          </a:p>
        </p:txBody>
      </p:sp>
      <p:pic>
        <p:nvPicPr>
          <p:cNvPr id="6" name="Grafik 5"/>
          <p:cNvPicPr>
            <a:picLocks noChangeAspect="1"/>
          </p:cNvPicPr>
          <p:nvPr/>
        </p:nvPicPr>
        <p:blipFill>
          <a:blip r:embed="rId3"/>
          <a:stretch>
            <a:fillRect/>
          </a:stretch>
        </p:blipFill>
        <p:spPr>
          <a:xfrm>
            <a:off x="831527" y="1198648"/>
            <a:ext cx="7920881" cy="1730860"/>
          </a:xfrm>
          <a:prstGeom prst="rect">
            <a:avLst/>
          </a:prstGeom>
        </p:spPr>
      </p:pic>
      <p:pic>
        <p:nvPicPr>
          <p:cNvPr id="7" name="Grafik 6"/>
          <p:cNvPicPr>
            <a:picLocks noChangeAspect="1"/>
          </p:cNvPicPr>
          <p:nvPr/>
        </p:nvPicPr>
        <p:blipFill>
          <a:blip r:embed="rId4"/>
          <a:stretch>
            <a:fillRect/>
          </a:stretch>
        </p:blipFill>
        <p:spPr>
          <a:xfrm>
            <a:off x="831528" y="2785492"/>
            <a:ext cx="7857431" cy="2892990"/>
          </a:xfrm>
          <a:prstGeom prst="rect">
            <a:avLst/>
          </a:prstGeom>
        </p:spPr>
      </p:pic>
    </p:spTree>
    <p:extLst>
      <p:ext uri="{BB962C8B-B14F-4D97-AF65-F5344CB8AC3E}">
        <p14:creationId xmlns:p14="http://schemas.microsoft.com/office/powerpoint/2010/main" val="15462841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40241" y="1561358"/>
            <a:ext cx="1990073" cy="1826741"/>
          </a:xfrm>
          <a:prstGeom prst="rect">
            <a:avLst/>
          </a:prstGeom>
        </p:spPr>
      </p:pic>
      <p:pic>
        <p:nvPicPr>
          <p:cNvPr id="7" name="Picture 6"/>
          <p:cNvPicPr>
            <a:picLocks noChangeAspect="1"/>
          </p:cNvPicPr>
          <p:nvPr/>
        </p:nvPicPr>
        <p:blipFill>
          <a:blip r:embed="rId3"/>
          <a:stretch>
            <a:fillRect/>
          </a:stretch>
        </p:blipFill>
        <p:spPr>
          <a:xfrm>
            <a:off x="831528" y="1705374"/>
            <a:ext cx="2952328" cy="1422289"/>
          </a:xfrm>
          <a:prstGeom prst="rect">
            <a:avLst/>
          </a:prstGeom>
        </p:spPr>
        <p:style>
          <a:lnRef idx="3">
            <a:schemeClr val="lt1"/>
          </a:lnRef>
          <a:fillRef idx="1">
            <a:schemeClr val="accent2"/>
          </a:fillRef>
          <a:effectRef idx="1">
            <a:schemeClr val="accent2"/>
          </a:effectRef>
          <a:fontRef idx="minor">
            <a:schemeClr val="lt1"/>
          </a:fontRef>
        </p:style>
      </p:pic>
      <p:sp>
        <p:nvSpPr>
          <p:cNvPr id="2" name="Title 1"/>
          <p:cNvSpPr>
            <a:spLocks noGrp="1"/>
          </p:cNvSpPr>
          <p:nvPr>
            <p:ph type="title"/>
          </p:nvPr>
        </p:nvSpPr>
        <p:spPr/>
        <p:txBody>
          <a:bodyPr/>
          <a:lstStyle/>
          <a:p>
            <a:r>
              <a:rPr lang="de-AT" dirty="0"/>
              <a:t>Different Formats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99881" y="2497462"/>
            <a:ext cx="2189275" cy="2069369"/>
          </a:xfrm>
          <a:prstGeom prst="rect">
            <a:avLst/>
          </a:prstGeom>
        </p:spPr>
        <p:style>
          <a:lnRef idx="3">
            <a:schemeClr val="lt1"/>
          </a:lnRef>
          <a:fillRef idx="1">
            <a:schemeClr val="accent2"/>
          </a:fillRef>
          <a:effectRef idx="1">
            <a:schemeClr val="accent2"/>
          </a:effectRef>
          <a:fontRef idx="minor">
            <a:schemeClr val="lt1"/>
          </a:fontRef>
        </p:style>
      </p:pic>
      <p:pic>
        <p:nvPicPr>
          <p:cNvPr id="9" name="Bild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4257" y="3577581"/>
            <a:ext cx="1690427" cy="1489348"/>
          </a:xfrm>
          <a:prstGeom prst="rect">
            <a:avLst/>
          </a:prstGeom>
        </p:spPr>
      </p:pic>
      <p:sp>
        <p:nvSpPr>
          <p:cNvPr id="3" name="Textfeld 2"/>
          <p:cNvSpPr txBox="1"/>
          <p:nvPr/>
        </p:nvSpPr>
        <p:spPr>
          <a:xfrm>
            <a:off x="1551609" y="3217540"/>
            <a:ext cx="1279517" cy="369332"/>
          </a:xfrm>
          <a:prstGeom prst="rect">
            <a:avLst/>
          </a:prstGeom>
          <a:noFill/>
        </p:spPr>
        <p:txBody>
          <a:bodyPr wrap="none" rtlCol="0">
            <a:spAutoFit/>
          </a:bodyPr>
          <a:lstStyle/>
          <a:p>
            <a:r>
              <a:rPr lang="en-GB" dirty="0"/>
              <a:t>plain text</a:t>
            </a:r>
          </a:p>
        </p:txBody>
      </p:sp>
      <p:sp>
        <p:nvSpPr>
          <p:cNvPr id="11" name="Textfeld 10"/>
          <p:cNvSpPr txBox="1"/>
          <p:nvPr/>
        </p:nvSpPr>
        <p:spPr>
          <a:xfrm>
            <a:off x="4431929" y="2065412"/>
            <a:ext cx="1003801" cy="369332"/>
          </a:xfrm>
          <a:prstGeom prst="rect">
            <a:avLst/>
          </a:prstGeom>
          <a:noFill/>
        </p:spPr>
        <p:txBody>
          <a:bodyPr wrap="none" rtlCol="0">
            <a:spAutoFit/>
          </a:bodyPr>
          <a:lstStyle/>
          <a:p>
            <a:r>
              <a:rPr lang="en-GB" dirty="0"/>
              <a:t>tabular</a:t>
            </a:r>
          </a:p>
        </p:txBody>
      </p:sp>
      <p:sp>
        <p:nvSpPr>
          <p:cNvPr id="12" name="Textfeld 11"/>
          <p:cNvSpPr txBox="1"/>
          <p:nvPr/>
        </p:nvSpPr>
        <p:spPr>
          <a:xfrm>
            <a:off x="6376144" y="1561356"/>
            <a:ext cx="1785232" cy="369332"/>
          </a:xfrm>
          <a:prstGeom prst="rect">
            <a:avLst/>
          </a:prstGeom>
          <a:noFill/>
        </p:spPr>
        <p:txBody>
          <a:bodyPr wrap="none" rtlCol="0">
            <a:spAutoFit/>
          </a:bodyPr>
          <a:lstStyle/>
          <a:p>
            <a:r>
              <a:rPr lang="en-GB" dirty="0"/>
              <a:t>graph-shaped</a:t>
            </a:r>
          </a:p>
        </p:txBody>
      </p:sp>
      <p:sp>
        <p:nvSpPr>
          <p:cNvPr id="13" name="Textfeld 12"/>
          <p:cNvSpPr txBox="1"/>
          <p:nvPr/>
        </p:nvSpPr>
        <p:spPr>
          <a:xfrm>
            <a:off x="6592168" y="4729708"/>
            <a:ext cx="1584088" cy="369332"/>
          </a:xfrm>
          <a:prstGeom prst="rect">
            <a:avLst/>
          </a:prstGeom>
          <a:noFill/>
        </p:spPr>
        <p:txBody>
          <a:bodyPr wrap="none" rtlCol="0">
            <a:spAutoFit/>
          </a:bodyPr>
          <a:lstStyle/>
          <a:p>
            <a:r>
              <a:rPr lang="en-GB" dirty="0"/>
              <a:t>tree-shaped</a:t>
            </a:r>
          </a:p>
        </p:txBody>
      </p:sp>
    </p:spTree>
    <p:extLst>
      <p:ext uri="{BB962C8B-B14F-4D97-AF65-F5344CB8AC3E}">
        <p14:creationId xmlns:p14="http://schemas.microsoft.com/office/powerpoint/2010/main" val="2355295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Existence</a:t>
            </a:r>
            <a:r>
              <a:rPr lang="de-DE" dirty="0"/>
              <a:t> &amp; </a:t>
            </a:r>
            <a:r>
              <a:rPr lang="de-DE" dirty="0" err="1"/>
              <a:t>Accuracy</a:t>
            </a:r>
            <a:r>
              <a:rPr lang="de-DE" dirty="0"/>
              <a:t> </a:t>
            </a:r>
            <a:r>
              <a:rPr lang="de-DE" dirty="0" err="1"/>
              <a:t>dimension</a:t>
            </a:r>
            <a:endParaRPr lang="de-DE"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70</a:t>
            </a:fld>
            <a:endParaRPr lang="de-AT" dirty="0"/>
          </a:p>
        </p:txBody>
      </p:sp>
      <p:pic>
        <p:nvPicPr>
          <p:cNvPr id="6" name="Grafik 5"/>
          <p:cNvPicPr>
            <a:picLocks noChangeAspect="1"/>
          </p:cNvPicPr>
          <p:nvPr/>
        </p:nvPicPr>
        <p:blipFill>
          <a:blip r:embed="rId2"/>
          <a:stretch>
            <a:fillRect/>
          </a:stretch>
        </p:blipFill>
        <p:spPr>
          <a:xfrm>
            <a:off x="615503" y="1417340"/>
            <a:ext cx="8455449" cy="3469388"/>
          </a:xfrm>
          <a:prstGeom prst="rect">
            <a:avLst/>
          </a:prstGeom>
        </p:spPr>
      </p:pic>
      <p:pic>
        <p:nvPicPr>
          <p:cNvPr id="7" name="Grafik 6"/>
          <p:cNvPicPr>
            <a:picLocks noChangeAspect="1"/>
          </p:cNvPicPr>
          <p:nvPr/>
        </p:nvPicPr>
        <p:blipFill>
          <a:blip r:embed="rId3"/>
          <a:stretch>
            <a:fillRect/>
          </a:stretch>
        </p:blipFill>
        <p:spPr>
          <a:xfrm>
            <a:off x="615504" y="3934224"/>
            <a:ext cx="8495978" cy="1371548"/>
          </a:xfrm>
          <a:prstGeom prst="rect">
            <a:avLst/>
          </a:prstGeom>
        </p:spPr>
      </p:pic>
    </p:spTree>
    <p:extLst>
      <p:ext uri="{BB962C8B-B14F-4D97-AF65-F5344CB8AC3E}">
        <p14:creationId xmlns:p14="http://schemas.microsoft.com/office/powerpoint/2010/main" val="399567979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Quality, example </a:t>
            </a:r>
            <a:r>
              <a:rPr lang="en-US" dirty="0" err="1"/>
              <a:t>data.gov.uk</a:t>
            </a:r>
            <a:r>
              <a:rPr lang="en-US" dirty="0"/>
              <a:t>:</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71</a:t>
            </a:fld>
            <a:endParaRPr lang="de-AT" dirty="0"/>
          </a:p>
        </p:txBody>
      </p:sp>
      <p:sp>
        <p:nvSpPr>
          <p:cNvPr id="6" name="Rectangle 5"/>
          <p:cNvSpPr/>
          <p:nvPr/>
        </p:nvSpPr>
        <p:spPr>
          <a:xfrm>
            <a:off x="399480" y="1273324"/>
            <a:ext cx="8496944" cy="369332"/>
          </a:xfrm>
          <a:prstGeom prst="rect">
            <a:avLst/>
          </a:prstGeom>
        </p:spPr>
        <p:txBody>
          <a:bodyPr wrap="square">
            <a:spAutoFit/>
          </a:bodyPr>
          <a:lstStyle/>
          <a:p>
            <a:r>
              <a:rPr lang="en-US" dirty="0">
                <a:hlinkClick r:id="rId2"/>
              </a:rPr>
              <a:t>http://data.wu.ac.at/portalwatch/portal/data_gov_uk/1725/quality</a:t>
            </a:r>
            <a:r>
              <a:rPr lang="en-US" dirty="0"/>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9855" y="1633364"/>
            <a:ext cx="5596449" cy="4070662"/>
          </a:xfrm>
          <a:prstGeom prst="rect">
            <a:avLst/>
          </a:prstGeom>
        </p:spPr>
      </p:pic>
    </p:spTree>
    <p:extLst>
      <p:ext uri="{BB962C8B-B14F-4D97-AF65-F5344CB8AC3E}">
        <p14:creationId xmlns:p14="http://schemas.microsoft.com/office/powerpoint/2010/main" val="211904577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CKAN (mostly) exports DCAT</a:t>
            </a:r>
          </a:p>
        </p:txBody>
      </p:sp>
      <p:sp>
        <p:nvSpPr>
          <p:cNvPr id="3" name="Inhaltsplatzhalter 2"/>
          <p:cNvSpPr>
            <a:spLocks noGrp="1"/>
          </p:cNvSpPr>
          <p:nvPr>
            <p:ph idx="1"/>
          </p:nvPr>
        </p:nvSpPr>
        <p:spPr/>
        <p:txBody>
          <a:bodyPr/>
          <a:lstStyle/>
          <a:p>
            <a:r>
              <a:rPr lang="en-US" dirty="0"/>
              <a:t>CKAN provides </a:t>
            </a:r>
            <a:r>
              <a:rPr lang="en-US" b="1" dirty="0"/>
              <a:t>extension</a:t>
            </a:r>
            <a:r>
              <a:rPr lang="en-US" dirty="0"/>
              <a:t> to export DCAT</a:t>
            </a:r>
          </a:p>
          <a:p>
            <a:pPr lvl="1"/>
            <a:r>
              <a:rPr lang="en-US" dirty="0"/>
              <a:t>Mapping of </a:t>
            </a:r>
            <a:r>
              <a:rPr lang="en-US" i="1" dirty="0"/>
              <a:t>datasets </a:t>
            </a:r>
            <a:r>
              <a:rPr lang="en-US" dirty="0"/>
              <a:t>and </a:t>
            </a:r>
            <a:r>
              <a:rPr lang="en-US" i="1" dirty="0"/>
              <a:t>resources </a:t>
            </a:r>
            <a:r>
              <a:rPr lang="en-US" dirty="0"/>
              <a:t>to </a:t>
            </a:r>
            <a:br>
              <a:rPr lang="en-US" dirty="0"/>
            </a:br>
            <a:r>
              <a:rPr lang="en-US" dirty="0" err="1">
                <a:latin typeface="Consolas" panose="020B0609020204030204" pitchFamily="49" charset="0"/>
                <a:cs typeface="Consolas" panose="020B0609020204030204" pitchFamily="49" charset="0"/>
              </a:rPr>
              <a:t>dcat:Dataset</a:t>
            </a:r>
            <a:r>
              <a:rPr lang="en-US" dirty="0"/>
              <a:t> and </a:t>
            </a:r>
            <a:r>
              <a:rPr lang="en-US" dirty="0" err="1">
                <a:latin typeface="Consolas" panose="020B0609020204030204" pitchFamily="49" charset="0"/>
                <a:cs typeface="Consolas" panose="020B0609020204030204" pitchFamily="49" charset="0"/>
              </a:rPr>
              <a:t>dcat:Distribution</a:t>
            </a:r>
            <a:endParaRPr lang="en-US" dirty="0">
              <a:latin typeface="Consolas" panose="020B0609020204030204" pitchFamily="49" charset="0"/>
              <a:cs typeface="Consolas" panose="020B0609020204030204" pitchFamily="49" charset="0"/>
            </a:endParaRPr>
          </a:p>
          <a:p>
            <a:pPr lvl="1"/>
            <a:r>
              <a:rPr lang="en-US" dirty="0">
                <a:cs typeface="Consolas" panose="020B0609020204030204" pitchFamily="49" charset="0"/>
              </a:rPr>
              <a:t>Recent version of extension supports DCAT-AP</a:t>
            </a:r>
          </a:p>
          <a:p>
            <a:endParaRPr lang="en-US" dirty="0">
              <a:cs typeface="Consolas" panose="020B0609020204030204" pitchFamily="49" charset="0"/>
            </a:endParaRPr>
          </a:p>
          <a:p>
            <a:r>
              <a:rPr lang="en-US" dirty="0">
                <a:cs typeface="Consolas" panose="020B0609020204030204" pitchFamily="49" charset="0"/>
              </a:rPr>
              <a:t>93 of 133 CKAN portals provide DCAT export</a:t>
            </a:r>
          </a:p>
        </p:txBody>
      </p:sp>
    </p:spTree>
    <p:extLst>
      <p:ext uri="{BB962C8B-B14F-4D97-AF65-F5344CB8AC3E}">
        <p14:creationId xmlns:p14="http://schemas.microsoft.com/office/powerpoint/2010/main" val="261204659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CKAN provides “</a:t>
            </a:r>
            <a:r>
              <a:rPr lang="en-US" b="1" dirty="0"/>
              <a:t>extra</a:t>
            </a:r>
            <a:r>
              <a:rPr lang="en-US" dirty="0"/>
              <a:t>” keys</a:t>
            </a:r>
          </a:p>
        </p:txBody>
      </p:sp>
      <p:sp>
        <p:nvSpPr>
          <p:cNvPr id="3" name="Inhaltsplatzhalter 2"/>
          <p:cNvSpPr>
            <a:spLocks noGrp="1"/>
          </p:cNvSpPr>
          <p:nvPr>
            <p:ph idx="1"/>
          </p:nvPr>
        </p:nvSpPr>
        <p:spPr/>
        <p:txBody>
          <a:bodyPr/>
          <a:lstStyle/>
          <a:p>
            <a:r>
              <a:rPr lang="en-US" dirty="0"/>
              <a:t>CKAN can include additional metadata keys</a:t>
            </a:r>
          </a:p>
          <a:p>
            <a:pPr lvl="1"/>
            <a:r>
              <a:rPr lang="en-US" dirty="0"/>
              <a:t>Added by portal provider, or other CKAN extension</a:t>
            </a:r>
          </a:p>
        </p:txBody>
      </p:sp>
      <p:pic>
        <p:nvPicPr>
          <p:cNvPr id="6" name="Grafik 5"/>
          <p:cNvPicPr>
            <a:picLocks noChangeAspect="1"/>
          </p:cNvPicPr>
          <p:nvPr/>
        </p:nvPicPr>
        <p:blipFill>
          <a:blip r:embed="rId2"/>
          <a:stretch>
            <a:fillRect/>
          </a:stretch>
        </p:blipFill>
        <p:spPr>
          <a:xfrm>
            <a:off x="1502833" y="2372796"/>
            <a:ext cx="7019791" cy="2700948"/>
          </a:xfrm>
          <a:prstGeom prst="rect">
            <a:avLst/>
          </a:prstGeom>
        </p:spPr>
      </p:pic>
      <p:sp>
        <p:nvSpPr>
          <p:cNvPr id="7" name="Rechteck 6"/>
          <p:cNvSpPr/>
          <p:nvPr/>
        </p:nvSpPr>
        <p:spPr>
          <a:xfrm>
            <a:off x="1839640" y="3428999"/>
            <a:ext cx="4680520" cy="1008944"/>
          </a:xfrm>
          <a:prstGeom prst="rect">
            <a:avLst/>
          </a:prstGeom>
          <a:solidFill>
            <a:srgbClr val="5B9BD5">
              <a:alpha val="1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hteck 7"/>
          <p:cNvSpPr/>
          <p:nvPr/>
        </p:nvSpPr>
        <p:spPr>
          <a:xfrm>
            <a:off x="399480" y="5387084"/>
            <a:ext cx="6238453" cy="271934"/>
          </a:xfrm>
          <a:prstGeom prst="rect">
            <a:avLst/>
          </a:prstGeom>
        </p:spPr>
        <p:txBody>
          <a:bodyPr wrap="square">
            <a:spAutoFit/>
          </a:bodyPr>
          <a:lstStyle/>
          <a:p>
            <a:r>
              <a:rPr lang="en-US" sz="1167" dirty="0">
                <a:solidFill>
                  <a:schemeClr val="tx1">
                    <a:lumMod val="50000"/>
                    <a:lumOff val="50000"/>
                  </a:schemeClr>
                </a:solidFill>
              </a:rPr>
              <a:t>Example from: https://data.gov.uk/dataset/river-water-quality-regions</a:t>
            </a:r>
          </a:p>
        </p:txBody>
      </p:sp>
    </p:spTree>
    <p:extLst>
      <p:ext uri="{BB962C8B-B14F-4D97-AF65-F5344CB8AC3E}">
        <p14:creationId xmlns:p14="http://schemas.microsoft.com/office/powerpoint/2010/main" val="220621323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“extra” keys are available?</a:t>
            </a:r>
          </a:p>
        </p:txBody>
      </p:sp>
      <p:sp>
        <p:nvSpPr>
          <p:cNvPr id="3" name="Inhaltsplatzhalter 2"/>
          <p:cNvSpPr>
            <a:spLocks noGrp="1"/>
          </p:cNvSpPr>
          <p:nvPr>
            <p:ph idx="1"/>
          </p:nvPr>
        </p:nvSpPr>
        <p:spPr>
          <a:xfrm>
            <a:off x="903536" y="1521354"/>
            <a:ext cx="6572250" cy="2923646"/>
          </a:xfrm>
        </p:spPr>
        <p:txBody>
          <a:bodyPr/>
          <a:lstStyle/>
          <a:p>
            <a:r>
              <a:rPr lang="en-US" dirty="0"/>
              <a:t>3607 different extra keys in 514k datasets</a:t>
            </a:r>
          </a:p>
          <a:p>
            <a:r>
              <a:rPr lang="en-US" dirty="0"/>
              <a:t>Extra keys in multiple portals:</a:t>
            </a:r>
          </a:p>
          <a:p>
            <a:endParaRPr lang="en-US" dirty="0"/>
          </a:p>
          <a:p>
            <a:endParaRPr lang="en-US" dirty="0"/>
          </a:p>
          <a:p>
            <a:r>
              <a:rPr lang="en-US" dirty="0"/>
              <a:t>Most frequent extra keys:</a:t>
            </a:r>
          </a:p>
        </p:txBody>
      </p:sp>
      <p:pic>
        <p:nvPicPr>
          <p:cNvPr id="5" name="Grafik 4"/>
          <p:cNvPicPr>
            <a:picLocks noChangeAspect="1"/>
          </p:cNvPicPr>
          <p:nvPr/>
        </p:nvPicPr>
        <p:blipFill>
          <a:blip r:embed="rId2"/>
          <a:stretch>
            <a:fillRect/>
          </a:stretch>
        </p:blipFill>
        <p:spPr>
          <a:xfrm>
            <a:off x="1113442" y="3574521"/>
            <a:ext cx="6223348" cy="1804015"/>
          </a:xfrm>
          <a:prstGeom prst="rect">
            <a:avLst/>
          </a:prstGeom>
        </p:spPr>
      </p:pic>
      <p:pic>
        <p:nvPicPr>
          <p:cNvPr id="6" name="Grafik 5"/>
          <p:cNvPicPr>
            <a:picLocks noChangeAspect="1"/>
          </p:cNvPicPr>
          <p:nvPr/>
        </p:nvPicPr>
        <p:blipFill>
          <a:blip r:embed="rId3"/>
          <a:stretch>
            <a:fillRect/>
          </a:stretch>
        </p:blipFill>
        <p:spPr>
          <a:xfrm>
            <a:off x="1021718" y="2281436"/>
            <a:ext cx="4141612" cy="900110"/>
          </a:xfrm>
          <a:prstGeom prst="rect">
            <a:avLst/>
          </a:prstGeom>
        </p:spPr>
      </p:pic>
    </p:spTree>
    <p:extLst>
      <p:ext uri="{BB962C8B-B14F-4D97-AF65-F5344CB8AC3E}">
        <p14:creationId xmlns:p14="http://schemas.microsoft.com/office/powerpoint/2010/main" val="354207948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Current mapping of “extra” keys</a:t>
            </a:r>
          </a:p>
        </p:txBody>
      </p:sp>
      <p:sp>
        <p:nvSpPr>
          <p:cNvPr id="3" name="Inhaltsplatzhalter 2"/>
          <p:cNvSpPr>
            <a:spLocks noGrp="1"/>
          </p:cNvSpPr>
          <p:nvPr>
            <p:ph idx="1"/>
          </p:nvPr>
        </p:nvSpPr>
        <p:spPr>
          <a:xfrm>
            <a:off x="523974" y="1319617"/>
            <a:ext cx="7580362" cy="3986155"/>
          </a:xfrm>
        </p:spPr>
        <p:txBody>
          <a:bodyPr>
            <a:noAutofit/>
          </a:bodyPr>
          <a:lstStyle/>
          <a:p>
            <a:pPr marL="0" indent="0">
              <a:buNone/>
            </a:pPr>
            <a:r>
              <a:rPr lang="en-US" sz="2000" dirty="0"/>
              <a:t>3 different cases, depending on version and configuration of CKAN-to-DCAT extension:</a:t>
            </a:r>
            <a:endParaRPr lang="en-US" sz="875" dirty="0"/>
          </a:p>
          <a:p>
            <a:pPr lvl="1"/>
            <a:r>
              <a:rPr lang="en-US" sz="1800" b="1" i="1" dirty="0"/>
              <a:t>Portal-specific mapping</a:t>
            </a:r>
            <a:r>
              <a:rPr lang="en-US" sz="1800" i="1" dirty="0"/>
              <a:t>: </a:t>
            </a:r>
            <a:br>
              <a:rPr lang="en-US" sz="1800" dirty="0"/>
            </a:br>
            <a:r>
              <a:rPr lang="en-US" sz="1800" dirty="0"/>
              <a:t>Portal defines mapping for metadata key to property, e.g.:</a:t>
            </a:r>
          </a:p>
          <a:p>
            <a:pPr lvl="1"/>
            <a:endParaRPr lang="en-US" sz="1000" i="1" dirty="0"/>
          </a:p>
          <a:p>
            <a:pPr lvl="1"/>
            <a:r>
              <a:rPr lang="en-US" sz="1800" b="1" i="1" dirty="0"/>
              <a:t>Generic mapping by extension</a:t>
            </a:r>
            <a:r>
              <a:rPr lang="en-US" sz="1800" i="1" dirty="0"/>
              <a:t>:</a:t>
            </a:r>
            <a:r>
              <a:rPr lang="en-US" sz="1800" dirty="0"/>
              <a:t> </a:t>
            </a:r>
            <a:br>
              <a:rPr lang="en-US" sz="1800" dirty="0"/>
            </a:br>
            <a:r>
              <a:rPr lang="en-US" sz="1800" dirty="0"/>
              <a:t>Pattern for exporting all available extra keys, e.g.:</a:t>
            </a:r>
            <a:endParaRPr lang="en-US" sz="1800" i="1" dirty="0"/>
          </a:p>
          <a:p>
            <a:pPr lvl="1"/>
            <a:endParaRPr lang="en-US" sz="1800" i="1" dirty="0"/>
          </a:p>
          <a:p>
            <a:pPr marL="283903" lvl="1" indent="0">
              <a:buNone/>
            </a:pPr>
            <a:endParaRPr lang="en-US" sz="700" b="1" i="1" dirty="0"/>
          </a:p>
          <a:p>
            <a:pPr marL="283903" lvl="1" indent="0">
              <a:buNone/>
            </a:pPr>
            <a:endParaRPr lang="en-US" sz="700" b="1" i="1" dirty="0"/>
          </a:p>
          <a:p>
            <a:pPr lvl="1"/>
            <a:r>
              <a:rPr lang="en-US" sz="1800" b="1" i="1" dirty="0"/>
              <a:t>No mapping</a:t>
            </a:r>
            <a:r>
              <a:rPr lang="en-US" sz="1800" i="1" dirty="0"/>
              <a:t>:</a:t>
            </a:r>
            <a:br>
              <a:rPr lang="en-US" sz="1800" dirty="0"/>
            </a:br>
            <a:r>
              <a:rPr lang="en-US" sz="1800" dirty="0"/>
              <a:t>Retrieved DCAT description returns no mapping for extra keys</a:t>
            </a:r>
          </a:p>
        </p:txBody>
      </p:sp>
      <p:sp>
        <p:nvSpPr>
          <p:cNvPr id="6" name="Rechteck 5"/>
          <p:cNvSpPr/>
          <p:nvPr/>
        </p:nvSpPr>
        <p:spPr>
          <a:xfrm>
            <a:off x="4503936" y="3505572"/>
            <a:ext cx="4678657" cy="1077218"/>
          </a:xfrm>
          <a:prstGeom prst="rect">
            <a:avLst/>
          </a:prstGeom>
        </p:spPr>
        <p:txBody>
          <a:bodyPr wrap="square">
            <a:spAutoFit/>
          </a:bodyPr>
          <a:lstStyle/>
          <a:p>
            <a:r>
              <a:rPr lang="en-US" sz="1600" dirty="0" err="1">
                <a:solidFill>
                  <a:schemeClr val="accent1">
                    <a:lumMod val="50000"/>
                  </a:schemeClr>
                </a:solidFill>
                <a:latin typeface="Consolas" panose="020B0609020204030204" pitchFamily="49" charset="0"/>
                <a:cs typeface="Consolas" panose="020B0609020204030204" pitchFamily="49" charset="0"/>
              </a:rPr>
              <a:t>dc:relation</a:t>
            </a:r>
            <a:r>
              <a:rPr lang="en-US" sz="1600" dirty="0">
                <a:solidFill>
                  <a:schemeClr val="accent1">
                    <a:lumMod val="50000"/>
                  </a:schemeClr>
                </a:solidFill>
                <a:latin typeface="Consolas" panose="020B0609020204030204" pitchFamily="49" charset="0"/>
                <a:cs typeface="Consolas" panose="020B0609020204030204" pitchFamily="49" charset="0"/>
              </a:rPr>
              <a:t> [</a:t>
            </a:r>
          </a:p>
          <a:p>
            <a:r>
              <a:rPr lang="en-US" sz="1600" dirty="0">
                <a:solidFill>
                  <a:schemeClr val="accent1">
                    <a:lumMod val="50000"/>
                  </a:schemeClr>
                </a:solidFill>
                <a:latin typeface="Consolas" panose="020B0609020204030204" pitchFamily="49" charset="0"/>
                <a:cs typeface="Consolas" panose="020B0609020204030204" pitchFamily="49" charset="0"/>
              </a:rPr>
              <a:t>    </a:t>
            </a:r>
            <a:r>
              <a:rPr lang="en-US" sz="1600" dirty="0" err="1">
                <a:solidFill>
                  <a:schemeClr val="accent1">
                    <a:lumMod val="50000"/>
                  </a:schemeClr>
                </a:solidFill>
                <a:latin typeface="Consolas" panose="020B0609020204030204" pitchFamily="49" charset="0"/>
                <a:cs typeface="Consolas" panose="020B0609020204030204" pitchFamily="49" charset="0"/>
              </a:rPr>
              <a:t>rdfs:label</a:t>
            </a:r>
            <a:r>
              <a:rPr lang="en-US" sz="1600" dirty="0">
                <a:solidFill>
                  <a:schemeClr val="accent1">
                    <a:lumMod val="50000"/>
                  </a:schemeClr>
                </a:solidFill>
                <a:latin typeface="Consolas" panose="020B0609020204030204" pitchFamily="49" charset="0"/>
                <a:cs typeface="Consolas" panose="020B0609020204030204" pitchFamily="49" charset="0"/>
              </a:rPr>
              <a:t> "</a:t>
            </a:r>
            <a:r>
              <a:rPr lang="en-US" sz="1600" i="1" dirty="0" err="1">
                <a:solidFill>
                  <a:schemeClr val="accent1">
                    <a:lumMod val="50000"/>
                  </a:schemeClr>
                </a:solidFill>
                <a:latin typeface="Consolas" panose="020B0609020204030204" pitchFamily="49" charset="0"/>
                <a:cs typeface="Consolas" panose="020B0609020204030204" pitchFamily="49" charset="0"/>
              </a:rPr>
              <a:t>geographic_coverage</a:t>
            </a:r>
            <a:r>
              <a:rPr lang="en-US" sz="1600" dirty="0">
                <a:solidFill>
                  <a:schemeClr val="accent1">
                    <a:lumMod val="50000"/>
                  </a:schemeClr>
                </a:solidFill>
                <a:latin typeface="Consolas" panose="020B0609020204030204" pitchFamily="49" charset="0"/>
                <a:cs typeface="Consolas" panose="020B0609020204030204" pitchFamily="49" charset="0"/>
              </a:rPr>
              <a:t>" ;</a:t>
            </a:r>
          </a:p>
          <a:p>
            <a:r>
              <a:rPr lang="en-US" sz="1600" dirty="0">
                <a:solidFill>
                  <a:schemeClr val="accent1">
                    <a:lumMod val="50000"/>
                  </a:schemeClr>
                </a:solidFill>
                <a:latin typeface="Consolas" panose="020B0609020204030204" pitchFamily="49" charset="0"/>
                <a:cs typeface="Consolas" panose="020B0609020204030204" pitchFamily="49" charset="0"/>
              </a:rPr>
              <a:t>    </a:t>
            </a:r>
            <a:r>
              <a:rPr lang="en-US" sz="1600" dirty="0" err="1">
                <a:solidFill>
                  <a:schemeClr val="accent1">
                    <a:lumMod val="50000"/>
                  </a:schemeClr>
                </a:solidFill>
                <a:latin typeface="Consolas" panose="020B0609020204030204" pitchFamily="49" charset="0"/>
                <a:cs typeface="Consolas" panose="020B0609020204030204" pitchFamily="49" charset="0"/>
              </a:rPr>
              <a:t>rdf:value</a:t>
            </a:r>
            <a:r>
              <a:rPr lang="en-US" sz="1600" dirty="0">
                <a:solidFill>
                  <a:schemeClr val="accent1">
                    <a:lumMod val="50000"/>
                  </a:schemeClr>
                </a:solidFill>
                <a:latin typeface="Consolas" panose="020B0609020204030204" pitchFamily="49" charset="0"/>
                <a:cs typeface="Consolas" panose="020B0609020204030204" pitchFamily="49" charset="0"/>
              </a:rPr>
              <a:t> "</a:t>
            </a:r>
            <a:r>
              <a:rPr lang="en-US" sz="1600" i="1" dirty="0">
                <a:solidFill>
                  <a:schemeClr val="accent1">
                    <a:lumMod val="50000"/>
                  </a:schemeClr>
                </a:solidFill>
                <a:latin typeface="Consolas" panose="020B0609020204030204" pitchFamily="49" charset="0"/>
                <a:cs typeface="Consolas" panose="020B0609020204030204" pitchFamily="49" charset="0"/>
              </a:rPr>
              <a:t>101000: England, Wales</a:t>
            </a:r>
            <a:r>
              <a:rPr lang="en-US" sz="1600" dirty="0">
                <a:solidFill>
                  <a:schemeClr val="accent1">
                    <a:lumMod val="50000"/>
                  </a:schemeClr>
                </a:solidFill>
                <a:latin typeface="Consolas" panose="020B0609020204030204" pitchFamily="49" charset="0"/>
                <a:cs typeface="Consolas" panose="020B0609020204030204" pitchFamily="49" charset="0"/>
              </a:rPr>
              <a:t>"</a:t>
            </a:r>
          </a:p>
          <a:p>
            <a:r>
              <a:rPr lang="en-US" sz="1600" dirty="0">
                <a:solidFill>
                  <a:schemeClr val="accent1">
                    <a:lumMod val="50000"/>
                  </a:schemeClr>
                </a:solidFill>
                <a:latin typeface="Consolas" panose="020B0609020204030204" pitchFamily="49" charset="0"/>
                <a:cs typeface="Consolas" panose="020B0609020204030204" pitchFamily="49" charset="0"/>
              </a:rPr>
              <a:t>  ]</a:t>
            </a:r>
          </a:p>
        </p:txBody>
      </p:sp>
      <p:sp>
        <p:nvSpPr>
          <p:cNvPr id="7" name="Rechteck 6"/>
          <p:cNvSpPr/>
          <p:nvPr/>
        </p:nvSpPr>
        <p:spPr>
          <a:xfrm>
            <a:off x="4503936" y="2590954"/>
            <a:ext cx="5011717" cy="338554"/>
          </a:xfrm>
          <a:prstGeom prst="rect">
            <a:avLst/>
          </a:prstGeom>
        </p:spPr>
        <p:txBody>
          <a:bodyPr wrap="square">
            <a:spAutoFit/>
          </a:bodyPr>
          <a:lstStyle/>
          <a:p>
            <a:r>
              <a:rPr lang="en-US" sz="1600" dirty="0">
                <a:solidFill>
                  <a:schemeClr val="accent1">
                    <a:lumMod val="50000"/>
                  </a:schemeClr>
                </a:solidFill>
                <a:latin typeface="Consolas" panose="020B0609020204030204" pitchFamily="49" charset="0"/>
                <a:cs typeface="Consolas" panose="020B0609020204030204" pitchFamily="49" charset="0"/>
              </a:rPr>
              <a:t>"</a:t>
            </a:r>
            <a:r>
              <a:rPr lang="en-US" sz="1600" i="1" dirty="0" err="1">
                <a:solidFill>
                  <a:schemeClr val="accent1">
                    <a:lumMod val="50000"/>
                  </a:schemeClr>
                </a:solidFill>
                <a:latin typeface="Consolas" panose="020B0609020204030204" pitchFamily="49" charset="0"/>
                <a:cs typeface="Consolas" panose="020B0609020204030204" pitchFamily="49" charset="0"/>
              </a:rPr>
              <a:t>temporal_coverage</a:t>
            </a:r>
            <a:r>
              <a:rPr lang="en-US" sz="1600" dirty="0">
                <a:solidFill>
                  <a:schemeClr val="accent1">
                    <a:lumMod val="50000"/>
                  </a:schemeClr>
                </a:solidFill>
                <a:latin typeface="Consolas" panose="020B0609020204030204" pitchFamily="49" charset="0"/>
                <a:cs typeface="Consolas" panose="020B0609020204030204" pitchFamily="49" charset="0"/>
              </a:rPr>
              <a:t>" → </a:t>
            </a:r>
            <a:r>
              <a:rPr lang="en-US" sz="1600" dirty="0" err="1">
                <a:solidFill>
                  <a:schemeClr val="accent1">
                    <a:lumMod val="50000"/>
                  </a:schemeClr>
                </a:solidFill>
                <a:latin typeface="Consolas" panose="020B0609020204030204" pitchFamily="49" charset="0"/>
                <a:cs typeface="Consolas" panose="020B0609020204030204" pitchFamily="49" charset="0"/>
              </a:rPr>
              <a:t>dct:temporal</a:t>
            </a:r>
            <a:r>
              <a:rPr lang="en-US" sz="1600" i="1" dirty="0">
                <a:solidFill>
                  <a:schemeClr val="accent1">
                    <a:lumMod val="50000"/>
                  </a:schemeClr>
                </a:solidFill>
                <a:latin typeface="Consolas" panose="020B0609020204030204" pitchFamily="49" charset="0"/>
                <a:cs typeface="Consolas" panose="020B0609020204030204" pitchFamily="49" charset="0"/>
              </a:rPr>
              <a:t> </a:t>
            </a:r>
          </a:p>
        </p:txBody>
      </p:sp>
    </p:spTree>
    <p:extLst>
      <p:ext uri="{BB962C8B-B14F-4D97-AF65-F5344CB8AC3E}">
        <p14:creationId xmlns:p14="http://schemas.microsoft.com/office/powerpoint/2010/main" val="400187922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6264" y="2902567"/>
            <a:ext cx="5997225" cy="2293057"/>
          </a:xfrm>
          <a:prstGeom prst="rect">
            <a:avLst/>
          </a:prstGeom>
        </p:spPr>
      </p:pic>
      <p:sp>
        <p:nvSpPr>
          <p:cNvPr id="2" name="Titel 1"/>
          <p:cNvSpPr>
            <a:spLocks noGrp="1"/>
          </p:cNvSpPr>
          <p:nvPr>
            <p:ph type="title"/>
          </p:nvPr>
        </p:nvSpPr>
        <p:spPr/>
        <p:txBody>
          <a:bodyPr/>
          <a:lstStyle/>
          <a:p>
            <a:r>
              <a:rPr lang="en-US" dirty="0"/>
              <a:t>How to model CKAN </a:t>
            </a:r>
            <a:r>
              <a:rPr lang="en-US" b="1" dirty="0"/>
              <a:t>resources</a:t>
            </a:r>
            <a:r>
              <a:rPr lang="en-US" dirty="0"/>
              <a:t>?</a:t>
            </a:r>
          </a:p>
        </p:txBody>
      </p:sp>
      <p:sp>
        <p:nvSpPr>
          <p:cNvPr id="3" name="Inhaltsplatzhalter 2"/>
          <p:cNvSpPr>
            <a:spLocks noGrp="1"/>
          </p:cNvSpPr>
          <p:nvPr>
            <p:ph idx="1"/>
          </p:nvPr>
        </p:nvSpPr>
        <p:spPr>
          <a:xfrm>
            <a:off x="327472" y="1258556"/>
            <a:ext cx="8038653" cy="2634368"/>
          </a:xfrm>
        </p:spPr>
        <p:txBody>
          <a:bodyPr/>
          <a:lstStyle/>
          <a:p>
            <a:r>
              <a:rPr lang="en-US" dirty="0"/>
              <a:t>DCAT distribution:</a:t>
            </a:r>
          </a:p>
          <a:p>
            <a:pPr lvl="1"/>
            <a:r>
              <a:rPr lang="en-US" i="1" dirty="0"/>
              <a:t>dataset might be available in different forms, these forms might represent different formats or endpoints</a:t>
            </a:r>
          </a:p>
          <a:p>
            <a:r>
              <a:rPr lang="en-US" dirty="0"/>
              <a:t>Use of resources in CKAN:</a:t>
            </a:r>
          </a:p>
        </p:txBody>
      </p:sp>
      <p:sp>
        <p:nvSpPr>
          <p:cNvPr id="5" name="Rechteck 4"/>
          <p:cNvSpPr/>
          <p:nvPr/>
        </p:nvSpPr>
        <p:spPr>
          <a:xfrm>
            <a:off x="4105414" y="5449788"/>
            <a:ext cx="5151050" cy="246221"/>
          </a:xfrm>
          <a:prstGeom prst="rect">
            <a:avLst/>
          </a:prstGeom>
        </p:spPr>
        <p:txBody>
          <a:bodyPr wrap="square">
            <a:spAutoFit/>
          </a:bodyPr>
          <a:lstStyle/>
          <a:p>
            <a:r>
              <a:rPr lang="en-US" sz="1000" dirty="0">
                <a:solidFill>
                  <a:schemeClr val="tx1">
                    <a:lumMod val="50000"/>
                    <a:lumOff val="50000"/>
                  </a:schemeClr>
                </a:solidFill>
              </a:rPr>
              <a:t>Example from: https://data.gov.uk/dataset/river-water-quality-regions</a:t>
            </a:r>
          </a:p>
        </p:txBody>
      </p:sp>
      <p:sp>
        <p:nvSpPr>
          <p:cNvPr id="7" name="Rechteck 6"/>
          <p:cNvSpPr/>
          <p:nvPr/>
        </p:nvSpPr>
        <p:spPr>
          <a:xfrm>
            <a:off x="636957" y="2842732"/>
            <a:ext cx="1981932" cy="2402992"/>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hteck 7"/>
          <p:cNvSpPr/>
          <p:nvPr/>
        </p:nvSpPr>
        <p:spPr>
          <a:xfrm>
            <a:off x="543496" y="5198631"/>
            <a:ext cx="1866152" cy="323165"/>
          </a:xfrm>
          <a:prstGeom prst="rect">
            <a:avLst/>
          </a:prstGeom>
        </p:spPr>
        <p:txBody>
          <a:bodyPr wrap="none">
            <a:spAutoFit/>
          </a:bodyPr>
          <a:lstStyle/>
          <a:p>
            <a:r>
              <a:rPr lang="en-US" sz="1500" dirty="0">
                <a:solidFill>
                  <a:schemeClr val="accent1">
                    <a:lumMod val="50000"/>
                  </a:schemeClr>
                </a:solidFill>
              </a:rPr>
              <a:t>DCAT distribution</a:t>
            </a:r>
          </a:p>
        </p:txBody>
      </p:sp>
    </p:spTree>
    <p:extLst>
      <p:ext uri="{BB962C8B-B14F-4D97-AF65-F5344CB8AC3E}">
        <p14:creationId xmlns:p14="http://schemas.microsoft.com/office/powerpoint/2010/main" val="31381333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Identified</a:t>
            </a:r>
            <a:r>
              <a:rPr lang="de-DE" dirty="0"/>
              <a:t> </a:t>
            </a:r>
            <a:r>
              <a:rPr lang="de-DE" dirty="0" err="1"/>
              <a:t>challenges</a:t>
            </a:r>
            <a:endParaRPr lang="de-DE" dirty="0"/>
          </a:p>
        </p:txBody>
      </p:sp>
      <p:sp>
        <p:nvSpPr>
          <p:cNvPr id="3" name="Inhaltsplatzhalter 2"/>
          <p:cNvSpPr>
            <a:spLocks noGrp="1"/>
          </p:cNvSpPr>
          <p:nvPr>
            <p:ph idx="1"/>
          </p:nvPr>
        </p:nvSpPr>
        <p:spPr/>
        <p:txBody>
          <a:bodyPr>
            <a:normAutofit fontScale="85000" lnSpcReduction="20000"/>
          </a:bodyPr>
          <a:lstStyle/>
          <a:p>
            <a:r>
              <a:rPr lang="en-US" dirty="0"/>
              <a:t>Metadata is </a:t>
            </a:r>
            <a:r>
              <a:rPr lang="en-US" b="1" dirty="0"/>
              <a:t>heterogeneous</a:t>
            </a:r>
            <a:r>
              <a:rPr lang="en-US" dirty="0"/>
              <a:t> and (partially) messy</a:t>
            </a:r>
          </a:p>
          <a:p>
            <a:pPr lvl="1"/>
            <a:r>
              <a:rPr lang="en-US" dirty="0"/>
              <a:t>Software-specific metadata (CKAN vs </a:t>
            </a:r>
            <a:r>
              <a:rPr lang="en-US" dirty="0" err="1"/>
              <a:t>Socrata</a:t>
            </a:r>
            <a:r>
              <a:rPr lang="en-US" dirty="0"/>
              <a:t> vs …)</a:t>
            </a:r>
          </a:p>
          <a:p>
            <a:pPr lvl="1"/>
            <a:r>
              <a:rPr lang="en-US" dirty="0"/>
              <a:t>Portal-specific metadata</a:t>
            </a:r>
          </a:p>
          <a:p>
            <a:pPr lvl="1"/>
            <a:r>
              <a:rPr lang="en-US" dirty="0"/>
              <a:t>Missing metadata (file formats, API descriptions, …)</a:t>
            </a:r>
          </a:p>
          <a:p>
            <a:pPr lvl="4"/>
            <a:endParaRPr lang="en-US" dirty="0"/>
          </a:p>
          <a:p>
            <a:r>
              <a:rPr lang="en-US" dirty="0"/>
              <a:t>Metadata not available as Linked Data</a:t>
            </a:r>
          </a:p>
          <a:p>
            <a:pPr lvl="1"/>
            <a:r>
              <a:rPr lang="en-US" dirty="0"/>
              <a:t>Only partially in DCAT vocabulary</a:t>
            </a:r>
          </a:p>
          <a:p>
            <a:pPr lvl="1"/>
            <a:r>
              <a:rPr lang="en-US" b="1" dirty="0"/>
              <a:t>No mappings </a:t>
            </a:r>
            <a:r>
              <a:rPr lang="en-US" dirty="0"/>
              <a:t>for additional metadata fields</a:t>
            </a:r>
          </a:p>
          <a:p>
            <a:pPr lvl="5"/>
            <a:endParaRPr lang="en-US" dirty="0"/>
          </a:p>
          <a:p>
            <a:r>
              <a:rPr lang="en-US" dirty="0"/>
              <a:t>Poor </a:t>
            </a:r>
            <a:r>
              <a:rPr lang="en-US" b="1" dirty="0"/>
              <a:t>discoverability</a:t>
            </a:r>
            <a:r>
              <a:rPr lang="en-US" dirty="0"/>
              <a:t> of datasets</a:t>
            </a:r>
          </a:p>
          <a:p>
            <a:pPr lvl="1"/>
            <a:r>
              <a:rPr lang="en-US" dirty="0"/>
              <a:t>No content information in metadata (e.g., CSV headers)</a:t>
            </a:r>
          </a:p>
          <a:p>
            <a:pPr lvl="1"/>
            <a:r>
              <a:rPr lang="en-US" dirty="0" err="1"/>
              <a:t>Datasets’</a:t>
            </a:r>
            <a:r>
              <a:rPr lang="en-US" dirty="0"/>
              <a:t> metadata not optimized for search engines</a:t>
            </a:r>
          </a:p>
          <a:p>
            <a:pPr lvl="1"/>
            <a:endParaRPr lang="de-DE" dirty="0"/>
          </a:p>
        </p:txBody>
      </p:sp>
      <p:sp>
        <p:nvSpPr>
          <p:cNvPr id="4" name="Foliennummernplatzhalter 3"/>
          <p:cNvSpPr>
            <a:spLocks noGrp="1"/>
          </p:cNvSpPr>
          <p:nvPr>
            <p:ph type="sldNum" sz="quarter" idx="12"/>
          </p:nvPr>
        </p:nvSpPr>
        <p:spPr/>
        <p:txBody>
          <a:bodyPr/>
          <a:lstStyle/>
          <a:p>
            <a:fld id="{558B03EE-0F65-4FB3-87AD-3AF455168DB9}" type="slidenum">
              <a:rPr lang="en-US" smtClean="0"/>
              <a:t>77</a:t>
            </a:fld>
            <a:endParaRPr lang="en-US"/>
          </a:p>
        </p:txBody>
      </p:sp>
    </p:spTree>
    <p:extLst>
      <p:ext uri="{BB962C8B-B14F-4D97-AF65-F5344CB8AC3E}">
        <p14:creationId xmlns:p14="http://schemas.microsoft.com/office/powerpoint/2010/main" val="201971438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271688" y="1201316"/>
            <a:ext cx="4248472" cy="4310766"/>
          </a:xfrm>
        </p:spPr>
      </p:pic>
      <p:sp>
        <p:nvSpPr>
          <p:cNvPr id="2" name="Titel 1"/>
          <p:cNvSpPr>
            <a:spLocks noGrp="1"/>
          </p:cNvSpPr>
          <p:nvPr>
            <p:ph type="title"/>
          </p:nvPr>
        </p:nvSpPr>
        <p:spPr>
          <a:xfrm>
            <a:off x="513356" y="320824"/>
            <a:ext cx="7662987" cy="736476"/>
          </a:xfrm>
        </p:spPr>
        <p:txBody>
          <a:bodyPr>
            <a:normAutofit fontScale="90000"/>
          </a:bodyPr>
          <a:lstStyle/>
          <a:p>
            <a:r>
              <a:rPr lang="en-US" sz="3000" dirty="0"/>
              <a:t>Lifting Data Portals  to the Web of Data</a:t>
            </a:r>
            <a:endParaRPr lang="de-DE" sz="3000" dirty="0"/>
          </a:p>
        </p:txBody>
      </p:sp>
    </p:spTree>
    <p:extLst>
      <p:ext uri="{BB962C8B-B14F-4D97-AF65-F5344CB8AC3E}">
        <p14:creationId xmlns:p14="http://schemas.microsoft.com/office/powerpoint/2010/main" val="381760757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Approach</a:t>
            </a:r>
          </a:p>
        </p:txBody>
      </p:sp>
      <p:graphicFrame>
        <p:nvGraphicFramePr>
          <p:cNvPr id="6" name="Diagramm 5"/>
          <p:cNvGraphicFramePr/>
          <p:nvPr>
            <p:extLst>
              <p:ext uri="{D42A27DB-BD31-4B8C-83A1-F6EECF244321}">
                <p14:modId xmlns:p14="http://schemas.microsoft.com/office/powerpoint/2010/main" val="2690068240"/>
              </p:ext>
            </p:extLst>
          </p:nvPr>
        </p:nvGraphicFramePr>
        <p:xfrm>
          <a:off x="687512" y="1445270"/>
          <a:ext cx="8064896" cy="2564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94856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Tabular</a:t>
            </a:r>
            <a:endParaRPr lang="de-AT" dirty="0"/>
          </a:p>
        </p:txBody>
      </p:sp>
      <p:sp>
        <p:nvSpPr>
          <p:cNvPr id="3" name="Content Placeholder 2"/>
          <p:cNvSpPr>
            <a:spLocks noGrp="1"/>
          </p:cNvSpPr>
          <p:nvPr>
            <p:ph idx="1"/>
          </p:nvPr>
        </p:nvSpPr>
        <p:spPr/>
        <p:txBody>
          <a:bodyPr/>
          <a:lstStyle/>
          <a:p>
            <a:r>
              <a:rPr lang="de-AT" dirty="0"/>
              <a:t>CSV</a:t>
            </a:r>
          </a:p>
          <a:p>
            <a:pPr lvl="1"/>
            <a:r>
              <a:rPr lang="de-AT" dirty="0" err="1"/>
              <a:t>Comma-separated</a:t>
            </a:r>
            <a:r>
              <a:rPr lang="de-AT" dirty="0"/>
              <a:t> </a:t>
            </a:r>
            <a:r>
              <a:rPr lang="de-AT" dirty="0" err="1"/>
              <a:t>values</a:t>
            </a:r>
            <a:endParaRPr lang="de-AT" dirty="0"/>
          </a:p>
          <a:p>
            <a:pPr lvl="1"/>
            <a:r>
              <a:rPr lang="de-AT" dirty="0" err="1"/>
              <a:t>Plain</a:t>
            </a:r>
            <a:r>
              <a:rPr lang="de-AT" dirty="0"/>
              <a:t> </a:t>
            </a:r>
            <a:r>
              <a:rPr lang="de-AT" dirty="0" err="1"/>
              <a:t>text</a:t>
            </a:r>
            <a:endParaRPr lang="de-AT" dirty="0"/>
          </a:p>
          <a:p>
            <a:pPr lvl="1"/>
            <a:r>
              <a:rPr lang="en-US" dirty="0"/>
              <a:t>Variations on the format</a:t>
            </a:r>
            <a:endParaRPr lang="de-AT" dirty="0"/>
          </a:p>
          <a:p>
            <a:pPr lvl="1"/>
            <a:endParaRPr lang="de-AT" dirty="0"/>
          </a:p>
          <a:p>
            <a:r>
              <a:rPr lang="de-AT" dirty="0"/>
              <a:t>Excel</a:t>
            </a:r>
          </a:p>
          <a:p>
            <a:pPr lvl="1"/>
            <a:r>
              <a:rPr lang="de-AT" dirty="0"/>
              <a:t>.</a:t>
            </a:r>
            <a:r>
              <a:rPr lang="de-AT" dirty="0" err="1"/>
              <a:t>xls</a:t>
            </a:r>
            <a:r>
              <a:rPr lang="de-AT" dirty="0"/>
              <a:t>, .</a:t>
            </a:r>
            <a:r>
              <a:rPr lang="de-AT" dirty="0" err="1"/>
              <a:t>xlsx</a:t>
            </a:r>
            <a:r>
              <a:rPr lang="de-AT" dirty="0"/>
              <a:t>, .</a:t>
            </a:r>
            <a:r>
              <a:rPr lang="de-AT" dirty="0" err="1"/>
              <a:t>xlsm</a:t>
            </a:r>
            <a:r>
              <a:rPr lang="de-AT" dirty="0"/>
              <a:t>, … (</a:t>
            </a:r>
            <a:r>
              <a:rPr lang="de-AT" dirty="0" err="1"/>
              <a:t>binary</a:t>
            </a:r>
            <a:r>
              <a:rPr lang="de-AT" dirty="0"/>
              <a:t>)</a:t>
            </a:r>
          </a:p>
          <a:p>
            <a:pPr lvl="1"/>
            <a:r>
              <a:rPr lang="de-AT" dirty="0" err="1"/>
              <a:t>Widely</a:t>
            </a:r>
            <a:r>
              <a:rPr lang="de-AT" dirty="0"/>
              <a:t> </a:t>
            </a:r>
            <a:r>
              <a:rPr lang="de-AT" dirty="0" err="1"/>
              <a:t>used</a:t>
            </a:r>
            <a:r>
              <a:rPr lang="de-AT" dirty="0"/>
              <a:t> but </a:t>
            </a:r>
            <a:r>
              <a:rPr lang="de-AT" b="1" dirty="0" err="1"/>
              <a:t>proprietary</a:t>
            </a:r>
            <a:endParaRPr lang="de-AT" b="1" dirty="0"/>
          </a:p>
          <a:p>
            <a:pPr lvl="1"/>
            <a:r>
              <a:rPr lang="de-AT" dirty="0" err="1"/>
              <a:t>Built</a:t>
            </a:r>
            <a:r>
              <a:rPr lang="de-AT" dirty="0"/>
              <a:t>-in </a:t>
            </a:r>
            <a:r>
              <a:rPr lang="de-AT" dirty="0" err="1"/>
              <a:t>visualisation</a:t>
            </a:r>
            <a:endParaRPr lang="de-AT" dirty="0"/>
          </a:p>
        </p:txBody>
      </p:sp>
      <p:sp>
        <p:nvSpPr>
          <p:cNvPr id="6" name="Rectangle 5"/>
          <p:cNvSpPr/>
          <p:nvPr/>
        </p:nvSpPr>
        <p:spPr>
          <a:xfrm>
            <a:off x="5510012" y="1633365"/>
            <a:ext cx="3960440" cy="12234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AT" sz="1050" dirty="0" err="1">
                <a:solidFill>
                  <a:srgbClr val="000000"/>
                </a:solidFill>
                <a:highlight>
                  <a:srgbClr val="FFFFFF"/>
                </a:highlight>
                <a:latin typeface="Courier New" panose="02070309020205020404" pitchFamily="49" charset="0"/>
                <a:cs typeface="Courier New" panose="02070309020205020404" pitchFamily="49" charset="0"/>
              </a:rPr>
              <a:t>course_id,semester,name</a:t>
            </a:r>
            <a:endParaRPr lang="de-AT" sz="1050" dirty="0">
              <a:solidFill>
                <a:srgbClr val="000000"/>
              </a:solidFill>
              <a:highlight>
                <a:srgbClr val="FFFFFF"/>
              </a:highlight>
              <a:latin typeface="Courier New" panose="02070309020205020404" pitchFamily="49" charset="0"/>
              <a:cs typeface="Courier New" panose="02070309020205020404" pitchFamily="49" charset="0"/>
            </a:endParaRPr>
          </a:p>
          <a:p>
            <a:r>
              <a:rPr lang="de-AT" sz="1050" dirty="0">
                <a:solidFill>
                  <a:srgbClr val="000000"/>
                </a:solidFill>
                <a:highlight>
                  <a:srgbClr val="FFFFFF"/>
                </a:highlight>
                <a:latin typeface="Courier New" panose="02070309020205020404" pitchFamily="49" charset="0"/>
                <a:cs typeface="Courier New" panose="02070309020205020404" pitchFamily="49" charset="0"/>
              </a:rPr>
              <a:t>4000,15S,Marketing</a:t>
            </a:r>
          </a:p>
          <a:p>
            <a:r>
              <a:rPr lang="de-AT" sz="1050" dirty="0">
                <a:solidFill>
                  <a:srgbClr val="000000"/>
                </a:solidFill>
                <a:highlight>
                  <a:srgbClr val="FFFFFF"/>
                </a:highlight>
                <a:latin typeface="Courier New" panose="02070309020205020404" pitchFamily="49" charset="0"/>
                <a:cs typeface="Courier New" panose="02070309020205020404" pitchFamily="49" charset="0"/>
              </a:rPr>
              <a:t>4001,15S,Marketing</a:t>
            </a:r>
          </a:p>
          <a:p>
            <a:r>
              <a:rPr lang="de-AT" sz="1050" dirty="0">
                <a:solidFill>
                  <a:srgbClr val="000000"/>
                </a:solidFill>
                <a:highlight>
                  <a:srgbClr val="FFFFFF"/>
                </a:highlight>
                <a:latin typeface="Courier New" panose="02070309020205020404" pitchFamily="49" charset="0"/>
                <a:cs typeface="Courier New" panose="02070309020205020404" pitchFamily="49" charset="0"/>
              </a:rPr>
              <a:t>4002,15S,"Personal, Führung, Organisation"</a:t>
            </a:r>
          </a:p>
          <a:p>
            <a:r>
              <a:rPr lang="de-AT" sz="1050" dirty="0">
                <a:solidFill>
                  <a:srgbClr val="000000"/>
                </a:solidFill>
                <a:highlight>
                  <a:srgbClr val="FFFFFF"/>
                </a:highlight>
                <a:latin typeface="Courier New" panose="02070309020205020404" pitchFamily="49" charset="0"/>
                <a:cs typeface="Courier New" panose="02070309020205020404" pitchFamily="49" charset="0"/>
              </a:rPr>
              <a:t>4004,15S,Grundlagen der Volkswirtschaftslehre</a:t>
            </a:r>
          </a:p>
          <a:p>
            <a:r>
              <a:rPr lang="de-AT" sz="1050" dirty="0">
                <a:solidFill>
                  <a:srgbClr val="000000"/>
                </a:solidFill>
                <a:highlight>
                  <a:srgbClr val="FFFFFF"/>
                </a:highlight>
                <a:latin typeface="Courier New" panose="02070309020205020404" pitchFamily="49" charset="0"/>
                <a:cs typeface="Courier New" panose="02070309020205020404" pitchFamily="49" charset="0"/>
              </a:rPr>
              <a:t>4006,15S,Mathematik</a:t>
            </a:r>
          </a:p>
          <a:p>
            <a:r>
              <a:rPr lang="de-AT" sz="1050" dirty="0">
                <a:solidFill>
                  <a:srgbClr val="000000"/>
                </a:solidFill>
                <a:highlight>
                  <a:srgbClr val="FFFFFF"/>
                </a:highlight>
                <a:latin typeface="Courier New" panose="02070309020205020404" pitchFamily="49" charset="0"/>
                <a:cs typeface="Courier New" panose="02070309020205020404" pitchFamily="49" charset="0"/>
              </a:rPr>
              <a:t>4007,15S,Statistik</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15913" y="3216139"/>
            <a:ext cx="4354538" cy="2069369"/>
          </a:xfrm>
          <a:prstGeom prst="rect">
            <a:avLst/>
          </a:prstGeom>
        </p:spPr>
      </p:pic>
    </p:spTree>
    <p:extLst>
      <p:ext uri="{BB962C8B-B14F-4D97-AF65-F5344CB8AC3E}">
        <p14:creationId xmlns:p14="http://schemas.microsoft.com/office/powerpoint/2010/main" val="2420077408"/>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Mapping </a:t>
            </a:r>
            <a:r>
              <a:rPr lang="de-DE" dirty="0" err="1"/>
              <a:t>to</a:t>
            </a:r>
            <a:r>
              <a:rPr lang="de-DE" dirty="0"/>
              <a:t> </a:t>
            </a:r>
            <a:r>
              <a:rPr lang="de-DE" dirty="0" err="1"/>
              <a:t>standard</a:t>
            </a:r>
            <a:r>
              <a:rPr lang="de-DE" dirty="0"/>
              <a:t> </a:t>
            </a:r>
            <a:r>
              <a:rPr lang="de-DE" dirty="0" err="1"/>
              <a:t>vocabularies</a:t>
            </a:r>
            <a:endParaRPr lang="de-DE" dirty="0"/>
          </a:p>
        </p:txBody>
      </p:sp>
      <p:sp>
        <p:nvSpPr>
          <p:cNvPr id="3" name="Inhaltsplatzhalter 2"/>
          <p:cNvSpPr>
            <a:spLocks noGrp="1"/>
          </p:cNvSpPr>
          <p:nvPr>
            <p:ph idx="1"/>
          </p:nvPr>
        </p:nvSpPr>
        <p:spPr>
          <a:xfrm>
            <a:off x="513356" y="1445959"/>
            <a:ext cx="8640053" cy="3859813"/>
          </a:xfrm>
        </p:spPr>
        <p:txBody>
          <a:bodyPr/>
          <a:lstStyle/>
          <a:p>
            <a:r>
              <a:rPr lang="de-DE" b="1" dirty="0"/>
              <a:t>DCAT</a:t>
            </a:r>
            <a:r>
              <a:rPr lang="de-DE" dirty="0"/>
              <a:t> </a:t>
            </a:r>
            <a:r>
              <a:rPr lang="de-DE" dirty="0" err="1"/>
              <a:t>export</a:t>
            </a:r>
            <a:r>
              <a:rPr lang="de-DE" dirty="0"/>
              <a:t> </a:t>
            </a:r>
            <a:r>
              <a:rPr lang="de-DE" dirty="0" err="1"/>
              <a:t>of</a:t>
            </a:r>
            <a:r>
              <a:rPr lang="de-DE" dirty="0"/>
              <a:t> </a:t>
            </a:r>
            <a:r>
              <a:rPr lang="de-DE" dirty="0" err="1"/>
              <a:t>metadata</a:t>
            </a:r>
            <a:r>
              <a:rPr lang="de-DE" dirty="0"/>
              <a:t> </a:t>
            </a:r>
            <a:r>
              <a:rPr lang="de-DE" dirty="0" err="1"/>
              <a:t>from</a:t>
            </a:r>
            <a:r>
              <a:rPr lang="de-DE" dirty="0"/>
              <a:t> CKAN, </a:t>
            </a:r>
            <a:r>
              <a:rPr lang="de-DE" dirty="0" err="1"/>
              <a:t>Socrata</a:t>
            </a:r>
            <a:r>
              <a:rPr lang="de-DE" dirty="0"/>
              <a:t> </a:t>
            </a:r>
            <a:r>
              <a:rPr lang="de-DE" dirty="0" err="1"/>
              <a:t>and</a:t>
            </a:r>
            <a:r>
              <a:rPr lang="de-DE" dirty="0"/>
              <a:t> </a:t>
            </a:r>
            <a:r>
              <a:rPr lang="de-DE" dirty="0" err="1"/>
              <a:t>OpenDataSoft</a:t>
            </a:r>
            <a:r>
              <a:rPr lang="de-DE" dirty="0"/>
              <a:t> </a:t>
            </a:r>
            <a:r>
              <a:rPr lang="de-DE" dirty="0" err="1"/>
              <a:t>portals</a:t>
            </a:r>
            <a:endParaRPr lang="de-DE" dirty="0"/>
          </a:p>
          <a:p>
            <a:pPr lvl="1"/>
            <a:r>
              <a:rPr lang="de-DE" dirty="0"/>
              <a:t>Mapping </a:t>
            </a:r>
            <a:r>
              <a:rPr lang="de-DE" dirty="0" err="1"/>
              <a:t>of</a:t>
            </a:r>
            <a:r>
              <a:rPr lang="de-DE" dirty="0"/>
              <a:t> </a:t>
            </a:r>
            <a:r>
              <a:rPr lang="de-DE" dirty="0" err="1"/>
              <a:t>most</a:t>
            </a:r>
            <a:r>
              <a:rPr lang="de-DE" dirty="0"/>
              <a:t> </a:t>
            </a:r>
            <a:r>
              <a:rPr lang="de-DE" dirty="0" err="1"/>
              <a:t>frequent</a:t>
            </a:r>
            <a:r>
              <a:rPr lang="de-DE" dirty="0"/>
              <a:t> (</a:t>
            </a:r>
            <a:r>
              <a:rPr lang="de-DE" dirty="0" err="1"/>
              <a:t>portal</a:t>
            </a:r>
            <a:r>
              <a:rPr lang="de-DE" dirty="0"/>
              <a:t>/</a:t>
            </a:r>
            <a:r>
              <a:rPr lang="de-DE" dirty="0" err="1"/>
              <a:t>domain</a:t>
            </a:r>
            <a:r>
              <a:rPr lang="de-DE" dirty="0"/>
              <a:t> </a:t>
            </a:r>
            <a:r>
              <a:rPr lang="de-DE" dirty="0" err="1"/>
              <a:t>specific</a:t>
            </a:r>
            <a:r>
              <a:rPr lang="de-DE" dirty="0"/>
              <a:t>) extra-</a:t>
            </a:r>
            <a:r>
              <a:rPr lang="de-DE" dirty="0" err="1"/>
              <a:t>metadata</a:t>
            </a:r>
            <a:r>
              <a:rPr lang="de-DE" dirty="0"/>
              <a:t> </a:t>
            </a:r>
            <a:r>
              <a:rPr lang="de-DE" dirty="0" err="1"/>
              <a:t>fields</a:t>
            </a:r>
            <a:endParaRPr lang="de-DE" dirty="0"/>
          </a:p>
          <a:p>
            <a:pPr lvl="4"/>
            <a:endParaRPr lang="de-DE" dirty="0"/>
          </a:p>
          <a:p>
            <a:r>
              <a:rPr lang="de-DE" dirty="0"/>
              <a:t>Mapping </a:t>
            </a:r>
            <a:r>
              <a:rPr lang="de-DE" dirty="0" err="1"/>
              <a:t>and</a:t>
            </a:r>
            <a:r>
              <a:rPr lang="de-DE" dirty="0"/>
              <a:t> </a:t>
            </a:r>
            <a:r>
              <a:rPr lang="de-DE" dirty="0" err="1"/>
              <a:t>publishing</a:t>
            </a:r>
            <a:r>
              <a:rPr lang="de-DE" dirty="0"/>
              <a:t> </a:t>
            </a:r>
            <a:r>
              <a:rPr lang="de-DE" dirty="0" err="1"/>
              <a:t>of</a:t>
            </a:r>
            <a:r>
              <a:rPr lang="de-DE" dirty="0"/>
              <a:t> </a:t>
            </a:r>
            <a:r>
              <a:rPr lang="de-DE" b="1" dirty="0"/>
              <a:t>Schema.org</a:t>
            </a:r>
            <a:r>
              <a:rPr lang="de-DE" dirty="0"/>
              <a:t>:</a:t>
            </a:r>
          </a:p>
          <a:p>
            <a:pPr lvl="1"/>
            <a:r>
              <a:rPr lang="de-DE" dirty="0"/>
              <a:t>Mapping </a:t>
            </a:r>
            <a:r>
              <a:rPr lang="de-DE" dirty="0" err="1"/>
              <a:t>of</a:t>
            </a:r>
            <a:r>
              <a:rPr lang="de-DE" dirty="0"/>
              <a:t> DCAT </a:t>
            </a:r>
            <a:r>
              <a:rPr lang="de-DE" dirty="0" err="1"/>
              <a:t>to</a:t>
            </a:r>
            <a:r>
              <a:rPr lang="de-DE" dirty="0"/>
              <a:t> </a:t>
            </a:r>
            <a:r>
              <a:rPr lang="de-DE" dirty="0" err="1"/>
              <a:t>Schema.org‘s</a:t>
            </a:r>
            <a:r>
              <a:rPr lang="de-DE" dirty="0"/>
              <a:t> </a:t>
            </a:r>
            <a:r>
              <a:rPr lang="de-DE" dirty="0" err="1"/>
              <a:t>dataset</a:t>
            </a:r>
            <a:r>
              <a:rPr lang="de-DE" dirty="0"/>
              <a:t> </a:t>
            </a:r>
            <a:r>
              <a:rPr lang="de-DE" dirty="0" err="1"/>
              <a:t>vocabulary</a:t>
            </a:r>
            <a:endParaRPr lang="de-DE" dirty="0"/>
          </a:p>
          <a:p>
            <a:pPr lvl="1"/>
            <a:r>
              <a:rPr lang="en-US" dirty="0"/>
              <a:t>Enabling integration into knowledge graphs of major search engines</a:t>
            </a:r>
          </a:p>
        </p:txBody>
      </p:sp>
    </p:spTree>
    <p:extLst>
      <p:ext uri="{BB962C8B-B14F-4D97-AF65-F5344CB8AC3E}">
        <p14:creationId xmlns:p14="http://schemas.microsoft.com/office/powerpoint/2010/main" val="408249382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Enrich</a:t>
            </a:r>
            <a:r>
              <a:rPr lang="de-DE" dirty="0"/>
              <a:t> </a:t>
            </a:r>
            <a:r>
              <a:rPr lang="de-DE" dirty="0" err="1"/>
              <a:t>the</a:t>
            </a:r>
            <a:r>
              <a:rPr lang="de-DE" dirty="0"/>
              <a:t> </a:t>
            </a:r>
            <a:r>
              <a:rPr lang="de-DE" dirty="0" err="1"/>
              <a:t>datasets</a:t>
            </a:r>
            <a:endParaRPr lang="de-DE" dirty="0"/>
          </a:p>
        </p:txBody>
      </p:sp>
      <p:sp>
        <p:nvSpPr>
          <p:cNvPr id="3" name="Inhaltsplatzhalter 2"/>
          <p:cNvSpPr>
            <a:spLocks noGrp="1"/>
          </p:cNvSpPr>
          <p:nvPr>
            <p:ph idx="1"/>
          </p:nvPr>
        </p:nvSpPr>
        <p:spPr>
          <a:xfrm>
            <a:off x="831528" y="1521354"/>
            <a:ext cx="3540125" cy="3626115"/>
          </a:xfrm>
        </p:spPr>
        <p:txBody>
          <a:bodyPr>
            <a:normAutofit fontScale="92500" lnSpcReduction="10000"/>
          </a:bodyPr>
          <a:lstStyle/>
          <a:p>
            <a:r>
              <a:rPr lang="de-DE" i="1" dirty="0"/>
              <a:t>Portal Watch </a:t>
            </a:r>
            <a:r>
              <a:rPr lang="de-DE" i="1" dirty="0" err="1"/>
              <a:t>quality</a:t>
            </a:r>
            <a:r>
              <a:rPr lang="de-DE" i="1" dirty="0"/>
              <a:t> </a:t>
            </a:r>
            <a:r>
              <a:rPr lang="de-DE" i="1" dirty="0" err="1"/>
              <a:t>dimensions</a:t>
            </a:r>
            <a:r>
              <a:rPr lang="de-DE" i="1" dirty="0"/>
              <a:t>:</a:t>
            </a:r>
          </a:p>
          <a:p>
            <a:pPr lvl="1"/>
            <a:r>
              <a:rPr lang="de-DE" b="1" dirty="0"/>
              <a:t>Data Quality </a:t>
            </a:r>
            <a:r>
              <a:rPr lang="de-DE" b="1" dirty="0" err="1"/>
              <a:t>vocabulary</a:t>
            </a:r>
            <a:endParaRPr lang="de-DE" b="1" dirty="0"/>
          </a:p>
          <a:p>
            <a:pPr lvl="4"/>
            <a:endParaRPr lang="de-DE" b="1" dirty="0"/>
          </a:p>
          <a:p>
            <a:r>
              <a:rPr lang="de-DE" i="1" dirty="0" err="1"/>
              <a:t>Metadata</a:t>
            </a:r>
            <a:r>
              <a:rPr lang="de-DE" i="1" dirty="0"/>
              <a:t> </a:t>
            </a:r>
            <a:r>
              <a:rPr lang="de-DE" i="1" dirty="0" err="1"/>
              <a:t>for</a:t>
            </a:r>
            <a:r>
              <a:rPr lang="de-DE" i="1" dirty="0"/>
              <a:t> </a:t>
            </a:r>
            <a:r>
              <a:rPr lang="de-DE" i="1" dirty="0" err="1"/>
              <a:t>tables</a:t>
            </a:r>
            <a:r>
              <a:rPr lang="de-DE" i="1" dirty="0"/>
              <a:t>:</a:t>
            </a:r>
          </a:p>
          <a:p>
            <a:pPr lvl="1"/>
            <a:r>
              <a:rPr lang="de-DE" b="1" dirty="0"/>
              <a:t>CSV on </a:t>
            </a:r>
            <a:r>
              <a:rPr lang="de-DE" b="1" dirty="0" err="1"/>
              <a:t>the</a:t>
            </a:r>
            <a:r>
              <a:rPr lang="de-DE" b="1" dirty="0"/>
              <a:t> Web</a:t>
            </a:r>
            <a:r>
              <a:rPr lang="de-DE" dirty="0"/>
              <a:t> </a:t>
            </a:r>
            <a:r>
              <a:rPr lang="de-DE" dirty="0" err="1"/>
              <a:t>vocabulary</a:t>
            </a:r>
            <a:endParaRPr lang="de-DE" dirty="0"/>
          </a:p>
          <a:p>
            <a:pPr lvl="5"/>
            <a:endParaRPr lang="de-DE" dirty="0"/>
          </a:p>
          <a:p>
            <a:r>
              <a:rPr lang="de-DE" i="1" dirty="0" err="1"/>
              <a:t>Record</a:t>
            </a:r>
            <a:r>
              <a:rPr lang="de-DE" i="1" dirty="0"/>
              <a:t> </a:t>
            </a:r>
            <a:r>
              <a:rPr lang="de-DE" i="1" dirty="0" err="1"/>
              <a:t>provenance</a:t>
            </a:r>
            <a:r>
              <a:rPr lang="de-DE" i="1" dirty="0"/>
              <a:t>:</a:t>
            </a:r>
          </a:p>
          <a:p>
            <a:pPr lvl="1"/>
            <a:r>
              <a:rPr lang="de-DE" b="1" dirty="0"/>
              <a:t>PROV </a:t>
            </a:r>
            <a:r>
              <a:rPr lang="de-DE" b="1" dirty="0" err="1"/>
              <a:t>ontology</a:t>
            </a:r>
            <a:endParaRPr lang="de-DE" b="1" dirty="0"/>
          </a:p>
        </p:txBody>
      </p:sp>
      <p:pic>
        <p:nvPicPr>
          <p:cNvPr id="5" name="Grafik 4"/>
          <p:cNvPicPr>
            <a:picLocks noChangeAspect="1"/>
          </p:cNvPicPr>
          <p:nvPr/>
        </p:nvPicPr>
        <p:blipFill>
          <a:blip r:embed="rId2"/>
          <a:stretch>
            <a:fillRect/>
          </a:stretch>
        </p:blipFill>
        <p:spPr>
          <a:xfrm>
            <a:off x="4752637" y="1298461"/>
            <a:ext cx="4071779" cy="4192765"/>
          </a:xfrm>
          <a:prstGeom prst="rect">
            <a:avLst/>
          </a:prstGeom>
        </p:spPr>
      </p:pic>
    </p:spTree>
    <p:extLst>
      <p:ext uri="{BB962C8B-B14F-4D97-AF65-F5344CB8AC3E}">
        <p14:creationId xmlns:p14="http://schemas.microsoft.com/office/powerpoint/2010/main" val="102501463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a:t>CSV on </a:t>
            </a:r>
            <a:r>
              <a:rPr lang="de-DE" i="1" dirty="0" err="1"/>
              <a:t>the</a:t>
            </a:r>
            <a:r>
              <a:rPr lang="de-DE" i="1" dirty="0"/>
              <a:t> Web</a:t>
            </a:r>
            <a:r>
              <a:rPr lang="de-DE" dirty="0"/>
              <a:t> </a:t>
            </a:r>
            <a:r>
              <a:rPr lang="de-DE" dirty="0" err="1"/>
              <a:t>metadata</a:t>
            </a:r>
            <a:endParaRPr lang="de-DE" dirty="0"/>
          </a:p>
        </p:txBody>
      </p:sp>
      <p:sp>
        <p:nvSpPr>
          <p:cNvPr id="3" name="Inhaltsplatzhalter 2"/>
          <p:cNvSpPr>
            <a:spLocks noGrp="1"/>
          </p:cNvSpPr>
          <p:nvPr>
            <p:ph idx="1"/>
          </p:nvPr>
        </p:nvSpPr>
        <p:spPr>
          <a:xfrm>
            <a:off x="903536" y="1521354"/>
            <a:ext cx="3103563" cy="3626115"/>
          </a:xfrm>
        </p:spPr>
        <p:txBody>
          <a:bodyPr>
            <a:normAutofit fontScale="85000" lnSpcReduction="20000"/>
          </a:bodyPr>
          <a:lstStyle/>
          <a:p>
            <a:r>
              <a:rPr lang="de-DE" dirty="0" err="1"/>
              <a:t>Dialect</a:t>
            </a:r>
            <a:r>
              <a:rPr lang="de-DE" dirty="0"/>
              <a:t> </a:t>
            </a:r>
            <a:r>
              <a:rPr lang="de-DE" dirty="0" err="1"/>
              <a:t>properties</a:t>
            </a:r>
            <a:r>
              <a:rPr lang="de-DE" dirty="0"/>
              <a:t>:</a:t>
            </a:r>
          </a:p>
          <a:p>
            <a:pPr marL="380985" lvl="1" indent="0">
              <a:buNone/>
            </a:pPr>
            <a:r>
              <a:rPr lang="de-DE" i="1" dirty="0"/>
              <a:t>HTTP Content-Type </a:t>
            </a:r>
            <a:br>
              <a:rPr lang="de-DE" i="1" dirty="0"/>
            </a:br>
            <a:r>
              <a:rPr lang="de-DE" i="1" dirty="0"/>
              <a:t>   </a:t>
            </a:r>
            <a:r>
              <a:rPr lang="de-DE" dirty="0"/>
              <a:t>→ </a:t>
            </a:r>
            <a:r>
              <a:rPr lang="de-DE" sz="1667" dirty="0" err="1">
                <a:latin typeface="Consolas" panose="020B0609020204030204" pitchFamily="49" charset="0"/>
              </a:rPr>
              <a:t>dcat:mediaType</a:t>
            </a:r>
            <a:endParaRPr lang="de-DE" sz="1667" dirty="0">
              <a:latin typeface="Consolas" panose="020B0609020204030204" pitchFamily="49" charset="0"/>
            </a:endParaRPr>
          </a:p>
          <a:p>
            <a:pPr marL="380985" lvl="1" indent="0">
              <a:buNone/>
            </a:pPr>
            <a:r>
              <a:rPr lang="de-DE" i="1" dirty="0"/>
              <a:t>Encoding </a:t>
            </a:r>
            <a:r>
              <a:rPr lang="de-DE" i="1" dirty="0" err="1"/>
              <a:t>detection</a:t>
            </a:r>
            <a:r>
              <a:rPr lang="de-DE" i="1" dirty="0"/>
              <a:t> </a:t>
            </a:r>
            <a:br>
              <a:rPr lang="de-DE" i="1" dirty="0"/>
            </a:br>
            <a:r>
              <a:rPr lang="de-DE" i="1" dirty="0"/>
              <a:t>   </a:t>
            </a:r>
            <a:r>
              <a:rPr lang="de-DE" dirty="0"/>
              <a:t>→ </a:t>
            </a:r>
            <a:r>
              <a:rPr lang="de-DE" sz="1667" dirty="0" err="1">
                <a:latin typeface="Consolas" panose="020B0609020204030204" pitchFamily="49" charset="0"/>
              </a:rPr>
              <a:t>csvw:encoding</a:t>
            </a:r>
            <a:endParaRPr lang="de-DE" sz="1667" dirty="0">
              <a:latin typeface="Consolas" panose="020B0609020204030204" pitchFamily="49" charset="0"/>
            </a:endParaRPr>
          </a:p>
          <a:p>
            <a:pPr marL="380985" lvl="1" indent="0">
              <a:buNone/>
            </a:pPr>
            <a:r>
              <a:rPr lang="de-DE" i="1" dirty="0" err="1">
                <a:solidFill>
                  <a:prstClr val="black"/>
                </a:solidFill>
              </a:rPr>
              <a:t>Delimiter</a:t>
            </a:r>
            <a:r>
              <a:rPr lang="de-DE" i="1" dirty="0">
                <a:solidFill>
                  <a:prstClr val="black"/>
                </a:solidFill>
              </a:rPr>
              <a:t> </a:t>
            </a:r>
            <a:r>
              <a:rPr lang="de-DE" i="1" dirty="0" err="1">
                <a:solidFill>
                  <a:prstClr val="black"/>
                </a:solidFill>
              </a:rPr>
              <a:t>detection</a:t>
            </a:r>
            <a:r>
              <a:rPr lang="de-DE" i="1" dirty="0">
                <a:solidFill>
                  <a:prstClr val="black"/>
                </a:solidFill>
              </a:rPr>
              <a:t> </a:t>
            </a:r>
            <a:br>
              <a:rPr lang="de-DE" i="1" dirty="0">
                <a:solidFill>
                  <a:prstClr val="black"/>
                </a:solidFill>
              </a:rPr>
            </a:br>
            <a:r>
              <a:rPr lang="de-DE" i="1" dirty="0">
                <a:solidFill>
                  <a:prstClr val="black"/>
                </a:solidFill>
              </a:rPr>
              <a:t>   </a:t>
            </a:r>
            <a:r>
              <a:rPr lang="de-DE" dirty="0">
                <a:solidFill>
                  <a:prstClr val="black"/>
                </a:solidFill>
              </a:rPr>
              <a:t>→ </a:t>
            </a:r>
            <a:r>
              <a:rPr lang="de-DE" sz="1667" dirty="0" err="1">
                <a:solidFill>
                  <a:prstClr val="black"/>
                </a:solidFill>
                <a:latin typeface="Consolas" panose="020B0609020204030204" pitchFamily="49" charset="0"/>
              </a:rPr>
              <a:t>csvw:delimiter</a:t>
            </a:r>
            <a:endParaRPr lang="de-DE" sz="1667" dirty="0">
              <a:solidFill>
                <a:prstClr val="black"/>
              </a:solidFill>
              <a:latin typeface="Consolas" panose="020B0609020204030204" pitchFamily="49" charset="0"/>
            </a:endParaRPr>
          </a:p>
          <a:p>
            <a:pPr marL="380985" lvl="1" indent="0">
              <a:buNone/>
            </a:pPr>
            <a:endParaRPr lang="de-DE" sz="1167" dirty="0">
              <a:latin typeface="Consolas" panose="020B0609020204030204" pitchFamily="49" charset="0"/>
            </a:endParaRPr>
          </a:p>
          <a:p>
            <a:r>
              <a:rPr lang="de-DE" sz="2000" dirty="0">
                <a:latin typeface="Consolas" panose="020B0609020204030204" pitchFamily="49" charset="0"/>
              </a:rPr>
              <a:t>Schema </a:t>
            </a:r>
            <a:r>
              <a:rPr lang="de-DE" sz="2000" dirty="0" err="1">
                <a:latin typeface="Consolas" panose="020B0609020204030204" pitchFamily="49" charset="0"/>
              </a:rPr>
              <a:t>properties</a:t>
            </a:r>
            <a:r>
              <a:rPr lang="de-DE" sz="2000" dirty="0">
                <a:latin typeface="Consolas" panose="020B0609020204030204" pitchFamily="49" charset="0"/>
              </a:rPr>
              <a:t>:</a:t>
            </a:r>
          </a:p>
          <a:p>
            <a:pPr marL="380985" lvl="1" indent="0">
              <a:buNone/>
            </a:pPr>
            <a:r>
              <a:rPr lang="de-DE" i="1" dirty="0"/>
              <a:t>CSV </a:t>
            </a:r>
            <a:r>
              <a:rPr lang="de-DE" i="1" dirty="0" err="1"/>
              <a:t>header</a:t>
            </a:r>
            <a:r>
              <a:rPr lang="de-DE" i="1" dirty="0"/>
              <a:t> </a:t>
            </a:r>
            <a:r>
              <a:rPr lang="de-DE" i="1" dirty="0" err="1"/>
              <a:t>line</a:t>
            </a:r>
            <a:r>
              <a:rPr lang="de-DE" i="1" dirty="0"/>
              <a:t> </a:t>
            </a:r>
            <a:br>
              <a:rPr lang="de-DE" i="1" dirty="0"/>
            </a:br>
            <a:r>
              <a:rPr lang="de-DE" i="1" dirty="0"/>
              <a:t>   </a:t>
            </a:r>
            <a:r>
              <a:rPr lang="de-DE" dirty="0"/>
              <a:t>→ </a:t>
            </a:r>
            <a:r>
              <a:rPr lang="de-DE" sz="1667" dirty="0" err="1">
                <a:latin typeface="Consolas" panose="020B0609020204030204" pitchFamily="49" charset="0"/>
              </a:rPr>
              <a:t>csvw:name</a:t>
            </a:r>
            <a:endParaRPr lang="de-DE" sz="1667" dirty="0">
              <a:latin typeface="Consolas" panose="020B0609020204030204" pitchFamily="49" charset="0"/>
            </a:endParaRPr>
          </a:p>
          <a:p>
            <a:pPr marL="380985" lvl="1" indent="0">
              <a:buNone/>
            </a:pPr>
            <a:r>
              <a:rPr lang="de-DE" i="1" dirty="0" err="1"/>
              <a:t>Column</a:t>
            </a:r>
            <a:r>
              <a:rPr lang="de-DE" i="1" dirty="0"/>
              <a:t> type </a:t>
            </a:r>
            <a:r>
              <a:rPr lang="de-DE" i="1" dirty="0" err="1"/>
              <a:t>detection</a:t>
            </a:r>
            <a:r>
              <a:rPr lang="de-DE" i="1" dirty="0"/>
              <a:t> </a:t>
            </a:r>
            <a:br>
              <a:rPr lang="de-DE" i="1" dirty="0"/>
            </a:br>
            <a:r>
              <a:rPr lang="de-DE" i="1" dirty="0"/>
              <a:t>   </a:t>
            </a:r>
            <a:r>
              <a:rPr lang="de-DE" dirty="0"/>
              <a:t>→ </a:t>
            </a:r>
            <a:r>
              <a:rPr lang="de-DE" sz="1667" dirty="0" err="1">
                <a:latin typeface="Consolas" panose="020B0609020204030204" pitchFamily="49" charset="0"/>
              </a:rPr>
              <a:t>xsd:datatype</a:t>
            </a:r>
            <a:endParaRPr lang="de-DE" sz="1667" dirty="0">
              <a:latin typeface="Consolas" panose="020B0609020204030204" pitchFamily="49" charset="0"/>
            </a:endParaRPr>
          </a:p>
        </p:txBody>
      </p:sp>
      <p:pic>
        <p:nvPicPr>
          <p:cNvPr id="5" name="Grafik 4"/>
          <p:cNvPicPr>
            <a:picLocks noChangeAspect="1"/>
          </p:cNvPicPr>
          <p:nvPr/>
        </p:nvPicPr>
        <p:blipFill>
          <a:blip r:embed="rId2"/>
          <a:stretch>
            <a:fillRect/>
          </a:stretch>
        </p:blipFill>
        <p:spPr>
          <a:xfrm>
            <a:off x="4287912" y="1405261"/>
            <a:ext cx="4392488" cy="3911559"/>
          </a:xfrm>
          <a:prstGeom prst="rect">
            <a:avLst/>
          </a:prstGeom>
        </p:spPr>
      </p:pic>
    </p:spTree>
    <p:extLst>
      <p:ext uri="{BB962C8B-B14F-4D97-AF65-F5344CB8AC3E}">
        <p14:creationId xmlns:p14="http://schemas.microsoft.com/office/powerpoint/2010/main" val="1016542969"/>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5007992" y="1489348"/>
            <a:ext cx="3921124" cy="3931027"/>
          </a:xfrm>
          <a:prstGeom prst="rect">
            <a:avLst/>
          </a:prstGeom>
        </p:spPr>
      </p:pic>
      <p:sp>
        <p:nvSpPr>
          <p:cNvPr id="2" name="Titel 1"/>
          <p:cNvSpPr>
            <a:spLocks noGrp="1"/>
          </p:cNvSpPr>
          <p:nvPr>
            <p:ph type="title"/>
          </p:nvPr>
        </p:nvSpPr>
        <p:spPr/>
        <p:txBody>
          <a:bodyPr/>
          <a:lstStyle/>
          <a:p>
            <a:r>
              <a:rPr lang="de-DE" dirty="0"/>
              <a:t>Portal Watch </a:t>
            </a:r>
            <a:r>
              <a:rPr lang="de-DE" dirty="0" err="1"/>
              <a:t>quality</a:t>
            </a:r>
            <a:r>
              <a:rPr lang="de-DE" dirty="0"/>
              <a:t> </a:t>
            </a:r>
            <a:r>
              <a:rPr lang="de-DE" dirty="0" err="1"/>
              <a:t>measures</a:t>
            </a:r>
            <a:endParaRPr lang="de-DE" dirty="0"/>
          </a:p>
        </p:txBody>
      </p:sp>
      <p:sp>
        <p:nvSpPr>
          <p:cNvPr id="3" name="Inhaltsplatzhalter 2"/>
          <p:cNvSpPr>
            <a:spLocks noGrp="1"/>
          </p:cNvSpPr>
          <p:nvPr>
            <p:ph idx="1"/>
          </p:nvPr>
        </p:nvSpPr>
        <p:spPr>
          <a:xfrm>
            <a:off x="513357" y="1577983"/>
            <a:ext cx="4494635" cy="3626115"/>
          </a:xfrm>
        </p:spPr>
        <p:txBody>
          <a:bodyPr>
            <a:normAutofit/>
          </a:bodyPr>
          <a:lstStyle/>
          <a:p>
            <a:r>
              <a:rPr lang="de-DE" dirty="0" err="1"/>
              <a:t>Existence</a:t>
            </a:r>
            <a:endParaRPr lang="de-DE" dirty="0"/>
          </a:p>
          <a:p>
            <a:pPr lvl="1"/>
            <a:r>
              <a:rPr lang="de-DE" dirty="0" err="1"/>
              <a:t>Is</a:t>
            </a:r>
            <a:r>
              <a:rPr lang="de-DE" dirty="0"/>
              <a:t> </a:t>
            </a:r>
            <a:r>
              <a:rPr lang="de-DE" dirty="0" err="1"/>
              <a:t>certain</a:t>
            </a:r>
            <a:r>
              <a:rPr lang="de-DE" dirty="0"/>
              <a:t> </a:t>
            </a:r>
            <a:r>
              <a:rPr lang="de-DE" dirty="0" err="1"/>
              <a:t>metadata</a:t>
            </a:r>
            <a:r>
              <a:rPr lang="de-DE" dirty="0"/>
              <a:t> </a:t>
            </a:r>
            <a:r>
              <a:rPr lang="de-DE" dirty="0" err="1"/>
              <a:t>available</a:t>
            </a:r>
            <a:endParaRPr lang="de-DE" dirty="0"/>
          </a:p>
          <a:p>
            <a:r>
              <a:rPr lang="de-DE" dirty="0" err="1"/>
              <a:t>Conformance</a:t>
            </a:r>
            <a:endParaRPr lang="de-DE" dirty="0"/>
          </a:p>
          <a:p>
            <a:pPr lvl="1"/>
            <a:r>
              <a:rPr lang="de-DE" dirty="0"/>
              <a:t>Valid </a:t>
            </a:r>
            <a:r>
              <a:rPr lang="de-DE" dirty="0" err="1"/>
              <a:t>emails</a:t>
            </a:r>
            <a:r>
              <a:rPr lang="de-DE" dirty="0"/>
              <a:t>/URLs/</a:t>
            </a:r>
            <a:r>
              <a:rPr lang="de-DE" dirty="0" err="1"/>
              <a:t>dates</a:t>
            </a:r>
            <a:endParaRPr lang="de-DE" dirty="0"/>
          </a:p>
          <a:p>
            <a:r>
              <a:rPr lang="de-DE" dirty="0"/>
              <a:t>Open Data</a:t>
            </a:r>
          </a:p>
          <a:p>
            <a:pPr lvl="1"/>
            <a:r>
              <a:rPr lang="de-DE" dirty="0"/>
              <a:t>Open </a:t>
            </a:r>
            <a:r>
              <a:rPr lang="de-DE" dirty="0" err="1"/>
              <a:t>format</a:t>
            </a:r>
            <a:endParaRPr lang="de-DE" dirty="0"/>
          </a:p>
          <a:p>
            <a:pPr lvl="1"/>
            <a:r>
              <a:rPr lang="de-DE" dirty="0" err="1"/>
              <a:t>Machine-readable</a:t>
            </a:r>
            <a:endParaRPr lang="de-DE" dirty="0"/>
          </a:p>
          <a:p>
            <a:pPr lvl="1"/>
            <a:r>
              <a:rPr lang="de-DE" dirty="0"/>
              <a:t>Open </a:t>
            </a:r>
            <a:r>
              <a:rPr lang="de-DE" dirty="0" err="1"/>
              <a:t>license</a:t>
            </a:r>
            <a:endParaRPr lang="de-DE" dirty="0"/>
          </a:p>
          <a:p>
            <a:endParaRPr lang="de-DE" dirty="0"/>
          </a:p>
        </p:txBody>
      </p:sp>
    </p:spTree>
    <p:extLst>
      <p:ext uri="{BB962C8B-B14F-4D97-AF65-F5344CB8AC3E}">
        <p14:creationId xmlns:p14="http://schemas.microsoft.com/office/powerpoint/2010/main" val="81563766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a:ext>
            </a:extLst>
          </a:blip>
          <a:srcRect l="3964" r="4329"/>
          <a:stretch/>
        </p:blipFill>
        <p:spPr>
          <a:xfrm>
            <a:off x="5080000" y="1212440"/>
            <a:ext cx="3656203" cy="4416532"/>
          </a:xfrm>
          <a:prstGeom prst="rect">
            <a:avLst/>
          </a:prstGeom>
        </p:spPr>
      </p:pic>
      <p:sp>
        <p:nvSpPr>
          <p:cNvPr id="2" name="Titel 1"/>
          <p:cNvSpPr>
            <a:spLocks noGrp="1"/>
          </p:cNvSpPr>
          <p:nvPr>
            <p:ph type="title"/>
          </p:nvPr>
        </p:nvSpPr>
        <p:spPr/>
        <p:txBody>
          <a:bodyPr/>
          <a:lstStyle/>
          <a:p>
            <a:r>
              <a:rPr lang="de-DE" dirty="0"/>
              <a:t>Add </a:t>
            </a:r>
            <a:r>
              <a:rPr lang="de-DE" dirty="0" err="1"/>
              <a:t>provenance</a:t>
            </a:r>
            <a:r>
              <a:rPr lang="de-DE" dirty="0"/>
              <a:t> </a:t>
            </a:r>
            <a:r>
              <a:rPr lang="de-DE" dirty="0" err="1"/>
              <a:t>information</a:t>
            </a:r>
            <a:endParaRPr lang="de-DE" dirty="0"/>
          </a:p>
        </p:txBody>
      </p:sp>
      <p:sp>
        <p:nvSpPr>
          <p:cNvPr id="3" name="Inhaltsplatzhalter 2"/>
          <p:cNvSpPr>
            <a:spLocks noGrp="1"/>
          </p:cNvSpPr>
          <p:nvPr>
            <p:ph idx="1"/>
          </p:nvPr>
        </p:nvSpPr>
        <p:spPr>
          <a:xfrm>
            <a:off x="615504" y="1705372"/>
            <a:ext cx="4073575" cy="3626115"/>
          </a:xfrm>
        </p:spPr>
        <p:txBody>
          <a:bodyPr/>
          <a:lstStyle/>
          <a:p>
            <a:r>
              <a:rPr lang="de-DE" dirty="0" err="1"/>
              <a:t>We</a:t>
            </a:r>
            <a:r>
              <a:rPr lang="de-DE" dirty="0"/>
              <a:t> </a:t>
            </a:r>
            <a:r>
              <a:rPr lang="de-DE" dirty="0" err="1"/>
              <a:t>annotate</a:t>
            </a:r>
            <a:r>
              <a:rPr lang="de-DE" dirty="0"/>
              <a:t>:</a:t>
            </a:r>
          </a:p>
          <a:p>
            <a:pPr lvl="1"/>
            <a:r>
              <a:rPr lang="de-DE" dirty="0" err="1"/>
              <a:t>Mapped</a:t>
            </a:r>
            <a:r>
              <a:rPr lang="de-DE" dirty="0"/>
              <a:t> DCAT </a:t>
            </a:r>
            <a:r>
              <a:rPr lang="de-DE" dirty="0" err="1"/>
              <a:t>description</a:t>
            </a:r>
            <a:endParaRPr lang="de-DE" dirty="0"/>
          </a:p>
          <a:p>
            <a:pPr lvl="1"/>
            <a:r>
              <a:rPr lang="de-DE" dirty="0"/>
              <a:t>Quality </a:t>
            </a:r>
            <a:r>
              <a:rPr lang="de-DE" dirty="0" err="1"/>
              <a:t>measurements</a:t>
            </a:r>
            <a:endParaRPr lang="de-DE" dirty="0"/>
          </a:p>
          <a:p>
            <a:pPr lvl="1"/>
            <a:r>
              <a:rPr lang="de-DE" dirty="0"/>
              <a:t>CSVW </a:t>
            </a:r>
            <a:r>
              <a:rPr lang="de-DE" dirty="0" err="1"/>
              <a:t>metadata</a:t>
            </a:r>
            <a:endParaRPr lang="de-DE" dirty="0"/>
          </a:p>
          <a:p>
            <a:r>
              <a:rPr lang="de-DE" dirty="0"/>
              <a:t>PROV-</a:t>
            </a:r>
            <a:r>
              <a:rPr lang="de-DE" dirty="0" err="1"/>
              <a:t>Activities</a:t>
            </a:r>
            <a:r>
              <a:rPr lang="de-DE" dirty="0"/>
              <a:t>:</a:t>
            </a:r>
          </a:p>
          <a:p>
            <a:pPr lvl="1"/>
            <a:r>
              <a:rPr lang="de-DE" dirty="0"/>
              <a:t>„</a:t>
            </a:r>
            <a:r>
              <a:rPr lang="de-DE" dirty="0" err="1"/>
              <a:t>fetch</a:t>
            </a:r>
            <a:r>
              <a:rPr lang="de-DE" dirty="0"/>
              <a:t>“-</a:t>
            </a:r>
            <a:r>
              <a:rPr lang="de-DE" dirty="0" err="1"/>
              <a:t>activity</a:t>
            </a:r>
            <a:endParaRPr lang="de-DE" dirty="0"/>
          </a:p>
          <a:p>
            <a:pPr lvl="1"/>
            <a:r>
              <a:rPr lang="de-DE" dirty="0"/>
              <a:t>„</a:t>
            </a:r>
            <a:r>
              <a:rPr lang="de-DE" dirty="0" err="1"/>
              <a:t>csvw</a:t>
            </a:r>
            <a:r>
              <a:rPr lang="de-DE" dirty="0"/>
              <a:t>“-</a:t>
            </a:r>
            <a:r>
              <a:rPr lang="de-DE" dirty="0" err="1"/>
              <a:t>activity</a:t>
            </a:r>
            <a:endParaRPr lang="de-DE" dirty="0"/>
          </a:p>
        </p:txBody>
      </p:sp>
    </p:spTree>
    <p:extLst>
      <p:ext uri="{BB962C8B-B14F-4D97-AF65-F5344CB8AC3E}">
        <p14:creationId xmlns:p14="http://schemas.microsoft.com/office/powerpoint/2010/main" val="3170901947"/>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a:t>
            </a:r>
            <a:r>
              <a:rPr lang="de-DE" dirty="0" err="1"/>
              <a:t>big</a:t>
            </a:r>
            <a:r>
              <a:rPr lang="de-DE" dirty="0"/>
              <a:t> </a:t>
            </a:r>
            <a:r>
              <a:rPr lang="de-DE" dirty="0" err="1"/>
              <a:t>picture</a:t>
            </a:r>
            <a:endParaRPr lang="de-DE" dirty="0"/>
          </a:p>
        </p:txBody>
      </p:sp>
      <p:pic>
        <p:nvPicPr>
          <p:cNvPr id="5" name="Inhaltsplatzhalter 4"/>
          <p:cNvPicPr>
            <a:picLocks noGrp="1" noChangeAspect="1"/>
          </p:cNvPicPr>
          <p:nvPr>
            <p:ph idx="1"/>
          </p:nvPr>
        </p:nvPicPr>
        <p:blipFill>
          <a:blip r:embed="rId3"/>
          <a:stretch>
            <a:fillRect/>
          </a:stretch>
        </p:blipFill>
        <p:spPr>
          <a:xfrm>
            <a:off x="1342691" y="1283072"/>
            <a:ext cx="7384803" cy="3654382"/>
          </a:xfrm>
          <a:prstGeom prst="rect">
            <a:avLst/>
          </a:prstGeom>
        </p:spPr>
      </p:pic>
      <p:sp>
        <p:nvSpPr>
          <p:cNvPr id="3" name="Ellipse 2"/>
          <p:cNvSpPr/>
          <p:nvPr/>
        </p:nvSpPr>
        <p:spPr>
          <a:xfrm>
            <a:off x="3528037" y="2683823"/>
            <a:ext cx="1237376" cy="357187"/>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6" name="Ellipse 5"/>
          <p:cNvSpPr/>
          <p:nvPr/>
        </p:nvSpPr>
        <p:spPr>
          <a:xfrm>
            <a:off x="3305497" y="1468639"/>
            <a:ext cx="1131348" cy="369948"/>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7" name="Ellipse 6"/>
          <p:cNvSpPr/>
          <p:nvPr/>
        </p:nvSpPr>
        <p:spPr>
          <a:xfrm>
            <a:off x="2199780" y="1921495"/>
            <a:ext cx="1105717" cy="343533"/>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8" name="Ellipse 7"/>
          <p:cNvSpPr/>
          <p:nvPr/>
        </p:nvSpPr>
        <p:spPr>
          <a:xfrm>
            <a:off x="1424964" y="2676832"/>
            <a:ext cx="1138339" cy="357187"/>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9" name="Ellipse 8"/>
          <p:cNvSpPr/>
          <p:nvPr/>
        </p:nvSpPr>
        <p:spPr>
          <a:xfrm>
            <a:off x="5766267" y="1907841"/>
            <a:ext cx="1237376" cy="357187"/>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0" name="Ellipse 9"/>
          <p:cNvSpPr/>
          <p:nvPr/>
        </p:nvSpPr>
        <p:spPr>
          <a:xfrm>
            <a:off x="4528258" y="1921580"/>
            <a:ext cx="677578" cy="343448"/>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1" name="Ellipse 10"/>
          <p:cNvSpPr/>
          <p:nvPr/>
        </p:nvSpPr>
        <p:spPr>
          <a:xfrm>
            <a:off x="5885643" y="2801771"/>
            <a:ext cx="872155" cy="344102"/>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2" name="Rechteck 11"/>
          <p:cNvSpPr/>
          <p:nvPr/>
        </p:nvSpPr>
        <p:spPr>
          <a:xfrm>
            <a:off x="5883945" y="1482621"/>
            <a:ext cx="657138" cy="2055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3" name="Ellipse 12"/>
          <p:cNvSpPr/>
          <p:nvPr/>
        </p:nvSpPr>
        <p:spPr>
          <a:xfrm>
            <a:off x="5766268" y="3675625"/>
            <a:ext cx="1237375" cy="31613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4" name="Ellipse 13"/>
          <p:cNvSpPr/>
          <p:nvPr/>
        </p:nvSpPr>
        <p:spPr>
          <a:xfrm>
            <a:off x="7652623" y="3159855"/>
            <a:ext cx="1013670" cy="440421"/>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5" name="Ellipse 14"/>
          <p:cNvSpPr/>
          <p:nvPr/>
        </p:nvSpPr>
        <p:spPr>
          <a:xfrm>
            <a:off x="6764789" y="4386668"/>
            <a:ext cx="1013670" cy="440421"/>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6" name="Ellipse 15"/>
          <p:cNvSpPr/>
          <p:nvPr/>
        </p:nvSpPr>
        <p:spPr>
          <a:xfrm>
            <a:off x="7303083" y="1921495"/>
            <a:ext cx="911454" cy="344102"/>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7" name="Rechteck 16"/>
          <p:cNvSpPr/>
          <p:nvPr/>
        </p:nvSpPr>
        <p:spPr>
          <a:xfrm>
            <a:off x="7885968" y="2815947"/>
            <a:ext cx="657138" cy="22506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8" name="Ellipse 17"/>
          <p:cNvSpPr/>
          <p:nvPr/>
        </p:nvSpPr>
        <p:spPr>
          <a:xfrm>
            <a:off x="4436845" y="4479572"/>
            <a:ext cx="1329422" cy="32312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19" name="Ellipse 18"/>
          <p:cNvSpPr/>
          <p:nvPr/>
        </p:nvSpPr>
        <p:spPr>
          <a:xfrm>
            <a:off x="3105941" y="3586293"/>
            <a:ext cx="872155" cy="344102"/>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20" name="Ellipse 19"/>
          <p:cNvSpPr/>
          <p:nvPr/>
        </p:nvSpPr>
        <p:spPr>
          <a:xfrm>
            <a:off x="1417972" y="4407640"/>
            <a:ext cx="1680978" cy="39226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
        <p:nvSpPr>
          <p:cNvPr id="21" name="Rechteck 20"/>
          <p:cNvSpPr/>
          <p:nvPr/>
        </p:nvSpPr>
        <p:spPr>
          <a:xfrm>
            <a:off x="1535214" y="3464963"/>
            <a:ext cx="657138" cy="2055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00"/>
          </a:p>
        </p:txBody>
      </p:sp>
    </p:spTree>
    <p:extLst>
      <p:ext uri="{BB962C8B-B14F-4D97-AF65-F5344CB8AC3E}">
        <p14:creationId xmlns:p14="http://schemas.microsoft.com/office/powerpoint/2010/main" val="1982534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7662987" cy="736476"/>
          </a:xfrm>
        </p:spPr>
        <p:txBody>
          <a:bodyPr>
            <a:normAutofit fontScale="90000"/>
          </a:bodyPr>
          <a:lstStyle/>
          <a:p>
            <a:r>
              <a:rPr lang="de-DE" dirty="0" err="1"/>
              <a:t>Please</a:t>
            </a:r>
            <a:r>
              <a:rPr lang="de-DE" dirty="0"/>
              <a:t> </a:t>
            </a:r>
            <a:r>
              <a:rPr lang="de-DE" dirty="0" err="1"/>
              <a:t>use</a:t>
            </a:r>
            <a:r>
              <a:rPr lang="de-DE" dirty="0"/>
              <a:t> </a:t>
            </a:r>
            <a:r>
              <a:rPr lang="de-DE" dirty="0" err="1"/>
              <a:t>it!</a:t>
            </a:r>
            <a:r>
              <a:rPr lang="de-DE" dirty="0"/>
              <a:t> </a:t>
            </a:r>
            <a:br>
              <a:rPr lang="de-DE" dirty="0"/>
            </a:br>
            <a:r>
              <a:rPr lang="de-DE" dirty="0" err="1"/>
              <a:t>You</a:t>
            </a:r>
            <a:r>
              <a:rPr lang="de-DE" dirty="0"/>
              <a:t> </a:t>
            </a:r>
            <a:r>
              <a:rPr lang="de-DE" dirty="0" err="1"/>
              <a:t>can</a:t>
            </a:r>
            <a:r>
              <a:rPr lang="de-DE" dirty="0"/>
              <a:t> Access </a:t>
            </a:r>
            <a:r>
              <a:rPr lang="de-DE" dirty="0" err="1"/>
              <a:t>portalwatch</a:t>
            </a:r>
            <a:r>
              <a:rPr lang="de-DE" dirty="0"/>
              <a:t> via APIs!</a:t>
            </a:r>
          </a:p>
        </p:txBody>
      </p:sp>
      <p:sp>
        <p:nvSpPr>
          <p:cNvPr id="3" name="Inhaltsplatzhalter 2"/>
          <p:cNvSpPr>
            <a:spLocks noGrp="1"/>
          </p:cNvSpPr>
          <p:nvPr>
            <p:ph idx="1"/>
          </p:nvPr>
        </p:nvSpPr>
        <p:spPr>
          <a:xfrm>
            <a:off x="513356" y="1346257"/>
            <a:ext cx="8239052" cy="3455459"/>
          </a:xfrm>
        </p:spPr>
        <p:txBody>
          <a:bodyPr>
            <a:normAutofit/>
          </a:bodyPr>
          <a:lstStyle/>
          <a:p>
            <a:r>
              <a:rPr lang="de-DE" dirty="0"/>
              <a:t>SPARQL </a:t>
            </a:r>
            <a:r>
              <a:rPr lang="de-DE" dirty="0" err="1"/>
              <a:t>endpoint</a:t>
            </a:r>
            <a:r>
              <a:rPr lang="de-DE" dirty="0"/>
              <a:t> [1]:</a:t>
            </a:r>
          </a:p>
          <a:p>
            <a:pPr lvl="1"/>
            <a:r>
              <a:rPr lang="en-US" sz="1800" dirty="0"/>
              <a:t>Three versions in RDF triple store (as named graphs)</a:t>
            </a:r>
          </a:p>
          <a:p>
            <a:pPr lvl="1"/>
            <a:r>
              <a:rPr lang="de-DE" sz="1800" dirty="0"/>
              <a:t>120 </a:t>
            </a:r>
            <a:r>
              <a:rPr lang="de-DE" sz="1800" dirty="0" err="1"/>
              <a:t>million</a:t>
            </a:r>
            <a:r>
              <a:rPr lang="de-DE" sz="1800" dirty="0"/>
              <a:t> </a:t>
            </a:r>
            <a:r>
              <a:rPr lang="de-DE" sz="1800" dirty="0" err="1"/>
              <a:t>triples</a:t>
            </a:r>
            <a:r>
              <a:rPr lang="de-DE" sz="1800" dirty="0"/>
              <a:t> </a:t>
            </a:r>
            <a:r>
              <a:rPr lang="de-DE" sz="1800" dirty="0" err="1"/>
              <a:t>each</a:t>
            </a:r>
            <a:endParaRPr lang="de-DE" sz="1800" dirty="0"/>
          </a:p>
          <a:p>
            <a:r>
              <a:rPr lang="de-DE" dirty="0" err="1"/>
              <a:t>Archival</a:t>
            </a:r>
            <a:r>
              <a:rPr lang="de-DE" dirty="0"/>
              <a:t> </a:t>
            </a:r>
            <a:r>
              <a:rPr lang="de-DE" dirty="0" err="1"/>
              <a:t>information</a:t>
            </a:r>
            <a:r>
              <a:rPr lang="de-DE" dirty="0"/>
              <a:t> </a:t>
            </a:r>
            <a:r>
              <a:rPr lang="de-DE" dirty="0" err="1"/>
              <a:t>to</a:t>
            </a:r>
            <a:r>
              <a:rPr lang="de-DE" dirty="0"/>
              <a:t> </a:t>
            </a:r>
            <a:r>
              <a:rPr lang="de-DE" dirty="0" err="1"/>
              <a:t>provide</a:t>
            </a:r>
            <a:r>
              <a:rPr lang="de-DE" dirty="0"/>
              <a:t> </a:t>
            </a:r>
            <a:r>
              <a:rPr lang="de-DE" dirty="0" err="1"/>
              <a:t>access</a:t>
            </a:r>
            <a:r>
              <a:rPr lang="de-DE" dirty="0"/>
              <a:t> </a:t>
            </a:r>
            <a:r>
              <a:rPr lang="de-DE" dirty="0" err="1"/>
              <a:t>to</a:t>
            </a:r>
            <a:r>
              <a:rPr lang="de-DE" dirty="0"/>
              <a:t> </a:t>
            </a:r>
            <a:r>
              <a:rPr lang="de-DE" dirty="0" err="1"/>
              <a:t>weekly</a:t>
            </a:r>
            <a:r>
              <a:rPr lang="de-DE" dirty="0"/>
              <a:t> </a:t>
            </a:r>
            <a:r>
              <a:rPr lang="de-DE" dirty="0" err="1"/>
              <a:t>sneapshots</a:t>
            </a:r>
            <a:r>
              <a:rPr lang="de-DE" dirty="0"/>
              <a:t> via </a:t>
            </a:r>
            <a:r>
              <a:rPr lang="de-DE" dirty="0" err="1"/>
              <a:t>the</a:t>
            </a:r>
            <a:r>
              <a:rPr lang="de-DE" dirty="0"/>
              <a:t> Memento </a:t>
            </a:r>
            <a:r>
              <a:rPr lang="de-DE" dirty="0" err="1"/>
              <a:t>framework</a:t>
            </a:r>
            <a:r>
              <a:rPr lang="de-DE" dirty="0"/>
              <a:t>:</a:t>
            </a:r>
          </a:p>
          <a:p>
            <a:pPr lvl="1"/>
            <a:r>
              <a:rPr lang="de-DE" sz="1800" dirty="0" err="1"/>
              <a:t>Datetime</a:t>
            </a:r>
            <a:r>
              <a:rPr lang="de-DE" sz="1800" dirty="0"/>
              <a:t> </a:t>
            </a:r>
            <a:r>
              <a:rPr lang="de-DE" sz="1800" dirty="0" err="1"/>
              <a:t>negotiation</a:t>
            </a:r>
            <a:r>
              <a:rPr lang="de-DE" sz="1800" dirty="0"/>
              <a:t> on “</a:t>
            </a:r>
            <a:r>
              <a:rPr lang="de-DE" sz="1800" dirty="0" err="1"/>
              <a:t>Accept-Datetime</a:t>
            </a:r>
            <a:r>
              <a:rPr lang="de-DE" sz="1800" dirty="0"/>
              <a:t>” HTTP </a:t>
            </a:r>
            <a:r>
              <a:rPr lang="de-DE" sz="1800" dirty="0" err="1"/>
              <a:t>header</a:t>
            </a:r>
            <a:endParaRPr lang="de-DE" sz="1800" dirty="0"/>
          </a:p>
          <a:p>
            <a:pPr lvl="1"/>
            <a:r>
              <a:rPr lang="de-DE" sz="1800" dirty="0"/>
              <a:t>Access </a:t>
            </a:r>
            <a:r>
              <a:rPr lang="de-DE" sz="1800" dirty="0" err="1"/>
              <a:t>to</a:t>
            </a:r>
            <a:r>
              <a:rPr lang="de-DE" sz="1800" dirty="0"/>
              <a:t> original </a:t>
            </a:r>
            <a:r>
              <a:rPr lang="de-DE" sz="1800" dirty="0" err="1"/>
              <a:t>metadata</a:t>
            </a:r>
            <a:r>
              <a:rPr lang="de-DE" sz="1800" dirty="0"/>
              <a:t>, DCAT, </a:t>
            </a:r>
            <a:r>
              <a:rPr lang="de-DE" sz="1800" dirty="0" err="1"/>
              <a:t>and</a:t>
            </a:r>
            <a:r>
              <a:rPr lang="de-DE" sz="1800" dirty="0"/>
              <a:t> DQV </a:t>
            </a:r>
            <a:r>
              <a:rPr lang="de-DE" sz="1800" dirty="0" err="1"/>
              <a:t>measures</a:t>
            </a:r>
            <a:endParaRPr lang="de-DE" sz="1800" dirty="0"/>
          </a:p>
          <a:p>
            <a:r>
              <a:rPr lang="de-DE" dirty="0"/>
              <a:t>Schema.org via sitemap.xml [2]:</a:t>
            </a:r>
          </a:p>
          <a:p>
            <a:pPr lvl="1"/>
            <a:r>
              <a:rPr lang="de-DE" sz="1800" dirty="0"/>
              <a:t>Publishing </a:t>
            </a:r>
            <a:r>
              <a:rPr lang="de-DE" sz="1800" dirty="0" err="1"/>
              <a:t>of</a:t>
            </a:r>
            <a:r>
              <a:rPr lang="de-DE" sz="1800" dirty="0"/>
              <a:t> all 850k </a:t>
            </a:r>
            <a:r>
              <a:rPr lang="de-DE" sz="1800" dirty="0" err="1"/>
              <a:t>datasets</a:t>
            </a:r>
            <a:r>
              <a:rPr lang="de-DE" sz="1800" dirty="0"/>
              <a:t> </a:t>
            </a:r>
            <a:r>
              <a:rPr lang="de-DE" sz="1800" dirty="0" err="1"/>
              <a:t>as</a:t>
            </a:r>
            <a:r>
              <a:rPr lang="de-DE" sz="1800" dirty="0"/>
              <a:t> HTML-</a:t>
            </a:r>
            <a:r>
              <a:rPr lang="de-DE" sz="1800" dirty="0" err="1"/>
              <a:t>embedded</a:t>
            </a:r>
            <a:r>
              <a:rPr lang="de-DE" sz="1800" dirty="0"/>
              <a:t> Schema.org </a:t>
            </a:r>
          </a:p>
        </p:txBody>
      </p:sp>
      <p:graphicFrame>
        <p:nvGraphicFramePr>
          <p:cNvPr id="5" name="Tabelle 4"/>
          <p:cNvGraphicFramePr>
            <a:graphicFrameLocks noGrp="1"/>
          </p:cNvGraphicFramePr>
          <p:nvPr>
            <p:extLst>
              <p:ext uri="{D42A27DB-BD31-4B8C-83A1-F6EECF244321}">
                <p14:modId xmlns:p14="http://schemas.microsoft.com/office/powerpoint/2010/main" val="1266006952"/>
              </p:ext>
            </p:extLst>
          </p:nvPr>
        </p:nvGraphicFramePr>
        <p:xfrm>
          <a:off x="330949" y="4789333"/>
          <a:ext cx="7344816" cy="670560"/>
        </p:xfrm>
        <a:graphic>
          <a:graphicData uri="http://schemas.openxmlformats.org/drawingml/2006/table">
            <a:tbl>
              <a:tblPr firstRow="1" bandRow="1">
                <a:tableStyleId>{2D5ABB26-0587-4C30-8999-92F81FD0307C}</a:tableStyleId>
              </a:tblPr>
              <a:tblGrid>
                <a:gridCol w="573815">
                  <a:extLst>
                    <a:ext uri="{9D8B030D-6E8A-4147-A177-3AD203B41FA5}">
                      <a16:colId xmlns:a16="http://schemas.microsoft.com/office/drawing/2014/main" val="3762192123"/>
                    </a:ext>
                  </a:extLst>
                </a:gridCol>
                <a:gridCol w="6771001">
                  <a:extLst>
                    <a:ext uri="{9D8B030D-6E8A-4147-A177-3AD203B41FA5}">
                      <a16:colId xmlns:a16="http://schemas.microsoft.com/office/drawing/2014/main" val="969536295"/>
                    </a:ext>
                  </a:extLst>
                </a:gridCol>
              </a:tblGrid>
              <a:tr h="216024">
                <a:tc>
                  <a:txBody>
                    <a:bodyPr/>
                    <a:lstStyle/>
                    <a:p>
                      <a:r>
                        <a:rPr lang="de-DE" sz="1700" dirty="0"/>
                        <a:t>[1]</a:t>
                      </a:r>
                    </a:p>
                  </a:txBody>
                  <a:tcPr marL="76200" marR="76200" marT="38100" marB="38100"/>
                </a:tc>
                <a:tc>
                  <a:txBody>
                    <a:bodyPr/>
                    <a:lstStyle/>
                    <a:p>
                      <a:r>
                        <a:rPr lang="de-DE" sz="1700" dirty="0">
                          <a:hlinkClick r:id="rId2"/>
                        </a:rPr>
                        <a:t>http://data.wu.ac.at/portalwatch/sparql</a:t>
                      </a:r>
                      <a:endParaRPr lang="de-DE" sz="1700" dirty="0"/>
                    </a:p>
                  </a:txBody>
                  <a:tcPr marL="76200" marR="76200" marT="38100" marB="38100"/>
                </a:tc>
                <a:extLst>
                  <a:ext uri="{0D108BD9-81ED-4DB2-BD59-A6C34878D82A}">
                    <a16:rowId xmlns:a16="http://schemas.microsoft.com/office/drawing/2014/main" val="1121150114"/>
                  </a:ext>
                </a:extLst>
              </a:tr>
              <a:tr h="216024">
                <a:tc>
                  <a:txBody>
                    <a:bodyPr/>
                    <a:lstStyle/>
                    <a:p>
                      <a:r>
                        <a:rPr lang="de-DE" sz="1700" dirty="0"/>
                        <a:t>[2]</a:t>
                      </a:r>
                    </a:p>
                  </a:txBody>
                  <a:tcPr marL="76200" marR="76200" marT="38100" marB="38100"/>
                </a:tc>
                <a:tc>
                  <a:txBody>
                    <a:bodyPr/>
                    <a:lstStyle/>
                    <a:p>
                      <a:r>
                        <a:rPr lang="de-DE" sz="1700" dirty="0">
                          <a:hlinkClick r:id="rId3"/>
                        </a:rPr>
                        <a:t>http://data.wu.ac.at/odso/</a:t>
                      </a:r>
                      <a:endParaRPr lang="de-DE" sz="1700" dirty="0"/>
                    </a:p>
                  </a:txBody>
                  <a:tcPr marL="76200" marR="76200" marT="38100" marB="38100"/>
                </a:tc>
                <a:extLst>
                  <a:ext uri="{0D108BD9-81ED-4DB2-BD59-A6C34878D82A}">
                    <a16:rowId xmlns:a16="http://schemas.microsoft.com/office/drawing/2014/main" val="3833232682"/>
                  </a:ext>
                </a:extLst>
              </a:tr>
            </a:tbl>
          </a:graphicData>
        </a:graphic>
      </p:graphicFrame>
    </p:spTree>
    <p:extLst>
      <p:ext uri="{BB962C8B-B14F-4D97-AF65-F5344CB8AC3E}">
        <p14:creationId xmlns:p14="http://schemas.microsoft.com/office/powerpoint/2010/main" val="17779958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789" y="1756988"/>
            <a:ext cx="4638220" cy="2612680"/>
          </a:xfrm>
        </p:spPr>
        <p:txBody>
          <a:bodyPr>
            <a:normAutofit/>
          </a:bodyPr>
          <a:lstStyle/>
          <a:p>
            <a:r>
              <a:rPr lang="de-DE" dirty="0" err="1"/>
              <a:t>Searchability</a:t>
            </a:r>
            <a:r>
              <a:rPr lang="de-DE" dirty="0"/>
              <a:t> </a:t>
            </a:r>
            <a:r>
              <a:rPr lang="de-DE" dirty="0" err="1"/>
              <a:t>and</a:t>
            </a:r>
            <a:r>
              <a:rPr lang="de-DE" dirty="0"/>
              <a:t> </a:t>
            </a:r>
            <a:r>
              <a:rPr lang="de-DE" dirty="0" err="1"/>
              <a:t>Semantic</a:t>
            </a:r>
            <a:r>
              <a:rPr lang="de-DE" dirty="0"/>
              <a:t> Annotation</a:t>
            </a:r>
          </a:p>
        </p:txBody>
      </p:sp>
    </p:spTree>
    <p:extLst>
      <p:ext uri="{BB962C8B-B14F-4D97-AF65-F5344CB8AC3E}">
        <p14:creationId xmlns:p14="http://schemas.microsoft.com/office/powerpoint/2010/main" val="3923530113"/>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Semantic</a:t>
            </a:r>
            <a:r>
              <a:rPr lang="de-DE" dirty="0"/>
              <a:t> Search </a:t>
            </a:r>
            <a:r>
              <a:rPr lang="de-DE" dirty="0" err="1"/>
              <a:t>History</a:t>
            </a:r>
            <a:r>
              <a:rPr lang="mr-IN" dirty="0"/>
              <a:t>…</a:t>
            </a:r>
            <a:endParaRPr lang="de-DE" dirty="0"/>
          </a:p>
        </p:txBody>
      </p:sp>
      <p:sp>
        <p:nvSpPr>
          <p:cNvPr id="3" name="Inhaltsplatzhalter 2"/>
          <p:cNvSpPr>
            <a:spLocks noGrp="1"/>
          </p:cNvSpPr>
          <p:nvPr>
            <p:ph idx="1"/>
          </p:nvPr>
        </p:nvSpPr>
        <p:spPr/>
        <p:txBody>
          <a:bodyPr/>
          <a:lstStyle/>
          <a:p>
            <a:r>
              <a:rPr lang="de-DE" dirty="0"/>
              <a:t>A </a:t>
            </a:r>
            <a:r>
              <a:rPr lang="de-DE" dirty="0" err="1"/>
              <a:t>bit</a:t>
            </a:r>
            <a:r>
              <a:rPr lang="de-DE" dirty="0"/>
              <a:t> </a:t>
            </a:r>
            <a:r>
              <a:rPr lang="de-DE" dirty="0" err="1"/>
              <a:t>of</a:t>
            </a:r>
            <a:r>
              <a:rPr lang="de-DE" dirty="0"/>
              <a:t> </a:t>
            </a:r>
            <a:r>
              <a:rPr lang="de-DE" dirty="0" err="1"/>
              <a:t>history</a:t>
            </a:r>
            <a:r>
              <a:rPr lang="de-DE" dirty="0"/>
              <a:t> on </a:t>
            </a:r>
            <a:r>
              <a:rPr lang="de-DE" dirty="0" err="1"/>
              <a:t>Semantic</a:t>
            </a:r>
            <a:r>
              <a:rPr lang="de-DE" dirty="0"/>
              <a:t> Search</a:t>
            </a:r>
            <a:r>
              <a:rPr lang="mr-IN" dirty="0"/>
              <a:t>…</a:t>
            </a:r>
            <a:r>
              <a:rPr lang="en-US" dirty="0"/>
              <a:t> </a:t>
            </a:r>
          </a:p>
          <a:p>
            <a:pPr lvl="1"/>
            <a:r>
              <a:rPr lang="en-US" dirty="0"/>
              <a:t>Various research prototypes of Search Engines specifically for RDF and Linked Data</a:t>
            </a:r>
            <a:r>
              <a:rPr lang="mr-IN" dirty="0"/>
              <a:t>…</a:t>
            </a:r>
            <a:endParaRPr lang="en-US"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88</a:t>
            </a:fld>
            <a:endParaRPr lang="de-AT" dirty="0"/>
          </a:p>
        </p:txBody>
      </p:sp>
    </p:spTree>
    <p:extLst>
      <p:ext uri="{BB962C8B-B14F-4D97-AF65-F5344CB8AC3E}">
        <p14:creationId xmlns:p14="http://schemas.microsoft.com/office/powerpoint/2010/main" val="147771367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 Search history 1/4</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89</a:t>
            </a:fld>
            <a:endParaRPr lang="de-AT" dirty="0"/>
          </a:p>
        </p:txBody>
      </p:sp>
      <p:sp>
        <p:nvSpPr>
          <p:cNvPr id="7" name="Content Placeholder 6"/>
          <p:cNvSpPr>
            <a:spLocks noGrp="1"/>
          </p:cNvSpPr>
          <p:nvPr>
            <p:ph idx="1"/>
          </p:nvPr>
        </p:nvSpPr>
        <p:spPr>
          <a:xfrm>
            <a:off x="513356" y="1345338"/>
            <a:ext cx="8743108" cy="4176458"/>
          </a:xfrm>
        </p:spPr>
        <p:txBody>
          <a:bodyPr>
            <a:normAutofit fontScale="92500" lnSpcReduction="10000"/>
          </a:bodyPr>
          <a:lstStyle/>
          <a:p>
            <a:r>
              <a:rPr lang="en-US" dirty="0" err="1"/>
              <a:t>Swoogle</a:t>
            </a:r>
            <a:r>
              <a:rPr lang="en-US" dirty="0"/>
              <a:t> (2004-2007): </a:t>
            </a:r>
            <a:r>
              <a:rPr lang="en-US" dirty="0">
                <a:hlinkClick r:id="rId2"/>
              </a:rPr>
              <a:t>http://swoogle.umbc.edu/</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i="1" dirty="0"/>
              <a:t>Li Ding et al., "Finding and Ranking Knowledge on the Semantic Web", Proceedings of the 4th International Semantic Web Conference, November 2005.</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1728" y="1777380"/>
            <a:ext cx="3635040" cy="2594097"/>
          </a:xfrm>
          <a:prstGeom prst="rect">
            <a:avLst/>
          </a:prstGeom>
          <a:ln>
            <a:solidFill>
              <a:srgbClr val="5B9BD5"/>
            </a:solidFill>
          </a:ln>
        </p:spPr>
      </p:pic>
    </p:spTree>
    <p:extLst>
      <p:ext uri="{BB962C8B-B14F-4D97-AF65-F5344CB8AC3E}">
        <p14:creationId xmlns:p14="http://schemas.microsoft.com/office/powerpoint/2010/main" val="170228191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Tree-based</a:t>
            </a:r>
            <a:r>
              <a:rPr lang="de-AT" dirty="0"/>
              <a:t>: </a:t>
            </a:r>
            <a:r>
              <a:rPr lang="de-AT" dirty="0" err="1"/>
              <a:t>Hierachies</a:t>
            </a:r>
            <a:endParaRPr lang="de-AT" dirty="0"/>
          </a:p>
        </p:txBody>
      </p:sp>
      <p:sp>
        <p:nvSpPr>
          <p:cNvPr id="3" name="Content Placeholder 2"/>
          <p:cNvSpPr>
            <a:spLocks noGrp="1"/>
          </p:cNvSpPr>
          <p:nvPr>
            <p:ph idx="1"/>
          </p:nvPr>
        </p:nvSpPr>
        <p:spPr/>
        <p:txBody>
          <a:bodyPr>
            <a:normAutofit lnSpcReduction="10000"/>
          </a:bodyPr>
          <a:lstStyle/>
          <a:p>
            <a:r>
              <a:rPr lang="de-AT" dirty="0"/>
              <a:t>XML</a:t>
            </a:r>
          </a:p>
          <a:p>
            <a:pPr lvl="1"/>
            <a:r>
              <a:rPr lang="en-US" dirty="0"/>
              <a:t>Markup language</a:t>
            </a:r>
          </a:p>
          <a:p>
            <a:pPr lvl="1"/>
            <a:r>
              <a:rPr lang="en-US" dirty="0"/>
              <a:t>Tag based (not predefined like HTML)</a:t>
            </a:r>
          </a:p>
          <a:p>
            <a:pPr lvl="1"/>
            <a:r>
              <a:rPr lang="en-US" dirty="0"/>
              <a:t>Human readable</a:t>
            </a:r>
          </a:p>
          <a:p>
            <a:endParaRPr lang="de-AT" dirty="0"/>
          </a:p>
          <a:p>
            <a:r>
              <a:rPr lang="de-AT" dirty="0"/>
              <a:t>JSON</a:t>
            </a:r>
          </a:p>
          <a:p>
            <a:pPr lvl="1"/>
            <a:r>
              <a:rPr lang="en-US" b="1" dirty="0"/>
              <a:t>J</a:t>
            </a:r>
            <a:r>
              <a:rPr lang="en-US" dirty="0"/>
              <a:t>ava</a:t>
            </a:r>
            <a:r>
              <a:rPr lang="en-US" b="1" dirty="0"/>
              <a:t>S</a:t>
            </a:r>
            <a:r>
              <a:rPr lang="en-US" dirty="0"/>
              <a:t>cript </a:t>
            </a:r>
            <a:r>
              <a:rPr lang="en-US" b="1" dirty="0"/>
              <a:t>O</a:t>
            </a:r>
            <a:r>
              <a:rPr lang="en-US" dirty="0"/>
              <a:t>bject </a:t>
            </a:r>
            <a:r>
              <a:rPr lang="en-US" b="1" dirty="0"/>
              <a:t>N</a:t>
            </a:r>
            <a:r>
              <a:rPr lang="en-US" dirty="0"/>
              <a:t>otation</a:t>
            </a:r>
            <a:endParaRPr lang="de-AT" dirty="0"/>
          </a:p>
          <a:p>
            <a:pPr lvl="1"/>
            <a:r>
              <a:rPr lang="en-US" dirty="0"/>
              <a:t>Identical to JavaScript objects</a:t>
            </a:r>
            <a:endParaRPr lang="de-AT" dirty="0"/>
          </a:p>
          <a:p>
            <a:pPr lvl="1"/>
            <a:r>
              <a:rPr lang="en-US" dirty="0"/>
              <a:t>Name/value pairs</a:t>
            </a:r>
            <a:endParaRPr lang="de-AT" dirty="0"/>
          </a:p>
          <a:p>
            <a:pPr lvl="1"/>
            <a:r>
              <a:rPr lang="en-US" dirty="0"/>
              <a:t>Easy-to-use alternative to XML</a:t>
            </a:r>
            <a:endParaRPr lang="de-AT" dirty="0"/>
          </a:p>
        </p:txBody>
      </p:sp>
      <p:sp>
        <p:nvSpPr>
          <p:cNvPr id="6" name="Rectangle 5"/>
          <p:cNvSpPr/>
          <p:nvPr/>
        </p:nvSpPr>
        <p:spPr>
          <a:xfrm>
            <a:off x="6088112" y="1489348"/>
            <a:ext cx="3587154"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AT" sz="800" dirty="0">
                <a:solidFill>
                  <a:srgbClr val="0000FF"/>
                </a:solidFill>
                <a:highlight>
                  <a:srgbClr val="FFFFFF"/>
                </a:highlight>
                <a:latin typeface="Courier New" panose="02070309020205020404" pitchFamily="49" charset="0"/>
                <a:cs typeface="Courier New" panose="02070309020205020404" pitchFamily="49" charset="0"/>
              </a:rPr>
              <a:t>&lt;Gemeindedaten&gt;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b="1"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0000FF"/>
                </a:solidFill>
                <a:highlight>
                  <a:srgbClr val="FFFFFF"/>
                </a:highlight>
                <a:latin typeface="Courier New" panose="02070309020205020404" pitchFamily="49" charset="0"/>
                <a:cs typeface="Courier New" panose="02070309020205020404" pitchFamily="49" charset="0"/>
              </a:rPr>
              <a:t>&lt;Gemeinde&gt;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b="1"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bgmname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Mag. Siegfried NAGL</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bgmname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b="1"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0000FF"/>
                </a:solidFill>
                <a:highlight>
                  <a:srgbClr val="FFFFFF"/>
                </a:highlight>
                <a:latin typeface="Courier New" panose="02070309020205020404" pitchFamily="49" charset="0"/>
                <a:cs typeface="Courier New" panose="02070309020205020404" pitchFamily="49" charset="0"/>
              </a:rPr>
              <a:t>&lt;email&gt;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stadtverwaltung@graz.at</a:t>
            </a:r>
            <a:r>
              <a:rPr lang="de-AT" sz="800" dirty="0">
                <a:solidFill>
                  <a:srgbClr val="0000FF"/>
                </a:solidFill>
                <a:highlight>
                  <a:srgbClr val="FFFFFF"/>
                </a:highlight>
                <a:latin typeface="Courier New" panose="02070309020205020404" pitchFamily="49" charset="0"/>
                <a:cs typeface="Courier New" panose="02070309020205020404" pitchFamily="49" charset="0"/>
              </a:rPr>
              <a:t>&lt;/email&gt;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b="1"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gemfax</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+43 (316) 872-2369</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gemfax</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b="1"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gemname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Graz</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gemname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nl-NL" sz="800" b="1" dirty="0">
                <a:solidFill>
                  <a:srgbClr val="000000"/>
                </a:solidFill>
                <a:highlight>
                  <a:srgbClr val="FFFFFF"/>
                </a:highlight>
                <a:latin typeface="Courier New" panose="02070309020205020404" pitchFamily="49" charset="0"/>
                <a:cs typeface="Courier New" panose="02070309020205020404" pitchFamily="49" charset="0"/>
              </a:rPr>
              <a:t>        </a:t>
            </a:r>
            <a:r>
              <a:rPr lang="nl-NL" sz="800" dirty="0">
                <a:solidFill>
                  <a:srgbClr val="0000FF"/>
                </a:solidFill>
                <a:highlight>
                  <a:srgbClr val="FFFFFF"/>
                </a:highlight>
                <a:latin typeface="Courier New" panose="02070309020205020404" pitchFamily="49" charset="0"/>
                <a:cs typeface="Courier New" panose="02070309020205020404" pitchFamily="49" charset="0"/>
              </a:rPr>
              <a:t>&lt;gemtel&gt;</a:t>
            </a:r>
            <a:r>
              <a:rPr lang="nl-NL" sz="800" b="1" dirty="0">
                <a:solidFill>
                  <a:srgbClr val="000000"/>
                </a:solidFill>
                <a:highlight>
                  <a:srgbClr val="FFFFFF"/>
                </a:highlight>
                <a:latin typeface="Courier New" panose="02070309020205020404" pitchFamily="49" charset="0"/>
                <a:cs typeface="Courier New" panose="02070309020205020404" pitchFamily="49" charset="0"/>
              </a:rPr>
              <a:t>+43 (316) 872-0</a:t>
            </a:r>
            <a:r>
              <a:rPr lang="nl-NL" sz="800" dirty="0">
                <a:solidFill>
                  <a:srgbClr val="0000FF"/>
                </a:solidFill>
                <a:highlight>
                  <a:srgbClr val="FFFFFF"/>
                </a:highlight>
                <a:latin typeface="Courier New" panose="02070309020205020404" pitchFamily="49" charset="0"/>
                <a:cs typeface="Courier New" panose="02070309020205020404" pitchFamily="49" charset="0"/>
              </a:rPr>
              <a:t>&lt;/gemtel&gt;</a:t>
            </a:r>
            <a:endParaRPr lang="nl-NL"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nl-NL" sz="800" b="1"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ort</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Graz</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ort</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b="1"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plz</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8010</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plz</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FF"/>
                </a:solidFill>
                <a:highlight>
                  <a:srgbClr val="FFFFFF"/>
                </a:highlight>
                <a:latin typeface="Courier New" panose="02070309020205020404" pitchFamily="49" charset="0"/>
                <a:cs typeface="Courier New" panose="02070309020205020404" pitchFamily="49" charset="0"/>
              </a:rPr>
              <a:t>        &lt;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strasse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Hauptplatz 1</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strasse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FF"/>
                </a:solidFill>
                <a:highlight>
                  <a:srgbClr val="FFFFFF"/>
                </a:highlight>
                <a:latin typeface="Courier New" panose="02070309020205020404" pitchFamily="49" charset="0"/>
                <a:cs typeface="Courier New" panose="02070309020205020404" pitchFamily="49" charset="0"/>
              </a:rPr>
              <a:t>        &lt;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vbgmname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err="1">
                <a:solidFill>
                  <a:srgbClr val="000000"/>
                </a:solidFill>
                <a:highlight>
                  <a:srgbClr val="FFFFFF"/>
                </a:highlight>
                <a:latin typeface="Courier New" panose="02070309020205020404" pitchFamily="49" charset="0"/>
                <a:cs typeface="Courier New" panose="02070309020205020404" pitchFamily="49" charset="0"/>
              </a:rPr>
              <a:t>Mag.a</a:t>
            </a:r>
            <a:r>
              <a:rPr lang="de-AT" sz="800" b="1" dirty="0">
                <a:solidFill>
                  <a:srgbClr val="000000"/>
                </a:solidFill>
                <a:highlight>
                  <a:srgbClr val="FFFFFF"/>
                </a:highlight>
                <a:latin typeface="Courier New" panose="02070309020205020404" pitchFamily="49" charset="0"/>
                <a:cs typeface="Courier New" panose="02070309020205020404" pitchFamily="49" charset="0"/>
              </a:rPr>
              <a:t> Dr.in Martina SCHRÖCK</a:t>
            </a:r>
            <a:r>
              <a:rPr lang="de-AT" sz="800" dirty="0">
                <a:solidFill>
                  <a:srgbClr val="0000FF"/>
                </a:solidFill>
                <a:highlight>
                  <a:srgbClr val="FFFFFF"/>
                </a:highlight>
                <a:latin typeface="Courier New" panose="02070309020205020404" pitchFamily="49" charset="0"/>
                <a:cs typeface="Courier New" panose="02070309020205020404" pitchFamily="49" charset="0"/>
              </a:rPr>
              <a:t>&lt;/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vbgmname</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FF"/>
                </a:solidFill>
                <a:highlight>
                  <a:srgbClr val="FFFFFF"/>
                </a:highlight>
                <a:latin typeface="Courier New" panose="02070309020205020404" pitchFamily="49" charset="0"/>
                <a:cs typeface="Courier New" panose="02070309020205020404" pitchFamily="49" charset="0"/>
              </a:rPr>
              <a:t>        &lt;</a:t>
            </a:r>
            <a:r>
              <a:rPr lang="de-AT" sz="800" dirty="0" err="1">
                <a:solidFill>
                  <a:srgbClr val="0000FF"/>
                </a:solidFill>
                <a:highlight>
                  <a:srgbClr val="FFFFFF"/>
                </a:highlight>
                <a:latin typeface="Courier New" panose="02070309020205020404" pitchFamily="49" charset="0"/>
                <a:cs typeface="Courier New" panose="02070309020205020404" pitchFamily="49" charset="0"/>
              </a:rPr>
              <a:t>webadr</a:t>
            </a:r>
            <a:r>
              <a:rPr lang="de-AT" sz="800" dirty="0">
                <a:solidFill>
                  <a:srgbClr val="0000FF"/>
                </a:solidFill>
                <a:highlight>
                  <a:srgbClr val="FFFFFF"/>
                </a:highlight>
                <a:latin typeface="Courier New" panose="02070309020205020404" pitchFamily="49" charset="0"/>
                <a:cs typeface="Courier New" panose="02070309020205020404" pitchFamily="49" charset="0"/>
              </a:rPr>
              <a:t>&gt;</a:t>
            </a:r>
            <a:r>
              <a:rPr lang="de-AT" sz="800" b="1" dirty="0">
                <a:solidFill>
                  <a:srgbClr val="000000"/>
                </a:solidFill>
                <a:highlight>
                  <a:srgbClr val="FFFFFF"/>
                </a:highlight>
                <a:latin typeface="Courier New" panose="02070309020205020404" pitchFamily="49" charset="0"/>
                <a:cs typeface="Courier New" panose="02070309020205020404" pitchFamily="49" charset="0"/>
              </a:rPr>
              <a:t>http://www.graz.at</a:t>
            </a:r>
            <a:r>
              <a:rPr lang="de-AT" sz="800" dirty="0">
                <a:solidFill>
                  <a:srgbClr val="0000FF"/>
                </a:solidFill>
                <a:highlight>
                  <a:srgbClr val="FFFFFF"/>
                </a:highlight>
                <a:latin typeface="Courier New" panose="02070309020205020404" pitchFamily="49" charset="0"/>
                <a:cs typeface="Courier New" panose="02070309020205020404" pitchFamily="49" charset="0"/>
              </a:rPr>
              <a:t>&lt;/webadr&gt;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FF"/>
                </a:solidFill>
                <a:highlight>
                  <a:srgbClr val="FFFFFF"/>
                </a:highlight>
                <a:latin typeface="Courier New" panose="02070309020205020404" pitchFamily="49" charset="0"/>
                <a:cs typeface="Courier New" panose="02070309020205020404" pitchFamily="49" charset="0"/>
              </a:rPr>
              <a:t>    &lt;/Gemeinde&gt;</a:t>
            </a:r>
            <a:endParaRPr lang="de-AT" sz="800" b="1"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FF"/>
                </a:solidFill>
                <a:highlight>
                  <a:srgbClr val="FFFFFF"/>
                </a:highlight>
                <a:latin typeface="Courier New" panose="02070309020205020404" pitchFamily="49" charset="0"/>
                <a:cs typeface="Courier New" panose="02070309020205020404" pitchFamily="49" charset="0"/>
              </a:rPr>
              <a:t>&lt;/Gemeindedaten&gt;</a:t>
            </a:r>
            <a:endParaRPr lang="de-AT" sz="800" dirty="0">
              <a:latin typeface="Courier New" panose="02070309020205020404" pitchFamily="49" charset="0"/>
              <a:cs typeface="Courier New" panose="02070309020205020404" pitchFamily="49" charset="0"/>
            </a:endParaRPr>
          </a:p>
        </p:txBody>
      </p:sp>
      <p:sp>
        <p:nvSpPr>
          <p:cNvPr id="7" name="Rectangle 6"/>
          <p:cNvSpPr/>
          <p:nvPr/>
        </p:nvSpPr>
        <p:spPr>
          <a:xfrm>
            <a:off x="6101358" y="3389258"/>
            <a:ext cx="3587154"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err="1">
                <a:solidFill>
                  <a:srgbClr val="000000"/>
                </a:solidFill>
                <a:highlight>
                  <a:srgbClr val="FFFFFF"/>
                </a:highlight>
                <a:latin typeface="Courier New" panose="02070309020205020404" pitchFamily="49" charset="0"/>
                <a:cs typeface="Courier New" panose="02070309020205020404" pitchFamily="49" charset="0"/>
              </a:rPr>
              <a:t>id</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808080"/>
                </a:solidFill>
                <a:highlight>
                  <a:srgbClr val="FFFFFF"/>
                </a:highlight>
                <a:latin typeface="Courier New" panose="02070309020205020404" pitchFamily="49" charset="0"/>
                <a:cs typeface="Courier New" panose="02070309020205020404" pitchFamily="49" charset="0"/>
              </a:rPr>
              <a:t>"UNIVERSITAETOGD.762955"</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err="1">
                <a:solidFill>
                  <a:srgbClr val="000000"/>
                </a:solidFill>
                <a:highlight>
                  <a:srgbClr val="FFFFFF"/>
                </a:highlight>
                <a:latin typeface="Courier New" panose="02070309020205020404" pitchFamily="49" charset="0"/>
                <a:cs typeface="Courier New" panose="02070309020205020404" pitchFamily="49" charset="0"/>
              </a:rPr>
              <a:t>geometry</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type</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808080"/>
                </a:solidFill>
                <a:highlight>
                  <a:srgbClr val="FFFFFF"/>
                </a:highlight>
                <a:latin typeface="Courier New" panose="02070309020205020404" pitchFamily="49" charset="0"/>
                <a:cs typeface="Courier New" panose="02070309020205020404" pitchFamily="49" charset="0"/>
              </a:rPr>
              <a:t>"Point"</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err="1">
                <a:solidFill>
                  <a:srgbClr val="000000"/>
                </a:solidFill>
                <a:highlight>
                  <a:srgbClr val="FFFFFF"/>
                </a:highlight>
                <a:latin typeface="Courier New" panose="02070309020205020404" pitchFamily="49" charset="0"/>
                <a:cs typeface="Courier New" panose="02070309020205020404" pitchFamily="49" charset="0"/>
              </a:rPr>
              <a:t>coordinates</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FF0000"/>
                </a:solidFill>
                <a:highlight>
                  <a:srgbClr val="FFFFFF"/>
                </a:highlight>
                <a:latin typeface="Courier New" panose="02070309020205020404" pitchFamily="49" charset="0"/>
                <a:cs typeface="Courier New" panose="02070309020205020404" pitchFamily="49" charset="0"/>
              </a:rPr>
              <a:t>16.408860446502068</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FF0000"/>
                </a:solidFill>
                <a:highlight>
                  <a:srgbClr val="FFFFFF"/>
                </a:highlight>
                <a:latin typeface="Courier New" panose="02070309020205020404" pitchFamily="49" charset="0"/>
                <a:cs typeface="Courier New" panose="02070309020205020404" pitchFamily="49" charset="0"/>
              </a:rPr>
              <a:t>48.21384341856702</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err="1">
                <a:solidFill>
                  <a:srgbClr val="000000"/>
                </a:solidFill>
                <a:highlight>
                  <a:srgbClr val="FFFFFF"/>
                </a:highlight>
                <a:latin typeface="Courier New" panose="02070309020205020404" pitchFamily="49" charset="0"/>
                <a:cs typeface="Courier New" panose="02070309020205020404" pitchFamily="49" charset="0"/>
              </a:rPr>
              <a:t>properties</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NAME</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808080"/>
                </a:solidFill>
                <a:highlight>
                  <a:srgbClr val="FFFFFF"/>
                </a:highlight>
                <a:latin typeface="Courier New" panose="02070309020205020404" pitchFamily="49" charset="0"/>
                <a:cs typeface="Courier New" panose="02070309020205020404" pitchFamily="49" charset="0"/>
              </a:rPr>
              <a:t>"Wirtschaftsuniversität Wien"</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BEZEICHNUNG</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dirty="0">
                <a:solidFill>
                  <a:srgbClr val="808080"/>
                </a:solidFill>
                <a:highlight>
                  <a:srgbClr val="FFFFFF"/>
                </a:highlight>
                <a:latin typeface="Courier New" panose="02070309020205020404" pitchFamily="49" charset="0"/>
                <a:cs typeface="Courier New" panose="02070309020205020404" pitchFamily="49" charset="0"/>
              </a:rPr>
              <a:t>"LC - Hauptgebäude"</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dirty="0">
                <a:solidFill>
                  <a:srgbClr val="000000"/>
                </a:solidFill>
                <a:highlight>
                  <a:srgbClr val="FFFFFF"/>
                </a:highlight>
                <a:latin typeface="Courier New" panose="02070309020205020404" pitchFamily="49" charset="0"/>
                <a:cs typeface="Courier New" panose="02070309020205020404" pitchFamily="49" charset="0"/>
              </a:rPr>
              <a:t>    </a:t>
            </a:r>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solidFill>
                <a:srgbClr val="000000"/>
              </a:solidFill>
              <a:highlight>
                <a:srgbClr val="FFFFFF"/>
              </a:highlight>
              <a:latin typeface="Courier New" panose="02070309020205020404" pitchFamily="49" charset="0"/>
              <a:cs typeface="Courier New" panose="02070309020205020404" pitchFamily="49" charset="0"/>
            </a:endParaRPr>
          </a:p>
          <a:p>
            <a:r>
              <a:rPr lang="de-AT" sz="800" b="1" dirty="0">
                <a:solidFill>
                  <a:srgbClr val="000080"/>
                </a:solidFill>
                <a:highlight>
                  <a:srgbClr val="FFFFFF"/>
                </a:highlight>
                <a:latin typeface="Courier New" panose="02070309020205020404" pitchFamily="49" charset="0"/>
                <a:cs typeface="Courier New" panose="02070309020205020404" pitchFamily="49" charset="0"/>
              </a:rPr>
              <a:t>}</a:t>
            </a:r>
            <a:endParaRPr lang="de-AT" sz="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59323092"/>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464" y="1236177"/>
            <a:ext cx="8640053" cy="3859813"/>
          </a:xfrm>
        </p:spPr>
        <p:txBody>
          <a:bodyPr>
            <a:normAutofit/>
          </a:bodyPr>
          <a:lstStyle/>
          <a:p>
            <a:r>
              <a:rPr lang="en-US" sz="2000" dirty="0"/>
              <a:t>Watson </a:t>
            </a:r>
            <a:r>
              <a:rPr lang="mr-IN" sz="2000" dirty="0"/>
              <a:t>…</a:t>
            </a:r>
            <a:r>
              <a:rPr lang="en-US" sz="2000" dirty="0"/>
              <a:t> no, not THAT Watson</a:t>
            </a:r>
            <a:r>
              <a:rPr lang="mr-IN" sz="2000" dirty="0"/>
              <a:t>…</a:t>
            </a:r>
            <a:r>
              <a:rPr lang="en-US" sz="2000" dirty="0"/>
              <a:t> </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hlinkClick r:id="rId2"/>
              </a:rPr>
              <a:t>http://watson.kmi.open.ac.uk/WatsonWUI/</a:t>
            </a:r>
            <a:r>
              <a:rPr lang="en-US" sz="2000" dirty="0"/>
              <a:t> </a:t>
            </a:r>
          </a:p>
          <a:p>
            <a:r>
              <a:rPr lang="en-US" sz="2000" dirty="0"/>
              <a:t>(2007 - ??? </a:t>
            </a:r>
            <a:r>
              <a:rPr lang="mr-IN" sz="2000" dirty="0"/>
              <a:t>…</a:t>
            </a:r>
            <a:r>
              <a:rPr lang="en-US" sz="2000" dirty="0"/>
              <a:t> also “frozen” since a while)</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90</a:t>
            </a:fld>
            <a:endParaRPr lang="de-AT" dirty="0"/>
          </a:p>
        </p:txBody>
      </p:sp>
      <p:sp>
        <p:nvSpPr>
          <p:cNvPr id="7" name="Title 1"/>
          <p:cNvSpPr>
            <a:spLocks noGrp="1"/>
          </p:cNvSpPr>
          <p:nvPr>
            <p:ph type="title"/>
          </p:nvPr>
        </p:nvSpPr>
        <p:spPr/>
        <p:txBody>
          <a:bodyPr/>
          <a:lstStyle/>
          <a:p>
            <a:r>
              <a:rPr lang="en-US" dirty="0"/>
              <a:t>Semantic Search history 2/4</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3576" y="1705372"/>
            <a:ext cx="5365581" cy="2016224"/>
          </a:xfrm>
          <a:prstGeom prst="rect">
            <a:avLst/>
          </a:prstGeom>
        </p:spPr>
      </p:pic>
      <p:sp>
        <p:nvSpPr>
          <p:cNvPr id="2" name="Rectangle 1"/>
          <p:cNvSpPr/>
          <p:nvPr/>
        </p:nvSpPr>
        <p:spPr>
          <a:xfrm>
            <a:off x="3639840" y="4839167"/>
            <a:ext cx="5544616" cy="830997"/>
          </a:xfrm>
          <a:prstGeom prst="rect">
            <a:avLst/>
          </a:prstGeom>
        </p:spPr>
        <p:txBody>
          <a:bodyPr wrap="square">
            <a:spAutoFit/>
          </a:bodyPr>
          <a:lstStyle/>
          <a:p>
            <a:pPr marL="285750" indent="-285750">
              <a:buFont typeface="Arial" charset="0"/>
              <a:buChar char="•"/>
            </a:pPr>
            <a:r>
              <a:rPr lang="en-US" sz="1600" dirty="0"/>
              <a:t>Mathieu </a:t>
            </a:r>
            <a:r>
              <a:rPr lang="en-US" sz="1600" dirty="0" err="1"/>
              <a:t>d'Aquin</a:t>
            </a:r>
            <a:r>
              <a:rPr lang="en-US" sz="1600" dirty="0"/>
              <a:t>, </a:t>
            </a:r>
            <a:r>
              <a:rPr lang="en-US" sz="1600" dirty="0">
                <a:hlinkClick r:id="rId4"/>
              </a:rPr>
              <a:t>Enrico Motta</a:t>
            </a:r>
            <a:r>
              <a:rPr lang="en-US" sz="1600" dirty="0"/>
              <a:t>:</a:t>
            </a:r>
            <a:br>
              <a:rPr lang="en-US" sz="1600" dirty="0"/>
            </a:br>
            <a:r>
              <a:rPr lang="en-US" sz="1600" dirty="0"/>
              <a:t>Watson, more than a Semantic Web search engine. </a:t>
            </a:r>
            <a:r>
              <a:rPr lang="en-US" sz="1600" dirty="0">
                <a:hlinkClick r:id="rId5"/>
              </a:rPr>
              <a:t>Semantic Web 2(1)</a:t>
            </a:r>
            <a:r>
              <a:rPr lang="en-US" sz="1600" dirty="0"/>
              <a:t>: 55-63 (2011)</a:t>
            </a:r>
          </a:p>
        </p:txBody>
      </p:sp>
    </p:spTree>
    <p:extLst>
      <p:ext uri="{BB962C8B-B14F-4D97-AF65-F5344CB8AC3E}">
        <p14:creationId xmlns:p14="http://schemas.microsoft.com/office/powerpoint/2010/main" val="182611951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SWSE (2007-2011?</a:t>
            </a:r>
          </a:p>
          <a:p>
            <a:r>
              <a:rPr lang="en-US" dirty="0" err="1"/>
              <a:t>VisiNav</a:t>
            </a:r>
            <a:r>
              <a:rPr lang="en-US" dirty="0"/>
              <a:t> (2010-2011?)</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91</a:t>
            </a:fld>
            <a:endParaRPr lang="de-AT" dirty="0"/>
          </a:p>
        </p:txBody>
      </p:sp>
      <p:sp>
        <p:nvSpPr>
          <p:cNvPr id="6" name="Title 1"/>
          <p:cNvSpPr>
            <a:spLocks noGrp="1"/>
          </p:cNvSpPr>
          <p:nvPr>
            <p:ph type="title"/>
          </p:nvPr>
        </p:nvSpPr>
        <p:spPr/>
        <p:txBody>
          <a:bodyPr/>
          <a:lstStyle/>
          <a:p>
            <a:r>
              <a:rPr lang="en-US" dirty="0"/>
              <a:t>Semantic Search history 3/4</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6227" y="1702478"/>
            <a:ext cx="3793506" cy="28586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833" y="2230507"/>
            <a:ext cx="3374015" cy="2330584"/>
          </a:xfrm>
          <a:prstGeom prst="rect">
            <a:avLst/>
          </a:prstGeom>
        </p:spPr>
      </p:pic>
      <p:sp>
        <p:nvSpPr>
          <p:cNvPr id="2" name="Rectangle 1"/>
          <p:cNvSpPr/>
          <p:nvPr/>
        </p:nvSpPr>
        <p:spPr>
          <a:xfrm>
            <a:off x="897711" y="4716024"/>
            <a:ext cx="8228632" cy="646331"/>
          </a:xfrm>
          <a:prstGeom prst="rect">
            <a:avLst/>
          </a:prstGeom>
        </p:spPr>
        <p:txBody>
          <a:bodyPr wrap="square">
            <a:spAutoFit/>
          </a:bodyPr>
          <a:lstStyle/>
          <a:p>
            <a:pPr marL="171450" indent="-171450">
              <a:buFont typeface="Arial" charset="0"/>
              <a:buChar char="•"/>
            </a:pPr>
            <a:r>
              <a:rPr lang="en-US" sz="1200" dirty="0"/>
              <a:t>Aidan Hogan, Andreas </a:t>
            </a:r>
            <a:r>
              <a:rPr lang="en-US" sz="1200" dirty="0" err="1"/>
              <a:t>Harth</a:t>
            </a:r>
            <a:r>
              <a:rPr lang="en-US" sz="1200" dirty="0"/>
              <a:t>, Jürgen </a:t>
            </a:r>
            <a:r>
              <a:rPr lang="en-US" sz="1200" dirty="0" err="1"/>
              <a:t>Umbrich</a:t>
            </a:r>
            <a:r>
              <a:rPr lang="en-US" sz="1200" dirty="0"/>
              <a:t>, Sheila Kinsella, Axel </a:t>
            </a:r>
            <a:r>
              <a:rPr lang="en-US" sz="1200" dirty="0" err="1"/>
              <a:t>Polleres</a:t>
            </a:r>
            <a:r>
              <a:rPr lang="en-US" sz="1200" dirty="0"/>
              <a:t>, and Stefan Decker. Searching and browsing linked data with SWSE: The semantic web search engine. </a:t>
            </a:r>
            <a:r>
              <a:rPr lang="en-US" sz="1200" i="1" dirty="0"/>
              <a:t>Journal of Web Semantics (JWS)</a:t>
            </a:r>
            <a:r>
              <a:rPr lang="en-US" sz="1200" dirty="0"/>
              <a:t>, 9(4):365--401, 2011.</a:t>
            </a:r>
          </a:p>
        </p:txBody>
      </p:sp>
    </p:spTree>
    <p:extLst>
      <p:ext uri="{BB962C8B-B14F-4D97-AF65-F5344CB8AC3E}">
        <p14:creationId xmlns:p14="http://schemas.microsoft.com/office/powerpoint/2010/main" val="147500007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 Search history 4/4</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83456" y="1273324"/>
            <a:ext cx="4480380" cy="2635945"/>
          </a:xfrm>
        </p:spPr>
      </p:pic>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92</a:t>
            </a:fld>
            <a:endParaRPr lang="de-AT" dirty="0"/>
          </a:p>
        </p:txBody>
      </p:sp>
      <p:sp>
        <p:nvSpPr>
          <p:cNvPr id="3" name="TextBox 2"/>
          <p:cNvSpPr txBox="1"/>
          <p:nvPr/>
        </p:nvSpPr>
        <p:spPr>
          <a:xfrm>
            <a:off x="5296024" y="1417340"/>
            <a:ext cx="2904962" cy="369332"/>
          </a:xfrm>
          <a:prstGeom prst="rect">
            <a:avLst/>
          </a:prstGeom>
          <a:noFill/>
        </p:spPr>
        <p:txBody>
          <a:bodyPr wrap="none" rtlCol="0">
            <a:spAutoFit/>
          </a:bodyPr>
          <a:lstStyle/>
          <a:p>
            <a:r>
              <a:rPr lang="en-US" dirty="0"/>
              <a:t>2007-2014, now offline</a:t>
            </a:r>
          </a:p>
        </p:txBody>
      </p:sp>
      <p:sp>
        <p:nvSpPr>
          <p:cNvPr id="9" name="TextBox 8"/>
          <p:cNvSpPr txBox="1"/>
          <p:nvPr/>
        </p:nvSpPr>
        <p:spPr>
          <a:xfrm>
            <a:off x="3135784" y="3909269"/>
            <a:ext cx="6462791" cy="954107"/>
          </a:xfrm>
          <a:prstGeom prst="rect">
            <a:avLst/>
          </a:prstGeom>
          <a:noFill/>
        </p:spPr>
        <p:txBody>
          <a:bodyPr wrap="square" rtlCol="0">
            <a:spAutoFit/>
          </a:bodyPr>
          <a:lstStyle/>
          <a:p>
            <a:pPr marL="285750" indent="-285750">
              <a:buFont typeface="Arial" charset="0"/>
              <a:buChar char="•"/>
            </a:pPr>
            <a:r>
              <a:rPr lang="en-US" sz="1400" dirty="0">
                <a:hlinkClick r:id="rId3"/>
              </a:rPr>
              <a:t>Eyal Oren</a:t>
            </a:r>
            <a:r>
              <a:rPr lang="en-US" sz="1400" dirty="0"/>
              <a:t>, Renaud </a:t>
            </a:r>
            <a:r>
              <a:rPr lang="en-US" sz="1400" dirty="0" err="1"/>
              <a:t>Delbru</a:t>
            </a:r>
            <a:r>
              <a:rPr lang="en-US" sz="1400" dirty="0"/>
              <a:t>, </a:t>
            </a:r>
            <a:r>
              <a:rPr lang="en-US" sz="1400" dirty="0">
                <a:hlinkClick r:id="rId4"/>
              </a:rPr>
              <a:t>Michele Catasta</a:t>
            </a:r>
            <a:r>
              <a:rPr lang="en-US" sz="1400" dirty="0"/>
              <a:t>, </a:t>
            </a:r>
            <a:r>
              <a:rPr lang="en-US" sz="1400" dirty="0">
                <a:hlinkClick r:id="rId5"/>
              </a:rPr>
              <a:t>Richard Cyganiak</a:t>
            </a:r>
            <a:r>
              <a:rPr lang="en-US" sz="1400" dirty="0"/>
              <a:t>, </a:t>
            </a:r>
            <a:r>
              <a:rPr lang="en-US" sz="1400" dirty="0">
                <a:hlinkClick r:id="rId6"/>
              </a:rPr>
              <a:t>Holger Stenzhorn</a:t>
            </a:r>
            <a:r>
              <a:rPr lang="en-US" sz="1400" dirty="0"/>
              <a:t>, </a:t>
            </a:r>
            <a:r>
              <a:rPr lang="en-US" sz="1400" dirty="0">
                <a:hlinkClick r:id="rId7"/>
              </a:rPr>
              <a:t>Giovanni Tummarello</a:t>
            </a:r>
            <a:r>
              <a:rPr lang="en-US" sz="1400" dirty="0"/>
              <a:t>:</a:t>
            </a:r>
            <a:br>
              <a:rPr lang="en-US" sz="1400" dirty="0"/>
            </a:br>
            <a:r>
              <a:rPr lang="en-US" sz="1400" dirty="0" err="1"/>
              <a:t>Sindice.com</a:t>
            </a:r>
            <a:r>
              <a:rPr lang="en-US" sz="1400" dirty="0"/>
              <a:t>: a document-oriented lookup index for open linked data. </a:t>
            </a:r>
            <a:r>
              <a:rPr lang="en-US" sz="1400" dirty="0">
                <a:hlinkClick r:id="rId8"/>
              </a:rPr>
              <a:t>IJMSO 3(1)</a:t>
            </a:r>
            <a:r>
              <a:rPr lang="en-US" sz="1400" dirty="0"/>
              <a:t>: 37-52 (2008)</a:t>
            </a:r>
          </a:p>
        </p:txBody>
      </p:sp>
    </p:spTree>
    <p:extLst>
      <p:ext uri="{BB962C8B-B14F-4D97-AF65-F5344CB8AC3E}">
        <p14:creationId xmlns:p14="http://schemas.microsoft.com/office/powerpoint/2010/main" val="1922455976"/>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Semantic</a:t>
            </a:r>
            <a:r>
              <a:rPr lang="de-DE" dirty="0"/>
              <a:t> Search </a:t>
            </a:r>
            <a:r>
              <a:rPr lang="de-DE" dirty="0" err="1"/>
              <a:t>History</a:t>
            </a:r>
            <a:r>
              <a:rPr lang="mr-IN" dirty="0"/>
              <a:t>…</a:t>
            </a:r>
            <a:endParaRPr lang="de-DE" dirty="0"/>
          </a:p>
        </p:txBody>
      </p:sp>
      <p:sp>
        <p:nvSpPr>
          <p:cNvPr id="3" name="Inhaltsplatzhalter 2"/>
          <p:cNvSpPr>
            <a:spLocks noGrp="1"/>
          </p:cNvSpPr>
          <p:nvPr>
            <p:ph idx="1"/>
          </p:nvPr>
        </p:nvSpPr>
        <p:spPr>
          <a:xfrm>
            <a:off x="513356" y="1345332"/>
            <a:ext cx="9535196" cy="3859813"/>
          </a:xfrm>
        </p:spPr>
        <p:txBody>
          <a:bodyPr>
            <a:normAutofit fontScale="92500" lnSpcReduction="20000"/>
          </a:bodyPr>
          <a:lstStyle/>
          <a:p>
            <a:r>
              <a:rPr lang="de-DE" dirty="0"/>
              <a:t>A </a:t>
            </a:r>
            <a:r>
              <a:rPr lang="de-DE" dirty="0" err="1"/>
              <a:t>bit</a:t>
            </a:r>
            <a:r>
              <a:rPr lang="de-DE" dirty="0"/>
              <a:t> </a:t>
            </a:r>
            <a:r>
              <a:rPr lang="de-DE" dirty="0" err="1"/>
              <a:t>of</a:t>
            </a:r>
            <a:r>
              <a:rPr lang="de-DE" dirty="0"/>
              <a:t> </a:t>
            </a:r>
            <a:r>
              <a:rPr lang="de-DE" dirty="0" err="1"/>
              <a:t>history</a:t>
            </a:r>
            <a:r>
              <a:rPr lang="de-DE" dirty="0"/>
              <a:t> on </a:t>
            </a:r>
            <a:r>
              <a:rPr lang="de-DE" dirty="0" err="1"/>
              <a:t>Semantic</a:t>
            </a:r>
            <a:r>
              <a:rPr lang="de-DE" dirty="0"/>
              <a:t> Search</a:t>
            </a:r>
            <a:r>
              <a:rPr lang="mr-IN" dirty="0"/>
              <a:t>…</a:t>
            </a:r>
            <a:r>
              <a:rPr lang="en-US" dirty="0"/>
              <a:t> </a:t>
            </a:r>
          </a:p>
          <a:p>
            <a:pPr lvl="1"/>
            <a:r>
              <a:rPr lang="en-US" dirty="0"/>
              <a:t>Various research prototypes of Search Engines specifically for RDF and Linked Data:</a:t>
            </a:r>
          </a:p>
          <a:p>
            <a:pPr lvl="2"/>
            <a:r>
              <a:rPr lang="en-US" dirty="0"/>
              <a:t>“entity search” through labels and “graph </a:t>
            </a:r>
            <a:r>
              <a:rPr lang="en-US" dirty="0" err="1"/>
              <a:t>neighbourhoods</a:t>
            </a:r>
            <a:r>
              <a:rPr lang="en-US" dirty="0"/>
              <a:t>”</a:t>
            </a:r>
          </a:p>
          <a:p>
            <a:pPr lvl="2"/>
            <a:r>
              <a:rPr lang="en-US" dirty="0"/>
              <a:t>Specific “snippet“ representation of common entities and properties based on entity types</a:t>
            </a:r>
          </a:p>
          <a:p>
            <a:pPr lvl="2"/>
            <a:r>
              <a:rPr lang="de-AT" i="1" dirty="0"/>
              <a:t>BTW: </a:t>
            </a:r>
            <a:r>
              <a:rPr lang="de-AT" i="1" dirty="0" err="1"/>
              <a:t>Both</a:t>
            </a:r>
            <a:r>
              <a:rPr lang="de-AT" i="1" dirty="0"/>
              <a:t> SWSE </a:t>
            </a:r>
            <a:r>
              <a:rPr lang="de-AT" i="1" dirty="0" err="1"/>
              <a:t>and</a:t>
            </a:r>
            <a:r>
              <a:rPr lang="de-AT" i="1" dirty="0"/>
              <a:t> </a:t>
            </a:r>
            <a:r>
              <a:rPr lang="de-AT" i="1" dirty="0" err="1"/>
              <a:t>Sindice</a:t>
            </a:r>
            <a:r>
              <a:rPr lang="de-AT" i="1" dirty="0"/>
              <a:t> </a:t>
            </a:r>
            <a:r>
              <a:rPr lang="de-AT" i="1" dirty="0" err="1"/>
              <a:t>used</a:t>
            </a:r>
            <a:r>
              <a:rPr lang="de-AT" i="1" dirty="0"/>
              <a:t> (</a:t>
            </a:r>
            <a:r>
              <a:rPr lang="de-AT" i="1" dirty="0" err="1"/>
              <a:t>tailored</a:t>
            </a:r>
            <a:r>
              <a:rPr lang="de-AT" i="1" dirty="0"/>
              <a:t>, </a:t>
            </a:r>
            <a:r>
              <a:rPr lang="de-AT" i="1" dirty="0" err="1"/>
              <a:t>LIGHTweight</a:t>
            </a:r>
            <a:r>
              <a:rPr lang="de-AT" i="1" dirty="0"/>
              <a:t>) </a:t>
            </a:r>
            <a:r>
              <a:rPr lang="de-AT" b="1" i="1" dirty="0"/>
              <a:t>RDFS</a:t>
            </a:r>
            <a:r>
              <a:rPr lang="de-AT" i="1" dirty="0"/>
              <a:t> </a:t>
            </a:r>
            <a:r>
              <a:rPr lang="de-AT" i="1" dirty="0" err="1"/>
              <a:t>and</a:t>
            </a:r>
            <a:r>
              <a:rPr lang="de-AT" i="1" dirty="0"/>
              <a:t> </a:t>
            </a:r>
            <a:r>
              <a:rPr lang="de-AT" b="1" i="1" dirty="0"/>
              <a:t>OWL</a:t>
            </a:r>
            <a:r>
              <a:rPr lang="de-AT" i="1" dirty="0"/>
              <a:t> </a:t>
            </a:r>
            <a:r>
              <a:rPr lang="de-AT" i="1" dirty="0" err="1"/>
              <a:t>reasoning</a:t>
            </a:r>
            <a:r>
              <a:rPr lang="de-AT" i="1" dirty="0"/>
              <a:t> </a:t>
            </a:r>
            <a:r>
              <a:rPr lang="de-AT" i="1" dirty="0">
                <a:sym typeface="Wingdings"/>
              </a:rPr>
              <a:t> cf. </a:t>
            </a:r>
            <a:r>
              <a:rPr lang="de-AT" i="1" dirty="0" err="1">
                <a:sym typeface="Wingdings"/>
              </a:rPr>
              <a:t>our</a:t>
            </a:r>
            <a:r>
              <a:rPr lang="de-AT" i="1" dirty="0">
                <a:sym typeface="Wingdings"/>
              </a:rPr>
              <a:t> RW2013 </a:t>
            </a:r>
            <a:r>
              <a:rPr lang="de-AT" i="1" dirty="0" err="1">
                <a:sym typeface="Wingdings"/>
              </a:rPr>
              <a:t>lecture</a:t>
            </a:r>
            <a:r>
              <a:rPr lang="de-AT" i="1" dirty="0">
                <a:sym typeface="Wingdings"/>
              </a:rPr>
              <a:t> </a:t>
            </a:r>
            <a:r>
              <a:rPr lang="de-AT" i="1" dirty="0" err="1">
                <a:sym typeface="Wingdings"/>
              </a:rPr>
              <a:t>notes</a:t>
            </a:r>
            <a:r>
              <a:rPr lang="de-AT" i="1" dirty="0">
                <a:sym typeface="Wingdings"/>
              </a:rPr>
              <a:t> </a:t>
            </a:r>
            <a:r>
              <a:rPr lang="de-AT" i="1" dirty="0" err="1">
                <a:sym typeface="Wingdings"/>
              </a:rPr>
              <a:t>for</a:t>
            </a:r>
            <a:r>
              <a:rPr lang="de-AT" i="1" dirty="0">
                <a:sym typeface="Wingdings"/>
              </a:rPr>
              <a:t> </a:t>
            </a:r>
            <a:r>
              <a:rPr lang="de-AT" i="1" dirty="0" err="1">
                <a:sym typeface="Wingdings"/>
              </a:rPr>
              <a:t>details</a:t>
            </a:r>
            <a:r>
              <a:rPr lang="de-AT" i="1" dirty="0">
                <a:sym typeface="Wingdings"/>
              </a:rPr>
              <a:t>!!!</a:t>
            </a:r>
            <a:endParaRPr lang="de-AT" i="1" dirty="0"/>
          </a:p>
          <a:p>
            <a:pPr lvl="2"/>
            <a:endParaRPr lang="en-US" dirty="0"/>
          </a:p>
          <a:p>
            <a:pPr lvl="2"/>
            <a:endParaRPr lang="en-US" dirty="0"/>
          </a:p>
          <a:p>
            <a:pPr lvl="2"/>
            <a:endParaRPr lang="en-US" dirty="0"/>
          </a:p>
          <a:p>
            <a:pPr lvl="2"/>
            <a:endParaRPr lang="en-US" dirty="0"/>
          </a:p>
          <a:p>
            <a:pPr lvl="1"/>
            <a:r>
              <a:rPr lang="en-US" dirty="0"/>
              <a:t>So, what happened to Semantic Search?</a:t>
            </a:r>
            <a:endParaRPr lang="de-DE"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93</a:t>
            </a:fld>
            <a:endParaRPr lang="de-AT" dirty="0"/>
          </a:p>
        </p:txBody>
      </p:sp>
      <p:sp>
        <p:nvSpPr>
          <p:cNvPr id="6" name="Rectangle 5"/>
          <p:cNvSpPr/>
          <p:nvPr/>
        </p:nvSpPr>
        <p:spPr>
          <a:xfrm>
            <a:off x="6290087" y="4576400"/>
            <a:ext cx="3758465" cy="369332"/>
          </a:xfrm>
          <a:prstGeom prst="rect">
            <a:avLst/>
          </a:prstGeom>
        </p:spPr>
        <p:txBody>
          <a:bodyPr wrap="none">
            <a:spAutoFit/>
          </a:bodyPr>
          <a:lstStyle/>
          <a:p>
            <a:r>
              <a:rPr lang="mr-IN" dirty="0"/>
              <a:t>…</a:t>
            </a:r>
            <a:r>
              <a:rPr lang="en-US" dirty="0"/>
              <a:t> it has become a commodity!</a:t>
            </a:r>
          </a:p>
        </p:txBody>
      </p:sp>
    </p:spTree>
    <p:extLst>
      <p:ext uri="{BB962C8B-B14F-4D97-AF65-F5344CB8AC3E}">
        <p14:creationId xmlns:p14="http://schemas.microsoft.com/office/powerpoint/2010/main" val="700428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Semantic</a:t>
            </a:r>
            <a:r>
              <a:rPr lang="de-DE" dirty="0"/>
              <a:t> Search </a:t>
            </a:r>
            <a:r>
              <a:rPr lang="de-DE" dirty="0" err="1"/>
              <a:t>History</a:t>
            </a:r>
            <a:endParaRPr lang="de-DE" dirty="0"/>
          </a:p>
        </p:txBody>
      </p:sp>
      <p:sp>
        <p:nvSpPr>
          <p:cNvPr id="3" name="Inhaltsplatzhalter 2"/>
          <p:cNvSpPr>
            <a:spLocks noGrp="1"/>
          </p:cNvSpPr>
          <p:nvPr>
            <p:ph idx="1"/>
          </p:nvPr>
        </p:nvSpPr>
        <p:spPr>
          <a:xfrm>
            <a:off x="327472" y="1201316"/>
            <a:ext cx="9391180" cy="3859813"/>
          </a:xfrm>
        </p:spPr>
        <p:txBody>
          <a:bodyPr/>
          <a:lstStyle/>
          <a:p>
            <a:r>
              <a:rPr lang="de-DE" dirty="0" err="1"/>
              <a:t>Semantic</a:t>
            </a:r>
            <a:r>
              <a:rPr lang="de-DE" dirty="0"/>
              <a:t> Search: </a:t>
            </a:r>
            <a:r>
              <a:rPr lang="de-DE" dirty="0" err="1"/>
              <a:t>Google‘s</a:t>
            </a:r>
            <a:r>
              <a:rPr lang="de-DE" dirty="0"/>
              <a:t> </a:t>
            </a:r>
            <a:r>
              <a:rPr lang="de-DE" dirty="0" err="1"/>
              <a:t>knowledge</a:t>
            </a:r>
            <a:r>
              <a:rPr lang="de-DE" dirty="0"/>
              <a:t> </a:t>
            </a:r>
            <a:r>
              <a:rPr lang="de-DE" dirty="0" err="1"/>
              <a:t>graph</a:t>
            </a:r>
            <a:r>
              <a:rPr lang="de-DE" dirty="0"/>
              <a:t> &amp; </a:t>
            </a:r>
            <a:r>
              <a:rPr lang="de-DE" dirty="0" err="1"/>
              <a:t>rich</a:t>
            </a:r>
            <a:r>
              <a:rPr lang="de-DE" dirty="0"/>
              <a:t> </a:t>
            </a:r>
            <a:r>
              <a:rPr lang="de-DE" dirty="0" err="1"/>
              <a:t>snippets</a:t>
            </a:r>
            <a:endParaRPr lang="de-DE" dirty="0"/>
          </a:p>
          <a:p>
            <a:endParaRPr lang="de-DE" dirty="0"/>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94</a:t>
            </a:fld>
            <a:endParaRPr lang="de-AT"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5664" y="1669103"/>
            <a:ext cx="5184576" cy="4040746"/>
          </a:xfrm>
          <a:prstGeom prst="rect">
            <a:avLst/>
          </a:prstGeom>
          <a:ln>
            <a:solidFill>
              <a:srgbClr val="5B9BD5"/>
            </a:solidFill>
          </a:ln>
        </p:spPr>
      </p:pic>
    </p:spTree>
    <p:extLst>
      <p:ext uri="{BB962C8B-B14F-4D97-AF65-F5344CB8AC3E}">
        <p14:creationId xmlns:p14="http://schemas.microsoft.com/office/powerpoint/2010/main" val="10679188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7232" y="1524881"/>
            <a:ext cx="6065507" cy="4145283"/>
          </a:xfrm>
          <a:prstGeom prst="rect">
            <a:avLst/>
          </a:prstGeom>
          <a:ln w="12700">
            <a:solidFill>
              <a:srgbClr val="5B9BD5"/>
            </a:solidFill>
            <a:miter lim="400000"/>
          </a:ln>
        </p:spPr>
      </p:pic>
      <p:sp>
        <p:nvSpPr>
          <p:cNvPr id="2" name="Titel 1"/>
          <p:cNvSpPr>
            <a:spLocks noGrp="1"/>
          </p:cNvSpPr>
          <p:nvPr>
            <p:ph type="title"/>
          </p:nvPr>
        </p:nvSpPr>
        <p:spPr/>
        <p:txBody>
          <a:bodyPr/>
          <a:lstStyle/>
          <a:p>
            <a:r>
              <a:rPr lang="de-DE" dirty="0" err="1"/>
              <a:t>Semantic</a:t>
            </a:r>
            <a:r>
              <a:rPr lang="de-DE" dirty="0"/>
              <a:t> Search </a:t>
            </a:r>
            <a:r>
              <a:rPr lang="de-DE" dirty="0" err="1"/>
              <a:t>History</a:t>
            </a:r>
            <a:endParaRPr lang="de-DE" dirty="0"/>
          </a:p>
        </p:txBody>
      </p:sp>
      <p:sp>
        <p:nvSpPr>
          <p:cNvPr id="3" name="Inhaltsplatzhalter 2"/>
          <p:cNvSpPr>
            <a:spLocks noGrp="1"/>
          </p:cNvSpPr>
          <p:nvPr>
            <p:ph idx="1"/>
          </p:nvPr>
        </p:nvSpPr>
        <p:spPr>
          <a:xfrm>
            <a:off x="26268" y="1162914"/>
            <a:ext cx="9391180" cy="3859813"/>
          </a:xfrm>
        </p:spPr>
        <p:txBody>
          <a:bodyPr/>
          <a:lstStyle/>
          <a:p>
            <a:r>
              <a:rPr lang="de-DE" dirty="0" err="1"/>
              <a:t>Semantic</a:t>
            </a:r>
            <a:r>
              <a:rPr lang="de-DE" dirty="0"/>
              <a:t> Search: </a:t>
            </a:r>
            <a:r>
              <a:rPr lang="de-DE" dirty="0" err="1"/>
              <a:t>Yahoo‘s</a:t>
            </a:r>
            <a:r>
              <a:rPr lang="de-DE" dirty="0"/>
              <a:t> </a:t>
            </a:r>
            <a:r>
              <a:rPr lang="de-DE" dirty="0" err="1"/>
              <a:t>knowledge</a:t>
            </a:r>
            <a:r>
              <a:rPr lang="de-DE" dirty="0"/>
              <a:t> </a:t>
            </a:r>
            <a:r>
              <a:rPr lang="de-DE" dirty="0" err="1"/>
              <a:t>graph</a:t>
            </a:r>
            <a:r>
              <a:rPr lang="mr-IN" dirty="0"/>
              <a:t>…</a:t>
            </a:r>
            <a:endParaRPr lang="de-DE" dirty="0"/>
          </a:p>
          <a:p>
            <a:endParaRPr lang="de-DE" dirty="0"/>
          </a:p>
        </p:txBody>
      </p:sp>
      <p:sp>
        <p:nvSpPr>
          <p:cNvPr id="4" name="Fußzeilenplatzhalter 3"/>
          <p:cNvSpPr>
            <a:spLocks noGrp="1"/>
          </p:cNvSpPr>
          <p:nvPr>
            <p:ph type="ftr" sz="quarter" idx="11"/>
          </p:nvPr>
        </p:nvSpPr>
        <p:spPr>
          <a:xfrm>
            <a:off x="235677" y="4661249"/>
            <a:ext cx="3391555" cy="467092"/>
          </a:xfrm>
        </p:spPr>
        <p:txBody>
          <a:bodyPr/>
          <a:lstStyle/>
          <a:p>
            <a:r>
              <a:rPr lang="de-AT" dirty="0"/>
              <a:t>Source: </a:t>
            </a:r>
            <a:r>
              <a:rPr lang="en-US" dirty="0"/>
              <a:t>What happened to the Semantic Web? Peter Mika, Keynote at ACM Hypertext, July 5, 2017</a:t>
            </a:r>
          </a:p>
          <a:p>
            <a:r>
              <a:rPr lang="de-AT" dirty="0"/>
              <a:t> </a:t>
            </a:r>
            <a:r>
              <a:rPr lang="de-AT" dirty="0">
                <a:hlinkClick r:id="rId3"/>
              </a:rPr>
              <a:t>https://www.slideshare.net/pmika/what-happened-to-the-semantic-web</a:t>
            </a:r>
            <a:r>
              <a:rPr lang="de-AT" dirty="0"/>
              <a:t> </a:t>
            </a:r>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95</a:t>
            </a:fld>
            <a:endParaRPr lang="de-AT" dirty="0"/>
          </a:p>
        </p:txBody>
      </p:sp>
    </p:spTree>
    <p:extLst>
      <p:ext uri="{BB962C8B-B14F-4D97-AF65-F5344CB8AC3E}">
        <p14:creationId xmlns:p14="http://schemas.microsoft.com/office/powerpoint/2010/main" val="1499047335"/>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So, how about search in Open Data?</a:t>
            </a:r>
          </a:p>
        </p:txBody>
      </p:sp>
      <p:sp>
        <p:nvSpPr>
          <p:cNvPr id="5" name="Slide Number Placeholder 4"/>
          <p:cNvSpPr>
            <a:spLocks noGrp="1"/>
          </p:cNvSpPr>
          <p:nvPr>
            <p:ph type="sldNum" sz="quarter" idx="12"/>
          </p:nvPr>
        </p:nvSpPr>
        <p:spPr/>
        <p:txBody>
          <a:bodyPr/>
          <a:lstStyle/>
          <a:p>
            <a:r>
              <a:rPr lang="de-AT"/>
              <a:t>SEITE </a:t>
            </a:r>
            <a:fld id="{BE3DC40E-DBBE-4E2D-9EEC-FBF0DA0E9179}" type="slidenum">
              <a:rPr lang="de-AT" smtClean="0"/>
              <a:t>96</a:t>
            </a:fld>
            <a:endParaRPr lang="de-AT" dirty="0"/>
          </a:p>
        </p:txBody>
      </p:sp>
    </p:spTree>
    <p:extLst>
      <p:ext uri="{BB962C8B-B14F-4D97-AF65-F5344CB8AC3E}">
        <p14:creationId xmlns:p14="http://schemas.microsoft.com/office/powerpoint/2010/main" val="2074267648"/>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8023027" cy="736476"/>
          </a:xfrm>
        </p:spPr>
        <p:txBody>
          <a:bodyPr>
            <a:normAutofit fontScale="90000"/>
          </a:bodyPr>
          <a:lstStyle/>
          <a:p>
            <a:r>
              <a:rPr lang="de-DE" dirty="0"/>
              <a:t>Limited Search on Open Data </a:t>
            </a:r>
            <a:r>
              <a:rPr lang="de-DE" dirty="0" err="1"/>
              <a:t>portals</a:t>
            </a:r>
            <a:r>
              <a:rPr lang="de-DE" dirty="0"/>
              <a:t> (CKAN)</a:t>
            </a:r>
          </a:p>
        </p:txBody>
      </p:sp>
      <p:sp>
        <p:nvSpPr>
          <p:cNvPr id="3" name="Inhaltsplatzhalter 2"/>
          <p:cNvSpPr>
            <a:spLocks noGrp="1"/>
          </p:cNvSpPr>
          <p:nvPr>
            <p:ph idx="1"/>
          </p:nvPr>
        </p:nvSpPr>
        <p:spPr/>
        <p:txBody>
          <a:bodyPr/>
          <a:lstStyle/>
          <a:p>
            <a:endParaRPr lang="de-DE"/>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97</a:t>
            </a:fld>
            <a:endParaRPr lang="de-AT" dirty="0"/>
          </a:p>
        </p:txBody>
      </p:sp>
      <p:pic>
        <p:nvPicPr>
          <p:cNvPr id="6" name="Grafik 5"/>
          <p:cNvPicPr>
            <a:picLocks noChangeAspect="1"/>
          </p:cNvPicPr>
          <p:nvPr/>
        </p:nvPicPr>
        <p:blipFill>
          <a:blip r:embed="rId2"/>
          <a:stretch>
            <a:fillRect/>
          </a:stretch>
        </p:blipFill>
        <p:spPr>
          <a:xfrm>
            <a:off x="509653" y="1203761"/>
            <a:ext cx="8697679" cy="4472336"/>
          </a:xfrm>
          <a:prstGeom prst="rect">
            <a:avLst/>
          </a:prstGeom>
        </p:spPr>
      </p:pic>
      <p:sp>
        <p:nvSpPr>
          <p:cNvPr id="7" name="Ellipse 6"/>
          <p:cNvSpPr/>
          <p:nvPr/>
        </p:nvSpPr>
        <p:spPr>
          <a:xfrm>
            <a:off x="208920" y="3433564"/>
            <a:ext cx="3286903" cy="5197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471488" y="5142647"/>
            <a:ext cx="3973189" cy="5951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47230858"/>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3356" y="320824"/>
            <a:ext cx="7951019" cy="736476"/>
          </a:xfrm>
        </p:spPr>
        <p:txBody>
          <a:bodyPr>
            <a:normAutofit fontScale="90000"/>
          </a:bodyPr>
          <a:lstStyle/>
          <a:p>
            <a:r>
              <a:rPr lang="de-DE" dirty="0"/>
              <a:t>Limited Search on Open Data </a:t>
            </a:r>
            <a:r>
              <a:rPr lang="de-DE" dirty="0" err="1"/>
              <a:t>portals</a:t>
            </a:r>
            <a:r>
              <a:rPr lang="de-DE" dirty="0"/>
              <a:t> (CKAN)</a:t>
            </a:r>
          </a:p>
        </p:txBody>
      </p:sp>
      <p:sp>
        <p:nvSpPr>
          <p:cNvPr id="3" name="Inhaltsplatzhalter 2"/>
          <p:cNvSpPr>
            <a:spLocks noGrp="1"/>
          </p:cNvSpPr>
          <p:nvPr>
            <p:ph idx="1"/>
          </p:nvPr>
        </p:nvSpPr>
        <p:spPr>
          <a:xfrm>
            <a:off x="111448" y="1273324"/>
            <a:ext cx="4464496" cy="3859813"/>
          </a:xfrm>
        </p:spPr>
        <p:txBody>
          <a:bodyPr>
            <a:normAutofit/>
          </a:bodyPr>
          <a:lstStyle/>
          <a:p>
            <a:r>
              <a:rPr lang="de-DE" sz="2000" dirty="0"/>
              <a:t>Search </a:t>
            </a:r>
            <a:r>
              <a:rPr lang="de-DE" sz="2000" dirty="0" err="1"/>
              <a:t>only</a:t>
            </a:r>
            <a:r>
              <a:rPr lang="de-DE" sz="2000" dirty="0"/>
              <a:t> in </a:t>
            </a:r>
            <a:r>
              <a:rPr lang="de-DE" sz="2000" dirty="0" err="1"/>
              <a:t>metadata</a:t>
            </a:r>
            <a:r>
              <a:rPr lang="de-DE" sz="2000" dirty="0"/>
              <a:t> </a:t>
            </a:r>
            <a:r>
              <a:rPr lang="de-DE" sz="2000" dirty="0" err="1"/>
              <a:t>descriptions</a:t>
            </a:r>
            <a:endParaRPr lang="de-DE" sz="2000" dirty="0"/>
          </a:p>
          <a:p>
            <a:r>
              <a:rPr lang="de-DE" sz="2000" dirty="0" err="1"/>
              <a:t>No</a:t>
            </a:r>
            <a:r>
              <a:rPr lang="de-DE" sz="2000" dirty="0"/>
              <a:t> </a:t>
            </a:r>
            <a:r>
              <a:rPr lang="de-DE" sz="2000" dirty="0" err="1"/>
              <a:t>search</a:t>
            </a:r>
            <a:r>
              <a:rPr lang="de-DE" sz="2000" dirty="0"/>
              <a:t> in </a:t>
            </a:r>
            <a:r>
              <a:rPr lang="de-DE" sz="2000" dirty="0" err="1"/>
              <a:t>data</a:t>
            </a:r>
            <a:r>
              <a:rPr lang="de-DE" sz="2000" dirty="0"/>
              <a:t> (e.g., CSVs)</a:t>
            </a:r>
          </a:p>
          <a:p>
            <a:endParaRPr lang="de-DE" sz="2000" dirty="0"/>
          </a:p>
          <a:p>
            <a:r>
              <a:rPr lang="de-DE" sz="2000" dirty="0"/>
              <a:t>Quick fix:</a:t>
            </a:r>
          </a:p>
          <a:p>
            <a:pPr lvl="1"/>
            <a:r>
              <a:rPr lang="de-DE" sz="1800" dirty="0" err="1"/>
              <a:t>Full</a:t>
            </a:r>
            <a:r>
              <a:rPr lang="de-DE" sz="1800" dirty="0"/>
              <a:t>-text </a:t>
            </a:r>
            <a:r>
              <a:rPr lang="de-DE" sz="1800" dirty="0" err="1"/>
              <a:t>search</a:t>
            </a:r>
            <a:r>
              <a:rPr lang="de-DE" sz="1800" dirty="0"/>
              <a:t> </a:t>
            </a:r>
            <a:r>
              <a:rPr lang="de-DE" sz="1800" dirty="0" err="1"/>
              <a:t>index</a:t>
            </a:r>
            <a:r>
              <a:rPr lang="de-DE" sz="1800" dirty="0"/>
              <a:t> </a:t>
            </a:r>
            <a:r>
              <a:rPr lang="de-DE" sz="1800" dirty="0" err="1"/>
              <a:t>over</a:t>
            </a:r>
            <a:r>
              <a:rPr lang="de-DE" sz="1800" dirty="0"/>
              <a:t> </a:t>
            </a:r>
            <a:r>
              <a:rPr lang="de-DE" sz="1800" dirty="0" err="1"/>
              <a:t>datasets</a:t>
            </a:r>
            <a:endParaRPr lang="de-DE" sz="1800" dirty="0"/>
          </a:p>
          <a:p>
            <a:pPr lvl="1"/>
            <a:r>
              <a:rPr lang="de-DE" sz="1800" dirty="0" err="1"/>
              <a:t>Reproducing</a:t>
            </a:r>
            <a:r>
              <a:rPr lang="de-DE" sz="1800" dirty="0"/>
              <a:t> Google?</a:t>
            </a:r>
          </a:p>
          <a:p>
            <a:pPr lvl="1"/>
            <a:endParaRPr lang="de-DE" sz="1800" dirty="0"/>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r>
              <a:rPr lang="de-AT"/>
              <a:t>SEITE </a:t>
            </a:r>
            <a:fld id="{BE3DC40E-DBBE-4E2D-9EEC-FBF0DA0E9179}" type="slidenum">
              <a:rPr lang="de-AT" smtClean="0"/>
              <a:t>98</a:t>
            </a:fld>
            <a:endParaRPr lang="de-AT" dirty="0"/>
          </a:p>
        </p:txBody>
      </p:sp>
      <p:pic>
        <p:nvPicPr>
          <p:cNvPr id="6" name="Grafik 5"/>
          <p:cNvPicPr>
            <a:picLocks noChangeAspect="1"/>
          </p:cNvPicPr>
          <p:nvPr/>
        </p:nvPicPr>
        <p:blipFill>
          <a:blip r:embed="rId2"/>
          <a:stretch>
            <a:fillRect/>
          </a:stretch>
        </p:blipFill>
        <p:spPr>
          <a:xfrm>
            <a:off x="4575944" y="1161532"/>
            <a:ext cx="5442014" cy="4465456"/>
          </a:xfrm>
          <a:prstGeom prst="rect">
            <a:avLst/>
          </a:prstGeom>
        </p:spPr>
      </p:pic>
    </p:spTree>
    <p:extLst>
      <p:ext uri="{BB962C8B-B14F-4D97-AF65-F5344CB8AC3E}">
        <p14:creationId xmlns:p14="http://schemas.microsoft.com/office/powerpoint/2010/main" val="1964277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How to achieve Semantic annotation of tabular data?</a:t>
            </a:r>
          </a:p>
        </p:txBody>
      </p:sp>
      <p:sp>
        <p:nvSpPr>
          <p:cNvPr id="10" name="Rechteck 9"/>
          <p:cNvSpPr/>
          <p:nvPr/>
        </p:nvSpPr>
        <p:spPr>
          <a:xfrm>
            <a:off x="543496" y="1449541"/>
            <a:ext cx="8496944" cy="2477538"/>
          </a:xfrm>
          <a:prstGeom prst="rect">
            <a:avLst/>
          </a:prstGeom>
        </p:spPr>
        <p:txBody>
          <a:bodyPr wrap="square">
            <a:spAutoFit/>
          </a:bodyPr>
          <a:lstStyle/>
          <a:p>
            <a:pPr>
              <a:lnSpc>
                <a:spcPct val="150000"/>
              </a:lnSpc>
            </a:pPr>
            <a:r>
              <a:rPr lang="en-US" sz="2333" dirty="0"/>
              <a:t>Web/HTML tables differ from typical Open Data tables:</a:t>
            </a:r>
          </a:p>
          <a:p>
            <a:pPr marL="666723" lvl="1" indent="-285739">
              <a:buFont typeface="Arial" panose="020B0604020202020204" pitchFamily="34" charset="0"/>
              <a:buChar char="•"/>
            </a:pPr>
            <a:r>
              <a:rPr lang="en-US" sz="2000" b="1" dirty="0"/>
              <a:t>Domain</a:t>
            </a:r>
            <a:r>
              <a:rPr lang="en-US" sz="2000" dirty="0"/>
              <a:t>: e.g., public administration data, statistical data, weather data, elections, …</a:t>
            </a:r>
          </a:p>
          <a:p>
            <a:pPr marL="666723" lvl="1" indent="-285739">
              <a:buFont typeface="Arial" panose="020B0604020202020204" pitchFamily="34" charset="0"/>
              <a:buChar char="•"/>
            </a:pPr>
            <a:endParaRPr lang="en-US" sz="2000" b="1" dirty="0"/>
          </a:p>
          <a:p>
            <a:pPr marL="666723" lvl="1" indent="-285739">
              <a:buFont typeface="Arial" panose="020B0604020202020204" pitchFamily="34" charset="0"/>
              <a:buChar char="•"/>
            </a:pPr>
            <a:r>
              <a:rPr lang="en-US" sz="2000" b="1" dirty="0"/>
              <a:t>Structure</a:t>
            </a:r>
            <a:r>
              <a:rPr lang="en-US" sz="2000" dirty="0"/>
              <a:t>: OD tables </a:t>
            </a:r>
            <a:br>
              <a:rPr lang="en-US" sz="2000" dirty="0"/>
            </a:br>
            <a:r>
              <a:rPr lang="en-US" sz="2000" dirty="0"/>
              <a:t>contain large amount </a:t>
            </a:r>
            <a:br>
              <a:rPr lang="en-US" sz="2000" dirty="0"/>
            </a:br>
            <a:r>
              <a:rPr lang="en-US" sz="2000" dirty="0"/>
              <a:t>of numerical columns</a:t>
            </a:r>
          </a:p>
        </p:txBody>
      </p:sp>
      <p:pic>
        <p:nvPicPr>
          <p:cNvPr id="8" name="Grafik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80000" y="2530855"/>
            <a:ext cx="4896544" cy="3062949"/>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1110509068"/>
      </p:ext>
    </p:extLst>
  </p:cSld>
  <p:clrMapOvr>
    <a:masterClrMapping/>
  </p:clrMapOvr>
  <p:transition>
    <p:fade/>
  </p:transition>
</p:sld>
</file>

<file path=ppt/theme/theme1.xml><?xml version="1.0" encoding="utf-8"?>
<a:theme xmlns:a="http://schemas.openxmlformats.org/drawingml/2006/main" name="WU 16zu10">
  <a:themeElements>
    <a:clrScheme name="WU neu">
      <a:dk1>
        <a:srgbClr val="000000"/>
      </a:dk1>
      <a:lt1>
        <a:sysClr val="window" lastClr="FFFFFF"/>
      </a:lt1>
      <a:dk2>
        <a:srgbClr val="002E60"/>
      </a:dk2>
      <a:lt2>
        <a:srgbClr val="E5F5FA"/>
      </a:lt2>
      <a:accent1>
        <a:srgbClr val="002E60"/>
      </a:accent1>
      <a:accent2>
        <a:srgbClr val="0096D3"/>
      </a:accent2>
      <a:accent3>
        <a:srgbClr val="83B43A"/>
      </a:accent3>
      <a:accent4>
        <a:srgbClr val="005F3B"/>
      </a:accent4>
      <a:accent5>
        <a:srgbClr val="406288"/>
      </a:accent5>
      <a:accent6>
        <a:srgbClr val="532481"/>
      </a:accent6>
      <a:hlink>
        <a:srgbClr val="406288"/>
      </a:hlink>
      <a:folHlink>
        <a:srgbClr val="008FAA"/>
      </a:folHlink>
    </a:clrScheme>
    <a:fontScheme name="WU">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Präsentation 16zu10 blau-grün.potx" id="{CF2E1856-BEB9-4534-A68A-0B4CD1479CAA}" vid="{6677AB26-15AE-4A44-A53A-34CAFF7F33C8}"/>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Präsentationsvorlage im Format 16 :10 für den neuen WU-Campus im Farbschema Blau-Grün</Beschreibung>
    <TaxCatchAll xmlns="08b0a3ee-3d2a-451c-9a1a-7e5d5b0c9c77">
      <Value>403</Value>
      <Value>1028</Value>
      <Value>266</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Corporate Design</TermName>
          <TermId xmlns="http://schemas.microsoft.com/office/infopath/2007/PartnerControls">19895bcd-b158-45ae-ab7b-f5ca217dfcec</TermId>
        </TermInfo>
        <TermInfo xmlns="http://schemas.microsoft.com/office/infopath/2007/PartnerControls">
          <TermName xmlns="http://schemas.microsoft.com/office/infopath/2007/PartnerControls">WU Vorlagen</TermName>
          <TermId xmlns="http://schemas.microsoft.com/office/infopath/2007/PartnerControls">e1b88cb0-f013-4860-af99-230b47ac7aa3</TermId>
        </TermInfo>
      </Terms>
    </WU_x0020_ThemaTaxHTField0>
    <Format xmlns="dde413db-0745-4f3a-8dca-564dc7ff6f7d">Office 2007/2010</Format>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 ma:contentTypeDescription="Ein neues Dokument erstellen." ma:contentTypeScope="" ma:versionID="a90e63e2b91c4c0bb886c36541ac69f1">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d9fa4ce349b21dac963f2fd6ee575b08"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readOnly="false"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default="Office 2007/2010" ma:format="Dropdown" ma:internalName="Format">
      <xsd:simpleType>
        <xsd:restriction base="dms:Choice">
          <xsd:enumeration value="LaTeX"/>
          <xsd:enumeration value="Office 2003"/>
          <xsd:enumeration value="Office 2007/2010"/>
          <xsd:enumeration value="OpenOffice 3.0"/>
        </xsd:restrict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274B3D-AE3A-4E5C-9551-D746CE23FF3D}">
  <ds:schemaRefs>
    <ds:schemaRef ds:uri="http://schemas.microsoft.com/sharepoint/v3/contenttype/forms"/>
  </ds:schemaRefs>
</ds:datastoreItem>
</file>

<file path=customXml/itemProps2.xml><?xml version="1.0" encoding="utf-8"?>
<ds:datastoreItem xmlns:ds="http://schemas.openxmlformats.org/officeDocument/2006/customXml" ds:itemID="{E657E797-27D3-4F0C-9DA1-2A91FAD1F830}">
  <ds:schemaRefs>
    <ds:schemaRef ds:uri="http://schemas.microsoft.com/office/infopath/2007/PartnerControls"/>
    <ds:schemaRef ds:uri="http://purl.org/dc/terms/"/>
    <ds:schemaRef ds:uri="http://schemas.microsoft.com/office/2006/documentManagement/types"/>
    <ds:schemaRef ds:uri="http://purl.org/dc/dcmitype/"/>
    <ds:schemaRef ds:uri="1a8d9a65-8471-4209-a900-f8e11db75e0a"/>
    <ds:schemaRef ds:uri="http://schemas.openxmlformats.org/package/2006/metadata/core-properties"/>
    <ds:schemaRef ds:uri="http://purl.org/dc/elements/1.1/"/>
    <ds:schemaRef ds:uri="http://schemas.microsoft.com/office/2006/metadata/properties"/>
    <ds:schemaRef ds:uri="dde413db-0745-4f3a-8dca-564dc7ff6f7d"/>
    <ds:schemaRef ds:uri="08b0a3ee-3d2a-451c-9a1a-7e5d5b0c9c77"/>
    <ds:schemaRef ds:uri="http://www.w3.org/XML/1998/namespace"/>
  </ds:schemaRefs>
</ds:datastoreItem>
</file>

<file path=customXml/itemProps3.xml><?xml version="1.0" encoding="utf-8"?>
<ds:datastoreItem xmlns:ds="http://schemas.openxmlformats.org/officeDocument/2006/customXml" ds:itemID="{71B226A1-D290-4932-A476-EAD865C08B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WuTemplate (2)</Template>
  <TotalTime>1567</TotalTime>
  <Words>7520</Words>
  <Application>Microsoft Macintosh PowerPoint</Application>
  <PresentationFormat>Custom</PresentationFormat>
  <Paragraphs>1412</Paragraphs>
  <Slides>141</Slides>
  <Notes>25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141</vt:i4>
      </vt:variant>
    </vt:vector>
  </HeadingPairs>
  <TitlesOfParts>
    <vt:vector size="160" baseType="lpstr">
      <vt:lpstr>ＭＳ Ｐゴシック</vt:lpstr>
      <vt:lpstr>Apple Chancery</vt:lpstr>
      <vt:lpstr>Arial</vt:lpstr>
      <vt:lpstr>Avenir Next</vt:lpstr>
      <vt:lpstr>Calibri</vt:lpstr>
      <vt:lpstr>Calibri Light</vt:lpstr>
      <vt:lpstr>Cambria Math</vt:lpstr>
      <vt:lpstr>cmss8</vt:lpstr>
      <vt:lpstr>Consolas</vt:lpstr>
      <vt:lpstr>Courier New</vt:lpstr>
      <vt:lpstr>Helvetica</vt:lpstr>
      <vt:lpstr>LM Sans 10</vt:lpstr>
      <vt:lpstr>Optima</vt:lpstr>
      <vt:lpstr>PT Sans</vt:lpstr>
      <vt:lpstr>SFSI0800</vt:lpstr>
      <vt:lpstr>Source Code Pro</vt:lpstr>
      <vt:lpstr>Verdana</vt:lpstr>
      <vt:lpstr>Wingdings</vt:lpstr>
      <vt:lpstr>WU 16zu10</vt:lpstr>
      <vt:lpstr>Data Integration for (Linked?) Open Data on the Web</vt:lpstr>
      <vt:lpstr>Target audience…</vt:lpstr>
      <vt:lpstr>Goal of today’s lecture: Talk about things which we have NOT yet solved!</vt:lpstr>
      <vt:lpstr>Open Data is a Global Trend!</vt:lpstr>
      <vt:lpstr>Open Data – Linked Data?</vt:lpstr>
      <vt:lpstr>Data Formats on the Web</vt:lpstr>
      <vt:lpstr>Different Formats</vt:lpstr>
      <vt:lpstr>Tabular</vt:lpstr>
      <vt:lpstr>Tree-based: Hierachies</vt:lpstr>
      <vt:lpstr>Graph-shaped data formats</vt:lpstr>
      <vt:lpstr>Graph representation</vt:lpstr>
      <vt:lpstr>Graph</vt:lpstr>
      <vt:lpstr>RDF</vt:lpstr>
      <vt:lpstr>RDF</vt:lpstr>
      <vt:lpstr>All formats are intertranslateable, but…</vt:lpstr>
      <vt:lpstr>All formats are intertranslateable, but…</vt:lpstr>
      <vt:lpstr>Linked Data…?</vt:lpstr>
      <vt:lpstr>Linked Data… growth since ~10 years</vt:lpstr>
      <vt:lpstr>Open Data… growing faster!</vt:lpstr>
      <vt:lpstr>Where to find Web Data?</vt:lpstr>
      <vt:lpstr>Open Data Portals</vt:lpstr>
      <vt:lpstr>Open Data Portals</vt:lpstr>
      <vt:lpstr>E.g.: data.gv.at (CKAN)</vt:lpstr>
      <vt:lpstr>CKAN Metadata (JSON)</vt:lpstr>
      <vt:lpstr>CKAN Metadata mapped to RDF (DCAT)</vt:lpstr>
      <vt:lpstr>Selected CKAN Examples</vt:lpstr>
      <vt:lpstr>Many other interesting Open Data sources, examples:</vt:lpstr>
      <vt:lpstr>DBpedia</vt:lpstr>
      <vt:lpstr>Wikidata</vt:lpstr>
      <vt:lpstr>Wikidata as RDF … can be queried by SPARQL</vt:lpstr>
      <vt:lpstr>Wikidata as RDF … can be queried by SPARQL</vt:lpstr>
      <vt:lpstr>Geonames</vt:lpstr>
      <vt:lpstr>Open Streetmap</vt:lpstr>
      <vt:lpstr>Licensing and Provenance of Data</vt:lpstr>
      <vt:lpstr>Motivation: Who does the data on Wikipedia belong to? What license is it?</vt:lpstr>
      <vt:lpstr>Open Data on the Web is great... But not all data is, or ever will be open.</vt:lpstr>
      <vt:lpstr>Different Licences in Open Data: Open != Open - LOD</vt:lpstr>
      <vt:lpstr>Different Licences in Open Data– OD portals</vt:lpstr>
      <vt:lpstr>Problem: How to License Derivativ/combined Works?</vt:lpstr>
      <vt:lpstr>Problem: How to License Derivativ/combined Works?</vt:lpstr>
      <vt:lpstr>PowerPoint Presentation</vt:lpstr>
      <vt:lpstr>Open Digital Rights Language (ODRL)</vt:lpstr>
      <vt:lpstr>Open Digital Rights Language (ODRL)</vt:lpstr>
      <vt:lpstr>ODRL Concepts 1/5 Policy</vt:lpstr>
      <vt:lpstr>ODRL Concepts 2/5 Permission, Prohibition, and Duty</vt:lpstr>
      <vt:lpstr>ODRL Concepts 3/5 Asset and Party</vt:lpstr>
      <vt:lpstr>ODRL Concepts 4/5 Action</vt:lpstr>
      <vt:lpstr>ODRL Concepts 5/5 Constraint</vt:lpstr>
      <vt:lpstr>Machine-readable License -  Example: CC-BY-SA 3.0</vt:lpstr>
      <vt:lpstr>PowerPoint Presentation</vt:lpstr>
      <vt:lpstr>Example Reasoning Task: Policy compatibility</vt:lpstr>
      <vt:lpstr>Dependencies between ODRL Actions</vt:lpstr>
      <vt:lpstr>Conflict:</vt:lpstr>
      <vt:lpstr>Implicit Dependencies between Actions</vt:lpstr>
      <vt:lpstr>Vertical Hierarchy of Actions</vt:lpstr>
      <vt:lpstr>Details:</vt:lpstr>
      <vt:lpstr>PowerPoint Presentation</vt:lpstr>
      <vt:lpstr>Motivation: Where does the data on wikidata come from? How was it generated?</vt:lpstr>
      <vt:lpstr>Provenance Definition</vt:lpstr>
      <vt:lpstr>“Provenance” is not a new subject</vt:lpstr>
      <vt:lpstr>The fundamental notions of PROV</vt:lpstr>
      <vt:lpstr>Three Views of Provenance</vt:lpstr>
      <vt:lpstr>PROV example:</vt:lpstr>
      <vt:lpstr>PROV Formal Semantics?</vt:lpstr>
      <vt:lpstr>Metadata Quality Issues and Vocabularies in Open Data Portals</vt:lpstr>
      <vt:lpstr>PowerPoint Presentation</vt:lpstr>
      <vt:lpstr>Open Data Portal Watch Project Monitoring and QA over evolving data portals (weekly snapshots)</vt:lpstr>
      <vt:lpstr>Quality Assessment</vt:lpstr>
      <vt:lpstr>Open Data &amp; Conformance dimension</vt:lpstr>
      <vt:lpstr>Existence &amp; Accuracy dimension</vt:lpstr>
      <vt:lpstr>Data Quality, example data.gov.uk:</vt:lpstr>
      <vt:lpstr>CKAN (mostly) exports DCAT</vt:lpstr>
      <vt:lpstr>CKAN provides “extra” keys</vt:lpstr>
      <vt:lpstr>What “extra” keys are available?</vt:lpstr>
      <vt:lpstr>Current mapping of “extra” keys</vt:lpstr>
      <vt:lpstr>How to model CKAN resources?</vt:lpstr>
      <vt:lpstr>Identified challenges</vt:lpstr>
      <vt:lpstr>Lifting Data Portals  to the Web of Data</vt:lpstr>
      <vt:lpstr>Approach</vt:lpstr>
      <vt:lpstr>Mapping to standard vocabularies</vt:lpstr>
      <vt:lpstr>Enrich the datasets</vt:lpstr>
      <vt:lpstr>CSV on the Web metadata</vt:lpstr>
      <vt:lpstr>Portal Watch quality measures</vt:lpstr>
      <vt:lpstr>Add provenance information</vt:lpstr>
      <vt:lpstr>The big picture</vt:lpstr>
      <vt:lpstr>Please use it!  You can Access portalwatch via APIs!</vt:lpstr>
      <vt:lpstr>Searchability and Semantic Annotation</vt:lpstr>
      <vt:lpstr>Semantic Search History…</vt:lpstr>
      <vt:lpstr>Semantic Search history 1/4</vt:lpstr>
      <vt:lpstr>Semantic Search history 2/4</vt:lpstr>
      <vt:lpstr>Semantic Search history 3/4</vt:lpstr>
      <vt:lpstr>Semantic Search history 4/4</vt:lpstr>
      <vt:lpstr>Semantic Search History…</vt:lpstr>
      <vt:lpstr>Semantic Search History</vt:lpstr>
      <vt:lpstr>Semantic Search History</vt:lpstr>
      <vt:lpstr>PowerPoint Presentation</vt:lpstr>
      <vt:lpstr>Limited Search on Open Data portals (CKAN)</vt:lpstr>
      <vt:lpstr>Limited Search on Open Data portals (CKAN)</vt:lpstr>
      <vt:lpstr>How to achieve Semantic annotation of tabular data?</vt:lpstr>
      <vt:lpstr>Approach 1: use „hard-wired“ heuristics Our own work in progress: Location Search</vt:lpstr>
      <vt:lpstr>Approach 2: Automatically linking Open Data Tables to a Knowledge Graph?</vt:lpstr>
      <vt:lpstr>Web table example</vt:lpstr>
      <vt:lpstr>Web table example</vt:lpstr>
      <vt:lpstr>Open Data tables</vt:lpstr>
      <vt:lpstr>Use numeric values for labelling</vt:lpstr>
      <vt:lpstr>Use numeric values for labelling</vt:lpstr>
      <vt:lpstr>Use numeric values for labelling</vt:lpstr>
      <vt:lpstr>Use numeric values for labelling</vt:lpstr>
      <vt:lpstr>Our Approach</vt:lpstr>
      <vt:lpstr>1. Background Knowledge Graph</vt:lpstr>
      <vt:lpstr>2. k-Nearest neighbor search</vt:lpstr>
      <vt:lpstr>2. k-Nearest neighbor search</vt:lpstr>
      <vt:lpstr>3. Result Aggregation</vt:lpstr>
      <vt:lpstr>Experimental OD Column labelling</vt:lpstr>
      <vt:lpstr>PowerPoint Presentation</vt:lpstr>
      <vt:lpstr>A motivating use case…</vt:lpstr>
      <vt:lpstr>… City Data Pipeline (started 2012)</vt:lpstr>
      <vt:lpstr>A concrete use case: The "City Data Pipeline"</vt:lpstr>
      <vt:lpstr>A concrete use case: The "City Data Pipeline"</vt:lpstr>
      <vt:lpstr>A concrete use case: The "City Data Pipeline"</vt:lpstr>
      <vt:lpstr>A concrete use case: The "City Data Pipeline"</vt:lpstr>
      <vt:lpstr>Can equational knowledge co-exist with OWL?</vt:lpstr>
      <vt:lpstr>Can equational knowledge co-exist with OWL?</vt:lpstr>
      <vt:lpstr>This is more or less where our RW2013 lecture ends…</vt:lpstr>
      <vt:lpstr>PowerPoint Presentation</vt:lpstr>
      <vt:lpstr>PowerPoint Presentation</vt:lpstr>
      <vt:lpstr>PowerPoint Presentation</vt:lpstr>
      <vt:lpstr>PowerPoint Presentation</vt:lpstr>
      <vt:lpstr>More Details:</vt:lpstr>
      <vt:lpstr>City Data Pipeline</vt:lpstr>
      <vt:lpstr>A good start, but… many open questions:</vt:lpstr>
      <vt:lpstr>BTW, hope to see many of you in Vienna!</vt:lpstr>
      <vt:lpstr>Data Integration for (Linked?) Open Data on the Web Challenges and Open Problems – Group Work!</vt:lpstr>
      <vt:lpstr>What did we hear today?</vt:lpstr>
      <vt:lpstr>Group Work</vt:lpstr>
      <vt:lpstr>P1: How to build and formalize an ontology for open data?</vt:lpstr>
      <vt:lpstr>P2: Apply information extraction?</vt:lpstr>
      <vt:lpstr>P3: How to assess provenance and trustworthy of a data source?</vt:lpstr>
      <vt:lpstr>P4: Can you relate?</vt:lpstr>
      <vt:lpstr>Acknowledgements</vt:lpstr>
      <vt:lpstr>Let‘s get started!</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Neumaier</dc:creator>
  <cp:lastModifiedBy>Microsoft Office User</cp:lastModifiedBy>
  <cp:revision>389</cp:revision>
  <cp:lastPrinted>2017-07-08T20:59:32Z</cp:lastPrinted>
  <dcterms:created xsi:type="dcterms:W3CDTF">2015-06-02T08:54:39Z</dcterms:created>
  <dcterms:modified xsi:type="dcterms:W3CDTF">2018-08-08T13:58:54Z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0x010100BCF651A35DF3154DB01328AF51148DAE</vt:lpwstr>
  </property>
  <property fmtid="{D5CDD505-2E9C-101B-9397-08002B2CF9AE}" pid="3" name="Order">
    <vt:r8>24600</vt:r8>
  </property>
  <property fmtid="{D5CDD505-2E9C-101B-9397-08002B2CF9AE}" pid="4" name="WU Thema">
    <vt:lpwstr>403;#Corporate Design|19895bcd-b158-45ae-ab7b-f5ca217dfcec;#1028;#WU Vorlagen|e1b88cb0-f013-4860-af99-230b47ac7aa3</vt:lpwstr>
  </property>
  <property fmtid="{D5CDD505-2E9C-101B-9397-08002B2CF9AE}" pid="5" name="Dokumentenart">
    <vt:lpwstr>266;#Vorlagen|17fc50ed-8ad1-47be-ab12-04243fd74ddb</vt:lpwstr>
  </property>
</Properties>
</file>