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30"/>
  </p:notesMasterIdLst>
  <p:handoutMasterIdLst>
    <p:handoutMasterId r:id="rId31"/>
  </p:handoutMasterIdLst>
  <p:sldIdLst>
    <p:sldId id="359" r:id="rId2"/>
    <p:sldId id="360" r:id="rId3"/>
    <p:sldId id="372" r:id="rId4"/>
    <p:sldId id="361" r:id="rId5"/>
    <p:sldId id="373" r:id="rId6"/>
    <p:sldId id="374" r:id="rId7"/>
    <p:sldId id="375" r:id="rId8"/>
    <p:sldId id="362" r:id="rId9"/>
    <p:sldId id="365" r:id="rId10"/>
    <p:sldId id="364" r:id="rId11"/>
    <p:sldId id="366" r:id="rId12"/>
    <p:sldId id="363" r:id="rId13"/>
    <p:sldId id="420" r:id="rId14"/>
    <p:sldId id="368" r:id="rId15"/>
    <p:sldId id="367" r:id="rId16"/>
    <p:sldId id="417" r:id="rId17"/>
    <p:sldId id="369" r:id="rId18"/>
    <p:sldId id="419" r:id="rId19"/>
    <p:sldId id="418" r:id="rId20"/>
    <p:sldId id="422" r:id="rId21"/>
    <p:sldId id="647" r:id="rId22"/>
    <p:sldId id="550" r:id="rId23"/>
    <p:sldId id="551" r:id="rId24"/>
    <p:sldId id="645" r:id="rId25"/>
    <p:sldId id="646" r:id="rId26"/>
    <p:sldId id="371" r:id="rId27"/>
    <p:sldId id="649" r:id="rId28"/>
    <p:sldId id="650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itchFamily="1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itchFamily="1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itchFamily="1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itchFamily="1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pitchFamily="1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Source Sans Pro" pitchFamily="1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Source Sans Pro" pitchFamily="1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Source Sans Pro" pitchFamily="1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Source Sans Pro" pitchFamily="1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050">
          <p15:clr>
            <a:srgbClr val="A4A3A4"/>
          </p15:clr>
        </p15:guide>
        <p15:guide id="2" orient="horz" pos="187">
          <p15:clr>
            <a:srgbClr val="A4A3A4"/>
          </p15:clr>
        </p15:guide>
        <p15:guide id="3" orient="horz" pos="4150">
          <p15:clr>
            <a:srgbClr val="A4A3A4"/>
          </p15:clr>
        </p15:guide>
        <p15:guide id="4" orient="horz" pos="447">
          <p15:clr>
            <a:srgbClr val="A4A3A4"/>
          </p15:clr>
        </p15:guide>
        <p15:guide id="5" orient="horz" pos="4255">
          <p15:clr>
            <a:srgbClr val="A4A3A4"/>
          </p15:clr>
        </p15:guide>
        <p15:guide id="6" orient="horz" pos="1526">
          <p15:clr>
            <a:srgbClr val="A4A3A4"/>
          </p15:clr>
        </p15:guide>
        <p15:guide id="7" pos="2880">
          <p15:clr>
            <a:srgbClr val="A4A3A4"/>
          </p15:clr>
        </p15:guide>
        <p15:guide id="8" pos="1105">
          <p15:clr>
            <a:srgbClr val="A4A3A4"/>
          </p15:clr>
        </p15:guide>
        <p15:guide id="9" pos="1240">
          <p15:clr>
            <a:srgbClr val="A4A3A4"/>
          </p15:clr>
        </p15:guide>
        <p15:guide id="10" pos="5565">
          <p15:clr>
            <a:srgbClr val="A4A3A4"/>
          </p15:clr>
        </p15:guide>
        <p15:guide id="11" pos="194">
          <p15:clr>
            <a:srgbClr val="A4A3A4"/>
          </p15:clr>
        </p15:guide>
        <p15:guide id="12" pos="3690">
          <p15:clr>
            <a:srgbClr val="A4A3A4"/>
          </p15:clr>
        </p15:guide>
        <p15:guide id="13" pos="5389">
          <p15:clr>
            <a:srgbClr val="A4A3A4"/>
          </p15:clr>
        </p15:guide>
        <p15:guide id="14" pos="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73C"/>
    <a:srgbClr val="112438"/>
    <a:srgbClr val="000000"/>
    <a:srgbClr val="7C7C2D"/>
    <a:srgbClr val="E0D46D"/>
    <a:srgbClr val="B5AF57"/>
    <a:srgbClr val="A49E44"/>
    <a:srgbClr val="A8A148"/>
    <a:srgbClr val="8C1515"/>
    <a:srgbClr val="EE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2" autoAdjust="0"/>
    <p:restoredTop sz="71310" autoAdjust="0"/>
  </p:normalViewPr>
  <p:slideViewPr>
    <p:cSldViewPr snapToGrid="0" snapToObjects="1">
      <p:cViewPr varScale="1">
        <p:scale>
          <a:sx n="67" d="100"/>
          <a:sy n="67" d="100"/>
        </p:scale>
        <p:origin x="1504" y="168"/>
      </p:cViewPr>
      <p:guideLst>
        <p:guide orient="horz" pos="4050"/>
        <p:guide orient="horz" pos="187"/>
        <p:guide orient="horz" pos="4150"/>
        <p:guide orient="horz" pos="447"/>
        <p:guide orient="horz" pos="4255"/>
        <p:guide orient="horz" pos="1526"/>
        <p:guide pos="2880"/>
        <p:guide pos="1105"/>
        <p:guide pos="1240"/>
        <p:guide pos="5565"/>
        <p:guide pos="194"/>
        <p:guide pos="3690"/>
        <p:guide pos="5389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E1C4BFF-E801-754C-8068-B102260D9A93}" type="datetimeFigureOut">
              <a:rPr lang="en-US"/>
              <a:pPr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1831ACE-5F9B-AE49-8565-EDB729F068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E87AA9D-3B4E-CA4E-AD6B-003F4C17E2D5}" type="datetimeFigureOut">
              <a:rPr lang="en-US"/>
              <a:pPr/>
              <a:t>4/19/18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AF6F76-393A-1F43-B47D-1ADBD6B66F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talk about </a:t>
            </a:r>
            <a:r>
              <a:rPr lang="en-US" dirty="0" err="1"/>
              <a:t>Digitzation</a:t>
            </a:r>
            <a:r>
              <a:rPr lang="en-US" dirty="0"/>
              <a:t> and Democracy, in the last few days, everybody was talking about this gentlemen’s questioning in from </a:t>
            </a:r>
            <a:r>
              <a:rPr lang="en-US" dirty="0" err="1"/>
              <a:t>ot</a:t>
            </a:r>
            <a:r>
              <a:rPr lang="en-US" dirty="0"/>
              <a:t> the US congress, but many forget that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F6F76-393A-1F43-B47D-1ADBD6B66F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F6F76-393A-1F43-B47D-1ADBD6B66F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F6F76-393A-1F43-B47D-1ADBD6B66F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0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as my private data </a:t>
            </a:r>
            <a:r>
              <a:rPr lang="en-US" dirty="0" err="1"/>
              <a:t>hould</a:t>
            </a:r>
            <a:r>
              <a:rPr lang="en-US" dirty="0"/>
              <a:t> be protected, public data should be transparent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F6F76-393A-1F43-B47D-1ADBD6B66F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8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Data freely available and </a:t>
            </a:r>
            <a:r>
              <a:rPr lang="en-US" dirty="0" err="1"/>
              <a:t>accoiuntable</a:t>
            </a:r>
            <a:r>
              <a:rPr lang="en-US" dirty="0"/>
              <a:t> facts against – for instance – “fake” news.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F6F76-393A-1F43-B47D-1ADBD6B66F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d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71587"/>
            <a:ext cx="8229600" cy="4596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b="1" i="0" u="none" strike="noStrike" smtClean="0">
                <a:effectLst/>
              </a:defRPr>
            </a:lvl1pPr>
          </a:lstStyle>
          <a:p>
            <a:r>
              <a:rPr lang="en-US" dirty="0"/>
              <a:t>Digital transformation of democracy? 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460374" y="4798696"/>
            <a:ext cx="8226425" cy="1221104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algn="l">
              <a:spcBef>
                <a:spcPts val="0"/>
              </a:spcBef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Axel Polleres – Distinguished Visiting Austrian Chair Professor at Stanford University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Website: http://</a:t>
            </a:r>
            <a:r>
              <a:rPr lang="en-US" dirty="0" err="1"/>
              <a:t>polleres.net</a:t>
            </a:r>
            <a:r>
              <a:rPr lang="en-US" dirty="0"/>
              <a:t>							   Twitter: @</a:t>
            </a:r>
            <a:r>
              <a:rPr lang="en-US" dirty="0" err="1"/>
              <a:t>AxelPolleres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375" y="2988285"/>
            <a:ext cx="8229600" cy="847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cap="all" spc="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Challenges and Opportunities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9944"/>
            <a:ext cx="9153144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SI_Logo_alone_horizontal_White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607" y="6473952"/>
            <a:ext cx="1428368" cy="292883"/>
          </a:xfrm>
          <a:prstGeom prst="rect">
            <a:avLst/>
          </a:prstGeom>
        </p:spPr>
      </p:pic>
      <p:pic>
        <p:nvPicPr>
          <p:cNvPr id="14" name="Picture 13" descr="TEC_Logo_horizontal_Whit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6475019"/>
            <a:ext cx="2514600" cy="292395"/>
          </a:xfrm>
          <a:prstGeom prst="rect">
            <a:avLst/>
          </a:prstGeom>
        </p:spPr>
      </p:pic>
      <p:pic>
        <p:nvPicPr>
          <p:cNvPr id="17" name="Picture 16" descr="TEC_Logotype_gra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47360" y="693587"/>
            <a:ext cx="3139440" cy="1422400"/>
          </a:xfrm>
          <a:prstGeom prst="rect">
            <a:avLst/>
          </a:prstGeom>
        </p:spPr>
      </p:pic>
      <p:pic>
        <p:nvPicPr>
          <p:cNvPr id="10" name="Picture 2" descr="Bildergebnis für WU wien logo">
            <a:extLst>
              <a:ext uri="{FF2B5EF4-FFF2-40B4-BE49-F238E27FC236}">
                <a16:creationId xmlns:a16="http://schemas.microsoft.com/office/drawing/2014/main" id="{C113B6FF-F161-5C47-99F8-0516C0D190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64" y="686112"/>
            <a:ext cx="3284055" cy="16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DIGITIZATION AND DEMOCRACY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468160" y="2056232"/>
            <a:ext cx="3787775" cy="4167404"/>
          </a:xfrm>
        </p:spPr>
        <p:txBody>
          <a:bodyPr/>
          <a:lstStyle>
            <a:lvl1pPr>
              <a:defRPr sz="16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eGovernment</a:t>
            </a:r>
            <a:r>
              <a:rPr lang="en-US" dirty="0"/>
              <a:t> (e.g. </a:t>
            </a:r>
            <a:r>
              <a:rPr lang="en-US" dirty="0" err="1"/>
              <a:t>eID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Improved efficiency</a:t>
            </a:r>
          </a:p>
          <a:p>
            <a:pPr lvl="1"/>
            <a:r>
              <a:rPr lang="en-US" dirty="0"/>
              <a:t>More versatile forms of democracy become possible?</a:t>
            </a:r>
          </a:p>
          <a:p>
            <a:pPr lvl="1"/>
            <a:r>
              <a:rPr lang="en-US" dirty="0"/>
              <a:t>Open Data</a:t>
            </a:r>
          </a:p>
          <a:p>
            <a:pPr lvl="2"/>
            <a:r>
              <a:rPr lang="en-US" dirty="0"/>
              <a:t>Improved transparency</a:t>
            </a:r>
          </a:p>
          <a:p>
            <a:pPr lvl="1"/>
            <a:r>
              <a:rPr lang="en-US" dirty="0"/>
              <a:t>Automated </a:t>
            </a:r>
            <a:r>
              <a:rPr lang="en-US" dirty="0" err="1"/>
              <a:t>Acountability</a:t>
            </a:r>
            <a:endParaRPr lang="en-US" dirty="0"/>
          </a:p>
          <a:p>
            <a:pPr lvl="2"/>
            <a:r>
              <a:rPr lang="en-US" dirty="0"/>
              <a:t>GDPR? </a:t>
            </a:r>
            <a:r>
              <a:rPr lang="en-US" dirty="0" err="1"/>
              <a:t>Blockchain</a:t>
            </a:r>
            <a:r>
              <a:rPr lang="en-US" dirty="0"/>
              <a:t> in Public Administration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 hasCustomPrompt="1"/>
          </p:nvPr>
        </p:nvSpPr>
        <p:spPr>
          <a:xfrm>
            <a:off x="4572000" y="2056232"/>
            <a:ext cx="4084638" cy="4167404"/>
          </a:xfrm>
        </p:spPr>
        <p:txBody>
          <a:bodyPr/>
          <a:lstStyle>
            <a:lvl1pPr>
              <a:defRPr sz="1600"/>
            </a:lvl1pPr>
            <a:lvl2pPr>
              <a:defRPr b="0"/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eGovernment</a:t>
            </a:r>
            <a:r>
              <a:rPr lang="en-US" dirty="0"/>
              <a:t> (e.g. </a:t>
            </a:r>
            <a:r>
              <a:rPr lang="en-US" dirty="0" err="1"/>
              <a:t>eID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“Improved” surveillance?</a:t>
            </a:r>
          </a:p>
          <a:p>
            <a:pPr lvl="1"/>
            <a:r>
              <a:rPr lang="en-US" dirty="0"/>
              <a:t>“AI” to </a:t>
            </a:r>
            <a:r>
              <a:rPr lang="en-US" dirty="0" err="1"/>
              <a:t>maniplulate</a:t>
            </a:r>
            <a:r>
              <a:rPr lang="en-US" dirty="0"/>
              <a:t> opinions</a:t>
            </a:r>
          </a:p>
          <a:p>
            <a:pPr lvl="2"/>
            <a:r>
              <a:rPr lang="en-US" dirty="0"/>
              <a:t>Cambridge </a:t>
            </a:r>
            <a:r>
              <a:rPr lang="en-US" dirty="0" err="1"/>
              <a:t>analytica</a:t>
            </a:r>
            <a:r>
              <a:rPr lang="en-US" dirty="0"/>
              <a:t> et al.</a:t>
            </a:r>
          </a:p>
          <a:p>
            <a:pPr lvl="1"/>
            <a:r>
              <a:rPr lang="en-US" dirty="0"/>
              <a:t>Open Data</a:t>
            </a:r>
          </a:p>
          <a:p>
            <a:pPr lvl="2"/>
            <a:r>
              <a:rPr lang="en-US" dirty="0"/>
              <a:t>Misinterpretations, Misuse?</a:t>
            </a:r>
          </a:p>
          <a:p>
            <a:pPr lvl="1"/>
            <a:r>
              <a:rPr lang="en-US" dirty="0"/>
              <a:t>Web Fragmentation, Net Neutrality</a:t>
            </a:r>
          </a:p>
          <a:p>
            <a:pPr lvl="2"/>
            <a:r>
              <a:rPr lang="en-US" dirty="0"/>
              <a:t>Recent US FCC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….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A026E584-E554-7743-A416-061D3B551572}"/>
              </a:ext>
            </a:extLst>
          </p:cNvPr>
          <p:cNvSpPr/>
          <p:nvPr userDrawn="1"/>
        </p:nvSpPr>
        <p:spPr>
          <a:xfrm>
            <a:off x="4815002" y="1211579"/>
            <a:ext cx="3293834" cy="844653"/>
          </a:xfrm>
          <a:prstGeom prst="homePlate">
            <a:avLst/>
          </a:prstGeom>
          <a:gradFill>
            <a:gsLst>
              <a:gs pos="0">
                <a:srgbClr val="B5AF57"/>
              </a:gs>
              <a:gs pos="100000">
                <a:srgbClr val="A49E44"/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3200" b="1" dirty="0">
                <a:solidFill>
                  <a:sysClr val="windowText" lastClr="000000"/>
                </a:solidFill>
                <a:latin typeface="Arial Rounded MT Bold" panose="020F0704030504030204" pitchFamily="34" charset="77"/>
              </a:rPr>
              <a:t>THREAT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E244439-AC01-BE49-9729-ABA6D3FEFD42}"/>
              </a:ext>
            </a:extLst>
          </p:cNvPr>
          <p:cNvSpPr/>
          <p:nvPr userDrawn="1"/>
        </p:nvSpPr>
        <p:spPr>
          <a:xfrm flipH="1">
            <a:off x="715130" y="1211580"/>
            <a:ext cx="3293834" cy="844653"/>
          </a:xfrm>
          <a:prstGeom prst="homePlate">
            <a:avLst/>
          </a:prstGeom>
          <a:gradFill>
            <a:gsLst>
              <a:gs pos="11000">
                <a:srgbClr val="ABA54C"/>
              </a:gs>
              <a:gs pos="0">
                <a:srgbClr val="7C7C2D"/>
              </a:gs>
              <a:gs pos="100000">
                <a:srgbClr val="E0D46D"/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latin typeface="Arial Rounded MT Bold" panose="020F0704030504030204" pitchFamily="34" charset="77"/>
              </a:rPr>
              <a:t>OPPORTUNITY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375" y="454026"/>
            <a:ext cx="8196263" cy="67606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60375" y="1211581"/>
            <a:ext cx="8196264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460376" y="3788418"/>
            <a:ext cx="8196266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375" y="479388"/>
            <a:ext cx="8196263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8160" y="1211582"/>
            <a:ext cx="3787775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4510" y="3787484"/>
            <a:ext cx="3781425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946BF-020E-734B-92A6-A6C8F37A9D47}"/>
              </a:ext>
            </a:extLst>
          </p:cNvPr>
          <p:cNvSpPr/>
          <p:nvPr userDrawn="1"/>
        </p:nvSpPr>
        <p:spPr>
          <a:xfrm>
            <a:off x="2290445" y="3198168"/>
            <a:ext cx="4563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www.battleforthenet.com</a:t>
            </a:r>
            <a:r>
              <a:rPr lang="en-US" dirty="0"/>
              <a:t>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A84CDC-14D0-164F-94F6-DDA75EC37460}"/>
              </a:ext>
            </a:extLst>
          </p:cNvPr>
          <p:cNvSpPr/>
          <p:nvPr userDrawn="1"/>
        </p:nvSpPr>
        <p:spPr>
          <a:xfrm>
            <a:off x="8263858" y="6093295"/>
            <a:ext cx="844646" cy="77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65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/>
          <p:cNvSpPr>
            <a:spLocks noGrp="1"/>
          </p:cNvSpPr>
          <p:nvPr>
            <p:ph type="title"/>
          </p:nvPr>
        </p:nvSpPr>
        <p:spPr bwMode="auto">
          <a:xfrm>
            <a:off x="460375" y="454025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0375" y="1204913"/>
            <a:ext cx="8229600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409944"/>
            <a:ext cx="9153144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SI_Logo_alone_horizontal_White.eps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607" y="6473952"/>
            <a:ext cx="1428368" cy="292883"/>
          </a:xfrm>
          <a:prstGeom prst="rect">
            <a:avLst/>
          </a:prstGeom>
        </p:spPr>
      </p:pic>
      <p:pic>
        <p:nvPicPr>
          <p:cNvPr id="9" name="Picture 8" descr="TEC_Logo_horizontal_White.eps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6475019"/>
            <a:ext cx="2514600" cy="292395"/>
          </a:xfrm>
          <a:prstGeom prst="rect">
            <a:avLst/>
          </a:prstGeom>
        </p:spPr>
      </p:pic>
      <p:pic>
        <p:nvPicPr>
          <p:cNvPr id="8" name="Picture 2" descr="Bildergebnis für WU wien logo">
            <a:extLst>
              <a:ext uri="{FF2B5EF4-FFF2-40B4-BE49-F238E27FC236}">
                <a16:creationId xmlns:a16="http://schemas.microsoft.com/office/drawing/2014/main" id="{0B15BB7B-8C72-6E4C-8AA5-A217274623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966" y="191920"/>
            <a:ext cx="2005531" cy="10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77" r:id="rId2"/>
    <p:sldLayoutId id="2147483957" r:id="rId3"/>
    <p:sldLayoutId id="2147483958" r:id="rId4"/>
    <p:sldLayoutId id="2147483976" r:id="rId5"/>
    <p:sldLayoutId id="2147483978" r:id="rId6"/>
  </p:sldLayoutIdLst>
  <p:transition spd="slow">
    <p:fade/>
  </p:transition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defRPr kern="1200" cap="none" spc="2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itchFamily="1" charset="0"/>
        <a:buChar char="›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1" charset="0"/>
        <a:buChar char="•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pitchFamily="1" charset="0"/>
        <a:buChar char="–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27.tiff"/><Relationship Id="rId7" Type="http://schemas.openxmlformats.org/officeDocument/2006/relationships/image" Target="../media/image33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pn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tiff"/><Relationship Id="rId7" Type="http://schemas.openxmlformats.org/officeDocument/2006/relationships/image" Target="../media/image38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33.tiff"/><Relationship Id="rId9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3.tiff"/><Relationship Id="rId7" Type="http://schemas.openxmlformats.org/officeDocument/2006/relationships/image" Target="../media/image40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2.tiff"/><Relationship Id="rId10" Type="http://schemas.openxmlformats.org/officeDocument/2006/relationships/image" Target="../media/image43.png"/><Relationship Id="rId4" Type="http://schemas.openxmlformats.org/officeDocument/2006/relationships/image" Target="../media/image34.tiff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dataportal.at/" TargetMode="External"/><Relationship Id="rId5" Type="http://schemas.openxmlformats.org/officeDocument/2006/relationships/hyperlink" Target="http://data.gv.at/" TargetMode="Externa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ffenerhaushalt.at/gemeinde/wi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.wu.ac.at/portalwatch/portal/open_whitehouse_gov/1804/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.wu.ac.at/portalwatch/portal/data_gov_uk/1815/evolution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oingthingswithdata.wordpress.com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sh.ac.at/" TargetMode="External"/><Relationship Id="rId2" Type="http://schemas.openxmlformats.org/officeDocument/2006/relationships/hyperlink" Target="http://doingthingswithdata.wordpres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sh.ac.at/" TargetMode="External"/><Relationship Id="rId2" Type="http://schemas.openxmlformats.org/officeDocument/2006/relationships/hyperlink" Target="http://doingthingswithdata.wordpres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6DOhioBfyY&amp;feature=youtu.be&amp;t=7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theguardian.com/technology/2017/mar/11/tim-berners-lee-web-inventor-save-internet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27.tiff"/><Relationship Id="rId7" Type="http://schemas.openxmlformats.org/officeDocument/2006/relationships/image" Target="../media/image33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WU wien logo">
            <a:extLst>
              <a:ext uri="{FF2B5EF4-FFF2-40B4-BE49-F238E27FC236}">
                <a16:creationId xmlns:a16="http://schemas.microsoft.com/office/drawing/2014/main" id="{08DD6C14-02CD-B543-A6EE-704F8B7B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64" y="686112"/>
            <a:ext cx="3284055" cy="16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226E1E-2C1B-D147-B5F9-73A5C7CBA6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471587"/>
            <a:ext cx="8229600" cy="4596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b="1" i="0" u="none" strike="noStrike" smtClean="0">
                <a:effectLst/>
              </a:defRPr>
            </a:lvl1pPr>
          </a:lstStyle>
          <a:p>
            <a:r>
              <a:rPr lang="en-US" dirty="0"/>
              <a:t>Digital transformation of democracy? 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6B370EC0-88A5-CA48-9E2B-3C6C09765A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374" y="4798696"/>
            <a:ext cx="8226425" cy="1221104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algn="l">
              <a:spcBef>
                <a:spcPts val="0"/>
              </a:spcBef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Axel Polleres – Distinguished Visiting Austrian Chair Professor at Stanford University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Website: http://</a:t>
            </a:r>
            <a:r>
              <a:rPr lang="en-US" dirty="0" err="1"/>
              <a:t>polleres.net</a:t>
            </a:r>
            <a:r>
              <a:rPr lang="en-US" dirty="0"/>
              <a:t>							   Twitter: @</a:t>
            </a:r>
            <a:r>
              <a:rPr lang="en-US" dirty="0" err="1"/>
              <a:t>AxelPolleres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0A392A-C71B-964D-BB99-89E0CDE2CD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0375" y="2988285"/>
            <a:ext cx="8229600" cy="847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cap="all" spc="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Challenges and Opportunities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63A8A-C94E-FD44-97A2-89E7992F38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28" y="1122606"/>
            <a:ext cx="1420110" cy="13186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0E18BB5-7BAB-DD4C-AD14-21BA75F8A31A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/>
              <a:t>eID</a:t>
            </a:r>
            <a:r>
              <a:rPr lang="en-US" dirty="0"/>
              <a:t>: Threat or Opportunity?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686C70FA-F4B7-254A-8C3E-AA4A274351A4}"/>
              </a:ext>
            </a:extLst>
          </p:cNvPr>
          <p:cNvSpPr txBox="1">
            <a:spLocks/>
          </p:cNvSpPr>
          <p:nvPr/>
        </p:nvSpPr>
        <p:spPr>
          <a:xfrm>
            <a:off x="92766" y="1024980"/>
            <a:ext cx="6788162" cy="48906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b="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 err="1"/>
              <a:t>eIDs</a:t>
            </a:r>
            <a:r>
              <a:rPr lang="en-US" sz="1600" dirty="0"/>
              <a:t> issued by commercial entities?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lvl="1" indent="0">
              <a:buNone/>
            </a:pPr>
            <a:endParaRPr lang="en-US" sz="14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600" dirty="0"/>
              <a:t>+ 	: not state controlled… wait?</a:t>
            </a:r>
          </a:p>
          <a:p>
            <a:pPr lvl="1"/>
            <a:r>
              <a:rPr lang="en-US" sz="1600" dirty="0"/>
              <a:t>- : central authority with a commercial interest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7FE4F-315F-F841-8F46-9E0D299809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892" y="2935456"/>
            <a:ext cx="2165289" cy="1307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44D08-94A2-2544-8A63-303FCC8DC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28" y="5062823"/>
            <a:ext cx="2211275" cy="10648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7F62A2-7CA5-1346-B4F7-366DDEC628DA}"/>
              </a:ext>
            </a:extLst>
          </p:cNvPr>
          <p:cNvSpPr/>
          <p:nvPr/>
        </p:nvSpPr>
        <p:spPr>
          <a:xfrm>
            <a:off x="7455429" y="244128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9AD57C-1888-C344-9342-6D774801281A}"/>
              </a:ext>
            </a:extLst>
          </p:cNvPr>
          <p:cNvSpPr/>
          <p:nvPr/>
        </p:nvSpPr>
        <p:spPr>
          <a:xfrm>
            <a:off x="7470979" y="4494637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D9D3-74F8-C54F-8C67-44758852A33B}"/>
              </a:ext>
            </a:extLst>
          </p:cNvPr>
          <p:cNvSpPr/>
          <p:nvPr/>
        </p:nvSpPr>
        <p:spPr>
          <a:xfrm>
            <a:off x="6764640" y="2441280"/>
            <a:ext cx="2366108" cy="240951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46D2C-B182-8443-804A-9AE1FEB1C6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955" y="2423885"/>
            <a:ext cx="1422918" cy="1361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C4BF9-8AF1-0841-BF7C-C6D5647731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302" y="3892643"/>
            <a:ext cx="909388" cy="1541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5ED190-CEBA-9A48-834E-FED319703F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23" y="2379075"/>
            <a:ext cx="983836" cy="1149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E6FB08-C8E9-FB4F-A6D1-2D053E1090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69" y="3556105"/>
            <a:ext cx="641902" cy="668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1125F6-E8E8-EB49-83A8-162BD3B2EC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8" y="4282467"/>
            <a:ext cx="1044959" cy="1235645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C7136EB7-CE3A-7B41-998C-CB3ADBAA863F}"/>
              </a:ext>
            </a:extLst>
          </p:cNvPr>
          <p:cNvSpPr/>
          <p:nvPr/>
        </p:nvSpPr>
        <p:spPr>
          <a:xfrm>
            <a:off x="1277115" y="3974435"/>
            <a:ext cx="1103106" cy="713467"/>
          </a:xfrm>
          <a:custGeom>
            <a:avLst/>
            <a:gdLst>
              <a:gd name="connsiteX0" fmla="*/ 0 w 940904"/>
              <a:gd name="connsiteY0" fmla="*/ 0 h 808382"/>
              <a:gd name="connsiteX1" fmla="*/ 26504 w 940904"/>
              <a:gd name="connsiteY1" fmla="*/ 66261 h 808382"/>
              <a:gd name="connsiteX2" fmla="*/ 53009 w 940904"/>
              <a:gd name="connsiteY2" fmla="*/ 119269 h 808382"/>
              <a:gd name="connsiteX3" fmla="*/ 66261 w 940904"/>
              <a:gd name="connsiteY3" fmla="*/ 159026 h 808382"/>
              <a:gd name="connsiteX4" fmla="*/ 119269 w 940904"/>
              <a:gd name="connsiteY4" fmla="*/ 238539 h 808382"/>
              <a:gd name="connsiteX5" fmla="*/ 145774 w 940904"/>
              <a:gd name="connsiteY5" fmla="*/ 278295 h 808382"/>
              <a:gd name="connsiteX6" fmla="*/ 172278 w 940904"/>
              <a:gd name="connsiteY6" fmla="*/ 304800 h 808382"/>
              <a:gd name="connsiteX7" fmla="*/ 198783 w 940904"/>
              <a:gd name="connsiteY7" fmla="*/ 344556 h 808382"/>
              <a:gd name="connsiteX8" fmla="*/ 278296 w 940904"/>
              <a:gd name="connsiteY8" fmla="*/ 397565 h 808382"/>
              <a:gd name="connsiteX9" fmla="*/ 371061 w 940904"/>
              <a:gd name="connsiteY9" fmla="*/ 490330 h 808382"/>
              <a:gd name="connsiteX10" fmla="*/ 397565 w 940904"/>
              <a:gd name="connsiteY10" fmla="*/ 516835 h 808382"/>
              <a:gd name="connsiteX11" fmla="*/ 437322 w 940904"/>
              <a:gd name="connsiteY11" fmla="*/ 543339 h 808382"/>
              <a:gd name="connsiteX12" fmla="*/ 477078 w 940904"/>
              <a:gd name="connsiteY12" fmla="*/ 583095 h 808382"/>
              <a:gd name="connsiteX13" fmla="*/ 556591 w 940904"/>
              <a:gd name="connsiteY13" fmla="*/ 636104 h 808382"/>
              <a:gd name="connsiteX14" fmla="*/ 596348 w 940904"/>
              <a:gd name="connsiteY14" fmla="*/ 662608 h 808382"/>
              <a:gd name="connsiteX15" fmla="*/ 662609 w 940904"/>
              <a:gd name="connsiteY15" fmla="*/ 702365 h 808382"/>
              <a:gd name="connsiteX16" fmla="*/ 702365 w 940904"/>
              <a:gd name="connsiteY16" fmla="*/ 728869 h 808382"/>
              <a:gd name="connsiteX17" fmla="*/ 781878 w 940904"/>
              <a:gd name="connsiteY17" fmla="*/ 755374 h 808382"/>
              <a:gd name="connsiteX18" fmla="*/ 861391 w 940904"/>
              <a:gd name="connsiteY18" fmla="*/ 781878 h 808382"/>
              <a:gd name="connsiteX19" fmla="*/ 901148 w 940904"/>
              <a:gd name="connsiteY19" fmla="*/ 795130 h 808382"/>
              <a:gd name="connsiteX20" fmla="*/ 940904 w 940904"/>
              <a:gd name="connsiteY20" fmla="*/ 808382 h 80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0904" h="808382">
                <a:moveTo>
                  <a:pt x="0" y="0"/>
                </a:moveTo>
                <a:cubicBezTo>
                  <a:pt x="8835" y="22087"/>
                  <a:pt x="16843" y="44523"/>
                  <a:pt x="26504" y="66261"/>
                </a:cubicBezTo>
                <a:cubicBezTo>
                  <a:pt x="34527" y="84313"/>
                  <a:pt x="45227" y="101111"/>
                  <a:pt x="53009" y="119269"/>
                </a:cubicBezTo>
                <a:cubicBezTo>
                  <a:pt x="58512" y="132109"/>
                  <a:pt x="59477" y="146815"/>
                  <a:pt x="66261" y="159026"/>
                </a:cubicBezTo>
                <a:cubicBezTo>
                  <a:pt x="81731" y="186872"/>
                  <a:pt x="101599" y="212035"/>
                  <a:pt x="119269" y="238539"/>
                </a:cubicBezTo>
                <a:cubicBezTo>
                  <a:pt x="128104" y="251791"/>
                  <a:pt x="134512" y="267033"/>
                  <a:pt x="145774" y="278295"/>
                </a:cubicBezTo>
                <a:cubicBezTo>
                  <a:pt x="154609" y="287130"/>
                  <a:pt x="164473" y="295044"/>
                  <a:pt x="172278" y="304800"/>
                </a:cubicBezTo>
                <a:cubicBezTo>
                  <a:pt x="182228" y="317237"/>
                  <a:pt x="186797" y="334068"/>
                  <a:pt x="198783" y="344556"/>
                </a:cubicBezTo>
                <a:cubicBezTo>
                  <a:pt x="222756" y="365532"/>
                  <a:pt x="255772" y="375040"/>
                  <a:pt x="278296" y="397565"/>
                </a:cubicBezTo>
                <a:lnTo>
                  <a:pt x="371061" y="490330"/>
                </a:lnTo>
                <a:cubicBezTo>
                  <a:pt x="379896" y="499165"/>
                  <a:pt x="387169" y="509905"/>
                  <a:pt x="397565" y="516835"/>
                </a:cubicBezTo>
                <a:cubicBezTo>
                  <a:pt x="410817" y="525670"/>
                  <a:pt x="425086" y="533143"/>
                  <a:pt x="437322" y="543339"/>
                </a:cubicBezTo>
                <a:cubicBezTo>
                  <a:pt x="451719" y="555337"/>
                  <a:pt x="462285" y="571589"/>
                  <a:pt x="477078" y="583095"/>
                </a:cubicBezTo>
                <a:cubicBezTo>
                  <a:pt x="502222" y="602652"/>
                  <a:pt x="530087" y="618434"/>
                  <a:pt x="556591" y="636104"/>
                </a:cubicBezTo>
                <a:cubicBezTo>
                  <a:pt x="569843" y="644939"/>
                  <a:pt x="585086" y="651346"/>
                  <a:pt x="596348" y="662608"/>
                </a:cubicBezTo>
                <a:cubicBezTo>
                  <a:pt x="632729" y="698991"/>
                  <a:pt x="610999" y="685162"/>
                  <a:pt x="662609" y="702365"/>
                </a:cubicBezTo>
                <a:cubicBezTo>
                  <a:pt x="675861" y="711200"/>
                  <a:pt x="687811" y="722400"/>
                  <a:pt x="702365" y="728869"/>
                </a:cubicBezTo>
                <a:cubicBezTo>
                  <a:pt x="727895" y="740216"/>
                  <a:pt x="755374" y="746539"/>
                  <a:pt x="781878" y="755374"/>
                </a:cubicBezTo>
                <a:lnTo>
                  <a:pt x="861391" y="781878"/>
                </a:lnTo>
                <a:lnTo>
                  <a:pt x="901148" y="795130"/>
                </a:lnTo>
                <a:lnTo>
                  <a:pt x="940904" y="808382"/>
                </a:lnTo>
              </a:path>
            </a:pathLst>
          </a:custGeom>
          <a:noFill/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0560FC9-F306-D540-A063-58D37A76BED0}"/>
              </a:ext>
            </a:extLst>
          </p:cNvPr>
          <p:cNvSpPr/>
          <p:nvPr/>
        </p:nvSpPr>
        <p:spPr>
          <a:xfrm>
            <a:off x="1169411" y="2913163"/>
            <a:ext cx="1566870" cy="1115537"/>
          </a:xfrm>
          <a:custGeom>
            <a:avLst/>
            <a:gdLst>
              <a:gd name="connsiteX0" fmla="*/ 0 w 1365663"/>
              <a:gd name="connsiteY0" fmla="*/ 0 h 1045028"/>
              <a:gd name="connsiteX1" fmla="*/ 273133 w 1365663"/>
              <a:gd name="connsiteY1" fmla="*/ 118753 h 1045028"/>
              <a:gd name="connsiteX2" fmla="*/ 380011 w 1365663"/>
              <a:gd name="connsiteY2" fmla="*/ 154379 h 1045028"/>
              <a:gd name="connsiteX3" fmla="*/ 427512 w 1365663"/>
              <a:gd name="connsiteY3" fmla="*/ 178130 h 1045028"/>
              <a:gd name="connsiteX4" fmla="*/ 498764 w 1365663"/>
              <a:gd name="connsiteY4" fmla="*/ 201880 h 1045028"/>
              <a:gd name="connsiteX5" fmla="*/ 534390 w 1365663"/>
              <a:gd name="connsiteY5" fmla="*/ 225631 h 1045028"/>
              <a:gd name="connsiteX6" fmla="*/ 570016 w 1365663"/>
              <a:gd name="connsiteY6" fmla="*/ 237506 h 1045028"/>
              <a:gd name="connsiteX7" fmla="*/ 641268 w 1365663"/>
              <a:gd name="connsiteY7" fmla="*/ 285008 h 1045028"/>
              <a:gd name="connsiteX8" fmla="*/ 676894 w 1365663"/>
              <a:gd name="connsiteY8" fmla="*/ 308758 h 1045028"/>
              <a:gd name="connsiteX9" fmla="*/ 712520 w 1365663"/>
              <a:gd name="connsiteY9" fmla="*/ 332509 h 1045028"/>
              <a:gd name="connsiteX10" fmla="*/ 748146 w 1365663"/>
              <a:gd name="connsiteY10" fmla="*/ 344384 h 1045028"/>
              <a:gd name="connsiteX11" fmla="*/ 843149 w 1365663"/>
              <a:gd name="connsiteY11" fmla="*/ 415636 h 1045028"/>
              <a:gd name="connsiteX12" fmla="*/ 890650 w 1365663"/>
              <a:gd name="connsiteY12" fmla="*/ 451262 h 1045028"/>
              <a:gd name="connsiteX13" fmla="*/ 926276 w 1365663"/>
              <a:gd name="connsiteY13" fmla="*/ 463138 h 1045028"/>
              <a:gd name="connsiteX14" fmla="*/ 973777 w 1365663"/>
              <a:gd name="connsiteY14" fmla="*/ 510639 h 1045028"/>
              <a:gd name="connsiteX15" fmla="*/ 1009403 w 1365663"/>
              <a:gd name="connsiteY15" fmla="*/ 534389 h 1045028"/>
              <a:gd name="connsiteX16" fmla="*/ 1056904 w 1365663"/>
              <a:gd name="connsiteY16" fmla="*/ 570015 h 1045028"/>
              <a:gd name="connsiteX17" fmla="*/ 1092530 w 1365663"/>
              <a:gd name="connsiteY17" fmla="*/ 593766 h 1045028"/>
              <a:gd name="connsiteX18" fmla="*/ 1163782 w 1365663"/>
              <a:gd name="connsiteY18" fmla="*/ 653143 h 1045028"/>
              <a:gd name="connsiteX19" fmla="*/ 1211284 w 1365663"/>
              <a:gd name="connsiteY19" fmla="*/ 724395 h 1045028"/>
              <a:gd name="connsiteX20" fmla="*/ 1235034 w 1365663"/>
              <a:gd name="connsiteY20" fmla="*/ 760021 h 1045028"/>
              <a:gd name="connsiteX21" fmla="*/ 1270660 w 1365663"/>
              <a:gd name="connsiteY21" fmla="*/ 866899 h 1045028"/>
              <a:gd name="connsiteX22" fmla="*/ 1282536 w 1365663"/>
              <a:gd name="connsiteY22" fmla="*/ 902525 h 1045028"/>
              <a:gd name="connsiteX23" fmla="*/ 1318162 w 1365663"/>
              <a:gd name="connsiteY23" fmla="*/ 938151 h 1045028"/>
              <a:gd name="connsiteX24" fmla="*/ 1353787 w 1365663"/>
              <a:gd name="connsiteY24" fmla="*/ 1009402 h 1045028"/>
              <a:gd name="connsiteX25" fmla="*/ 1365663 w 1365663"/>
              <a:gd name="connsiteY25" fmla="*/ 104502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65663" h="1045028">
                <a:moveTo>
                  <a:pt x="0" y="0"/>
                </a:moveTo>
                <a:cubicBezTo>
                  <a:pt x="91044" y="39584"/>
                  <a:pt x="181156" y="81387"/>
                  <a:pt x="273133" y="118753"/>
                </a:cubicBezTo>
                <a:cubicBezTo>
                  <a:pt x="307925" y="132887"/>
                  <a:pt x="344961" y="140898"/>
                  <a:pt x="380011" y="154379"/>
                </a:cubicBezTo>
                <a:cubicBezTo>
                  <a:pt x="396534" y="160734"/>
                  <a:pt x="411075" y="171555"/>
                  <a:pt x="427512" y="178130"/>
                </a:cubicBezTo>
                <a:cubicBezTo>
                  <a:pt x="450757" y="187428"/>
                  <a:pt x="498764" y="201880"/>
                  <a:pt x="498764" y="201880"/>
                </a:cubicBezTo>
                <a:cubicBezTo>
                  <a:pt x="510639" y="209797"/>
                  <a:pt x="521624" y="219248"/>
                  <a:pt x="534390" y="225631"/>
                </a:cubicBezTo>
                <a:cubicBezTo>
                  <a:pt x="545586" y="231229"/>
                  <a:pt x="559074" y="231427"/>
                  <a:pt x="570016" y="237506"/>
                </a:cubicBezTo>
                <a:cubicBezTo>
                  <a:pt x="594969" y="251369"/>
                  <a:pt x="617517" y="269174"/>
                  <a:pt x="641268" y="285008"/>
                </a:cubicBezTo>
                <a:lnTo>
                  <a:pt x="676894" y="308758"/>
                </a:lnTo>
                <a:cubicBezTo>
                  <a:pt x="688769" y="316675"/>
                  <a:pt x="698980" y="327996"/>
                  <a:pt x="712520" y="332509"/>
                </a:cubicBezTo>
                <a:lnTo>
                  <a:pt x="748146" y="344384"/>
                </a:lnTo>
                <a:lnTo>
                  <a:pt x="843149" y="415636"/>
                </a:lnTo>
                <a:cubicBezTo>
                  <a:pt x="858983" y="427511"/>
                  <a:pt x="871874" y="445003"/>
                  <a:pt x="890650" y="451262"/>
                </a:cubicBezTo>
                <a:lnTo>
                  <a:pt x="926276" y="463138"/>
                </a:lnTo>
                <a:cubicBezTo>
                  <a:pt x="942110" y="478972"/>
                  <a:pt x="956776" y="496066"/>
                  <a:pt x="973777" y="510639"/>
                </a:cubicBezTo>
                <a:cubicBezTo>
                  <a:pt x="984613" y="519927"/>
                  <a:pt x="997789" y="526093"/>
                  <a:pt x="1009403" y="534389"/>
                </a:cubicBezTo>
                <a:cubicBezTo>
                  <a:pt x="1025509" y="545893"/>
                  <a:pt x="1040799" y="558511"/>
                  <a:pt x="1056904" y="570015"/>
                </a:cubicBezTo>
                <a:cubicBezTo>
                  <a:pt x="1068518" y="578311"/>
                  <a:pt x="1081566" y="584629"/>
                  <a:pt x="1092530" y="593766"/>
                </a:cubicBezTo>
                <a:cubicBezTo>
                  <a:pt x="1183966" y="669963"/>
                  <a:pt x="1075329" y="594174"/>
                  <a:pt x="1163782" y="653143"/>
                </a:cubicBezTo>
                <a:lnTo>
                  <a:pt x="1211284" y="724395"/>
                </a:lnTo>
                <a:cubicBezTo>
                  <a:pt x="1219201" y="736270"/>
                  <a:pt x="1230521" y="746481"/>
                  <a:pt x="1235034" y="760021"/>
                </a:cubicBezTo>
                <a:lnTo>
                  <a:pt x="1270660" y="866899"/>
                </a:lnTo>
                <a:cubicBezTo>
                  <a:pt x="1274619" y="878774"/>
                  <a:pt x="1273685" y="893674"/>
                  <a:pt x="1282536" y="902525"/>
                </a:cubicBezTo>
                <a:lnTo>
                  <a:pt x="1318162" y="938151"/>
                </a:lnTo>
                <a:cubicBezTo>
                  <a:pt x="1348009" y="1027691"/>
                  <a:pt x="1307748" y="917325"/>
                  <a:pt x="1353787" y="1009402"/>
                </a:cubicBezTo>
                <a:cubicBezTo>
                  <a:pt x="1359385" y="1020598"/>
                  <a:pt x="1365663" y="1045028"/>
                  <a:pt x="1365663" y="1045028"/>
                </a:cubicBezTo>
              </a:path>
            </a:pathLst>
          </a:custGeom>
          <a:noFill/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42B3A8B-05A6-5645-B739-2E2CA47467C6}"/>
              </a:ext>
            </a:extLst>
          </p:cNvPr>
          <p:cNvSpPr/>
          <p:nvPr/>
        </p:nvSpPr>
        <p:spPr>
          <a:xfrm flipH="1">
            <a:off x="3133323" y="2758041"/>
            <a:ext cx="1824420" cy="1113820"/>
          </a:xfrm>
          <a:custGeom>
            <a:avLst/>
            <a:gdLst>
              <a:gd name="connsiteX0" fmla="*/ 0 w 1365663"/>
              <a:gd name="connsiteY0" fmla="*/ 0 h 1045028"/>
              <a:gd name="connsiteX1" fmla="*/ 273133 w 1365663"/>
              <a:gd name="connsiteY1" fmla="*/ 118753 h 1045028"/>
              <a:gd name="connsiteX2" fmla="*/ 380011 w 1365663"/>
              <a:gd name="connsiteY2" fmla="*/ 154379 h 1045028"/>
              <a:gd name="connsiteX3" fmla="*/ 427512 w 1365663"/>
              <a:gd name="connsiteY3" fmla="*/ 178130 h 1045028"/>
              <a:gd name="connsiteX4" fmla="*/ 498764 w 1365663"/>
              <a:gd name="connsiteY4" fmla="*/ 201880 h 1045028"/>
              <a:gd name="connsiteX5" fmla="*/ 534390 w 1365663"/>
              <a:gd name="connsiteY5" fmla="*/ 225631 h 1045028"/>
              <a:gd name="connsiteX6" fmla="*/ 570016 w 1365663"/>
              <a:gd name="connsiteY6" fmla="*/ 237506 h 1045028"/>
              <a:gd name="connsiteX7" fmla="*/ 641268 w 1365663"/>
              <a:gd name="connsiteY7" fmla="*/ 285008 h 1045028"/>
              <a:gd name="connsiteX8" fmla="*/ 676894 w 1365663"/>
              <a:gd name="connsiteY8" fmla="*/ 308758 h 1045028"/>
              <a:gd name="connsiteX9" fmla="*/ 712520 w 1365663"/>
              <a:gd name="connsiteY9" fmla="*/ 332509 h 1045028"/>
              <a:gd name="connsiteX10" fmla="*/ 748146 w 1365663"/>
              <a:gd name="connsiteY10" fmla="*/ 344384 h 1045028"/>
              <a:gd name="connsiteX11" fmla="*/ 843149 w 1365663"/>
              <a:gd name="connsiteY11" fmla="*/ 415636 h 1045028"/>
              <a:gd name="connsiteX12" fmla="*/ 890650 w 1365663"/>
              <a:gd name="connsiteY12" fmla="*/ 451262 h 1045028"/>
              <a:gd name="connsiteX13" fmla="*/ 926276 w 1365663"/>
              <a:gd name="connsiteY13" fmla="*/ 463138 h 1045028"/>
              <a:gd name="connsiteX14" fmla="*/ 973777 w 1365663"/>
              <a:gd name="connsiteY14" fmla="*/ 510639 h 1045028"/>
              <a:gd name="connsiteX15" fmla="*/ 1009403 w 1365663"/>
              <a:gd name="connsiteY15" fmla="*/ 534389 h 1045028"/>
              <a:gd name="connsiteX16" fmla="*/ 1056904 w 1365663"/>
              <a:gd name="connsiteY16" fmla="*/ 570015 h 1045028"/>
              <a:gd name="connsiteX17" fmla="*/ 1092530 w 1365663"/>
              <a:gd name="connsiteY17" fmla="*/ 593766 h 1045028"/>
              <a:gd name="connsiteX18" fmla="*/ 1163782 w 1365663"/>
              <a:gd name="connsiteY18" fmla="*/ 653143 h 1045028"/>
              <a:gd name="connsiteX19" fmla="*/ 1211284 w 1365663"/>
              <a:gd name="connsiteY19" fmla="*/ 724395 h 1045028"/>
              <a:gd name="connsiteX20" fmla="*/ 1235034 w 1365663"/>
              <a:gd name="connsiteY20" fmla="*/ 760021 h 1045028"/>
              <a:gd name="connsiteX21" fmla="*/ 1270660 w 1365663"/>
              <a:gd name="connsiteY21" fmla="*/ 866899 h 1045028"/>
              <a:gd name="connsiteX22" fmla="*/ 1282536 w 1365663"/>
              <a:gd name="connsiteY22" fmla="*/ 902525 h 1045028"/>
              <a:gd name="connsiteX23" fmla="*/ 1318162 w 1365663"/>
              <a:gd name="connsiteY23" fmla="*/ 938151 h 1045028"/>
              <a:gd name="connsiteX24" fmla="*/ 1353787 w 1365663"/>
              <a:gd name="connsiteY24" fmla="*/ 1009402 h 1045028"/>
              <a:gd name="connsiteX25" fmla="*/ 1365663 w 1365663"/>
              <a:gd name="connsiteY25" fmla="*/ 104502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65663" h="1045028">
                <a:moveTo>
                  <a:pt x="0" y="0"/>
                </a:moveTo>
                <a:cubicBezTo>
                  <a:pt x="91044" y="39584"/>
                  <a:pt x="181156" y="81387"/>
                  <a:pt x="273133" y="118753"/>
                </a:cubicBezTo>
                <a:cubicBezTo>
                  <a:pt x="307925" y="132887"/>
                  <a:pt x="344961" y="140898"/>
                  <a:pt x="380011" y="154379"/>
                </a:cubicBezTo>
                <a:cubicBezTo>
                  <a:pt x="396534" y="160734"/>
                  <a:pt x="411075" y="171555"/>
                  <a:pt x="427512" y="178130"/>
                </a:cubicBezTo>
                <a:cubicBezTo>
                  <a:pt x="450757" y="187428"/>
                  <a:pt x="498764" y="201880"/>
                  <a:pt x="498764" y="201880"/>
                </a:cubicBezTo>
                <a:cubicBezTo>
                  <a:pt x="510639" y="209797"/>
                  <a:pt x="521624" y="219248"/>
                  <a:pt x="534390" y="225631"/>
                </a:cubicBezTo>
                <a:cubicBezTo>
                  <a:pt x="545586" y="231229"/>
                  <a:pt x="559074" y="231427"/>
                  <a:pt x="570016" y="237506"/>
                </a:cubicBezTo>
                <a:cubicBezTo>
                  <a:pt x="594969" y="251369"/>
                  <a:pt x="617517" y="269174"/>
                  <a:pt x="641268" y="285008"/>
                </a:cubicBezTo>
                <a:lnTo>
                  <a:pt x="676894" y="308758"/>
                </a:lnTo>
                <a:cubicBezTo>
                  <a:pt x="688769" y="316675"/>
                  <a:pt x="698980" y="327996"/>
                  <a:pt x="712520" y="332509"/>
                </a:cubicBezTo>
                <a:lnTo>
                  <a:pt x="748146" y="344384"/>
                </a:lnTo>
                <a:lnTo>
                  <a:pt x="843149" y="415636"/>
                </a:lnTo>
                <a:cubicBezTo>
                  <a:pt x="858983" y="427511"/>
                  <a:pt x="871874" y="445003"/>
                  <a:pt x="890650" y="451262"/>
                </a:cubicBezTo>
                <a:lnTo>
                  <a:pt x="926276" y="463138"/>
                </a:lnTo>
                <a:cubicBezTo>
                  <a:pt x="942110" y="478972"/>
                  <a:pt x="956776" y="496066"/>
                  <a:pt x="973777" y="510639"/>
                </a:cubicBezTo>
                <a:cubicBezTo>
                  <a:pt x="984613" y="519927"/>
                  <a:pt x="997789" y="526093"/>
                  <a:pt x="1009403" y="534389"/>
                </a:cubicBezTo>
                <a:cubicBezTo>
                  <a:pt x="1025509" y="545893"/>
                  <a:pt x="1040799" y="558511"/>
                  <a:pt x="1056904" y="570015"/>
                </a:cubicBezTo>
                <a:cubicBezTo>
                  <a:pt x="1068518" y="578311"/>
                  <a:pt x="1081566" y="584629"/>
                  <a:pt x="1092530" y="593766"/>
                </a:cubicBezTo>
                <a:cubicBezTo>
                  <a:pt x="1183966" y="669963"/>
                  <a:pt x="1075329" y="594174"/>
                  <a:pt x="1163782" y="653143"/>
                </a:cubicBezTo>
                <a:lnTo>
                  <a:pt x="1211284" y="724395"/>
                </a:lnTo>
                <a:cubicBezTo>
                  <a:pt x="1219201" y="736270"/>
                  <a:pt x="1230521" y="746481"/>
                  <a:pt x="1235034" y="760021"/>
                </a:cubicBezTo>
                <a:lnTo>
                  <a:pt x="1270660" y="866899"/>
                </a:lnTo>
                <a:cubicBezTo>
                  <a:pt x="1274619" y="878774"/>
                  <a:pt x="1273685" y="893674"/>
                  <a:pt x="1282536" y="902525"/>
                </a:cubicBezTo>
                <a:lnTo>
                  <a:pt x="1318162" y="938151"/>
                </a:lnTo>
                <a:cubicBezTo>
                  <a:pt x="1348009" y="1027691"/>
                  <a:pt x="1307748" y="917325"/>
                  <a:pt x="1353787" y="1009402"/>
                </a:cubicBezTo>
                <a:cubicBezTo>
                  <a:pt x="1359385" y="1020598"/>
                  <a:pt x="1365663" y="1045028"/>
                  <a:pt x="1365663" y="1045028"/>
                </a:cubicBezTo>
              </a:path>
            </a:pathLst>
          </a:custGeom>
          <a:noFill/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204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686C70FA-F4B7-254A-8C3E-AA4A274351A4}"/>
              </a:ext>
            </a:extLst>
          </p:cNvPr>
          <p:cNvSpPr txBox="1">
            <a:spLocks/>
          </p:cNvSpPr>
          <p:nvPr/>
        </p:nvSpPr>
        <p:spPr>
          <a:xfrm>
            <a:off x="92766" y="1018356"/>
            <a:ext cx="6788162" cy="48906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b="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Estonian </a:t>
            </a:r>
            <a:r>
              <a:rPr lang="en-US" sz="1600" dirty="0" err="1"/>
              <a:t>eID</a:t>
            </a:r>
            <a:endParaRPr lang="en-US" sz="1600" dirty="0"/>
          </a:p>
          <a:p>
            <a:pPr lvl="2"/>
            <a:r>
              <a:rPr lang="en-US" sz="1600" dirty="0"/>
              <a:t>Digital ID since 2001</a:t>
            </a:r>
          </a:p>
          <a:p>
            <a:pPr lvl="2"/>
            <a:r>
              <a:rPr lang="en-US" sz="1600" dirty="0" err="1"/>
              <a:t>iVoting</a:t>
            </a:r>
            <a:r>
              <a:rPr lang="en-US" sz="1600" dirty="0"/>
              <a:t> since 2005</a:t>
            </a:r>
          </a:p>
          <a:p>
            <a:pPr lvl="2"/>
            <a:r>
              <a:rPr lang="en-US" sz="1600" dirty="0"/>
              <a:t>incl. </a:t>
            </a:r>
            <a:r>
              <a:rPr lang="en-US" sz="1600" dirty="0" err="1"/>
              <a:t>eResidency</a:t>
            </a:r>
            <a:r>
              <a:rPr lang="en-US" sz="1600" dirty="0"/>
              <a:t> for foreigners</a:t>
            </a:r>
            <a:endParaRPr lang="en-US" sz="1800" dirty="0"/>
          </a:p>
          <a:p>
            <a:pPr marL="0" lvl="1" indent="0">
              <a:buNone/>
            </a:pPr>
            <a:endParaRPr lang="en-US" sz="1800" dirty="0"/>
          </a:p>
          <a:p>
            <a:pPr marL="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600" dirty="0"/>
              <a:t>+ 	: more lightweight, 2 services can use the credentials without going through a central server</a:t>
            </a:r>
          </a:p>
          <a:p>
            <a:pPr lvl="1"/>
            <a:r>
              <a:rPr lang="en-US" sz="1600" dirty="0"/>
              <a:t>- : less convenient/secure? (security threat detected Aug 2017)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46D2C-B182-8443-804A-9AE1FEB1C6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955" y="2504050"/>
            <a:ext cx="1422918" cy="1361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C4BF9-8AF1-0841-BF7C-C6D5647731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302" y="3952026"/>
            <a:ext cx="909388" cy="1541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5ED190-CEBA-9A48-834E-FED319703F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23" y="2459240"/>
            <a:ext cx="983836" cy="1149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E9C990-4A18-C949-93E9-7FDD1A7ACF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09" y="4590840"/>
            <a:ext cx="707379" cy="921148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4CD8CF69-2BDB-934D-822E-A1734BE327A3}"/>
              </a:ext>
            </a:extLst>
          </p:cNvPr>
          <p:cNvSpPr/>
          <p:nvPr/>
        </p:nvSpPr>
        <p:spPr>
          <a:xfrm>
            <a:off x="1470962" y="3273666"/>
            <a:ext cx="952137" cy="1155833"/>
          </a:xfrm>
          <a:custGeom>
            <a:avLst/>
            <a:gdLst>
              <a:gd name="connsiteX0" fmla="*/ 0 w 1365663"/>
              <a:gd name="connsiteY0" fmla="*/ 0 h 1045028"/>
              <a:gd name="connsiteX1" fmla="*/ 273133 w 1365663"/>
              <a:gd name="connsiteY1" fmla="*/ 118753 h 1045028"/>
              <a:gd name="connsiteX2" fmla="*/ 380011 w 1365663"/>
              <a:gd name="connsiteY2" fmla="*/ 154379 h 1045028"/>
              <a:gd name="connsiteX3" fmla="*/ 427512 w 1365663"/>
              <a:gd name="connsiteY3" fmla="*/ 178130 h 1045028"/>
              <a:gd name="connsiteX4" fmla="*/ 498764 w 1365663"/>
              <a:gd name="connsiteY4" fmla="*/ 201880 h 1045028"/>
              <a:gd name="connsiteX5" fmla="*/ 534390 w 1365663"/>
              <a:gd name="connsiteY5" fmla="*/ 225631 h 1045028"/>
              <a:gd name="connsiteX6" fmla="*/ 570016 w 1365663"/>
              <a:gd name="connsiteY6" fmla="*/ 237506 h 1045028"/>
              <a:gd name="connsiteX7" fmla="*/ 641268 w 1365663"/>
              <a:gd name="connsiteY7" fmla="*/ 285008 h 1045028"/>
              <a:gd name="connsiteX8" fmla="*/ 676894 w 1365663"/>
              <a:gd name="connsiteY8" fmla="*/ 308758 h 1045028"/>
              <a:gd name="connsiteX9" fmla="*/ 712520 w 1365663"/>
              <a:gd name="connsiteY9" fmla="*/ 332509 h 1045028"/>
              <a:gd name="connsiteX10" fmla="*/ 748146 w 1365663"/>
              <a:gd name="connsiteY10" fmla="*/ 344384 h 1045028"/>
              <a:gd name="connsiteX11" fmla="*/ 843149 w 1365663"/>
              <a:gd name="connsiteY11" fmla="*/ 415636 h 1045028"/>
              <a:gd name="connsiteX12" fmla="*/ 890650 w 1365663"/>
              <a:gd name="connsiteY12" fmla="*/ 451262 h 1045028"/>
              <a:gd name="connsiteX13" fmla="*/ 926276 w 1365663"/>
              <a:gd name="connsiteY13" fmla="*/ 463138 h 1045028"/>
              <a:gd name="connsiteX14" fmla="*/ 973777 w 1365663"/>
              <a:gd name="connsiteY14" fmla="*/ 510639 h 1045028"/>
              <a:gd name="connsiteX15" fmla="*/ 1009403 w 1365663"/>
              <a:gd name="connsiteY15" fmla="*/ 534389 h 1045028"/>
              <a:gd name="connsiteX16" fmla="*/ 1056904 w 1365663"/>
              <a:gd name="connsiteY16" fmla="*/ 570015 h 1045028"/>
              <a:gd name="connsiteX17" fmla="*/ 1092530 w 1365663"/>
              <a:gd name="connsiteY17" fmla="*/ 593766 h 1045028"/>
              <a:gd name="connsiteX18" fmla="*/ 1163782 w 1365663"/>
              <a:gd name="connsiteY18" fmla="*/ 653143 h 1045028"/>
              <a:gd name="connsiteX19" fmla="*/ 1211284 w 1365663"/>
              <a:gd name="connsiteY19" fmla="*/ 724395 h 1045028"/>
              <a:gd name="connsiteX20" fmla="*/ 1235034 w 1365663"/>
              <a:gd name="connsiteY20" fmla="*/ 760021 h 1045028"/>
              <a:gd name="connsiteX21" fmla="*/ 1270660 w 1365663"/>
              <a:gd name="connsiteY21" fmla="*/ 866899 h 1045028"/>
              <a:gd name="connsiteX22" fmla="*/ 1282536 w 1365663"/>
              <a:gd name="connsiteY22" fmla="*/ 902525 h 1045028"/>
              <a:gd name="connsiteX23" fmla="*/ 1318162 w 1365663"/>
              <a:gd name="connsiteY23" fmla="*/ 938151 h 1045028"/>
              <a:gd name="connsiteX24" fmla="*/ 1353787 w 1365663"/>
              <a:gd name="connsiteY24" fmla="*/ 1009402 h 1045028"/>
              <a:gd name="connsiteX25" fmla="*/ 1365663 w 1365663"/>
              <a:gd name="connsiteY25" fmla="*/ 104502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65663" h="1045028">
                <a:moveTo>
                  <a:pt x="0" y="0"/>
                </a:moveTo>
                <a:cubicBezTo>
                  <a:pt x="91044" y="39584"/>
                  <a:pt x="181156" y="81387"/>
                  <a:pt x="273133" y="118753"/>
                </a:cubicBezTo>
                <a:cubicBezTo>
                  <a:pt x="307925" y="132887"/>
                  <a:pt x="344961" y="140898"/>
                  <a:pt x="380011" y="154379"/>
                </a:cubicBezTo>
                <a:cubicBezTo>
                  <a:pt x="396534" y="160734"/>
                  <a:pt x="411075" y="171555"/>
                  <a:pt x="427512" y="178130"/>
                </a:cubicBezTo>
                <a:cubicBezTo>
                  <a:pt x="450757" y="187428"/>
                  <a:pt x="498764" y="201880"/>
                  <a:pt x="498764" y="201880"/>
                </a:cubicBezTo>
                <a:cubicBezTo>
                  <a:pt x="510639" y="209797"/>
                  <a:pt x="521624" y="219248"/>
                  <a:pt x="534390" y="225631"/>
                </a:cubicBezTo>
                <a:cubicBezTo>
                  <a:pt x="545586" y="231229"/>
                  <a:pt x="559074" y="231427"/>
                  <a:pt x="570016" y="237506"/>
                </a:cubicBezTo>
                <a:cubicBezTo>
                  <a:pt x="594969" y="251369"/>
                  <a:pt x="617517" y="269174"/>
                  <a:pt x="641268" y="285008"/>
                </a:cubicBezTo>
                <a:lnTo>
                  <a:pt x="676894" y="308758"/>
                </a:lnTo>
                <a:cubicBezTo>
                  <a:pt x="688769" y="316675"/>
                  <a:pt x="698980" y="327996"/>
                  <a:pt x="712520" y="332509"/>
                </a:cubicBezTo>
                <a:lnTo>
                  <a:pt x="748146" y="344384"/>
                </a:lnTo>
                <a:lnTo>
                  <a:pt x="843149" y="415636"/>
                </a:lnTo>
                <a:cubicBezTo>
                  <a:pt x="858983" y="427511"/>
                  <a:pt x="871874" y="445003"/>
                  <a:pt x="890650" y="451262"/>
                </a:cubicBezTo>
                <a:lnTo>
                  <a:pt x="926276" y="463138"/>
                </a:lnTo>
                <a:cubicBezTo>
                  <a:pt x="942110" y="478972"/>
                  <a:pt x="956776" y="496066"/>
                  <a:pt x="973777" y="510639"/>
                </a:cubicBezTo>
                <a:cubicBezTo>
                  <a:pt x="984613" y="519927"/>
                  <a:pt x="997789" y="526093"/>
                  <a:pt x="1009403" y="534389"/>
                </a:cubicBezTo>
                <a:cubicBezTo>
                  <a:pt x="1025509" y="545893"/>
                  <a:pt x="1040799" y="558511"/>
                  <a:pt x="1056904" y="570015"/>
                </a:cubicBezTo>
                <a:cubicBezTo>
                  <a:pt x="1068518" y="578311"/>
                  <a:pt x="1081566" y="584629"/>
                  <a:pt x="1092530" y="593766"/>
                </a:cubicBezTo>
                <a:cubicBezTo>
                  <a:pt x="1183966" y="669963"/>
                  <a:pt x="1075329" y="594174"/>
                  <a:pt x="1163782" y="653143"/>
                </a:cubicBezTo>
                <a:lnTo>
                  <a:pt x="1211284" y="724395"/>
                </a:lnTo>
                <a:cubicBezTo>
                  <a:pt x="1219201" y="736270"/>
                  <a:pt x="1230521" y="746481"/>
                  <a:pt x="1235034" y="760021"/>
                </a:cubicBezTo>
                <a:lnTo>
                  <a:pt x="1270660" y="866899"/>
                </a:lnTo>
                <a:cubicBezTo>
                  <a:pt x="1274619" y="878774"/>
                  <a:pt x="1273685" y="893674"/>
                  <a:pt x="1282536" y="902525"/>
                </a:cubicBezTo>
                <a:lnTo>
                  <a:pt x="1318162" y="938151"/>
                </a:lnTo>
                <a:cubicBezTo>
                  <a:pt x="1348009" y="1027691"/>
                  <a:pt x="1307748" y="917325"/>
                  <a:pt x="1353787" y="1009402"/>
                </a:cubicBezTo>
                <a:cubicBezTo>
                  <a:pt x="1359385" y="1020598"/>
                  <a:pt x="1365663" y="1045028"/>
                  <a:pt x="1365663" y="1045028"/>
                </a:cubicBezTo>
              </a:path>
            </a:pathLst>
          </a:custGeom>
          <a:noFill/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794EE9-E291-C643-9BF3-10852A0E9E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116" y="2929948"/>
            <a:ext cx="556567" cy="2494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ADA02F-32B1-2747-9474-C2373411D5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99" y="3033785"/>
            <a:ext cx="535275" cy="239882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BB16C90E-30DF-2948-8B20-EE5CDFBA9641}"/>
              </a:ext>
            </a:extLst>
          </p:cNvPr>
          <p:cNvSpPr/>
          <p:nvPr/>
        </p:nvSpPr>
        <p:spPr>
          <a:xfrm flipV="1">
            <a:off x="3260910" y="3179370"/>
            <a:ext cx="2814132" cy="1469309"/>
          </a:xfrm>
          <a:custGeom>
            <a:avLst/>
            <a:gdLst>
              <a:gd name="connsiteX0" fmla="*/ 0 w 1365663"/>
              <a:gd name="connsiteY0" fmla="*/ 0 h 1045028"/>
              <a:gd name="connsiteX1" fmla="*/ 273133 w 1365663"/>
              <a:gd name="connsiteY1" fmla="*/ 118753 h 1045028"/>
              <a:gd name="connsiteX2" fmla="*/ 380011 w 1365663"/>
              <a:gd name="connsiteY2" fmla="*/ 154379 h 1045028"/>
              <a:gd name="connsiteX3" fmla="*/ 427512 w 1365663"/>
              <a:gd name="connsiteY3" fmla="*/ 178130 h 1045028"/>
              <a:gd name="connsiteX4" fmla="*/ 498764 w 1365663"/>
              <a:gd name="connsiteY4" fmla="*/ 201880 h 1045028"/>
              <a:gd name="connsiteX5" fmla="*/ 534390 w 1365663"/>
              <a:gd name="connsiteY5" fmla="*/ 225631 h 1045028"/>
              <a:gd name="connsiteX6" fmla="*/ 570016 w 1365663"/>
              <a:gd name="connsiteY6" fmla="*/ 237506 h 1045028"/>
              <a:gd name="connsiteX7" fmla="*/ 641268 w 1365663"/>
              <a:gd name="connsiteY7" fmla="*/ 285008 h 1045028"/>
              <a:gd name="connsiteX8" fmla="*/ 676894 w 1365663"/>
              <a:gd name="connsiteY8" fmla="*/ 308758 h 1045028"/>
              <a:gd name="connsiteX9" fmla="*/ 712520 w 1365663"/>
              <a:gd name="connsiteY9" fmla="*/ 332509 h 1045028"/>
              <a:gd name="connsiteX10" fmla="*/ 748146 w 1365663"/>
              <a:gd name="connsiteY10" fmla="*/ 344384 h 1045028"/>
              <a:gd name="connsiteX11" fmla="*/ 843149 w 1365663"/>
              <a:gd name="connsiteY11" fmla="*/ 415636 h 1045028"/>
              <a:gd name="connsiteX12" fmla="*/ 890650 w 1365663"/>
              <a:gd name="connsiteY12" fmla="*/ 451262 h 1045028"/>
              <a:gd name="connsiteX13" fmla="*/ 926276 w 1365663"/>
              <a:gd name="connsiteY13" fmla="*/ 463138 h 1045028"/>
              <a:gd name="connsiteX14" fmla="*/ 973777 w 1365663"/>
              <a:gd name="connsiteY14" fmla="*/ 510639 h 1045028"/>
              <a:gd name="connsiteX15" fmla="*/ 1009403 w 1365663"/>
              <a:gd name="connsiteY15" fmla="*/ 534389 h 1045028"/>
              <a:gd name="connsiteX16" fmla="*/ 1056904 w 1365663"/>
              <a:gd name="connsiteY16" fmla="*/ 570015 h 1045028"/>
              <a:gd name="connsiteX17" fmla="*/ 1092530 w 1365663"/>
              <a:gd name="connsiteY17" fmla="*/ 593766 h 1045028"/>
              <a:gd name="connsiteX18" fmla="*/ 1163782 w 1365663"/>
              <a:gd name="connsiteY18" fmla="*/ 653143 h 1045028"/>
              <a:gd name="connsiteX19" fmla="*/ 1211284 w 1365663"/>
              <a:gd name="connsiteY19" fmla="*/ 724395 h 1045028"/>
              <a:gd name="connsiteX20" fmla="*/ 1235034 w 1365663"/>
              <a:gd name="connsiteY20" fmla="*/ 760021 h 1045028"/>
              <a:gd name="connsiteX21" fmla="*/ 1270660 w 1365663"/>
              <a:gd name="connsiteY21" fmla="*/ 866899 h 1045028"/>
              <a:gd name="connsiteX22" fmla="*/ 1282536 w 1365663"/>
              <a:gd name="connsiteY22" fmla="*/ 902525 h 1045028"/>
              <a:gd name="connsiteX23" fmla="*/ 1318162 w 1365663"/>
              <a:gd name="connsiteY23" fmla="*/ 938151 h 1045028"/>
              <a:gd name="connsiteX24" fmla="*/ 1353787 w 1365663"/>
              <a:gd name="connsiteY24" fmla="*/ 1009402 h 1045028"/>
              <a:gd name="connsiteX25" fmla="*/ 1365663 w 1365663"/>
              <a:gd name="connsiteY25" fmla="*/ 104502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65663" h="1045028">
                <a:moveTo>
                  <a:pt x="0" y="0"/>
                </a:moveTo>
                <a:cubicBezTo>
                  <a:pt x="91044" y="39584"/>
                  <a:pt x="181156" y="81387"/>
                  <a:pt x="273133" y="118753"/>
                </a:cubicBezTo>
                <a:cubicBezTo>
                  <a:pt x="307925" y="132887"/>
                  <a:pt x="344961" y="140898"/>
                  <a:pt x="380011" y="154379"/>
                </a:cubicBezTo>
                <a:cubicBezTo>
                  <a:pt x="396534" y="160734"/>
                  <a:pt x="411075" y="171555"/>
                  <a:pt x="427512" y="178130"/>
                </a:cubicBezTo>
                <a:cubicBezTo>
                  <a:pt x="450757" y="187428"/>
                  <a:pt x="498764" y="201880"/>
                  <a:pt x="498764" y="201880"/>
                </a:cubicBezTo>
                <a:cubicBezTo>
                  <a:pt x="510639" y="209797"/>
                  <a:pt x="521624" y="219248"/>
                  <a:pt x="534390" y="225631"/>
                </a:cubicBezTo>
                <a:cubicBezTo>
                  <a:pt x="545586" y="231229"/>
                  <a:pt x="559074" y="231427"/>
                  <a:pt x="570016" y="237506"/>
                </a:cubicBezTo>
                <a:cubicBezTo>
                  <a:pt x="594969" y="251369"/>
                  <a:pt x="617517" y="269174"/>
                  <a:pt x="641268" y="285008"/>
                </a:cubicBezTo>
                <a:lnTo>
                  <a:pt x="676894" y="308758"/>
                </a:lnTo>
                <a:cubicBezTo>
                  <a:pt x="688769" y="316675"/>
                  <a:pt x="698980" y="327996"/>
                  <a:pt x="712520" y="332509"/>
                </a:cubicBezTo>
                <a:lnTo>
                  <a:pt x="748146" y="344384"/>
                </a:lnTo>
                <a:lnTo>
                  <a:pt x="843149" y="415636"/>
                </a:lnTo>
                <a:cubicBezTo>
                  <a:pt x="858983" y="427511"/>
                  <a:pt x="871874" y="445003"/>
                  <a:pt x="890650" y="451262"/>
                </a:cubicBezTo>
                <a:lnTo>
                  <a:pt x="926276" y="463138"/>
                </a:lnTo>
                <a:cubicBezTo>
                  <a:pt x="942110" y="478972"/>
                  <a:pt x="956776" y="496066"/>
                  <a:pt x="973777" y="510639"/>
                </a:cubicBezTo>
                <a:cubicBezTo>
                  <a:pt x="984613" y="519927"/>
                  <a:pt x="997789" y="526093"/>
                  <a:pt x="1009403" y="534389"/>
                </a:cubicBezTo>
                <a:cubicBezTo>
                  <a:pt x="1025509" y="545893"/>
                  <a:pt x="1040799" y="558511"/>
                  <a:pt x="1056904" y="570015"/>
                </a:cubicBezTo>
                <a:cubicBezTo>
                  <a:pt x="1068518" y="578311"/>
                  <a:pt x="1081566" y="584629"/>
                  <a:pt x="1092530" y="593766"/>
                </a:cubicBezTo>
                <a:cubicBezTo>
                  <a:pt x="1183966" y="669963"/>
                  <a:pt x="1075329" y="594174"/>
                  <a:pt x="1163782" y="653143"/>
                </a:cubicBezTo>
                <a:lnTo>
                  <a:pt x="1211284" y="724395"/>
                </a:lnTo>
                <a:cubicBezTo>
                  <a:pt x="1219201" y="736270"/>
                  <a:pt x="1230521" y="746481"/>
                  <a:pt x="1235034" y="760021"/>
                </a:cubicBezTo>
                <a:lnTo>
                  <a:pt x="1270660" y="866899"/>
                </a:lnTo>
                <a:cubicBezTo>
                  <a:pt x="1274619" y="878774"/>
                  <a:pt x="1273685" y="893674"/>
                  <a:pt x="1282536" y="902525"/>
                </a:cubicBezTo>
                <a:lnTo>
                  <a:pt x="1318162" y="938151"/>
                </a:lnTo>
                <a:cubicBezTo>
                  <a:pt x="1348009" y="1027691"/>
                  <a:pt x="1307748" y="917325"/>
                  <a:pt x="1353787" y="1009402"/>
                </a:cubicBezTo>
                <a:cubicBezTo>
                  <a:pt x="1359385" y="1020598"/>
                  <a:pt x="1365663" y="1045028"/>
                  <a:pt x="1365663" y="1045028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956DE29-28AA-B94E-8598-CCB5E8E2E890}"/>
              </a:ext>
            </a:extLst>
          </p:cNvPr>
          <p:cNvSpPr/>
          <p:nvPr/>
        </p:nvSpPr>
        <p:spPr>
          <a:xfrm rot="156720">
            <a:off x="1282535" y="2627873"/>
            <a:ext cx="3621974" cy="316506"/>
          </a:xfrm>
          <a:custGeom>
            <a:avLst/>
            <a:gdLst>
              <a:gd name="connsiteX0" fmla="*/ 0 w 3550722"/>
              <a:gd name="connsiteY0" fmla="*/ 47501 h 47501"/>
              <a:gd name="connsiteX1" fmla="*/ 570016 w 3550722"/>
              <a:gd name="connsiteY1" fmla="*/ 35626 h 47501"/>
              <a:gd name="connsiteX2" fmla="*/ 771896 w 3550722"/>
              <a:gd name="connsiteY2" fmla="*/ 23750 h 47501"/>
              <a:gd name="connsiteX3" fmla="*/ 2030681 w 3550722"/>
              <a:gd name="connsiteY3" fmla="*/ 0 h 47501"/>
              <a:gd name="connsiteX4" fmla="*/ 2992582 w 3550722"/>
              <a:gd name="connsiteY4" fmla="*/ 11875 h 47501"/>
              <a:gd name="connsiteX5" fmla="*/ 3182587 w 3550722"/>
              <a:gd name="connsiteY5" fmla="*/ 23750 h 47501"/>
              <a:gd name="connsiteX6" fmla="*/ 3550722 w 3550722"/>
              <a:gd name="connsiteY6" fmla="*/ 23750 h 4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0722" h="47501">
                <a:moveTo>
                  <a:pt x="0" y="47501"/>
                </a:moveTo>
                <a:lnTo>
                  <a:pt x="570016" y="35626"/>
                </a:lnTo>
                <a:cubicBezTo>
                  <a:pt x="637394" y="33553"/>
                  <a:pt x="704523" y="25959"/>
                  <a:pt x="771896" y="23750"/>
                </a:cubicBezTo>
                <a:cubicBezTo>
                  <a:pt x="1076042" y="13778"/>
                  <a:pt x="1773614" y="4146"/>
                  <a:pt x="2030681" y="0"/>
                </a:cubicBezTo>
                <a:lnTo>
                  <a:pt x="2992582" y="11875"/>
                </a:lnTo>
                <a:cubicBezTo>
                  <a:pt x="3056027" y="13183"/>
                  <a:pt x="3119143" y="22400"/>
                  <a:pt x="3182587" y="23750"/>
                </a:cubicBezTo>
                <a:cubicBezTo>
                  <a:pt x="3305271" y="26360"/>
                  <a:pt x="3428010" y="23750"/>
                  <a:pt x="3550722" y="23750"/>
                </a:cubicBezTo>
              </a:path>
            </a:pathLst>
          </a:custGeom>
          <a:noFill/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3A8A-C94E-FD44-97A2-89E7992F38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28" y="1122606"/>
            <a:ext cx="1420110" cy="13186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0E18BB5-7BAB-DD4C-AD14-21BA75F8A31A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/>
              <a:t>eID</a:t>
            </a:r>
            <a:r>
              <a:rPr lang="en-US" dirty="0"/>
              <a:t>: Threat or Opportunity?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7FE4F-315F-F841-8F46-9E0D299809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892" y="2935456"/>
            <a:ext cx="2165289" cy="1307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44D08-94A2-2544-8A63-303FCC8DC8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28" y="5062823"/>
            <a:ext cx="2211275" cy="10648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7F62A2-7CA5-1346-B4F7-366DDEC628DA}"/>
              </a:ext>
            </a:extLst>
          </p:cNvPr>
          <p:cNvSpPr/>
          <p:nvPr/>
        </p:nvSpPr>
        <p:spPr>
          <a:xfrm>
            <a:off x="7455429" y="244128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9AD57C-1888-C344-9342-6D774801281A}"/>
              </a:ext>
            </a:extLst>
          </p:cNvPr>
          <p:cNvSpPr/>
          <p:nvPr/>
        </p:nvSpPr>
        <p:spPr>
          <a:xfrm>
            <a:off x="7470979" y="4494637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D9D3-74F8-C54F-8C67-44758852A33B}"/>
              </a:ext>
            </a:extLst>
          </p:cNvPr>
          <p:cNvSpPr/>
          <p:nvPr/>
        </p:nvSpPr>
        <p:spPr>
          <a:xfrm>
            <a:off x="6764640" y="4494637"/>
            <a:ext cx="2366108" cy="163299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BE833B-A6CD-6A4B-94AA-67AAE3317926}"/>
              </a:ext>
            </a:extLst>
          </p:cNvPr>
          <p:cNvSpPr/>
          <p:nvPr/>
        </p:nvSpPr>
        <p:spPr>
          <a:xfrm flipV="1">
            <a:off x="6764640" y="1024981"/>
            <a:ext cx="2518508" cy="15687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A29892-C881-9A42-9A4F-5CBC46C432F5}"/>
              </a:ext>
            </a:extLst>
          </p:cNvPr>
          <p:cNvCxnSpPr>
            <a:cxnSpLocks/>
          </p:cNvCxnSpPr>
          <p:nvPr/>
        </p:nvCxnSpPr>
        <p:spPr>
          <a:xfrm flipH="1" flipV="1">
            <a:off x="6075042" y="3070275"/>
            <a:ext cx="748338" cy="117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9EE227-4D23-0443-AE54-F3053D4BAC60}"/>
              </a:ext>
            </a:extLst>
          </p:cNvPr>
          <p:cNvCxnSpPr>
            <a:cxnSpLocks/>
          </p:cNvCxnSpPr>
          <p:nvPr/>
        </p:nvCxnSpPr>
        <p:spPr>
          <a:xfrm flipH="1">
            <a:off x="6107134" y="2958976"/>
            <a:ext cx="759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9161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A4C435-024E-9C41-AA29-708B09F0375F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/>
              <a:t>eID</a:t>
            </a:r>
            <a:r>
              <a:rPr lang="en-US" dirty="0"/>
              <a:t>: Alternative?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20E05-605B-F54C-9717-386A38D866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262" y="1343188"/>
            <a:ext cx="1422918" cy="1361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432072-FA51-9946-AA80-C870F1EFE5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23" y="2387986"/>
            <a:ext cx="983836" cy="1149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2BD001-967B-F947-8B40-29A9079715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69" y="3565016"/>
            <a:ext cx="641902" cy="668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814D0-E076-F74A-A56A-0E544058A5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885" y="4899825"/>
            <a:ext cx="983836" cy="1149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56A6C5-E711-BE40-880B-6A8C865B49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598" y="997516"/>
            <a:ext cx="983836" cy="1149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7539E-C2F5-CB44-8229-8821129EA2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43" y="5421731"/>
            <a:ext cx="641902" cy="668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D48F55-21F4-CF47-A6A2-2348FABB0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912" y="1368975"/>
            <a:ext cx="641902" cy="668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088BB5-DE96-0240-B19E-DF22A6765F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261" y="4741169"/>
            <a:ext cx="909388" cy="1541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05B9FD-4FFD-D249-9DF1-994E71B2E8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782" y="2102279"/>
            <a:ext cx="909388" cy="1541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79B2B3-B78F-A14C-8C51-01410E074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393" y="2794113"/>
            <a:ext cx="909388" cy="1541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05ADF-FB6A-5840-AEFC-00EFEB2E25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106" y="2873181"/>
            <a:ext cx="909388" cy="1541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B8CF22-8664-3245-9138-F32BFC7527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303" y="3128164"/>
            <a:ext cx="909388" cy="154180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0AC8DA-DF53-0A46-804B-9FEA9C7F1829}"/>
              </a:ext>
            </a:extLst>
          </p:cNvPr>
          <p:cNvCxnSpPr>
            <a:cxnSpLocks/>
            <a:stCxn id="14" idx="1"/>
            <a:endCxn id="12" idx="1"/>
          </p:cNvCxnSpPr>
          <p:nvPr/>
        </p:nvCxnSpPr>
        <p:spPr>
          <a:xfrm flipH="1" flipV="1">
            <a:off x="4050782" y="2873182"/>
            <a:ext cx="1632324" cy="770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6EB3A4-056E-684B-8DDE-879B2CC35680}"/>
              </a:ext>
            </a:extLst>
          </p:cNvPr>
          <p:cNvCxnSpPr>
            <a:cxnSpLocks/>
            <a:stCxn id="11" idx="0"/>
            <a:endCxn id="14" idx="1"/>
          </p:cNvCxnSpPr>
          <p:nvPr/>
        </p:nvCxnSpPr>
        <p:spPr>
          <a:xfrm flipV="1">
            <a:off x="5239955" y="3644084"/>
            <a:ext cx="443151" cy="1097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BD5DC3-46EC-A445-8A8F-09D2FB43E2AF}"/>
              </a:ext>
            </a:extLst>
          </p:cNvPr>
          <p:cNvCxnSpPr>
            <a:cxnSpLocks/>
            <a:stCxn id="7" idx="0"/>
            <a:endCxn id="14" idx="2"/>
          </p:cNvCxnSpPr>
          <p:nvPr/>
        </p:nvCxnSpPr>
        <p:spPr>
          <a:xfrm flipH="1" flipV="1">
            <a:off x="6137800" y="4414986"/>
            <a:ext cx="515003" cy="484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5260CE-70E2-BB48-AD97-C66A0E046997}"/>
              </a:ext>
            </a:extLst>
          </p:cNvPr>
          <p:cNvCxnSpPr>
            <a:cxnSpLocks/>
            <a:stCxn id="4" idx="2"/>
            <a:endCxn id="14" idx="3"/>
          </p:cNvCxnSpPr>
          <p:nvPr/>
        </p:nvCxnSpPr>
        <p:spPr>
          <a:xfrm flipH="1">
            <a:off x="6592494" y="2705124"/>
            <a:ext cx="552227" cy="938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B22A48-3782-BF45-8498-381943D6A51C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2652814" y="1572061"/>
            <a:ext cx="812784" cy="13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EAD9B9-295B-4E4E-996D-F379EDEB1006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4449434" y="1572061"/>
            <a:ext cx="2419173" cy="27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D08FDF-99DD-CC48-827B-55AFA93586D5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V="1">
            <a:off x="6652803" y="2705124"/>
            <a:ext cx="491918" cy="2194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EA2452-2170-234A-946C-135398C8649F}"/>
              </a:ext>
            </a:extLst>
          </p:cNvPr>
          <p:cNvCxnSpPr>
            <a:cxnSpLocks/>
            <a:stCxn id="12" idx="1"/>
            <a:endCxn id="8" idx="2"/>
          </p:cNvCxnSpPr>
          <p:nvPr/>
        </p:nvCxnSpPr>
        <p:spPr>
          <a:xfrm flipH="1" flipV="1">
            <a:off x="3957516" y="2146606"/>
            <a:ext cx="93266" cy="726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574B536-CBD6-DA44-A041-5F4935BFCEB5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4960170" y="1881271"/>
            <a:ext cx="1908438" cy="991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155F23-2607-B147-9270-699D6EB043DE}"/>
              </a:ext>
            </a:extLst>
          </p:cNvPr>
          <p:cNvCxnSpPr>
            <a:cxnSpLocks/>
            <a:stCxn id="12" idx="1"/>
            <a:endCxn id="15" idx="0"/>
          </p:cNvCxnSpPr>
          <p:nvPr/>
        </p:nvCxnSpPr>
        <p:spPr>
          <a:xfrm flipH="1">
            <a:off x="3372997" y="2873182"/>
            <a:ext cx="677785" cy="254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758EC38-625B-3246-935B-4C853ABAA605}"/>
              </a:ext>
            </a:extLst>
          </p:cNvPr>
          <p:cNvCxnSpPr>
            <a:cxnSpLocks/>
            <a:stCxn id="13" idx="0"/>
            <a:endCxn id="12" idx="1"/>
          </p:cNvCxnSpPr>
          <p:nvPr/>
        </p:nvCxnSpPr>
        <p:spPr>
          <a:xfrm>
            <a:off x="2346087" y="2794113"/>
            <a:ext cx="1704695" cy="79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70F494F-1778-1545-9D38-5BB95BA62480}"/>
              </a:ext>
            </a:extLst>
          </p:cNvPr>
          <p:cNvCxnSpPr>
            <a:cxnSpLocks/>
            <a:stCxn id="13" idx="0"/>
            <a:endCxn id="10" idx="3"/>
          </p:cNvCxnSpPr>
          <p:nvPr/>
        </p:nvCxnSpPr>
        <p:spPr>
          <a:xfrm flipV="1">
            <a:off x="2346087" y="1703026"/>
            <a:ext cx="306727" cy="1091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5B97287-AE98-F241-AE46-181DE2D8D754}"/>
              </a:ext>
            </a:extLst>
          </p:cNvPr>
          <p:cNvCxnSpPr>
            <a:cxnSpLocks/>
            <a:stCxn id="5" idx="3"/>
            <a:endCxn id="10" idx="3"/>
          </p:cNvCxnSpPr>
          <p:nvPr/>
        </p:nvCxnSpPr>
        <p:spPr>
          <a:xfrm flipV="1">
            <a:off x="1156159" y="1703026"/>
            <a:ext cx="1496655" cy="1259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B327A1-F09C-FC4C-8BBD-2AB1DA56FC8A}"/>
              </a:ext>
            </a:extLst>
          </p:cNvPr>
          <p:cNvCxnSpPr>
            <a:cxnSpLocks/>
            <a:stCxn id="6" idx="0"/>
            <a:endCxn id="13" idx="0"/>
          </p:cNvCxnSpPr>
          <p:nvPr/>
        </p:nvCxnSpPr>
        <p:spPr>
          <a:xfrm flipV="1">
            <a:off x="1093320" y="2794113"/>
            <a:ext cx="1252767" cy="770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4494E12-F2A9-6A4E-91E7-ABB3A217FA24}"/>
              </a:ext>
            </a:extLst>
          </p:cNvPr>
          <p:cNvCxnSpPr>
            <a:cxnSpLocks/>
            <a:stCxn id="5" idx="3"/>
            <a:endCxn id="13" idx="0"/>
          </p:cNvCxnSpPr>
          <p:nvPr/>
        </p:nvCxnSpPr>
        <p:spPr>
          <a:xfrm flipV="1">
            <a:off x="1156159" y="2794113"/>
            <a:ext cx="1189928" cy="168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2C08FE5-1209-634C-B6BA-88998AF987D6}"/>
              </a:ext>
            </a:extLst>
          </p:cNvPr>
          <p:cNvCxnSpPr>
            <a:cxnSpLocks/>
            <a:stCxn id="13" idx="0"/>
            <a:endCxn id="15" idx="0"/>
          </p:cNvCxnSpPr>
          <p:nvPr/>
        </p:nvCxnSpPr>
        <p:spPr>
          <a:xfrm>
            <a:off x="2346087" y="2794113"/>
            <a:ext cx="1026910" cy="334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3575540-A100-6444-8D5E-64B51F1A53A3}"/>
              </a:ext>
            </a:extLst>
          </p:cNvPr>
          <p:cNvCxnSpPr>
            <a:cxnSpLocks/>
            <a:stCxn id="11" idx="0"/>
            <a:endCxn id="15" idx="0"/>
          </p:cNvCxnSpPr>
          <p:nvPr/>
        </p:nvCxnSpPr>
        <p:spPr>
          <a:xfrm flipH="1" flipV="1">
            <a:off x="3372997" y="3128164"/>
            <a:ext cx="1866958" cy="1613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A11FEE8-441B-F145-9886-914791B1D8B4}"/>
              </a:ext>
            </a:extLst>
          </p:cNvPr>
          <p:cNvCxnSpPr>
            <a:cxnSpLocks/>
            <a:stCxn id="11" idx="0"/>
            <a:endCxn id="9" idx="0"/>
          </p:cNvCxnSpPr>
          <p:nvPr/>
        </p:nvCxnSpPr>
        <p:spPr>
          <a:xfrm flipH="1">
            <a:off x="2456594" y="4741169"/>
            <a:ext cx="2783361" cy="680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D24B484-141B-7244-9345-8BCE8ED95C2A}"/>
              </a:ext>
            </a:extLst>
          </p:cNvPr>
          <p:cNvCxnSpPr>
            <a:cxnSpLocks/>
            <a:stCxn id="15" idx="0"/>
            <a:endCxn id="9" idx="0"/>
          </p:cNvCxnSpPr>
          <p:nvPr/>
        </p:nvCxnSpPr>
        <p:spPr>
          <a:xfrm flipH="1">
            <a:off x="2456594" y="3128164"/>
            <a:ext cx="916403" cy="2293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DF28FB4-75B8-B549-B285-F2D8FE7CD45C}"/>
              </a:ext>
            </a:extLst>
          </p:cNvPr>
          <p:cNvCxnSpPr>
            <a:cxnSpLocks/>
            <a:stCxn id="15" idx="0"/>
            <a:endCxn id="6" idx="0"/>
          </p:cNvCxnSpPr>
          <p:nvPr/>
        </p:nvCxnSpPr>
        <p:spPr>
          <a:xfrm flipH="1">
            <a:off x="1093320" y="3128164"/>
            <a:ext cx="2279677" cy="436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28E853B-6861-0B48-8BDF-C51741CB9974}"/>
              </a:ext>
            </a:extLst>
          </p:cNvPr>
          <p:cNvCxnSpPr>
            <a:cxnSpLocks/>
            <a:stCxn id="14" idx="0"/>
            <a:endCxn id="12" idx="3"/>
          </p:cNvCxnSpPr>
          <p:nvPr/>
        </p:nvCxnSpPr>
        <p:spPr>
          <a:xfrm flipH="1">
            <a:off x="4960170" y="2873181"/>
            <a:ext cx="117763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1989961-61EE-9E43-99B3-055755EC9C20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6137800" y="1881270"/>
            <a:ext cx="722936" cy="991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6EE01F7-EE02-C946-8367-6FC8427283E5}"/>
              </a:ext>
            </a:extLst>
          </p:cNvPr>
          <p:cNvCxnSpPr>
            <a:cxnSpLocks/>
            <a:stCxn id="14" idx="1"/>
            <a:endCxn id="8" idx="3"/>
          </p:cNvCxnSpPr>
          <p:nvPr/>
        </p:nvCxnSpPr>
        <p:spPr>
          <a:xfrm flipH="1" flipV="1">
            <a:off x="4449434" y="1572061"/>
            <a:ext cx="1233672" cy="2072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ldergebnis für company pictogram">
            <a:extLst>
              <a:ext uri="{FF2B5EF4-FFF2-40B4-BE49-F238E27FC236}">
                <a16:creationId xmlns:a16="http://schemas.microsoft.com/office/drawing/2014/main" id="{7D0BAD73-ECCE-CD47-97EC-79762F1A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443" y="1835730"/>
            <a:ext cx="519381" cy="5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Bildergebnis für company pictogram">
            <a:extLst>
              <a:ext uri="{FF2B5EF4-FFF2-40B4-BE49-F238E27FC236}">
                <a16:creationId xmlns:a16="http://schemas.microsoft.com/office/drawing/2014/main" id="{191A2390-97BF-0743-91B3-6DB7139BA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158" y="5848995"/>
            <a:ext cx="312962" cy="3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Bildergebnis für company pictogram">
            <a:extLst>
              <a:ext uri="{FF2B5EF4-FFF2-40B4-BE49-F238E27FC236}">
                <a16:creationId xmlns:a16="http://schemas.microsoft.com/office/drawing/2014/main" id="{377CB235-B8A3-7F48-BA76-574EE9582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12" y="2046965"/>
            <a:ext cx="312962" cy="3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Bildergebnis für company pictogram">
            <a:extLst>
              <a:ext uri="{FF2B5EF4-FFF2-40B4-BE49-F238E27FC236}">
                <a16:creationId xmlns:a16="http://schemas.microsoft.com/office/drawing/2014/main" id="{67E756C5-CFB7-E44B-9EEF-5A56DBF1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266" y="5201955"/>
            <a:ext cx="519381" cy="5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Bildergebnis für company pictogram">
            <a:extLst>
              <a:ext uri="{FF2B5EF4-FFF2-40B4-BE49-F238E27FC236}">
                <a16:creationId xmlns:a16="http://schemas.microsoft.com/office/drawing/2014/main" id="{EF77F612-9786-7249-88B7-784CA4DE1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7033" y="3934666"/>
            <a:ext cx="312962" cy="3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242ED500-0630-5841-A082-FC373821ED3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239" y="3435278"/>
            <a:ext cx="505141" cy="65779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6A9E129-A95D-424E-A8D5-69FE3B833B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201" y="3932161"/>
            <a:ext cx="505141" cy="657794"/>
          </a:xfrm>
          <a:prstGeom prst="rect">
            <a:avLst/>
          </a:prstGeom>
        </p:spPr>
      </p:pic>
      <p:pic>
        <p:nvPicPr>
          <p:cNvPr id="125" name="Picture 4" descr="Bildergebnis für company pictogram">
            <a:extLst>
              <a:ext uri="{FF2B5EF4-FFF2-40B4-BE49-F238E27FC236}">
                <a16:creationId xmlns:a16="http://schemas.microsoft.com/office/drawing/2014/main" id="{9DFB4C8B-E428-594E-8E51-B856EA795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366" y="4192626"/>
            <a:ext cx="312962" cy="3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1B0E742F-F175-B643-A916-673B20CC893E}"/>
              </a:ext>
            </a:extLst>
          </p:cNvPr>
          <p:cNvSpPr/>
          <p:nvPr/>
        </p:nvSpPr>
        <p:spPr>
          <a:xfrm flipH="1">
            <a:off x="6968397" y="3679895"/>
            <a:ext cx="22824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Technologically possible!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Block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Verifiable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DID: Distributed, </a:t>
            </a:r>
          </a:p>
          <a:p>
            <a:r>
              <a:rPr lang="en-US" sz="1600" dirty="0"/>
              <a:t>      </a:t>
            </a:r>
            <a:r>
              <a:rPr lang="en-US" sz="1600" b="1" i="1" dirty="0"/>
              <a:t>Self-Sovereign    </a:t>
            </a:r>
          </a:p>
          <a:p>
            <a:r>
              <a:rPr lang="en-US" sz="1600" b="1" i="1" dirty="0"/>
              <a:t>      Identity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7" name="AutoShape 6" descr="Bildergebnis für w3c logo">
            <a:extLst>
              <a:ext uri="{FF2B5EF4-FFF2-40B4-BE49-F238E27FC236}">
                <a16:creationId xmlns:a16="http://schemas.microsoft.com/office/drawing/2014/main" id="{6051DC60-2B42-B446-8BFA-C55122C04D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266A6E46-1069-3D45-AAFD-22D6FA10AB09}"/>
              </a:ext>
            </a:extLst>
          </p:cNvPr>
          <p:cNvGrpSpPr/>
          <p:nvPr/>
        </p:nvGrpSpPr>
        <p:grpSpPr>
          <a:xfrm>
            <a:off x="7245136" y="5733489"/>
            <a:ext cx="1894860" cy="566915"/>
            <a:chOff x="7500375" y="5617134"/>
            <a:chExt cx="2511167" cy="735932"/>
          </a:xfrm>
        </p:grpSpPr>
        <p:pic>
          <p:nvPicPr>
            <p:cNvPr id="142" name="Picture 2" descr="Bildergebnis für WU wien logo">
              <a:extLst>
                <a:ext uri="{FF2B5EF4-FFF2-40B4-BE49-F238E27FC236}">
                  <a16:creationId xmlns:a16="http://schemas.microsoft.com/office/drawing/2014/main" id="{5D66FBC1-9DC8-C445-9038-EC2289EA3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1765" y="5617134"/>
              <a:ext cx="1469777" cy="73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6DBB558F-C754-C749-BDF9-04F6956A2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0375" y="5646071"/>
              <a:ext cx="1013946" cy="68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766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A4C435-024E-9C41-AA29-708B09F0375F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/>
              <a:t>eID</a:t>
            </a:r>
            <a:r>
              <a:rPr lang="en-US" dirty="0"/>
              <a:t>: Alternative?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17F37A-3BE0-1E4C-BD16-93DC31B0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58" y="1114311"/>
            <a:ext cx="9187558" cy="49368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3E7B1A-243D-334A-83EC-C4ED3F22C73E}"/>
              </a:ext>
            </a:extLst>
          </p:cNvPr>
          <p:cNvSpPr txBox="1"/>
          <p:nvPr/>
        </p:nvSpPr>
        <p:spPr>
          <a:xfrm>
            <a:off x="2481944" y="6031070"/>
            <a:ext cx="3876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Slide by Markus </a:t>
            </a:r>
            <a:r>
              <a:rPr lang="en-US" sz="1600" i="1" dirty="0" err="1"/>
              <a:t>Sabadello</a:t>
            </a:r>
            <a:r>
              <a:rPr lang="en-US" sz="1600" i="1" dirty="0"/>
              <a:t> (</a:t>
            </a:r>
            <a:r>
              <a:rPr lang="en-US" sz="1600" i="1" dirty="0" err="1"/>
              <a:t>danubetech</a:t>
            </a:r>
            <a:r>
              <a:rPr lang="en-US" sz="1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6682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920A-72B4-E241-B05C-FB6FAAAC4D4D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DIGITIZATION AND DEMOCRACY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9FC5EB1E-D399-4B4E-9B46-89E7D8F959C7}"/>
              </a:ext>
            </a:extLst>
          </p:cNvPr>
          <p:cNvSpPr txBox="1">
            <a:spLocks/>
          </p:cNvSpPr>
          <p:nvPr/>
        </p:nvSpPr>
        <p:spPr>
          <a:xfrm>
            <a:off x="468159" y="2153502"/>
            <a:ext cx="3787775" cy="41716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eGovernment (e.g. </a:t>
            </a:r>
            <a:r>
              <a:rPr lang="en-US" sz="1800" dirty="0" err="1"/>
              <a:t>eID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Improved efficiency</a:t>
            </a:r>
          </a:p>
          <a:p>
            <a:pPr lvl="1"/>
            <a:r>
              <a:rPr lang="en-US" sz="1800" dirty="0"/>
              <a:t>More versatile forms of democracy become possible?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Open Data</a:t>
            </a: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Improved transparency</a:t>
            </a:r>
          </a:p>
          <a:p>
            <a:pPr lvl="1"/>
            <a:r>
              <a:rPr lang="en-US" sz="1800" dirty="0"/>
              <a:t>Automated Accountability</a:t>
            </a:r>
          </a:p>
          <a:p>
            <a:pPr lvl="2"/>
            <a:r>
              <a:rPr lang="en-US" sz="1800" dirty="0"/>
              <a:t>GDPR? Blockchain in Public Administration</a:t>
            </a:r>
          </a:p>
          <a:p>
            <a:pPr lvl="1"/>
            <a:r>
              <a:rPr lang="en-US" sz="1800" dirty="0"/>
              <a:t>…</a:t>
            </a:r>
          </a:p>
          <a:p>
            <a:pPr lvl="1"/>
            <a:endParaRPr lang="en-US" sz="1800" dirty="0"/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75B35CF9-C701-1341-A936-F6BBBDBADC35}"/>
              </a:ext>
            </a:extLst>
          </p:cNvPr>
          <p:cNvSpPr txBox="1">
            <a:spLocks/>
          </p:cNvSpPr>
          <p:nvPr/>
        </p:nvSpPr>
        <p:spPr>
          <a:xfrm>
            <a:off x="4572000" y="2153500"/>
            <a:ext cx="4084638" cy="41695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b="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eGovernment (e.g. </a:t>
            </a:r>
            <a:r>
              <a:rPr lang="en-US" sz="1800" dirty="0" err="1"/>
              <a:t>eID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“Improved” surveillance?</a:t>
            </a:r>
          </a:p>
          <a:p>
            <a:pPr lvl="1"/>
            <a:r>
              <a:rPr lang="en-US" sz="1800" dirty="0"/>
              <a:t>“AI” to manipulate opinions</a:t>
            </a:r>
          </a:p>
          <a:p>
            <a:pPr lvl="2"/>
            <a:r>
              <a:rPr lang="en-US" sz="1800" dirty="0"/>
              <a:t>Cambridge </a:t>
            </a:r>
            <a:r>
              <a:rPr lang="en-US" sz="1800" dirty="0" err="1"/>
              <a:t>analytica</a:t>
            </a:r>
            <a:r>
              <a:rPr lang="en-US" sz="1800" dirty="0"/>
              <a:t> et al.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Open Data</a:t>
            </a: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Misinterpretations, Misuse?</a:t>
            </a:r>
          </a:p>
          <a:p>
            <a:pPr lvl="1"/>
            <a:r>
              <a:rPr lang="en-US" sz="1800" dirty="0"/>
              <a:t>Web Fragmentation, Net Neutrality</a:t>
            </a:r>
          </a:p>
          <a:p>
            <a:pPr lvl="2"/>
            <a:r>
              <a:rPr lang="en-US" sz="1800" dirty="0"/>
              <a:t>Recent US FCC</a:t>
            </a:r>
          </a:p>
          <a:p>
            <a:pPr lvl="2"/>
            <a:endParaRPr lang="en-US" sz="1800" dirty="0"/>
          </a:p>
          <a:p>
            <a:pPr lvl="1"/>
            <a:r>
              <a:rPr lang="en-US" sz="1800" dirty="0"/>
              <a:t>….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C406B24-A420-3748-B981-7421115CC663}"/>
              </a:ext>
            </a:extLst>
          </p:cNvPr>
          <p:cNvSpPr/>
          <p:nvPr/>
        </p:nvSpPr>
        <p:spPr>
          <a:xfrm>
            <a:off x="4815002" y="1211579"/>
            <a:ext cx="3293834" cy="844653"/>
          </a:xfrm>
          <a:prstGeom prst="homePlate">
            <a:avLst/>
          </a:prstGeom>
          <a:gradFill>
            <a:gsLst>
              <a:gs pos="0">
                <a:srgbClr val="B5AF57"/>
              </a:gs>
              <a:gs pos="100000">
                <a:srgbClr val="A49E44"/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3200" b="1" dirty="0">
                <a:solidFill>
                  <a:sysClr val="windowText" lastClr="000000"/>
                </a:solidFill>
                <a:latin typeface="Arial Rounded MT Bold" panose="020F0704030504030204" pitchFamily="34" charset="77"/>
              </a:rPr>
              <a:t>THREAT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11B008A-0026-3245-9463-F82B3B48E5EC}"/>
              </a:ext>
            </a:extLst>
          </p:cNvPr>
          <p:cNvSpPr/>
          <p:nvPr/>
        </p:nvSpPr>
        <p:spPr>
          <a:xfrm flipH="1">
            <a:off x="715130" y="1211580"/>
            <a:ext cx="3293834" cy="844653"/>
          </a:xfrm>
          <a:prstGeom prst="homePlate">
            <a:avLst/>
          </a:prstGeom>
          <a:gradFill>
            <a:gsLst>
              <a:gs pos="11000">
                <a:srgbClr val="ABA54C"/>
              </a:gs>
              <a:gs pos="0">
                <a:srgbClr val="7C7C2D"/>
              </a:gs>
              <a:gs pos="100000">
                <a:srgbClr val="E0D46D"/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latin typeface="Arial Rounded MT Bold" panose="020F0704030504030204" pitchFamily="34" charset="77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241426397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D952-7206-584C-9BFD-0F676718D413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Open Data: What is it?</a:t>
            </a:r>
          </a:p>
        </p:txBody>
      </p:sp>
      <p:pic>
        <p:nvPicPr>
          <p:cNvPr id="3074" name="Picture 2" descr="Ähnliches Foto">
            <a:extLst>
              <a:ext uri="{FF2B5EF4-FFF2-40B4-BE49-F238E27FC236}">
                <a16:creationId xmlns:a16="http://schemas.microsoft.com/office/drawing/2014/main" id="{47891BA4-2117-B442-A21E-C759BE36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644" y="2264229"/>
            <a:ext cx="5030100" cy="24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96152D-C172-7641-A3ED-C2CB2E233DC5}"/>
              </a:ext>
            </a:extLst>
          </p:cNvPr>
          <p:cNvSpPr txBox="1"/>
          <p:nvPr/>
        </p:nvSpPr>
        <p:spPr>
          <a:xfrm>
            <a:off x="914400" y="160904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Privacy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5A554-4B9D-CC44-A7CC-56199F2D31E1}"/>
              </a:ext>
            </a:extLst>
          </p:cNvPr>
          <p:cNvSpPr txBox="1"/>
          <p:nvPr/>
        </p:nvSpPr>
        <p:spPr>
          <a:xfrm>
            <a:off x="6016171" y="1609040"/>
            <a:ext cx="2187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194034060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Data </a:t>
            </a:r>
            <a:r>
              <a:rPr lang="de-DE" dirty="0" err="1"/>
              <a:t>is</a:t>
            </a:r>
            <a:r>
              <a:rPr lang="de-DE" dirty="0"/>
              <a:t> a Global Trend!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EU &amp; Austria, but also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previous</a:t>
            </a:r>
            <a:r>
              <a:rPr lang="de-DE" dirty="0"/>
              <a:t>) US </a:t>
            </a:r>
            <a:r>
              <a:rPr lang="de-DE" dirty="0" err="1"/>
              <a:t>and</a:t>
            </a:r>
            <a:r>
              <a:rPr lang="de-DE" dirty="0"/>
              <a:t> UK </a:t>
            </a:r>
            <a:r>
              <a:rPr lang="de-DE" dirty="0" err="1"/>
              <a:t>administrations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/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pushing</a:t>
            </a:r>
            <a:r>
              <a:rPr lang="de-DE" dirty="0"/>
              <a:t> Open Data!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3119754"/>
            <a:ext cx="2194647" cy="1545432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716" y="2748319"/>
            <a:ext cx="1990014" cy="1528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715" y="4033252"/>
            <a:ext cx="2327675" cy="1499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5" descr="031910_2100_inspirepart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052" y="4600506"/>
            <a:ext cx="571500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20" y="2790092"/>
            <a:ext cx="1080120" cy="321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1422" y="2790093"/>
            <a:ext cx="908132" cy="33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21421" y="5096638"/>
            <a:ext cx="2024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900" b="1" dirty="0">
                <a:cs typeface="Arial" charset="0"/>
              </a:rPr>
              <a:t>DIRECTIVE 2007/2/EC INSPIRE</a:t>
            </a:r>
          </a:p>
        </p:txBody>
      </p:sp>
      <p:pic>
        <p:nvPicPr>
          <p:cNvPr id="14" name="Picture 18" descr="Screen Shot 2013-01-26 at 22.29.49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015" y="2700093"/>
            <a:ext cx="2348017" cy="1310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45E74D-36F7-B745-898B-FC68130635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514" y="3424522"/>
            <a:ext cx="3681809" cy="1684271"/>
          </a:xfrm>
          <a:prstGeom prst="rect">
            <a:avLst/>
          </a:prstGeom>
        </p:spPr>
      </p:pic>
      <p:pic>
        <p:nvPicPr>
          <p:cNvPr id="13" name="Picture 17" descr="Screen Shot 2013-01-26 at 22.27.5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9552" y="4638516"/>
            <a:ext cx="1975138" cy="513023"/>
          </a:xfrm>
          <a:prstGeom prst="rect">
            <a:avLst/>
          </a:prstGeom>
        </p:spPr>
      </p:pic>
      <p:pic>
        <p:nvPicPr>
          <p:cNvPr id="19" name="Picture 2" descr="https://pbs.twimg.com/media/C5_4bCnWAAAF7LG.jpg:large">
            <a:extLst>
              <a:ext uri="{FF2B5EF4-FFF2-40B4-BE49-F238E27FC236}">
                <a16:creationId xmlns:a16="http://schemas.microsoft.com/office/drawing/2014/main" id="{531AB975-1472-0048-9E56-F9DD885D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974" y="4973048"/>
            <a:ext cx="2552166" cy="14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5171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D952-7206-584C-9BFD-0F676718D413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Open Data in Austria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823FD-6880-A147-92A7-F731396022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114" y="1114311"/>
            <a:ext cx="4775200" cy="3224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5AD85-C251-1E41-A918-71A308FE5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202" y="1114311"/>
            <a:ext cx="4625220" cy="3181919"/>
          </a:xfrm>
          <a:prstGeom prst="rect">
            <a:avLst/>
          </a:prstGeom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90C1A9C0-B7BB-774F-946F-FAAB13E30F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51" y="4702629"/>
            <a:ext cx="1774852" cy="14790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65ABDC-A1CD-BC4C-BD93-AAC031D37B4E}"/>
              </a:ext>
            </a:extLst>
          </p:cNvPr>
          <p:cNvSpPr/>
          <p:nvPr/>
        </p:nvSpPr>
        <p:spPr>
          <a:xfrm>
            <a:off x="1915886" y="5211317"/>
            <a:ext cx="698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2" indent="0">
              <a:buNone/>
            </a:pPr>
            <a:r>
              <a:rPr lang="de-DE" dirty="0"/>
              <a:t>UN Public Service Award 2014!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D87B6-D47F-844C-BAF4-5FF456463ED9}"/>
              </a:ext>
            </a:extLst>
          </p:cNvPr>
          <p:cNvSpPr txBox="1"/>
          <p:nvPr/>
        </p:nvSpPr>
        <p:spPr>
          <a:xfrm>
            <a:off x="1409459" y="4107677"/>
            <a:ext cx="1359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5"/>
              </a:rPr>
              <a:t>data.gv.at</a:t>
            </a:r>
            <a:r>
              <a:rPr lang="en-US" sz="2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E22C6-E9A5-CB48-80BA-F70ED727E6B3}"/>
              </a:ext>
            </a:extLst>
          </p:cNvPr>
          <p:cNvSpPr txBox="1"/>
          <p:nvPr/>
        </p:nvSpPr>
        <p:spPr>
          <a:xfrm>
            <a:off x="5469433" y="4088909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opendataportal.at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7597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32C0-498D-B943-B676-881B3B975F6B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6375854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Open Data as a means for transparency and democracy – Example: </a:t>
            </a:r>
            <a:r>
              <a:rPr lang="en-US" u="sng" dirty="0" err="1"/>
              <a:t>offenerhaushalt.at</a:t>
            </a:r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27ACC-364D-504C-8AB4-F39E4B13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676"/>
            <a:ext cx="9144000" cy="4622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14EAA-E18C-924C-8DF0-E8503E559955}"/>
              </a:ext>
            </a:extLst>
          </p:cNvPr>
          <p:cNvSpPr/>
          <p:nvPr/>
        </p:nvSpPr>
        <p:spPr>
          <a:xfrm>
            <a:off x="1752600" y="5740323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www.offenerhaushalt.at/gemeinde/wien/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12786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D952-7206-584C-9BFD-0F676718D413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Open Data risks: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72E7703D-ADE3-2746-8E2F-9AF337E12A99}"/>
              </a:ext>
            </a:extLst>
          </p:cNvPr>
          <p:cNvSpPr txBox="1">
            <a:spLocks/>
          </p:cNvSpPr>
          <p:nvPr/>
        </p:nvSpPr>
        <p:spPr>
          <a:xfrm>
            <a:off x="5704699" y="812281"/>
            <a:ext cx="3532551" cy="33207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2"/>
            <a:r>
              <a:rPr lang="en-US" sz="1600" dirty="0"/>
              <a:t>“Freedom of </a:t>
            </a:r>
            <a:r>
              <a:rPr lang="en-US" sz="1600" dirty="0" err="1"/>
              <a:t>Information”vs</a:t>
            </a:r>
            <a:r>
              <a:rPr lang="en-US" sz="1600" dirty="0"/>
              <a:t>. “</a:t>
            </a:r>
            <a:r>
              <a:rPr lang="en-US" sz="1600" dirty="0" err="1"/>
              <a:t>Amtsgeheimnis</a:t>
            </a:r>
            <a:r>
              <a:rPr lang="en-US" sz="1600" dirty="0"/>
              <a:t>”</a:t>
            </a:r>
          </a:p>
          <a:p>
            <a:pPr lvl="2"/>
            <a:r>
              <a:rPr lang="en-US" sz="1600" dirty="0"/>
              <a:t>Open Data sustainability and commitment by the government</a:t>
            </a:r>
          </a:p>
          <a:p>
            <a:pPr lvl="2"/>
            <a:r>
              <a:rPr lang="en-US" sz="1600" dirty="0"/>
              <a:t>improvements, etc.</a:t>
            </a:r>
          </a:p>
          <a:p>
            <a:pPr lvl="2"/>
            <a:r>
              <a:rPr lang="en-US" sz="1600" dirty="0"/>
              <a:t>Quality and Usability of Open Data</a:t>
            </a:r>
          </a:p>
          <a:p>
            <a:pPr lvl="2"/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55053-7EFF-FD41-89A6-68EAEE09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2864">
            <a:off x="197687" y="943427"/>
            <a:ext cx="4804251" cy="342355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6BF71-09A2-294C-AC0F-3F298BFB1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3211">
            <a:off x="3217713" y="192809"/>
            <a:ext cx="263687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9D3E9E-72EE-2542-B3DB-21DEB33B5E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59628">
            <a:off x="17159" y="4217760"/>
            <a:ext cx="2526968" cy="260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049F46-D861-3E4E-BEEE-B5E86606A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552">
            <a:off x="5688582" y="3350427"/>
            <a:ext cx="3110673" cy="36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02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64F0-CD73-4842-9902-3D0D70665838}"/>
              </a:ext>
            </a:extLst>
          </p:cNvPr>
          <p:cNvSpPr txBox="1">
            <a:spLocks/>
          </p:cNvSpPr>
          <p:nvPr/>
        </p:nvSpPr>
        <p:spPr>
          <a:xfrm>
            <a:off x="495300" y="479388"/>
            <a:ext cx="8161338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Digitization &amp; Democracy: Threat or Opportunity? 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5E2621-48F4-784B-8D9E-114BA137E089}"/>
              </a:ext>
            </a:extLst>
          </p:cNvPr>
          <p:cNvSpPr txBox="1">
            <a:spLocks/>
          </p:cNvSpPr>
          <p:nvPr/>
        </p:nvSpPr>
        <p:spPr>
          <a:xfrm>
            <a:off x="495300" y="1211580"/>
            <a:ext cx="8161341" cy="50120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Click to edit Master text styles</a:t>
            </a:r>
          </a:p>
          <a:p>
            <a:pPr lvl="1"/>
            <a:r>
              <a:rPr lang="en-US" sz="1800"/>
              <a:t>Second level</a:t>
            </a:r>
          </a:p>
          <a:p>
            <a:pPr lvl="2"/>
            <a:r>
              <a:rPr lang="en-US" sz="1800"/>
              <a:t>Third level</a:t>
            </a:r>
          </a:p>
          <a:p>
            <a:pPr lvl="3"/>
            <a:r>
              <a:rPr lang="en-US" sz="1800"/>
              <a:t>Fourth level</a:t>
            </a:r>
          </a:p>
          <a:p>
            <a:pPr lvl="4"/>
            <a:r>
              <a:rPr lang="en-US" sz="1800"/>
              <a:t>Fifth level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5F442-E6D3-1049-9487-A02EB872F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0087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381A74-83C3-5049-BEC4-73D965DB7AB7}"/>
              </a:ext>
            </a:extLst>
          </p:cNvPr>
          <p:cNvSpPr/>
          <p:nvPr/>
        </p:nvSpPr>
        <p:spPr>
          <a:xfrm rot="120000">
            <a:off x="2874962" y="1672380"/>
            <a:ext cx="2981400" cy="786476"/>
          </a:xfrm>
          <a:prstGeom prst="rect">
            <a:avLst/>
          </a:prstGeom>
          <a:gradFill>
            <a:gsLst>
              <a:gs pos="0">
                <a:srgbClr val="B5AF57"/>
              </a:gs>
              <a:gs pos="100000">
                <a:srgbClr val="A49E44"/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Arial Rounded MT Bold" panose="020F0704030504030204" pitchFamily="34" charset="77"/>
              </a:rPr>
              <a:t>THREAT</a:t>
            </a:r>
            <a:endParaRPr lang="en-US" b="1" dirty="0">
              <a:solidFill>
                <a:sysClr val="windowText" lastClr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E83B7-EFFC-484F-98FB-E78A1590B7AB}"/>
              </a:ext>
            </a:extLst>
          </p:cNvPr>
          <p:cNvSpPr/>
          <p:nvPr/>
        </p:nvSpPr>
        <p:spPr>
          <a:xfrm rot="120000">
            <a:off x="3043060" y="2589332"/>
            <a:ext cx="2809995" cy="860601"/>
          </a:xfrm>
          <a:prstGeom prst="rect">
            <a:avLst/>
          </a:prstGeom>
          <a:gradFill>
            <a:gsLst>
              <a:gs pos="11000">
                <a:srgbClr val="ABA54C"/>
              </a:gs>
              <a:gs pos="0">
                <a:srgbClr val="7C7C2D"/>
              </a:gs>
              <a:gs pos="100000">
                <a:srgbClr val="E0D46D"/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Arial Rounded MT Bold" panose="020F0704030504030204" pitchFamily="34" charset="77"/>
              </a:rPr>
              <a:t>OPPORTUNITY</a:t>
            </a:r>
            <a:endParaRPr lang="en-US" sz="2000" b="1" dirty="0">
              <a:solidFill>
                <a:sysClr val="windowText" lastClr="00000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611758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72E7703D-ADE3-2746-8E2F-9AF337E12A99}"/>
              </a:ext>
            </a:extLst>
          </p:cNvPr>
          <p:cNvSpPr txBox="1">
            <a:spLocks/>
          </p:cNvSpPr>
          <p:nvPr/>
        </p:nvSpPr>
        <p:spPr>
          <a:xfrm>
            <a:off x="5704699" y="812281"/>
            <a:ext cx="3532551" cy="3320736"/>
          </a:xfrm>
          <a:prstGeom prst="rect">
            <a:avLst/>
          </a:prstGeom>
          <a:effec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2"/>
            <a:r>
              <a:rPr lang="en-US" sz="1600" dirty="0"/>
              <a:t>“Freedom of </a:t>
            </a:r>
            <a:r>
              <a:rPr lang="en-US" sz="1600" dirty="0" err="1"/>
              <a:t>Information”vs</a:t>
            </a:r>
            <a:r>
              <a:rPr lang="en-US" sz="1600" dirty="0"/>
              <a:t>. “</a:t>
            </a:r>
            <a:r>
              <a:rPr lang="en-US" sz="1600" dirty="0" err="1"/>
              <a:t>Amtsgeheimnis</a:t>
            </a:r>
            <a:r>
              <a:rPr lang="en-US" sz="1600" dirty="0"/>
              <a:t>”</a:t>
            </a:r>
          </a:p>
          <a:p>
            <a:pPr lvl="2"/>
            <a:r>
              <a:rPr lang="en-US" sz="1600" dirty="0"/>
              <a:t>Open Data sustainability and commitment by the government</a:t>
            </a:r>
          </a:p>
          <a:p>
            <a:pPr lvl="2"/>
            <a:r>
              <a:rPr lang="en-US" sz="1600" dirty="0"/>
              <a:t>improvements, etc.</a:t>
            </a:r>
          </a:p>
          <a:p>
            <a:pPr lvl="2"/>
            <a:r>
              <a:rPr lang="en-US" sz="1600" dirty="0"/>
              <a:t>Quality and Usability of Open Data</a:t>
            </a:r>
          </a:p>
          <a:p>
            <a:pPr lvl="2"/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55053-7EFF-FD41-89A6-68EAEE09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2864">
            <a:off x="197687" y="943427"/>
            <a:ext cx="4804251" cy="3423557"/>
          </a:xfrm>
          <a:prstGeom prst="rect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6BF71-09A2-294C-AC0F-3F298BFB1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3211">
            <a:off x="3218774" y="192808"/>
            <a:ext cx="2636874" cy="6858000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9D3E9E-72EE-2542-B3DB-21DEB33B5E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59628">
            <a:off x="75215" y="4029074"/>
            <a:ext cx="2526968" cy="260350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049F46-D861-3E4E-BEEE-B5E86606A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552">
            <a:off x="5688582" y="3350427"/>
            <a:ext cx="3110673" cy="3607957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43EE0B-8568-A149-88EC-8C7AA5A49F36}"/>
              </a:ext>
            </a:extLst>
          </p:cNvPr>
          <p:cNvSpPr/>
          <p:nvPr/>
        </p:nvSpPr>
        <p:spPr>
          <a:xfrm>
            <a:off x="-173787" y="0"/>
            <a:ext cx="9411037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EAEDE-1785-9C47-A620-B08FE0BF7DC0}"/>
              </a:ext>
            </a:extLst>
          </p:cNvPr>
          <p:cNvSpPr/>
          <p:nvPr/>
        </p:nvSpPr>
        <p:spPr>
          <a:xfrm>
            <a:off x="606429" y="2072539"/>
            <a:ext cx="79041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6"/>
              </a:rPr>
              <a:t>http://data.wu.ac.at/portalwatch/portal/open_whitehouse_gov/1804/</a:t>
            </a:r>
            <a:r>
              <a:rPr lang="en-US" sz="20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0BD48E-5CC1-C047-B19F-6DDAACE6A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76" y="2486956"/>
            <a:ext cx="9213576" cy="3621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3D952-7206-584C-9BFD-0F676718D413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Open Data risks: change in political agenda/priorities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6B6FAC5-90F3-304D-B548-BCDA0C41F1A1}"/>
              </a:ext>
            </a:extLst>
          </p:cNvPr>
          <p:cNvSpPr/>
          <p:nvPr/>
        </p:nvSpPr>
        <p:spPr>
          <a:xfrm>
            <a:off x="2567729" y="4472254"/>
            <a:ext cx="1145530" cy="838157"/>
          </a:xfrm>
          <a:prstGeom prst="wedgeRoundRectCallout">
            <a:avLst>
              <a:gd name="adj1" fmla="val 51694"/>
              <a:gd name="adj2" fmla="val 76795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Jan 20 2017 Inauguration of new US president</a:t>
            </a:r>
          </a:p>
        </p:txBody>
      </p:sp>
    </p:spTree>
    <p:extLst>
      <p:ext uri="{BB962C8B-B14F-4D97-AF65-F5344CB8AC3E}">
        <p14:creationId xmlns:p14="http://schemas.microsoft.com/office/powerpoint/2010/main" val="136465717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72E7703D-ADE3-2746-8E2F-9AF337E12A99}"/>
              </a:ext>
            </a:extLst>
          </p:cNvPr>
          <p:cNvSpPr txBox="1">
            <a:spLocks/>
          </p:cNvSpPr>
          <p:nvPr/>
        </p:nvSpPr>
        <p:spPr>
          <a:xfrm>
            <a:off x="5704699" y="812281"/>
            <a:ext cx="3532551" cy="3320736"/>
          </a:xfrm>
          <a:prstGeom prst="rect">
            <a:avLst/>
          </a:prstGeom>
          <a:effec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2"/>
            <a:r>
              <a:rPr lang="en-US" sz="1600" dirty="0"/>
              <a:t>“Freedom of </a:t>
            </a:r>
            <a:r>
              <a:rPr lang="en-US" sz="1600" dirty="0" err="1"/>
              <a:t>Information”vs</a:t>
            </a:r>
            <a:r>
              <a:rPr lang="en-US" sz="1600" dirty="0"/>
              <a:t>. “</a:t>
            </a:r>
            <a:r>
              <a:rPr lang="en-US" sz="1600" dirty="0" err="1"/>
              <a:t>Amtsgeheimnis</a:t>
            </a:r>
            <a:r>
              <a:rPr lang="en-US" sz="1600" dirty="0"/>
              <a:t>”</a:t>
            </a:r>
          </a:p>
          <a:p>
            <a:pPr lvl="2"/>
            <a:r>
              <a:rPr lang="en-US" sz="1600" dirty="0"/>
              <a:t>Open Data sustainability and commitment by the government</a:t>
            </a:r>
          </a:p>
          <a:p>
            <a:pPr lvl="2"/>
            <a:r>
              <a:rPr lang="en-US" sz="1600" dirty="0"/>
              <a:t>improvements, etc.</a:t>
            </a:r>
          </a:p>
          <a:p>
            <a:pPr lvl="2"/>
            <a:r>
              <a:rPr lang="en-US" sz="1600" dirty="0"/>
              <a:t>Quality and Usability of Open Data</a:t>
            </a:r>
          </a:p>
          <a:p>
            <a:pPr lvl="2"/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55053-7EFF-FD41-89A6-68EAEE09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2864">
            <a:off x="197687" y="943427"/>
            <a:ext cx="4804251" cy="3423557"/>
          </a:xfrm>
          <a:prstGeom prst="rect">
            <a:avLst/>
          </a:prstGeom>
          <a:ln>
            <a:solidFill>
              <a:srgbClr val="0070C0"/>
            </a:solidFill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6BF71-09A2-294C-AC0F-3F298BFB1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3211">
            <a:off x="3218774" y="192808"/>
            <a:ext cx="2636874" cy="6858000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9D3E9E-72EE-2542-B3DB-21DEB33B5E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59628">
            <a:off x="75215" y="4029074"/>
            <a:ext cx="2526968" cy="260350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049F46-D861-3E4E-BEEE-B5E86606A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552">
            <a:off x="5688582" y="3350427"/>
            <a:ext cx="3110673" cy="3607957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43EE0B-8568-A149-88EC-8C7AA5A49F36}"/>
              </a:ext>
            </a:extLst>
          </p:cNvPr>
          <p:cNvSpPr/>
          <p:nvPr/>
        </p:nvSpPr>
        <p:spPr>
          <a:xfrm>
            <a:off x="-173787" y="0"/>
            <a:ext cx="9411037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EAEDE-1785-9C47-A620-B08FE0BF7DC0}"/>
              </a:ext>
            </a:extLst>
          </p:cNvPr>
          <p:cNvSpPr/>
          <p:nvPr/>
        </p:nvSpPr>
        <p:spPr>
          <a:xfrm>
            <a:off x="606429" y="2072539"/>
            <a:ext cx="79041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6"/>
              </a:rPr>
              <a:t>http://data.wu.ac.at/portalwatch/portal/data_gov_uk/1815/evolution</a:t>
            </a:r>
            <a:r>
              <a:rPr lang="en-US" sz="20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3D952-7206-584C-9BFD-0F676718D413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Open Data risks: change in political agenda/priorities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9BEF30-22BE-C04C-85AB-C1F824E591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72649"/>
            <a:ext cx="9144000" cy="3976082"/>
          </a:xfrm>
          <a:prstGeom prst="rect">
            <a:avLst/>
          </a:prstGeom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1EFEFF4-0F02-E44E-A041-54624B2ACDD0}"/>
              </a:ext>
            </a:extLst>
          </p:cNvPr>
          <p:cNvSpPr/>
          <p:nvPr/>
        </p:nvSpPr>
        <p:spPr>
          <a:xfrm>
            <a:off x="4369053" y="3441779"/>
            <a:ext cx="1518699" cy="652621"/>
          </a:xfrm>
          <a:prstGeom prst="wedgeRoundRectCallout">
            <a:avLst>
              <a:gd name="adj1" fmla="val -57207"/>
              <a:gd name="adj2" fmla="val 109690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 29 2017 </a:t>
            </a:r>
          </a:p>
          <a:p>
            <a:pPr algn="ctr"/>
            <a:r>
              <a:rPr lang="en-US" sz="1200" dirty="0"/>
              <a:t>UK administration triggers “Article 50”</a:t>
            </a:r>
          </a:p>
        </p:txBody>
      </p:sp>
    </p:spTree>
    <p:extLst>
      <p:ext uri="{BB962C8B-B14F-4D97-AF65-F5344CB8AC3E}">
        <p14:creationId xmlns:p14="http://schemas.microsoft.com/office/powerpoint/2010/main" val="210478133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Ongoing Projects (</a:t>
            </a:r>
            <a:r>
              <a:rPr lang="en-GB" noProof="0" dirty="0" err="1"/>
              <a:t>data.wu.ac.at</a:t>
            </a:r>
            <a:r>
              <a:rPr lang="en-GB" noProof="0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15" y="1322873"/>
            <a:ext cx="6579753" cy="5085184"/>
          </a:xfrm>
        </p:spPr>
      </p:pic>
      <p:pic>
        <p:nvPicPr>
          <p:cNvPr id="4" name="Picture 2" descr="https://pbs.twimg.com/media/C5_4bCnWAAAF7LG.jpg:large">
            <a:extLst>
              <a:ext uri="{FF2B5EF4-FFF2-40B4-BE49-F238E27FC236}">
                <a16:creationId xmlns:a16="http://schemas.microsoft.com/office/drawing/2014/main" id="{4CA06517-201A-EE40-9349-AB76E6A0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828" y="137724"/>
            <a:ext cx="2552166" cy="14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AAA00-F4A2-9E41-A2D5-A01D939CAC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15" y="4107543"/>
            <a:ext cx="1970183" cy="230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5FD6AA-341E-4347-A92F-3FF520F18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428" y="387527"/>
            <a:ext cx="42164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5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Ongoing Projects (</a:t>
            </a:r>
            <a:r>
              <a:rPr lang="en-GB" noProof="0" dirty="0" err="1"/>
              <a:t>data.wu.ac.at</a:t>
            </a:r>
            <a:r>
              <a:rPr lang="en-GB" noProof="0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15" y="1322873"/>
            <a:ext cx="6579753" cy="5085184"/>
          </a:xfrm>
        </p:spPr>
      </p:pic>
      <p:pic>
        <p:nvPicPr>
          <p:cNvPr id="4" name="Picture 2" descr="https://pbs.twimg.com/media/C5_4bCnWAAAF7LG.jpg:large">
            <a:extLst>
              <a:ext uri="{FF2B5EF4-FFF2-40B4-BE49-F238E27FC236}">
                <a16:creationId xmlns:a16="http://schemas.microsoft.com/office/drawing/2014/main" id="{4CA06517-201A-EE40-9349-AB76E6A0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828" y="137724"/>
            <a:ext cx="2552166" cy="14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AAA00-F4A2-9E41-A2D5-A01D939C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16" y="3440070"/>
            <a:ext cx="3004457" cy="35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3772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7DC540-79B0-E146-90D2-5AB5634F7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87" y="1192808"/>
            <a:ext cx="6873560" cy="5256584"/>
          </a:xfr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42DBA46-3D3C-0E4F-A9E9-ED465EC7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19" y="267033"/>
            <a:ext cx="6270227" cy="1143000"/>
          </a:xfrm>
        </p:spPr>
        <p:txBody>
          <a:bodyPr/>
          <a:lstStyle/>
          <a:p>
            <a:r>
              <a:rPr lang="en-GB" noProof="0" dirty="0"/>
              <a:t>Improving Open Data usability:</a:t>
            </a:r>
            <a:br>
              <a:rPr lang="en-GB" noProof="0" dirty="0"/>
            </a:br>
            <a:r>
              <a:rPr lang="en-GB" noProof="0" dirty="0"/>
              <a:t>Why Open Data Search is difficult</a:t>
            </a: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8413D85F-C970-E149-AFCE-D5117B5A9848}"/>
              </a:ext>
            </a:extLst>
          </p:cNvPr>
          <p:cNvSpPr txBox="1"/>
          <p:nvPr/>
        </p:nvSpPr>
        <p:spPr>
          <a:xfrm>
            <a:off x="4412324" y="3236324"/>
            <a:ext cx="473167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chemeClr val="bg2"/>
                </a:solidFill>
              </a:rPr>
              <a:t>Open Data Search </a:t>
            </a:r>
            <a:r>
              <a:rPr lang="de-DE" sz="1400" b="1" i="1" dirty="0" err="1">
                <a:solidFill>
                  <a:schemeClr val="bg2"/>
                </a:solidFill>
              </a:rPr>
              <a:t>is</a:t>
            </a:r>
            <a:r>
              <a:rPr lang="de-DE" sz="1400" b="1" i="1" dirty="0">
                <a:solidFill>
                  <a:schemeClr val="bg2"/>
                </a:solidFill>
              </a:rPr>
              <a:t> </a:t>
            </a:r>
            <a:r>
              <a:rPr lang="de-DE" sz="1400" b="1" i="1" dirty="0" err="1">
                <a:solidFill>
                  <a:schemeClr val="bg2"/>
                </a:solidFill>
              </a:rPr>
              <a:t>hard</a:t>
            </a:r>
            <a:r>
              <a:rPr lang="de-DE" sz="1400" i="1" dirty="0">
                <a:solidFill>
                  <a:schemeClr val="bg2"/>
                </a:solidFill>
              </a:rPr>
              <a:t>...</a:t>
            </a:r>
          </a:p>
          <a:p>
            <a:pPr marL="342900" indent="-342900">
              <a:buAutoNum type="alphaLcParenR"/>
            </a:pPr>
            <a:r>
              <a:rPr lang="de-DE" sz="1400" i="1" dirty="0" err="1">
                <a:solidFill>
                  <a:schemeClr val="bg2"/>
                </a:solidFill>
              </a:rPr>
              <a:t>No</a:t>
            </a:r>
            <a:r>
              <a:rPr lang="de-DE" sz="1400" i="1" dirty="0">
                <a:solidFill>
                  <a:schemeClr val="bg2"/>
                </a:solidFill>
              </a:rPr>
              <a:t> </a:t>
            </a:r>
            <a:r>
              <a:rPr lang="de-DE" sz="1400" i="1" dirty="0" err="1">
                <a:solidFill>
                  <a:schemeClr val="bg2"/>
                </a:solidFill>
              </a:rPr>
              <a:t>natural</a:t>
            </a:r>
            <a:r>
              <a:rPr lang="de-DE" sz="1400" i="1" dirty="0">
                <a:solidFill>
                  <a:schemeClr val="bg2"/>
                </a:solidFill>
              </a:rPr>
              <a:t> </a:t>
            </a:r>
            <a:r>
              <a:rPr lang="de-DE" sz="1400" i="1" dirty="0" err="1">
                <a:solidFill>
                  <a:schemeClr val="bg2"/>
                </a:solidFill>
              </a:rPr>
              <a:t>language</a:t>
            </a:r>
            <a:r>
              <a:rPr lang="de-DE" sz="1400" i="1" dirty="0">
                <a:solidFill>
                  <a:schemeClr val="bg2"/>
                </a:solidFill>
              </a:rPr>
              <a:t> „</a:t>
            </a:r>
            <a:r>
              <a:rPr lang="de-DE" sz="1400" i="1" dirty="0" err="1">
                <a:solidFill>
                  <a:schemeClr val="bg2"/>
                </a:solidFill>
              </a:rPr>
              <a:t>cues</a:t>
            </a:r>
            <a:r>
              <a:rPr lang="de-DE" sz="1400" i="1" dirty="0">
                <a:solidFill>
                  <a:schemeClr val="bg2"/>
                </a:solidFill>
              </a:rPr>
              <a:t>“ like in Web </a:t>
            </a:r>
            <a:r>
              <a:rPr lang="de-DE" sz="1400" i="1" dirty="0" err="1">
                <a:solidFill>
                  <a:schemeClr val="bg2"/>
                </a:solidFill>
              </a:rPr>
              <a:t>tables</a:t>
            </a:r>
            <a:r>
              <a:rPr lang="de-DE" sz="1400" i="1" dirty="0">
                <a:solidFill>
                  <a:schemeClr val="bg2"/>
                </a:solidFill>
              </a:rPr>
              <a:t>...</a:t>
            </a:r>
          </a:p>
          <a:p>
            <a:pPr marL="342900" indent="-342900">
              <a:buAutoNum type="alphaLcParenR"/>
            </a:pPr>
            <a:r>
              <a:rPr lang="de-DE" sz="1400" i="1" dirty="0" err="1">
                <a:solidFill>
                  <a:schemeClr val="bg2"/>
                </a:solidFill>
              </a:rPr>
              <a:t>Existing</a:t>
            </a:r>
            <a:r>
              <a:rPr lang="de-DE" sz="1400" i="1" dirty="0">
                <a:solidFill>
                  <a:schemeClr val="bg2"/>
                </a:solidFill>
              </a:rPr>
              <a:t> </a:t>
            </a:r>
            <a:r>
              <a:rPr lang="de-DE" sz="1400" i="1" dirty="0" err="1">
                <a:solidFill>
                  <a:schemeClr val="bg2"/>
                </a:solidFill>
              </a:rPr>
              <a:t>knowledge</a:t>
            </a:r>
            <a:r>
              <a:rPr lang="de-DE" sz="1400" i="1" dirty="0">
                <a:solidFill>
                  <a:schemeClr val="bg2"/>
                </a:solidFill>
              </a:rPr>
              <a:t> </a:t>
            </a:r>
            <a:r>
              <a:rPr lang="de-DE" sz="1400" i="1" dirty="0" err="1">
                <a:solidFill>
                  <a:schemeClr val="bg2"/>
                </a:solidFill>
              </a:rPr>
              <a:t>graphs</a:t>
            </a:r>
            <a:r>
              <a:rPr lang="de-DE" sz="1400" i="1" dirty="0">
                <a:solidFill>
                  <a:schemeClr val="bg2"/>
                </a:solidFill>
              </a:rPr>
              <a:t> </a:t>
            </a:r>
            <a:r>
              <a:rPr lang="de-DE" sz="1400" i="1" dirty="0" err="1">
                <a:solidFill>
                  <a:schemeClr val="bg2"/>
                </a:solidFill>
              </a:rPr>
              <a:t>don‘t</a:t>
            </a:r>
            <a:r>
              <a:rPr lang="de-DE" sz="1400" i="1" dirty="0">
                <a:solidFill>
                  <a:schemeClr val="bg2"/>
                </a:solidFill>
              </a:rPr>
              <a:t> </a:t>
            </a:r>
            <a:r>
              <a:rPr lang="de-DE" sz="1400" i="1" dirty="0" err="1">
                <a:solidFill>
                  <a:schemeClr val="bg2"/>
                </a:solidFill>
              </a:rPr>
              <a:t>cover</a:t>
            </a:r>
            <a:r>
              <a:rPr lang="de-DE" sz="1400" i="1" dirty="0">
                <a:solidFill>
                  <a:schemeClr val="bg2"/>
                </a:solidFill>
              </a:rPr>
              <a:t> </a:t>
            </a:r>
            <a:r>
              <a:rPr lang="de-DE" sz="1400" i="1" dirty="0" err="1">
                <a:solidFill>
                  <a:schemeClr val="bg2"/>
                </a:solidFill>
              </a:rPr>
              <a:t>the</a:t>
            </a:r>
            <a:r>
              <a:rPr lang="de-DE" sz="1400" i="1" dirty="0">
                <a:solidFill>
                  <a:schemeClr val="bg2"/>
                </a:solidFill>
              </a:rPr>
              <a:t> </a:t>
            </a:r>
            <a:r>
              <a:rPr lang="de-DE" sz="1400" i="1" dirty="0" err="1">
                <a:solidFill>
                  <a:schemeClr val="bg2"/>
                </a:solidFill>
              </a:rPr>
              <a:t>domain</a:t>
            </a:r>
            <a:r>
              <a:rPr lang="de-DE" sz="1400" i="1" dirty="0">
                <a:solidFill>
                  <a:schemeClr val="bg2"/>
                </a:solidFill>
              </a:rPr>
              <a:t> </a:t>
            </a:r>
            <a:r>
              <a:rPr lang="de-DE" sz="1400" i="1" dirty="0" err="1">
                <a:solidFill>
                  <a:schemeClr val="bg2"/>
                </a:solidFill>
              </a:rPr>
              <a:t>of</a:t>
            </a:r>
            <a:r>
              <a:rPr lang="de-DE" sz="1400" i="1" dirty="0">
                <a:solidFill>
                  <a:schemeClr val="bg2"/>
                </a:solidFill>
              </a:rPr>
              <a:t> "Open Data“</a:t>
            </a:r>
          </a:p>
          <a:p>
            <a:pPr marL="342900" indent="-342900">
              <a:buAutoNum type="alphaLcParenR"/>
            </a:pPr>
            <a:r>
              <a:rPr lang="de-DE" sz="1400" i="1" dirty="0">
                <a:solidFill>
                  <a:schemeClr val="bg2"/>
                </a:solidFill>
              </a:rPr>
              <a:t>Open Data </a:t>
            </a:r>
            <a:r>
              <a:rPr lang="de-DE" sz="1400" i="1" dirty="0" err="1">
                <a:solidFill>
                  <a:schemeClr val="bg2"/>
                </a:solidFill>
              </a:rPr>
              <a:t>is</a:t>
            </a:r>
            <a:r>
              <a:rPr lang="de-DE" sz="1400" i="1" dirty="0">
                <a:solidFill>
                  <a:schemeClr val="bg2"/>
                </a:solidFill>
              </a:rPr>
              <a:t> not </a:t>
            </a:r>
            <a:r>
              <a:rPr lang="de-DE" sz="1400" i="1" dirty="0" err="1">
                <a:solidFill>
                  <a:schemeClr val="bg2"/>
                </a:solidFill>
              </a:rPr>
              <a:t>properly</a:t>
            </a:r>
            <a:r>
              <a:rPr lang="de-DE" sz="1400" i="1" dirty="0">
                <a:solidFill>
                  <a:schemeClr val="bg2"/>
                </a:solidFill>
              </a:rPr>
              <a:t> geo-</a:t>
            </a:r>
            <a:r>
              <a:rPr lang="de-DE" sz="1400" i="1" dirty="0" err="1">
                <a:solidFill>
                  <a:schemeClr val="bg2"/>
                </a:solidFill>
              </a:rPr>
              <a:t>referenced</a:t>
            </a:r>
            <a:endParaRPr lang="de-DE" sz="1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4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Ongoing Projects (</a:t>
            </a:r>
            <a:r>
              <a:rPr lang="en-GB" noProof="0" dirty="0" err="1"/>
              <a:t>data.wu.ac.at</a:t>
            </a:r>
            <a:r>
              <a:rPr lang="en-GB" noProof="0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15" y="1322873"/>
            <a:ext cx="6579753" cy="5085184"/>
          </a:xfrm>
        </p:spPr>
      </p:pic>
      <p:pic>
        <p:nvPicPr>
          <p:cNvPr id="4" name="Picture 2" descr="https://pbs.twimg.com/media/C5_4bCnWAAAF7LG.jpg:large">
            <a:extLst>
              <a:ext uri="{FF2B5EF4-FFF2-40B4-BE49-F238E27FC236}">
                <a16:creationId xmlns:a16="http://schemas.microsoft.com/office/drawing/2014/main" id="{4CA06517-201A-EE40-9349-AB76E6A0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828" y="137724"/>
            <a:ext cx="2552166" cy="14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AAA00-F4A2-9E41-A2D5-A01D939C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30" y="3440070"/>
            <a:ext cx="3004457" cy="350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FF28E-5AE4-2248-8F41-92E4FB151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257" y="4093260"/>
            <a:ext cx="2020007" cy="22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6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7491-BD0E-5249-84B0-EC8AB3F66188}"/>
              </a:ext>
            </a:extLst>
          </p:cNvPr>
          <p:cNvSpPr txBox="1">
            <a:spLocks/>
          </p:cNvSpPr>
          <p:nvPr/>
        </p:nvSpPr>
        <p:spPr>
          <a:xfrm>
            <a:off x="296709" y="777517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Take-home:  </a:t>
            </a:r>
            <a:r>
              <a:rPr lang="en-US"/>
              <a:t>Democracy needs Sustainable </a:t>
            </a:r>
            <a:r>
              <a:rPr lang="en-US" dirty="0"/>
              <a:t>Computing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C5B1AFD2-C217-514B-96AA-924BA21C5C0D}"/>
              </a:ext>
            </a:extLst>
          </p:cNvPr>
          <p:cNvSpPr txBox="1">
            <a:spLocks/>
          </p:cNvSpPr>
          <p:nvPr/>
        </p:nvSpPr>
        <p:spPr>
          <a:xfrm>
            <a:off x="468159" y="1553029"/>
            <a:ext cx="7915820" cy="47721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In order to secure democracy  in digitization we need to ensure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Privacy</a:t>
            </a:r>
            <a:r>
              <a:rPr lang="en-US" sz="1800" dirty="0"/>
              <a:t>,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Transparency</a:t>
            </a:r>
            <a:r>
              <a:rPr lang="en-US" sz="1800" b="1" dirty="0"/>
              <a:t>,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Decentralization</a:t>
            </a:r>
            <a:r>
              <a:rPr lang="en-US" sz="1800" b="1" dirty="0"/>
              <a:t>, </a:t>
            </a:r>
            <a:r>
              <a:rPr lang="en-US" sz="1800" dirty="0"/>
              <a:t>and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Usability</a:t>
            </a:r>
          </a:p>
          <a:p>
            <a:pPr lvl="1"/>
            <a:r>
              <a:rPr lang="en-US" sz="1800" dirty="0"/>
              <a:t>We need a general discussion about ”</a:t>
            </a:r>
            <a:r>
              <a:rPr lang="en-US" sz="1800" b="1" dirty="0">
                <a:solidFill>
                  <a:schemeClr val="bg2"/>
                </a:solidFill>
              </a:rPr>
              <a:t>Sustainable Computing </a:t>
            </a:r>
            <a:r>
              <a:rPr lang="en-US" sz="1800" dirty="0"/>
              <a:t>needs to be a substantial part of “</a:t>
            </a:r>
            <a:r>
              <a:rPr lang="en-US" sz="1800" b="1" dirty="0">
                <a:solidFill>
                  <a:schemeClr val="bg2"/>
                </a:solidFill>
              </a:rPr>
              <a:t>Sustainable Governance</a:t>
            </a:r>
            <a:r>
              <a:rPr lang="en-US" sz="1800" dirty="0"/>
              <a:t>”</a:t>
            </a:r>
          </a:p>
          <a:p>
            <a:pPr lvl="1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22DE7-B108-9242-B73B-27C56977E6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650" y="3786364"/>
            <a:ext cx="3790521" cy="33875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213A7E-3C67-4243-857C-5D172CCB63C4}"/>
              </a:ext>
            </a:extLst>
          </p:cNvPr>
          <p:cNvSpPr txBox="1">
            <a:spLocks/>
          </p:cNvSpPr>
          <p:nvPr/>
        </p:nvSpPr>
        <p:spPr>
          <a:xfrm>
            <a:off x="602343" y="4829447"/>
            <a:ext cx="3467781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b="0" u="sng" dirty="0" err="1"/>
              <a:t>sustainablecomputinglab.at</a:t>
            </a:r>
            <a:endParaRPr lang="en-US" sz="1600" b="0" u="sng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60A32-CD8B-CA43-972E-96A66E391AC0}"/>
              </a:ext>
            </a:extLst>
          </p:cNvPr>
          <p:cNvSpPr txBox="1">
            <a:spLocks/>
          </p:cNvSpPr>
          <p:nvPr/>
        </p:nvSpPr>
        <p:spPr>
          <a:xfrm>
            <a:off x="7186551" y="4880343"/>
            <a:ext cx="1197428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2C265-FB57-AF43-A386-695D878CC073}"/>
              </a:ext>
            </a:extLst>
          </p:cNvPr>
          <p:cNvSpPr txBox="1"/>
          <p:nvPr/>
        </p:nvSpPr>
        <p:spPr>
          <a:xfrm>
            <a:off x="0" y="5564116"/>
            <a:ext cx="3079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doingthingswithdata.wordpress.com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7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7491-BD0E-5249-84B0-EC8AB3F66188}"/>
              </a:ext>
            </a:extLst>
          </p:cNvPr>
          <p:cNvSpPr txBox="1">
            <a:spLocks/>
          </p:cNvSpPr>
          <p:nvPr/>
        </p:nvSpPr>
        <p:spPr>
          <a:xfrm>
            <a:off x="296709" y="777517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Take-home:  </a:t>
            </a:r>
            <a:r>
              <a:rPr lang="en-US"/>
              <a:t>Democracy needs Sustainable </a:t>
            </a:r>
            <a:r>
              <a:rPr lang="en-US" dirty="0"/>
              <a:t>Computing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C5B1AFD2-C217-514B-96AA-924BA21C5C0D}"/>
              </a:ext>
            </a:extLst>
          </p:cNvPr>
          <p:cNvSpPr txBox="1">
            <a:spLocks/>
          </p:cNvSpPr>
          <p:nvPr/>
        </p:nvSpPr>
        <p:spPr>
          <a:xfrm>
            <a:off x="468159" y="1553029"/>
            <a:ext cx="7915820" cy="47721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In order to secure democracy  in digitization we need to ensure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Privacy</a:t>
            </a:r>
            <a:r>
              <a:rPr lang="en-US" sz="1800" dirty="0"/>
              <a:t>,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Transparency</a:t>
            </a:r>
            <a:r>
              <a:rPr lang="en-US" sz="1800" b="1" dirty="0"/>
              <a:t>,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Decentralization</a:t>
            </a:r>
            <a:r>
              <a:rPr lang="en-US" sz="1800" b="1" dirty="0"/>
              <a:t>, </a:t>
            </a:r>
            <a:r>
              <a:rPr lang="en-US" sz="1800" dirty="0"/>
              <a:t>and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Usability</a:t>
            </a:r>
          </a:p>
          <a:p>
            <a:pPr lvl="1"/>
            <a:r>
              <a:rPr lang="en-US" sz="1800" dirty="0"/>
              <a:t>We need a general discussion about ”</a:t>
            </a:r>
            <a:r>
              <a:rPr lang="en-US" sz="1800" b="1" dirty="0">
                <a:solidFill>
                  <a:schemeClr val="bg2"/>
                </a:solidFill>
              </a:rPr>
              <a:t>Sustainable Computing </a:t>
            </a:r>
            <a:r>
              <a:rPr lang="en-US" sz="1800" dirty="0"/>
              <a:t>needs to be a substantial part of “</a:t>
            </a:r>
            <a:r>
              <a:rPr lang="en-US" sz="1800" b="1" dirty="0">
                <a:solidFill>
                  <a:schemeClr val="bg2"/>
                </a:solidFill>
              </a:rPr>
              <a:t>Sustainable Governance</a:t>
            </a:r>
            <a:r>
              <a:rPr lang="en-US" sz="1800" dirty="0"/>
              <a:t>”</a:t>
            </a:r>
          </a:p>
          <a:p>
            <a:pPr lvl="1"/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213A7E-3C67-4243-857C-5D172CCB63C4}"/>
              </a:ext>
            </a:extLst>
          </p:cNvPr>
          <p:cNvSpPr txBox="1">
            <a:spLocks/>
          </p:cNvSpPr>
          <p:nvPr/>
        </p:nvSpPr>
        <p:spPr>
          <a:xfrm>
            <a:off x="602343" y="4829447"/>
            <a:ext cx="3467781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b="0" u="sng" dirty="0" err="1"/>
              <a:t>sustainablecomputinglab.at</a:t>
            </a:r>
            <a:endParaRPr lang="en-US" sz="1600" b="0" u="sng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60A32-CD8B-CA43-972E-96A66E391AC0}"/>
              </a:ext>
            </a:extLst>
          </p:cNvPr>
          <p:cNvSpPr txBox="1">
            <a:spLocks/>
          </p:cNvSpPr>
          <p:nvPr/>
        </p:nvSpPr>
        <p:spPr>
          <a:xfrm>
            <a:off x="7186551" y="4880343"/>
            <a:ext cx="1197428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2C265-FB57-AF43-A386-695D878CC073}"/>
              </a:ext>
            </a:extLst>
          </p:cNvPr>
          <p:cNvSpPr txBox="1"/>
          <p:nvPr/>
        </p:nvSpPr>
        <p:spPr>
          <a:xfrm>
            <a:off x="0" y="5564116"/>
            <a:ext cx="3079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doingthingswithdata.wordpress.com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7095CE-7A48-8246-AD1C-57E8F671D4BF}"/>
              </a:ext>
            </a:extLst>
          </p:cNvPr>
          <p:cNvSpPr/>
          <p:nvPr/>
        </p:nvSpPr>
        <p:spPr>
          <a:xfrm>
            <a:off x="2022152" y="5186642"/>
            <a:ext cx="1492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hlinkClick r:id="rId3"/>
              </a:rPr>
              <a:t>csh.ac.at</a:t>
            </a:r>
            <a:endParaRPr lang="en-US" sz="1600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56A21-53FC-8243-82F7-D1B8760ADD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860" y="3660377"/>
            <a:ext cx="4059694" cy="36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86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7491-BD0E-5249-84B0-EC8AB3F66188}"/>
              </a:ext>
            </a:extLst>
          </p:cNvPr>
          <p:cNvSpPr txBox="1">
            <a:spLocks/>
          </p:cNvSpPr>
          <p:nvPr/>
        </p:nvSpPr>
        <p:spPr>
          <a:xfrm>
            <a:off x="296709" y="777517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Take-home:  </a:t>
            </a:r>
            <a:r>
              <a:rPr lang="en-US"/>
              <a:t>Democracy needs Sustainable </a:t>
            </a:r>
            <a:r>
              <a:rPr lang="en-US" dirty="0"/>
              <a:t>Computing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C5B1AFD2-C217-514B-96AA-924BA21C5C0D}"/>
              </a:ext>
            </a:extLst>
          </p:cNvPr>
          <p:cNvSpPr txBox="1">
            <a:spLocks/>
          </p:cNvSpPr>
          <p:nvPr/>
        </p:nvSpPr>
        <p:spPr>
          <a:xfrm>
            <a:off x="468159" y="1553029"/>
            <a:ext cx="7915820" cy="47721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In order to secure democracy  in digitization we need to ensure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Privacy</a:t>
            </a:r>
            <a:r>
              <a:rPr lang="en-US" sz="1800" dirty="0"/>
              <a:t>,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Transparency</a:t>
            </a:r>
            <a:r>
              <a:rPr lang="en-US" sz="1800" b="1" dirty="0"/>
              <a:t>,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Decentralization</a:t>
            </a:r>
            <a:r>
              <a:rPr lang="en-US" sz="1800" b="1" dirty="0"/>
              <a:t>, </a:t>
            </a:r>
            <a:r>
              <a:rPr lang="en-US" sz="1800" dirty="0"/>
              <a:t>and </a:t>
            </a:r>
          </a:p>
          <a:p>
            <a:pPr lvl="2"/>
            <a:r>
              <a:rPr lang="en-US" sz="1800" b="1" dirty="0">
                <a:solidFill>
                  <a:schemeClr val="bg2"/>
                </a:solidFill>
              </a:rPr>
              <a:t>Usability</a:t>
            </a:r>
          </a:p>
          <a:p>
            <a:pPr lvl="1"/>
            <a:r>
              <a:rPr lang="en-US" sz="1800" dirty="0"/>
              <a:t>We need a general discussion about ”</a:t>
            </a:r>
            <a:r>
              <a:rPr lang="en-US" sz="1800" b="1" dirty="0">
                <a:solidFill>
                  <a:schemeClr val="bg2"/>
                </a:solidFill>
              </a:rPr>
              <a:t>Sustainable Computing </a:t>
            </a:r>
            <a:r>
              <a:rPr lang="en-US" sz="1800" dirty="0"/>
              <a:t>needs to be a substantial part of “</a:t>
            </a:r>
            <a:r>
              <a:rPr lang="en-US" sz="1800" b="1" dirty="0">
                <a:solidFill>
                  <a:schemeClr val="bg2"/>
                </a:solidFill>
              </a:rPr>
              <a:t>Sustainable Governance</a:t>
            </a:r>
            <a:r>
              <a:rPr lang="en-US" sz="1800" dirty="0"/>
              <a:t>”</a:t>
            </a:r>
          </a:p>
          <a:p>
            <a:pPr lvl="1"/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213A7E-3C67-4243-857C-5D172CCB63C4}"/>
              </a:ext>
            </a:extLst>
          </p:cNvPr>
          <p:cNvSpPr txBox="1">
            <a:spLocks/>
          </p:cNvSpPr>
          <p:nvPr/>
        </p:nvSpPr>
        <p:spPr>
          <a:xfrm>
            <a:off x="602343" y="4829447"/>
            <a:ext cx="3467781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b="0" u="sng" dirty="0" err="1"/>
              <a:t>sustainablecomputinglab.at</a:t>
            </a:r>
            <a:endParaRPr lang="en-US" sz="1600" b="0" u="sng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60A32-CD8B-CA43-972E-96A66E391AC0}"/>
              </a:ext>
            </a:extLst>
          </p:cNvPr>
          <p:cNvSpPr txBox="1">
            <a:spLocks/>
          </p:cNvSpPr>
          <p:nvPr/>
        </p:nvSpPr>
        <p:spPr>
          <a:xfrm>
            <a:off x="7186551" y="4880343"/>
            <a:ext cx="1197428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2C265-FB57-AF43-A386-695D878CC073}"/>
              </a:ext>
            </a:extLst>
          </p:cNvPr>
          <p:cNvSpPr txBox="1"/>
          <p:nvPr/>
        </p:nvSpPr>
        <p:spPr>
          <a:xfrm>
            <a:off x="0" y="5564116"/>
            <a:ext cx="3079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doingthingswithdata.wordpress.com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7095CE-7A48-8246-AD1C-57E8F671D4BF}"/>
              </a:ext>
            </a:extLst>
          </p:cNvPr>
          <p:cNvSpPr/>
          <p:nvPr/>
        </p:nvSpPr>
        <p:spPr>
          <a:xfrm>
            <a:off x="2022152" y="5186642"/>
            <a:ext cx="1492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hlinkClick r:id="rId3"/>
              </a:rPr>
              <a:t>csh.ac.at</a:t>
            </a:r>
            <a:endParaRPr lang="en-US" sz="1600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DA536-CE75-1340-A6CE-A2387584EF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5577" y="3612844"/>
            <a:ext cx="4186087" cy="32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65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2C969C-6355-B940-92C8-BFC1E473E49F}"/>
              </a:ext>
            </a:extLst>
          </p:cNvPr>
          <p:cNvSpPr/>
          <p:nvPr/>
        </p:nvSpPr>
        <p:spPr>
          <a:xfrm>
            <a:off x="5791631" y="4106562"/>
            <a:ext cx="30718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https://www.youtube.com/watch?v=G6DOhioBfyY&amp;feature=youtu.be&amp;t=773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“I’m actually not sure we shouldn’t be regulated”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5E1BD84-6597-3C46-8155-7B9DE2A5BA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89" y="611514"/>
            <a:ext cx="3511797" cy="34717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C05E5A-ECAA-F24A-B0C8-323351443F32}"/>
              </a:ext>
            </a:extLst>
          </p:cNvPr>
          <p:cNvSpPr/>
          <p:nvPr/>
        </p:nvSpPr>
        <p:spPr>
          <a:xfrm>
            <a:off x="274982" y="46605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1) We’ve lost control of our personal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FF256-E577-004F-A00F-4D962F063194}"/>
              </a:ext>
            </a:extLst>
          </p:cNvPr>
          <p:cNvSpPr/>
          <p:nvPr/>
        </p:nvSpPr>
        <p:spPr>
          <a:xfrm>
            <a:off x="274982" y="5029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2) It’s too easy for misinformation to spread on the web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51F8D8-3194-284C-A613-7F239EDEFF9B}"/>
              </a:ext>
            </a:extLst>
          </p:cNvPr>
          <p:cNvSpPr/>
          <p:nvPr/>
        </p:nvSpPr>
        <p:spPr>
          <a:xfrm>
            <a:off x="274982" y="56762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3) Political advertising onlin</a:t>
            </a:r>
            <a:r>
              <a:rPr lang="en-US" sz="1800" b="1" dirty="0"/>
              <a:t>e needs transparency and understanding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366B-F16C-864C-920E-EB4EDACAC77D}"/>
              </a:ext>
            </a:extLst>
          </p:cNvPr>
          <p:cNvSpPr/>
          <p:nvPr/>
        </p:nvSpPr>
        <p:spPr>
          <a:xfrm>
            <a:off x="249064" y="4106562"/>
            <a:ext cx="390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https://www.theguardian.com/technology/2017/mar/11/tim-berners-lee-web-inventor-save-internet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3C6A2-6836-3041-ADF1-3D08981148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921" y="1932710"/>
            <a:ext cx="3845523" cy="21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29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920A-72B4-E241-B05C-FB6FAAAC4D4D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DIGITIZATION AND DEMOCRACY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9FC5EB1E-D399-4B4E-9B46-89E7D8F959C7}"/>
              </a:ext>
            </a:extLst>
          </p:cNvPr>
          <p:cNvSpPr txBox="1">
            <a:spLocks/>
          </p:cNvSpPr>
          <p:nvPr/>
        </p:nvSpPr>
        <p:spPr>
          <a:xfrm>
            <a:off x="468159" y="2153502"/>
            <a:ext cx="3787775" cy="41716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More versatile forms of democracy become possible?</a:t>
            </a:r>
          </a:p>
          <a:p>
            <a:pPr lvl="2"/>
            <a:r>
              <a:rPr lang="en-US" sz="1800" dirty="0"/>
              <a:t>Grass-roots movements</a:t>
            </a:r>
          </a:p>
          <a:p>
            <a:pPr lvl="1"/>
            <a:r>
              <a:rPr lang="en-US" sz="1800" dirty="0"/>
              <a:t>Automated Accountability</a:t>
            </a:r>
          </a:p>
          <a:p>
            <a:pPr lvl="2"/>
            <a:r>
              <a:rPr lang="en-US" sz="1800" dirty="0"/>
              <a:t>GDPR? Blockchain in Public Administration</a:t>
            </a:r>
          </a:p>
          <a:p>
            <a:pPr lvl="1"/>
            <a:r>
              <a:rPr lang="en-US" sz="1800" dirty="0"/>
              <a:t>eGovernment (e.g. </a:t>
            </a:r>
            <a:r>
              <a:rPr lang="en-US" sz="1800" dirty="0" err="1"/>
              <a:t>eID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Improved efficiency</a:t>
            </a:r>
          </a:p>
          <a:p>
            <a:pPr lvl="1"/>
            <a:r>
              <a:rPr lang="en-US" sz="1800" dirty="0"/>
              <a:t>Open Data</a:t>
            </a:r>
          </a:p>
          <a:p>
            <a:pPr lvl="2"/>
            <a:r>
              <a:rPr lang="en-US" sz="1800" dirty="0"/>
              <a:t>Improved transparency</a:t>
            </a:r>
          </a:p>
          <a:p>
            <a:pPr lvl="1"/>
            <a:r>
              <a:rPr lang="en-US" sz="1800" dirty="0"/>
              <a:t>…</a:t>
            </a:r>
          </a:p>
          <a:p>
            <a:pPr lvl="1"/>
            <a:endParaRPr lang="en-US" sz="1800" dirty="0"/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75B35CF9-C701-1341-A936-F6BBBDBADC35}"/>
              </a:ext>
            </a:extLst>
          </p:cNvPr>
          <p:cNvSpPr txBox="1">
            <a:spLocks/>
          </p:cNvSpPr>
          <p:nvPr/>
        </p:nvSpPr>
        <p:spPr>
          <a:xfrm>
            <a:off x="4572000" y="2153500"/>
            <a:ext cx="4084638" cy="41695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b="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“AI” to manipulate opinions, loss of control of personal information</a:t>
            </a:r>
          </a:p>
          <a:p>
            <a:pPr lvl="2"/>
            <a:r>
              <a:rPr lang="en-US" sz="1800" dirty="0"/>
              <a:t>Cambridge Analytica et al.</a:t>
            </a:r>
          </a:p>
          <a:p>
            <a:pPr lvl="1"/>
            <a:r>
              <a:rPr lang="en-US" sz="1800" dirty="0"/>
              <a:t>Web Fragmentation, </a:t>
            </a:r>
          </a:p>
          <a:p>
            <a:pPr lvl="1"/>
            <a:r>
              <a:rPr lang="en-US" sz="1800" dirty="0"/>
              <a:t>Net Neutrality</a:t>
            </a:r>
          </a:p>
          <a:p>
            <a:pPr lvl="2"/>
            <a:r>
              <a:rPr lang="en-US" sz="1800" dirty="0"/>
              <a:t>Recent US FCC</a:t>
            </a:r>
          </a:p>
          <a:p>
            <a:pPr lvl="1"/>
            <a:r>
              <a:rPr lang="en-US" sz="1800" dirty="0"/>
              <a:t>eGovernment (e.g. </a:t>
            </a:r>
            <a:r>
              <a:rPr lang="en-US" sz="1800" dirty="0" err="1"/>
              <a:t>eID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“Improved” surveillance?</a:t>
            </a:r>
          </a:p>
          <a:p>
            <a:pPr lvl="1"/>
            <a:r>
              <a:rPr lang="en-US" sz="1800" dirty="0"/>
              <a:t>Open Data</a:t>
            </a:r>
          </a:p>
          <a:p>
            <a:pPr lvl="2"/>
            <a:r>
              <a:rPr lang="en-US" sz="1800" dirty="0"/>
              <a:t>Misinterpretations, Misuse?</a:t>
            </a:r>
          </a:p>
          <a:p>
            <a:pPr lvl="2"/>
            <a:endParaRPr lang="en-US" sz="1800" dirty="0"/>
          </a:p>
          <a:p>
            <a:pPr lvl="1"/>
            <a:r>
              <a:rPr lang="en-US" sz="1800" dirty="0"/>
              <a:t>….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C406B24-A420-3748-B981-7421115CC663}"/>
              </a:ext>
            </a:extLst>
          </p:cNvPr>
          <p:cNvSpPr/>
          <p:nvPr/>
        </p:nvSpPr>
        <p:spPr>
          <a:xfrm>
            <a:off x="4815002" y="1211579"/>
            <a:ext cx="3293834" cy="844653"/>
          </a:xfrm>
          <a:prstGeom prst="homePlate">
            <a:avLst/>
          </a:prstGeom>
          <a:gradFill>
            <a:gsLst>
              <a:gs pos="0">
                <a:srgbClr val="B5AF57"/>
              </a:gs>
              <a:gs pos="100000">
                <a:srgbClr val="A49E44"/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3200" b="1" dirty="0">
                <a:solidFill>
                  <a:sysClr val="windowText" lastClr="000000"/>
                </a:solidFill>
                <a:latin typeface="Arial Rounded MT Bold" panose="020F0704030504030204" pitchFamily="34" charset="77"/>
              </a:rPr>
              <a:t>THREAT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11B008A-0026-3245-9463-F82B3B48E5EC}"/>
              </a:ext>
            </a:extLst>
          </p:cNvPr>
          <p:cNvSpPr/>
          <p:nvPr/>
        </p:nvSpPr>
        <p:spPr>
          <a:xfrm flipH="1">
            <a:off x="715130" y="1211580"/>
            <a:ext cx="3293834" cy="844653"/>
          </a:xfrm>
          <a:prstGeom prst="homePlate">
            <a:avLst/>
          </a:prstGeom>
          <a:gradFill>
            <a:gsLst>
              <a:gs pos="11000">
                <a:srgbClr val="ABA54C"/>
              </a:gs>
              <a:gs pos="0">
                <a:srgbClr val="7C7C2D"/>
              </a:gs>
              <a:gs pos="100000">
                <a:srgbClr val="E0D46D"/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latin typeface="Arial Rounded MT Bold" panose="020F0704030504030204" pitchFamily="34" charset="77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5779143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797478-FADB-6945-925F-57556A257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58EBB86-0324-5343-B4F8-CF46B4DDBFA6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What if … we had full control of our personal data?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7E8B0C47-378C-A047-97FB-3FF8CF48A1A3}"/>
              </a:ext>
            </a:extLst>
          </p:cNvPr>
          <p:cNvSpPr txBox="1">
            <a:spLocks/>
          </p:cNvSpPr>
          <p:nvPr/>
        </p:nvSpPr>
        <p:spPr>
          <a:xfrm>
            <a:off x="6194159" y="1467829"/>
            <a:ext cx="2919277" cy="41716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/>
              <a:t>EU GDPR:</a:t>
            </a:r>
          </a:p>
          <a:p>
            <a:pPr lvl="1"/>
            <a:r>
              <a:rPr lang="en-US" sz="1800" dirty="0"/>
              <a:t>Data portability</a:t>
            </a:r>
          </a:p>
          <a:p>
            <a:pPr lvl="1"/>
            <a:r>
              <a:rPr lang="en-US" sz="1800" dirty="0"/>
              <a:t>Full transparency</a:t>
            </a:r>
          </a:p>
          <a:p>
            <a:pPr lvl="1"/>
            <a:r>
              <a:rPr lang="en-US" sz="1800" dirty="0"/>
              <a:t>Understandable Consent</a:t>
            </a:r>
          </a:p>
          <a:p>
            <a:pPr lvl="1"/>
            <a:r>
              <a:rPr lang="en-US" sz="1800" dirty="0" err="1"/>
              <a:t>Revokable</a:t>
            </a:r>
            <a:r>
              <a:rPr lang="en-US" sz="1800" dirty="0"/>
              <a:t> Consent</a:t>
            </a:r>
          </a:p>
          <a:p>
            <a:pPr lvl="1"/>
            <a:r>
              <a:rPr lang="en-US" sz="1800" dirty="0"/>
              <a:t>Right for Erasure</a:t>
            </a:r>
          </a:p>
          <a:p>
            <a:pPr lvl="1"/>
            <a:r>
              <a:rPr lang="en-US" sz="1800" dirty="0"/>
              <a:t>Significant fines for personal data breaches</a:t>
            </a:r>
          </a:p>
          <a:p>
            <a:pPr lvl="1"/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2D547D-9535-4A46-8B64-49EB37201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" y="1071028"/>
            <a:ext cx="5405972" cy="39758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6ECAE65-4980-3040-87BA-8E1B222C08B4}"/>
              </a:ext>
            </a:extLst>
          </p:cNvPr>
          <p:cNvGrpSpPr/>
          <p:nvPr/>
        </p:nvGrpSpPr>
        <p:grpSpPr>
          <a:xfrm rot="20327908">
            <a:off x="3634199" y="4627624"/>
            <a:ext cx="5078356" cy="1919561"/>
            <a:chOff x="3642431" y="3963143"/>
            <a:chExt cx="5078356" cy="19195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38CA8A-52B2-DF40-B0AA-26359857EBFE}"/>
                </a:ext>
              </a:extLst>
            </p:cNvPr>
            <p:cNvSpPr/>
            <p:nvPr/>
          </p:nvSpPr>
          <p:spPr>
            <a:xfrm rot="783365">
              <a:off x="4572000" y="3963143"/>
              <a:ext cx="38619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Regulation (EU) 2016/679</a:t>
              </a:r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500B7-4D0A-7945-9035-02CCB10B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54593">
              <a:off x="3642431" y="4287932"/>
              <a:ext cx="5078356" cy="1594772"/>
            </a:xfrm>
            <a:prstGeom prst="rect">
              <a:avLst/>
            </a:prstGeom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0039B16-0B7D-D64A-8B4B-77A5FD9BE1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50" y="2017421"/>
            <a:ext cx="697311" cy="8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8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F92D-36F8-854B-A292-136E689B265F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What’ missing?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86BE3854-2042-E843-A80B-0C01E9A4DD43}"/>
              </a:ext>
            </a:extLst>
          </p:cNvPr>
          <p:cNvSpPr txBox="1">
            <a:spLocks/>
          </p:cNvSpPr>
          <p:nvPr/>
        </p:nvSpPr>
        <p:spPr>
          <a:xfrm>
            <a:off x="624632" y="1218446"/>
            <a:ext cx="2919277" cy="41716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/>
              <a:t>EU GDPR:</a:t>
            </a:r>
          </a:p>
          <a:p>
            <a:pPr lvl="1"/>
            <a:r>
              <a:rPr lang="en-US" sz="1800" dirty="0"/>
              <a:t>Data portability</a:t>
            </a:r>
          </a:p>
          <a:p>
            <a:pPr lvl="1"/>
            <a:r>
              <a:rPr lang="en-US" sz="1800" dirty="0"/>
              <a:t>Full transparency</a:t>
            </a:r>
          </a:p>
          <a:p>
            <a:pPr lvl="1"/>
            <a:r>
              <a:rPr lang="en-US" sz="1800" dirty="0"/>
              <a:t>Understandable Consent</a:t>
            </a:r>
          </a:p>
          <a:p>
            <a:pPr lvl="1"/>
            <a:r>
              <a:rPr lang="en-US" sz="1800" dirty="0" err="1"/>
              <a:t>Revokable</a:t>
            </a:r>
            <a:r>
              <a:rPr lang="en-US" sz="1800" dirty="0"/>
              <a:t> Consent</a:t>
            </a:r>
          </a:p>
          <a:p>
            <a:pPr lvl="1"/>
            <a:r>
              <a:rPr lang="en-US" sz="1800" dirty="0"/>
              <a:t>Right for Erasure</a:t>
            </a:r>
          </a:p>
          <a:p>
            <a:pPr lvl="1"/>
            <a:r>
              <a:rPr lang="en-US" sz="1800" dirty="0"/>
              <a:t>Significant fines for personal data breaches</a:t>
            </a:r>
          </a:p>
          <a:p>
            <a:pPr lvl="1"/>
            <a:endParaRPr lang="en-US" sz="18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7B6F101C-7DEA-F74A-8B6A-F406CD6C90A1}"/>
              </a:ext>
            </a:extLst>
          </p:cNvPr>
          <p:cNvSpPr txBox="1">
            <a:spLocks/>
          </p:cNvSpPr>
          <p:nvPr/>
        </p:nvSpPr>
        <p:spPr>
          <a:xfrm>
            <a:off x="3790675" y="1197664"/>
            <a:ext cx="4866243" cy="41716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/>
          </a:p>
          <a:p>
            <a:pPr marL="0" lvl="1" indent="0">
              <a:buNone/>
            </a:pPr>
            <a:r>
              <a:rPr lang="en-US" sz="1800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/>
              <a:t>Standard exchange formats</a:t>
            </a:r>
          </a:p>
          <a:p>
            <a:pPr lvl="1">
              <a:buFont typeface="Wingdings" pitchFamily="2" charset="2"/>
              <a:buChar char="à"/>
            </a:pPr>
            <a:r>
              <a:rPr lang="en-US" sz="1800" b="1" dirty="0">
                <a:sym typeface="Wingdings" pitchFamily="2" charset="2"/>
              </a:rPr>
              <a:t>Open</a:t>
            </a:r>
            <a:r>
              <a:rPr lang="en-US" sz="1800" dirty="0">
                <a:sym typeface="Wingdings" pitchFamily="2" charset="2"/>
              </a:rPr>
              <a:t> Architectures</a:t>
            </a:r>
          </a:p>
          <a:p>
            <a:pPr lvl="1">
              <a:buFont typeface="Wingdings" pitchFamily="2" charset="2"/>
              <a:buChar char="à"/>
            </a:pPr>
            <a:r>
              <a:rPr lang="en-US" sz="1800" b="1" dirty="0">
                <a:sym typeface="Wingdings" pitchFamily="2" charset="2"/>
              </a:rPr>
              <a:t>Decentralized</a:t>
            </a:r>
            <a:r>
              <a:rPr lang="en-US" sz="1800" dirty="0">
                <a:sym typeface="Wingdings" pitchFamily="2" charset="2"/>
              </a:rPr>
              <a:t> transparency records</a:t>
            </a:r>
            <a:endParaRPr lang="en-US" sz="1800" dirty="0"/>
          </a:p>
          <a:p>
            <a:pPr marL="0" lvl="1" indent="0">
              <a:buNone/>
            </a:pPr>
            <a:r>
              <a:rPr lang="en-US" sz="1800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/>
              <a:t>Policy Templates &amp; Consent Dashboard </a:t>
            </a:r>
          </a:p>
          <a:p>
            <a:pPr marL="0" lvl="1" indent="0">
              <a:buNone/>
            </a:pPr>
            <a:endParaRPr lang="en-US" sz="1800" dirty="0"/>
          </a:p>
          <a:p>
            <a:pPr marL="0" lvl="1" indent="0">
              <a:buNone/>
            </a:pPr>
            <a:endParaRPr lang="en-US" sz="1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66FBDF-E8CA-114F-87D0-A5170819FF47}"/>
              </a:ext>
            </a:extLst>
          </p:cNvPr>
          <p:cNvGrpSpPr/>
          <p:nvPr/>
        </p:nvGrpSpPr>
        <p:grpSpPr>
          <a:xfrm>
            <a:off x="4314972" y="2905597"/>
            <a:ext cx="4067031" cy="2180391"/>
            <a:chOff x="-83537" y="4215866"/>
            <a:chExt cx="4067031" cy="2180391"/>
          </a:xfrm>
        </p:grpSpPr>
        <p:pic>
          <p:nvPicPr>
            <p:cNvPr id="15" name="image12.jpg">
              <a:extLst>
                <a:ext uri="{FF2B5EF4-FFF2-40B4-BE49-F238E27FC236}">
                  <a16:creationId xmlns:a16="http://schemas.microsoft.com/office/drawing/2014/main" id="{E5AC9ED4-1E72-AE44-916C-405135AFDB3B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83537" y="4215866"/>
              <a:ext cx="1200150" cy="685800"/>
            </a:xfrm>
            <a:prstGeom prst="rect">
              <a:avLst/>
            </a:prstGeom>
            <a:ln/>
          </p:spPr>
        </p:pic>
        <p:pic>
          <p:nvPicPr>
            <p:cNvPr id="16" name="image15.png" descr="Logo-cerict.png">
              <a:extLst>
                <a:ext uri="{FF2B5EF4-FFF2-40B4-BE49-F238E27FC236}">
                  <a16:creationId xmlns:a16="http://schemas.microsoft.com/office/drawing/2014/main" id="{E427BDFA-4237-0845-BC20-A4547649F1D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34816" y="4980862"/>
              <a:ext cx="755804" cy="643889"/>
            </a:xfrm>
            <a:prstGeom prst="rect">
              <a:avLst/>
            </a:prstGeom>
            <a:ln/>
          </p:spPr>
        </p:pic>
        <p:pic>
          <p:nvPicPr>
            <p:cNvPr id="17" name="image13.jpg" descr="TU_Logo_lang_RGB_rot.jpg">
              <a:extLst>
                <a:ext uri="{FF2B5EF4-FFF2-40B4-BE49-F238E27FC236}">
                  <a16:creationId xmlns:a16="http://schemas.microsoft.com/office/drawing/2014/main" id="{6AFC1CCE-ABBA-6D4D-9965-A8AC30ED60F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4042" y="5850457"/>
              <a:ext cx="1028908" cy="545800"/>
            </a:xfrm>
            <a:prstGeom prst="rect">
              <a:avLst/>
            </a:prstGeom>
            <a:ln/>
          </p:spPr>
        </p:pic>
        <p:pic>
          <p:nvPicPr>
            <p:cNvPr id="18" name="image11.png">
              <a:extLst>
                <a:ext uri="{FF2B5EF4-FFF2-40B4-BE49-F238E27FC236}">
                  <a16:creationId xmlns:a16="http://schemas.microsoft.com/office/drawing/2014/main" id="{2F746825-9BCE-0743-8A66-CDC07ACC1C2B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174" y="4980862"/>
              <a:ext cx="685800" cy="600075"/>
            </a:xfrm>
            <a:prstGeom prst="rect">
              <a:avLst/>
            </a:prstGeom>
            <a:ln/>
          </p:spPr>
        </p:pic>
        <p:pic>
          <p:nvPicPr>
            <p:cNvPr id="19" name="image14.jpg" descr="ercim-head.jpg">
              <a:extLst>
                <a:ext uri="{FF2B5EF4-FFF2-40B4-BE49-F238E27FC236}">
                  <a16:creationId xmlns:a16="http://schemas.microsoft.com/office/drawing/2014/main" id="{7700C7C7-A6E9-D341-9496-DF5C877ABF22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43916" y="5689644"/>
              <a:ext cx="857250" cy="588169"/>
            </a:xfrm>
            <a:prstGeom prst="rect">
              <a:avLst/>
            </a:prstGeom>
            <a:ln/>
          </p:spPr>
        </p:pic>
        <p:pic>
          <p:nvPicPr>
            <p:cNvPr id="20" name="Picture 19" descr="http://www.tenforce.com/wp-content/themes/twentyfifteen-child/img/fullPage.jpg">
              <a:extLst>
                <a:ext uri="{FF2B5EF4-FFF2-40B4-BE49-F238E27FC236}">
                  <a16:creationId xmlns:a16="http://schemas.microsoft.com/office/drawing/2014/main" id="{FFC8E36D-9E2B-CB40-80E9-1AD73F409D11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708" y="4360717"/>
              <a:ext cx="1457325" cy="363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06.png">
              <a:extLst>
                <a:ext uri="{FF2B5EF4-FFF2-40B4-BE49-F238E27FC236}">
                  <a16:creationId xmlns:a16="http://schemas.microsoft.com/office/drawing/2014/main" id="{CA906905-DD97-DA44-8281-7B782B023BAB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16743" y="4338581"/>
              <a:ext cx="1036865" cy="369007"/>
            </a:xfrm>
            <a:prstGeom prst="rect">
              <a:avLst/>
            </a:prstGeom>
            <a:ln/>
          </p:spPr>
        </p:pic>
        <p:pic>
          <p:nvPicPr>
            <p:cNvPr id="22" name="image01.png">
              <a:extLst>
                <a:ext uri="{FF2B5EF4-FFF2-40B4-BE49-F238E27FC236}">
                  <a16:creationId xmlns:a16="http://schemas.microsoft.com/office/drawing/2014/main" id="{E3995FC3-C926-DA4D-A43C-CA2D894BE5CC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54719" y="5500099"/>
              <a:ext cx="1628775" cy="514350"/>
            </a:xfrm>
            <a:prstGeom prst="rect">
              <a:avLst/>
            </a:prstGeom>
            <a:ln/>
          </p:spPr>
        </p:pic>
        <p:pic>
          <p:nvPicPr>
            <p:cNvPr id="23" name="Picture 22" descr="http://www.asianlegalonline.com/sites/default/files//tr_the%20answer%20company.jpg">
              <a:extLst>
                <a:ext uri="{FF2B5EF4-FFF2-40B4-BE49-F238E27FC236}">
                  <a16:creationId xmlns:a16="http://schemas.microsoft.com/office/drawing/2014/main" id="{8C5C0E1F-E169-1844-98EF-43FA5DECD941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391" y="4835731"/>
              <a:ext cx="1875955" cy="749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ttp://www.proximus.be/resources/cdn/brand/logos/proximus.png">
              <a:extLst>
                <a:ext uri="{FF2B5EF4-FFF2-40B4-BE49-F238E27FC236}">
                  <a16:creationId xmlns:a16="http://schemas.microsoft.com/office/drawing/2014/main" id="{AEBF49B3-A4C0-5248-A3B6-5C5CE4EABFDE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494" y="6072223"/>
              <a:ext cx="1384571" cy="21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3775DE-9DEE-044F-914C-446521925391}"/>
              </a:ext>
            </a:extLst>
          </p:cNvPr>
          <p:cNvGrpSpPr/>
          <p:nvPr/>
        </p:nvGrpSpPr>
        <p:grpSpPr>
          <a:xfrm>
            <a:off x="4029501" y="5133110"/>
            <a:ext cx="5112729" cy="1262542"/>
            <a:chOff x="4050283" y="5070764"/>
            <a:chExt cx="5112729" cy="12625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07B715-BA4E-D248-B3C8-D9136D87834E}"/>
                </a:ext>
              </a:extLst>
            </p:cNvPr>
            <p:cNvSpPr/>
            <p:nvPr/>
          </p:nvSpPr>
          <p:spPr>
            <a:xfrm>
              <a:off x="4247381" y="5070764"/>
              <a:ext cx="4821382" cy="1250026"/>
            </a:xfrm>
            <a:prstGeom prst="rect">
              <a:avLst/>
            </a:prstGeom>
            <a:solidFill>
              <a:srgbClr val="1327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6F863A-719C-7347-B2B1-A17623C74CA4}"/>
                </a:ext>
              </a:extLst>
            </p:cNvPr>
            <p:cNvGrpSpPr/>
            <p:nvPr/>
          </p:nvGrpSpPr>
          <p:grpSpPr>
            <a:xfrm>
              <a:off x="4050283" y="5070764"/>
              <a:ext cx="1262542" cy="1262542"/>
              <a:chOff x="1180315" y="3497580"/>
              <a:chExt cx="1262542" cy="126254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1714328-3BE3-B044-83E8-2C940A9F665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80315" y="3497580"/>
                <a:ext cx="1262542" cy="104394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0C32288-3E26-B54E-83C8-72BE0F9FFEF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80315" y="4541520"/>
                <a:ext cx="1262542" cy="218602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0F9FC9-F980-474B-A703-74344D33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7681" y="5691770"/>
              <a:ext cx="3366226" cy="52552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36DFD2-A17C-6B4C-B289-7E4D454CCA38}"/>
                </a:ext>
              </a:extLst>
            </p:cNvPr>
            <p:cNvSpPr/>
            <p:nvPr/>
          </p:nvSpPr>
          <p:spPr>
            <a:xfrm>
              <a:off x="5008008" y="5076582"/>
              <a:ext cx="41550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Scalable Policy-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awarE</a:t>
              </a:r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 linked data 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arChitecture</a:t>
              </a:r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for 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prIvacy</a:t>
              </a:r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, 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trAnsparency</a:t>
              </a:r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and 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compLiance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02DC9B4-2356-024A-ABA4-5157DCE4AA5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10" y="3820275"/>
            <a:ext cx="4200547" cy="30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15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F92D-36F8-854B-A292-136E689B265F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Why Decentralization?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86BE3854-2042-E843-A80B-0C01E9A4DD43}"/>
              </a:ext>
            </a:extLst>
          </p:cNvPr>
          <p:cNvSpPr txBox="1">
            <a:spLocks/>
          </p:cNvSpPr>
          <p:nvPr/>
        </p:nvSpPr>
        <p:spPr>
          <a:xfrm>
            <a:off x="624632" y="1218446"/>
            <a:ext cx="2919277" cy="41716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/>
              <a:t>EU GDPR:</a:t>
            </a:r>
          </a:p>
          <a:p>
            <a:pPr lvl="1"/>
            <a:r>
              <a:rPr lang="en-US" sz="1800" dirty="0"/>
              <a:t>Data portability</a:t>
            </a:r>
          </a:p>
          <a:p>
            <a:pPr lvl="1"/>
            <a:r>
              <a:rPr lang="en-US" sz="1800" dirty="0"/>
              <a:t>Full transparency</a:t>
            </a:r>
          </a:p>
          <a:p>
            <a:pPr lvl="1"/>
            <a:r>
              <a:rPr lang="en-US" sz="1800" dirty="0"/>
              <a:t>Understandable Consent</a:t>
            </a:r>
          </a:p>
          <a:p>
            <a:pPr lvl="1"/>
            <a:r>
              <a:rPr lang="en-US" sz="1800" dirty="0" err="1"/>
              <a:t>Revokable</a:t>
            </a:r>
            <a:r>
              <a:rPr lang="en-US" sz="1800" dirty="0"/>
              <a:t> Consent</a:t>
            </a:r>
          </a:p>
          <a:p>
            <a:pPr lvl="1"/>
            <a:r>
              <a:rPr lang="en-US" sz="1800" dirty="0"/>
              <a:t>Right for Erasure</a:t>
            </a:r>
          </a:p>
          <a:p>
            <a:pPr lvl="1"/>
            <a:r>
              <a:rPr lang="en-US" sz="1800" dirty="0"/>
              <a:t>Significant fines for personal data breaches</a:t>
            </a:r>
          </a:p>
          <a:p>
            <a:pPr lvl="1"/>
            <a:endParaRPr lang="en-US" sz="18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7B6F101C-7DEA-F74A-8B6A-F406CD6C90A1}"/>
              </a:ext>
            </a:extLst>
          </p:cNvPr>
          <p:cNvSpPr txBox="1">
            <a:spLocks/>
          </p:cNvSpPr>
          <p:nvPr/>
        </p:nvSpPr>
        <p:spPr>
          <a:xfrm>
            <a:off x="3790675" y="1197664"/>
            <a:ext cx="4866243" cy="41716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/>
          </a:p>
          <a:p>
            <a:pPr marL="0" lvl="1" indent="0">
              <a:buNone/>
            </a:pPr>
            <a:r>
              <a:rPr lang="en-US" sz="1800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/>
              <a:t>Standard exchange formats</a:t>
            </a:r>
          </a:p>
          <a:p>
            <a:pPr lvl="1">
              <a:buFont typeface="Wingdings" pitchFamily="2" charset="2"/>
              <a:buChar char="à"/>
            </a:pPr>
            <a:r>
              <a:rPr lang="en-US" sz="1800" b="1" dirty="0">
                <a:sym typeface="Wingdings" pitchFamily="2" charset="2"/>
              </a:rPr>
              <a:t>Open</a:t>
            </a:r>
            <a:r>
              <a:rPr lang="en-US" sz="1800" dirty="0">
                <a:sym typeface="Wingdings" pitchFamily="2" charset="2"/>
              </a:rPr>
              <a:t> Architectures</a:t>
            </a:r>
          </a:p>
          <a:p>
            <a:pPr lvl="1">
              <a:buFont typeface="Wingdings" pitchFamily="2" charset="2"/>
              <a:buChar char="à"/>
            </a:pPr>
            <a:r>
              <a:rPr lang="en-US" sz="1800" b="1" dirty="0">
                <a:sym typeface="Wingdings" pitchFamily="2" charset="2"/>
              </a:rPr>
              <a:t>Decentralized</a:t>
            </a:r>
            <a:r>
              <a:rPr lang="en-US" sz="1800" dirty="0">
                <a:sym typeface="Wingdings" pitchFamily="2" charset="2"/>
              </a:rPr>
              <a:t> transparency records</a:t>
            </a:r>
            <a:endParaRPr lang="en-US" sz="1800" dirty="0"/>
          </a:p>
          <a:p>
            <a:pPr marL="0" lvl="1" indent="0">
              <a:buNone/>
            </a:pPr>
            <a:r>
              <a:rPr lang="en-US" sz="1800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/>
              <a:t>Policy Templates &amp; Consent Dashboard </a:t>
            </a:r>
          </a:p>
          <a:p>
            <a:pPr marL="0" lvl="1" indent="0">
              <a:buNone/>
            </a:pPr>
            <a:endParaRPr lang="en-US" sz="1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66FBDF-E8CA-114F-87D0-A5170819FF47}"/>
              </a:ext>
            </a:extLst>
          </p:cNvPr>
          <p:cNvGrpSpPr/>
          <p:nvPr/>
        </p:nvGrpSpPr>
        <p:grpSpPr>
          <a:xfrm>
            <a:off x="4314972" y="2905597"/>
            <a:ext cx="4067031" cy="2180391"/>
            <a:chOff x="-83537" y="4215866"/>
            <a:chExt cx="4067031" cy="2180391"/>
          </a:xfrm>
        </p:grpSpPr>
        <p:pic>
          <p:nvPicPr>
            <p:cNvPr id="15" name="image12.jpg">
              <a:extLst>
                <a:ext uri="{FF2B5EF4-FFF2-40B4-BE49-F238E27FC236}">
                  <a16:creationId xmlns:a16="http://schemas.microsoft.com/office/drawing/2014/main" id="{E5AC9ED4-1E72-AE44-916C-405135AFDB3B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83537" y="4215866"/>
              <a:ext cx="1200150" cy="685800"/>
            </a:xfrm>
            <a:prstGeom prst="rect">
              <a:avLst/>
            </a:prstGeom>
            <a:ln/>
          </p:spPr>
        </p:pic>
        <p:pic>
          <p:nvPicPr>
            <p:cNvPr id="16" name="image15.png" descr="Logo-cerict.png">
              <a:extLst>
                <a:ext uri="{FF2B5EF4-FFF2-40B4-BE49-F238E27FC236}">
                  <a16:creationId xmlns:a16="http://schemas.microsoft.com/office/drawing/2014/main" id="{E427BDFA-4237-0845-BC20-A4547649F1D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34816" y="4980862"/>
              <a:ext cx="755804" cy="643889"/>
            </a:xfrm>
            <a:prstGeom prst="rect">
              <a:avLst/>
            </a:prstGeom>
            <a:ln/>
          </p:spPr>
        </p:pic>
        <p:pic>
          <p:nvPicPr>
            <p:cNvPr id="17" name="image13.jpg" descr="TU_Logo_lang_RGB_rot.jpg">
              <a:extLst>
                <a:ext uri="{FF2B5EF4-FFF2-40B4-BE49-F238E27FC236}">
                  <a16:creationId xmlns:a16="http://schemas.microsoft.com/office/drawing/2014/main" id="{6AFC1CCE-ABBA-6D4D-9965-A8AC30ED60F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4042" y="5850457"/>
              <a:ext cx="1028908" cy="545800"/>
            </a:xfrm>
            <a:prstGeom prst="rect">
              <a:avLst/>
            </a:prstGeom>
            <a:ln/>
          </p:spPr>
        </p:pic>
        <p:pic>
          <p:nvPicPr>
            <p:cNvPr id="18" name="image11.png">
              <a:extLst>
                <a:ext uri="{FF2B5EF4-FFF2-40B4-BE49-F238E27FC236}">
                  <a16:creationId xmlns:a16="http://schemas.microsoft.com/office/drawing/2014/main" id="{2F746825-9BCE-0743-8A66-CDC07ACC1C2B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174" y="4980862"/>
              <a:ext cx="685800" cy="600075"/>
            </a:xfrm>
            <a:prstGeom prst="rect">
              <a:avLst/>
            </a:prstGeom>
            <a:ln/>
          </p:spPr>
        </p:pic>
        <p:pic>
          <p:nvPicPr>
            <p:cNvPr id="19" name="image14.jpg" descr="ercim-head.jpg">
              <a:extLst>
                <a:ext uri="{FF2B5EF4-FFF2-40B4-BE49-F238E27FC236}">
                  <a16:creationId xmlns:a16="http://schemas.microsoft.com/office/drawing/2014/main" id="{7700C7C7-A6E9-D341-9496-DF5C877ABF22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43916" y="5689644"/>
              <a:ext cx="857250" cy="588169"/>
            </a:xfrm>
            <a:prstGeom prst="rect">
              <a:avLst/>
            </a:prstGeom>
            <a:ln/>
          </p:spPr>
        </p:pic>
        <p:pic>
          <p:nvPicPr>
            <p:cNvPr id="20" name="Picture 19" descr="http://www.tenforce.com/wp-content/themes/twentyfifteen-child/img/fullPage.jpg">
              <a:extLst>
                <a:ext uri="{FF2B5EF4-FFF2-40B4-BE49-F238E27FC236}">
                  <a16:creationId xmlns:a16="http://schemas.microsoft.com/office/drawing/2014/main" id="{FFC8E36D-9E2B-CB40-80E9-1AD73F409D11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708" y="4360717"/>
              <a:ext cx="1457325" cy="363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06.png">
              <a:extLst>
                <a:ext uri="{FF2B5EF4-FFF2-40B4-BE49-F238E27FC236}">
                  <a16:creationId xmlns:a16="http://schemas.microsoft.com/office/drawing/2014/main" id="{CA906905-DD97-DA44-8281-7B782B023BAB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16743" y="4338581"/>
              <a:ext cx="1036865" cy="369007"/>
            </a:xfrm>
            <a:prstGeom prst="rect">
              <a:avLst/>
            </a:prstGeom>
            <a:ln/>
          </p:spPr>
        </p:pic>
        <p:pic>
          <p:nvPicPr>
            <p:cNvPr id="22" name="image01.png">
              <a:extLst>
                <a:ext uri="{FF2B5EF4-FFF2-40B4-BE49-F238E27FC236}">
                  <a16:creationId xmlns:a16="http://schemas.microsoft.com/office/drawing/2014/main" id="{E3995FC3-C926-DA4D-A43C-CA2D894BE5CC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54719" y="5500099"/>
              <a:ext cx="1628775" cy="514350"/>
            </a:xfrm>
            <a:prstGeom prst="rect">
              <a:avLst/>
            </a:prstGeom>
            <a:ln/>
          </p:spPr>
        </p:pic>
        <p:pic>
          <p:nvPicPr>
            <p:cNvPr id="23" name="Picture 22" descr="http://www.asianlegalonline.com/sites/default/files//tr_the%20answer%20company.jpg">
              <a:extLst>
                <a:ext uri="{FF2B5EF4-FFF2-40B4-BE49-F238E27FC236}">
                  <a16:creationId xmlns:a16="http://schemas.microsoft.com/office/drawing/2014/main" id="{8C5C0E1F-E169-1844-98EF-43FA5DECD941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391" y="4835731"/>
              <a:ext cx="1875955" cy="749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ttp://www.proximus.be/resources/cdn/brand/logos/proximus.png">
              <a:extLst>
                <a:ext uri="{FF2B5EF4-FFF2-40B4-BE49-F238E27FC236}">
                  <a16:creationId xmlns:a16="http://schemas.microsoft.com/office/drawing/2014/main" id="{AEBF49B3-A4C0-5248-A3B6-5C5CE4EABFDE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494" y="6072223"/>
              <a:ext cx="1384571" cy="21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3775DE-9DEE-044F-914C-446521925391}"/>
              </a:ext>
            </a:extLst>
          </p:cNvPr>
          <p:cNvGrpSpPr/>
          <p:nvPr/>
        </p:nvGrpSpPr>
        <p:grpSpPr>
          <a:xfrm>
            <a:off x="4029501" y="5133110"/>
            <a:ext cx="5112729" cy="1262542"/>
            <a:chOff x="4050283" y="5070764"/>
            <a:chExt cx="5112729" cy="12625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07B715-BA4E-D248-B3C8-D9136D87834E}"/>
                </a:ext>
              </a:extLst>
            </p:cNvPr>
            <p:cNvSpPr/>
            <p:nvPr/>
          </p:nvSpPr>
          <p:spPr>
            <a:xfrm>
              <a:off x="4247381" y="5070764"/>
              <a:ext cx="4821382" cy="1250026"/>
            </a:xfrm>
            <a:prstGeom prst="rect">
              <a:avLst/>
            </a:prstGeom>
            <a:solidFill>
              <a:srgbClr val="1327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6F863A-719C-7347-B2B1-A17623C74CA4}"/>
                </a:ext>
              </a:extLst>
            </p:cNvPr>
            <p:cNvGrpSpPr/>
            <p:nvPr/>
          </p:nvGrpSpPr>
          <p:grpSpPr>
            <a:xfrm>
              <a:off x="4050283" y="5070764"/>
              <a:ext cx="1262542" cy="1262542"/>
              <a:chOff x="1180315" y="3497580"/>
              <a:chExt cx="1262542" cy="126254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1714328-3BE3-B044-83E8-2C940A9F665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80315" y="3497580"/>
                <a:ext cx="1262542" cy="104394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0C32288-3E26-B54E-83C8-72BE0F9FFEF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80315" y="4541520"/>
                <a:ext cx="1262542" cy="218602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0F9FC9-F980-474B-A703-74344D33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7681" y="5691770"/>
              <a:ext cx="3366226" cy="52552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36DFD2-A17C-6B4C-B289-7E4D454CCA38}"/>
                </a:ext>
              </a:extLst>
            </p:cNvPr>
            <p:cNvSpPr/>
            <p:nvPr/>
          </p:nvSpPr>
          <p:spPr>
            <a:xfrm>
              <a:off x="5008008" y="5076582"/>
              <a:ext cx="41550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Scalable Policy-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awarE</a:t>
              </a:r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 linked data 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arChitecture</a:t>
              </a:r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for 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prIvacy</a:t>
              </a:r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, 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trAnsparency</a:t>
              </a:r>
              <a:r>
                <a:rPr lang="en-US" sz="16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and </a:t>
              </a:r>
              <a:r>
                <a:rPr lang="en-US" sz="16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compLiance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02DC9B4-2356-024A-ABA4-5157DCE4AA5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10" y="3820275"/>
            <a:ext cx="4200547" cy="30735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583667-AF09-CC46-89C5-DE6FE4C539C0}"/>
              </a:ext>
            </a:extLst>
          </p:cNvPr>
          <p:cNvSpPr/>
          <p:nvPr/>
        </p:nvSpPr>
        <p:spPr>
          <a:xfrm>
            <a:off x="4067744" y="2183322"/>
            <a:ext cx="1487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Decentralized</a:t>
            </a:r>
            <a:endParaRPr lang="en-US" sz="1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0146B2F-7B17-BD48-9D69-D67E926E37E2}"/>
              </a:ext>
            </a:extLst>
          </p:cNvPr>
          <p:cNvSpPr txBox="1">
            <a:spLocks/>
          </p:cNvSpPr>
          <p:nvPr/>
        </p:nvSpPr>
        <p:spPr>
          <a:xfrm>
            <a:off x="460375" y="470260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What’ missing?</a:t>
            </a:r>
          </a:p>
        </p:txBody>
      </p:sp>
    </p:spTree>
    <p:extLst>
      <p:ext uri="{BB962C8B-B14F-4D97-AF65-F5344CB8AC3E}">
        <p14:creationId xmlns:p14="http://schemas.microsoft.com/office/powerpoint/2010/main" val="3954142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63A8A-C94E-FD44-97A2-89E7992F38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64" y="900111"/>
            <a:ext cx="5785339" cy="53721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0E18BB5-7BAB-DD4C-AD14-21BA75F8A31A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/>
              <a:t>eID</a:t>
            </a:r>
            <a:r>
              <a:rPr lang="en-US" dirty="0"/>
              <a:t>: Threat or Opportunity?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686C70FA-F4B7-254A-8C3E-AA4A274351A4}"/>
              </a:ext>
            </a:extLst>
          </p:cNvPr>
          <p:cNvSpPr txBox="1">
            <a:spLocks/>
          </p:cNvSpPr>
          <p:nvPr/>
        </p:nvSpPr>
        <p:spPr>
          <a:xfrm>
            <a:off x="6614319" y="1608487"/>
            <a:ext cx="2672556" cy="41695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b="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”Handy-</a:t>
            </a:r>
            <a:r>
              <a:rPr lang="en-US" sz="1800" dirty="0" err="1"/>
              <a:t>Signatur</a:t>
            </a:r>
            <a:r>
              <a:rPr lang="en-US" sz="1800" dirty="0"/>
              <a:t>” Austria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7FE4F-315F-F841-8F46-9E0D299809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892" y="2935456"/>
            <a:ext cx="2165289" cy="1307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44D08-94A2-2544-8A63-303FCC8DC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383" y="5074117"/>
            <a:ext cx="2187820" cy="10535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7F62A2-7CA5-1346-B4F7-366DDEC628DA}"/>
              </a:ext>
            </a:extLst>
          </p:cNvPr>
          <p:cNvSpPr/>
          <p:nvPr/>
        </p:nvSpPr>
        <p:spPr>
          <a:xfrm>
            <a:off x="7455429" y="244128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9AD57C-1888-C344-9342-6D774801281A}"/>
              </a:ext>
            </a:extLst>
          </p:cNvPr>
          <p:cNvSpPr/>
          <p:nvPr/>
        </p:nvSpPr>
        <p:spPr>
          <a:xfrm>
            <a:off x="7470979" y="4494637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B0410F-797A-774B-88E9-EB00FA76F14B}"/>
              </a:ext>
            </a:extLst>
          </p:cNvPr>
          <p:cNvSpPr/>
          <p:nvPr/>
        </p:nvSpPr>
        <p:spPr>
          <a:xfrm>
            <a:off x="6764640" y="4368294"/>
            <a:ext cx="2366108" cy="175933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89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63A8A-C94E-FD44-97A2-89E7992F38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28" y="1122606"/>
            <a:ext cx="1420110" cy="13186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0E18BB5-7BAB-DD4C-AD14-21BA75F8A31A}"/>
              </a:ext>
            </a:extLst>
          </p:cNvPr>
          <p:cNvSpPr txBox="1">
            <a:spLocks/>
          </p:cNvSpPr>
          <p:nvPr/>
        </p:nvSpPr>
        <p:spPr>
          <a:xfrm>
            <a:off x="460375" y="463612"/>
            <a:ext cx="8196263" cy="65069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/>
              <a:t>eID</a:t>
            </a:r>
            <a:r>
              <a:rPr lang="en-US" dirty="0"/>
              <a:t>: Threat or Opportunity?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686C70FA-F4B7-254A-8C3E-AA4A274351A4}"/>
              </a:ext>
            </a:extLst>
          </p:cNvPr>
          <p:cNvSpPr txBox="1">
            <a:spLocks/>
          </p:cNvSpPr>
          <p:nvPr/>
        </p:nvSpPr>
        <p:spPr>
          <a:xfrm>
            <a:off x="92766" y="1024980"/>
            <a:ext cx="6788162" cy="48906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1" charset="0"/>
              <a:defRPr sz="1600" kern="1200" cap="none" spc="2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b="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69913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itchFamily="1" charset="0"/>
              <a:buChar char="›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1" charset="0"/>
              <a:buChar char="•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itchFamily="1" charset="0"/>
              <a:buChar char="–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Handy-</a:t>
            </a:r>
            <a:r>
              <a:rPr lang="en-US" sz="1600" dirty="0" err="1"/>
              <a:t>Signatur</a:t>
            </a:r>
            <a:r>
              <a:rPr lang="en-US" sz="1600" dirty="0"/>
              <a:t>/</a:t>
            </a:r>
            <a:r>
              <a:rPr lang="en-US" sz="1600" dirty="0" err="1"/>
              <a:t>Bürgerkarte</a:t>
            </a:r>
            <a:r>
              <a:rPr lang="en-US" sz="1600" dirty="0"/>
              <a:t>:</a:t>
            </a:r>
          </a:p>
          <a:p>
            <a:pPr lvl="2"/>
            <a:r>
              <a:rPr lang="en-US" sz="1600" dirty="0"/>
              <a:t>eGovernment services</a:t>
            </a:r>
          </a:p>
          <a:p>
            <a:pPr lvl="2"/>
            <a:r>
              <a:rPr lang="en-US" sz="1600" dirty="0"/>
              <a:t>Valid signature e.g. for private contracts</a:t>
            </a:r>
          </a:p>
          <a:p>
            <a:pPr lvl="2"/>
            <a:r>
              <a:rPr lang="en-US" sz="1600" dirty="0"/>
              <a:t>Maintained via a central, trusted third-party (A-Trust)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600" dirty="0"/>
              <a:t>+ 	: 2-step verification via TAN and 2 devices, considered very secure </a:t>
            </a:r>
          </a:p>
          <a:p>
            <a:pPr lvl="1"/>
            <a:r>
              <a:rPr lang="en-US" sz="1600" dirty="0"/>
              <a:t>- : all Authentications/Signatures go through a central, national trusted party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7FE4F-315F-F841-8F46-9E0D299809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892" y="2935456"/>
            <a:ext cx="2165289" cy="1307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44D08-94A2-2544-8A63-303FCC8DC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28" y="5062823"/>
            <a:ext cx="2211275" cy="10648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7F62A2-7CA5-1346-B4F7-366DDEC628DA}"/>
              </a:ext>
            </a:extLst>
          </p:cNvPr>
          <p:cNvSpPr/>
          <p:nvPr/>
        </p:nvSpPr>
        <p:spPr>
          <a:xfrm>
            <a:off x="7455429" y="244128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9AD57C-1888-C344-9342-6D774801281A}"/>
              </a:ext>
            </a:extLst>
          </p:cNvPr>
          <p:cNvSpPr/>
          <p:nvPr/>
        </p:nvSpPr>
        <p:spPr>
          <a:xfrm>
            <a:off x="7470979" y="4494637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D9D3-74F8-C54F-8C67-44758852A33B}"/>
              </a:ext>
            </a:extLst>
          </p:cNvPr>
          <p:cNvSpPr/>
          <p:nvPr/>
        </p:nvSpPr>
        <p:spPr>
          <a:xfrm>
            <a:off x="6764640" y="2441280"/>
            <a:ext cx="2366108" cy="3686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46D2C-B182-8443-804A-9AE1FEB1C6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955" y="2432796"/>
            <a:ext cx="1422918" cy="1361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C4BF9-8AF1-0841-BF7C-C6D5647731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302" y="3880772"/>
            <a:ext cx="909388" cy="1541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5ED190-CEBA-9A48-834E-FED319703F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23" y="2387986"/>
            <a:ext cx="983836" cy="1149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E6FB08-C8E9-FB4F-A6D1-2D053E1090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69" y="3565016"/>
            <a:ext cx="641902" cy="668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E9C990-4A18-C949-93E9-7FDD1A7ACFD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09" y="4519586"/>
            <a:ext cx="707379" cy="921148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99A12DFE-6413-0B49-ACF1-1727AA4C04E1}"/>
              </a:ext>
            </a:extLst>
          </p:cNvPr>
          <p:cNvSpPr/>
          <p:nvPr/>
        </p:nvSpPr>
        <p:spPr>
          <a:xfrm>
            <a:off x="1202772" y="4150253"/>
            <a:ext cx="1103106" cy="713467"/>
          </a:xfrm>
          <a:custGeom>
            <a:avLst/>
            <a:gdLst>
              <a:gd name="connsiteX0" fmla="*/ 0 w 940904"/>
              <a:gd name="connsiteY0" fmla="*/ 0 h 808382"/>
              <a:gd name="connsiteX1" fmla="*/ 26504 w 940904"/>
              <a:gd name="connsiteY1" fmla="*/ 66261 h 808382"/>
              <a:gd name="connsiteX2" fmla="*/ 53009 w 940904"/>
              <a:gd name="connsiteY2" fmla="*/ 119269 h 808382"/>
              <a:gd name="connsiteX3" fmla="*/ 66261 w 940904"/>
              <a:gd name="connsiteY3" fmla="*/ 159026 h 808382"/>
              <a:gd name="connsiteX4" fmla="*/ 119269 w 940904"/>
              <a:gd name="connsiteY4" fmla="*/ 238539 h 808382"/>
              <a:gd name="connsiteX5" fmla="*/ 145774 w 940904"/>
              <a:gd name="connsiteY5" fmla="*/ 278295 h 808382"/>
              <a:gd name="connsiteX6" fmla="*/ 172278 w 940904"/>
              <a:gd name="connsiteY6" fmla="*/ 304800 h 808382"/>
              <a:gd name="connsiteX7" fmla="*/ 198783 w 940904"/>
              <a:gd name="connsiteY7" fmla="*/ 344556 h 808382"/>
              <a:gd name="connsiteX8" fmla="*/ 278296 w 940904"/>
              <a:gd name="connsiteY8" fmla="*/ 397565 h 808382"/>
              <a:gd name="connsiteX9" fmla="*/ 371061 w 940904"/>
              <a:gd name="connsiteY9" fmla="*/ 490330 h 808382"/>
              <a:gd name="connsiteX10" fmla="*/ 397565 w 940904"/>
              <a:gd name="connsiteY10" fmla="*/ 516835 h 808382"/>
              <a:gd name="connsiteX11" fmla="*/ 437322 w 940904"/>
              <a:gd name="connsiteY11" fmla="*/ 543339 h 808382"/>
              <a:gd name="connsiteX12" fmla="*/ 477078 w 940904"/>
              <a:gd name="connsiteY12" fmla="*/ 583095 h 808382"/>
              <a:gd name="connsiteX13" fmla="*/ 556591 w 940904"/>
              <a:gd name="connsiteY13" fmla="*/ 636104 h 808382"/>
              <a:gd name="connsiteX14" fmla="*/ 596348 w 940904"/>
              <a:gd name="connsiteY14" fmla="*/ 662608 h 808382"/>
              <a:gd name="connsiteX15" fmla="*/ 662609 w 940904"/>
              <a:gd name="connsiteY15" fmla="*/ 702365 h 808382"/>
              <a:gd name="connsiteX16" fmla="*/ 702365 w 940904"/>
              <a:gd name="connsiteY16" fmla="*/ 728869 h 808382"/>
              <a:gd name="connsiteX17" fmla="*/ 781878 w 940904"/>
              <a:gd name="connsiteY17" fmla="*/ 755374 h 808382"/>
              <a:gd name="connsiteX18" fmla="*/ 861391 w 940904"/>
              <a:gd name="connsiteY18" fmla="*/ 781878 h 808382"/>
              <a:gd name="connsiteX19" fmla="*/ 901148 w 940904"/>
              <a:gd name="connsiteY19" fmla="*/ 795130 h 808382"/>
              <a:gd name="connsiteX20" fmla="*/ 940904 w 940904"/>
              <a:gd name="connsiteY20" fmla="*/ 808382 h 80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0904" h="808382">
                <a:moveTo>
                  <a:pt x="0" y="0"/>
                </a:moveTo>
                <a:cubicBezTo>
                  <a:pt x="8835" y="22087"/>
                  <a:pt x="16843" y="44523"/>
                  <a:pt x="26504" y="66261"/>
                </a:cubicBezTo>
                <a:cubicBezTo>
                  <a:pt x="34527" y="84313"/>
                  <a:pt x="45227" y="101111"/>
                  <a:pt x="53009" y="119269"/>
                </a:cubicBezTo>
                <a:cubicBezTo>
                  <a:pt x="58512" y="132109"/>
                  <a:pt x="59477" y="146815"/>
                  <a:pt x="66261" y="159026"/>
                </a:cubicBezTo>
                <a:cubicBezTo>
                  <a:pt x="81731" y="186872"/>
                  <a:pt x="101599" y="212035"/>
                  <a:pt x="119269" y="238539"/>
                </a:cubicBezTo>
                <a:cubicBezTo>
                  <a:pt x="128104" y="251791"/>
                  <a:pt x="134512" y="267033"/>
                  <a:pt x="145774" y="278295"/>
                </a:cubicBezTo>
                <a:cubicBezTo>
                  <a:pt x="154609" y="287130"/>
                  <a:pt x="164473" y="295044"/>
                  <a:pt x="172278" y="304800"/>
                </a:cubicBezTo>
                <a:cubicBezTo>
                  <a:pt x="182228" y="317237"/>
                  <a:pt x="186797" y="334068"/>
                  <a:pt x="198783" y="344556"/>
                </a:cubicBezTo>
                <a:cubicBezTo>
                  <a:pt x="222756" y="365532"/>
                  <a:pt x="255772" y="375040"/>
                  <a:pt x="278296" y="397565"/>
                </a:cubicBezTo>
                <a:lnTo>
                  <a:pt x="371061" y="490330"/>
                </a:lnTo>
                <a:cubicBezTo>
                  <a:pt x="379896" y="499165"/>
                  <a:pt x="387169" y="509905"/>
                  <a:pt x="397565" y="516835"/>
                </a:cubicBezTo>
                <a:cubicBezTo>
                  <a:pt x="410817" y="525670"/>
                  <a:pt x="425086" y="533143"/>
                  <a:pt x="437322" y="543339"/>
                </a:cubicBezTo>
                <a:cubicBezTo>
                  <a:pt x="451719" y="555337"/>
                  <a:pt x="462285" y="571589"/>
                  <a:pt x="477078" y="583095"/>
                </a:cubicBezTo>
                <a:cubicBezTo>
                  <a:pt x="502222" y="602652"/>
                  <a:pt x="530087" y="618434"/>
                  <a:pt x="556591" y="636104"/>
                </a:cubicBezTo>
                <a:cubicBezTo>
                  <a:pt x="569843" y="644939"/>
                  <a:pt x="585086" y="651346"/>
                  <a:pt x="596348" y="662608"/>
                </a:cubicBezTo>
                <a:cubicBezTo>
                  <a:pt x="632729" y="698991"/>
                  <a:pt x="610999" y="685162"/>
                  <a:pt x="662609" y="702365"/>
                </a:cubicBezTo>
                <a:cubicBezTo>
                  <a:pt x="675861" y="711200"/>
                  <a:pt x="687811" y="722400"/>
                  <a:pt x="702365" y="728869"/>
                </a:cubicBezTo>
                <a:cubicBezTo>
                  <a:pt x="727895" y="740216"/>
                  <a:pt x="755374" y="746539"/>
                  <a:pt x="781878" y="755374"/>
                </a:cubicBezTo>
                <a:lnTo>
                  <a:pt x="861391" y="781878"/>
                </a:lnTo>
                <a:lnTo>
                  <a:pt x="901148" y="795130"/>
                </a:lnTo>
                <a:lnTo>
                  <a:pt x="940904" y="808382"/>
                </a:lnTo>
              </a:path>
            </a:pathLst>
          </a:custGeom>
          <a:noFill/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CD8CF69-2BDB-934D-822E-A1734BE327A3}"/>
              </a:ext>
            </a:extLst>
          </p:cNvPr>
          <p:cNvSpPr/>
          <p:nvPr/>
        </p:nvSpPr>
        <p:spPr>
          <a:xfrm>
            <a:off x="1187532" y="3051960"/>
            <a:ext cx="1365663" cy="1045028"/>
          </a:xfrm>
          <a:custGeom>
            <a:avLst/>
            <a:gdLst>
              <a:gd name="connsiteX0" fmla="*/ 0 w 1365663"/>
              <a:gd name="connsiteY0" fmla="*/ 0 h 1045028"/>
              <a:gd name="connsiteX1" fmla="*/ 273133 w 1365663"/>
              <a:gd name="connsiteY1" fmla="*/ 118753 h 1045028"/>
              <a:gd name="connsiteX2" fmla="*/ 380011 w 1365663"/>
              <a:gd name="connsiteY2" fmla="*/ 154379 h 1045028"/>
              <a:gd name="connsiteX3" fmla="*/ 427512 w 1365663"/>
              <a:gd name="connsiteY3" fmla="*/ 178130 h 1045028"/>
              <a:gd name="connsiteX4" fmla="*/ 498764 w 1365663"/>
              <a:gd name="connsiteY4" fmla="*/ 201880 h 1045028"/>
              <a:gd name="connsiteX5" fmla="*/ 534390 w 1365663"/>
              <a:gd name="connsiteY5" fmla="*/ 225631 h 1045028"/>
              <a:gd name="connsiteX6" fmla="*/ 570016 w 1365663"/>
              <a:gd name="connsiteY6" fmla="*/ 237506 h 1045028"/>
              <a:gd name="connsiteX7" fmla="*/ 641268 w 1365663"/>
              <a:gd name="connsiteY7" fmla="*/ 285008 h 1045028"/>
              <a:gd name="connsiteX8" fmla="*/ 676894 w 1365663"/>
              <a:gd name="connsiteY8" fmla="*/ 308758 h 1045028"/>
              <a:gd name="connsiteX9" fmla="*/ 712520 w 1365663"/>
              <a:gd name="connsiteY9" fmla="*/ 332509 h 1045028"/>
              <a:gd name="connsiteX10" fmla="*/ 748146 w 1365663"/>
              <a:gd name="connsiteY10" fmla="*/ 344384 h 1045028"/>
              <a:gd name="connsiteX11" fmla="*/ 843149 w 1365663"/>
              <a:gd name="connsiteY11" fmla="*/ 415636 h 1045028"/>
              <a:gd name="connsiteX12" fmla="*/ 890650 w 1365663"/>
              <a:gd name="connsiteY12" fmla="*/ 451262 h 1045028"/>
              <a:gd name="connsiteX13" fmla="*/ 926276 w 1365663"/>
              <a:gd name="connsiteY13" fmla="*/ 463138 h 1045028"/>
              <a:gd name="connsiteX14" fmla="*/ 973777 w 1365663"/>
              <a:gd name="connsiteY14" fmla="*/ 510639 h 1045028"/>
              <a:gd name="connsiteX15" fmla="*/ 1009403 w 1365663"/>
              <a:gd name="connsiteY15" fmla="*/ 534389 h 1045028"/>
              <a:gd name="connsiteX16" fmla="*/ 1056904 w 1365663"/>
              <a:gd name="connsiteY16" fmla="*/ 570015 h 1045028"/>
              <a:gd name="connsiteX17" fmla="*/ 1092530 w 1365663"/>
              <a:gd name="connsiteY17" fmla="*/ 593766 h 1045028"/>
              <a:gd name="connsiteX18" fmla="*/ 1163782 w 1365663"/>
              <a:gd name="connsiteY18" fmla="*/ 653143 h 1045028"/>
              <a:gd name="connsiteX19" fmla="*/ 1211284 w 1365663"/>
              <a:gd name="connsiteY19" fmla="*/ 724395 h 1045028"/>
              <a:gd name="connsiteX20" fmla="*/ 1235034 w 1365663"/>
              <a:gd name="connsiteY20" fmla="*/ 760021 h 1045028"/>
              <a:gd name="connsiteX21" fmla="*/ 1270660 w 1365663"/>
              <a:gd name="connsiteY21" fmla="*/ 866899 h 1045028"/>
              <a:gd name="connsiteX22" fmla="*/ 1282536 w 1365663"/>
              <a:gd name="connsiteY22" fmla="*/ 902525 h 1045028"/>
              <a:gd name="connsiteX23" fmla="*/ 1318162 w 1365663"/>
              <a:gd name="connsiteY23" fmla="*/ 938151 h 1045028"/>
              <a:gd name="connsiteX24" fmla="*/ 1353787 w 1365663"/>
              <a:gd name="connsiteY24" fmla="*/ 1009402 h 1045028"/>
              <a:gd name="connsiteX25" fmla="*/ 1365663 w 1365663"/>
              <a:gd name="connsiteY25" fmla="*/ 104502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65663" h="1045028">
                <a:moveTo>
                  <a:pt x="0" y="0"/>
                </a:moveTo>
                <a:cubicBezTo>
                  <a:pt x="91044" y="39584"/>
                  <a:pt x="181156" y="81387"/>
                  <a:pt x="273133" y="118753"/>
                </a:cubicBezTo>
                <a:cubicBezTo>
                  <a:pt x="307925" y="132887"/>
                  <a:pt x="344961" y="140898"/>
                  <a:pt x="380011" y="154379"/>
                </a:cubicBezTo>
                <a:cubicBezTo>
                  <a:pt x="396534" y="160734"/>
                  <a:pt x="411075" y="171555"/>
                  <a:pt x="427512" y="178130"/>
                </a:cubicBezTo>
                <a:cubicBezTo>
                  <a:pt x="450757" y="187428"/>
                  <a:pt x="498764" y="201880"/>
                  <a:pt x="498764" y="201880"/>
                </a:cubicBezTo>
                <a:cubicBezTo>
                  <a:pt x="510639" y="209797"/>
                  <a:pt x="521624" y="219248"/>
                  <a:pt x="534390" y="225631"/>
                </a:cubicBezTo>
                <a:cubicBezTo>
                  <a:pt x="545586" y="231229"/>
                  <a:pt x="559074" y="231427"/>
                  <a:pt x="570016" y="237506"/>
                </a:cubicBezTo>
                <a:cubicBezTo>
                  <a:pt x="594969" y="251369"/>
                  <a:pt x="617517" y="269174"/>
                  <a:pt x="641268" y="285008"/>
                </a:cubicBezTo>
                <a:lnTo>
                  <a:pt x="676894" y="308758"/>
                </a:lnTo>
                <a:cubicBezTo>
                  <a:pt x="688769" y="316675"/>
                  <a:pt x="698980" y="327996"/>
                  <a:pt x="712520" y="332509"/>
                </a:cubicBezTo>
                <a:lnTo>
                  <a:pt x="748146" y="344384"/>
                </a:lnTo>
                <a:lnTo>
                  <a:pt x="843149" y="415636"/>
                </a:lnTo>
                <a:cubicBezTo>
                  <a:pt x="858983" y="427511"/>
                  <a:pt x="871874" y="445003"/>
                  <a:pt x="890650" y="451262"/>
                </a:cubicBezTo>
                <a:lnTo>
                  <a:pt x="926276" y="463138"/>
                </a:lnTo>
                <a:cubicBezTo>
                  <a:pt x="942110" y="478972"/>
                  <a:pt x="956776" y="496066"/>
                  <a:pt x="973777" y="510639"/>
                </a:cubicBezTo>
                <a:cubicBezTo>
                  <a:pt x="984613" y="519927"/>
                  <a:pt x="997789" y="526093"/>
                  <a:pt x="1009403" y="534389"/>
                </a:cubicBezTo>
                <a:cubicBezTo>
                  <a:pt x="1025509" y="545893"/>
                  <a:pt x="1040799" y="558511"/>
                  <a:pt x="1056904" y="570015"/>
                </a:cubicBezTo>
                <a:cubicBezTo>
                  <a:pt x="1068518" y="578311"/>
                  <a:pt x="1081566" y="584629"/>
                  <a:pt x="1092530" y="593766"/>
                </a:cubicBezTo>
                <a:cubicBezTo>
                  <a:pt x="1183966" y="669963"/>
                  <a:pt x="1075329" y="594174"/>
                  <a:pt x="1163782" y="653143"/>
                </a:cubicBezTo>
                <a:lnTo>
                  <a:pt x="1211284" y="724395"/>
                </a:lnTo>
                <a:cubicBezTo>
                  <a:pt x="1219201" y="736270"/>
                  <a:pt x="1230521" y="746481"/>
                  <a:pt x="1235034" y="760021"/>
                </a:cubicBezTo>
                <a:lnTo>
                  <a:pt x="1270660" y="866899"/>
                </a:lnTo>
                <a:cubicBezTo>
                  <a:pt x="1274619" y="878774"/>
                  <a:pt x="1273685" y="893674"/>
                  <a:pt x="1282536" y="902525"/>
                </a:cubicBezTo>
                <a:lnTo>
                  <a:pt x="1318162" y="938151"/>
                </a:lnTo>
                <a:cubicBezTo>
                  <a:pt x="1348009" y="1027691"/>
                  <a:pt x="1307748" y="917325"/>
                  <a:pt x="1353787" y="1009402"/>
                </a:cubicBezTo>
                <a:cubicBezTo>
                  <a:pt x="1359385" y="1020598"/>
                  <a:pt x="1365663" y="1045028"/>
                  <a:pt x="1365663" y="1045028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0CC7F08-56CA-814B-88CA-BBD7A626C66A}"/>
              </a:ext>
            </a:extLst>
          </p:cNvPr>
          <p:cNvSpPr/>
          <p:nvPr/>
        </p:nvSpPr>
        <p:spPr>
          <a:xfrm>
            <a:off x="1169411" y="2934414"/>
            <a:ext cx="1511797" cy="1091491"/>
          </a:xfrm>
          <a:custGeom>
            <a:avLst/>
            <a:gdLst>
              <a:gd name="connsiteX0" fmla="*/ 0 w 1365663"/>
              <a:gd name="connsiteY0" fmla="*/ 0 h 1045028"/>
              <a:gd name="connsiteX1" fmla="*/ 273133 w 1365663"/>
              <a:gd name="connsiteY1" fmla="*/ 118753 h 1045028"/>
              <a:gd name="connsiteX2" fmla="*/ 380011 w 1365663"/>
              <a:gd name="connsiteY2" fmla="*/ 154379 h 1045028"/>
              <a:gd name="connsiteX3" fmla="*/ 427512 w 1365663"/>
              <a:gd name="connsiteY3" fmla="*/ 178130 h 1045028"/>
              <a:gd name="connsiteX4" fmla="*/ 498764 w 1365663"/>
              <a:gd name="connsiteY4" fmla="*/ 201880 h 1045028"/>
              <a:gd name="connsiteX5" fmla="*/ 534390 w 1365663"/>
              <a:gd name="connsiteY5" fmla="*/ 225631 h 1045028"/>
              <a:gd name="connsiteX6" fmla="*/ 570016 w 1365663"/>
              <a:gd name="connsiteY6" fmla="*/ 237506 h 1045028"/>
              <a:gd name="connsiteX7" fmla="*/ 641268 w 1365663"/>
              <a:gd name="connsiteY7" fmla="*/ 285008 h 1045028"/>
              <a:gd name="connsiteX8" fmla="*/ 676894 w 1365663"/>
              <a:gd name="connsiteY8" fmla="*/ 308758 h 1045028"/>
              <a:gd name="connsiteX9" fmla="*/ 712520 w 1365663"/>
              <a:gd name="connsiteY9" fmla="*/ 332509 h 1045028"/>
              <a:gd name="connsiteX10" fmla="*/ 748146 w 1365663"/>
              <a:gd name="connsiteY10" fmla="*/ 344384 h 1045028"/>
              <a:gd name="connsiteX11" fmla="*/ 843149 w 1365663"/>
              <a:gd name="connsiteY11" fmla="*/ 415636 h 1045028"/>
              <a:gd name="connsiteX12" fmla="*/ 890650 w 1365663"/>
              <a:gd name="connsiteY12" fmla="*/ 451262 h 1045028"/>
              <a:gd name="connsiteX13" fmla="*/ 926276 w 1365663"/>
              <a:gd name="connsiteY13" fmla="*/ 463138 h 1045028"/>
              <a:gd name="connsiteX14" fmla="*/ 973777 w 1365663"/>
              <a:gd name="connsiteY14" fmla="*/ 510639 h 1045028"/>
              <a:gd name="connsiteX15" fmla="*/ 1009403 w 1365663"/>
              <a:gd name="connsiteY15" fmla="*/ 534389 h 1045028"/>
              <a:gd name="connsiteX16" fmla="*/ 1056904 w 1365663"/>
              <a:gd name="connsiteY16" fmla="*/ 570015 h 1045028"/>
              <a:gd name="connsiteX17" fmla="*/ 1092530 w 1365663"/>
              <a:gd name="connsiteY17" fmla="*/ 593766 h 1045028"/>
              <a:gd name="connsiteX18" fmla="*/ 1163782 w 1365663"/>
              <a:gd name="connsiteY18" fmla="*/ 653143 h 1045028"/>
              <a:gd name="connsiteX19" fmla="*/ 1211284 w 1365663"/>
              <a:gd name="connsiteY19" fmla="*/ 724395 h 1045028"/>
              <a:gd name="connsiteX20" fmla="*/ 1235034 w 1365663"/>
              <a:gd name="connsiteY20" fmla="*/ 760021 h 1045028"/>
              <a:gd name="connsiteX21" fmla="*/ 1270660 w 1365663"/>
              <a:gd name="connsiteY21" fmla="*/ 866899 h 1045028"/>
              <a:gd name="connsiteX22" fmla="*/ 1282536 w 1365663"/>
              <a:gd name="connsiteY22" fmla="*/ 902525 h 1045028"/>
              <a:gd name="connsiteX23" fmla="*/ 1318162 w 1365663"/>
              <a:gd name="connsiteY23" fmla="*/ 938151 h 1045028"/>
              <a:gd name="connsiteX24" fmla="*/ 1353787 w 1365663"/>
              <a:gd name="connsiteY24" fmla="*/ 1009402 h 1045028"/>
              <a:gd name="connsiteX25" fmla="*/ 1365663 w 1365663"/>
              <a:gd name="connsiteY25" fmla="*/ 104502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65663" h="1045028">
                <a:moveTo>
                  <a:pt x="0" y="0"/>
                </a:moveTo>
                <a:cubicBezTo>
                  <a:pt x="91044" y="39584"/>
                  <a:pt x="181156" y="81387"/>
                  <a:pt x="273133" y="118753"/>
                </a:cubicBezTo>
                <a:cubicBezTo>
                  <a:pt x="307925" y="132887"/>
                  <a:pt x="344961" y="140898"/>
                  <a:pt x="380011" y="154379"/>
                </a:cubicBezTo>
                <a:cubicBezTo>
                  <a:pt x="396534" y="160734"/>
                  <a:pt x="411075" y="171555"/>
                  <a:pt x="427512" y="178130"/>
                </a:cubicBezTo>
                <a:cubicBezTo>
                  <a:pt x="450757" y="187428"/>
                  <a:pt x="498764" y="201880"/>
                  <a:pt x="498764" y="201880"/>
                </a:cubicBezTo>
                <a:cubicBezTo>
                  <a:pt x="510639" y="209797"/>
                  <a:pt x="521624" y="219248"/>
                  <a:pt x="534390" y="225631"/>
                </a:cubicBezTo>
                <a:cubicBezTo>
                  <a:pt x="545586" y="231229"/>
                  <a:pt x="559074" y="231427"/>
                  <a:pt x="570016" y="237506"/>
                </a:cubicBezTo>
                <a:cubicBezTo>
                  <a:pt x="594969" y="251369"/>
                  <a:pt x="617517" y="269174"/>
                  <a:pt x="641268" y="285008"/>
                </a:cubicBezTo>
                <a:lnTo>
                  <a:pt x="676894" y="308758"/>
                </a:lnTo>
                <a:cubicBezTo>
                  <a:pt x="688769" y="316675"/>
                  <a:pt x="698980" y="327996"/>
                  <a:pt x="712520" y="332509"/>
                </a:cubicBezTo>
                <a:lnTo>
                  <a:pt x="748146" y="344384"/>
                </a:lnTo>
                <a:lnTo>
                  <a:pt x="843149" y="415636"/>
                </a:lnTo>
                <a:cubicBezTo>
                  <a:pt x="858983" y="427511"/>
                  <a:pt x="871874" y="445003"/>
                  <a:pt x="890650" y="451262"/>
                </a:cubicBezTo>
                <a:lnTo>
                  <a:pt x="926276" y="463138"/>
                </a:lnTo>
                <a:cubicBezTo>
                  <a:pt x="942110" y="478972"/>
                  <a:pt x="956776" y="496066"/>
                  <a:pt x="973777" y="510639"/>
                </a:cubicBezTo>
                <a:cubicBezTo>
                  <a:pt x="984613" y="519927"/>
                  <a:pt x="997789" y="526093"/>
                  <a:pt x="1009403" y="534389"/>
                </a:cubicBezTo>
                <a:cubicBezTo>
                  <a:pt x="1025509" y="545893"/>
                  <a:pt x="1040799" y="558511"/>
                  <a:pt x="1056904" y="570015"/>
                </a:cubicBezTo>
                <a:cubicBezTo>
                  <a:pt x="1068518" y="578311"/>
                  <a:pt x="1081566" y="584629"/>
                  <a:pt x="1092530" y="593766"/>
                </a:cubicBezTo>
                <a:cubicBezTo>
                  <a:pt x="1183966" y="669963"/>
                  <a:pt x="1075329" y="594174"/>
                  <a:pt x="1163782" y="653143"/>
                </a:cubicBezTo>
                <a:lnTo>
                  <a:pt x="1211284" y="724395"/>
                </a:lnTo>
                <a:cubicBezTo>
                  <a:pt x="1219201" y="736270"/>
                  <a:pt x="1230521" y="746481"/>
                  <a:pt x="1235034" y="760021"/>
                </a:cubicBezTo>
                <a:lnTo>
                  <a:pt x="1270660" y="866899"/>
                </a:lnTo>
                <a:cubicBezTo>
                  <a:pt x="1274619" y="878774"/>
                  <a:pt x="1273685" y="893674"/>
                  <a:pt x="1282536" y="902525"/>
                </a:cubicBezTo>
                <a:lnTo>
                  <a:pt x="1318162" y="938151"/>
                </a:lnTo>
                <a:cubicBezTo>
                  <a:pt x="1348009" y="1027691"/>
                  <a:pt x="1307748" y="917325"/>
                  <a:pt x="1353787" y="1009402"/>
                </a:cubicBezTo>
                <a:cubicBezTo>
                  <a:pt x="1359385" y="1020598"/>
                  <a:pt x="1365663" y="1045028"/>
                  <a:pt x="1365663" y="1045028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8286135-A280-8D4A-AC10-4CB12C5A0366}"/>
              </a:ext>
            </a:extLst>
          </p:cNvPr>
          <p:cNvSpPr/>
          <p:nvPr/>
        </p:nvSpPr>
        <p:spPr>
          <a:xfrm flipH="1">
            <a:off x="3150015" y="2934414"/>
            <a:ext cx="1807728" cy="964653"/>
          </a:xfrm>
          <a:custGeom>
            <a:avLst/>
            <a:gdLst>
              <a:gd name="connsiteX0" fmla="*/ 0 w 1365663"/>
              <a:gd name="connsiteY0" fmla="*/ 0 h 1045028"/>
              <a:gd name="connsiteX1" fmla="*/ 273133 w 1365663"/>
              <a:gd name="connsiteY1" fmla="*/ 118753 h 1045028"/>
              <a:gd name="connsiteX2" fmla="*/ 380011 w 1365663"/>
              <a:gd name="connsiteY2" fmla="*/ 154379 h 1045028"/>
              <a:gd name="connsiteX3" fmla="*/ 427512 w 1365663"/>
              <a:gd name="connsiteY3" fmla="*/ 178130 h 1045028"/>
              <a:gd name="connsiteX4" fmla="*/ 498764 w 1365663"/>
              <a:gd name="connsiteY4" fmla="*/ 201880 h 1045028"/>
              <a:gd name="connsiteX5" fmla="*/ 534390 w 1365663"/>
              <a:gd name="connsiteY5" fmla="*/ 225631 h 1045028"/>
              <a:gd name="connsiteX6" fmla="*/ 570016 w 1365663"/>
              <a:gd name="connsiteY6" fmla="*/ 237506 h 1045028"/>
              <a:gd name="connsiteX7" fmla="*/ 641268 w 1365663"/>
              <a:gd name="connsiteY7" fmla="*/ 285008 h 1045028"/>
              <a:gd name="connsiteX8" fmla="*/ 676894 w 1365663"/>
              <a:gd name="connsiteY8" fmla="*/ 308758 h 1045028"/>
              <a:gd name="connsiteX9" fmla="*/ 712520 w 1365663"/>
              <a:gd name="connsiteY9" fmla="*/ 332509 h 1045028"/>
              <a:gd name="connsiteX10" fmla="*/ 748146 w 1365663"/>
              <a:gd name="connsiteY10" fmla="*/ 344384 h 1045028"/>
              <a:gd name="connsiteX11" fmla="*/ 843149 w 1365663"/>
              <a:gd name="connsiteY11" fmla="*/ 415636 h 1045028"/>
              <a:gd name="connsiteX12" fmla="*/ 890650 w 1365663"/>
              <a:gd name="connsiteY12" fmla="*/ 451262 h 1045028"/>
              <a:gd name="connsiteX13" fmla="*/ 926276 w 1365663"/>
              <a:gd name="connsiteY13" fmla="*/ 463138 h 1045028"/>
              <a:gd name="connsiteX14" fmla="*/ 973777 w 1365663"/>
              <a:gd name="connsiteY14" fmla="*/ 510639 h 1045028"/>
              <a:gd name="connsiteX15" fmla="*/ 1009403 w 1365663"/>
              <a:gd name="connsiteY15" fmla="*/ 534389 h 1045028"/>
              <a:gd name="connsiteX16" fmla="*/ 1056904 w 1365663"/>
              <a:gd name="connsiteY16" fmla="*/ 570015 h 1045028"/>
              <a:gd name="connsiteX17" fmla="*/ 1092530 w 1365663"/>
              <a:gd name="connsiteY17" fmla="*/ 593766 h 1045028"/>
              <a:gd name="connsiteX18" fmla="*/ 1163782 w 1365663"/>
              <a:gd name="connsiteY18" fmla="*/ 653143 h 1045028"/>
              <a:gd name="connsiteX19" fmla="*/ 1211284 w 1365663"/>
              <a:gd name="connsiteY19" fmla="*/ 724395 h 1045028"/>
              <a:gd name="connsiteX20" fmla="*/ 1235034 w 1365663"/>
              <a:gd name="connsiteY20" fmla="*/ 760021 h 1045028"/>
              <a:gd name="connsiteX21" fmla="*/ 1270660 w 1365663"/>
              <a:gd name="connsiteY21" fmla="*/ 866899 h 1045028"/>
              <a:gd name="connsiteX22" fmla="*/ 1282536 w 1365663"/>
              <a:gd name="connsiteY22" fmla="*/ 902525 h 1045028"/>
              <a:gd name="connsiteX23" fmla="*/ 1318162 w 1365663"/>
              <a:gd name="connsiteY23" fmla="*/ 938151 h 1045028"/>
              <a:gd name="connsiteX24" fmla="*/ 1353787 w 1365663"/>
              <a:gd name="connsiteY24" fmla="*/ 1009402 h 1045028"/>
              <a:gd name="connsiteX25" fmla="*/ 1365663 w 1365663"/>
              <a:gd name="connsiteY25" fmla="*/ 104502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65663" h="1045028">
                <a:moveTo>
                  <a:pt x="0" y="0"/>
                </a:moveTo>
                <a:cubicBezTo>
                  <a:pt x="91044" y="39584"/>
                  <a:pt x="181156" y="81387"/>
                  <a:pt x="273133" y="118753"/>
                </a:cubicBezTo>
                <a:cubicBezTo>
                  <a:pt x="307925" y="132887"/>
                  <a:pt x="344961" y="140898"/>
                  <a:pt x="380011" y="154379"/>
                </a:cubicBezTo>
                <a:cubicBezTo>
                  <a:pt x="396534" y="160734"/>
                  <a:pt x="411075" y="171555"/>
                  <a:pt x="427512" y="178130"/>
                </a:cubicBezTo>
                <a:cubicBezTo>
                  <a:pt x="450757" y="187428"/>
                  <a:pt x="498764" y="201880"/>
                  <a:pt x="498764" y="201880"/>
                </a:cubicBezTo>
                <a:cubicBezTo>
                  <a:pt x="510639" y="209797"/>
                  <a:pt x="521624" y="219248"/>
                  <a:pt x="534390" y="225631"/>
                </a:cubicBezTo>
                <a:cubicBezTo>
                  <a:pt x="545586" y="231229"/>
                  <a:pt x="559074" y="231427"/>
                  <a:pt x="570016" y="237506"/>
                </a:cubicBezTo>
                <a:cubicBezTo>
                  <a:pt x="594969" y="251369"/>
                  <a:pt x="617517" y="269174"/>
                  <a:pt x="641268" y="285008"/>
                </a:cubicBezTo>
                <a:lnTo>
                  <a:pt x="676894" y="308758"/>
                </a:lnTo>
                <a:cubicBezTo>
                  <a:pt x="688769" y="316675"/>
                  <a:pt x="698980" y="327996"/>
                  <a:pt x="712520" y="332509"/>
                </a:cubicBezTo>
                <a:lnTo>
                  <a:pt x="748146" y="344384"/>
                </a:lnTo>
                <a:lnTo>
                  <a:pt x="843149" y="415636"/>
                </a:lnTo>
                <a:cubicBezTo>
                  <a:pt x="858983" y="427511"/>
                  <a:pt x="871874" y="445003"/>
                  <a:pt x="890650" y="451262"/>
                </a:cubicBezTo>
                <a:lnTo>
                  <a:pt x="926276" y="463138"/>
                </a:lnTo>
                <a:cubicBezTo>
                  <a:pt x="942110" y="478972"/>
                  <a:pt x="956776" y="496066"/>
                  <a:pt x="973777" y="510639"/>
                </a:cubicBezTo>
                <a:cubicBezTo>
                  <a:pt x="984613" y="519927"/>
                  <a:pt x="997789" y="526093"/>
                  <a:pt x="1009403" y="534389"/>
                </a:cubicBezTo>
                <a:cubicBezTo>
                  <a:pt x="1025509" y="545893"/>
                  <a:pt x="1040799" y="558511"/>
                  <a:pt x="1056904" y="570015"/>
                </a:cubicBezTo>
                <a:cubicBezTo>
                  <a:pt x="1068518" y="578311"/>
                  <a:pt x="1081566" y="584629"/>
                  <a:pt x="1092530" y="593766"/>
                </a:cubicBezTo>
                <a:cubicBezTo>
                  <a:pt x="1183966" y="669963"/>
                  <a:pt x="1075329" y="594174"/>
                  <a:pt x="1163782" y="653143"/>
                </a:cubicBezTo>
                <a:lnTo>
                  <a:pt x="1211284" y="724395"/>
                </a:lnTo>
                <a:cubicBezTo>
                  <a:pt x="1219201" y="736270"/>
                  <a:pt x="1230521" y="746481"/>
                  <a:pt x="1235034" y="760021"/>
                </a:cubicBezTo>
                <a:lnTo>
                  <a:pt x="1270660" y="866899"/>
                </a:lnTo>
                <a:cubicBezTo>
                  <a:pt x="1274619" y="878774"/>
                  <a:pt x="1273685" y="893674"/>
                  <a:pt x="1282536" y="902525"/>
                </a:cubicBezTo>
                <a:lnTo>
                  <a:pt x="1318162" y="938151"/>
                </a:lnTo>
                <a:cubicBezTo>
                  <a:pt x="1348009" y="1027691"/>
                  <a:pt x="1307748" y="917325"/>
                  <a:pt x="1353787" y="1009402"/>
                </a:cubicBezTo>
                <a:cubicBezTo>
                  <a:pt x="1359385" y="1020598"/>
                  <a:pt x="1365663" y="1045028"/>
                  <a:pt x="1365663" y="1045028"/>
                </a:cubicBezTo>
              </a:path>
            </a:pathLst>
          </a:custGeom>
          <a:noFill/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38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U_Template_TopBar">
  <a:themeElements>
    <a:clrScheme name="FSI_Palette_2013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D62828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</TotalTime>
  <Words>1109</Words>
  <Application>Microsoft Macintosh PowerPoint</Application>
  <PresentationFormat>On-screen Show (4:3)</PresentationFormat>
  <Paragraphs>269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Arial Rounded MT Bold</vt:lpstr>
      <vt:lpstr>Calibri</vt:lpstr>
      <vt:lpstr>Myriad Pro</vt:lpstr>
      <vt:lpstr>Source Sans Pro</vt:lpstr>
      <vt:lpstr>Source Sans Pro Semibold</vt:lpstr>
      <vt:lpstr>Wingdings</vt:lpstr>
      <vt:lpstr>SU_Template_TopBar</vt:lpstr>
      <vt:lpstr>Digital transformation of democracy?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Data is a Global Trend!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Ongoing Projects (data.wu.ac.at)</vt:lpstr>
      <vt:lpstr>Ongoing Projects (data.wu.ac.at)</vt:lpstr>
      <vt:lpstr>Improving Open Data usability: Why Open Data Search is difficult</vt:lpstr>
      <vt:lpstr>Ongoing Projects (data.wu.ac.at)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</dc:title>
  <dc:subject/>
  <dc:creator/>
  <cp:keywords/>
  <dc:description/>
  <cp:lastModifiedBy>Microsoft Office User</cp:lastModifiedBy>
  <cp:revision>146</cp:revision>
  <cp:lastPrinted>2018-04-19T18:19:04Z</cp:lastPrinted>
  <dcterms:created xsi:type="dcterms:W3CDTF">2014-04-29T23:21:16Z</dcterms:created>
  <dcterms:modified xsi:type="dcterms:W3CDTF">2018-04-20T04:30:12Z</dcterms:modified>
  <cp:category/>
</cp:coreProperties>
</file>