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58" r:id="rId3"/>
    <p:sldId id="650" r:id="rId4"/>
    <p:sldId id="417" r:id="rId5"/>
    <p:sldId id="512" r:id="rId6"/>
    <p:sldId id="651" r:id="rId7"/>
    <p:sldId id="299" r:id="rId8"/>
    <p:sldId id="514" r:id="rId9"/>
    <p:sldId id="652" r:id="rId10"/>
    <p:sldId id="298" r:id="rId11"/>
    <p:sldId id="654" r:id="rId12"/>
    <p:sldId id="655" r:id="rId13"/>
    <p:sldId id="645" r:id="rId14"/>
    <p:sldId id="591" r:id="rId15"/>
    <p:sldId id="590" r:id="rId16"/>
    <p:sldId id="656" r:id="rId17"/>
    <p:sldId id="657" r:id="rId18"/>
    <p:sldId id="550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B050"/>
    <a:srgbClr val="CC0099"/>
    <a:srgbClr val="FF0066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795" autoAdjust="0"/>
    <p:restoredTop sz="91867" autoAdjust="0"/>
  </p:normalViewPr>
  <p:slideViewPr>
    <p:cSldViewPr>
      <p:cViewPr varScale="1">
        <p:scale>
          <a:sx n="62" d="100"/>
          <a:sy n="62" d="100"/>
        </p:scale>
        <p:origin x="192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9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0ED23-EA6C-4D91-885E-111C18F0ED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C443EF-4367-4B18-96C8-7842A15DEEF3}">
      <dgm:prSet phldrT="[Text]" custT="1"/>
      <dgm:spPr/>
      <dgm:t>
        <a:bodyPr anchor="t"/>
        <a:lstStyle/>
        <a:p>
          <a:pPr algn="l"/>
          <a:r>
            <a:rPr lang="de-DE" sz="2100" b="0" i="0" dirty="0"/>
            <a:t>3/2015 </a:t>
          </a:r>
          <a:r>
            <a:rPr lang="de-DE" sz="2100" b="0" dirty="0"/>
            <a:t>[1]</a:t>
          </a:r>
          <a:r>
            <a:rPr lang="de-DE" sz="2100" b="0" i="0" dirty="0"/>
            <a:t>:</a:t>
          </a:r>
        </a:p>
        <a:p>
          <a:pPr algn="l"/>
          <a:r>
            <a:rPr lang="de-DE" sz="1900" dirty="0"/>
            <a:t>- 90 </a:t>
          </a:r>
          <a:r>
            <a:rPr lang="de-DE" sz="1900" dirty="0" err="1"/>
            <a:t>portals</a:t>
          </a:r>
          <a:br>
            <a:rPr lang="de-DE" sz="1900" dirty="0"/>
          </a:br>
          <a:r>
            <a:rPr lang="de-DE" sz="1900" dirty="0"/>
            <a:t>- </a:t>
          </a:r>
          <a:r>
            <a:rPr lang="de-DE" sz="1900" dirty="0" err="1"/>
            <a:t>Only</a:t>
          </a:r>
          <a:r>
            <a:rPr lang="de-DE" sz="1900" dirty="0"/>
            <a:t> </a:t>
          </a:r>
          <a:r>
            <a:rPr lang="de-DE" sz="1900" b="1" dirty="0"/>
            <a:t>CKAN</a:t>
          </a:r>
          <a:endParaRPr lang="de-DE" sz="1900" dirty="0"/>
        </a:p>
      </dgm:t>
    </dgm:pt>
    <dgm:pt modelId="{4E1C2CA5-E234-4365-8DD4-6BA3625ECC3A}" type="parTrans" cxnId="{4721233B-385E-4EAC-8FC1-F66DD5DB74AB}">
      <dgm:prSet/>
      <dgm:spPr/>
      <dgm:t>
        <a:bodyPr/>
        <a:lstStyle/>
        <a:p>
          <a:endParaRPr lang="de-DE" sz="1900"/>
        </a:p>
      </dgm:t>
    </dgm:pt>
    <dgm:pt modelId="{076726E5-0122-4E56-9DAC-31ED5E90BBAA}" type="sibTrans" cxnId="{4721233B-385E-4EAC-8FC1-F66DD5DB74AB}">
      <dgm:prSet custT="1"/>
      <dgm:spPr/>
      <dgm:t>
        <a:bodyPr anchor="t"/>
        <a:lstStyle/>
        <a:p>
          <a:pPr algn="l"/>
          <a:endParaRPr lang="de-DE" sz="1900"/>
        </a:p>
      </dgm:t>
    </dgm:pt>
    <dgm:pt modelId="{6B303ABF-346E-455D-A1D0-5BEE5B8A986A}">
      <dgm:prSet phldrT="[Text]" custT="1"/>
      <dgm:spPr/>
      <dgm:t>
        <a:bodyPr anchor="t"/>
        <a:lstStyle/>
        <a:p>
          <a:pPr algn="l"/>
          <a:r>
            <a:rPr lang="de-DE" sz="2100" b="0" dirty="0"/>
            <a:t>8/2015 [2]:</a:t>
          </a:r>
        </a:p>
        <a:p>
          <a:pPr algn="l"/>
          <a:r>
            <a:rPr lang="de-DE" sz="1900" dirty="0"/>
            <a:t>- 6 </a:t>
          </a:r>
          <a:r>
            <a:rPr lang="de-DE" sz="1900" b="1" dirty="0" err="1"/>
            <a:t>quality</a:t>
          </a:r>
          <a:r>
            <a:rPr lang="de-DE" sz="1900" b="1" dirty="0"/>
            <a:t> </a:t>
          </a:r>
          <a:r>
            <a:rPr lang="de-DE" sz="1900" b="1" dirty="0" err="1"/>
            <a:t>metrics</a:t>
          </a:r>
          <a:r>
            <a:rPr lang="de-DE" sz="1900" b="1" dirty="0"/>
            <a:t> </a:t>
          </a:r>
          <a:br>
            <a:rPr lang="de-DE" sz="1900" dirty="0"/>
          </a:br>
          <a:r>
            <a:rPr lang="de-DE" sz="1900" dirty="0"/>
            <a:t>- QA</a:t>
          </a:r>
        </a:p>
      </dgm:t>
    </dgm:pt>
    <dgm:pt modelId="{16332E1C-9F77-49D5-B1B2-DD52277BC368}" type="parTrans" cxnId="{594EF054-2D4B-458D-ABB8-1FDF53354021}">
      <dgm:prSet/>
      <dgm:spPr/>
      <dgm:t>
        <a:bodyPr/>
        <a:lstStyle/>
        <a:p>
          <a:endParaRPr lang="de-DE" sz="1900"/>
        </a:p>
      </dgm:t>
    </dgm:pt>
    <dgm:pt modelId="{EB722806-2838-43CE-884F-00BC20D48B23}" type="sibTrans" cxnId="{594EF054-2D4B-458D-ABB8-1FDF53354021}">
      <dgm:prSet custT="1"/>
      <dgm:spPr/>
      <dgm:t>
        <a:bodyPr anchor="t"/>
        <a:lstStyle/>
        <a:p>
          <a:pPr algn="l"/>
          <a:endParaRPr lang="de-DE" sz="1900"/>
        </a:p>
      </dgm:t>
    </dgm:pt>
    <dgm:pt modelId="{3B08A441-78C6-412A-A38C-4F393F435D5C}">
      <dgm:prSet phldrT="[Text]" custT="1"/>
      <dgm:spPr/>
      <dgm:t>
        <a:bodyPr anchor="t"/>
        <a:lstStyle/>
        <a:p>
          <a:pPr algn="l"/>
          <a:r>
            <a:rPr lang="de-DE" sz="2100" b="0" dirty="0"/>
            <a:t>6/2016 [3]:</a:t>
          </a:r>
        </a:p>
        <a:p>
          <a:pPr algn="l"/>
          <a:r>
            <a:rPr lang="de-DE" sz="2100" dirty="0"/>
            <a:t>- 260 </a:t>
          </a:r>
          <a:r>
            <a:rPr lang="de-DE" sz="2100" dirty="0" err="1"/>
            <a:t>portals</a:t>
          </a:r>
          <a:br>
            <a:rPr lang="de-DE" sz="2100" dirty="0"/>
          </a:br>
          <a:r>
            <a:rPr lang="de-DE" sz="1900" b="0" dirty="0"/>
            <a:t>- </a:t>
          </a:r>
          <a:r>
            <a:rPr lang="de-DE" sz="1900" dirty="0"/>
            <a:t>CKAN, </a:t>
          </a:r>
          <a:r>
            <a:rPr lang="de-DE" sz="1900" b="1" dirty="0" err="1"/>
            <a:t>Socrata</a:t>
          </a:r>
          <a:r>
            <a:rPr lang="de-DE" sz="1900" dirty="0"/>
            <a:t>, </a:t>
          </a:r>
          <a:r>
            <a:rPr lang="de-DE" sz="1900" b="1" dirty="0" err="1"/>
            <a:t>OpenDataSoft</a:t>
          </a:r>
          <a:br>
            <a:rPr lang="de-DE" sz="1900" b="1" dirty="0"/>
          </a:br>
          <a:r>
            <a:rPr lang="de-DE" sz="1900" dirty="0"/>
            <a:t>- 18  </a:t>
          </a:r>
          <a:r>
            <a:rPr lang="de-DE" sz="1900" dirty="0" err="1"/>
            <a:t>metrics</a:t>
          </a:r>
          <a:endParaRPr lang="de-DE" sz="1900" dirty="0"/>
        </a:p>
      </dgm:t>
    </dgm:pt>
    <dgm:pt modelId="{3E108968-0441-445B-8D50-186A0E87FE01}" type="parTrans" cxnId="{9D182667-BD7F-4FFA-A707-1AD9E90BD820}">
      <dgm:prSet/>
      <dgm:spPr/>
      <dgm:t>
        <a:bodyPr/>
        <a:lstStyle/>
        <a:p>
          <a:endParaRPr lang="de-DE" sz="1900"/>
        </a:p>
      </dgm:t>
    </dgm:pt>
    <dgm:pt modelId="{B0A4C09B-0F4E-4931-8969-5B0F7095687E}" type="sibTrans" cxnId="{9D182667-BD7F-4FFA-A707-1AD9E90BD820}">
      <dgm:prSet/>
      <dgm:spPr/>
      <dgm:t>
        <a:bodyPr/>
        <a:lstStyle/>
        <a:p>
          <a:endParaRPr lang="de-DE" sz="1900"/>
        </a:p>
      </dgm:t>
    </dgm:pt>
    <dgm:pt modelId="{E838809A-6463-4E0A-8377-61825A6A6732}" type="pres">
      <dgm:prSet presAssocID="{C870ED23-EA6C-4D91-885E-111C18F0ED74}" presName="Name0" presStyleCnt="0">
        <dgm:presLayoutVars>
          <dgm:dir/>
          <dgm:resizeHandles val="exact"/>
        </dgm:presLayoutVars>
      </dgm:prSet>
      <dgm:spPr/>
    </dgm:pt>
    <dgm:pt modelId="{141A0151-2B1E-4F15-8812-57ACB3C1A2C6}" type="pres">
      <dgm:prSet presAssocID="{96C443EF-4367-4B18-96C8-7842A15DEEF3}" presName="node" presStyleLbl="node1" presStyleIdx="0" presStyleCnt="3" custScaleX="146283" custScaleY="104663">
        <dgm:presLayoutVars>
          <dgm:bulletEnabled val="1"/>
        </dgm:presLayoutVars>
      </dgm:prSet>
      <dgm:spPr/>
    </dgm:pt>
    <dgm:pt modelId="{7BBEEBA0-BF78-4E83-A161-FDFE974833E3}" type="pres">
      <dgm:prSet presAssocID="{076726E5-0122-4E56-9DAC-31ED5E90BBAA}" presName="sibTrans" presStyleLbl="sibTrans2D1" presStyleIdx="0" presStyleCnt="2" custScaleY="121254"/>
      <dgm:spPr/>
    </dgm:pt>
    <dgm:pt modelId="{FC8DD859-FBA0-43E5-860C-A117CBC64E34}" type="pres">
      <dgm:prSet presAssocID="{076726E5-0122-4E56-9DAC-31ED5E90BBAA}" presName="connectorText" presStyleLbl="sibTrans2D1" presStyleIdx="0" presStyleCnt="2"/>
      <dgm:spPr/>
    </dgm:pt>
    <dgm:pt modelId="{DF5C5E73-210D-4744-8BB7-84175D1013BE}" type="pres">
      <dgm:prSet presAssocID="{6B303ABF-346E-455D-A1D0-5BEE5B8A986A}" presName="node" presStyleLbl="node1" presStyleIdx="1" presStyleCnt="3" custScaleX="198966" custScaleY="104663">
        <dgm:presLayoutVars>
          <dgm:bulletEnabled val="1"/>
        </dgm:presLayoutVars>
      </dgm:prSet>
      <dgm:spPr/>
    </dgm:pt>
    <dgm:pt modelId="{EFD52EDD-6ADA-4B35-ACCD-0673709E8D3E}" type="pres">
      <dgm:prSet presAssocID="{EB722806-2838-43CE-884F-00BC20D48B23}" presName="sibTrans" presStyleLbl="sibTrans2D1" presStyleIdx="1" presStyleCnt="2" custScaleY="121254"/>
      <dgm:spPr/>
    </dgm:pt>
    <dgm:pt modelId="{BB5AB867-5F5C-4F48-AB7F-7FD46980AA2B}" type="pres">
      <dgm:prSet presAssocID="{EB722806-2838-43CE-884F-00BC20D48B23}" presName="connectorText" presStyleLbl="sibTrans2D1" presStyleIdx="1" presStyleCnt="2"/>
      <dgm:spPr/>
    </dgm:pt>
    <dgm:pt modelId="{A2F98E54-17FD-4C29-937E-C5DB7D1B88F8}" type="pres">
      <dgm:prSet presAssocID="{3B08A441-78C6-412A-A38C-4F393F435D5C}" presName="node" presStyleLbl="node1" presStyleIdx="2" presStyleCnt="3" custScaleX="322381" custScaleY="104663" custLinFactNeighborX="1604" custLinFactNeighborY="-1301">
        <dgm:presLayoutVars>
          <dgm:bulletEnabled val="1"/>
        </dgm:presLayoutVars>
      </dgm:prSet>
      <dgm:spPr/>
    </dgm:pt>
  </dgm:ptLst>
  <dgm:cxnLst>
    <dgm:cxn modelId="{4721233B-385E-4EAC-8FC1-F66DD5DB74AB}" srcId="{C870ED23-EA6C-4D91-885E-111C18F0ED74}" destId="{96C443EF-4367-4B18-96C8-7842A15DEEF3}" srcOrd="0" destOrd="0" parTransId="{4E1C2CA5-E234-4365-8DD4-6BA3625ECC3A}" sibTransId="{076726E5-0122-4E56-9DAC-31ED5E90BBAA}"/>
    <dgm:cxn modelId="{33E99451-3D38-46D3-A642-9F12F406A135}" type="presOf" srcId="{EB722806-2838-43CE-884F-00BC20D48B23}" destId="{EFD52EDD-6ADA-4B35-ACCD-0673709E8D3E}" srcOrd="0" destOrd="0" presId="urn:microsoft.com/office/officeart/2005/8/layout/process1"/>
    <dgm:cxn modelId="{594EF054-2D4B-458D-ABB8-1FDF53354021}" srcId="{C870ED23-EA6C-4D91-885E-111C18F0ED74}" destId="{6B303ABF-346E-455D-A1D0-5BEE5B8A986A}" srcOrd="1" destOrd="0" parTransId="{16332E1C-9F77-49D5-B1B2-DD52277BC368}" sibTransId="{EB722806-2838-43CE-884F-00BC20D48B23}"/>
    <dgm:cxn modelId="{0B9A6659-F84C-427A-A9B2-2F3566452FD9}" type="presOf" srcId="{6B303ABF-346E-455D-A1D0-5BEE5B8A986A}" destId="{DF5C5E73-210D-4744-8BB7-84175D1013BE}" srcOrd="0" destOrd="0" presId="urn:microsoft.com/office/officeart/2005/8/layout/process1"/>
    <dgm:cxn modelId="{9D182667-BD7F-4FFA-A707-1AD9E90BD820}" srcId="{C870ED23-EA6C-4D91-885E-111C18F0ED74}" destId="{3B08A441-78C6-412A-A38C-4F393F435D5C}" srcOrd="2" destOrd="0" parTransId="{3E108968-0441-445B-8D50-186A0E87FE01}" sibTransId="{B0A4C09B-0F4E-4931-8969-5B0F7095687E}"/>
    <dgm:cxn modelId="{536DC98F-CB30-432B-B47C-96D7AA4D18B2}" type="presOf" srcId="{EB722806-2838-43CE-884F-00BC20D48B23}" destId="{BB5AB867-5F5C-4F48-AB7F-7FD46980AA2B}" srcOrd="1" destOrd="0" presId="urn:microsoft.com/office/officeart/2005/8/layout/process1"/>
    <dgm:cxn modelId="{9545E1C1-E81F-4202-AD20-E26927583B83}" type="presOf" srcId="{96C443EF-4367-4B18-96C8-7842A15DEEF3}" destId="{141A0151-2B1E-4F15-8812-57ACB3C1A2C6}" srcOrd="0" destOrd="0" presId="urn:microsoft.com/office/officeart/2005/8/layout/process1"/>
    <dgm:cxn modelId="{400BE1CC-13D7-4947-B3AF-D9C7BCDAA471}" type="presOf" srcId="{076726E5-0122-4E56-9DAC-31ED5E90BBAA}" destId="{7BBEEBA0-BF78-4E83-A161-FDFE974833E3}" srcOrd="0" destOrd="0" presId="urn:microsoft.com/office/officeart/2005/8/layout/process1"/>
    <dgm:cxn modelId="{1DF3ACE6-7B00-4A46-B714-EFD914A12491}" type="presOf" srcId="{3B08A441-78C6-412A-A38C-4F393F435D5C}" destId="{A2F98E54-17FD-4C29-937E-C5DB7D1B88F8}" srcOrd="0" destOrd="0" presId="urn:microsoft.com/office/officeart/2005/8/layout/process1"/>
    <dgm:cxn modelId="{DA0CF1F0-A25D-4485-B9E9-FD86AC56575E}" type="presOf" srcId="{C870ED23-EA6C-4D91-885E-111C18F0ED74}" destId="{E838809A-6463-4E0A-8377-61825A6A6732}" srcOrd="0" destOrd="0" presId="urn:microsoft.com/office/officeart/2005/8/layout/process1"/>
    <dgm:cxn modelId="{B54A8AF6-0D41-4DBF-8B6F-982D869CA760}" type="presOf" srcId="{076726E5-0122-4E56-9DAC-31ED5E90BBAA}" destId="{FC8DD859-FBA0-43E5-860C-A117CBC64E34}" srcOrd="1" destOrd="0" presId="urn:microsoft.com/office/officeart/2005/8/layout/process1"/>
    <dgm:cxn modelId="{64E0B68A-540A-4B7A-BEFF-2FD3DA3AF0F9}" type="presParOf" srcId="{E838809A-6463-4E0A-8377-61825A6A6732}" destId="{141A0151-2B1E-4F15-8812-57ACB3C1A2C6}" srcOrd="0" destOrd="0" presId="urn:microsoft.com/office/officeart/2005/8/layout/process1"/>
    <dgm:cxn modelId="{4C0E1F99-8791-4F68-92A3-025C26B5FE33}" type="presParOf" srcId="{E838809A-6463-4E0A-8377-61825A6A6732}" destId="{7BBEEBA0-BF78-4E83-A161-FDFE974833E3}" srcOrd="1" destOrd="0" presId="urn:microsoft.com/office/officeart/2005/8/layout/process1"/>
    <dgm:cxn modelId="{D950C7F6-8269-4DB0-9EBA-1FAF54B4F633}" type="presParOf" srcId="{7BBEEBA0-BF78-4E83-A161-FDFE974833E3}" destId="{FC8DD859-FBA0-43E5-860C-A117CBC64E34}" srcOrd="0" destOrd="0" presId="urn:microsoft.com/office/officeart/2005/8/layout/process1"/>
    <dgm:cxn modelId="{1AC2EA03-1C9C-4543-9F79-7A9A5747420E}" type="presParOf" srcId="{E838809A-6463-4E0A-8377-61825A6A6732}" destId="{DF5C5E73-210D-4744-8BB7-84175D1013BE}" srcOrd="2" destOrd="0" presId="urn:microsoft.com/office/officeart/2005/8/layout/process1"/>
    <dgm:cxn modelId="{54F3F300-A34F-4169-A605-C2871DA56D7E}" type="presParOf" srcId="{E838809A-6463-4E0A-8377-61825A6A6732}" destId="{EFD52EDD-6ADA-4B35-ACCD-0673709E8D3E}" srcOrd="3" destOrd="0" presId="urn:microsoft.com/office/officeart/2005/8/layout/process1"/>
    <dgm:cxn modelId="{F0730AAC-AF9D-4D4C-9FDA-03B0A63B0C43}" type="presParOf" srcId="{EFD52EDD-6ADA-4B35-ACCD-0673709E8D3E}" destId="{BB5AB867-5F5C-4F48-AB7F-7FD46980AA2B}" srcOrd="0" destOrd="0" presId="urn:microsoft.com/office/officeart/2005/8/layout/process1"/>
    <dgm:cxn modelId="{AE5BE588-5024-4ECC-A9E3-D79A205D181B}" type="presParOf" srcId="{E838809A-6463-4E0A-8377-61825A6A6732}" destId="{A2F98E54-17FD-4C29-937E-C5DB7D1B88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0151-2B1E-4F15-8812-57ACB3C1A2C6}">
      <dsp:nvSpPr>
        <dsp:cNvPr id="0" name=""/>
        <dsp:cNvSpPr/>
      </dsp:nvSpPr>
      <dsp:spPr>
        <a:xfrm>
          <a:off x="10347" y="75718"/>
          <a:ext cx="1581945" cy="209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/>
            <a:t>3/2015 </a:t>
          </a:r>
          <a:r>
            <a:rPr lang="de-DE" sz="2100" b="0" kern="1200" dirty="0"/>
            <a:t>[1]</a:t>
          </a:r>
          <a:r>
            <a:rPr lang="de-DE" sz="2100" b="0" i="0" kern="1200" dirty="0"/>
            <a:t>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- 90 </a:t>
          </a:r>
          <a:r>
            <a:rPr lang="de-DE" sz="1900" kern="1200" dirty="0" err="1"/>
            <a:t>portals</a:t>
          </a:r>
          <a:br>
            <a:rPr lang="de-DE" sz="1900" kern="1200" dirty="0"/>
          </a:br>
          <a:r>
            <a:rPr lang="de-DE" sz="1900" kern="1200" dirty="0"/>
            <a:t>- </a:t>
          </a:r>
          <a:r>
            <a:rPr lang="de-DE" sz="1900" kern="1200" dirty="0" err="1"/>
            <a:t>Only</a:t>
          </a:r>
          <a:r>
            <a:rPr lang="de-DE" sz="1900" kern="1200" dirty="0"/>
            <a:t> </a:t>
          </a:r>
          <a:r>
            <a:rPr lang="de-DE" sz="1900" b="1" kern="1200" dirty="0"/>
            <a:t>CKAN</a:t>
          </a:r>
          <a:endParaRPr lang="de-DE" sz="1900" kern="1200" dirty="0"/>
        </a:p>
      </dsp:txBody>
      <dsp:txXfrm>
        <a:off x="56681" y="122052"/>
        <a:ext cx="1489277" cy="2007130"/>
      </dsp:txXfrm>
    </dsp:sp>
    <dsp:sp modelId="{7BBEEBA0-BF78-4E83-A161-FDFE974833E3}">
      <dsp:nvSpPr>
        <dsp:cNvPr id="0" name=""/>
        <dsp:cNvSpPr/>
      </dsp:nvSpPr>
      <dsp:spPr>
        <a:xfrm>
          <a:off x="1700435" y="963019"/>
          <a:ext cx="229262" cy="325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700435" y="1028058"/>
        <a:ext cx="160483" cy="195118"/>
      </dsp:txXfrm>
    </dsp:sp>
    <dsp:sp modelId="{DF5C5E73-210D-4744-8BB7-84175D1013BE}">
      <dsp:nvSpPr>
        <dsp:cNvPr id="0" name=""/>
        <dsp:cNvSpPr/>
      </dsp:nvSpPr>
      <dsp:spPr>
        <a:xfrm>
          <a:off x="2024863" y="75718"/>
          <a:ext cx="2151673" cy="209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8/2015 [2]: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- 6 </a:t>
          </a:r>
          <a:r>
            <a:rPr lang="de-DE" sz="1900" b="1" kern="1200" dirty="0" err="1"/>
            <a:t>quality</a:t>
          </a:r>
          <a:r>
            <a:rPr lang="de-DE" sz="1900" b="1" kern="1200" dirty="0"/>
            <a:t> </a:t>
          </a:r>
          <a:r>
            <a:rPr lang="de-DE" sz="1900" b="1" kern="1200" dirty="0" err="1"/>
            <a:t>metrics</a:t>
          </a:r>
          <a:r>
            <a:rPr lang="de-DE" sz="1900" b="1" kern="1200" dirty="0"/>
            <a:t> </a:t>
          </a:r>
          <a:br>
            <a:rPr lang="de-DE" sz="1900" kern="1200" dirty="0"/>
          </a:br>
          <a:r>
            <a:rPr lang="de-DE" sz="1900" kern="1200" dirty="0"/>
            <a:t>- QA</a:t>
          </a:r>
        </a:p>
      </dsp:txBody>
      <dsp:txXfrm>
        <a:off x="2086364" y="137219"/>
        <a:ext cx="2028671" cy="1976796"/>
      </dsp:txXfrm>
    </dsp:sp>
    <dsp:sp modelId="{EFD52EDD-6ADA-4B35-ACCD-0673709E8D3E}">
      <dsp:nvSpPr>
        <dsp:cNvPr id="0" name=""/>
        <dsp:cNvSpPr/>
      </dsp:nvSpPr>
      <dsp:spPr>
        <a:xfrm rot="21572464">
          <a:off x="4286411" y="952588"/>
          <a:ext cx="232947" cy="325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286412" y="1017907"/>
        <a:ext cx="163063" cy="195118"/>
      </dsp:txXfrm>
    </dsp:sp>
    <dsp:sp modelId="{A2F98E54-17FD-4C29-937E-C5DB7D1B88F8}">
      <dsp:nvSpPr>
        <dsp:cNvPr id="0" name=""/>
        <dsp:cNvSpPr/>
      </dsp:nvSpPr>
      <dsp:spPr>
        <a:xfrm>
          <a:off x="4616047" y="49616"/>
          <a:ext cx="3486318" cy="209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6/2016 [3]: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- 260 </a:t>
          </a:r>
          <a:r>
            <a:rPr lang="de-DE" sz="2100" kern="1200" dirty="0" err="1"/>
            <a:t>portals</a:t>
          </a:r>
          <a:br>
            <a:rPr lang="de-DE" sz="2100" kern="1200" dirty="0"/>
          </a:br>
          <a:r>
            <a:rPr lang="de-DE" sz="1900" b="0" kern="1200" dirty="0"/>
            <a:t>- </a:t>
          </a:r>
          <a:r>
            <a:rPr lang="de-DE" sz="1900" kern="1200" dirty="0"/>
            <a:t>CKAN, </a:t>
          </a:r>
          <a:r>
            <a:rPr lang="de-DE" sz="1900" b="1" kern="1200" dirty="0" err="1"/>
            <a:t>Socrata</a:t>
          </a:r>
          <a:r>
            <a:rPr lang="de-DE" sz="1900" kern="1200" dirty="0"/>
            <a:t>, </a:t>
          </a:r>
          <a:r>
            <a:rPr lang="de-DE" sz="1900" b="1" kern="1200" dirty="0" err="1"/>
            <a:t>OpenDataSoft</a:t>
          </a:r>
          <a:br>
            <a:rPr lang="de-DE" sz="1900" b="1" kern="1200" dirty="0"/>
          </a:br>
          <a:r>
            <a:rPr lang="de-DE" sz="1900" kern="1200" dirty="0"/>
            <a:t>- 18  </a:t>
          </a:r>
          <a:r>
            <a:rPr lang="de-DE" sz="1900" kern="1200" dirty="0" err="1"/>
            <a:t>metrics</a:t>
          </a:r>
          <a:endParaRPr lang="de-DE" sz="1900" kern="1200" dirty="0"/>
        </a:p>
      </dsp:txBody>
      <dsp:txXfrm>
        <a:off x="4677548" y="111117"/>
        <a:ext cx="3363316" cy="197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F951-13DB-4C5A-85D6-12D1C2F8F5B0}" type="datetimeFigureOut">
              <a:rPr lang="de-AT" smtClean="0"/>
              <a:pPr/>
              <a:t>30.04.18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F9C7-0FFE-4E72-AF6A-1657BD8F0EA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47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00C6-9325-456A-9050-A3DFBE2350C6}" type="datetimeFigureOut">
              <a:rPr lang="de-AT" smtClean="0"/>
              <a:pPr/>
              <a:t>30.04.18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A2B0-3FF2-4AD7-B641-4608F568295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6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5575E-9C37-D542-BDE9-B7F3AB4A06DB}" type="slidenum">
              <a:rPr lang="en-US">
                <a:latin typeface="Siemens Sans" charset="0"/>
              </a:rPr>
              <a:pPr eaLnBrk="1" hangingPunct="1"/>
              <a:t>5</a:t>
            </a:fld>
            <a:endParaRPr lang="en-US">
              <a:latin typeface="Siemens Sans" charset="0"/>
            </a:endParaRPr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40" tIns="46770" rIns="93540" bIns="46770"/>
          <a:lstStyle/>
          <a:p>
            <a:pPr eaLnBrk="1" hangingPunct="1">
              <a:spcBef>
                <a:spcPct val="0"/>
              </a:spcBef>
            </a:pPr>
            <a:endParaRPr lang="en-US">
              <a:latin typeface="Siemens Sans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40" tIns="46770" rIns="93540" bIns="46770"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191D74-57C7-C24B-B5C4-0E60AEA2DBEC}" type="slidenum">
              <a:rPr lang="en-US">
                <a:latin typeface="Calibri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Metadata</a:t>
            </a:r>
            <a:r>
              <a:rPr lang="de-DE" baseline="0" dirty="0"/>
              <a:t> still in </a:t>
            </a:r>
            <a:r>
              <a:rPr lang="de-DE" baseline="0" dirty="0" err="1"/>
              <a:t>silos</a:t>
            </a:r>
            <a:r>
              <a:rPr lang="de-DE" baseline="0" dirty="0"/>
              <a:t> -&gt; bring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Web</a:t>
            </a:r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Different portals use different metadata</a:t>
            </a:r>
          </a:p>
          <a:p>
            <a:r>
              <a:rPr lang="en-US" dirty="0"/>
              <a:t>Data sources become offline or stale</a:t>
            </a:r>
          </a:p>
          <a:p>
            <a:r>
              <a:rPr lang="en-US" dirty="0"/>
              <a:t>Meta-data doesn’t reflect reality</a:t>
            </a:r>
          </a:p>
          <a:p>
            <a:r>
              <a:rPr lang="en-US" dirty="0"/>
              <a:t>Data is hardly searchable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96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38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/>
              <a:t>/ name of department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90675"/>
            <a:ext cx="4027488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90675"/>
            <a:ext cx="4029075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263FBF5-8BA2-BC4C-A885-F0730F6AC0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Hier optional Untertitel für Kapitel eingeben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/ name of department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/ name of department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/ name of department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  <p:sldLayoutId id="2147483666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hyperlink" Target="http://data.wu.ac.at/portalwatch/portal/data_gov/18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u.ac.at/portalwatch/sparq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data.wu.ac.at/ods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kCAymmbYIv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data.at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u.ac.at/odgraphsearch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/" TargetMode="External"/><Relationship Id="rId2" Type="http://schemas.openxmlformats.org/officeDocument/2006/relationships/hyperlink" Target="http://ckan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://data.gv.a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789" y="3861048"/>
            <a:ext cx="8568952" cy="783068"/>
          </a:xfrm>
        </p:spPr>
        <p:txBody>
          <a:bodyPr/>
          <a:lstStyle/>
          <a:p>
            <a:r>
              <a:rPr lang="en-US" sz="2000" dirty="0"/>
              <a:t>Metadata Quality: Learning from Open Data </a:t>
            </a:r>
            <a:r>
              <a:rPr lang="en-US" sz="2000" dirty="0" err="1"/>
              <a:t>Portalwatch</a:t>
            </a:r>
            <a:endParaRPr lang="en-GB" sz="2000" i="1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789" y="5517232"/>
            <a:ext cx="8502082" cy="1141200"/>
          </a:xfrm>
        </p:spPr>
        <p:txBody>
          <a:bodyPr/>
          <a:lstStyle/>
          <a:p>
            <a:r>
              <a:rPr lang="en-GB" sz="1800" noProof="0" dirty="0"/>
              <a:t>Axel Polleres		twitter: @</a:t>
            </a:r>
            <a:r>
              <a:rPr lang="en-GB" sz="1800" noProof="0" dirty="0" err="1"/>
              <a:t>AxelPolleres</a:t>
            </a:r>
            <a:r>
              <a:rPr lang="en-GB" sz="1800" noProof="0" dirty="0"/>
              <a:t>		web: </a:t>
            </a:r>
            <a:r>
              <a:rPr lang="en-GB" sz="1800" noProof="0" dirty="0" err="1"/>
              <a:t>polleres.net</a:t>
            </a:r>
            <a:endParaRPr lang="en-GB" sz="1800" noProof="0" dirty="0"/>
          </a:p>
          <a:p>
            <a:endParaRPr lang="en-GB" sz="1800" noProof="0" dirty="0"/>
          </a:p>
          <a:p>
            <a:endParaRPr lang="en-GB" sz="2400" noProof="0" dirty="0"/>
          </a:p>
          <a:p>
            <a:r>
              <a:rPr lang="en-GB" sz="1400" b="1" noProof="0" dirty="0"/>
              <a:t>web: http://</a:t>
            </a:r>
            <a:r>
              <a:rPr lang="en-GB" sz="1400" b="1" noProof="0" dirty="0" err="1"/>
              <a:t>polleres.net</a:t>
            </a:r>
            <a:r>
              <a:rPr lang="en-GB" sz="1400" b="1" noProof="0" dirty="0"/>
              <a:t>    				twitter: @</a:t>
            </a:r>
            <a:r>
              <a:rPr lang="en-GB" sz="1400" b="1" noProof="0" dirty="0" err="1"/>
              <a:t>AxelPolleres</a:t>
            </a:r>
            <a:endParaRPr lang="en-GB" sz="1400" b="1" noProof="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00" y="3573016"/>
            <a:ext cx="7510050" cy="21726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1) Monitoring </a:t>
            </a:r>
            <a:r>
              <a:rPr lang="de-DE" dirty="0" err="1"/>
              <a:t>and</a:t>
            </a:r>
            <a:r>
              <a:rPr lang="de-DE" dirty="0"/>
              <a:t> QA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evolving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portals</a:t>
            </a:r>
            <a:endParaRPr lang="de-DE" sz="24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542925" y="1577975"/>
          <a:ext cx="8105775" cy="225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15975"/>
              </p:ext>
            </p:extLst>
          </p:nvPr>
        </p:nvGraphicFramePr>
        <p:xfrm>
          <a:off x="351606" y="5436016"/>
          <a:ext cx="832485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899">
                  <a:extLst>
                    <a:ext uri="{9D8B030D-6E8A-4147-A177-3AD203B41FA5}">
                      <a16:colId xmlns:a16="http://schemas.microsoft.com/office/drawing/2014/main" val="3025524425"/>
                    </a:ext>
                  </a:extLst>
                </a:gridCol>
                <a:gridCol w="7870951">
                  <a:extLst>
                    <a:ext uri="{9D8B030D-6E8A-4147-A177-3AD203B41FA5}">
                      <a16:colId xmlns:a16="http://schemas.microsoft.com/office/drawing/2014/main" val="504692956"/>
                    </a:ext>
                  </a:extLst>
                </a:gridCol>
              </a:tblGrid>
              <a:tr h="262944">
                <a:tc>
                  <a:txBody>
                    <a:bodyPr/>
                    <a:lstStyle/>
                    <a:p>
                      <a:r>
                        <a:rPr lang="de-DE" sz="1200" dirty="0"/>
                        <a:t>[1]</a:t>
                      </a:r>
                      <a:r>
                        <a:rPr lang="de-DE" sz="1200" baseline="0" dirty="0"/>
                        <a:t> 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Towards assessing the quality evolution of open data portals. In ODQ2015: Open Data Quality Workshop, Munich, Germany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20886"/>
                  </a:ext>
                </a:extLst>
              </a:tr>
              <a:tr h="262944">
                <a:tc>
                  <a:txBody>
                    <a:bodyPr/>
                    <a:lstStyle/>
                    <a:p>
                      <a:r>
                        <a:rPr lang="de-DE" sz="1200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Quality assessment &amp; evolution of open data portals. In: International Conference on Open and Big Data, Rome, Italy (2015)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10156"/>
                  </a:ext>
                </a:extLst>
              </a:tr>
              <a:tr h="262944">
                <a:tc>
                  <a:txBody>
                    <a:bodyPr/>
                    <a:lstStyle/>
                    <a:p>
                      <a:r>
                        <a:rPr lang="de-DE" sz="1200" dirty="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Automated quality assessment of metadata across open data portals. ACM Journal of Data and Information Quality (2016)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5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0114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F173-93E1-3E4D-AA0D-D6A5789B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86" y="476672"/>
            <a:ext cx="6140450" cy="809625"/>
          </a:xfrm>
        </p:spPr>
        <p:txBody>
          <a:bodyPr/>
          <a:lstStyle/>
          <a:p>
            <a:r>
              <a:rPr lang="en-US" dirty="0"/>
              <a:t>Demo: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2DCF74-F336-D24E-9B0F-56EDB02EF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15982"/>
            <a:ext cx="5171096" cy="555820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33E75-EF22-8449-837A-08EE2BE0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76262"/>
            <a:ext cx="6429177" cy="47817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692038-73A3-5642-ADAB-20173F33569F}"/>
              </a:ext>
            </a:extLst>
          </p:cNvPr>
          <p:cNvSpPr/>
          <p:nvPr/>
        </p:nvSpPr>
        <p:spPr>
          <a:xfrm>
            <a:off x="555386" y="162111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http://data.wu.ac.at/portalwatch/portal/data_gov/1818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6BFD6-E74B-2E47-B398-BED7899AE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4" y="1990451"/>
            <a:ext cx="6698723" cy="50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2204-AA62-C64B-8A84-FC7444E4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61" y="614152"/>
            <a:ext cx="6694611" cy="809625"/>
          </a:xfrm>
        </p:spPr>
        <p:txBody>
          <a:bodyPr>
            <a:normAutofit fontScale="90000"/>
          </a:bodyPr>
          <a:lstStyle/>
          <a:p>
            <a:r>
              <a:rPr lang="en-US" dirty="0"/>
              <a:t>2) Mapping to Standard vocabularies &amp; Linked Data</a:t>
            </a:r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4DCE79BB-5325-074D-9181-F06BA058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6" y="1760645"/>
            <a:ext cx="4292732" cy="43556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FDC3DE-9FB1-8946-89AC-B6E71831F1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5661" y="1760645"/>
            <a:ext cx="4606379" cy="4511568"/>
          </a:xfrm>
        </p:spPr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Mapping &amp; Heuristic Enrichment</a:t>
            </a:r>
            <a:endParaRPr lang="en-US" dirty="0"/>
          </a:p>
          <a:p>
            <a:pPr lvl="1"/>
            <a:r>
              <a:rPr lang="en-US" dirty="0"/>
              <a:t>DCAT</a:t>
            </a:r>
          </a:p>
          <a:p>
            <a:pPr lvl="1"/>
            <a:r>
              <a:rPr lang="en-US" dirty="0"/>
              <a:t>PROV</a:t>
            </a:r>
          </a:p>
          <a:p>
            <a:pPr lvl="1"/>
            <a:r>
              <a:rPr lang="en-US" dirty="0"/>
              <a:t>CSVW</a:t>
            </a:r>
          </a:p>
          <a:p>
            <a:pPr lvl="1"/>
            <a:r>
              <a:rPr lang="en-US" dirty="0" err="1"/>
              <a:t>Schema.org</a:t>
            </a:r>
            <a:endParaRPr lang="en-US" dirty="0"/>
          </a:p>
          <a:p>
            <a:r>
              <a:rPr lang="en-US" dirty="0"/>
              <a:t>Enable uniform access:</a:t>
            </a:r>
          </a:p>
          <a:p>
            <a:pPr marL="255588" lvl="1" indent="0">
              <a:buNone/>
            </a:pPr>
            <a:r>
              <a:rPr lang="en-US" dirty="0">
                <a:sym typeface="Wingdings" pitchFamily="2" charset="2"/>
              </a:rPr>
              <a:t>SPARQL endpoint</a:t>
            </a:r>
          </a:p>
          <a:p>
            <a:pPr marL="255588" lvl="1" indent="0">
              <a:buNone/>
            </a:pPr>
            <a:r>
              <a:rPr lang="en-US" dirty="0">
                <a:sym typeface="Wingdings" pitchFamily="2" charset="2"/>
              </a:rPr>
              <a:t> Linked Data &amp; Memento Protocol</a:t>
            </a:r>
          </a:p>
        </p:txBody>
      </p:sp>
      <p:graphicFrame>
        <p:nvGraphicFramePr>
          <p:cNvPr id="8" name="Tabelle 4">
            <a:extLst>
              <a:ext uri="{FF2B5EF4-FFF2-40B4-BE49-F238E27FC236}">
                <a16:creationId xmlns:a16="http://schemas.microsoft.com/office/drawing/2014/main" id="{29407B14-DA64-114F-B79F-F0CF56A20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324910"/>
              </p:ext>
            </p:extLst>
          </p:nvPr>
        </p:nvGraphicFramePr>
        <p:xfrm>
          <a:off x="22385" y="611632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991">
                  <a:extLst>
                    <a:ext uri="{9D8B030D-6E8A-4147-A177-3AD203B41FA5}">
                      <a16:colId xmlns:a16="http://schemas.microsoft.com/office/drawing/2014/main" val="3762192123"/>
                    </a:ext>
                  </a:extLst>
                </a:gridCol>
                <a:gridCol w="5393009">
                  <a:extLst>
                    <a:ext uri="{9D8B030D-6E8A-4147-A177-3AD203B41FA5}">
                      <a16:colId xmlns:a16="http://schemas.microsoft.com/office/drawing/2014/main" val="96953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3"/>
                        </a:rPr>
                        <a:t>http://data.wu.ac.at/portalwatch/sparql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5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4"/>
                        </a:rPr>
                        <a:t>http://data.wu.ac.at/odso/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3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1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DC540-79B0-E146-90D2-5AB5634F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0" y="1700808"/>
            <a:ext cx="6873560" cy="5256584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36AC56C-C6ED-604A-B92A-5F39B6F7EB7D}"/>
              </a:ext>
            </a:extLst>
          </p:cNvPr>
          <p:cNvSpPr txBox="1">
            <a:spLocks/>
          </p:cNvSpPr>
          <p:nvPr/>
        </p:nvSpPr>
        <p:spPr bwMode="gray">
          <a:xfrm>
            <a:off x="179512" y="527511"/>
            <a:ext cx="7884368" cy="11430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Finally</a:t>
            </a:r>
            <a:r>
              <a:rPr lang="de-DE" dirty="0"/>
              <a:t>: </a:t>
            </a:r>
          </a:p>
          <a:p>
            <a:r>
              <a:rPr lang="de-DE" dirty="0"/>
              <a:t>3)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Search in Open Data a </a:t>
            </a:r>
            <a:r>
              <a:rPr lang="de-DE" dirty="0" err="1"/>
              <a:t>problem</a:t>
            </a:r>
            <a:r>
              <a:rPr lang="de-DE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A873C-1A34-F94C-9968-252F4EB8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122605"/>
            <a:ext cx="1598262" cy="15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89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Search in Open Data a </a:t>
            </a:r>
            <a:r>
              <a:rPr lang="de-DE" dirty="0" err="1"/>
              <a:t>problem</a:t>
            </a:r>
            <a:r>
              <a:rPr lang="de-DE" dirty="0"/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17728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hlinkClick r:id="rId2"/>
              </a:rPr>
              <a:t>https://www.youtube.com/watch?v=kCAymmbYIvc</a:t>
            </a:r>
            <a:r>
              <a:rPr lang="de-DE" sz="1200" dirty="0"/>
              <a:t> </a:t>
            </a:r>
          </a:p>
        </p:txBody>
      </p:sp>
      <p:pic>
        <p:nvPicPr>
          <p:cNvPr id="6" name="Bild 5" descr="Screen Shot 2015-06-08 at 09.11.0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26267"/>
            <a:ext cx="4336015" cy="2353734"/>
          </a:xfrm>
          <a:prstGeom prst="rect">
            <a:avLst/>
          </a:prstGeom>
        </p:spPr>
      </p:pic>
      <p:pic>
        <p:nvPicPr>
          <p:cNvPr id="7" name="Bild 6" descr="Screen Shot 2015-06-08 at 09.15.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085184"/>
            <a:ext cx="3892201" cy="2401124"/>
          </a:xfrm>
          <a:prstGeom prst="rect">
            <a:avLst/>
          </a:prstGeom>
        </p:spPr>
      </p:pic>
      <p:pic>
        <p:nvPicPr>
          <p:cNvPr id="8" name="Bild 7" descr="Screen Shot 2015-06-08 at 09.17.3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28800"/>
            <a:ext cx="4384553" cy="42930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99992" y="3356992"/>
            <a:ext cx="71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vs.</a:t>
            </a:r>
          </a:p>
        </p:txBody>
      </p:sp>
      <p:pic>
        <p:nvPicPr>
          <p:cNvPr id="10" name="Bild 9" descr="Screen Shot 2015-06-08 at 09.21.3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842124"/>
            <a:ext cx="5076056" cy="3015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39952" y="5661248"/>
            <a:ext cx="500404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FF0000"/>
                </a:solidFill>
              </a:rPr>
              <a:t>Open Data Search </a:t>
            </a:r>
            <a:r>
              <a:rPr lang="de-DE" sz="1400" b="1" i="1" dirty="0" err="1">
                <a:solidFill>
                  <a:srgbClr val="FF0000"/>
                </a:solidFill>
              </a:rPr>
              <a:t>is</a:t>
            </a:r>
            <a:r>
              <a:rPr lang="de-DE" sz="1400" b="1" i="1" dirty="0">
                <a:solidFill>
                  <a:srgbClr val="FF0000"/>
                </a:solidFill>
              </a:rPr>
              <a:t> </a:t>
            </a:r>
            <a:r>
              <a:rPr lang="de-DE" sz="1400" b="1" i="1" dirty="0" err="1">
                <a:solidFill>
                  <a:srgbClr val="FF0000"/>
                </a:solidFill>
              </a:rPr>
              <a:t>hard</a:t>
            </a:r>
            <a:r>
              <a:rPr lang="de-DE" sz="1400" i="1" dirty="0">
                <a:solidFill>
                  <a:srgbClr val="FF0000"/>
                </a:solidFill>
              </a:rPr>
              <a:t>...</a:t>
            </a:r>
          </a:p>
          <a:p>
            <a:pPr marL="342900" indent="-342900">
              <a:buAutoNum type="alphaLcParenR"/>
            </a:pPr>
            <a:r>
              <a:rPr lang="de-DE" sz="1400" i="1" dirty="0" err="1">
                <a:solidFill>
                  <a:srgbClr val="FF0000"/>
                </a:solidFill>
              </a:rPr>
              <a:t>No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natural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language</a:t>
            </a:r>
            <a:r>
              <a:rPr lang="de-DE" sz="1400" i="1" dirty="0">
                <a:solidFill>
                  <a:srgbClr val="FF0000"/>
                </a:solidFill>
              </a:rPr>
              <a:t> „</a:t>
            </a:r>
            <a:r>
              <a:rPr lang="de-DE" sz="1400" i="1" dirty="0" err="1">
                <a:solidFill>
                  <a:srgbClr val="FF0000"/>
                </a:solidFill>
              </a:rPr>
              <a:t>cues</a:t>
            </a:r>
            <a:r>
              <a:rPr lang="de-DE" sz="1400" i="1" dirty="0">
                <a:solidFill>
                  <a:srgbClr val="FF0000"/>
                </a:solidFill>
              </a:rPr>
              <a:t>“ like in Web </a:t>
            </a:r>
            <a:r>
              <a:rPr lang="de-DE" sz="1400" i="1" dirty="0" err="1">
                <a:solidFill>
                  <a:srgbClr val="FF0000"/>
                </a:solidFill>
              </a:rPr>
              <a:t>tables</a:t>
            </a:r>
            <a:r>
              <a:rPr lang="de-DE" sz="1400" i="1" dirty="0">
                <a:solidFill>
                  <a:srgbClr val="FF0000"/>
                </a:solidFill>
              </a:rPr>
              <a:t>...</a:t>
            </a:r>
          </a:p>
          <a:p>
            <a:pPr marL="342900" indent="-342900">
              <a:buAutoNum type="alphaLcParenR"/>
            </a:pPr>
            <a:r>
              <a:rPr lang="de-DE" sz="1400" i="1" dirty="0" err="1">
                <a:solidFill>
                  <a:srgbClr val="FF0000"/>
                </a:solidFill>
              </a:rPr>
              <a:t>Existing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knowledge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graphs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don‘t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cover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the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domain</a:t>
            </a:r>
            <a:r>
              <a:rPr lang="de-DE" sz="1400" i="1" dirty="0">
                <a:solidFill>
                  <a:srgbClr val="FF0000"/>
                </a:solidFill>
              </a:rPr>
              <a:t> </a:t>
            </a:r>
            <a:r>
              <a:rPr lang="de-DE" sz="1400" i="1" dirty="0" err="1">
                <a:solidFill>
                  <a:srgbClr val="FF0000"/>
                </a:solidFill>
              </a:rPr>
              <a:t>of</a:t>
            </a:r>
            <a:r>
              <a:rPr lang="de-DE" sz="1400" i="1" dirty="0">
                <a:solidFill>
                  <a:srgbClr val="FF0000"/>
                </a:solidFill>
              </a:rPr>
              <a:t> "Open Data“</a:t>
            </a:r>
          </a:p>
          <a:p>
            <a:pPr marL="342900" indent="-342900">
              <a:buAutoNum type="alphaLcParenR"/>
            </a:pPr>
            <a:r>
              <a:rPr lang="de-DE" sz="1400" i="1" dirty="0">
                <a:solidFill>
                  <a:srgbClr val="FF0000"/>
                </a:solidFill>
              </a:rPr>
              <a:t>Open Data </a:t>
            </a:r>
            <a:r>
              <a:rPr lang="de-DE" sz="1400" i="1" dirty="0" err="1">
                <a:solidFill>
                  <a:srgbClr val="FF0000"/>
                </a:solidFill>
              </a:rPr>
              <a:t>is</a:t>
            </a:r>
            <a:r>
              <a:rPr lang="de-DE" sz="1400" i="1" dirty="0">
                <a:solidFill>
                  <a:srgbClr val="FF0000"/>
                </a:solidFill>
              </a:rPr>
              <a:t> not </a:t>
            </a:r>
            <a:r>
              <a:rPr lang="de-DE" sz="1400" i="1" dirty="0" err="1">
                <a:solidFill>
                  <a:srgbClr val="FF0000"/>
                </a:solidFill>
              </a:rPr>
              <a:t>properly</a:t>
            </a:r>
            <a:r>
              <a:rPr lang="de-DE" sz="1400" i="1" dirty="0">
                <a:solidFill>
                  <a:srgbClr val="FF0000"/>
                </a:solidFill>
              </a:rPr>
              <a:t> geo-</a:t>
            </a:r>
            <a:r>
              <a:rPr lang="de-DE" sz="1400" i="1" dirty="0" err="1">
                <a:solidFill>
                  <a:srgbClr val="FF0000"/>
                </a:solidFill>
              </a:rPr>
              <a:t>referenced</a:t>
            </a:r>
            <a:endParaRPr lang="de-DE" sz="1400" i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115" y="20608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Structured Data in Web Search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Alon</a:t>
            </a:r>
            <a:r>
              <a:rPr lang="de-DE" sz="1400" dirty="0"/>
              <a:t> Halevy</a:t>
            </a:r>
          </a:p>
        </p:txBody>
      </p:sp>
    </p:spTree>
    <p:extLst>
      <p:ext uri="{BB962C8B-B14F-4D97-AF65-F5344CB8AC3E}">
        <p14:creationId xmlns:p14="http://schemas.microsoft.com/office/powerpoint/2010/main" val="1508502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37619"/>
            <a:ext cx="4392488" cy="2730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starting points: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39258"/>
            <a:ext cx="5329594" cy="4387988"/>
          </a:xfrm>
        </p:spPr>
        <p:txBody>
          <a:bodyPr>
            <a:normAutofit/>
          </a:bodyPr>
          <a:lstStyle/>
          <a:p>
            <a:r>
              <a:rPr lang="en-US" sz="2000" dirty="0"/>
              <a:t>First baby steps on building an Open Data Knowledge Graph:</a:t>
            </a:r>
          </a:p>
          <a:p>
            <a:endParaRPr lang="en-US" sz="2000" dirty="0"/>
          </a:p>
          <a:p>
            <a:r>
              <a:rPr lang="en-US" sz="2000" dirty="0"/>
              <a:t>Ongoing work to enable </a:t>
            </a:r>
            <a:r>
              <a:rPr lang="en-US" sz="2000" b="1" dirty="0" err="1"/>
              <a:t>spatio</a:t>
            </a:r>
            <a:r>
              <a:rPr lang="en-US" sz="2000" b="1" dirty="0"/>
              <a:t>-temporal search </a:t>
            </a:r>
            <a:r>
              <a:rPr lang="en-US" sz="2000" dirty="0"/>
              <a:t>in Open Data e.g. in our project </a:t>
            </a:r>
            <a:r>
              <a:rPr lang="en-US" sz="2000" dirty="0">
                <a:hlinkClick r:id="rId3"/>
              </a:rPr>
              <a:t>communidata.at</a:t>
            </a:r>
            <a:r>
              <a:rPr lang="en-US" sz="2000" dirty="0"/>
              <a:t> </a:t>
            </a:r>
            <a:r>
              <a:rPr lang="en-US" sz="1600" dirty="0"/>
              <a:t>(just submitted to JWS)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30" y="2322898"/>
            <a:ext cx="3358282" cy="2978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42601" y="2061288"/>
            <a:ext cx="3467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International Semantic Web conference 2016: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DC4C6-F005-0845-8147-973B0C02B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80202"/>
            <a:ext cx="3667087" cy="26611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8899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C476-5A10-5B47-A05B-2AC416AF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3D2CE-B824-7142-93ED-19B2C8D12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70150"/>
            <a:ext cx="4810581" cy="438785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6F972A-142D-0B49-A8F8-793698D586A0}"/>
              </a:ext>
            </a:extLst>
          </p:cNvPr>
          <p:cNvSpPr/>
          <p:nvPr/>
        </p:nvSpPr>
        <p:spPr>
          <a:xfrm>
            <a:off x="1311132" y="1837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http://data.wu.ac.at/odgraphsearch/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04DEF-450B-7E47-B909-BA6755E3733A}"/>
              </a:ext>
            </a:extLst>
          </p:cNvPr>
          <p:cNvSpPr txBox="1"/>
          <p:nvPr/>
        </p:nvSpPr>
        <p:spPr>
          <a:xfrm>
            <a:off x="6288411" y="2470150"/>
            <a:ext cx="2855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</a:t>
            </a:r>
          </a:p>
          <a:p>
            <a:endParaRPr lang="en-US" dirty="0"/>
          </a:p>
          <a:p>
            <a:r>
              <a:rPr lang="en-US" dirty="0"/>
              <a:t>Link OD to geospatial and temporal Knowledge bases: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Geonames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OpenStreetMap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Perio.do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Wikidata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3089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9CDD-F9C4-6848-93B6-C29FEE8C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A3FF-9846-4647-BA2C-10AB5405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839258"/>
            <a:ext cx="8286445" cy="4387988"/>
          </a:xfrm>
        </p:spPr>
        <p:txBody>
          <a:bodyPr>
            <a:normAutofit/>
          </a:bodyPr>
          <a:lstStyle/>
          <a:p>
            <a:r>
              <a:rPr lang="en-US" dirty="0"/>
              <a:t>Scalable monitoring of metadata quality and evolution is possible and useful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Meta-Data Quality can be improved by IE and looking into the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Data and standard protocols (SPARQL, Memento) </a:t>
            </a:r>
          </a:p>
          <a:p>
            <a:pPr lvl="1"/>
            <a:r>
              <a:rPr lang="en-US" dirty="0"/>
              <a:t>helps to provide an integrated view</a:t>
            </a:r>
          </a:p>
          <a:p>
            <a:pPr lvl="1"/>
            <a:r>
              <a:rPr lang="en-US" dirty="0"/>
              <a:t>Enable combination with other sources to improve 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830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Other Ongoing Projects (</a:t>
            </a:r>
            <a:r>
              <a:rPr lang="en-GB" noProof="0" dirty="0" err="1"/>
              <a:t>data.wu.ac.at</a:t>
            </a:r>
            <a:r>
              <a:rPr lang="en-GB" noProof="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58" y="1772816"/>
            <a:ext cx="6579753" cy="5085184"/>
          </a:xfrm>
        </p:spPr>
      </p:pic>
      <p:pic>
        <p:nvPicPr>
          <p:cNvPr id="4" name="Picture 2" descr="https://pbs.twimg.com/media/C5_4bCnWAAAF7LG.jpg:large">
            <a:extLst>
              <a:ext uri="{FF2B5EF4-FFF2-40B4-BE49-F238E27FC236}">
                <a16:creationId xmlns:a16="http://schemas.microsoft.com/office/drawing/2014/main" id="{5CC99F45-D8C6-9747-B67D-8D69454C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9721"/>
            <a:ext cx="3376157" cy="18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77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33308-B208-1347-B15E-85ACFDAF20C6}"/>
              </a:ext>
            </a:extLst>
          </p:cNvPr>
          <p:cNvSpPr txBox="1">
            <a:spLocks/>
          </p:cNvSpPr>
          <p:nvPr/>
        </p:nvSpPr>
        <p:spPr>
          <a:xfrm>
            <a:off x="35496" y="6381328"/>
            <a:ext cx="720080" cy="47667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de-AT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57F2D-6050-F64C-B126-3726589E43FF}"/>
              </a:ext>
            </a:extLst>
          </p:cNvPr>
          <p:cNvSpPr/>
          <p:nvPr/>
        </p:nvSpPr>
        <p:spPr>
          <a:xfrm>
            <a:off x="3980432" y="6457446"/>
            <a:ext cx="514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Latest release 04-30-2018- 1184 Datasets</a:t>
            </a:r>
          </a:p>
        </p:txBody>
      </p:sp>
      <p:pic>
        <p:nvPicPr>
          <p:cNvPr id="3074" name="Picture 2" descr="http://humanlibrary.org/wp-content/uploads/2016/02/human_logo_library.png">
            <a:extLst>
              <a:ext uri="{FF2B5EF4-FFF2-40B4-BE49-F238E27FC236}">
                <a16:creationId xmlns:a16="http://schemas.microsoft.com/office/drawing/2014/main" id="{396D3D0B-1988-E74A-A804-F38B5C36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8" y="476672"/>
            <a:ext cx="3175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2E407D-2B0A-2149-9167-4D870350991B}"/>
              </a:ext>
            </a:extLst>
          </p:cNvPr>
          <p:cNvGrpSpPr/>
          <p:nvPr/>
        </p:nvGrpSpPr>
        <p:grpSpPr>
          <a:xfrm>
            <a:off x="345663" y="2108394"/>
            <a:ext cx="3319106" cy="3264822"/>
            <a:chOff x="345662" y="2108394"/>
            <a:chExt cx="3463207" cy="3717032"/>
          </a:xfrm>
        </p:grpSpPr>
        <p:pic>
          <p:nvPicPr>
            <p:cNvPr id="3082" name="Picture 10" descr="http://delinear.info/images/nikoprincen/hd/post%20it.png">
              <a:extLst>
                <a:ext uri="{FF2B5EF4-FFF2-40B4-BE49-F238E27FC236}">
                  <a16:creationId xmlns:a16="http://schemas.microsoft.com/office/drawing/2014/main" id="{4D5FB210-ADF7-5F41-BE19-E4837666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62" y="2108394"/>
              <a:ext cx="3463207" cy="37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541A2F-BC91-1044-9AED-3A0657604CA4}"/>
                </a:ext>
              </a:extLst>
            </p:cNvPr>
            <p:cNvSpPr txBox="1"/>
            <p:nvPr/>
          </p:nvSpPr>
          <p:spPr>
            <a:xfrm rot="182137">
              <a:off x="947790" y="3643745"/>
              <a:ext cx="2258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SPARQL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58159F-40BE-9D42-9814-651C7779864B}"/>
              </a:ext>
            </a:extLst>
          </p:cNvPr>
          <p:cNvGrpSpPr/>
          <p:nvPr/>
        </p:nvGrpSpPr>
        <p:grpSpPr>
          <a:xfrm>
            <a:off x="5782742" y="1916832"/>
            <a:ext cx="3233623" cy="3264822"/>
            <a:chOff x="1533836" y="1502321"/>
            <a:chExt cx="3374012" cy="3717032"/>
          </a:xfrm>
        </p:grpSpPr>
        <p:pic>
          <p:nvPicPr>
            <p:cNvPr id="19" name="Picture 10" descr="http://delinear.info/images/nikoprincen/hd/post%20it.png">
              <a:extLst>
                <a:ext uri="{FF2B5EF4-FFF2-40B4-BE49-F238E27FC236}">
                  <a16:creationId xmlns:a16="http://schemas.microsoft.com/office/drawing/2014/main" id="{867DCF56-2C1B-1344-8CC0-0AF0DF642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3836" y="1502321"/>
              <a:ext cx="3374012" cy="37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B30EDC-DE25-1D44-BE95-A1DF46E49741}"/>
                </a:ext>
              </a:extLst>
            </p:cNvPr>
            <p:cNvSpPr txBox="1"/>
            <p:nvPr/>
          </p:nvSpPr>
          <p:spPr>
            <a:xfrm rot="21310332">
              <a:off x="2144823" y="2677543"/>
              <a:ext cx="2152039" cy="1366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Linked 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B413B4-43E3-CC42-8A14-2E2A608AE358}"/>
              </a:ext>
            </a:extLst>
          </p:cNvPr>
          <p:cNvGrpSpPr/>
          <p:nvPr/>
        </p:nvGrpSpPr>
        <p:grpSpPr>
          <a:xfrm rot="21330066">
            <a:off x="3112975" y="3259040"/>
            <a:ext cx="3319106" cy="3264822"/>
            <a:chOff x="345662" y="2108394"/>
            <a:chExt cx="3463207" cy="3717032"/>
          </a:xfrm>
        </p:grpSpPr>
        <p:pic>
          <p:nvPicPr>
            <p:cNvPr id="23" name="Picture 10" descr="http://delinear.info/images/nikoprincen/hd/post%20it.png">
              <a:extLst>
                <a:ext uri="{FF2B5EF4-FFF2-40B4-BE49-F238E27FC236}">
                  <a16:creationId xmlns:a16="http://schemas.microsoft.com/office/drawing/2014/main" id="{1C5AA300-3C66-284C-999A-32FF2F6E8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62" y="2108394"/>
              <a:ext cx="3463207" cy="37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6AFE95-1DFD-2243-A6F1-166063B9B516}"/>
                </a:ext>
              </a:extLst>
            </p:cNvPr>
            <p:cNvSpPr txBox="1"/>
            <p:nvPr/>
          </p:nvSpPr>
          <p:spPr>
            <a:xfrm rot="182137">
              <a:off x="1194805" y="3283618"/>
              <a:ext cx="1764926" cy="1366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Open </a:t>
              </a:r>
            </a:p>
            <a:p>
              <a:pPr algn="ctr"/>
              <a:r>
                <a:rPr lang="en-US" sz="3600" b="1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8475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33308-B208-1347-B15E-85ACFDAF20C6}"/>
              </a:ext>
            </a:extLst>
          </p:cNvPr>
          <p:cNvSpPr txBox="1">
            <a:spLocks/>
          </p:cNvSpPr>
          <p:nvPr/>
        </p:nvSpPr>
        <p:spPr>
          <a:xfrm>
            <a:off x="35496" y="6381328"/>
            <a:ext cx="720080" cy="47667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de-AT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F8FEDC-8210-9F41-B655-282E8A69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6F4AE-2A75-3D4B-AE1A-4B9C53169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44915"/>
            <a:ext cx="4190886" cy="43196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A2C7B6-0B4E-BF4C-9203-E4D317620C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2105" y="1628800"/>
            <a:ext cx="8485187" cy="4797425"/>
          </a:xfrm>
        </p:spPr>
        <p:txBody>
          <a:bodyPr/>
          <a:lstStyle/>
          <a:p>
            <a:r>
              <a:rPr lang="en-US" dirty="0"/>
              <a:t>But: </a:t>
            </a:r>
            <a:r>
              <a:rPr lang="en-US" b="1" dirty="0"/>
              <a:t>Open Data </a:t>
            </a:r>
            <a:r>
              <a:rPr lang="en-US" dirty="0"/>
              <a:t>is more than Linked Open Data…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57F2D-6050-F64C-B126-3726589E43FF}"/>
              </a:ext>
            </a:extLst>
          </p:cNvPr>
          <p:cNvSpPr/>
          <p:nvPr/>
        </p:nvSpPr>
        <p:spPr>
          <a:xfrm>
            <a:off x="3980432" y="6457446"/>
            <a:ext cx="514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Latest release 04-30-2018- 1184 Datasets</a:t>
            </a:r>
          </a:p>
        </p:txBody>
      </p:sp>
    </p:spTree>
    <p:extLst>
      <p:ext uri="{BB962C8B-B14F-4D97-AF65-F5344CB8AC3E}">
        <p14:creationId xmlns:p14="http://schemas.microsoft.com/office/powerpoint/2010/main" val="21539417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Data </a:t>
            </a:r>
            <a:r>
              <a:rPr lang="de-DE" dirty="0" err="1"/>
              <a:t>is</a:t>
            </a:r>
            <a:r>
              <a:rPr lang="de-DE" dirty="0"/>
              <a:t> a Global Trend!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 &amp; Austria, but also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previous</a:t>
            </a:r>
            <a:r>
              <a:rPr lang="de-DE" dirty="0"/>
              <a:t>) US </a:t>
            </a:r>
            <a:r>
              <a:rPr lang="de-DE" dirty="0" err="1"/>
              <a:t>and</a:t>
            </a:r>
            <a:r>
              <a:rPr lang="de-DE" dirty="0"/>
              <a:t> UK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/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pushing</a:t>
            </a:r>
            <a:r>
              <a:rPr lang="de-DE" dirty="0"/>
              <a:t> Open Data!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3119754"/>
            <a:ext cx="2194647" cy="154543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144" y="3119754"/>
            <a:ext cx="1813665" cy="1545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19" y="3227019"/>
            <a:ext cx="1990014" cy="1528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326" y="4077073"/>
            <a:ext cx="2327675" cy="1499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5" descr="031910_2100_inspirepar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052" y="4600506"/>
            <a:ext cx="571500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1843" y="4785692"/>
            <a:ext cx="668583" cy="393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20" y="2790092"/>
            <a:ext cx="1080120" cy="321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1422" y="2790093"/>
            <a:ext cx="908132" cy="3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21421" y="5096638"/>
            <a:ext cx="202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DIRECTIVE 2007/2/EC INSPIRE</a:t>
            </a:r>
          </a:p>
        </p:txBody>
      </p:sp>
      <p:pic>
        <p:nvPicPr>
          <p:cNvPr id="13" name="Picture 17" descr="Screen Shot 2013-01-26 at 22.27.5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9552" y="4653030"/>
            <a:ext cx="1975138" cy="513023"/>
          </a:xfrm>
          <a:prstGeom prst="rect">
            <a:avLst/>
          </a:prstGeom>
        </p:spPr>
      </p:pic>
      <p:pic>
        <p:nvPicPr>
          <p:cNvPr id="14" name="Picture 18" descr="Screen Shot 2013-01-26 at 22.29.4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276" y="2780928"/>
            <a:ext cx="2348017" cy="1310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45E74D-36F7-B745-898B-FC68130635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88" y="4600506"/>
            <a:ext cx="4901526" cy="224224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EFF63C9-87AD-1D40-9995-A9F8D7046BFC}"/>
              </a:ext>
            </a:extLst>
          </p:cNvPr>
          <p:cNvSpPr/>
          <p:nvPr/>
        </p:nvSpPr>
        <p:spPr>
          <a:xfrm>
            <a:off x="3888517" y="5872359"/>
            <a:ext cx="165258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DBF9E91-DE0B-444D-B599-E010DDCA3BB0}"/>
              </a:ext>
            </a:extLst>
          </p:cNvPr>
          <p:cNvSpPr txBox="1">
            <a:spLocks/>
          </p:cNvSpPr>
          <p:nvPr/>
        </p:nvSpPr>
        <p:spPr>
          <a:xfrm>
            <a:off x="35496" y="6381328"/>
            <a:ext cx="720080" cy="47667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de-AT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1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7"/>
          <p:cNvSpPr>
            <a:spLocks noGrp="1" noChangeArrowheads="1"/>
          </p:cNvSpPr>
          <p:nvPr>
            <p:ph type="title"/>
          </p:nvPr>
        </p:nvSpPr>
        <p:spPr>
          <a:xfrm>
            <a:off x="35496" y="820186"/>
            <a:ext cx="7200800" cy="880622"/>
          </a:xfrm>
        </p:spPr>
        <p:txBody>
          <a:bodyPr/>
          <a:lstStyle/>
          <a:p>
            <a:pPr eaLnBrk="1" hangingPunct="1"/>
            <a:r>
              <a:rPr lang="en-GB" noProof="0" dirty="0">
                <a:latin typeface="Arial" charset="0"/>
                <a:cs typeface="Arial" charset="0"/>
              </a:rPr>
              <a:t>A lot of Open Data is not Linked Data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8713217" cy="4681537"/>
          </a:xfrm>
        </p:spPr>
        <p:txBody>
          <a:bodyPr>
            <a:normAutofit/>
          </a:bodyPr>
          <a:lstStyle/>
          <a:p>
            <a:pPr marL="573088" lvl="2" indent="-381000" eaLnBrk="1" hangingPunct="1"/>
            <a:r>
              <a:rPr lang="en-GB" sz="1600" noProof="0" dirty="0">
                <a:latin typeface="Arial" charset="0"/>
              </a:rPr>
              <a:t>Cities, International Organizations, National and European Portals, Int'l. Conferences:</a:t>
            </a:r>
          </a:p>
          <a:p>
            <a:pPr marL="573088" lvl="2" indent="-381000" eaLnBrk="1" hangingPunct="1"/>
            <a:endParaRPr lang="en-GB" sz="1600" noProof="0" dirty="0">
              <a:latin typeface="Arial" charset="0"/>
            </a:endParaRPr>
          </a:p>
          <a:p>
            <a:pPr marL="192088" lvl="2" indent="0" eaLnBrk="1" hangingPunct="1">
              <a:buNone/>
            </a:pPr>
            <a:endParaRPr lang="en-GB" sz="1600" noProof="0" dirty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792088" cy="46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88"/>
          <a:stretch>
            <a:fillRect/>
          </a:stretch>
        </p:blipFill>
        <p:spPr bwMode="auto">
          <a:xfrm>
            <a:off x="683568" y="2276872"/>
            <a:ext cx="11826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11033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8" descr="Wien_at_Veranstaltungen_Ausstellungen_Vernissagen_R2_10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792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1524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296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05862" y="6613922"/>
            <a:ext cx="374650" cy="271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104AD9-2DEB-E640-8756-C50C8175233E}" type="slidenum">
              <a:rPr lang="de-DE"/>
              <a:pPr eaLnBrk="1" hangingPunct="1"/>
              <a:t>5</a:t>
            </a:fld>
            <a:endParaRPr lang="de-DE"/>
          </a:p>
        </p:txBody>
      </p:sp>
      <p:pic>
        <p:nvPicPr>
          <p:cNvPr id="4" name="Bild 3" descr="Screen Shot 2015-05-19 at 13.06.0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2976"/>
            <a:ext cx="3816424" cy="548822"/>
          </a:xfrm>
          <a:prstGeom prst="rect">
            <a:avLst/>
          </a:prstGeom>
        </p:spPr>
      </p:pic>
      <p:pic>
        <p:nvPicPr>
          <p:cNvPr id="5" name="Bild 4" descr="Screen Shot 2015-05-19 at 13.08.2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212976"/>
            <a:ext cx="2137329" cy="443429"/>
          </a:xfrm>
          <a:prstGeom prst="rect">
            <a:avLst/>
          </a:prstGeom>
        </p:spPr>
      </p:pic>
      <p:pic>
        <p:nvPicPr>
          <p:cNvPr id="6" name="Bild 5" descr="Screen Shot 2015-05-19 at 13.09.2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56" y="3888426"/>
            <a:ext cx="2133600" cy="469900"/>
          </a:xfrm>
          <a:prstGeom prst="rect">
            <a:avLst/>
          </a:prstGeom>
        </p:spPr>
      </p:pic>
      <p:pic>
        <p:nvPicPr>
          <p:cNvPr id="7" name="Bild 6" descr="Screen Shot 2015-05-19 at 13.09.45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924944"/>
            <a:ext cx="1662088" cy="825108"/>
          </a:xfrm>
          <a:prstGeom prst="rect">
            <a:avLst/>
          </a:prstGeom>
        </p:spPr>
      </p:pic>
      <p:pic>
        <p:nvPicPr>
          <p:cNvPr id="8" name="Bild 7" descr="Screen Shot 2015-05-19 at 13.10.1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416" y="3881202"/>
            <a:ext cx="2210383" cy="107485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515" y="5418240"/>
            <a:ext cx="3528392" cy="1179806"/>
          </a:xfrm>
          <a:prstGeom prst="rect">
            <a:avLst/>
          </a:prstGeom>
        </p:spPr>
      </p:pic>
      <p:pic>
        <p:nvPicPr>
          <p:cNvPr id="4098" name="Picture 2" descr="ogo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809317"/>
            <a:ext cx="509960" cy="2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2B52AF-EF68-204F-9CF5-1EB2A1B7966B}"/>
              </a:ext>
            </a:extLst>
          </p:cNvPr>
          <p:cNvSpPr txBox="1"/>
          <p:nvPr/>
        </p:nvSpPr>
        <p:spPr>
          <a:xfrm>
            <a:off x="4622289" y="5404509"/>
            <a:ext cx="422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aware of currently</a:t>
            </a:r>
          </a:p>
          <a:p>
            <a:r>
              <a:rPr lang="en-US" dirty="0"/>
              <a:t>260 active such portals worldwide.</a:t>
            </a:r>
          </a:p>
        </p:txBody>
      </p:sp>
    </p:spTree>
    <p:extLst>
      <p:ext uri="{BB962C8B-B14F-4D97-AF65-F5344CB8AC3E}">
        <p14:creationId xmlns:p14="http://schemas.microsoft.com/office/powerpoint/2010/main" val="30663792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D6EB-4F54-8E48-8003-CFB66407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portals…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2E8097-E7B4-5D40-81D2-9DB69C55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/>
          <a:stretch/>
        </p:blipFill>
        <p:spPr>
          <a:xfrm>
            <a:off x="478043" y="1700807"/>
            <a:ext cx="3517893" cy="518817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FB206-54CC-9943-95FC-60CE0D8A4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696970"/>
            <a:ext cx="4721509" cy="51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37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problem(s)?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Metadata is </a:t>
            </a:r>
            <a:r>
              <a:rPr lang="en-US" b="1" dirty="0"/>
              <a:t>heterogeneous</a:t>
            </a:r>
            <a:r>
              <a:rPr lang="en-US" dirty="0"/>
              <a:t> and (partially) messy</a:t>
            </a:r>
          </a:p>
          <a:p>
            <a:pPr lvl="1"/>
            <a:r>
              <a:rPr lang="en-US" dirty="0"/>
              <a:t>Software-specific metadata (CKAN vs </a:t>
            </a:r>
            <a:r>
              <a:rPr lang="en-US" dirty="0" err="1"/>
              <a:t>Socrata</a:t>
            </a:r>
            <a:r>
              <a:rPr lang="en-US" dirty="0"/>
              <a:t> vs …)</a:t>
            </a:r>
          </a:p>
          <a:p>
            <a:pPr lvl="1"/>
            <a:r>
              <a:rPr lang="en-US" dirty="0"/>
              <a:t>Portal-specific metadata</a:t>
            </a:r>
          </a:p>
          <a:p>
            <a:pPr lvl="1"/>
            <a:r>
              <a:rPr lang="en-US" dirty="0"/>
              <a:t>Missing metadata (file formats, API descriptions, …)</a:t>
            </a:r>
          </a:p>
          <a:p>
            <a:pPr lvl="4"/>
            <a:endParaRPr lang="en-US" dirty="0"/>
          </a:p>
          <a:p>
            <a:r>
              <a:rPr lang="en-US" dirty="0"/>
              <a:t>Metadata not available as Linked Data</a:t>
            </a:r>
          </a:p>
          <a:p>
            <a:pPr lvl="1"/>
            <a:r>
              <a:rPr lang="en-US" dirty="0"/>
              <a:t>Only partially in DCAT vocabulary</a:t>
            </a:r>
          </a:p>
          <a:p>
            <a:pPr lvl="1"/>
            <a:r>
              <a:rPr lang="en-US" b="1" dirty="0"/>
              <a:t>No mappings </a:t>
            </a:r>
            <a:r>
              <a:rPr lang="en-US" dirty="0"/>
              <a:t>for additional metadata fields</a:t>
            </a:r>
          </a:p>
          <a:p>
            <a:pPr lvl="5"/>
            <a:endParaRPr lang="en-US" dirty="0"/>
          </a:p>
          <a:p>
            <a:r>
              <a:rPr lang="en-US" dirty="0"/>
              <a:t>Poor </a:t>
            </a:r>
            <a:r>
              <a:rPr lang="en-US" b="1" dirty="0"/>
              <a:t>discoverability</a:t>
            </a:r>
            <a:r>
              <a:rPr lang="en-US" dirty="0"/>
              <a:t> of datasets</a:t>
            </a:r>
          </a:p>
          <a:p>
            <a:pPr lvl="1"/>
            <a:r>
              <a:rPr lang="en-US" dirty="0"/>
              <a:t>No content information in metadata (e.g., CSV headers)</a:t>
            </a:r>
          </a:p>
          <a:p>
            <a:pPr lvl="1"/>
            <a:r>
              <a:rPr lang="en-US" dirty="0" err="1"/>
              <a:t>Datasets’</a:t>
            </a:r>
            <a:r>
              <a:rPr lang="en-US" dirty="0"/>
              <a:t> metadata not optimized for search engines</a:t>
            </a:r>
          </a:p>
          <a:p>
            <a:pPr lvl="1"/>
            <a:endParaRPr lang="en-US" dirty="0"/>
          </a:p>
          <a:p>
            <a:r>
              <a:rPr lang="en-US" dirty="0"/>
              <a:t>(Meta-)data becomes </a:t>
            </a:r>
            <a:r>
              <a:rPr lang="en-US" b="1" dirty="0"/>
              <a:t>stale/offline/outdated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2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Open Data Portal Software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51520" y="1844824"/>
            <a:ext cx="8485187" cy="4797425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CKAN ... </a:t>
            </a:r>
            <a:r>
              <a:rPr lang="en-GB" noProof="0" dirty="0">
                <a:hlinkClick r:id="rId2"/>
              </a:rPr>
              <a:t>http://ckan.org/</a:t>
            </a:r>
            <a:endParaRPr lang="en-GB" noProof="0" dirty="0"/>
          </a:p>
          <a:p>
            <a:endParaRPr lang="en-GB" noProof="0" dirty="0"/>
          </a:p>
          <a:p>
            <a:pPr marL="342900" indent="-342900">
              <a:buFont typeface="Arial"/>
              <a:buChar char="•"/>
            </a:pPr>
            <a:r>
              <a:rPr lang="en-GB" noProof="0" dirty="0"/>
              <a:t>almost „de facto“ standard for Open Data Portals</a:t>
            </a:r>
          </a:p>
          <a:p>
            <a:pPr marL="342900" indent="-342900">
              <a:buFont typeface="Arial"/>
              <a:buChar char="•"/>
            </a:pPr>
            <a:r>
              <a:rPr lang="en-GB" noProof="0" dirty="0"/>
              <a:t>facilitates search, metadata (publisher, format, publication date, license, etc.) for datasets</a:t>
            </a:r>
          </a:p>
          <a:p>
            <a:pPr marL="342900" indent="-342900">
              <a:buFont typeface="Arial"/>
              <a:buChar char="•"/>
            </a:pPr>
            <a:endParaRPr lang="en-GB" noProof="0" dirty="0"/>
          </a:p>
          <a:p>
            <a:pPr marL="342900" indent="-342900">
              <a:buFont typeface="Arial"/>
              <a:buChar char="•"/>
            </a:pPr>
            <a:r>
              <a:rPr lang="en-GB" noProof="0" dirty="0">
                <a:hlinkClick r:id="rId3"/>
              </a:rPr>
              <a:t>http://data.gov/</a:t>
            </a:r>
            <a:r>
              <a:rPr lang="en-GB" noProof="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noProof="0" dirty="0">
                <a:hlinkClick r:id="rId4"/>
              </a:rPr>
              <a:t>http://data.gv.at/</a:t>
            </a:r>
            <a:endParaRPr lang="en-GB" noProof="0" dirty="0"/>
          </a:p>
          <a:p>
            <a:pPr marL="342900" indent="-342900">
              <a:buFont typeface="Arial"/>
              <a:buChar char="•"/>
            </a:pPr>
            <a:endParaRPr lang="en-GB" noProof="0" dirty="0"/>
          </a:p>
          <a:p>
            <a:pPr marL="342900" indent="-342900">
              <a:buFont typeface="Arial"/>
              <a:buChar char="•"/>
            </a:pPr>
            <a:endParaRPr lang="en-GB" noProof="0" dirty="0"/>
          </a:p>
          <a:p>
            <a:pPr marL="342900" indent="-342900">
              <a:buFont typeface="Arial"/>
              <a:buChar char="•"/>
            </a:pPr>
            <a:r>
              <a:rPr lang="en-GB" noProof="0" dirty="0"/>
              <a:t>machine-</a:t>
            </a:r>
            <a:r>
              <a:rPr lang="en-GB" noProof="0" dirty="0" err="1"/>
              <a:t>processable</a:t>
            </a:r>
            <a:r>
              <a:rPr lang="en-GB" noProof="0" dirty="0"/>
              <a:t>? ... </a:t>
            </a:r>
          </a:p>
          <a:p>
            <a:pPr marL="0" indent="0"/>
            <a:r>
              <a:rPr lang="en-GB" noProof="0" dirty="0"/>
              <a:t>    ... </a:t>
            </a:r>
            <a:r>
              <a:rPr lang="en-GB" b="1" noProof="0" dirty="0"/>
              <a:t>partially</a:t>
            </a:r>
          </a:p>
          <a:p>
            <a:pPr marL="342900" indent="-342900">
              <a:buFont typeface="Arial"/>
              <a:buChar char="•"/>
            </a:pPr>
            <a:endParaRPr lang="en-GB" noProof="0" dirty="0"/>
          </a:p>
        </p:txBody>
      </p:sp>
      <p:pic>
        <p:nvPicPr>
          <p:cNvPr id="4" name="Bild 3" descr="Screen Shot 2013-12-18 at 10.24.23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645024"/>
            <a:ext cx="5556109" cy="36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39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1B87-C08C-5043-AE4A-AE914953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57DB-37D5-6B4B-A66A-683ED23F27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9750" y="1844824"/>
            <a:ext cx="6912570" cy="4681538"/>
          </a:xfrm>
        </p:spPr>
        <p:txBody>
          <a:bodyPr/>
          <a:lstStyle/>
          <a:p>
            <a:r>
              <a:rPr lang="en-US" dirty="0"/>
              <a:t>Open Data </a:t>
            </a:r>
            <a:r>
              <a:rPr lang="en-US" dirty="0" err="1"/>
              <a:t>Portalwatch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Monitoring Metadata quality</a:t>
            </a:r>
          </a:p>
          <a:p>
            <a:pPr lvl="1"/>
            <a:r>
              <a:rPr lang="de-DE" dirty="0"/>
              <a:t>Mapping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endParaRPr lang="de-DE" dirty="0"/>
          </a:p>
          <a:p>
            <a:pPr lvl="1"/>
            <a:r>
              <a:rPr lang="de-DE" dirty="0" err="1"/>
              <a:t>Enriching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94558"/>
      </p:ext>
    </p:extLst>
  </p:cSld>
  <p:clrMapOvr>
    <a:masterClrMapping/>
  </p:clrMapOvr>
</p:sld>
</file>

<file path=ppt/theme/theme1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Designvorlage neu</Template>
  <TotalTime>2460</TotalTime>
  <Words>721</Words>
  <Application>Microsoft Macintosh PowerPoint</Application>
  <PresentationFormat>On-screen Show (4:3)</PresentationFormat>
  <Paragraphs>133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Siemens Sans</vt:lpstr>
      <vt:lpstr>Verdana</vt:lpstr>
      <vt:lpstr>Wingdings</vt:lpstr>
      <vt:lpstr>WU Designvorlage neu</vt:lpstr>
      <vt:lpstr>Metadata Quality: Learning from Open Data Portalwatch</vt:lpstr>
      <vt:lpstr>PowerPoint Presentation</vt:lpstr>
      <vt:lpstr>Linked Data</vt:lpstr>
      <vt:lpstr>Open Data is a Global Trend!</vt:lpstr>
      <vt:lpstr>A lot of Open Data is not Linked Data</vt:lpstr>
      <vt:lpstr>Different portals…</vt:lpstr>
      <vt:lpstr>What’s the problem(s)?</vt:lpstr>
      <vt:lpstr>Open Data Portal Software</vt:lpstr>
      <vt:lpstr>Our solution:</vt:lpstr>
      <vt:lpstr>1) Monitoring and QA over evolving data portals</vt:lpstr>
      <vt:lpstr>Demo: </vt:lpstr>
      <vt:lpstr>2) Mapping to Standard vocabularies &amp; Linked Data</vt:lpstr>
      <vt:lpstr>PowerPoint Presentation</vt:lpstr>
      <vt:lpstr>Why is Search in Open Data a problem?</vt:lpstr>
      <vt:lpstr>Some starting points:</vt:lpstr>
      <vt:lpstr>Demo:</vt:lpstr>
      <vt:lpstr>Take-home messages:</vt:lpstr>
      <vt:lpstr>Other Ongoing Projects (data.wu.ac.at)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BIS2</dc:title>
  <dc:creator>Niki</dc:creator>
  <cp:lastModifiedBy>Microsoft Office User</cp:lastModifiedBy>
  <cp:revision>797</cp:revision>
  <cp:lastPrinted>2018-05-01T19:19:50Z</cp:lastPrinted>
  <dcterms:created xsi:type="dcterms:W3CDTF">2010-04-12T15:33:34Z</dcterms:created>
  <dcterms:modified xsi:type="dcterms:W3CDTF">2018-05-01T19:19:53Z</dcterms:modified>
</cp:coreProperties>
</file>