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4"/>
  </p:sldMasterIdLst>
  <p:notesMasterIdLst>
    <p:notesMasterId r:id="rId54"/>
  </p:notesMasterIdLst>
  <p:handoutMasterIdLst>
    <p:handoutMasterId r:id="rId55"/>
  </p:handoutMasterIdLst>
  <p:sldIdLst>
    <p:sldId id="256" r:id="rId5"/>
    <p:sldId id="662" r:id="rId6"/>
    <p:sldId id="672" r:id="rId7"/>
    <p:sldId id="417" r:id="rId8"/>
    <p:sldId id="296" r:id="rId9"/>
    <p:sldId id="295" r:id="rId10"/>
    <p:sldId id="651" r:id="rId11"/>
    <p:sldId id="646" r:id="rId12"/>
    <p:sldId id="674" r:id="rId13"/>
    <p:sldId id="293" r:id="rId14"/>
    <p:sldId id="675" r:id="rId15"/>
    <p:sldId id="591" r:id="rId16"/>
    <p:sldId id="681" r:id="rId17"/>
    <p:sldId id="685" r:id="rId18"/>
    <p:sldId id="658" r:id="rId19"/>
    <p:sldId id="306" r:id="rId20"/>
    <p:sldId id="292" r:id="rId21"/>
    <p:sldId id="288" r:id="rId22"/>
    <p:sldId id="289" r:id="rId23"/>
    <p:sldId id="661" r:id="rId24"/>
    <p:sldId id="290" r:id="rId25"/>
    <p:sldId id="287" r:id="rId26"/>
    <p:sldId id="307" r:id="rId27"/>
    <p:sldId id="286" r:id="rId28"/>
    <p:sldId id="297" r:id="rId29"/>
    <p:sldId id="277" r:id="rId30"/>
    <p:sldId id="274" r:id="rId31"/>
    <p:sldId id="298" r:id="rId32"/>
    <p:sldId id="300" r:id="rId33"/>
    <p:sldId id="276" r:id="rId34"/>
    <p:sldId id="284" r:id="rId35"/>
    <p:sldId id="303" r:id="rId36"/>
    <p:sldId id="302" r:id="rId37"/>
    <p:sldId id="285" r:id="rId38"/>
    <p:sldId id="301" r:id="rId39"/>
    <p:sldId id="678" r:id="rId40"/>
    <p:sldId id="682" r:id="rId41"/>
    <p:sldId id="677" r:id="rId42"/>
    <p:sldId id="257" r:id="rId43"/>
    <p:sldId id="258" r:id="rId44"/>
    <p:sldId id="679" r:id="rId45"/>
    <p:sldId id="680" r:id="rId46"/>
    <p:sldId id="684" r:id="rId47"/>
    <p:sldId id="550" r:id="rId48"/>
    <p:sldId id="652" r:id="rId49"/>
    <p:sldId id="657" r:id="rId50"/>
    <p:sldId id="654" r:id="rId51"/>
    <p:sldId id="655" r:id="rId52"/>
    <p:sldId id="683" r:id="rId53"/>
  </p:sldIdLst>
  <p:sldSz cx="9144000" cy="5715000" type="screen16x10"/>
  <p:notesSz cx="6858000" cy="9144000"/>
  <p:custDataLst>
    <p:tags r:id="rId5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5465">
          <p15:clr>
            <a:srgbClr val="A4A3A4"/>
          </p15:clr>
        </p15:guide>
        <p15:guide id="3" pos="4241">
          <p15:clr>
            <a:srgbClr val="A4A3A4"/>
          </p15:clr>
        </p15:guide>
        <p15:guide id="4" pos="4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1" name="Autor" initials="A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D3"/>
    <a:srgbClr val="E7EFF7"/>
    <a:srgbClr val="CBDDEF"/>
    <a:srgbClr val="0C94B7"/>
    <a:srgbClr val="41B4CE"/>
    <a:srgbClr val="73BAD1"/>
    <a:srgbClr val="65B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16" autoAdjust="0"/>
    <p:restoredTop sz="87850" autoAdjust="0"/>
  </p:normalViewPr>
  <p:slideViewPr>
    <p:cSldViewPr snapToGrid="0" showGuides="1">
      <p:cViewPr varScale="1">
        <p:scale>
          <a:sx n="109" d="100"/>
          <a:sy n="109" d="100"/>
        </p:scale>
        <p:origin x="184" y="424"/>
      </p:cViewPr>
      <p:guideLst>
        <p:guide orient="horz" pos="1800"/>
        <p:guide pos="5465"/>
        <p:guide pos="4241"/>
        <p:guide pos="4695"/>
      </p:guideLst>
    </p:cSldViewPr>
  </p:slideViewPr>
  <p:outlineViewPr>
    <p:cViewPr>
      <p:scale>
        <a:sx n="33" d="100"/>
        <a:sy n="33" d="100"/>
      </p:scale>
      <p:origin x="0" y="-534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678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Missing Format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95-4809-A580-68864063481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PDF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95-4809-A580-68864063481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Excel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95-4809-A580-688640634814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CSV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95-4809-A580-6886406348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24432384"/>
        <c:axId val="1124434704"/>
      </c:barChart>
      <c:catAx>
        <c:axId val="1124432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24434704"/>
        <c:crosses val="autoZero"/>
        <c:auto val="1"/>
        <c:lblAlgn val="ctr"/>
        <c:lblOffset val="100"/>
        <c:noMultiLvlLbl val="0"/>
      </c:catAx>
      <c:valAx>
        <c:axId val="1124434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4432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"/>
          <c:y val="0.85701598579040805"/>
          <c:w val="0.58712343508791398"/>
          <c:h val="0.14298401420959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70ED23-EA6C-4D91-885E-111C18F0ED7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6C443EF-4367-4B18-96C8-7842A15DEEF3}">
      <dgm:prSet phldrT="[Text]" custT="1"/>
      <dgm:spPr/>
      <dgm:t>
        <a:bodyPr anchor="t"/>
        <a:lstStyle/>
        <a:p>
          <a:pPr algn="l"/>
          <a:r>
            <a:rPr lang="de-DE" sz="2100" b="0" i="0" dirty="0"/>
            <a:t>3/2015 </a:t>
          </a:r>
          <a:r>
            <a:rPr lang="de-DE" sz="2100" b="0" dirty="0"/>
            <a:t>[1]</a:t>
          </a:r>
          <a:r>
            <a:rPr lang="de-DE" sz="2100" b="0" i="0" dirty="0"/>
            <a:t>:</a:t>
          </a:r>
        </a:p>
        <a:p>
          <a:pPr algn="l"/>
          <a:r>
            <a:rPr lang="de-DE" sz="1900" dirty="0"/>
            <a:t>- 90 </a:t>
          </a:r>
          <a:r>
            <a:rPr lang="de-DE" sz="1900" dirty="0" err="1"/>
            <a:t>portals</a:t>
          </a:r>
          <a:br>
            <a:rPr lang="de-DE" sz="1900" dirty="0"/>
          </a:br>
          <a:r>
            <a:rPr lang="de-DE" sz="1900" dirty="0"/>
            <a:t>- </a:t>
          </a:r>
          <a:r>
            <a:rPr lang="de-DE" sz="1900" dirty="0" err="1"/>
            <a:t>Only</a:t>
          </a:r>
          <a:r>
            <a:rPr lang="de-DE" sz="1900" dirty="0"/>
            <a:t> </a:t>
          </a:r>
          <a:r>
            <a:rPr lang="de-DE" sz="1900" b="1" dirty="0"/>
            <a:t>CKAN</a:t>
          </a:r>
          <a:endParaRPr lang="de-DE" sz="1900" dirty="0"/>
        </a:p>
      </dgm:t>
    </dgm:pt>
    <dgm:pt modelId="{4E1C2CA5-E234-4365-8DD4-6BA3625ECC3A}" type="parTrans" cxnId="{4721233B-385E-4EAC-8FC1-F66DD5DB74AB}">
      <dgm:prSet/>
      <dgm:spPr/>
      <dgm:t>
        <a:bodyPr/>
        <a:lstStyle/>
        <a:p>
          <a:endParaRPr lang="de-DE" sz="1900"/>
        </a:p>
      </dgm:t>
    </dgm:pt>
    <dgm:pt modelId="{076726E5-0122-4E56-9DAC-31ED5E90BBAA}" type="sibTrans" cxnId="{4721233B-385E-4EAC-8FC1-F66DD5DB74AB}">
      <dgm:prSet custT="1"/>
      <dgm:spPr/>
      <dgm:t>
        <a:bodyPr anchor="t"/>
        <a:lstStyle/>
        <a:p>
          <a:pPr algn="l"/>
          <a:endParaRPr lang="de-DE" sz="1900"/>
        </a:p>
      </dgm:t>
    </dgm:pt>
    <dgm:pt modelId="{6B303ABF-346E-455D-A1D0-5BEE5B8A986A}">
      <dgm:prSet phldrT="[Text]" custT="1"/>
      <dgm:spPr/>
      <dgm:t>
        <a:bodyPr anchor="t"/>
        <a:lstStyle/>
        <a:p>
          <a:pPr algn="l"/>
          <a:r>
            <a:rPr lang="de-DE" sz="2100" b="0" dirty="0"/>
            <a:t>8/2015 [2]:</a:t>
          </a:r>
        </a:p>
        <a:p>
          <a:pPr algn="l"/>
          <a:r>
            <a:rPr lang="de-DE" sz="1900" dirty="0"/>
            <a:t>- 6 </a:t>
          </a:r>
          <a:r>
            <a:rPr lang="de-DE" sz="1900" b="1" dirty="0" err="1"/>
            <a:t>quality</a:t>
          </a:r>
          <a:r>
            <a:rPr lang="de-DE" sz="1900" b="1" dirty="0"/>
            <a:t> </a:t>
          </a:r>
          <a:r>
            <a:rPr lang="de-DE" sz="1900" b="1" dirty="0" err="1"/>
            <a:t>metrics</a:t>
          </a:r>
          <a:r>
            <a:rPr lang="de-DE" sz="1900" b="1" dirty="0"/>
            <a:t> </a:t>
          </a:r>
          <a:br>
            <a:rPr lang="de-DE" sz="1900" dirty="0"/>
          </a:br>
          <a:r>
            <a:rPr lang="de-DE" sz="1900" dirty="0"/>
            <a:t>- QA</a:t>
          </a:r>
        </a:p>
      </dgm:t>
    </dgm:pt>
    <dgm:pt modelId="{16332E1C-9F77-49D5-B1B2-DD52277BC368}" type="parTrans" cxnId="{594EF054-2D4B-458D-ABB8-1FDF53354021}">
      <dgm:prSet/>
      <dgm:spPr/>
      <dgm:t>
        <a:bodyPr/>
        <a:lstStyle/>
        <a:p>
          <a:endParaRPr lang="de-DE" sz="1900"/>
        </a:p>
      </dgm:t>
    </dgm:pt>
    <dgm:pt modelId="{EB722806-2838-43CE-884F-00BC20D48B23}" type="sibTrans" cxnId="{594EF054-2D4B-458D-ABB8-1FDF53354021}">
      <dgm:prSet custT="1"/>
      <dgm:spPr/>
      <dgm:t>
        <a:bodyPr anchor="t"/>
        <a:lstStyle/>
        <a:p>
          <a:pPr algn="l"/>
          <a:endParaRPr lang="de-DE" sz="1900"/>
        </a:p>
      </dgm:t>
    </dgm:pt>
    <dgm:pt modelId="{3B08A441-78C6-412A-A38C-4F393F435D5C}">
      <dgm:prSet phldrT="[Text]" custT="1"/>
      <dgm:spPr/>
      <dgm:t>
        <a:bodyPr anchor="t"/>
        <a:lstStyle/>
        <a:p>
          <a:pPr algn="l"/>
          <a:r>
            <a:rPr lang="de-DE" sz="2100" b="0" dirty="0"/>
            <a:t>6/2016 [3]:</a:t>
          </a:r>
        </a:p>
        <a:p>
          <a:pPr algn="l"/>
          <a:r>
            <a:rPr lang="de-DE" sz="2100" dirty="0"/>
            <a:t>- 260 </a:t>
          </a:r>
          <a:r>
            <a:rPr lang="de-DE" sz="2100" dirty="0" err="1"/>
            <a:t>portals</a:t>
          </a:r>
          <a:br>
            <a:rPr lang="de-DE" sz="2100" dirty="0"/>
          </a:br>
          <a:r>
            <a:rPr lang="de-DE" sz="1900" b="0" dirty="0"/>
            <a:t>- </a:t>
          </a:r>
          <a:r>
            <a:rPr lang="de-DE" sz="1900" dirty="0"/>
            <a:t>CKAN, </a:t>
          </a:r>
          <a:r>
            <a:rPr lang="de-DE" sz="1900" b="1" dirty="0" err="1"/>
            <a:t>Socrata</a:t>
          </a:r>
          <a:r>
            <a:rPr lang="de-DE" sz="1900" dirty="0"/>
            <a:t>, </a:t>
          </a:r>
          <a:r>
            <a:rPr lang="de-DE" sz="1900" b="1" dirty="0" err="1"/>
            <a:t>OpenDataSoft</a:t>
          </a:r>
          <a:br>
            <a:rPr lang="de-DE" sz="1900" b="1" dirty="0"/>
          </a:br>
          <a:r>
            <a:rPr lang="de-DE" sz="1900" dirty="0"/>
            <a:t>- 18  </a:t>
          </a:r>
          <a:r>
            <a:rPr lang="de-DE" sz="1900" dirty="0" err="1"/>
            <a:t>metrics</a:t>
          </a:r>
          <a:endParaRPr lang="de-DE" sz="1900" dirty="0"/>
        </a:p>
      </dgm:t>
    </dgm:pt>
    <dgm:pt modelId="{3E108968-0441-445B-8D50-186A0E87FE01}" type="parTrans" cxnId="{9D182667-BD7F-4FFA-A707-1AD9E90BD820}">
      <dgm:prSet/>
      <dgm:spPr/>
      <dgm:t>
        <a:bodyPr/>
        <a:lstStyle/>
        <a:p>
          <a:endParaRPr lang="de-DE" sz="1900"/>
        </a:p>
      </dgm:t>
    </dgm:pt>
    <dgm:pt modelId="{B0A4C09B-0F4E-4931-8969-5B0F7095687E}" type="sibTrans" cxnId="{9D182667-BD7F-4FFA-A707-1AD9E90BD820}">
      <dgm:prSet/>
      <dgm:spPr/>
      <dgm:t>
        <a:bodyPr/>
        <a:lstStyle/>
        <a:p>
          <a:endParaRPr lang="de-DE" sz="1900"/>
        </a:p>
      </dgm:t>
    </dgm:pt>
    <dgm:pt modelId="{E838809A-6463-4E0A-8377-61825A6A6732}" type="pres">
      <dgm:prSet presAssocID="{C870ED23-EA6C-4D91-885E-111C18F0ED74}" presName="Name0" presStyleCnt="0">
        <dgm:presLayoutVars>
          <dgm:dir/>
          <dgm:resizeHandles val="exact"/>
        </dgm:presLayoutVars>
      </dgm:prSet>
      <dgm:spPr/>
    </dgm:pt>
    <dgm:pt modelId="{141A0151-2B1E-4F15-8812-57ACB3C1A2C6}" type="pres">
      <dgm:prSet presAssocID="{96C443EF-4367-4B18-96C8-7842A15DEEF3}" presName="node" presStyleLbl="node1" presStyleIdx="0" presStyleCnt="3" custScaleX="146283" custScaleY="104663">
        <dgm:presLayoutVars>
          <dgm:bulletEnabled val="1"/>
        </dgm:presLayoutVars>
      </dgm:prSet>
      <dgm:spPr/>
    </dgm:pt>
    <dgm:pt modelId="{7BBEEBA0-BF78-4E83-A161-FDFE974833E3}" type="pres">
      <dgm:prSet presAssocID="{076726E5-0122-4E56-9DAC-31ED5E90BBAA}" presName="sibTrans" presStyleLbl="sibTrans2D1" presStyleIdx="0" presStyleCnt="2" custScaleY="121254"/>
      <dgm:spPr/>
    </dgm:pt>
    <dgm:pt modelId="{FC8DD859-FBA0-43E5-860C-A117CBC64E34}" type="pres">
      <dgm:prSet presAssocID="{076726E5-0122-4E56-9DAC-31ED5E90BBAA}" presName="connectorText" presStyleLbl="sibTrans2D1" presStyleIdx="0" presStyleCnt="2"/>
      <dgm:spPr/>
    </dgm:pt>
    <dgm:pt modelId="{DF5C5E73-210D-4744-8BB7-84175D1013BE}" type="pres">
      <dgm:prSet presAssocID="{6B303ABF-346E-455D-A1D0-5BEE5B8A986A}" presName="node" presStyleLbl="node1" presStyleIdx="1" presStyleCnt="3" custScaleX="198966" custScaleY="104663">
        <dgm:presLayoutVars>
          <dgm:bulletEnabled val="1"/>
        </dgm:presLayoutVars>
      </dgm:prSet>
      <dgm:spPr/>
    </dgm:pt>
    <dgm:pt modelId="{EFD52EDD-6ADA-4B35-ACCD-0673709E8D3E}" type="pres">
      <dgm:prSet presAssocID="{EB722806-2838-43CE-884F-00BC20D48B23}" presName="sibTrans" presStyleLbl="sibTrans2D1" presStyleIdx="1" presStyleCnt="2" custScaleY="121254"/>
      <dgm:spPr/>
    </dgm:pt>
    <dgm:pt modelId="{BB5AB867-5F5C-4F48-AB7F-7FD46980AA2B}" type="pres">
      <dgm:prSet presAssocID="{EB722806-2838-43CE-884F-00BC20D48B23}" presName="connectorText" presStyleLbl="sibTrans2D1" presStyleIdx="1" presStyleCnt="2"/>
      <dgm:spPr/>
    </dgm:pt>
    <dgm:pt modelId="{A2F98E54-17FD-4C29-937E-C5DB7D1B88F8}" type="pres">
      <dgm:prSet presAssocID="{3B08A441-78C6-412A-A38C-4F393F435D5C}" presName="node" presStyleLbl="node1" presStyleIdx="2" presStyleCnt="3" custScaleX="322381" custScaleY="104663" custLinFactNeighborX="1604" custLinFactNeighborY="-1301">
        <dgm:presLayoutVars>
          <dgm:bulletEnabled val="1"/>
        </dgm:presLayoutVars>
      </dgm:prSet>
      <dgm:spPr/>
    </dgm:pt>
  </dgm:ptLst>
  <dgm:cxnLst>
    <dgm:cxn modelId="{4721233B-385E-4EAC-8FC1-F66DD5DB74AB}" srcId="{C870ED23-EA6C-4D91-885E-111C18F0ED74}" destId="{96C443EF-4367-4B18-96C8-7842A15DEEF3}" srcOrd="0" destOrd="0" parTransId="{4E1C2CA5-E234-4365-8DD4-6BA3625ECC3A}" sibTransId="{076726E5-0122-4E56-9DAC-31ED5E90BBAA}"/>
    <dgm:cxn modelId="{33E99451-3D38-46D3-A642-9F12F406A135}" type="presOf" srcId="{EB722806-2838-43CE-884F-00BC20D48B23}" destId="{EFD52EDD-6ADA-4B35-ACCD-0673709E8D3E}" srcOrd="0" destOrd="0" presId="urn:microsoft.com/office/officeart/2005/8/layout/process1"/>
    <dgm:cxn modelId="{594EF054-2D4B-458D-ABB8-1FDF53354021}" srcId="{C870ED23-EA6C-4D91-885E-111C18F0ED74}" destId="{6B303ABF-346E-455D-A1D0-5BEE5B8A986A}" srcOrd="1" destOrd="0" parTransId="{16332E1C-9F77-49D5-B1B2-DD52277BC368}" sibTransId="{EB722806-2838-43CE-884F-00BC20D48B23}"/>
    <dgm:cxn modelId="{0B9A6659-F84C-427A-A9B2-2F3566452FD9}" type="presOf" srcId="{6B303ABF-346E-455D-A1D0-5BEE5B8A986A}" destId="{DF5C5E73-210D-4744-8BB7-84175D1013BE}" srcOrd="0" destOrd="0" presId="urn:microsoft.com/office/officeart/2005/8/layout/process1"/>
    <dgm:cxn modelId="{9D182667-BD7F-4FFA-A707-1AD9E90BD820}" srcId="{C870ED23-EA6C-4D91-885E-111C18F0ED74}" destId="{3B08A441-78C6-412A-A38C-4F393F435D5C}" srcOrd="2" destOrd="0" parTransId="{3E108968-0441-445B-8D50-186A0E87FE01}" sibTransId="{B0A4C09B-0F4E-4931-8969-5B0F7095687E}"/>
    <dgm:cxn modelId="{536DC98F-CB30-432B-B47C-96D7AA4D18B2}" type="presOf" srcId="{EB722806-2838-43CE-884F-00BC20D48B23}" destId="{BB5AB867-5F5C-4F48-AB7F-7FD46980AA2B}" srcOrd="1" destOrd="0" presId="urn:microsoft.com/office/officeart/2005/8/layout/process1"/>
    <dgm:cxn modelId="{9545E1C1-E81F-4202-AD20-E26927583B83}" type="presOf" srcId="{96C443EF-4367-4B18-96C8-7842A15DEEF3}" destId="{141A0151-2B1E-4F15-8812-57ACB3C1A2C6}" srcOrd="0" destOrd="0" presId="urn:microsoft.com/office/officeart/2005/8/layout/process1"/>
    <dgm:cxn modelId="{400BE1CC-13D7-4947-B3AF-D9C7BCDAA471}" type="presOf" srcId="{076726E5-0122-4E56-9DAC-31ED5E90BBAA}" destId="{7BBEEBA0-BF78-4E83-A161-FDFE974833E3}" srcOrd="0" destOrd="0" presId="urn:microsoft.com/office/officeart/2005/8/layout/process1"/>
    <dgm:cxn modelId="{1DF3ACE6-7B00-4A46-B714-EFD914A12491}" type="presOf" srcId="{3B08A441-78C6-412A-A38C-4F393F435D5C}" destId="{A2F98E54-17FD-4C29-937E-C5DB7D1B88F8}" srcOrd="0" destOrd="0" presId="urn:microsoft.com/office/officeart/2005/8/layout/process1"/>
    <dgm:cxn modelId="{DA0CF1F0-A25D-4485-B9E9-FD86AC56575E}" type="presOf" srcId="{C870ED23-EA6C-4D91-885E-111C18F0ED74}" destId="{E838809A-6463-4E0A-8377-61825A6A6732}" srcOrd="0" destOrd="0" presId="urn:microsoft.com/office/officeart/2005/8/layout/process1"/>
    <dgm:cxn modelId="{B54A8AF6-0D41-4DBF-8B6F-982D869CA760}" type="presOf" srcId="{076726E5-0122-4E56-9DAC-31ED5E90BBAA}" destId="{FC8DD859-FBA0-43E5-860C-A117CBC64E34}" srcOrd="1" destOrd="0" presId="urn:microsoft.com/office/officeart/2005/8/layout/process1"/>
    <dgm:cxn modelId="{64E0B68A-540A-4B7A-BEFF-2FD3DA3AF0F9}" type="presParOf" srcId="{E838809A-6463-4E0A-8377-61825A6A6732}" destId="{141A0151-2B1E-4F15-8812-57ACB3C1A2C6}" srcOrd="0" destOrd="0" presId="urn:microsoft.com/office/officeart/2005/8/layout/process1"/>
    <dgm:cxn modelId="{4C0E1F99-8791-4F68-92A3-025C26B5FE33}" type="presParOf" srcId="{E838809A-6463-4E0A-8377-61825A6A6732}" destId="{7BBEEBA0-BF78-4E83-A161-FDFE974833E3}" srcOrd="1" destOrd="0" presId="urn:microsoft.com/office/officeart/2005/8/layout/process1"/>
    <dgm:cxn modelId="{D950C7F6-8269-4DB0-9EBA-1FAF54B4F633}" type="presParOf" srcId="{7BBEEBA0-BF78-4E83-A161-FDFE974833E3}" destId="{FC8DD859-FBA0-43E5-860C-A117CBC64E34}" srcOrd="0" destOrd="0" presId="urn:microsoft.com/office/officeart/2005/8/layout/process1"/>
    <dgm:cxn modelId="{1AC2EA03-1C9C-4543-9F79-7A9A5747420E}" type="presParOf" srcId="{E838809A-6463-4E0A-8377-61825A6A6732}" destId="{DF5C5E73-210D-4744-8BB7-84175D1013BE}" srcOrd="2" destOrd="0" presId="urn:microsoft.com/office/officeart/2005/8/layout/process1"/>
    <dgm:cxn modelId="{54F3F300-A34F-4169-A605-C2871DA56D7E}" type="presParOf" srcId="{E838809A-6463-4E0A-8377-61825A6A6732}" destId="{EFD52EDD-6ADA-4B35-ACCD-0673709E8D3E}" srcOrd="3" destOrd="0" presId="urn:microsoft.com/office/officeart/2005/8/layout/process1"/>
    <dgm:cxn modelId="{F0730AAC-AF9D-4D4C-9FDA-03B0A63B0C43}" type="presParOf" srcId="{EFD52EDD-6ADA-4B35-ACCD-0673709E8D3E}" destId="{BB5AB867-5F5C-4F48-AB7F-7FD46980AA2B}" srcOrd="0" destOrd="0" presId="urn:microsoft.com/office/officeart/2005/8/layout/process1"/>
    <dgm:cxn modelId="{AE5BE588-5024-4ECC-A9E3-D79A205D181B}" type="presParOf" srcId="{E838809A-6463-4E0A-8377-61825A6A6732}" destId="{A2F98E54-17FD-4C29-937E-C5DB7D1B88F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A0151-2B1E-4F15-8812-57ACB3C1A2C6}">
      <dsp:nvSpPr>
        <dsp:cNvPr id="0" name=""/>
        <dsp:cNvSpPr/>
      </dsp:nvSpPr>
      <dsp:spPr>
        <a:xfrm>
          <a:off x="8622" y="0"/>
          <a:ext cx="1318287" cy="18760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i="0" kern="1200" dirty="0"/>
            <a:t>3/2015 </a:t>
          </a:r>
          <a:r>
            <a:rPr lang="de-DE" sz="2100" b="0" kern="1200" dirty="0"/>
            <a:t>[1]</a:t>
          </a:r>
          <a:r>
            <a:rPr lang="de-DE" sz="2100" b="0" i="0" kern="1200" dirty="0"/>
            <a:t>: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- 90 </a:t>
          </a:r>
          <a:r>
            <a:rPr lang="de-DE" sz="1900" kern="1200" dirty="0" err="1"/>
            <a:t>portals</a:t>
          </a:r>
          <a:br>
            <a:rPr lang="de-DE" sz="1900" kern="1200" dirty="0"/>
          </a:br>
          <a:r>
            <a:rPr lang="de-DE" sz="1900" kern="1200" dirty="0"/>
            <a:t>- </a:t>
          </a:r>
          <a:r>
            <a:rPr lang="de-DE" sz="1900" kern="1200" dirty="0" err="1"/>
            <a:t>Only</a:t>
          </a:r>
          <a:r>
            <a:rPr lang="de-DE" sz="1900" kern="1200" dirty="0"/>
            <a:t> </a:t>
          </a:r>
          <a:r>
            <a:rPr lang="de-DE" sz="1900" b="1" kern="1200" dirty="0"/>
            <a:t>CKAN</a:t>
          </a:r>
          <a:endParaRPr lang="de-DE" sz="1900" kern="1200" dirty="0"/>
        </a:p>
      </dsp:txBody>
      <dsp:txXfrm>
        <a:off x="47233" y="38611"/>
        <a:ext cx="1241065" cy="1798807"/>
      </dsp:txXfrm>
    </dsp:sp>
    <dsp:sp modelId="{7BBEEBA0-BF78-4E83-A161-FDFE974833E3}">
      <dsp:nvSpPr>
        <dsp:cNvPr id="0" name=""/>
        <dsp:cNvSpPr/>
      </dsp:nvSpPr>
      <dsp:spPr>
        <a:xfrm>
          <a:off x="1417029" y="802516"/>
          <a:ext cx="191052" cy="270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900" kern="1200"/>
        </a:p>
      </dsp:txBody>
      <dsp:txXfrm>
        <a:off x="1417029" y="856715"/>
        <a:ext cx="133736" cy="162598"/>
      </dsp:txXfrm>
    </dsp:sp>
    <dsp:sp modelId="{DF5C5E73-210D-4744-8BB7-84175D1013BE}">
      <dsp:nvSpPr>
        <dsp:cNvPr id="0" name=""/>
        <dsp:cNvSpPr/>
      </dsp:nvSpPr>
      <dsp:spPr>
        <a:xfrm>
          <a:off x="1687386" y="0"/>
          <a:ext cx="1793061" cy="18760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kern="1200" dirty="0"/>
            <a:t>8/2015 [2]: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- 6 </a:t>
          </a:r>
          <a:r>
            <a:rPr lang="de-DE" sz="1900" b="1" kern="1200" dirty="0" err="1"/>
            <a:t>quality</a:t>
          </a:r>
          <a:r>
            <a:rPr lang="de-DE" sz="1900" b="1" kern="1200" dirty="0"/>
            <a:t> </a:t>
          </a:r>
          <a:r>
            <a:rPr lang="de-DE" sz="1900" b="1" kern="1200" dirty="0" err="1"/>
            <a:t>metrics</a:t>
          </a:r>
          <a:r>
            <a:rPr lang="de-DE" sz="1900" b="1" kern="1200" dirty="0"/>
            <a:t> </a:t>
          </a:r>
          <a:br>
            <a:rPr lang="de-DE" sz="1900" kern="1200" dirty="0"/>
          </a:br>
          <a:r>
            <a:rPr lang="de-DE" sz="1900" kern="1200" dirty="0"/>
            <a:t>- QA</a:t>
          </a:r>
        </a:p>
      </dsp:txBody>
      <dsp:txXfrm>
        <a:off x="1739903" y="52517"/>
        <a:ext cx="1688027" cy="1770995"/>
      </dsp:txXfrm>
    </dsp:sp>
    <dsp:sp modelId="{EFD52EDD-6ADA-4B35-ACCD-0673709E8D3E}">
      <dsp:nvSpPr>
        <dsp:cNvPr id="0" name=""/>
        <dsp:cNvSpPr/>
      </dsp:nvSpPr>
      <dsp:spPr>
        <a:xfrm>
          <a:off x="3572013" y="802516"/>
          <a:ext cx="194116" cy="270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900" kern="1200"/>
        </a:p>
      </dsp:txBody>
      <dsp:txXfrm>
        <a:off x="3572013" y="856715"/>
        <a:ext cx="135881" cy="162598"/>
      </dsp:txXfrm>
    </dsp:sp>
    <dsp:sp modelId="{A2F98E54-17FD-4C29-937E-C5DB7D1B88F8}">
      <dsp:nvSpPr>
        <dsp:cNvPr id="0" name=""/>
        <dsp:cNvSpPr/>
      </dsp:nvSpPr>
      <dsp:spPr>
        <a:xfrm>
          <a:off x="3846706" y="0"/>
          <a:ext cx="2905265" cy="18760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0" kern="1200" dirty="0"/>
            <a:t>6/2016 [3]: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- 260 </a:t>
          </a:r>
          <a:r>
            <a:rPr lang="de-DE" sz="2100" kern="1200" dirty="0" err="1"/>
            <a:t>portals</a:t>
          </a:r>
          <a:br>
            <a:rPr lang="de-DE" sz="2100" kern="1200" dirty="0"/>
          </a:br>
          <a:r>
            <a:rPr lang="de-DE" sz="1900" b="0" kern="1200" dirty="0"/>
            <a:t>- </a:t>
          </a:r>
          <a:r>
            <a:rPr lang="de-DE" sz="1900" kern="1200" dirty="0"/>
            <a:t>CKAN, </a:t>
          </a:r>
          <a:r>
            <a:rPr lang="de-DE" sz="1900" b="1" kern="1200" dirty="0" err="1"/>
            <a:t>Socrata</a:t>
          </a:r>
          <a:r>
            <a:rPr lang="de-DE" sz="1900" kern="1200" dirty="0"/>
            <a:t>, </a:t>
          </a:r>
          <a:r>
            <a:rPr lang="de-DE" sz="1900" b="1" kern="1200" dirty="0" err="1"/>
            <a:t>OpenDataSoft</a:t>
          </a:r>
          <a:br>
            <a:rPr lang="de-DE" sz="1900" b="1" kern="1200" dirty="0"/>
          </a:br>
          <a:r>
            <a:rPr lang="de-DE" sz="1900" kern="1200" dirty="0"/>
            <a:t>- 18  </a:t>
          </a:r>
          <a:r>
            <a:rPr lang="de-DE" sz="1900" kern="1200" dirty="0" err="1"/>
            <a:t>metrics</a:t>
          </a:r>
          <a:endParaRPr lang="de-DE" sz="1900" kern="1200" dirty="0"/>
        </a:p>
      </dsp:txBody>
      <dsp:txXfrm>
        <a:off x="3901653" y="54947"/>
        <a:ext cx="2795371" cy="1766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17FD-8155-4502-AF78-DBC2EA4B168F}" type="datetimeFigureOut">
              <a:rPr lang="en-GB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25/04/2019</a:t>
            </a:fld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6F62-1C91-45E7-BAED-FBFBF67C82BC}" type="slidenum">
              <a:rPr lang="en-GB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5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0A972FC-F5E0-4F80-B169-F0B5EFC71333}" type="datetimeFigureOut">
              <a:rPr lang="en-GB" smtClean="0"/>
              <a:pPr/>
              <a:t>25/04/2019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19CC2FD-B32F-4992-A15B-F95E2E35C81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13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talk is more about problems than about solutions…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712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China…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0747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5920a49a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5920a49a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188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5920a49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5920a49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405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8355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probably very valuable and interesting overlaps and links to discover </a:t>
            </a:r>
            <a:r>
              <a:rPr lang="en-US"/>
              <a:t>in the data!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42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16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</a:t>
            </a:r>
            <a:r>
              <a:rPr lang="en-US" dirty="0" err="1"/>
              <a:t>datesets</a:t>
            </a:r>
            <a:r>
              <a:rPr lang="en-US" dirty="0"/>
              <a:t>, different metadata, even different portal software used.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15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difference? Non-speaking column names, numeric values instead of labels.</a:t>
            </a:r>
          </a:p>
        </p:txBody>
      </p:sp>
    </p:spTree>
    <p:extLst>
      <p:ext uri="{BB962C8B-B14F-4D97-AF65-F5344CB8AC3E}">
        <p14:creationId xmlns:p14="http://schemas.microsoft.com/office/powerpoint/2010/main" val="2148802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620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Kolmogorov-Smirnov Test (Distribution similarity of samples with </a:t>
            </a:r>
            <a:r>
              <a:rPr lang="en-US" dirty="0" err="1"/>
              <a:t>sistributions</a:t>
            </a:r>
            <a:r>
              <a:rPr lang="en-US" dirty="0"/>
              <a:t>), other alternatives: min/max,  overlapping value ranges, value SD, standard descriptive statistics)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404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Election results…. Number of invalid votes… not surprisingly correlated with population numbers or densities (although sure not directly matching).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22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391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685846" y="5127682"/>
            <a:ext cx="1749600" cy="401894"/>
          </a:xfrm>
          <a:prstGeom prst="rect">
            <a:avLst/>
          </a:prstGeom>
        </p:spPr>
      </p:pic>
      <p:sp>
        <p:nvSpPr>
          <p:cNvPr id="12" name="Textfeld 8"/>
          <p:cNvSpPr txBox="1"/>
          <p:nvPr userDrawn="1"/>
        </p:nvSpPr>
        <p:spPr>
          <a:xfrm>
            <a:off x="1251237" y="5282380"/>
            <a:ext cx="5213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b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Institute for Information Business.</a:t>
            </a:r>
            <a:r>
              <a:rPr lang="en-GB" sz="1100" b="1" kern="1200" baseline="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   </a:t>
            </a:r>
            <a:r>
              <a:rPr lang="en-GB" sz="1600" b="0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data.wu.ac.at</a:t>
            </a:r>
            <a:endParaRPr lang="en-GB" sz="1200" b="1" kern="1200" baseline="0" dirty="0">
              <a:solidFill>
                <a:schemeClr val="bg1"/>
              </a:solidFill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295575" y="625621"/>
            <a:ext cx="8552850" cy="2037600"/>
            <a:chOff x="287338" y="603319"/>
            <a:chExt cx="8552850" cy="2037600"/>
          </a:xfrm>
        </p:grpSpPr>
        <p:sp>
          <p:nvSpPr>
            <p:cNvPr id="21" name="Rechteck 20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hteck 21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3" name="Bild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30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993080"/>
            <a:ext cx="5436000" cy="35153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31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301365"/>
            <a:ext cx="5436000" cy="10260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5" y="5023009"/>
            <a:ext cx="779371" cy="548479"/>
          </a:xfrm>
          <a:prstGeom prst="rect">
            <a:avLst/>
          </a:prstGeom>
        </p:spPr>
      </p:pic>
      <p:sp>
        <p:nvSpPr>
          <p:cNvPr id="17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941638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</p:spTree>
    <p:extLst>
      <p:ext uri="{BB962C8B-B14F-4D97-AF65-F5344CB8AC3E}">
        <p14:creationId xmlns:p14="http://schemas.microsoft.com/office/powerpoint/2010/main" val="38395811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15636"/>
            <a:ext cx="6140450" cy="6746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25562"/>
            <a:ext cx="4027488" cy="3901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9" y="1325562"/>
            <a:ext cx="4029075" cy="3901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6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E263FBF5-8BA2-BC4C-A885-F0730F6AC04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77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>
          <a:xfrm>
            <a:off x="287338" y="603319"/>
            <a:ext cx="8552850" cy="2037600"/>
            <a:chOff x="287338" y="603319"/>
            <a:chExt cx="8552850" cy="2037600"/>
          </a:xfrm>
        </p:grpSpPr>
        <p:sp>
          <p:nvSpPr>
            <p:cNvPr id="16" name="Rechteck 15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83" y="5129960"/>
            <a:ext cx="1749556" cy="402337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941638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301365"/>
            <a:ext cx="5436000" cy="10260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993080"/>
            <a:ext cx="5436000" cy="35153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8" name="Textfeld 8"/>
          <p:cNvSpPr txBox="1"/>
          <p:nvPr userDrawn="1"/>
        </p:nvSpPr>
        <p:spPr>
          <a:xfrm>
            <a:off x="1473301" y="5349196"/>
            <a:ext cx="32816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b="1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Institute for Information Business.</a:t>
            </a:r>
            <a:r>
              <a:rPr lang="en-GB" sz="1200" b="1" kern="1200" baseline="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   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6" y="5032465"/>
            <a:ext cx="843671" cy="59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61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344613"/>
            <a:ext cx="7759644" cy="3587051"/>
          </a:xfrm>
        </p:spPr>
        <p:txBody>
          <a:bodyPr lIns="0" rIns="0"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7939878" y="5232755"/>
            <a:ext cx="563569" cy="258085"/>
          </a:xfrm>
        </p:spPr>
        <p:txBody>
          <a:bodyPr/>
          <a:lstStyle>
            <a:lvl1pPr>
              <a:defRPr sz="1050"/>
            </a:lvl1pPr>
          </a:lstStyle>
          <a:p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2408" y="1265366"/>
            <a:ext cx="8210547" cy="381494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/>
              <a:t>Placeholder for objects</a:t>
            </a: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1043522"/>
            <a:ext cx="9144000" cy="25200"/>
          </a:xfrm>
          <a:prstGeom prst="rect">
            <a:avLst/>
          </a:prstGeom>
          <a:solidFill>
            <a:srgbClr val="0C9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     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1621" y="289576"/>
            <a:ext cx="1168210" cy="6078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351162" y="5276950"/>
            <a:ext cx="528669" cy="258085"/>
          </a:xfrm>
        </p:spPr>
        <p:txBody>
          <a:bodyPr/>
          <a:lstStyle>
            <a:lvl1pPr>
              <a:defRPr sz="1050"/>
            </a:lvl1pPr>
          </a:lstStyle>
          <a:p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5" y="1344612"/>
            <a:ext cx="3960000" cy="3715067"/>
          </a:xfrm>
        </p:spPr>
        <p:txBody>
          <a:bodyPr>
            <a:normAutofit/>
          </a:bodyPr>
          <a:lstStyle>
            <a:lvl1pPr>
              <a:defRPr sz="1600"/>
            </a:lvl1pPr>
            <a:lvl2pPr marL="541312" indent="-285750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344613"/>
            <a:ext cx="3960000" cy="371506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 marL="541312" indent="-285750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315185" y="5231728"/>
            <a:ext cx="549609" cy="25808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5" y="1935991"/>
            <a:ext cx="3960000" cy="316951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935991"/>
            <a:ext cx="3960000" cy="316951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468314" y="1344613"/>
            <a:ext cx="3960811" cy="533136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GB" dirty="0"/>
              <a:t>Subtitle 1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4727894" y="1344613"/>
            <a:ext cx="3960811" cy="533136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GB" dirty="0"/>
              <a:t>Subtitle 2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322165" y="5289339"/>
            <a:ext cx="563569" cy="25808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899843" y="2421730"/>
            <a:ext cx="3736157" cy="220107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5" rIns="91431" bIns="45715" rtlCol="0" anchor="ctr"/>
          <a:lstStyle/>
          <a:p>
            <a:pPr algn="ctr"/>
            <a:endParaRPr lang="en-GB" dirty="0"/>
          </a:p>
        </p:txBody>
      </p:sp>
      <p:pic>
        <p:nvPicPr>
          <p:cNvPr id="7" name="Grafik 6" descr="Logo-für-V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61" y="2584451"/>
            <a:ext cx="404440" cy="1850096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740401" y="2743200"/>
            <a:ext cx="2590799" cy="1536700"/>
          </a:xfrm>
        </p:spPr>
        <p:txBody>
          <a:bodyPr>
            <a:normAutofit/>
          </a:bodyPr>
          <a:lstStyle>
            <a:lvl1pPr marL="0" marR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Adressdaten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eingeben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168602" y="5296319"/>
            <a:ext cx="570549" cy="25808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344614"/>
            <a:ext cx="7759644" cy="3853906"/>
          </a:xfrm>
        </p:spPr>
        <p:txBody>
          <a:bodyPr lIns="0" rIns="0">
            <a:normAutofit/>
          </a:bodyPr>
          <a:lstStyle>
            <a:lvl1pPr>
              <a:defRPr sz="1440"/>
            </a:lvl1pPr>
            <a:lvl2pPr>
              <a:defRPr sz="1350"/>
            </a:lvl2pPr>
            <a:lvl3pPr>
              <a:defRPr sz="1260"/>
            </a:lvl3pPr>
            <a:lvl4pPr>
              <a:defRPr sz="1080"/>
            </a:lvl4pPr>
            <a:lvl5pPr>
              <a:defRPr sz="1080"/>
            </a:lvl5pPr>
          </a:lstStyle>
          <a:p>
            <a:pPr lvl="0"/>
            <a:r>
              <a:rPr lang="de-AT" dirty="0"/>
              <a:t>Textmasterformat durch Klicken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B0F6-B814-432F-A5EF-779CD4E3E58E}" type="datetime1">
              <a:rPr lang="de-AT" smtClean="0"/>
              <a:t>25.04.19</a:t>
            </a:fld>
            <a:endParaRPr lang="de-A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2850881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de" smtClean="0"/>
              <a:pPr algn="r"/>
              <a:t>‹#›</a:t>
            </a:fld>
            <a:endParaRPr lang="de"/>
          </a:p>
        </p:txBody>
      </p:sp>
    </p:spTree>
    <p:extLst>
      <p:ext uri="{BB962C8B-B14F-4D97-AF65-F5344CB8AC3E}">
        <p14:creationId xmlns:p14="http://schemas.microsoft.com/office/powerpoint/2010/main" val="215648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344613"/>
            <a:ext cx="7764463" cy="3715067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8" name="Rechteck 17"/>
          <p:cNvSpPr/>
          <p:nvPr userDrawn="1"/>
        </p:nvSpPr>
        <p:spPr bwMode="gray">
          <a:xfrm>
            <a:off x="0" y="1043522"/>
            <a:ext cx="9144000" cy="25200"/>
          </a:xfrm>
          <a:prstGeom prst="rect">
            <a:avLst/>
          </a:prstGeom>
          <a:solidFill>
            <a:srgbClr val="0C94B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     </a:t>
            </a:r>
          </a:p>
        </p:txBody>
      </p: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711621" y="289576"/>
            <a:ext cx="1168210" cy="607850"/>
          </a:xfrm>
          <a:prstGeom prst="rect">
            <a:avLst/>
          </a:prstGeom>
        </p:spPr>
      </p:pic>
      <p:sp>
        <p:nvSpPr>
          <p:cNvPr id="15" name="Titelplatzhalter 14"/>
          <p:cNvSpPr>
            <a:spLocks noGrp="1"/>
          </p:cNvSpPr>
          <p:nvPr userDrawn="1">
            <p:ph type="title"/>
          </p:nvPr>
        </p:nvSpPr>
        <p:spPr bwMode="auto">
          <a:xfrm>
            <a:off x="462408" y="139700"/>
            <a:ext cx="6840000" cy="90382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7849651" y="5335571"/>
            <a:ext cx="892150" cy="25808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r>
              <a:rPr lang="en-GB" dirty="0"/>
              <a:t>Page </a:t>
            </a:r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5" r:id="rId2"/>
    <p:sldLayoutId id="2147483663" r:id="rId3"/>
    <p:sldLayoutId id="2147483664" r:id="rId4"/>
    <p:sldLayoutId id="2147483667" r:id="rId5"/>
    <p:sldLayoutId id="2147483668" r:id="rId6"/>
    <p:sldLayoutId id="2147483670" r:id="rId7"/>
    <p:sldLayoutId id="2147483684" r:id="rId8"/>
    <p:sldLayoutId id="2147483685" r:id="rId9"/>
    <p:sldLayoutId id="2147483686" r:id="rId10"/>
  </p:sldLayoutIdLst>
  <p:transition>
    <p:fade/>
  </p:transition>
  <p:hf hdr="0" dt="0"/>
  <p:txStyles>
    <p:titleStyle>
      <a:lvl1pPr algn="l" defTabSz="914306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66700" indent="-266700" algn="l" defTabSz="91430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14388" indent="-273050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3525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179" userDrawn="1">
          <p15:clr>
            <a:srgbClr val="F26B43"/>
          </p15:clr>
        </p15:guide>
        <p15:guide id="5" pos="5467" userDrawn="1">
          <p15:clr>
            <a:srgbClr val="F26B43"/>
          </p15:clr>
        </p15:guide>
        <p15:guide id="7" orient="horz" pos="3278" userDrawn="1">
          <p15:clr>
            <a:srgbClr val="F26B43"/>
          </p15:clr>
        </p15:guide>
        <p15:guide id="9" orient="horz" pos="182" userDrawn="1">
          <p15:clr>
            <a:srgbClr val="F26B43"/>
          </p15:clr>
        </p15:guide>
        <p15:guide id="10" orient="horz" pos="847" userDrawn="1">
          <p15:clr>
            <a:srgbClr val="F26B43"/>
          </p15:clr>
        </p15:guide>
        <p15:guide id="11" orient="horz" pos="3522" userDrawn="1">
          <p15:clr>
            <a:srgbClr val="F26B43"/>
          </p15:clr>
        </p15:guide>
        <p15:guide id="12" orient="horz" pos="10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watch?v=kCAymmbYIvc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.gv.at/katalog/dataset/e108dcc3-1304-4076-8619-f2185c37ef8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data.wu.ac.at/iswc2016_numlabels/submission/col14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wu.ac.at/ns/csvwx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hyperlink" Target="http://data.wu.ac.at/portalwatch/portal/data_gov/1818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wu.ac.at/portalwatch/sparql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hyperlink" Target="http://data.wu.ac.at/odso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box.google.com/datasetsearch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hart" Target="../charts/chart1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632702" y="1590928"/>
            <a:ext cx="5436000" cy="1026000"/>
          </a:xfrm>
        </p:spPr>
        <p:txBody>
          <a:bodyPr/>
          <a:lstStyle/>
          <a:p>
            <a:r>
              <a:rPr lang="en-US" b="0" dirty="0"/>
              <a:t>Toward </a:t>
            </a:r>
            <a:br>
              <a:rPr lang="en-US" b="0" dirty="0"/>
            </a:br>
            <a:r>
              <a:rPr lang="en-US" b="0" dirty="0"/>
              <a:t>Natural Data Understanding</a:t>
            </a:r>
            <a:br>
              <a:rPr lang="en-US" sz="2800" dirty="0"/>
            </a:br>
            <a:endParaRPr lang="de-DE" sz="2800" i="1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287337" y="2941637"/>
            <a:ext cx="7860376" cy="1128716"/>
          </a:xfrm>
        </p:spPr>
        <p:txBody>
          <a:bodyPr/>
          <a:lstStyle/>
          <a:p>
            <a:r>
              <a:rPr lang="de-DE" sz="2000" dirty="0"/>
              <a:t>Axel Polleres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56807411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44" y="1343811"/>
            <a:ext cx="4111402" cy="196523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Challenges in Siemens?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470"/>
            <a:ext cx="9144000" cy="1165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230"/>
            <a:ext cx="9144000" cy="126124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2872196"/>
            <a:ext cx="9144000" cy="1269274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8600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149503"/>
            <a:ext cx="9144000" cy="1269274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8600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6753498" y="1448346"/>
            <a:ext cx="2299062" cy="2084564"/>
          </a:xfrm>
          <a:prstGeom prst="wedgeRoundRectCallout">
            <a:avLst>
              <a:gd name="adj1" fmla="val -129865"/>
              <a:gd name="adj2" fmla="val 506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(How) can customer data be leveraged for novel,  complex analytics, machine learning, and finally decision making?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018314" y="4043729"/>
            <a:ext cx="4125686" cy="1641021"/>
          </a:xfrm>
          <a:prstGeom prst="wedgeRoundRectCallout">
            <a:avLst>
              <a:gd name="adj1" fmla="val -113785"/>
              <a:gd name="adj2" fmla="val -6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(How) can customer data be leveraged in a privacy-aware, legally compliant manner? I.e., how can we enable re-use of “insights” across systems, across projects, etc.)</a:t>
            </a:r>
          </a:p>
        </p:txBody>
      </p:sp>
    </p:spTree>
    <p:extLst>
      <p:ext uri="{BB962C8B-B14F-4D97-AF65-F5344CB8AC3E}">
        <p14:creationId xmlns:p14="http://schemas.microsoft.com/office/powerpoint/2010/main" val="2538002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6AE-608C-BA40-AFFD-6D271673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0"/>
            <a:ext cx="6840000" cy="879746"/>
          </a:xfrm>
        </p:spPr>
        <p:txBody>
          <a:bodyPr/>
          <a:lstStyle/>
          <a:p>
            <a:r>
              <a:rPr lang="en-US" dirty="0"/>
              <a:t>What is ”Natural Data”?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A8B5913-614D-584F-87F4-29C61E3E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7313" y="5207841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C57DB6-7E2A-094F-BE4D-7ED5C83828AD}"/>
              </a:ext>
            </a:extLst>
          </p:cNvPr>
          <p:cNvSpPr txBox="1"/>
          <p:nvPr/>
        </p:nvSpPr>
        <p:spPr>
          <a:xfrm>
            <a:off x="462408" y="1562987"/>
            <a:ext cx="567091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”Natural Data” = “Data as it occurs in the wild”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Heterogenous data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different sources and origins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Formats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Semantics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Sparse descriptive metadata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Raw/not necessarily for human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Policies forbid to re-share sensitive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Data Catalogs not even existing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ym typeface="Wingdings" pitchFamily="2" charset="2"/>
              </a:rPr>
              <a:t> Hard to search and integrate!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60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8" y="139700"/>
            <a:ext cx="6606607" cy="903822"/>
          </a:xfrm>
        </p:spPr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Search &amp; Integration </a:t>
            </a:r>
            <a:r>
              <a:rPr lang="de-DE" dirty="0" err="1"/>
              <a:t>of</a:t>
            </a:r>
            <a:r>
              <a:rPr lang="de-DE" dirty="0"/>
              <a:t> Natural Data a </a:t>
            </a:r>
            <a:r>
              <a:rPr lang="de-DE" dirty="0" err="1"/>
              <a:t>problem</a:t>
            </a:r>
            <a:r>
              <a:rPr lang="de-DE" dirty="0"/>
              <a:t>?</a:t>
            </a:r>
          </a:p>
        </p:txBody>
      </p:sp>
      <p:sp>
        <p:nvSpPr>
          <p:cNvPr id="5" name="Rechteck 4"/>
          <p:cNvSpPr/>
          <p:nvPr/>
        </p:nvSpPr>
        <p:spPr>
          <a:xfrm>
            <a:off x="762000" y="1477347"/>
            <a:ext cx="3810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hlinkClick r:id="rId2"/>
              </a:rPr>
              <a:t>https://www.youtube.com/watch?v=kCAymmbYIvc</a:t>
            </a:r>
            <a:r>
              <a:rPr lang="de-DE" sz="1000" dirty="0"/>
              <a:t> </a:t>
            </a:r>
          </a:p>
        </p:txBody>
      </p:sp>
      <p:pic>
        <p:nvPicPr>
          <p:cNvPr id="6" name="Bild 5" descr="Screen Shot 2015-06-08 at 09.11.0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2271889"/>
            <a:ext cx="3613346" cy="1961445"/>
          </a:xfrm>
          <a:prstGeom prst="rect">
            <a:avLst/>
          </a:prstGeom>
        </p:spPr>
      </p:pic>
      <p:pic>
        <p:nvPicPr>
          <p:cNvPr id="7" name="Bild 6" descr="Screen Shot 2015-06-08 at 09.15.2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87" y="4237653"/>
            <a:ext cx="3243501" cy="2000937"/>
          </a:xfrm>
          <a:prstGeom prst="rect">
            <a:avLst/>
          </a:prstGeom>
        </p:spPr>
      </p:pic>
      <p:pic>
        <p:nvPicPr>
          <p:cNvPr id="8" name="Bild 7" descr="Screen Shot 2015-06-08 at 09.17.39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1" y="1357333"/>
            <a:ext cx="3653794" cy="35775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511994" y="2797494"/>
            <a:ext cx="625492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33" dirty="0"/>
              <a:t>vs.</a:t>
            </a:r>
          </a:p>
        </p:txBody>
      </p:sp>
      <p:pic>
        <p:nvPicPr>
          <p:cNvPr id="10" name="Bild 9" descr="Screen Shot 2015-06-08 at 09.21.38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953" y="3201770"/>
            <a:ext cx="4230047" cy="251323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211960" y="4717707"/>
            <a:ext cx="4170040" cy="9903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67" b="1" i="1" dirty="0">
                <a:solidFill>
                  <a:srgbClr val="FF0000"/>
                </a:solidFill>
              </a:rPr>
              <a:t>Open Data Search </a:t>
            </a:r>
            <a:r>
              <a:rPr lang="de-DE" sz="1167" b="1" i="1" dirty="0" err="1">
                <a:solidFill>
                  <a:srgbClr val="FF0000"/>
                </a:solidFill>
              </a:rPr>
              <a:t>is</a:t>
            </a:r>
            <a:r>
              <a:rPr lang="de-DE" sz="1167" b="1" i="1" dirty="0">
                <a:solidFill>
                  <a:srgbClr val="FF0000"/>
                </a:solidFill>
              </a:rPr>
              <a:t> </a:t>
            </a:r>
            <a:r>
              <a:rPr lang="de-DE" sz="1167" b="1" i="1" dirty="0" err="1">
                <a:solidFill>
                  <a:srgbClr val="FF0000"/>
                </a:solidFill>
              </a:rPr>
              <a:t>hard</a:t>
            </a:r>
            <a:r>
              <a:rPr lang="de-DE" sz="1167" i="1" dirty="0">
                <a:solidFill>
                  <a:srgbClr val="FF0000"/>
                </a:solidFill>
              </a:rPr>
              <a:t>...</a:t>
            </a:r>
          </a:p>
          <a:p>
            <a:pPr marL="285739" indent="-285739">
              <a:buAutoNum type="alphaLcParenR"/>
            </a:pPr>
            <a:r>
              <a:rPr lang="de-DE" sz="1167" i="1" dirty="0" err="1">
                <a:solidFill>
                  <a:srgbClr val="FF0000"/>
                </a:solidFill>
              </a:rPr>
              <a:t>No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natural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language</a:t>
            </a:r>
            <a:r>
              <a:rPr lang="de-DE" sz="1167" i="1" dirty="0">
                <a:solidFill>
                  <a:srgbClr val="FF0000"/>
                </a:solidFill>
              </a:rPr>
              <a:t> „</a:t>
            </a:r>
            <a:r>
              <a:rPr lang="de-DE" sz="1167" i="1" dirty="0" err="1">
                <a:solidFill>
                  <a:srgbClr val="FF0000"/>
                </a:solidFill>
              </a:rPr>
              <a:t>cues</a:t>
            </a:r>
            <a:r>
              <a:rPr lang="de-DE" sz="1167" i="1" dirty="0">
                <a:solidFill>
                  <a:srgbClr val="FF0000"/>
                </a:solidFill>
              </a:rPr>
              <a:t>“ like in Web </a:t>
            </a:r>
            <a:r>
              <a:rPr lang="de-DE" sz="1167" i="1" dirty="0" err="1">
                <a:solidFill>
                  <a:srgbClr val="FF0000"/>
                </a:solidFill>
              </a:rPr>
              <a:t>tables</a:t>
            </a:r>
            <a:r>
              <a:rPr lang="de-DE" sz="1167" i="1" dirty="0">
                <a:solidFill>
                  <a:srgbClr val="FF0000"/>
                </a:solidFill>
              </a:rPr>
              <a:t>...</a:t>
            </a:r>
          </a:p>
          <a:p>
            <a:pPr marL="285739" indent="-285739">
              <a:buAutoNum type="alphaLcParenR"/>
            </a:pPr>
            <a:r>
              <a:rPr lang="de-DE" sz="1167" i="1" dirty="0" err="1">
                <a:solidFill>
                  <a:srgbClr val="FF0000"/>
                </a:solidFill>
              </a:rPr>
              <a:t>Existing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knowledge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graphs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don‘t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cover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the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domain</a:t>
            </a:r>
            <a:r>
              <a:rPr lang="de-DE" sz="1167" i="1" dirty="0">
                <a:solidFill>
                  <a:srgbClr val="FF0000"/>
                </a:solidFill>
              </a:rPr>
              <a:t> </a:t>
            </a:r>
            <a:r>
              <a:rPr lang="de-DE" sz="1167" i="1" dirty="0" err="1">
                <a:solidFill>
                  <a:srgbClr val="FF0000"/>
                </a:solidFill>
              </a:rPr>
              <a:t>of</a:t>
            </a:r>
            <a:r>
              <a:rPr lang="de-DE" sz="1167" i="1" dirty="0">
                <a:solidFill>
                  <a:srgbClr val="FF0000"/>
                </a:solidFill>
              </a:rPr>
              <a:t> "Open Data“ </a:t>
            </a:r>
            <a:r>
              <a:rPr lang="de-DE" sz="1167" i="1" dirty="0" err="1">
                <a:solidFill>
                  <a:srgbClr val="FF0000"/>
                </a:solidFill>
              </a:rPr>
              <a:t>well</a:t>
            </a:r>
            <a:endParaRPr lang="de-DE" sz="1167" i="1" dirty="0">
              <a:solidFill>
                <a:srgbClr val="FF0000"/>
              </a:solidFill>
            </a:endParaRPr>
          </a:p>
          <a:p>
            <a:pPr marL="285739" indent="-285739">
              <a:buAutoNum type="alphaLcParenR"/>
            </a:pPr>
            <a:r>
              <a:rPr lang="de-DE" sz="1167" i="1" dirty="0">
                <a:solidFill>
                  <a:srgbClr val="FF0000"/>
                </a:solidFill>
              </a:rPr>
              <a:t>Open Data </a:t>
            </a:r>
            <a:r>
              <a:rPr lang="de-DE" sz="1167" i="1" dirty="0" err="1">
                <a:solidFill>
                  <a:srgbClr val="FF0000"/>
                </a:solidFill>
              </a:rPr>
              <a:t>is</a:t>
            </a:r>
            <a:r>
              <a:rPr lang="de-DE" sz="1167" i="1" dirty="0">
                <a:solidFill>
                  <a:srgbClr val="FF0000"/>
                </a:solidFill>
              </a:rPr>
              <a:t> not </a:t>
            </a:r>
            <a:r>
              <a:rPr lang="de-DE" sz="1167" i="1" dirty="0" err="1">
                <a:solidFill>
                  <a:srgbClr val="FF0000"/>
                </a:solidFill>
              </a:rPr>
              <a:t>properly</a:t>
            </a:r>
            <a:r>
              <a:rPr lang="de-DE" sz="1167" i="1" dirty="0">
                <a:solidFill>
                  <a:srgbClr val="FF0000"/>
                </a:solidFill>
              </a:rPr>
              <a:t> geo-</a:t>
            </a:r>
            <a:r>
              <a:rPr lang="de-DE" sz="1167" i="1" dirty="0" err="1">
                <a:solidFill>
                  <a:srgbClr val="FF0000"/>
                </a:solidFill>
              </a:rPr>
              <a:t>referenced</a:t>
            </a:r>
            <a:endParaRPr lang="de-DE" sz="1167" i="1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74596" y="1717373"/>
            <a:ext cx="3810000" cy="27193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167" dirty="0"/>
              <a:t>Structured Data in Web Search </a:t>
            </a:r>
            <a:r>
              <a:rPr lang="de-DE" sz="1167" dirty="0" err="1"/>
              <a:t>by</a:t>
            </a:r>
            <a:r>
              <a:rPr lang="de-DE" sz="1167" dirty="0"/>
              <a:t> </a:t>
            </a:r>
            <a:r>
              <a:rPr lang="de-DE" sz="1167" dirty="0" err="1"/>
              <a:t>Alon</a:t>
            </a:r>
            <a:r>
              <a:rPr lang="de-DE" sz="1167" dirty="0"/>
              <a:t> Halevy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47C7B97-19AD-C348-BE78-4338F586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9740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F09CC6F8-B68C-A849-8B48-11AB79251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139700"/>
            <a:ext cx="6840000" cy="903822"/>
          </a:xfrm>
        </p:spPr>
        <p:txBody>
          <a:bodyPr/>
          <a:lstStyle/>
          <a:p>
            <a:r>
              <a:rPr lang="en-US" dirty="0"/>
              <a:t>“Natural Data” Search: How would a human approach this problem?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C4ED6D-AAC8-BE4B-851F-B51884093020}"/>
              </a:ext>
            </a:extLst>
          </p:cNvPr>
          <p:cNvSpPr/>
          <p:nvPr/>
        </p:nvSpPr>
        <p:spPr>
          <a:xfrm>
            <a:off x="7082149" y="1448682"/>
            <a:ext cx="20618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e.g. you wouldn’t probably search in </a:t>
            </a:r>
            <a:r>
              <a:rPr lang="en-US" dirty="0" err="1"/>
              <a:t>data.gov</a:t>
            </a:r>
            <a:r>
              <a:rPr lang="en-US" dirty="0"/>
              <a:t> …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A4A6A36-3FFF-AB4A-BAA6-1675C238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9878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CD8C78-A1E8-CE4E-AFC4-2F4698411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8742"/>
            <a:ext cx="5942635" cy="2971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2216C-1B4A-4D41-AC62-E0CB3F796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96" y="1128794"/>
            <a:ext cx="6124353" cy="3199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18F7C2-C94E-6548-9ACF-AF511A6A6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94" t="5585" r="594" b="23601"/>
          <a:stretch/>
        </p:blipFill>
        <p:spPr>
          <a:xfrm>
            <a:off x="3415210" y="2970219"/>
            <a:ext cx="5728790" cy="28418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134788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67F54B-0391-ED44-922D-2827039A2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39" y="116254"/>
            <a:ext cx="8182708" cy="903822"/>
          </a:xfrm>
        </p:spPr>
        <p:txBody>
          <a:bodyPr>
            <a:normAutofit fontScale="90000"/>
          </a:bodyPr>
          <a:lstStyle/>
          <a:p>
            <a:r>
              <a:rPr lang="en-US" dirty="0"/>
              <a:t>Our research:</a:t>
            </a:r>
            <a:br>
              <a:rPr lang="en-US" dirty="0"/>
            </a:br>
            <a:r>
              <a:rPr lang="en-US" dirty="0"/>
              <a:t>Knowledge Graphs for Natural Data Search &amp; Integration!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991F3-1B0C-684A-9942-FAAA03CB0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6619F0-43E2-5C44-BF3D-7FE2A36E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9" y="1210157"/>
            <a:ext cx="3718277" cy="3832516"/>
          </a:xfrm>
          <a:prstGeom prst="rect">
            <a:avLst/>
          </a:prstGeom>
        </p:spPr>
      </p:pic>
      <p:pic>
        <p:nvPicPr>
          <p:cNvPr id="8" name="Picture 6" descr="Ähnliches Foto">
            <a:extLst>
              <a:ext uri="{FF2B5EF4-FFF2-40B4-BE49-F238E27FC236}">
                <a16:creationId xmlns:a16="http://schemas.microsoft.com/office/drawing/2014/main" id="{F261D0F0-B857-EA40-8D4A-165C7C884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910" y="2618708"/>
            <a:ext cx="1334352" cy="8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BFE38F-82A8-634C-AC82-1005AABA3DB7}"/>
              </a:ext>
            </a:extLst>
          </p:cNvPr>
          <p:cNvCxnSpPr>
            <a:cxnSpLocks/>
          </p:cNvCxnSpPr>
          <p:nvPr/>
        </p:nvCxnSpPr>
        <p:spPr>
          <a:xfrm flipH="1">
            <a:off x="2179877" y="2695288"/>
            <a:ext cx="2992459" cy="2920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91DE7F-F291-9644-A02C-B6C430F6137E}"/>
              </a:ext>
            </a:extLst>
          </p:cNvPr>
          <p:cNvCxnSpPr>
            <a:cxnSpLocks/>
          </p:cNvCxnSpPr>
          <p:nvPr/>
        </p:nvCxnSpPr>
        <p:spPr>
          <a:xfrm flipH="1" flipV="1">
            <a:off x="2179877" y="3103800"/>
            <a:ext cx="2992459" cy="241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39C382D-91BB-734C-994A-5B780C85B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449" y="1180341"/>
            <a:ext cx="2995551" cy="19234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C59D49-E7DE-7645-93C4-2BE9ED34F7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6"/>
          <a:stretch/>
        </p:blipFill>
        <p:spPr>
          <a:xfrm>
            <a:off x="6799384" y="2721828"/>
            <a:ext cx="2344615" cy="11516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30" name="Picture 6" descr="https://upload.wikimedia.org/wikipedia/commons/thumb/6/66/Wikidata-logo-en.svg/2000px-Wikidata-logo-en.svg.png">
            <a:extLst>
              <a:ext uri="{FF2B5EF4-FFF2-40B4-BE49-F238E27FC236}">
                <a16:creationId xmlns:a16="http://schemas.microsoft.com/office/drawing/2014/main" id="{E62144E8-65DF-E549-BB17-7E7014A5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6" y="3989940"/>
            <a:ext cx="226250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780385-3FD4-644C-9332-893A80942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5104" y="5412340"/>
            <a:ext cx="1397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20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7A10DB-244E-C845-974D-C4FD95220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19" y="1344613"/>
            <a:ext cx="8041428" cy="414622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 approaches how knowledge graphs could help to solve the Open Data search problem (aside the obvious):</a:t>
            </a:r>
          </a:p>
          <a:p>
            <a:pPr marL="884238" lvl="2" indent="-342900">
              <a:buFont typeface="+mj-lt"/>
              <a:buAutoNum type="arabicPeriod"/>
            </a:pPr>
            <a:r>
              <a:rPr lang="en-US" dirty="0"/>
              <a:t>Hierarchical labelling of Labeling of numeric data</a:t>
            </a:r>
          </a:p>
          <a:p>
            <a:pPr marL="884238" lvl="2" indent="-342900">
              <a:buFont typeface="+mj-lt"/>
              <a:buAutoNum type="arabicPeriod"/>
            </a:pPr>
            <a:r>
              <a:rPr lang="en-US" dirty="0"/>
              <a:t>Hierarchical labelling of </a:t>
            </a:r>
            <a:r>
              <a:rPr lang="en-US" dirty="0" err="1"/>
              <a:t>Spatio</a:t>
            </a:r>
            <a:r>
              <a:rPr lang="en-US" dirty="0"/>
              <a:t>-Temporal entities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67F54B-0391-ED44-922D-2827039A2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39" y="116254"/>
            <a:ext cx="8182708" cy="903822"/>
          </a:xfrm>
        </p:spPr>
        <p:txBody>
          <a:bodyPr>
            <a:normAutofit fontScale="90000"/>
          </a:bodyPr>
          <a:lstStyle/>
          <a:p>
            <a:r>
              <a:rPr lang="en-US" dirty="0"/>
              <a:t>Our research:</a:t>
            </a:r>
            <a:br>
              <a:rPr lang="en-US" dirty="0"/>
            </a:br>
            <a:r>
              <a:rPr lang="en-US" dirty="0"/>
              <a:t>Knowledge Graphs for Natural Data Search &amp; Integration!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991F3-1B0C-684A-9942-FAAA03CB0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47549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Table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16</a:t>
            </a:fld>
            <a:endParaRPr lang="en-GB" dirty="0"/>
          </a:p>
        </p:txBody>
      </p:sp>
      <p:graphicFrame>
        <p:nvGraphicFramePr>
          <p:cNvPr id="5" name="Table 227"/>
          <p:cNvGraphicFramePr/>
          <p:nvPr>
            <p:extLst>
              <p:ext uri="{D42A27DB-BD31-4B8C-83A1-F6EECF244321}">
                <p14:modId xmlns:p14="http://schemas.microsoft.com/office/powerpoint/2010/main" val="2432978569"/>
              </p:ext>
            </p:extLst>
          </p:nvPr>
        </p:nvGraphicFramePr>
        <p:xfrm>
          <a:off x="1301750" y="3333750"/>
          <a:ext cx="6314774" cy="2009941"/>
        </p:xfrm>
        <a:graphic>
          <a:graphicData uri="http://schemas.openxmlformats.org/drawingml/2006/table">
            <a:tbl>
              <a:tblPr bandRow="1"/>
              <a:tblGrid>
                <a:gridCol w="1325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3410774992"/>
                    </a:ext>
                  </a:extLst>
                </a:gridCol>
                <a:gridCol w="1149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033"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1" i="1" dirty="0" err="1"/>
                        <a:t>federal</a:t>
                      </a:r>
                      <a:r>
                        <a:rPr lang="de-DE" sz="1200" b="1" i="1" dirty="0"/>
                        <a:t> </a:t>
                      </a:r>
                      <a:r>
                        <a:rPr lang="de-DE" sz="1200" b="1" i="1" dirty="0" err="1"/>
                        <a:t>state</a:t>
                      </a:r>
                      <a:endParaRPr sz="1200" b="1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1" i="1" dirty="0" err="1"/>
                        <a:t>district</a:t>
                      </a:r>
                      <a:endParaRPr sz="1200" b="1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1" i="1" dirty="0" err="1"/>
                        <a:t>year</a:t>
                      </a:r>
                      <a:endParaRPr sz="1200" b="1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1" i="1" dirty="0" err="1"/>
                        <a:t>sex</a:t>
                      </a:r>
                      <a:endParaRPr sz="1200" b="1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1" i="1" dirty="0" err="1"/>
                        <a:t>population</a:t>
                      </a:r>
                      <a:endParaRPr sz="1200" b="1" i="1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 err="1"/>
                        <a:t>Upper</a:t>
                      </a:r>
                      <a:r>
                        <a:rPr lang="de-DE" sz="1300" dirty="0"/>
                        <a:t> Austria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Linz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male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98157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 err="1"/>
                        <a:t>Upper</a:t>
                      </a:r>
                      <a:r>
                        <a:rPr lang="de-DE" sz="1300" dirty="0"/>
                        <a:t> Austria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Steyr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male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18763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 err="1"/>
                        <a:t>Upper</a:t>
                      </a:r>
                      <a:r>
                        <a:rPr lang="de-DE" sz="1300" dirty="0"/>
                        <a:t> Austria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Wels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male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29730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…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07875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Data CSVs look more like this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406762" y="5431018"/>
            <a:ext cx="6395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https://www.data.gv.at/katalog/dataset/e108dcc3-1304-4076-8619-f2185c37ef81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graphicFrame>
        <p:nvGraphicFramePr>
          <p:cNvPr id="8" name="Table 227"/>
          <p:cNvGraphicFramePr/>
          <p:nvPr>
            <p:extLst>
              <p:ext uri="{D42A27DB-BD31-4B8C-83A1-F6EECF244321}">
                <p14:modId xmlns:p14="http://schemas.microsoft.com/office/powerpoint/2010/main" val="211779970"/>
              </p:ext>
            </p:extLst>
          </p:nvPr>
        </p:nvGraphicFramePr>
        <p:xfrm>
          <a:off x="1294421" y="3333912"/>
          <a:ext cx="6314774" cy="2009941"/>
        </p:xfrm>
        <a:graphic>
          <a:graphicData uri="http://schemas.openxmlformats.org/drawingml/2006/table">
            <a:tbl>
              <a:tblPr bandRow="1"/>
              <a:tblGrid>
                <a:gridCol w="1325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1810376961"/>
                    </a:ext>
                  </a:extLst>
                </a:gridCol>
                <a:gridCol w="1149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033"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NUTS2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LAU2_NAME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YEAR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SEX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P_TOTAL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Linz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98157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Steyr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18763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Wels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29730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271595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use the numeric values?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85875" y="1390721"/>
            <a:ext cx="6572250" cy="107252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Identifying the most likely semantic label for a bag of numerical values</a:t>
            </a:r>
          </a:p>
          <a:p>
            <a:r>
              <a:rPr lang="en-US" sz="2000" dirty="0"/>
              <a:t>Deliberately ignore surroundings</a:t>
            </a:r>
          </a:p>
          <a:p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13" name="Table 227"/>
          <p:cNvGraphicFramePr/>
          <p:nvPr>
            <p:extLst>
              <p:ext uri="{D42A27DB-BD31-4B8C-83A1-F6EECF244321}">
                <p14:modId xmlns:p14="http://schemas.microsoft.com/office/powerpoint/2010/main" val="1361456443"/>
              </p:ext>
            </p:extLst>
          </p:nvPr>
        </p:nvGraphicFramePr>
        <p:xfrm>
          <a:off x="1294421" y="3333912"/>
          <a:ext cx="6314774" cy="2009941"/>
        </p:xfrm>
        <a:graphic>
          <a:graphicData uri="http://schemas.openxmlformats.org/drawingml/2006/table">
            <a:tbl>
              <a:tblPr bandRow="1"/>
              <a:tblGrid>
                <a:gridCol w="1325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1810376961"/>
                    </a:ext>
                  </a:extLst>
                </a:gridCol>
                <a:gridCol w="1149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033"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NUTS2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LAU2_NAME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YEAR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SEX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P_TOTAL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Linz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98157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Steyr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18763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Wels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29730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149347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6289705" y="3899783"/>
            <a:ext cx="1325603" cy="1444922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099" rIns="3809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 sz="1500">
              <a:solidFill>
                <a:schemeClr val="accent1"/>
              </a:solidFill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6916683" y="2899111"/>
            <a:ext cx="17507" cy="959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25400">
            <a:solidFill>
              <a:schemeClr val="accent1"/>
            </a:solidFill>
            <a:miter lim="400000"/>
            <a:headEnd type="triangle" len="sm"/>
            <a:tailEnd type="triangle" len="sm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sz="1500">
              <a:solidFill>
                <a:schemeClr val="accent1"/>
              </a:solidFill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2783555" y="2585022"/>
            <a:ext cx="5575300" cy="396999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099" rIns="38099" anchor="ctr"/>
          <a:lstStyle/>
          <a:p>
            <a:pPr lvl="1">
              <a:defRPr b="1">
                <a:solidFill>
                  <a:srgbClr val="AB5A52"/>
                </a:solidFill>
              </a:defRPr>
            </a:pPr>
            <a:r>
              <a:rPr lang="de-DE" sz="1500" dirty="0" err="1">
                <a:solidFill>
                  <a:schemeClr val="accent1"/>
                </a:solidFill>
              </a:rPr>
              <a:t>population</a:t>
            </a:r>
            <a:r>
              <a:rPr lang="de-DE" sz="1500" dirty="0">
                <a:solidFill>
                  <a:schemeClr val="accent1"/>
                </a:solidFill>
              </a:rPr>
              <a:t>  </a:t>
            </a:r>
            <a:r>
              <a:rPr sz="1500" dirty="0">
                <a:solidFill>
                  <a:schemeClr val="accent1"/>
                </a:solidFill>
              </a:rPr>
              <a:t> </a:t>
            </a:r>
            <a:r>
              <a:rPr lang="de-DE" sz="1500" dirty="0">
                <a:solidFill>
                  <a:schemeClr val="accent1"/>
                </a:solidFill>
              </a:rPr>
              <a:t>(</a:t>
            </a:r>
            <a:r>
              <a:rPr sz="1500" dirty="0">
                <a:solidFill>
                  <a:schemeClr val="accent1"/>
                </a:solidFill>
              </a:rPr>
              <a:t>a </a:t>
            </a:r>
            <a:r>
              <a:rPr lang="de-DE" sz="1500" dirty="0" err="1">
                <a:solidFill>
                  <a:schemeClr val="accent1"/>
                </a:solidFill>
              </a:rPr>
              <a:t>district</a:t>
            </a:r>
            <a:r>
              <a:rPr lang="de-DE" sz="1500" dirty="0">
                <a:solidFill>
                  <a:schemeClr val="accent1"/>
                </a:solidFill>
              </a:rPr>
              <a:t>)   </a:t>
            </a:r>
            <a:r>
              <a:rPr sz="1500" dirty="0">
                <a:solidFill>
                  <a:schemeClr val="accent1"/>
                </a:solidFill>
              </a:rPr>
              <a:t> </a:t>
            </a:r>
            <a:r>
              <a:rPr lang="de-DE" sz="1500" dirty="0">
                <a:solidFill>
                  <a:schemeClr val="accent1"/>
                </a:solidFill>
              </a:rPr>
              <a:t>(</a:t>
            </a:r>
            <a:r>
              <a:rPr sz="1500" dirty="0">
                <a:solidFill>
                  <a:schemeClr val="accent1"/>
                </a:solidFill>
              </a:rPr>
              <a:t>country </a:t>
            </a:r>
            <a:r>
              <a:rPr lang="de-DE" sz="1500" dirty="0">
                <a:solidFill>
                  <a:schemeClr val="accent1"/>
                </a:solidFill>
              </a:rPr>
              <a:t>Austria)</a:t>
            </a:r>
            <a:endParaRPr sz="1500" dirty="0">
              <a:solidFill>
                <a:schemeClr val="accen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use numeric values?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19</a:t>
            </a:fld>
            <a:endParaRPr lang="en-US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1285875" y="1390721"/>
            <a:ext cx="6572250" cy="107252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Identifying the most likely semantic label for a bag of numerical values</a:t>
            </a:r>
          </a:p>
          <a:p>
            <a:r>
              <a:rPr lang="en-US" sz="2000" dirty="0"/>
              <a:t>Deliberately ignore surroundings</a:t>
            </a:r>
          </a:p>
          <a:p>
            <a:endParaRPr lang="en-US" sz="2000" dirty="0"/>
          </a:p>
        </p:txBody>
      </p:sp>
      <p:graphicFrame>
        <p:nvGraphicFramePr>
          <p:cNvPr id="10" name="Table 227"/>
          <p:cNvGraphicFramePr/>
          <p:nvPr>
            <p:extLst>
              <p:ext uri="{D42A27DB-BD31-4B8C-83A1-F6EECF244321}">
                <p14:modId xmlns:p14="http://schemas.microsoft.com/office/powerpoint/2010/main" val="3877014407"/>
              </p:ext>
            </p:extLst>
          </p:nvPr>
        </p:nvGraphicFramePr>
        <p:xfrm>
          <a:off x="6289705" y="3897797"/>
          <a:ext cx="1325603" cy="1446908"/>
        </p:xfrm>
        <a:graphic>
          <a:graphicData uri="http://schemas.openxmlformats.org/drawingml/2006/table">
            <a:tbl>
              <a:tblPr bandRow="1"/>
              <a:tblGrid>
                <a:gridCol w="1325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1727"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98157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18763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29730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45890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6AE-608C-BA40-AFFD-6D271673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0"/>
            <a:ext cx="6840000" cy="879746"/>
          </a:xfrm>
        </p:spPr>
        <p:txBody>
          <a:bodyPr/>
          <a:lstStyle/>
          <a:p>
            <a:r>
              <a:rPr lang="en-US" dirty="0"/>
              <a:t>What is ”Natural Data”?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A8B5913-614D-584F-87F4-29C61E3E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7313" y="5207841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C57DB6-7E2A-094F-BE4D-7ED5C83828AD}"/>
              </a:ext>
            </a:extLst>
          </p:cNvPr>
          <p:cNvSpPr txBox="1"/>
          <p:nvPr/>
        </p:nvSpPr>
        <p:spPr>
          <a:xfrm>
            <a:off x="462408" y="1562987"/>
            <a:ext cx="567091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”Natural Data” = “Data as it occurs in the wild”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Heterogenous data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different sources and origins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Formats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Semantics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Sparse descriptive metadata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Raw/not necessarily for human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ym typeface="Wingdings" pitchFamily="2" charset="2"/>
              </a:rPr>
              <a:t> Hard to search and integrate!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41051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A55CE2-9E22-244B-9E70-EE5BDF6D0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8" y="1501253"/>
            <a:ext cx="2479137" cy="158321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F8A35D-80BF-C340-B214-DFF06F90C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Knowledge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BB2B8-4C50-0C4E-83D2-46881580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D627F5-06A2-5647-9EF9-B4EE65CD6CF2}"/>
              </a:ext>
            </a:extLst>
          </p:cNvPr>
          <p:cNvSpPr/>
          <p:nvPr/>
        </p:nvSpPr>
        <p:spPr>
          <a:xfrm>
            <a:off x="3367878" y="104352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Population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Area</a:t>
            </a:r>
            <a:r>
              <a:rPr lang="en-US" sz="12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Country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Location (</a:t>
            </a:r>
            <a:r>
              <a:rPr lang="en-US" sz="1200" b="1" dirty="0"/>
              <a:t>Coordinates)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Economic indicators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Organisations</a:t>
            </a:r>
            <a:r>
              <a:rPr lang="en-US" sz="12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Revenues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Board members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…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Persons (e.g. celebrities, sports)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Name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Profession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Landmarks (e.g. famous buildings)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Country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DCF09-08FC-4945-985A-20A746A39A7B}"/>
              </a:ext>
            </a:extLst>
          </p:cNvPr>
          <p:cNvSpPr txBox="1"/>
          <p:nvPr/>
        </p:nvSpPr>
        <p:spPr>
          <a:xfrm>
            <a:off x="586854" y="3452884"/>
            <a:ext cx="207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What’s in there?</a:t>
            </a:r>
          </a:p>
        </p:txBody>
      </p:sp>
    </p:spTree>
    <p:extLst>
      <p:ext uri="{BB962C8B-B14F-4D97-AF65-F5344CB8AC3E}">
        <p14:creationId xmlns:p14="http://schemas.microsoft.com/office/powerpoint/2010/main" val="373499293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Knowledge Graph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509" y="1943045"/>
            <a:ext cx="3606932" cy="3558564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 flipH="1">
            <a:off x="1370989" y="4053379"/>
            <a:ext cx="6476452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74700" y="1206501"/>
            <a:ext cx="4288655" cy="3968394"/>
          </a:xfrm>
        </p:spPr>
        <p:txBody>
          <a:bodyPr/>
          <a:lstStyle/>
          <a:p>
            <a:r>
              <a:rPr lang="en-US" sz="2000" dirty="0"/>
              <a:t>Find properties with </a:t>
            </a:r>
            <a:br>
              <a:rPr lang="en-US" sz="2000" dirty="0"/>
            </a:br>
            <a:r>
              <a:rPr lang="en-US" sz="2000" b="1" dirty="0"/>
              <a:t>numerical range</a:t>
            </a:r>
          </a:p>
          <a:p>
            <a:r>
              <a:rPr lang="en-US" sz="2000" dirty="0"/>
              <a:t>Hierarchical clustering approach</a:t>
            </a:r>
          </a:p>
          <a:p>
            <a:endParaRPr lang="en-US" sz="2000" dirty="0"/>
          </a:p>
          <a:p>
            <a:r>
              <a:rPr lang="en-US" sz="2000" dirty="0"/>
              <a:t>Two hierarchical layers:</a:t>
            </a:r>
          </a:p>
          <a:p>
            <a:pPr lvl="1"/>
            <a:r>
              <a:rPr lang="en-US" sz="1667" b="1" dirty="0"/>
              <a:t>Type</a:t>
            </a:r>
            <a:r>
              <a:rPr lang="en-US" sz="1667" dirty="0"/>
              <a:t> hierarchy </a:t>
            </a:r>
            <a:br>
              <a:rPr lang="en-US" sz="1667" dirty="0"/>
            </a:br>
            <a:r>
              <a:rPr lang="en-US" sz="1667" dirty="0"/>
              <a:t>(using OWL classes)</a:t>
            </a:r>
          </a:p>
          <a:p>
            <a:pPr lvl="1"/>
            <a:endParaRPr lang="en-US" sz="1667" dirty="0"/>
          </a:p>
          <a:p>
            <a:pPr lvl="1"/>
            <a:r>
              <a:rPr lang="en-US" sz="1667" b="1" dirty="0"/>
              <a:t>Property-object</a:t>
            </a:r>
            <a:r>
              <a:rPr lang="en-US" sz="1667" dirty="0"/>
              <a:t> hierarchy </a:t>
            </a:r>
            <a:br>
              <a:rPr lang="en-US" sz="1667" dirty="0"/>
            </a:br>
            <a:r>
              <a:rPr lang="en-US" sz="1667" dirty="0"/>
              <a:t>(shared property-object pairs)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2021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125" y="1925232"/>
            <a:ext cx="6233583" cy="3058584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hape 333"/>
          <p:cNvSpPr/>
          <p:nvPr/>
        </p:nvSpPr>
        <p:spPr>
          <a:xfrm>
            <a:off x="6573631" y="4547711"/>
            <a:ext cx="237242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99" rIns="3809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rPr sz="1750"/>
              <a:t>1</a:t>
            </a:r>
          </a:p>
        </p:txBody>
      </p:sp>
      <p:sp>
        <p:nvSpPr>
          <p:cNvPr id="334" name="Shape 334"/>
          <p:cNvSpPr/>
          <p:nvPr/>
        </p:nvSpPr>
        <p:spPr>
          <a:xfrm>
            <a:off x="7081631" y="3775127"/>
            <a:ext cx="237242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99" rIns="3809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rPr sz="1750"/>
              <a:t>2</a:t>
            </a:r>
          </a:p>
        </p:txBody>
      </p:sp>
      <p:sp>
        <p:nvSpPr>
          <p:cNvPr id="335" name="Shape 335"/>
          <p:cNvSpPr/>
          <p:nvPr/>
        </p:nvSpPr>
        <p:spPr>
          <a:xfrm>
            <a:off x="7303881" y="4177294"/>
            <a:ext cx="237242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99" rIns="3809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rPr sz="1750"/>
              <a:t>3</a:t>
            </a:r>
          </a:p>
        </p:txBody>
      </p:sp>
      <p:sp>
        <p:nvSpPr>
          <p:cNvPr id="336" name="Shape 336"/>
          <p:cNvSpPr/>
          <p:nvPr/>
        </p:nvSpPr>
        <p:spPr>
          <a:xfrm>
            <a:off x="6139714" y="4018544"/>
            <a:ext cx="237242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99" rIns="3809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rPr sz="1750"/>
              <a:t>4</a:t>
            </a:r>
          </a:p>
        </p:txBody>
      </p:sp>
      <p:sp>
        <p:nvSpPr>
          <p:cNvPr id="337" name="Shape 337"/>
          <p:cNvSpPr/>
          <p:nvPr/>
        </p:nvSpPr>
        <p:spPr>
          <a:xfrm>
            <a:off x="7303881" y="4508775"/>
            <a:ext cx="237242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99" rIns="3809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rPr sz="1750"/>
              <a:t>5</a:t>
            </a:r>
          </a:p>
        </p:txBody>
      </p:sp>
      <p:sp>
        <p:nvSpPr>
          <p:cNvPr id="338" name="Shape 338"/>
          <p:cNvSpPr/>
          <p:nvPr/>
        </p:nvSpPr>
        <p:spPr>
          <a:xfrm>
            <a:off x="5801047" y="4399544"/>
            <a:ext cx="237242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99" rIns="38099">
            <a:spAutoFit/>
          </a:bodyPr>
          <a:lstStyle>
            <a:lvl1pPr>
              <a:defRPr sz="2100" b="1">
                <a:solidFill>
                  <a:srgbClr val="AB5A52"/>
                </a:solidFill>
              </a:defRPr>
            </a:lvl1pPr>
          </a:lstStyle>
          <a:p>
            <a:r>
              <a:rPr sz="1750"/>
              <a:t>6</a:t>
            </a:r>
          </a:p>
        </p:txBody>
      </p:sp>
      <p:pic>
        <p:nvPicPr>
          <p:cNvPr id="33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20210" y="4263020"/>
            <a:ext cx="201084" cy="2010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 based on Nearest Neighbors</a:t>
            </a:r>
          </a:p>
        </p:txBody>
      </p:sp>
      <p:sp>
        <p:nvSpPr>
          <p:cNvPr id="14" name="Rechteck 13"/>
          <p:cNvSpPr/>
          <p:nvPr/>
        </p:nvSpPr>
        <p:spPr>
          <a:xfrm>
            <a:off x="5406571" y="1984477"/>
            <a:ext cx="261258" cy="2797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57430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39878" y="5036197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5" y="2685736"/>
            <a:ext cx="8323269" cy="267295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OD </a:t>
            </a:r>
            <a:r>
              <a:rPr lang="de-DE" dirty="0" err="1"/>
              <a:t>Labelling</a:t>
            </a:r>
            <a:endParaRPr lang="de-DE" dirty="0"/>
          </a:p>
        </p:txBody>
      </p:sp>
      <p:sp>
        <p:nvSpPr>
          <p:cNvPr id="7" name="Shape 245"/>
          <p:cNvSpPr/>
          <p:nvPr/>
        </p:nvSpPr>
        <p:spPr>
          <a:xfrm>
            <a:off x="5392397" y="2686276"/>
            <a:ext cx="444382" cy="2672410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099" rIns="3809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 sz="1500">
              <a:solidFill>
                <a:schemeClr val="accent1"/>
              </a:solidFill>
            </a:endParaRPr>
          </a:p>
        </p:txBody>
      </p:sp>
      <p:sp>
        <p:nvSpPr>
          <p:cNvPr id="8" name="Shape 248"/>
          <p:cNvSpPr/>
          <p:nvPr/>
        </p:nvSpPr>
        <p:spPr>
          <a:xfrm>
            <a:off x="5549356" y="1685604"/>
            <a:ext cx="17507" cy="959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25400">
            <a:solidFill>
              <a:schemeClr val="accent1"/>
            </a:solidFill>
            <a:miter lim="400000"/>
            <a:headEnd type="triangle" len="sm"/>
            <a:tailEnd type="triangle" len="sm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sz="1500">
              <a:solidFill>
                <a:schemeClr val="accent1"/>
              </a:solidFill>
            </a:endParaRPr>
          </a:p>
        </p:txBody>
      </p:sp>
      <p:sp>
        <p:nvSpPr>
          <p:cNvPr id="9" name="Shape 247"/>
          <p:cNvSpPr/>
          <p:nvPr/>
        </p:nvSpPr>
        <p:spPr>
          <a:xfrm>
            <a:off x="1956986" y="1546789"/>
            <a:ext cx="5111453" cy="663513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099" rIns="38099" anchor="ctr"/>
          <a:lstStyle/>
          <a:p>
            <a:pPr lvl="1">
              <a:defRPr b="1">
                <a:solidFill>
                  <a:srgbClr val="AB5A52"/>
                </a:solidFill>
              </a:defRPr>
            </a:pPr>
            <a:r>
              <a:rPr lang="de-DE" sz="1500" dirty="0" err="1">
                <a:solidFill>
                  <a:schemeClr val="accent1"/>
                </a:solidFill>
              </a:rPr>
              <a:t>populationTotal</a:t>
            </a:r>
            <a:r>
              <a:rPr lang="de-DE" sz="1500" dirty="0">
                <a:solidFill>
                  <a:schemeClr val="accent1"/>
                </a:solidFill>
              </a:rPr>
              <a:t>     </a:t>
            </a:r>
            <a:r>
              <a:rPr sz="1500" dirty="0">
                <a:solidFill>
                  <a:schemeClr val="accent1"/>
                </a:solidFill>
              </a:rPr>
              <a:t> </a:t>
            </a:r>
            <a:r>
              <a:rPr lang="de-DE" sz="1500" dirty="0">
                <a:solidFill>
                  <a:schemeClr val="accent1"/>
                </a:solidFill>
              </a:rPr>
              <a:t>(</a:t>
            </a:r>
            <a:r>
              <a:rPr sz="1500" dirty="0">
                <a:solidFill>
                  <a:schemeClr val="accent1"/>
                </a:solidFill>
              </a:rPr>
              <a:t>a </a:t>
            </a:r>
            <a:r>
              <a:rPr lang="de-DE" sz="1500" dirty="0">
                <a:solidFill>
                  <a:schemeClr val="accent1"/>
                </a:solidFill>
              </a:rPr>
              <a:t>Settlement) </a:t>
            </a:r>
            <a:br>
              <a:rPr lang="de-DE" sz="1500" dirty="0">
                <a:solidFill>
                  <a:schemeClr val="accent1"/>
                </a:solidFill>
              </a:rPr>
            </a:br>
            <a:r>
              <a:rPr lang="de-DE" sz="1500" dirty="0" err="1">
                <a:solidFill>
                  <a:schemeClr val="accent1"/>
                </a:solidFill>
              </a:rPr>
              <a:t>populationDensity</a:t>
            </a:r>
            <a:r>
              <a:rPr lang="de-DE" sz="1500" dirty="0">
                <a:solidFill>
                  <a:schemeClr val="accent1"/>
                </a:solidFill>
              </a:rPr>
              <a:t>  (a</a:t>
            </a:r>
            <a:r>
              <a:rPr sz="1500" dirty="0">
                <a:solidFill>
                  <a:schemeClr val="accent1"/>
                </a:solidFill>
              </a:rPr>
              <a:t> </a:t>
            </a:r>
            <a:r>
              <a:rPr lang="de-DE" sz="1500" dirty="0">
                <a:solidFill>
                  <a:schemeClr val="accent1"/>
                </a:solidFill>
              </a:rPr>
              <a:t>City)</a:t>
            </a:r>
            <a:endParaRPr sz="1500" dirty="0">
              <a:solidFill>
                <a:schemeClr val="accent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44038" y="5419206"/>
            <a:ext cx="7464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http://data.wu.ac.at/iswc2016_numlabels/submission/col14.html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810371F-B608-7C44-92CB-EDFCBB6AEA56}"/>
              </a:ext>
            </a:extLst>
          </p:cNvPr>
          <p:cNvSpPr txBox="1">
            <a:spLocks/>
          </p:cNvSpPr>
          <p:nvPr/>
        </p:nvSpPr>
        <p:spPr>
          <a:xfrm>
            <a:off x="8675859" y="5284231"/>
            <a:ext cx="563569" cy="25808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906129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018" y="1043522"/>
            <a:ext cx="7759644" cy="3587051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ysClr val="windowText" lastClr="000000"/>
                </a:solidFill>
              </a:rPr>
              <a:t>We can assign fine-grained semantic labels</a:t>
            </a:r>
          </a:p>
          <a:p>
            <a:pPr lvl="1"/>
            <a:r>
              <a:rPr lang="en-US" sz="1400" b="1" dirty="0">
                <a:solidFill>
                  <a:sysClr val="windowText" lastClr="000000"/>
                </a:solidFill>
              </a:rPr>
              <a:t>if there is enough evidence in Background Knowledge Graph</a:t>
            </a:r>
            <a:endParaRPr lang="en-US" sz="1400" dirty="0"/>
          </a:p>
          <a:p>
            <a:r>
              <a:rPr lang="en-US" sz="1400" i="1" dirty="0"/>
              <a:t>However</a:t>
            </a:r>
            <a:r>
              <a:rPr lang="en-US" sz="1400" dirty="0"/>
              <a:t>: Missing domain knowledge for labelling OD</a:t>
            </a:r>
            <a:endParaRPr lang="en-US" sz="1400" b="1" dirty="0">
              <a:solidFill>
                <a:sysClr val="windowText" lastClr="000000"/>
              </a:solidFill>
            </a:endParaRPr>
          </a:p>
          <a:p>
            <a:pPr lvl="0"/>
            <a:endParaRPr lang="en-US" sz="1400" dirty="0">
              <a:solidFill>
                <a:sysClr val="windowText" lastClr="000000"/>
              </a:solidFill>
            </a:endParaRPr>
          </a:p>
          <a:p>
            <a:pPr marL="0" lvl="0" indent="0">
              <a:buNone/>
            </a:pPr>
            <a:r>
              <a:rPr lang="en-US" sz="1400" i="1" dirty="0">
                <a:solidFill>
                  <a:sysClr val="windowText" lastClr="000000"/>
                </a:solidFill>
              </a:rPr>
              <a:t>Future work:</a:t>
            </a:r>
          </a:p>
          <a:p>
            <a:pPr lvl="0"/>
            <a:r>
              <a:rPr lang="en-US" sz="1400" dirty="0">
                <a:solidFill>
                  <a:sysClr val="windowText" lastClr="000000"/>
                </a:solidFill>
              </a:rPr>
              <a:t>Complementary to existing approaches (column header labeling, </a:t>
            </a:r>
            <a:r>
              <a:rPr lang="en-US" sz="1400" dirty="0"/>
              <a:t>entity linking and relation extraction)</a:t>
            </a:r>
          </a:p>
          <a:p>
            <a:pPr lvl="0"/>
            <a:r>
              <a:rPr lang="en-US" sz="1400" dirty="0"/>
              <a:t>Combined approaches may improve results</a:t>
            </a:r>
          </a:p>
          <a:p>
            <a:pPr lvl="0"/>
            <a:r>
              <a:rPr lang="en-US" sz="1400" dirty="0"/>
              <a:t>Focusing on </a:t>
            </a:r>
            <a:r>
              <a:rPr lang="en-US" sz="1400" b="1" i="1" dirty="0"/>
              <a:t>core dimensions </a:t>
            </a:r>
            <a:r>
              <a:rPr lang="en-US" sz="1400" dirty="0"/>
              <a:t>of </a:t>
            </a:r>
            <a:r>
              <a:rPr lang="en-US" sz="1400" i="1" dirty="0"/>
              <a:t>specific domains </a:t>
            </a:r>
            <a:r>
              <a:rPr lang="en-US" sz="1400" dirty="0"/>
              <a:t>e.g. city data, maybe more promising than “general” value labeling.</a:t>
            </a:r>
          </a:p>
          <a:p>
            <a:pPr marL="0" lvl="0" indent="0">
              <a:buNone/>
            </a:pPr>
            <a:endParaRPr lang="en-US" sz="1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424" y="3895968"/>
            <a:ext cx="4352925" cy="2952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b="51892"/>
          <a:stretch/>
        </p:blipFill>
        <p:spPr>
          <a:xfrm>
            <a:off x="2291437" y="4125770"/>
            <a:ext cx="3965927" cy="16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8286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227"/>
          <p:cNvGraphicFramePr/>
          <p:nvPr>
            <p:extLst>
              <p:ext uri="{D42A27DB-BD31-4B8C-83A1-F6EECF244321}">
                <p14:modId xmlns:p14="http://schemas.microsoft.com/office/powerpoint/2010/main" val="1016611003"/>
              </p:ext>
            </p:extLst>
          </p:nvPr>
        </p:nvGraphicFramePr>
        <p:xfrm>
          <a:off x="1184454" y="2705091"/>
          <a:ext cx="6314774" cy="2009941"/>
        </p:xfrm>
        <a:graphic>
          <a:graphicData uri="http://schemas.openxmlformats.org/drawingml/2006/table">
            <a:tbl>
              <a:tblPr bandRow="1"/>
              <a:tblGrid>
                <a:gridCol w="1325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940">
                  <a:extLst>
                    <a:ext uri="{9D8B030D-6E8A-4147-A177-3AD203B41FA5}">
                      <a16:colId xmlns:a16="http://schemas.microsoft.com/office/drawing/2014/main" val="1810376961"/>
                    </a:ext>
                  </a:extLst>
                </a:gridCol>
                <a:gridCol w="1149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033"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NUTS2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LAU2_NAME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YEAR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SEX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 cap="none"/>
                      </a:pPr>
                      <a:r>
                        <a:rPr lang="de-DE" sz="1200" b="0" i="1" dirty="0"/>
                        <a:t>AGE_TOTAL</a:t>
                      </a:r>
                      <a:endParaRPr sz="1200" b="0" i="1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 defTabSz="4572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Linz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98157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Steyr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18763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marL="0" marR="0" indent="0" algn="r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AT31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Wels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lang="de-DE" sz="1300" dirty="0"/>
                        <a:t>2013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1</a:t>
                      </a: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lang="de-DE" sz="1300" dirty="0"/>
                        <a:t>29730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727"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r>
                        <a:rPr sz="130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 b="0" i="0" cap="none"/>
                      </a:pPr>
                      <a:endParaRPr sz="1300" dirty="0"/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tc>
                  <a:txBody>
                    <a:bodyPr/>
                    <a:lstStyle/>
                    <a:p>
                      <a:pPr algn="r">
                        <a:defRPr sz="1800" b="0" i="0" cap="none"/>
                      </a:pPr>
                      <a:r>
                        <a:rPr sz="1300" dirty="0"/>
                        <a:t>…</a:t>
                      </a:r>
                    </a:p>
                  </a:txBody>
                  <a:tcPr marL="52917" marR="52917" marT="52917" marB="5291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i="1" dirty="0"/>
              <a:t>Focus on specific dimensions:</a:t>
            </a:r>
          </a:p>
          <a:p>
            <a:pPr lvl="1"/>
            <a:r>
              <a:rPr lang="en-US" dirty="0"/>
              <a:t>Particularly </a:t>
            </a:r>
            <a:r>
              <a:rPr lang="en-US" sz="1600" b="1" dirty="0"/>
              <a:t>temporal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sz="1600" b="1" dirty="0"/>
              <a:t>geospatial</a:t>
            </a:r>
            <a:r>
              <a:rPr lang="en-US" b="1" dirty="0"/>
              <a:t> </a:t>
            </a:r>
            <a:r>
              <a:rPr lang="en-US" dirty="0"/>
              <a:t>queries require better support [2] 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else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do/</a:t>
            </a:r>
            <a:r>
              <a:rPr lang="de-DE" dirty="0" err="1"/>
              <a:t>use</a:t>
            </a:r>
            <a:r>
              <a:rPr lang="de-DE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25</a:t>
            </a:fld>
            <a:endParaRPr lang="en-GB" dirty="0"/>
          </a:p>
        </p:txBody>
      </p:sp>
      <p:graphicFrame>
        <p:nvGraphicFramePr>
          <p:cNvPr id="5" name="Inhaltsplatzhalt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3872617"/>
              </p:ext>
            </p:extLst>
          </p:nvPr>
        </p:nvGraphicFramePr>
        <p:xfrm>
          <a:off x="161570" y="5010244"/>
          <a:ext cx="8487571" cy="234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6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0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[2]</a:t>
                      </a:r>
                      <a:endParaRPr lang="en-US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Emilia </a:t>
                      </a:r>
                      <a:r>
                        <a:rPr lang="en-US" sz="1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Kacprzak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et al.: A Query Log Analysis of Dataset Search. International Conference on Web Engineering</a:t>
                      </a:r>
                      <a:r>
                        <a:rPr lang="en-US" sz="10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(2017)</a:t>
                      </a:r>
                      <a:endParaRPr lang="en-US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Shape 245"/>
          <p:cNvSpPr/>
          <p:nvPr/>
        </p:nvSpPr>
        <p:spPr>
          <a:xfrm>
            <a:off x="1184455" y="3268414"/>
            <a:ext cx="1310917" cy="1446618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099" rIns="3809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 sz="1500">
              <a:solidFill>
                <a:schemeClr val="accent1"/>
              </a:solidFill>
            </a:endParaRPr>
          </a:p>
        </p:txBody>
      </p:sp>
      <p:sp>
        <p:nvSpPr>
          <p:cNvPr id="11" name="Shape 245"/>
          <p:cNvSpPr/>
          <p:nvPr/>
        </p:nvSpPr>
        <p:spPr>
          <a:xfrm>
            <a:off x="2495372" y="3268414"/>
            <a:ext cx="1273323" cy="1446618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099" rIns="3809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 sz="1500">
              <a:solidFill>
                <a:schemeClr val="accent1"/>
              </a:solidFill>
            </a:endParaRPr>
          </a:p>
        </p:txBody>
      </p:sp>
      <p:sp>
        <p:nvSpPr>
          <p:cNvPr id="12" name="Shape 245"/>
          <p:cNvSpPr/>
          <p:nvPr/>
        </p:nvSpPr>
        <p:spPr>
          <a:xfrm>
            <a:off x="3768695" y="3268414"/>
            <a:ext cx="1273323" cy="1446618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099" rIns="38099" anchor="ctr"/>
          <a:lstStyle/>
          <a:p>
            <a:pPr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endParaRPr sz="15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9840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Geospatial</a:t>
            </a:r>
            <a:r>
              <a:rPr lang="de-DE" dirty="0"/>
              <a:t> Knowledge Bases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5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29" y="1094322"/>
            <a:ext cx="5031572" cy="418923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836"/>
            <a:ext cx="5493644" cy="372725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718" y="4759601"/>
            <a:ext cx="1752600" cy="40005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6" y="4281087"/>
            <a:ext cx="2108879" cy="44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4583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Geo-Knowledge Graph </a:t>
            </a:r>
            <a:r>
              <a:rPr lang="de-DE" dirty="0" err="1"/>
              <a:t>Construction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7273954" y="3930852"/>
            <a:ext cx="1323393" cy="370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 err="1"/>
              <a:t>Wikidata</a:t>
            </a:r>
            <a:r>
              <a:rPr lang="de-DE" sz="1400" dirty="0"/>
              <a:t> links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913" y="1081777"/>
            <a:ext cx="4578067" cy="4633224"/>
          </a:xfrm>
          <a:prstGeom prst="rect">
            <a:avLst/>
          </a:prstGeom>
        </p:spPr>
      </p:pic>
      <p:cxnSp>
        <p:nvCxnSpPr>
          <p:cNvPr id="11" name="Gerader Verbinder 10"/>
          <p:cNvCxnSpPr/>
          <p:nvPr/>
        </p:nvCxnSpPr>
        <p:spPr>
          <a:xfrm flipV="1">
            <a:off x="5724937" y="4095449"/>
            <a:ext cx="1422423" cy="18500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Inhaltsplatzhalter 7"/>
          <p:cNvSpPr txBox="1">
            <a:spLocks/>
          </p:cNvSpPr>
          <p:nvPr/>
        </p:nvSpPr>
        <p:spPr>
          <a:xfrm>
            <a:off x="556592" y="2194127"/>
            <a:ext cx="1351810" cy="334473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 err="1"/>
              <a:t>Wikidata</a:t>
            </a:r>
            <a:r>
              <a:rPr lang="de-DE" sz="1400" dirty="0"/>
              <a:t> links</a:t>
            </a:r>
          </a:p>
        </p:txBody>
      </p:sp>
      <p:cxnSp>
        <p:nvCxnSpPr>
          <p:cNvPr id="14" name="Gerader Verbinder 13"/>
          <p:cNvCxnSpPr/>
          <p:nvPr/>
        </p:nvCxnSpPr>
        <p:spPr>
          <a:xfrm flipH="1">
            <a:off x="1908401" y="1972459"/>
            <a:ext cx="1458221" cy="36788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H="1" flipV="1">
            <a:off x="1918911" y="2413914"/>
            <a:ext cx="1264134" cy="39234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0" y="1228136"/>
            <a:ext cx="233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European </a:t>
            </a:r>
            <a:r>
              <a:rPr lang="de-DE" sz="1400" dirty="0" err="1"/>
              <a:t>Classification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Territorial Units</a:t>
            </a:r>
          </a:p>
        </p:txBody>
      </p:sp>
      <p:cxnSp>
        <p:nvCxnSpPr>
          <p:cNvPr id="25" name="Gerader Verbinder 24"/>
          <p:cNvCxnSpPr/>
          <p:nvPr/>
        </p:nvCxnSpPr>
        <p:spPr>
          <a:xfrm flipH="1">
            <a:off x="2168533" y="1381134"/>
            <a:ext cx="326187" cy="14949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7249469" y="1336049"/>
            <a:ext cx="1516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/>
              <a:t>Wikidata</a:t>
            </a:r>
            <a:r>
              <a:rPr lang="de-DE" sz="1400" dirty="0"/>
              <a:t>, </a:t>
            </a:r>
            <a:r>
              <a:rPr lang="de-DE" sz="1400" dirty="0" err="1"/>
              <a:t>GeoNames</a:t>
            </a:r>
            <a:endParaRPr lang="de-DE" sz="1400" dirty="0"/>
          </a:p>
        </p:txBody>
      </p:sp>
      <p:cxnSp>
        <p:nvCxnSpPr>
          <p:cNvPr id="31" name="Gerader Verbinder 30"/>
          <p:cNvCxnSpPr/>
          <p:nvPr/>
        </p:nvCxnSpPr>
        <p:spPr>
          <a:xfrm flipH="1" flipV="1">
            <a:off x="6815812" y="1406847"/>
            <a:ext cx="458143" cy="123779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Inhaltsplatzhalter 7"/>
          <p:cNvSpPr txBox="1">
            <a:spLocks/>
          </p:cNvSpPr>
          <p:nvPr/>
        </p:nvSpPr>
        <p:spPr>
          <a:xfrm>
            <a:off x="166654" y="3857688"/>
            <a:ext cx="2135298" cy="597103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/>
              <a:t>Mapping OSM </a:t>
            </a:r>
            <a:r>
              <a:rPr lang="de-DE" sz="1400" dirty="0" err="1"/>
              <a:t>entities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GeoNames</a:t>
            </a:r>
            <a:r>
              <a:rPr lang="de-DE" sz="1400" dirty="0"/>
              <a:t> </a:t>
            </a:r>
            <a:r>
              <a:rPr lang="de-DE" sz="1400" dirty="0" err="1"/>
              <a:t>regions</a:t>
            </a:r>
            <a:endParaRPr lang="de-DE" sz="1400" dirty="0"/>
          </a:p>
        </p:txBody>
      </p:sp>
      <p:cxnSp>
        <p:nvCxnSpPr>
          <p:cNvPr id="35" name="Gerader Verbinder 34"/>
          <p:cNvCxnSpPr/>
          <p:nvPr/>
        </p:nvCxnSpPr>
        <p:spPr>
          <a:xfrm flipH="1" flipV="1">
            <a:off x="2168533" y="4187951"/>
            <a:ext cx="1674120" cy="54036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Inhaltsplatzhalter 7"/>
          <p:cNvSpPr txBox="1">
            <a:spLocks/>
          </p:cNvSpPr>
          <p:nvPr/>
        </p:nvSpPr>
        <p:spPr>
          <a:xfrm>
            <a:off x="246171" y="4946976"/>
            <a:ext cx="1702557" cy="681936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 err="1"/>
              <a:t>Extracting</a:t>
            </a:r>
            <a:r>
              <a:rPr lang="de-DE" sz="1400" dirty="0"/>
              <a:t> OSM </a:t>
            </a:r>
            <a:r>
              <a:rPr lang="de-DE" sz="1400" dirty="0" err="1"/>
              <a:t>streets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places</a:t>
            </a:r>
            <a:endParaRPr lang="de-DE" sz="1400" dirty="0"/>
          </a:p>
        </p:txBody>
      </p:sp>
      <p:cxnSp>
        <p:nvCxnSpPr>
          <p:cNvPr id="38" name="Gerader Verbinder 37"/>
          <p:cNvCxnSpPr/>
          <p:nvPr/>
        </p:nvCxnSpPr>
        <p:spPr>
          <a:xfrm flipH="1" flipV="1">
            <a:off x="1743575" y="5148470"/>
            <a:ext cx="655726" cy="2465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21807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1" y="1167881"/>
            <a:ext cx="5701544" cy="4386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Available</a:t>
            </a:r>
            <a:r>
              <a:rPr lang="de-DE" dirty="0"/>
              <a:t> Temporal Knowledge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9"/>
          <a:stretch/>
        </p:blipFill>
        <p:spPr>
          <a:xfrm>
            <a:off x="4626541" y="1167881"/>
            <a:ext cx="4346543" cy="3241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8" y="1225644"/>
            <a:ext cx="1951289" cy="51221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9" y="2922546"/>
            <a:ext cx="1151684" cy="8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0144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Temporal Knowledge Graph </a:t>
            </a:r>
            <a:r>
              <a:rPr lang="de-DE" dirty="0" err="1"/>
              <a:t>Construction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t="25104"/>
          <a:stretch/>
        </p:blipFill>
        <p:spPr>
          <a:xfrm>
            <a:off x="239753" y="1086252"/>
            <a:ext cx="5186829" cy="212459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2" y="3250412"/>
            <a:ext cx="4042161" cy="247313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059106" y="933446"/>
            <a:ext cx="42729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500" dirty="0">
                <a:sym typeface="Symbol" panose="05050102010706020507" pitchFamily="18" charset="2"/>
              </a:rPr>
              <a:t></a:t>
            </a:r>
          </a:p>
          <a:p>
            <a:endParaRPr lang="de-DE" sz="4800" dirty="0">
              <a:sym typeface="Symbol" panose="05050102010706020507" pitchFamily="18" charset="2"/>
            </a:endParaRPr>
          </a:p>
          <a:p>
            <a:r>
              <a:rPr lang="de-DE" sz="11500" dirty="0">
                <a:sym typeface="Symbol" panose="05050102010706020507" pitchFamily="18" charset="2"/>
              </a:rPr>
              <a:t></a:t>
            </a:r>
          </a:p>
        </p:txBody>
      </p:sp>
      <p:sp>
        <p:nvSpPr>
          <p:cNvPr id="11" name="Inhaltsplatzhalter 1"/>
          <p:cNvSpPr>
            <a:spLocks noGrp="1"/>
          </p:cNvSpPr>
          <p:nvPr>
            <p:ph idx="1"/>
          </p:nvPr>
        </p:nvSpPr>
        <p:spPr>
          <a:xfrm>
            <a:off x="5956420" y="1811707"/>
            <a:ext cx="2547027" cy="335268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Named events and their labels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Links to parent periods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Temporal extent: </a:t>
            </a:r>
            <a:br>
              <a:rPr lang="en-US" sz="1800" dirty="0"/>
            </a:br>
            <a:r>
              <a:rPr lang="en-US" sz="1800" dirty="0"/>
              <a:t>a single beginning and end date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Links to the spatial coverage</a:t>
            </a:r>
            <a:endParaRPr lang="de-DE" sz="1800" dirty="0"/>
          </a:p>
        </p:txBody>
      </p:sp>
      <p:cxnSp>
        <p:nvCxnSpPr>
          <p:cNvPr id="13" name="Gerader Verbinder 12"/>
          <p:cNvCxnSpPr/>
          <p:nvPr/>
        </p:nvCxnSpPr>
        <p:spPr>
          <a:xfrm>
            <a:off x="0" y="3216228"/>
            <a:ext cx="54863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34666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6AE-608C-BA40-AFFD-6D271673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0"/>
            <a:ext cx="6840000" cy="879746"/>
          </a:xfrm>
        </p:spPr>
        <p:txBody>
          <a:bodyPr/>
          <a:lstStyle/>
          <a:p>
            <a:r>
              <a:rPr lang="en-US" dirty="0"/>
              <a:t>Where does ”Natural Data” occur?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A8B5913-614D-584F-87F4-29C61E3E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7313" y="5207841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C57DB6-7E2A-094F-BE4D-7ED5C83828AD}"/>
              </a:ext>
            </a:extLst>
          </p:cNvPr>
          <p:cNvSpPr txBox="1"/>
          <p:nvPr/>
        </p:nvSpPr>
        <p:spPr>
          <a:xfrm>
            <a:off x="462408" y="1562987"/>
            <a:ext cx="4549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Example 1: Open (Government) Data</a:t>
            </a:r>
          </a:p>
        </p:txBody>
      </p:sp>
    </p:spTree>
    <p:extLst>
      <p:ext uri="{BB962C8B-B14F-4D97-AF65-F5344CB8AC3E}">
        <p14:creationId xmlns:p14="http://schemas.microsoft.com/office/powerpoint/2010/main" val="314334199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407" y="1344613"/>
            <a:ext cx="3185253" cy="35870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i="1" dirty="0" err="1"/>
              <a:t>Metadata</a:t>
            </a:r>
            <a:r>
              <a:rPr lang="de-DE" i="1" dirty="0"/>
              <a:t> </a:t>
            </a:r>
            <a:r>
              <a:rPr lang="de-DE" i="1" dirty="0" err="1"/>
              <a:t>descriptions</a:t>
            </a:r>
            <a:endParaRPr lang="de-DE" i="1" dirty="0"/>
          </a:p>
          <a:p>
            <a:r>
              <a:rPr lang="de-DE" sz="1400" dirty="0"/>
              <a:t>Geo-</a:t>
            </a:r>
            <a:r>
              <a:rPr lang="de-DE" sz="1400" dirty="0" err="1"/>
              <a:t>entities</a:t>
            </a:r>
            <a:r>
              <a:rPr lang="de-DE" sz="1400" dirty="0"/>
              <a:t> in </a:t>
            </a:r>
            <a:r>
              <a:rPr lang="de-DE" sz="1400" dirty="0" err="1"/>
              <a:t>titles</a:t>
            </a:r>
            <a:r>
              <a:rPr lang="de-DE" sz="1400" dirty="0"/>
              <a:t>, </a:t>
            </a:r>
            <a:r>
              <a:rPr lang="de-DE" sz="1400" dirty="0" err="1"/>
              <a:t>descriptions</a:t>
            </a:r>
            <a:r>
              <a:rPr lang="de-DE" sz="1400" dirty="0"/>
              <a:t>, </a:t>
            </a:r>
            <a:r>
              <a:rPr lang="de-DE" sz="1400" dirty="0" err="1"/>
              <a:t>organizations</a:t>
            </a:r>
            <a:endParaRPr lang="de-DE" sz="1400" dirty="0"/>
          </a:p>
          <a:p>
            <a:r>
              <a:rPr lang="de-DE" sz="1400" dirty="0" err="1"/>
              <a:t>Restricted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„</a:t>
            </a:r>
            <a:r>
              <a:rPr lang="de-DE" sz="1400" dirty="0" err="1"/>
              <a:t>origin</a:t>
            </a:r>
            <a:r>
              <a:rPr lang="de-DE" sz="1400" dirty="0"/>
              <a:t>“ </a:t>
            </a:r>
            <a:r>
              <a:rPr lang="de-DE" sz="1400" dirty="0" err="1"/>
              <a:t>country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dataset</a:t>
            </a:r>
            <a:r>
              <a:rPr lang="de-DE" sz="1400" dirty="0"/>
              <a:t> (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portal</a:t>
            </a:r>
            <a:r>
              <a:rPr lang="de-DE" sz="1400" dirty="0"/>
              <a:t>)</a:t>
            </a:r>
          </a:p>
          <a:p>
            <a:r>
              <a:rPr lang="de-DE" sz="1400" dirty="0"/>
              <a:t>Temporal </a:t>
            </a:r>
            <a:r>
              <a:rPr lang="de-DE" sz="1400" dirty="0" err="1"/>
              <a:t>tagging</a:t>
            </a:r>
            <a:r>
              <a:rPr lang="de-DE" sz="1400" dirty="0"/>
              <a:t> </a:t>
            </a:r>
            <a:r>
              <a:rPr lang="de-DE" sz="1400" dirty="0" err="1"/>
              <a:t>using</a:t>
            </a:r>
            <a:r>
              <a:rPr lang="de-DE" sz="1400" dirty="0"/>
              <a:t>  </a:t>
            </a:r>
            <a:r>
              <a:rPr lang="de-DE" sz="1400" dirty="0" err="1"/>
              <a:t>Heideltime</a:t>
            </a:r>
            <a:r>
              <a:rPr lang="de-DE" sz="1400" dirty="0"/>
              <a:t> </a:t>
            </a:r>
            <a:r>
              <a:rPr lang="de-DE" sz="1400" dirty="0" err="1"/>
              <a:t>framework</a:t>
            </a:r>
            <a:r>
              <a:rPr lang="de-DE" sz="1400" dirty="0"/>
              <a:t> [3]</a:t>
            </a:r>
          </a:p>
          <a:p>
            <a:pPr lvl="1"/>
            <a:endParaRPr lang="de-DE" dirty="0"/>
          </a:p>
          <a:p>
            <a:pPr marL="0" indent="0">
              <a:buNone/>
            </a:pPr>
            <a:r>
              <a:rPr lang="de-DE" i="1" dirty="0"/>
              <a:t>CSV </a:t>
            </a:r>
            <a:r>
              <a:rPr lang="de-DE" i="1" dirty="0" err="1"/>
              <a:t>cell</a:t>
            </a:r>
            <a:r>
              <a:rPr lang="de-DE" i="1" dirty="0"/>
              <a:t> </a:t>
            </a:r>
            <a:r>
              <a:rPr lang="de-DE" i="1" dirty="0" err="1"/>
              <a:t>value</a:t>
            </a:r>
            <a:r>
              <a:rPr lang="de-DE" i="1" dirty="0"/>
              <a:t> </a:t>
            </a:r>
            <a:r>
              <a:rPr lang="de-DE" i="1" dirty="0" err="1"/>
              <a:t>disambiguation</a:t>
            </a:r>
            <a:endParaRPr lang="de-DE" i="1" dirty="0"/>
          </a:p>
          <a:p>
            <a:r>
              <a:rPr lang="de-DE" sz="1400" dirty="0" err="1"/>
              <a:t>Row</a:t>
            </a:r>
            <a:r>
              <a:rPr lang="de-DE" sz="1400" dirty="0"/>
              <a:t> </a:t>
            </a:r>
            <a:r>
              <a:rPr lang="de-DE" sz="1400" dirty="0" err="1"/>
              <a:t>context</a:t>
            </a:r>
            <a:r>
              <a:rPr lang="de-DE" sz="1400" dirty="0"/>
              <a:t>:</a:t>
            </a:r>
          </a:p>
          <a:p>
            <a:pPr lvl="1"/>
            <a:r>
              <a:rPr lang="de-DE" sz="1300" dirty="0"/>
              <a:t>Filter </a:t>
            </a:r>
            <a:r>
              <a:rPr lang="de-DE" sz="1300" dirty="0" err="1"/>
              <a:t>candidates</a:t>
            </a:r>
            <a:r>
              <a:rPr lang="de-DE" sz="1300" dirty="0"/>
              <a:t> </a:t>
            </a:r>
            <a:r>
              <a:rPr lang="de-DE" sz="1300" dirty="0" err="1"/>
              <a:t>by</a:t>
            </a:r>
            <a:r>
              <a:rPr lang="de-DE" sz="1300" dirty="0"/>
              <a:t> potential </a:t>
            </a:r>
            <a:r>
              <a:rPr lang="de-DE" sz="1300" dirty="0" err="1"/>
              <a:t>parents</a:t>
            </a:r>
            <a:r>
              <a:rPr lang="de-DE" sz="1300" dirty="0"/>
              <a:t> (</a:t>
            </a:r>
            <a:r>
              <a:rPr lang="de-DE" sz="1300" dirty="0" err="1"/>
              <a:t>if</a:t>
            </a:r>
            <a:r>
              <a:rPr lang="de-DE" sz="1300" dirty="0"/>
              <a:t> </a:t>
            </a:r>
            <a:r>
              <a:rPr lang="de-DE" sz="1300" dirty="0" err="1"/>
              <a:t>available</a:t>
            </a:r>
            <a:r>
              <a:rPr lang="de-DE" sz="1300" dirty="0"/>
              <a:t>)</a:t>
            </a:r>
          </a:p>
          <a:p>
            <a:r>
              <a:rPr lang="de-DE" sz="1400" dirty="0" err="1"/>
              <a:t>Column</a:t>
            </a:r>
            <a:r>
              <a:rPr lang="de-DE" sz="1400" dirty="0"/>
              <a:t> </a:t>
            </a:r>
            <a:r>
              <a:rPr lang="de-DE" sz="1400" dirty="0" err="1"/>
              <a:t>context</a:t>
            </a:r>
            <a:r>
              <a:rPr lang="de-DE" sz="1400" dirty="0"/>
              <a:t>:</a:t>
            </a:r>
          </a:p>
          <a:p>
            <a:pPr lvl="1"/>
            <a:r>
              <a:rPr lang="en-US" sz="1300" dirty="0"/>
              <a:t>Least common ancestor of the spatial entities</a:t>
            </a:r>
            <a:endParaRPr lang="de-DE" sz="13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Dataset </a:t>
            </a:r>
            <a:r>
              <a:rPr lang="de-DE" dirty="0" err="1"/>
              <a:t>Labelling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568" y="38209"/>
            <a:ext cx="5235432" cy="5676791"/>
          </a:xfrm>
          <a:prstGeom prst="rect">
            <a:avLst/>
          </a:prstGeom>
        </p:spPr>
      </p:pic>
      <p:graphicFrame>
        <p:nvGraphicFramePr>
          <p:cNvPr id="6" name="Inhaltsplatzhalt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639439"/>
              </p:ext>
            </p:extLst>
          </p:nvPr>
        </p:nvGraphicFramePr>
        <p:xfrm>
          <a:off x="165110" y="5244989"/>
          <a:ext cx="3647997" cy="3261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0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[3]</a:t>
                      </a:r>
                      <a:endParaRPr lang="en-US" sz="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8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Strötgen</a:t>
                      </a:r>
                      <a:r>
                        <a:rPr lang="en-US" sz="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8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Gertz</a:t>
                      </a:r>
                      <a:r>
                        <a:rPr lang="en-US" sz="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: Multilingual and Cross-domain Temporal Tagging. Language Resources and Evaluation, 2013.</a:t>
                      </a:r>
                      <a:endParaRPr lang="en-US" sz="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18961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256841" y="4006913"/>
            <a:ext cx="6964821" cy="1518111"/>
          </a:xfrm>
        </p:spPr>
        <p:txBody>
          <a:bodyPr>
            <a:normAutofit/>
          </a:bodyPr>
          <a:lstStyle/>
          <a:p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temporal </a:t>
            </a:r>
            <a:r>
              <a:rPr lang="de-DE" dirty="0" err="1"/>
              <a:t>base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graph</a:t>
            </a:r>
            <a:endParaRPr lang="de-DE" dirty="0"/>
          </a:p>
          <a:p>
            <a:r>
              <a:rPr lang="de-DE" dirty="0" err="1"/>
              <a:t>Annotated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in </a:t>
            </a:r>
            <a:r>
              <a:rPr lang="de-DE" dirty="0" err="1"/>
              <a:t>metadata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CSV </a:t>
            </a:r>
            <a:r>
              <a:rPr lang="de-DE" dirty="0" err="1"/>
              <a:t>cells</a:t>
            </a:r>
            <a:endParaRPr lang="de-DE" dirty="0"/>
          </a:p>
          <a:p>
            <a:r>
              <a:rPr lang="de-DE" dirty="0"/>
              <a:t>CSV </a:t>
            </a:r>
            <a:r>
              <a:rPr lang="de-DE" dirty="0" err="1"/>
              <a:t>metadata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CSVW </a:t>
            </a:r>
            <a:r>
              <a:rPr lang="de-DE" dirty="0" err="1"/>
              <a:t>vocabulary</a:t>
            </a:r>
            <a:endParaRPr lang="de-DE" dirty="0"/>
          </a:p>
          <a:p>
            <a:pPr lvl="1"/>
            <a:r>
              <a:rPr lang="de-DE" dirty="0"/>
              <a:t>e.g., </a:t>
            </a:r>
            <a:r>
              <a:rPr lang="de-DE" dirty="0" err="1"/>
              <a:t>delimiter</a:t>
            </a:r>
            <a:r>
              <a:rPr lang="de-DE" dirty="0"/>
              <a:t>, </a:t>
            </a:r>
            <a:r>
              <a:rPr lang="de-DE" dirty="0" err="1"/>
              <a:t>encoding</a:t>
            </a:r>
            <a:r>
              <a:rPr lang="de-DE" dirty="0"/>
              <a:t>, </a:t>
            </a:r>
            <a:r>
              <a:rPr lang="de-DE" dirty="0" err="1"/>
              <a:t>header</a:t>
            </a:r>
            <a:r>
              <a:rPr lang="de-DE" dirty="0"/>
              <a:t>, …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RDF Export 1/2: </a:t>
            </a:r>
            <a:br>
              <a:rPr lang="de-DE" dirty="0"/>
            </a:br>
            <a:r>
              <a:rPr lang="de-DE" dirty="0"/>
              <a:t>Knowledge Graph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" y="1226132"/>
            <a:ext cx="9095665" cy="259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4783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101" y="1132982"/>
            <a:ext cx="4581567" cy="4174146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019" y="1344613"/>
            <a:ext cx="3420389" cy="3587051"/>
          </a:xfrm>
        </p:spPr>
        <p:txBody>
          <a:bodyPr/>
          <a:lstStyle/>
          <a:p>
            <a:r>
              <a:rPr lang="de-DE" dirty="0"/>
              <a:t>Note: </a:t>
            </a:r>
            <a:r>
              <a:rPr lang="de-DE" dirty="0" err="1"/>
              <a:t>no</a:t>
            </a:r>
            <a:r>
              <a:rPr lang="de-DE" dirty="0"/>
              <a:t> real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annotaitons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those</a:t>
            </a:r>
            <a:r>
              <a:rPr lang="de-DE" dirty="0"/>
              <a:t>!</a:t>
            </a:r>
          </a:p>
          <a:p>
            <a:r>
              <a:rPr lang="de-DE" dirty="0"/>
              <a:t>E.g.:</a:t>
            </a:r>
          </a:p>
          <a:p>
            <a:pPr lvl="1"/>
            <a:r>
              <a:rPr lang="de-DE" dirty="0" err="1">
                <a:solidFill>
                  <a:srgbClr val="FF0000"/>
                </a:solidFill>
              </a:rPr>
              <a:t>csvwx:cell</a:t>
            </a:r>
            <a:endParaRPr lang="de-DE" dirty="0">
              <a:solidFill>
                <a:srgbClr val="FF0000"/>
              </a:solidFill>
            </a:endParaRPr>
          </a:p>
          <a:p>
            <a:pPr lvl="2"/>
            <a:r>
              <a:rPr lang="de-DE" dirty="0" err="1">
                <a:solidFill>
                  <a:srgbClr val="FF0000"/>
                </a:solidFill>
              </a:rPr>
              <a:t>csvwx:hasTime</a:t>
            </a:r>
            <a:endParaRPr lang="de-DE" dirty="0">
              <a:solidFill>
                <a:srgbClr val="FF0000"/>
              </a:solidFill>
            </a:endParaRPr>
          </a:p>
          <a:p>
            <a:pPr lvl="2"/>
            <a:r>
              <a:rPr lang="de-DE" dirty="0" err="1">
                <a:solidFill>
                  <a:srgbClr val="FF0000"/>
                </a:solidFill>
              </a:rPr>
              <a:t>csvw:refersToEntity</a:t>
            </a: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de-DE" dirty="0"/>
              <a:t>…</a:t>
            </a:r>
          </a:p>
          <a:p>
            <a:pPr lvl="1"/>
            <a:endParaRPr lang="de-DE" dirty="0"/>
          </a:p>
          <a:p>
            <a:pPr marL="266700" lvl="1" indent="0">
              <a:buNone/>
            </a:pPr>
            <a:r>
              <a:rPr lang="de-DE" dirty="0"/>
              <a:t>Details: cf.: </a:t>
            </a:r>
            <a:r>
              <a:rPr lang="en-US" dirty="0">
                <a:hlinkClick r:id="rId3"/>
              </a:rPr>
              <a:t>http://data.wu.ac.at/ns/csvwx</a:t>
            </a:r>
            <a:endParaRPr lang="de-DE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RDF Export 2/2: </a:t>
            </a:r>
            <a:r>
              <a:rPr lang="de-DE" dirty="0" err="1"/>
              <a:t>Annotate</a:t>
            </a:r>
            <a:r>
              <a:rPr lang="de-DE" dirty="0"/>
              <a:t> Datasets </a:t>
            </a:r>
            <a:r>
              <a:rPr lang="de-DE" dirty="0">
                <a:sym typeface="Wingdings" pitchFamily="2" charset="2"/>
              </a:rPr>
              <a:t></a:t>
            </a:r>
            <a:br>
              <a:rPr lang="de-DE" dirty="0"/>
            </a:br>
            <a:r>
              <a:rPr lang="de-DE" dirty="0"/>
              <a:t>CSV on </a:t>
            </a:r>
            <a:r>
              <a:rPr lang="de-DE" dirty="0" err="1"/>
              <a:t>the</a:t>
            </a:r>
            <a:r>
              <a:rPr lang="de-DE" dirty="0"/>
              <a:t> Web </a:t>
            </a:r>
            <a:r>
              <a:rPr lang="de-DE" dirty="0" err="1"/>
              <a:t>Metadata</a:t>
            </a:r>
            <a:r>
              <a:rPr lang="de-DE" dirty="0"/>
              <a:t> [4]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32</a:t>
            </a:fld>
            <a:endParaRPr lang="en-GB" dirty="0"/>
          </a:p>
        </p:txBody>
      </p:sp>
      <p:graphicFrame>
        <p:nvGraphicFramePr>
          <p:cNvPr id="6" name="Inhaltsplatzhalt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675584"/>
              </p:ext>
            </p:extLst>
          </p:nvPr>
        </p:nvGraphicFramePr>
        <p:xfrm>
          <a:off x="393710" y="5204847"/>
          <a:ext cx="7546168" cy="234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9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[4]</a:t>
                      </a:r>
                      <a:endParaRPr lang="en-US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R. Pollock</a:t>
                      </a:r>
                      <a:r>
                        <a:rPr lang="en-US" sz="10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et al.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Metadata</a:t>
                      </a:r>
                      <a:r>
                        <a:rPr lang="en-US" sz="10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Vocabulary for Tabular Data, W3C CSV on the Web (2015)</a:t>
                      </a:r>
                      <a:endParaRPr lang="en-US" sz="10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38426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019" y="1344614"/>
            <a:ext cx="7759644" cy="1037876"/>
          </a:xfrm>
        </p:spPr>
        <p:txBody>
          <a:bodyPr/>
          <a:lstStyle/>
          <a:p>
            <a:r>
              <a:rPr lang="en-US" dirty="0"/>
              <a:t>Standard for representation and querying of geospatial linked data</a:t>
            </a:r>
          </a:p>
          <a:p>
            <a:r>
              <a:rPr lang="en-US" dirty="0"/>
              <a:t>(Almost) no complete implementations of </a:t>
            </a:r>
            <a:r>
              <a:rPr lang="en-US" dirty="0" err="1"/>
              <a:t>GeoSPARQL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Enable</a:t>
            </a:r>
            <a:r>
              <a:rPr lang="de-DE" dirty="0"/>
              <a:t> e.g. Search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GeoSPARQL</a:t>
            </a:r>
            <a:r>
              <a:rPr lang="de-DE" dirty="0"/>
              <a:t> </a:t>
            </a:r>
            <a:r>
              <a:rPr lang="de-DE" dirty="0" err="1"/>
              <a:t>Queries</a:t>
            </a:r>
            <a:r>
              <a:rPr lang="de-DE" dirty="0"/>
              <a:t>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59" y="2533034"/>
            <a:ext cx="8250778" cy="253462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5358" y="4050704"/>
            <a:ext cx="8396809" cy="256377"/>
          </a:xfrm>
          <a:prstGeom prst="rect">
            <a:avLst/>
          </a:prstGeom>
          <a:solidFill>
            <a:srgbClr val="0096D3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405358" y="2905569"/>
            <a:ext cx="8396810" cy="256377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05357" y="4634366"/>
            <a:ext cx="8396809" cy="236737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58171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2" y="20102"/>
            <a:ext cx="5514975" cy="5666321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Search Interface</a:t>
            </a:r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368402" y="1393858"/>
            <a:ext cx="3015730" cy="4015582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 err="1"/>
              <a:t>Faceted</a:t>
            </a:r>
            <a:r>
              <a:rPr lang="de-DE" i="1" dirty="0"/>
              <a:t> </a:t>
            </a:r>
            <a:r>
              <a:rPr lang="de-DE" i="1" dirty="0" err="1"/>
              <a:t>query</a:t>
            </a:r>
            <a:r>
              <a:rPr lang="de-DE" i="1" dirty="0"/>
              <a:t> </a:t>
            </a:r>
            <a:r>
              <a:rPr lang="de-DE" i="1" dirty="0" err="1"/>
              <a:t>interface</a:t>
            </a:r>
            <a:r>
              <a:rPr lang="de-DE" i="1" dirty="0"/>
              <a:t>:</a:t>
            </a:r>
          </a:p>
          <a:p>
            <a:r>
              <a:rPr lang="de-DE" dirty="0" err="1"/>
              <a:t>Timespan</a:t>
            </a:r>
            <a:endParaRPr lang="de-DE" dirty="0"/>
          </a:p>
          <a:p>
            <a:r>
              <a:rPr lang="de-DE" dirty="0"/>
              <a:t>Time </a:t>
            </a:r>
            <a:r>
              <a:rPr lang="de-DE" dirty="0" err="1"/>
              <a:t>pattern</a:t>
            </a:r>
            <a:endParaRPr lang="de-DE" dirty="0"/>
          </a:p>
          <a:p>
            <a:r>
              <a:rPr lang="de-DE" dirty="0"/>
              <a:t>Geo-</a:t>
            </a:r>
            <a:r>
              <a:rPr lang="de-DE" dirty="0" err="1"/>
              <a:t>entities</a:t>
            </a:r>
            <a:endParaRPr lang="de-DE" dirty="0"/>
          </a:p>
          <a:p>
            <a:r>
              <a:rPr lang="de-DE" dirty="0" err="1"/>
              <a:t>Full</a:t>
            </a:r>
            <a:r>
              <a:rPr lang="de-DE" dirty="0"/>
              <a:t>-text </a:t>
            </a:r>
            <a:r>
              <a:rPr lang="de-DE" dirty="0" err="1"/>
              <a:t>queries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Back end:</a:t>
            </a:r>
          </a:p>
          <a:p>
            <a:r>
              <a:rPr lang="de-DE" sz="1400" b="1" dirty="0" err="1"/>
              <a:t>MongoDB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efficient</a:t>
            </a:r>
            <a:r>
              <a:rPr lang="de-DE" sz="1400" dirty="0"/>
              <a:t> </a:t>
            </a:r>
            <a:r>
              <a:rPr lang="de-DE" sz="1400" dirty="0" err="1"/>
              <a:t>key</a:t>
            </a:r>
            <a:r>
              <a:rPr lang="de-DE" sz="1400" dirty="0"/>
              <a:t> </a:t>
            </a:r>
            <a:r>
              <a:rPr lang="de-DE" sz="1400" dirty="0" err="1"/>
              <a:t>look-ups</a:t>
            </a:r>
            <a:endParaRPr lang="de-DE" sz="1400" dirty="0"/>
          </a:p>
          <a:p>
            <a:r>
              <a:rPr lang="de-DE" sz="1400" b="1" dirty="0" err="1"/>
              <a:t>ElasticSearch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indexing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full</a:t>
            </a:r>
            <a:r>
              <a:rPr lang="de-DE" sz="1400" dirty="0"/>
              <a:t>-text </a:t>
            </a:r>
            <a:r>
              <a:rPr lang="de-DE" sz="1400" dirty="0" err="1"/>
              <a:t>queries</a:t>
            </a:r>
            <a:endParaRPr lang="de-DE" sz="1400" dirty="0"/>
          </a:p>
          <a:p>
            <a:r>
              <a:rPr lang="de-DE" sz="1400" b="1" dirty="0" err="1"/>
              <a:t>Virtuoso</a:t>
            </a:r>
            <a:r>
              <a:rPr lang="de-DE" sz="1400" dirty="0"/>
              <a:t> </a:t>
            </a:r>
            <a:r>
              <a:rPr lang="de-DE" sz="1400" dirty="0" err="1"/>
              <a:t>as</a:t>
            </a:r>
            <a:r>
              <a:rPr lang="de-DE" sz="1400" dirty="0"/>
              <a:t> a </a:t>
            </a:r>
            <a:r>
              <a:rPr lang="de-DE" sz="1400" dirty="0" err="1"/>
              <a:t>triple</a:t>
            </a:r>
            <a:r>
              <a:rPr lang="de-DE" sz="1400" dirty="0"/>
              <a:t> </a:t>
            </a:r>
            <a:r>
              <a:rPr lang="de-DE" sz="1400" dirty="0" err="1"/>
              <a:t>store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263177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? </a:t>
            </a:r>
            <a:r>
              <a:rPr lang="de-DE" dirty="0" err="1"/>
              <a:t>Indexed</a:t>
            </a:r>
            <a:r>
              <a:rPr lang="de-DE" dirty="0"/>
              <a:t> Datasets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705" y="1110904"/>
            <a:ext cx="5512645" cy="402433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5BC583B-EC10-DE42-AF12-772B791424B9}"/>
              </a:ext>
            </a:extLst>
          </p:cNvPr>
          <p:cNvSpPr/>
          <p:nvPr/>
        </p:nvSpPr>
        <p:spPr>
          <a:xfrm>
            <a:off x="5240215" y="1910862"/>
            <a:ext cx="2215662" cy="8088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9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408" y="1231091"/>
            <a:ext cx="4390946" cy="3587051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ysClr val="windowText" lastClr="000000"/>
                </a:solidFill>
              </a:rPr>
              <a:t>Geospatial and Temporal scope is the most useful search feature for Open Data</a:t>
            </a:r>
          </a:p>
          <a:p>
            <a:r>
              <a:rPr lang="en-US" sz="1400" dirty="0">
                <a:solidFill>
                  <a:sysClr val="windowText" lastClr="000000"/>
                </a:solidFill>
              </a:rPr>
              <a:t>Respective Hierarchical Knowledge Graphs can be built from existing Linked Data Sources</a:t>
            </a:r>
          </a:p>
          <a:p>
            <a:r>
              <a:rPr lang="de-DE" sz="1400" dirty="0" err="1"/>
              <a:t>Our</a:t>
            </a:r>
            <a:r>
              <a:rPr lang="de-DE" sz="1400" dirty="0"/>
              <a:t> </a:t>
            </a:r>
            <a:r>
              <a:rPr lang="de-DE" sz="1400" dirty="0" err="1"/>
              <a:t>algorithms</a:t>
            </a:r>
            <a:r>
              <a:rPr lang="de-DE" sz="1400" dirty="0"/>
              <a:t> </a:t>
            </a:r>
            <a:r>
              <a:rPr lang="de-DE" sz="1400" dirty="0" err="1"/>
              <a:t>annotate</a:t>
            </a:r>
            <a:r>
              <a:rPr lang="de-DE" sz="1400" dirty="0"/>
              <a:t> CSV </a:t>
            </a:r>
            <a:r>
              <a:rPr lang="en-US" sz="1400" dirty="0"/>
              <a:t>tables </a:t>
            </a:r>
            <a:r>
              <a:rPr lang="en-US" sz="1400" b="1" dirty="0"/>
              <a:t>and </a:t>
            </a:r>
            <a:r>
              <a:rPr lang="en-US" sz="1400" dirty="0"/>
              <a:t>their metadata descriptions</a:t>
            </a:r>
          </a:p>
          <a:p>
            <a:pPr marL="0" indent="0">
              <a:buNone/>
            </a:pPr>
            <a:r>
              <a:rPr lang="en-US" sz="1400" dirty="0">
                <a:sym typeface="Wingdings" pitchFamily="2" charset="2"/>
              </a:rPr>
              <a:t>     </a:t>
            </a:r>
          </a:p>
          <a:p>
            <a:pPr>
              <a:buFont typeface="Wingdings" pitchFamily="2" charset="2"/>
              <a:buChar char="à"/>
            </a:pPr>
            <a:r>
              <a:rPr lang="en-US" sz="1400" dirty="0">
                <a:sym typeface="Wingdings" pitchFamily="2" charset="2"/>
              </a:rPr>
              <a:t>KGs i</a:t>
            </a:r>
            <a:r>
              <a:rPr lang="en-US" sz="1400" dirty="0"/>
              <a:t>mprove search (with some extra work)</a:t>
            </a:r>
          </a:p>
          <a:p>
            <a:pPr>
              <a:buFont typeface="Wingdings" pitchFamily="2" charset="2"/>
              <a:buChar char="à"/>
            </a:pPr>
            <a:r>
              <a:rPr lang="en-US" sz="1400" dirty="0"/>
              <a:t>Main Problem still persists: coverage of openly available KGs for Open Data</a:t>
            </a:r>
          </a:p>
          <a:p>
            <a:endParaRPr lang="en-US" sz="1400" dirty="0">
              <a:solidFill>
                <a:sysClr val="windowText" lastClr="000000"/>
              </a:solidFill>
            </a:endParaRPr>
          </a:p>
          <a:p>
            <a:pPr lvl="0"/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904EE-7307-7F4C-AC8C-49B98349A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293" y="1043522"/>
            <a:ext cx="3946707" cy="46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91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FB2C82-3A65-6B47-B690-C14EE788A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19" y="1344613"/>
            <a:ext cx="7759644" cy="414622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need better ontologies…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D0CB1B-1503-4347-893B-226A5E93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 of openly available KGs for Open Data -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990CD-0CD8-1F48-B5DF-1383911E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8F351-5AC4-9D4A-AE5E-97A735B31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84" y="1156126"/>
            <a:ext cx="5743771" cy="368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25443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1D4A02-5474-9A4A-AD14-63A3E7E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41" y="1344613"/>
            <a:ext cx="8154443" cy="437038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Which ontologies? What are other </a:t>
            </a:r>
            <a:r>
              <a:rPr lang="en-US" b="1" i="1" dirty="0"/>
              <a:t>core dimensions </a:t>
            </a:r>
            <a:r>
              <a:rPr lang="en-US" i="1" dirty="0"/>
              <a:t>to build knowledge graphs for?</a:t>
            </a:r>
          </a:p>
          <a:p>
            <a:pPr lvl="0"/>
            <a:r>
              <a:rPr lang="en-US" i="1" dirty="0"/>
              <a:t>How to build Knowledge Graphs from the data itself?</a:t>
            </a:r>
          </a:p>
          <a:p>
            <a:pPr lvl="0"/>
            <a:r>
              <a:rPr lang="en-US" i="1" dirty="0"/>
              <a:t>Which Background knowledge do human experts use to understand data?</a:t>
            </a:r>
          </a:p>
          <a:p>
            <a:pPr lvl="1"/>
            <a:r>
              <a:rPr lang="en-US" i="1" dirty="0">
                <a:sym typeface="Wingdings" pitchFamily="2" charset="2"/>
              </a:rPr>
              <a:t> May need qualitative research!</a:t>
            </a:r>
          </a:p>
          <a:p>
            <a:r>
              <a:rPr lang="en-US" i="1" dirty="0"/>
              <a:t>How to combine both scalable data integration and machine learning?</a:t>
            </a:r>
          </a:p>
          <a:p>
            <a:pPr lvl="1"/>
            <a:r>
              <a:rPr lang="en-US" i="1" dirty="0">
                <a:sym typeface="Wingdings" pitchFamily="2" charset="2"/>
              </a:rPr>
              <a:t> How to efficiently find tables that can be joined?</a:t>
            </a:r>
          </a:p>
          <a:p>
            <a:pPr lvl="1"/>
            <a:r>
              <a:rPr lang="en-US" i="1" dirty="0">
                <a:sym typeface="Wingdings" pitchFamily="2" charset="2"/>
              </a:rPr>
              <a:t> How to find patterns in the data?</a:t>
            </a:r>
          </a:p>
          <a:p>
            <a:r>
              <a:rPr lang="en-US" i="1" dirty="0">
                <a:sym typeface="Wingdings" pitchFamily="2" charset="2"/>
              </a:rPr>
              <a:t>Can we adopt Research from Natural Language Processing?</a:t>
            </a:r>
          </a:p>
          <a:p>
            <a:pPr marL="0" indent="0">
              <a:buNone/>
            </a:pPr>
            <a:endParaRPr lang="en-US" b="1" i="1" dirty="0">
              <a:solidFill>
                <a:sysClr val="windowText" lastClr="000000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endParaRPr lang="en-US" b="1" i="1" dirty="0">
              <a:solidFill>
                <a:sysClr val="windowText" lastClr="000000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endParaRPr lang="en-US" b="1" i="1" dirty="0">
              <a:solidFill>
                <a:sysClr val="windowText" lastClr="000000"/>
              </a:solidFill>
              <a:sym typeface="Wingdings" pitchFamily="2" charset="2"/>
            </a:endParaRPr>
          </a:p>
          <a:p>
            <a:r>
              <a:rPr lang="en-US" i="1" dirty="0">
                <a:sym typeface="Wingdings" pitchFamily="2" charset="2"/>
              </a:rPr>
              <a:t>How can we enable search, integration and analytics on sensitive Data?</a:t>
            </a:r>
          </a:p>
          <a:p>
            <a:pPr lvl="1"/>
            <a:r>
              <a:rPr lang="en-US" i="1" dirty="0">
                <a:sym typeface="Wingdings" pitchFamily="2" charset="2"/>
              </a:rPr>
              <a:t>respecting Data Usage Policies?</a:t>
            </a:r>
          </a:p>
          <a:p>
            <a:pPr marL="266700" lvl="1" indent="0">
              <a:buNone/>
            </a:pPr>
            <a:r>
              <a:rPr lang="en-US" i="1" dirty="0">
                <a:sym typeface="Wingdings" pitchFamily="2" charset="2"/>
              </a:rPr>
              <a:t>+</a:t>
            </a:r>
          </a:p>
          <a:p>
            <a:pPr lvl="1">
              <a:buClr>
                <a:srgbClr val="0096D3"/>
              </a:buClr>
            </a:pPr>
            <a:r>
              <a:rPr lang="en-US" i="1" dirty="0">
                <a:solidFill>
                  <a:srgbClr val="000000"/>
                </a:solidFill>
                <a:sym typeface="Wingdings" pitchFamily="2" charset="2"/>
              </a:rPr>
              <a:t>developing novel Data Anonymization/Synthetization techniques?</a:t>
            </a:r>
          </a:p>
          <a:p>
            <a:pPr lvl="1">
              <a:buClr>
                <a:srgbClr val="0096D3"/>
              </a:buClr>
            </a:pPr>
            <a:endParaRPr lang="en-US" i="1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FCB1A9-DCC5-DF4D-8FC3-5C454F73C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5BF42-0794-5E43-8101-6496DE9A9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452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71023" y="191513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i="1" dirty="0"/>
              <a:t>Which Background knowledge do human </a:t>
            </a:r>
            <a:br>
              <a:rPr lang="en-US" i="1" dirty="0"/>
            </a:br>
            <a:r>
              <a:rPr lang="en-US" i="1" dirty="0"/>
              <a:t>experts use to understand data?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514425"/>
            <a:ext cx="8520600" cy="1788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de"/>
              <a:t>A </a:t>
            </a:r>
            <a:r>
              <a:rPr lang="de" b="1"/>
              <a:t>human</a:t>
            </a:r>
            <a:r>
              <a:rPr lang="de"/>
              <a:t> looking at an arbitrary </a:t>
            </a:r>
            <a:r>
              <a:rPr lang="de" b="1"/>
              <a:t>table</a:t>
            </a:r>
            <a:r>
              <a:rPr lang="de"/>
              <a:t> is able to...</a:t>
            </a:r>
            <a:endParaRPr/>
          </a:p>
          <a:p>
            <a:pPr>
              <a:spcBef>
                <a:spcPts val="1600"/>
              </a:spcBef>
            </a:pPr>
            <a:r>
              <a:rPr lang="de"/>
              <a:t>recognize districts of Vienna, although term “Vienna” not mentioned </a:t>
            </a:r>
            <a:endParaRPr/>
          </a:p>
          <a:p>
            <a:r>
              <a:rPr lang="de"/>
              <a:t>understand that the sum of the area sizes relates to Vienna</a:t>
            </a:r>
            <a:endParaRPr/>
          </a:p>
          <a:p>
            <a:r>
              <a:rPr lang="de"/>
              <a:t>understand the different land use (sub-)properties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21929"/>
          <a:stretch/>
        </p:blipFill>
        <p:spPr>
          <a:xfrm>
            <a:off x="487050" y="3184950"/>
            <a:ext cx="7519226" cy="184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42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Data </a:t>
            </a:r>
            <a:r>
              <a:rPr lang="de-DE" dirty="0" err="1"/>
              <a:t>is</a:t>
            </a:r>
            <a:r>
              <a:rPr lang="de-DE" dirty="0"/>
              <a:t> a Global Trend!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EU &amp; Austria, but also </a:t>
            </a:r>
            <a:r>
              <a:rPr lang="de-DE" dirty="0" err="1"/>
              <a:t>the</a:t>
            </a:r>
            <a:r>
              <a:rPr lang="de-DE" dirty="0"/>
              <a:t> (</a:t>
            </a:r>
            <a:r>
              <a:rPr lang="de-DE" dirty="0" err="1"/>
              <a:t>previous</a:t>
            </a:r>
            <a:r>
              <a:rPr lang="de-DE" dirty="0"/>
              <a:t>) US </a:t>
            </a:r>
            <a:r>
              <a:rPr lang="de-DE" dirty="0" err="1"/>
              <a:t>and</a:t>
            </a:r>
            <a:r>
              <a:rPr lang="de-DE" dirty="0"/>
              <a:t> UK </a:t>
            </a:r>
            <a:r>
              <a:rPr lang="de-DE" dirty="0" err="1"/>
              <a:t>administration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/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pushing</a:t>
            </a:r>
            <a:r>
              <a:rPr lang="de-DE" dirty="0"/>
              <a:t> Open Data!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1" y="2312924"/>
            <a:ext cx="1828873" cy="128786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9620" y="2312924"/>
            <a:ext cx="1511388" cy="12878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3926" y="1897711"/>
            <a:ext cx="1830242" cy="14058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9772" y="3110690"/>
            <a:ext cx="1939729" cy="12494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Picture 5" descr="031910_2100_inspirepart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710" y="3546885"/>
            <a:ext cx="476250" cy="47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6869" y="3701206"/>
            <a:ext cx="557153" cy="3275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1850" y="2038206"/>
            <a:ext cx="900100" cy="2675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63185" y="2038207"/>
            <a:ext cx="756777" cy="27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863184" y="3960328"/>
            <a:ext cx="168740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750" b="1" dirty="0">
                <a:cs typeface="Arial" charset="0"/>
              </a:rPr>
              <a:t>DIRECTIVE 2007/2/EC INSPIRE</a:t>
            </a:r>
          </a:p>
        </p:txBody>
      </p:sp>
      <p:pic>
        <p:nvPicPr>
          <p:cNvPr id="13" name="Picture 17" descr="Screen Shot 2013-01-26 at 22.27.5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9960" y="3590655"/>
            <a:ext cx="1645948" cy="4275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A601E6-560D-6347-B0E6-2A4C67C74B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" t="2696" r="-271" b="46"/>
          <a:stretch/>
        </p:blipFill>
        <p:spPr>
          <a:xfrm>
            <a:off x="3234204" y="3073110"/>
            <a:ext cx="5100729" cy="2670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40FB23-6EFD-8847-94C4-6C17D7367F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9" y="3590655"/>
            <a:ext cx="2982736" cy="19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7702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438225"/>
            <a:ext cx="8520600" cy="103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de"/>
              <a:t>compare with other datasets, e.g., US cities and their land use, even if it’s provided in different units such as square miles </a:t>
            </a:r>
            <a:endParaRPr/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de"/>
              <a:t>combine with other related datasets: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l="10386"/>
          <a:stretch/>
        </p:blipFill>
        <p:spPr>
          <a:xfrm>
            <a:off x="708975" y="2749800"/>
            <a:ext cx="7635576" cy="24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0;p14">
            <a:extLst>
              <a:ext uri="{FF2B5EF4-FFF2-40B4-BE49-F238E27FC236}">
                <a16:creationId xmlns:a16="http://schemas.microsoft.com/office/drawing/2014/main" id="{564441C0-5EAC-4E47-A963-FFC79D9B14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023" y="191513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i="1" dirty="0"/>
              <a:t>Which Background knowledge do human </a:t>
            </a:r>
            <a:br>
              <a:rPr lang="en-US" i="1" dirty="0"/>
            </a:br>
            <a:r>
              <a:rPr lang="en-US" i="1" dirty="0"/>
              <a:t>experts use to understand data?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0675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D6DCBD-5BE2-AF43-A059-60CC5C4CE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78" y="19630"/>
            <a:ext cx="2297722" cy="211950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1D4A02-5474-9A4A-AD14-63A3E7E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5" y="1195754"/>
            <a:ext cx="8670259" cy="451924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Which ontologies? </a:t>
            </a:r>
          </a:p>
          <a:p>
            <a:pPr lvl="0"/>
            <a:r>
              <a:rPr lang="en-US" dirty="0"/>
              <a:t>What are other </a:t>
            </a:r>
            <a:r>
              <a:rPr lang="en-US" b="1" i="1" dirty="0"/>
              <a:t>core dimensions </a:t>
            </a:r>
            <a:r>
              <a:rPr lang="en-US" i="1" dirty="0"/>
              <a:t>to build knowledge graphs for?</a:t>
            </a:r>
          </a:p>
          <a:p>
            <a:pPr lvl="0"/>
            <a:r>
              <a:rPr lang="en-US" i="1" dirty="0"/>
              <a:t>How to build Knowledge Graphs from the data itself?</a:t>
            </a:r>
          </a:p>
          <a:p>
            <a:pPr lvl="0"/>
            <a:r>
              <a:rPr lang="en-US" i="1" dirty="0"/>
              <a:t>Which Background knowledge do human experts use to understand data?</a:t>
            </a:r>
          </a:p>
          <a:p>
            <a:pPr lvl="1"/>
            <a:r>
              <a:rPr lang="en-US" i="1" dirty="0">
                <a:sym typeface="Wingdings" pitchFamily="2" charset="2"/>
              </a:rPr>
              <a:t> May need qualitative research!</a:t>
            </a:r>
            <a:endParaRPr lang="en-US" b="1" i="1" dirty="0">
              <a:sym typeface="Wingdings" pitchFamily="2" charset="2"/>
            </a:endParaRPr>
          </a:p>
          <a:p>
            <a:r>
              <a:rPr lang="en-US" i="1" dirty="0"/>
              <a:t>How to combine both scalable data integration and machine learning?</a:t>
            </a:r>
          </a:p>
          <a:p>
            <a:pPr lvl="1"/>
            <a:r>
              <a:rPr lang="en-US" i="1" dirty="0">
                <a:sym typeface="Wingdings" pitchFamily="2" charset="2"/>
              </a:rPr>
              <a:t> How to efficiently find tables that can be joined?</a:t>
            </a:r>
          </a:p>
          <a:p>
            <a:pPr lvl="1"/>
            <a:r>
              <a:rPr lang="en-US" i="1" dirty="0">
                <a:sym typeface="Wingdings" pitchFamily="2" charset="2"/>
              </a:rPr>
              <a:t> How to find patterns in the data? </a:t>
            </a:r>
          </a:p>
          <a:p>
            <a:r>
              <a:rPr lang="en-US" i="1" dirty="0">
                <a:sym typeface="Wingdings" pitchFamily="2" charset="2"/>
              </a:rPr>
              <a:t>Can we adopt Research from Natural Language Processing?</a:t>
            </a:r>
          </a:p>
          <a:p>
            <a:pPr marL="0" indent="0">
              <a:buNone/>
            </a:pPr>
            <a:endParaRPr lang="en-US" b="1" i="1" dirty="0">
              <a:solidFill>
                <a:sysClr val="windowText" lastClr="000000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b="1" i="1" dirty="0">
              <a:solidFill>
                <a:sysClr val="windowText" lastClr="000000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b="1" i="1" dirty="0">
              <a:solidFill>
                <a:sysClr val="windowText" lastClr="000000"/>
              </a:solidFill>
              <a:sym typeface="Wingdings" pitchFamily="2" charset="2"/>
            </a:endParaRPr>
          </a:p>
          <a:p>
            <a:r>
              <a:rPr lang="en-US" i="1" dirty="0">
                <a:sym typeface="Wingdings" pitchFamily="2" charset="2"/>
              </a:rPr>
              <a:t>How can we enable search, integration and analytics on sensitive Data?</a:t>
            </a:r>
          </a:p>
          <a:p>
            <a:pPr lvl="1"/>
            <a:r>
              <a:rPr lang="en-US" i="1" dirty="0">
                <a:sym typeface="Wingdings" pitchFamily="2" charset="2"/>
              </a:rPr>
              <a:t>respecting Data Usage Policies?</a:t>
            </a:r>
          </a:p>
          <a:p>
            <a:pPr marL="266700" lvl="1" indent="0">
              <a:buNone/>
            </a:pPr>
            <a:r>
              <a:rPr lang="en-US" i="1" dirty="0">
                <a:sym typeface="Wingdings" pitchFamily="2" charset="2"/>
              </a:rPr>
              <a:t>+</a:t>
            </a:r>
          </a:p>
          <a:p>
            <a:pPr lvl="1">
              <a:buClr>
                <a:srgbClr val="0096D3"/>
              </a:buClr>
            </a:pPr>
            <a:r>
              <a:rPr lang="en-US" i="1" dirty="0">
                <a:solidFill>
                  <a:srgbClr val="000000"/>
                </a:solidFill>
                <a:sym typeface="Wingdings" pitchFamily="2" charset="2"/>
              </a:rPr>
              <a:t>developing novel Data Anonymization/Synthetization techniques?</a:t>
            </a:r>
          </a:p>
          <a:p>
            <a:pPr lvl="1">
              <a:buClr>
                <a:srgbClr val="0096D3"/>
              </a:buClr>
            </a:pPr>
            <a:endParaRPr lang="en-US" i="1" dirty="0">
              <a:solidFill>
                <a:srgbClr val="000000"/>
              </a:solidFill>
              <a:sym typeface="Wingdings" pitchFamily="2" charset="2"/>
            </a:endParaRPr>
          </a:p>
          <a:p>
            <a:pPr lvl="1">
              <a:buClr>
                <a:srgbClr val="0096D3"/>
              </a:buClr>
            </a:pPr>
            <a:endParaRPr lang="en-US" i="1" dirty="0">
              <a:sym typeface="Wingdings" pitchFamily="2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FCB1A9-DCC5-DF4D-8FC3-5C454F73C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5BF42-0794-5E43-8101-6496DE9A9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6CCED3-A4C1-BB40-B225-B8B36675FF8C}"/>
              </a:ext>
            </a:extLst>
          </p:cNvPr>
          <p:cNvSpPr/>
          <p:nvPr/>
        </p:nvSpPr>
        <p:spPr>
          <a:xfrm>
            <a:off x="3706774" y="3065371"/>
            <a:ext cx="64594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  <a:sym typeface="Wingdings" pitchFamily="2" charset="2"/>
              </a:rPr>
              <a:t>How can we learn/train patterns that humans “see”?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7A83C0-5754-AD42-B48E-7CF1B2709F4C}"/>
              </a:ext>
            </a:extLst>
          </p:cNvPr>
          <p:cNvSpPr/>
          <p:nvPr/>
        </p:nvSpPr>
        <p:spPr>
          <a:xfrm>
            <a:off x="687869" y="3547616"/>
            <a:ext cx="78155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  <a:sym typeface="Wingdings" pitchFamily="2" charset="2"/>
              </a:rPr>
              <a:t>How can we use embeddings, “n-Grams” for structured data?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F05212-7489-A340-A580-F6C85A76B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79" y="4279856"/>
            <a:ext cx="1629966" cy="52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36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24588-E127-DC44-8122-6245C1DD7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42</a:t>
            </a:fld>
            <a:endParaRPr lang="en-GB" dirty="0"/>
          </a:p>
        </p:txBody>
      </p:sp>
      <p:pic>
        <p:nvPicPr>
          <p:cNvPr id="5" name="Picture 4" descr="https://i0.wp.com/www.gottabemobile.com/wp-content/uploads/2013/10/intel-inside-l.gif?fit=363%2C333&amp;ssl=1">
            <a:extLst>
              <a:ext uri="{FF2B5EF4-FFF2-40B4-BE49-F238E27FC236}">
                <a16:creationId xmlns:a16="http://schemas.microsoft.com/office/drawing/2014/main" id="{F6F4AAC3-167D-1742-9EEA-FFD4B659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77" y="1177762"/>
            <a:ext cx="4157296" cy="38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D25C748-D763-B740-9071-9AFDD3CDAC12}"/>
              </a:ext>
            </a:extLst>
          </p:cNvPr>
          <p:cNvSpPr/>
          <p:nvPr/>
        </p:nvSpPr>
        <p:spPr>
          <a:xfrm rot="20147011">
            <a:off x="2936270" y="2032593"/>
            <a:ext cx="2881016" cy="137160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1D2618-3F97-5D46-A74F-C7A8BE6B9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64855">
            <a:off x="3023350" y="2100865"/>
            <a:ext cx="3531767" cy="154178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Cooper Black" panose="0208090404030B020404" pitchFamily="18" charset="77"/>
              </a:rPr>
              <a:t>PhD topics</a:t>
            </a:r>
          </a:p>
        </p:txBody>
      </p:sp>
    </p:spTree>
    <p:extLst>
      <p:ext uri="{BB962C8B-B14F-4D97-AF65-F5344CB8AC3E}">
        <p14:creationId xmlns:p14="http://schemas.microsoft.com/office/powerpoint/2010/main" val="47321471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D0BF67-A19A-8A4C-8640-0EAB102F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D452D-9BAB-EA47-BCF9-B25AF00C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970306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Other Ongoing Projects (</a:t>
            </a:r>
            <a:r>
              <a:rPr lang="en-GB" noProof="0" dirty="0" err="1"/>
              <a:t>data.wu.ac.at</a:t>
            </a:r>
            <a:r>
              <a:rPr lang="en-GB" noProof="0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965" y="1477347"/>
            <a:ext cx="5483128" cy="4237653"/>
          </a:xfrm>
        </p:spPr>
      </p:pic>
      <p:pic>
        <p:nvPicPr>
          <p:cNvPr id="4" name="Picture 2" descr="https://pbs.twimg.com/media/C5_4bCnWAAAF7LG.jpg:large">
            <a:extLst>
              <a:ext uri="{FF2B5EF4-FFF2-40B4-BE49-F238E27FC236}">
                <a16:creationId xmlns:a16="http://schemas.microsoft.com/office/drawing/2014/main" id="{5CC99F45-D8C6-9747-B67D-8D69454CE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7154"/>
          <a:stretch/>
        </p:blipFill>
        <p:spPr bwMode="auto">
          <a:xfrm>
            <a:off x="6813136" y="0"/>
            <a:ext cx="2330864" cy="158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22BB17C-2D92-7F4C-8E4C-37AE7C02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431" y="5277360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684289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1B87-C08C-5043-AE4A-AE914953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are we working 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457DB-37D5-6B4B-A66A-683ED23F272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11792" y="1537353"/>
            <a:ext cx="7614708" cy="3901282"/>
          </a:xfrm>
        </p:spPr>
        <p:txBody>
          <a:bodyPr/>
          <a:lstStyle/>
          <a:p>
            <a:r>
              <a:rPr lang="en-US" dirty="0"/>
              <a:t>Open Data </a:t>
            </a:r>
            <a:r>
              <a:rPr lang="en-US" dirty="0" err="1"/>
              <a:t>Portalwatch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1) Monitoring Metadata quality</a:t>
            </a:r>
          </a:p>
          <a:p>
            <a:pPr lvl="1"/>
            <a:r>
              <a:rPr lang="de-DE" dirty="0"/>
              <a:t>2) Mapping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vocabularies</a:t>
            </a:r>
            <a:endParaRPr lang="de-DE" dirty="0"/>
          </a:p>
          <a:p>
            <a:pPr lvl="1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3)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Enriching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Metadata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improve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search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talked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about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that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already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602877-4822-3B47-84AC-C8574CFE791E}"/>
              </a:ext>
            </a:extLst>
          </p:cNvPr>
          <p:cNvSpPr txBox="1">
            <a:spLocks/>
          </p:cNvSpPr>
          <p:nvPr/>
        </p:nvSpPr>
        <p:spPr>
          <a:xfrm>
            <a:off x="7939878" y="5232755"/>
            <a:ext cx="563569" cy="25808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105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45</a:t>
            </a:fld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5824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50" y="2977514"/>
            <a:ext cx="6258375" cy="181054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1) Monitoring </a:t>
            </a:r>
            <a:r>
              <a:rPr lang="de-DE" dirty="0" err="1"/>
              <a:t>and</a:t>
            </a:r>
            <a:r>
              <a:rPr lang="de-DE" dirty="0"/>
              <a:t> QA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evolving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portals</a:t>
            </a:r>
            <a:endParaRPr lang="de-DE" sz="2000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/>
          </p:nvPr>
        </p:nvGraphicFramePr>
        <p:xfrm>
          <a:off x="1214438" y="1314980"/>
          <a:ext cx="6754813" cy="1876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03EE-0F65-4FB3-87AD-3AF455168DB9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/>
          </p:nvPr>
        </p:nvGraphicFramePr>
        <p:xfrm>
          <a:off x="1055005" y="4530013"/>
          <a:ext cx="6937375" cy="1143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249">
                  <a:extLst>
                    <a:ext uri="{9D8B030D-6E8A-4147-A177-3AD203B41FA5}">
                      <a16:colId xmlns:a16="http://schemas.microsoft.com/office/drawing/2014/main" val="3025524425"/>
                    </a:ext>
                  </a:extLst>
                </a:gridCol>
                <a:gridCol w="6559126">
                  <a:extLst>
                    <a:ext uri="{9D8B030D-6E8A-4147-A177-3AD203B41FA5}">
                      <a16:colId xmlns:a16="http://schemas.microsoft.com/office/drawing/2014/main" val="50469295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de-DE" sz="1000" dirty="0"/>
                        <a:t>[1]</a:t>
                      </a:r>
                      <a:r>
                        <a:rPr lang="de-DE" sz="1000" baseline="0" dirty="0"/>
                        <a:t> </a:t>
                      </a:r>
                      <a:endParaRPr lang="de-DE" sz="10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Towards assessing the quality evolution of open data portals. In ODQ2015: Open Data Quality Workshop, Munich, Germany</a:t>
                      </a:r>
                      <a:endParaRPr lang="de-DE" sz="1000" dirty="0"/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364742088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de-DE" sz="1000" dirty="0"/>
                        <a:t>[2]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Quality assessment &amp; evolution of open data portals. In: International Conference on Open and Big Data, Rome, Italy (2015)</a:t>
                      </a:r>
                      <a:endParaRPr lang="en-US" sz="1000" b="0" dirty="0"/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98361015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de-DE" sz="1000" dirty="0"/>
                        <a:t>[3]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Automated quality assessment of metadata across open data portals. ACM Journal of Data and Information Quality (2016)</a:t>
                      </a:r>
                      <a:endParaRPr lang="de-DE" sz="1000" dirty="0"/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276651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401678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F173-93E1-3E4D-AA0D-D6A5789B9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822" y="397227"/>
            <a:ext cx="5117042" cy="674688"/>
          </a:xfrm>
        </p:spPr>
        <p:txBody>
          <a:bodyPr/>
          <a:lstStyle/>
          <a:p>
            <a:r>
              <a:rPr lang="en-US" dirty="0"/>
              <a:t>Demo: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2DCF74-F336-D24E-9B0F-56EDB02EF0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59" y="1513319"/>
            <a:ext cx="4309247" cy="46318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C33E75-EF22-8449-837A-08EE2BE0E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74" y="1730218"/>
            <a:ext cx="5357648" cy="39847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692038-73A3-5642-ADAB-20173F33569F}"/>
              </a:ext>
            </a:extLst>
          </p:cNvPr>
          <p:cNvSpPr/>
          <p:nvPr/>
        </p:nvSpPr>
        <p:spPr>
          <a:xfrm>
            <a:off x="1224822" y="1350933"/>
            <a:ext cx="5715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hlinkClick r:id="rId4"/>
              </a:rPr>
              <a:t>http://data.wu.ac.at/portalwatch/portal/data_gov/1818</a:t>
            </a:r>
            <a:r>
              <a:rPr lang="en-US" sz="15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F6BFD6-E74B-2E47-B398-BED7899AE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12" y="1658709"/>
            <a:ext cx="5582269" cy="42033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3875AE7-470D-A442-9032-5356446EE331}"/>
              </a:ext>
            </a:extLst>
          </p:cNvPr>
          <p:cNvSpPr txBox="1">
            <a:spLocks/>
          </p:cNvSpPr>
          <p:nvPr/>
        </p:nvSpPr>
        <p:spPr>
          <a:xfrm>
            <a:off x="7939878" y="5232755"/>
            <a:ext cx="563569" cy="25808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47</a:t>
            </a:fld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52204-AA62-C64B-8A84-FC7444E4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32" y="304361"/>
            <a:ext cx="5578843" cy="674688"/>
          </a:xfrm>
        </p:spPr>
        <p:txBody>
          <a:bodyPr>
            <a:normAutofit fontScale="90000"/>
          </a:bodyPr>
          <a:lstStyle/>
          <a:p>
            <a:r>
              <a:rPr lang="en-US" dirty="0"/>
              <a:t>2) Mapping to Standard vocabularies &amp; Linked Data</a:t>
            </a:r>
          </a:p>
        </p:txBody>
      </p:sp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4DCE79BB-5325-074D-9181-F06BA058B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30" y="1467205"/>
            <a:ext cx="3577277" cy="362972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FDC3DE-9FB1-8946-89AC-B6E71831F18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33385" y="1467204"/>
            <a:ext cx="3838649" cy="3759640"/>
          </a:xfrm>
        </p:spPr>
        <p:txBody>
          <a:bodyPr>
            <a:normAutofit/>
          </a:bodyPr>
          <a:lstStyle/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Mapping &amp; Heuristic Enrichment</a:t>
            </a:r>
            <a:endParaRPr lang="en-US" dirty="0"/>
          </a:p>
          <a:p>
            <a:pPr lvl="1"/>
            <a:r>
              <a:rPr lang="en-US" dirty="0"/>
              <a:t>DCAT</a:t>
            </a:r>
          </a:p>
          <a:p>
            <a:pPr lvl="1"/>
            <a:r>
              <a:rPr lang="en-US" dirty="0"/>
              <a:t>PROV</a:t>
            </a:r>
          </a:p>
          <a:p>
            <a:pPr lvl="1"/>
            <a:r>
              <a:rPr lang="en-US" dirty="0"/>
              <a:t>CSVW</a:t>
            </a:r>
          </a:p>
          <a:p>
            <a:pPr lvl="1"/>
            <a:r>
              <a:rPr lang="en-US" dirty="0" err="1"/>
              <a:t>Schema.org</a:t>
            </a:r>
            <a:endParaRPr lang="en-US" dirty="0"/>
          </a:p>
          <a:p>
            <a:r>
              <a:rPr lang="en-US" dirty="0"/>
              <a:t>Enable uniform access:</a:t>
            </a:r>
          </a:p>
          <a:p>
            <a:pPr marL="212981" lvl="1" indent="0">
              <a:buNone/>
            </a:pPr>
            <a:r>
              <a:rPr lang="en-US" dirty="0">
                <a:sym typeface="Wingdings" pitchFamily="2" charset="2"/>
              </a:rPr>
              <a:t>SPARQL endpoint</a:t>
            </a:r>
          </a:p>
          <a:p>
            <a:pPr marL="212981" lvl="1" indent="0">
              <a:buNone/>
            </a:pPr>
            <a:r>
              <a:rPr lang="en-US" dirty="0">
                <a:sym typeface="Wingdings" pitchFamily="2" charset="2"/>
              </a:rPr>
              <a:t> Linked Data &amp; Memento Protocol</a:t>
            </a:r>
          </a:p>
        </p:txBody>
      </p:sp>
      <p:graphicFrame>
        <p:nvGraphicFramePr>
          <p:cNvPr id="8" name="Tabelle 4">
            <a:extLst>
              <a:ext uri="{FF2B5EF4-FFF2-40B4-BE49-F238E27FC236}">
                <a16:creationId xmlns:a16="http://schemas.microsoft.com/office/drawing/2014/main" id="{29407B14-DA64-114F-B79F-F0CF56A20C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0654" y="5096933"/>
          <a:ext cx="5080000" cy="6180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5826">
                  <a:extLst>
                    <a:ext uri="{9D8B030D-6E8A-4147-A177-3AD203B41FA5}">
                      <a16:colId xmlns:a16="http://schemas.microsoft.com/office/drawing/2014/main" val="3762192123"/>
                    </a:ext>
                  </a:extLst>
                </a:gridCol>
                <a:gridCol w="4494174">
                  <a:extLst>
                    <a:ext uri="{9D8B030D-6E8A-4147-A177-3AD203B41FA5}">
                      <a16:colId xmlns:a16="http://schemas.microsoft.com/office/drawing/2014/main" val="969536295"/>
                    </a:ext>
                  </a:extLst>
                </a:gridCol>
              </a:tblGrid>
              <a:tr h="309033">
                <a:tc>
                  <a:txBody>
                    <a:bodyPr/>
                    <a:lstStyle/>
                    <a:p>
                      <a:r>
                        <a:rPr lang="de-DE" sz="1500" dirty="0"/>
                        <a:t>[1]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de-DE" sz="1500" dirty="0">
                          <a:hlinkClick r:id="rId3"/>
                        </a:rPr>
                        <a:t>http://data.wu.ac.at/portalwatch/sparql</a:t>
                      </a:r>
                      <a:endParaRPr lang="de-DE" sz="1500" dirty="0"/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12115011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r>
                        <a:rPr lang="de-DE" sz="1500" dirty="0"/>
                        <a:t>[2]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de-DE" sz="1500" dirty="0">
                          <a:hlinkClick r:id="rId4"/>
                        </a:rPr>
                        <a:t>http://data.wu.ac.at/odso/</a:t>
                      </a:r>
                      <a:endParaRPr lang="de-DE" sz="1500" dirty="0"/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383323268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9E52F3D-DE48-3F44-A0E9-D88451C30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67" y="0"/>
            <a:ext cx="1701233" cy="1753502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B373E25-0887-EF4F-B05B-BB9880EAC048}"/>
              </a:ext>
            </a:extLst>
          </p:cNvPr>
          <p:cNvSpPr txBox="1">
            <a:spLocks/>
          </p:cNvSpPr>
          <p:nvPr/>
        </p:nvSpPr>
        <p:spPr>
          <a:xfrm>
            <a:off x="8430532" y="5276923"/>
            <a:ext cx="563569" cy="25808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48</a:t>
            </a:fld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5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AB9287-9CCC-EA40-A22B-9539E9EB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Dataset Search?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F802B-FDF8-F84D-95D5-5C50857B2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49</a:t>
            </a:fld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96ADEEF-1BD5-9843-9660-6E963FE0F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8" y="2279236"/>
            <a:ext cx="6515923" cy="3082562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C87A15-AF84-E44A-A0B6-F2BAC0808CCB}"/>
              </a:ext>
            </a:extLst>
          </p:cNvPr>
          <p:cNvSpPr/>
          <p:nvPr/>
        </p:nvSpPr>
        <p:spPr>
          <a:xfrm>
            <a:off x="1540530" y="1725443"/>
            <a:ext cx="54746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https://toolbox.google.com/datasetsearch/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707920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555" y="153583"/>
            <a:ext cx="7293468" cy="903822"/>
          </a:xfrm>
        </p:spPr>
        <p:txBody>
          <a:bodyPr/>
          <a:lstStyle/>
          <a:p>
            <a:r>
              <a:rPr lang="en-US" dirty="0"/>
              <a:t>(Structured) Open Data comes in various ways</a:t>
            </a:r>
            <a:endParaRPr lang="en-US" b="1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801939" y="3375958"/>
            <a:ext cx="7075228" cy="386515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Available data is only partially structured and not linked [1]:</a:t>
            </a:r>
          </a:p>
        </p:txBody>
      </p:sp>
      <p:graphicFrame>
        <p:nvGraphicFramePr>
          <p:cNvPr id="5" name="Inhaltsplatzhalter 55"/>
          <p:cNvGraphicFramePr>
            <a:graphicFrameLocks/>
          </p:cNvGraphicFramePr>
          <p:nvPr>
            <p:extLst/>
          </p:nvPr>
        </p:nvGraphicFramePr>
        <p:xfrm>
          <a:off x="912838" y="3413665"/>
          <a:ext cx="6577185" cy="1655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hteck 5"/>
          <p:cNvSpPr/>
          <p:nvPr/>
        </p:nvSpPr>
        <p:spPr>
          <a:xfrm>
            <a:off x="1137218" y="3760487"/>
            <a:ext cx="123133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>
                <a:solidFill>
                  <a:schemeClr val="bg1"/>
                </a:solidFill>
              </a:rPr>
              <a:t>CSV (3-star)</a:t>
            </a:r>
            <a:endParaRPr lang="en-US" sz="1080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137218" y="4009999"/>
            <a:ext cx="123133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dirty="0">
                <a:solidFill>
                  <a:schemeClr val="bg1"/>
                </a:solidFill>
              </a:rPr>
              <a:t>Excel (2-star)</a:t>
            </a:r>
          </a:p>
        </p:txBody>
      </p:sp>
      <p:sp>
        <p:nvSpPr>
          <p:cNvPr id="8" name="Rechteck 7"/>
          <p:cNvSpPr/>
          <p:nvPr/>
        </p:nvSpPr>
        <p:spPr>
          <a:xfrm>
            <a:off x="1137218" y="4255327"/>
            <a:ext cx="123133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>
                <a:solidFill>
                  <a:schemeClr val="bg1"/>
                </a:solidFill>
              </a:rPr>
              <a:t>PDF (1start)</a:t>
            </a:r>
            <a:endParaRPr lang="en-US" sz="1080" dirty="0">
              <a:solidFill>
                <a:schemeClr val="bg1"/>
              </a:solidFill>
            </a:endParaRPr>
          </a:p>
        </p:txBody>
      </p:sp>
      <p:pic>
        <p:nvPicPr>
          <p:cNvPr id="11" name="Screen Shot 2016-06-14 at 08.41.0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70825" y="1225127"/>
            <a:ext cx="3485051" cy="91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Screen Shot 2016-06-14 at 08.40.56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838" y="1231900"/>
            <a:ext cx="3464741" cy="964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Screen Shot 2016-06-14 at 08.40.50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403" y="2172779"/>
            <a:ext cx="1696538" cy="953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Screen Shot 2016-06-14 at 08.40.50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964" y="2178948"/>
            <a:ext cx="3559842" cy="891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creen Shot 2016-06-14 at 08.40.50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261" y="2171027"/>
            <a:ext cx="1771317" cy="100042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hteck 15"/>
          <p:cNvSpPr/>
          <p:nvPr/>
        </p:nvSpPr>
        <p:spPr>
          <a:xfrm>
            <a:off x="4766422" y="4840790"/>
            <a:ext cx="2297675" cy="2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4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82 data portals       160K datasets</a:t>
            </a:r>
          </a:p>
        </p:txBody>
      </p:sp>
      <p:graphicFrame>
        <p:nvGraphicFramePr>
          <p:cNvPr id="17" name="Inhaltsplatzhalter 8"/>
          <p:cNvGraphicFramePr>
            <a:graphicFrameLocks/>
          </p:cNvGraphicFramePr>
          <p:nvPr>
            <p:extLst/>
          </p:nvPr>
        </p:nvGraphicFramePr>
        <p:xfrm>
          <a:off x="165110" y="5190559"/>
          <a:ext cx="8360129" cy="205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6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3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[1]</a:t>
                      </a:r>
                      <a:endParaRPr lang="en-US" sz="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8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Umbrich</a:t>
                      </a:r>
                      <a:r>
                        <a:rPr lang="en-US" sz="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J., Neumaier, S., </a:t>
                      </a:r>
                      <a:r>
                        <a:rPr lang="en-US" sz="8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Polleres</a:t>
                      </a:r>
                      <a:r>
                        <a:rPr lang="en-US" sz="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A.: Quality assessment &amp; evolution of open data portals. International Conference on Open and Big Data</a:t>
                      </a:r>
                      <a:r>
                        <a:rPr lang="en-US" sz="8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8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(2015)</a:t>
                      </a:r>
                      <a:endParaRPr lang="en-US" sz="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Rechteck 7"/>
          <p:cNvSpPr/>
          <p:nvPr/>
        </p:nvSpPr>
        <p:spPr>
          <a:xfrm>
            <a:off x="1137218" y="4487610"/>
            <a:ext cx="206628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>
                <a:solidFill>
                  <a:schemeClr val="bg1"/>
                </a:solidFill>
              </a:rPr>
              <a:t>Unknown format (1-star)</a:t>
            </a:r>
            <a:endParaRPr lang="en-US" sz="108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4587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452961"/>
              </p:ext>
            </p:extLst>
          </p:nvPr>
        </p:nvGraphicFramePr>
        <p:xfrm>
          <a:off x="1002100" y="1394359"/>
          <a:ext cx="6840000" cy="326351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280000">
                  <a:extLst>
                    <a:ext uri="{9D8B030D-6E8A-4147-A177-3AD203B41FA5}">
                      <a16:colId xmlns:a16="http://schemas.microsoft.com/office/drawing/2014/main" val="874773806"/>
                    </a:ext>
                  </a:extLst>
                </a:gridCol>
                <a:gridCol w="2280000">
                  <a:extLst>
                    <a:ext uri="{9D8B030D-6E8A-4147-A177-3AD203B41FA5}">
                      <a16:colId xmlns:a16="http://schemas.microsoft.com/office/drawing/2014/main" val="1561251893"/>
                    </a:ext>
                  </a:extLst>
                </a:gridCol>
                <a:gridCol w="2280000">
                  <a:extLst>
                    <a:ext uri="{9D8B030D-6E8A-4147-A177-3AD203B41FA5}">
                      <a16:colId xmlns:a16="http://schemas.microsoft.com/office/drawing/2014/main" val="2415704495"/>
                    </a:ext>
                  </a:extLst>
                </a:gridCol>
              </a:tblGrid>
              <a:tr h="337432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URL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Datasets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326527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+mj-lt"/>
                        </a:rPr>
                        <a:t>United</a:t>
                      </a:r>
                      <a:r>
                        <a:rPr lang="de-DE" sz="1800" b="0" baseline="0" dirty="0">
                          <a:latin typeface="+mj-lt"/>
                        </a:rPr>
                        <a:t> States</a:t>
                      </a:r>
                      <a:endParaRPr lang="de-DE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data.gov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170.7k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633924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+mj-lt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open.canada.ca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79.1k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06392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+mj-lt"/>
                        </a:rPr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data.gov.uk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45.1k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565327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+mj-lt"/>
                        </a:rPr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www.data.gouv.fr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34.2k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189415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+mj-lt"/>
                        </a:rPr>
                        <a:t>Russia</a:t>
                      </a:r>
                      <a:endParaRPr lang="de-DE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opengovdata.ru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30.3k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652484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+mj-lt"/>
                        </a:rPr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data.go.jp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21k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250976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+mj-lt"/>
                        </a:rPr>
                        <a:t>Italy</a:t>
                      </a:r>
                      <a:endParaRPr lang="de-DE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dati.gov.it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20.4k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970081"/>
                  </a:ext>
                </a:extLst>
              </a:tr>
              <a:tr h="33743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+mj-lt"/>
                        </a:rPr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govdata.de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19.8k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593135"/>
                  </a:ext>
                </a:extLst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Data </a:t>
            </a:r>
            <a:r>
              <a:rPr lang="de-DE" dirty="0" err="1"/>
              <a:t>as</a:t>
            </a:r>
            <a:r>
              <a:rPr lang="de-DE" dirty="0"/>
              <a:t> a Global Trend: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2452643" y="4825685"/>
            <a:ext cx="3093578" cy="396669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/>
              <a:t>Data </a:t>
            </a:r>
            <a:r>
              <a:rPr lang="de-DE" sz="1400" dirty="0" err="1"/>
              <a:t>portals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G8 countries</a:t>
            </a:r>
          </a:p>
        </p:txBody>
      </p:sp>
    </p:spTree>
    <p:extLst>
      <p:ext uri="{BB962C8B-B14F-4D97-AF65-F5344CB8AC3E}">
        <p14:creationId xmlns:p14="http://schemas.microsoft.com/office/powerpoint/2010/main" val="224694846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F963193-4229-104E-BAD0-09C255DEB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7437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F6D6EB-4F54-8E48-8003-CFB66407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portals…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2E8097-E7B4-5D40-81D2-9DB69C557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/>
          <a:stretch/>
        </p:blipFill>
        <p:spPr>
          <a:xfrm>
            <a:off x="1160369" y="1417340"/>
            <a:ext cx="2931578" cy="432348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2FB206-54CC-9943-95FC-60CE0D8A4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1414142"/>
            <a:ext cx="3934591" cy="43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7781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5A873C-1A34-F94C-9968-252F4EB8C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42" y="1214726"/>
            <a:ext cx="1331885" cy="125539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09CC6F8-B68C-A849-8B48-11AB79251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139700"/>
            <a:ext cx="6840000" cy="903822"/>
          </a:xfrm>
        </p:spPr>
        <p:txBody>
          <a:bodyPr/>
          <a:lstStyle/>
          <a:p>
            <a:r>
              <a:rPr lang="en-US" dirty="0"/>
              <a:t>What do you find on Open Data Portals?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C4ED6D-AAC8-BE4B-851F-B51884093020}"/>
              </a:ext>
            </a:extLst>
          </p:cNvPr>
          <p:cNvSpPr/>
          <p:nvPr/>
        </p:nvSpPr>
        <p:spPr>
          <a:xfrm>
            <a:off x="7126947" y="247011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Not too much!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A4A6A36-3FFF-AB4A-BAA6-1675C238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9878" y="5232755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160866-4B74-8647-9D93-675EC613D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8357"/>
            <a:ext cx="5975498" cy="2997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9C9191-321A-4B40-B7F7-E28520A79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9000" y="1093781"/>
            <a:ext cx="5323150" cy="31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5208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6AE-608C-BA40-AFFD-6D271673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0"/>
            <a:ext cx="6840000" cy="879746"/>
          </a:xfrm>
        </p:spPr>
        <p:txBody>
          <a:bodyPr/>
          <a:lstStyle/>
          <a:p>
            <a:r>
              <a:rPr lang="en-US" dirty="0"/>
              <a:t>Where does ”Natural Data” occur?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A8B5913-614D-584F-87F4-29C61E3E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7313" y="5207841"/>
            <a:ext cx="563569" cy="258085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C57DB6-7E2A-094F-BE4D-7ED5C83828AD}"/>
              </a:ext>
            </a:extLst>
          </p:cNvPr>
          <p:cNvSpPr txBox="1"/>
          <p:nvPr/>
        </p:nvSpPr>
        <p:spPr>
          <a:xfrm>
            <a:off x="462408" y="1562987"/>
            <a:ext cx="43460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Example 2: Large Enterprise Data!?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Probably similar issues:</a:t>
            </a:r>
          </a:p>
        </p:txBody>
      </p:sp>
      <p:pic>
        <p:nvPicPr>
          <p:cNvPr id="1026" name="Picture 2" descr="https://www.handelsblatt.com/images/logo_handelsblatt/11002806/8-formatOriginal.png">
            <a:extLst>
              <a:ext uri="{FF2B5EF4-FFF2-40B4-BE49-F238E27FC236}">
                <a16:creationId xmlns:a16="http://schemas.microsoft.com/office/drawing/2014/main" id="{650F2619-2F92-684A-B38F-484471188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334238"/>
            <a:ext cx="2811585" cy="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9A0A15-EA9C-D541-8504-5242D6E62FD4}"/>
              </a:ext>
            </a:extLst>
          </p:cNvPr>
          <p:cNvSpPr/>
          <p:nvPr/>
        </p:nvSpPr>
        <p:spPr>
          <a:xfrm>
            <a:off x="3387970" y="3456829"/>
            <a:ext cx="5920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Management-</a:t>
            </a:r>
            <a:r>
              <a:rPr lang="en-US" b="1" dirty="0" err="1"/>
              <a:t>Erkenntnisse</a:t>
            </a:r>
            <a:r>
              <a:rPr lang="en-US" b="1" dirty="0"/>
              <a:t> </a:t>
            </a:r>
            <a:r>
              <a:rPr lang="en-US" b="1" dirty="0" err="1"/>
              <a:t>aus</a:t>
            </a:r>
            <a:r>
              <a:rPr lang="en-US" b="1" dirty="0"/>
              <a:t> der </a:t>
            </a:r>
            <a:r>
              <a:rPr lang="en-US" b="1" dirty="0" err="1"/>
              <a:t>Bibel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71F2EC-7FFC-714B-8CA7-D6C1367165D7}"/>
              </a:ext>
            </a:extLst>
          </p:cNvPr>
          <p:cNvSpPr/>
          <p:nvPr/>
        </p:nvSpPr>
        <p:spPr>
          <a:xfrm>
            <a:off x="3399693" y="3254873"/>
            <a:ext cx="9637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30.10.2006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86D110-3FE7-C542-98C4-4B82F2560998}"/>
              </a:ext>
            </a:extLst>
          </p:cNvPr>
          <p:cNvSpPr/>
          <p:nvPr/>
        </p:nvSpPr>
        <p:spPr>
          <a:xfrm>
            <a:off x="611554" y="3792755"/>
            <a:ext cx="754770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https://</a:t>
            </a:r>
            <a:r>
              <a:rPr lang="en-US" sz="700" dirty="0" err="1"/>
              <a:t>www.handelsblatt.com</a:t>
            </a:r>
            <a:r>
              <a:rPr lang="en-US" sz="700" dirty="0"/>
              <a:t>/</a:t>
            </a:r>
            <a:r>
              <a:rPr lang="en-US" sz="700" dirty="0" err="1"/>
              <a:t>politik</a:t>
            </a:r>
            <a:r>
              <a:rPr lang="en-US" sz="700" dirty="0"/>
              <a:t>/</a:t>
            </a:r>
            <a:r>
              <a:rPr lang="en-US" sz="700" dirty="0" err="1"/>
              <a:t>konjunktur</a:t>
            </a:r>
            <a:r>
              <a:rPr lang="en-US" sz="700" dirty="0"/>
              <a:t>/</a:t>
            </a:r>
            <a:r>
              <a:rPr lang="en-US" sz="700" dirty="0" err="1"/>
              <a:t>oekonomie</a:t>
            </a:r>
            <a:r>
              <a:rPr lang="en-US" sz="700" dirty="0"/>
              <a:t>/</a:t>
            </a:r>
            <a:r>
              <a:rPr lang="en-US" sz="700" dirty="0" err="1"/>
              <a:t>wissenswert</a:t>
            </a:r>
            <a:r>
              <a:rPr lang="en-US" sz="700" dirty="0"/>
              <a:t>/</a:t>
            </a:r>
            <a:r>
              <a:rPr lang="en-US" sz="700" dirty="0" err="1"/>
              <a:t>neue</a:t>
            </a:r>
            <a:r>
              <a:rPr lang="en-US" sz="700" dirty="0"/>
              <a:t>-</a:t>
            </a:r>
            <a:r>
              <a:rPr lang="en-US" sz="700" dirty="0" err="1"/>
              <a:t>bwl</a:t>
            </a:r>
            <a:r>
              <a:rPr lang="en-US" sz="700" dirty="0"/>
              <a:t>-</a:t>
            </a:r>
            <a:r>
              <a:rPr lang="en-US" sz="700" dirty="0" err="1"/>
              <a:t>studie</a:t>
            </a:r>
            <a:r>
              <a:rPr lang="en-US" sz="700" dirty="0"/>
              <a:t>-management-</a:t>
            </a:r>
            <a:r>
              <a:rPr lang="en-US" sz="700" dirty="0" err="1"/>
              <a:t>erkenntnisse</a:t>
            </a:r>
            <a:r>
              <a:rPr lang="en-US" sz="700" dirty="0"/>
              <a:t>-</a:t>
            </a:r>
            <a:r>
              <a:rPr lang="en-US" sz="700" dirty="0" err="1"/>
              <a:t>aus</a:t>
            </a:r>
            <a:r>
              <a:rPr lang="en-US" sz="700" dirty="0"/>
              <a:t>-der-</a:t>
            </a:r>
            <a:r>
              <a:rPr lang="en-US" sz="700" dirty="0" err="1"/>
              <a:t>bibel</a:t>
            </a:r>
            <a:r>
              <a:rPr lang="en-US" sz="700" dirty="0"/>
              <a:t>/2725926.html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BE1002-C1B5-E745-8851-E0793462E27F}"/>
              </a:ext>
            </a:extLst>
          </p:cNvPr>
          <p:cNvSpPr/>
          <p:nvPr/>
        </p:nvSpPr>
        <p:spPr>
          <a:xfrm>
            <a:off x="677063" y="4028117"/>
            <a:ext cx="82628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1E1E1E"/>
                </a:solidFill>
                <a:latin typeface="FranklinGothic"/>
              </a:rPr>
              <a:t>Nur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dann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habe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die Vision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eines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Unternehmens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, in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dem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alle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Mitarbeiter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ihr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Wissen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teilen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,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eine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Chance. […]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Dass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sich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das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lohnen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dürfte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,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ahnte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Heinrich von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Pierer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schon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1995. „</a:t>
            </a:r>
            <a:r>
              <a:rPr lang="en-US" b="1" i="1" dirty="0" err="1">
                <a:solidFill>
                  <a:srgbClr val="1E1E1E"/>
                </a:solidFill>
                <a:latin typeface="FranklinGothic"/>
              </a:rPr>
              <a:t>Wenn</a:t>
            </a:r>
            <a:r>
              <a:rPr lang="en-US" b="1" i="1" dirty="0">
                <a:solidFill>
                  <a:srgbClr val="1E1E1E"/>
                </a:solidFill>
                <a:latin typeface="FranklinGothic"/>
              </a:rPr>
              <a:t> Siemens </a:t>
            </a:r>
            <a:r>
              <a:rPr lang="en-US" b="1" i="1" dirty="0" err="1">
                <a:solidFill>
                  <a:srgbClr val="1E1E1E"/>
                </a:solidFill>
                <a:latin typeface="FranklinGothic"/>
              </a:rPr>
              <a:t>wüsste</a:t>
            </a:r>
            <a:r>
              <a:rPr lang="en-US" b="1" i="1" dirty="0">
                <a:solidFill>
                  <a:srgbClr val="1E1E1E"/>
                </a:solidFill>
                <a:latin typeface="FranklinGothic"/>
              </a:rPr>
              <a:t>, was Siemens </a:t>
            </a:r>
            <a:r>
              <a:rPr lang="en-US" b="1" i="1" dirty="0" err="1">
                <a:solidFill>
                  <a:srgbClr val="1E1E1E"/>
                </a:solidFill>
                <a:latin typeface="FranklinGothic"/>
              </a:rPr>
              <a:t>weiß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“,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seufzte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der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damalige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Vorstandschef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vor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 elf Jahren auf der </a:t>
            </a:r>
            <a:r>
              <a:rPr lang="en-US" i="1" dirty="0" err="1">
                <a:solidFill>
                  <a:srgbClr val="1E1E1E"/>
                </a:solidFill>
                <a:latin typeface="FranklinGothic"/>
              </a:rPr>
              <a:t>Bilanzpressekonferenz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, „</a:t>
            </a:r>
            <a:r>
              <a:rPr lang="en-US" b="1" i="1" dirty="0" err="1">
                <a:solidFill>
                  <a:srgbClr val="1E1E1E"/>
                </a:solidFill>
                <a:latin typeface="FranklinGothic"/>
              </a:rPr>
              <a:t>dann</a:t>
            </a:r>
            <a:r>
              <a:rPr lang="en-US" b="1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b="1" i="1" dirty="0" err="1">
                <a:solidFill>
                  <a:srgbClr val="1E1E1E"/>
                </a:solidFill>
                <a:latin typeface="FranklinGothic"/>
              </a:rPr>
              <a:t>wären</a:t>
            </a:r>
            <a:r>
              <a:rPr lang="en-US" b="1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b="1" i="1" dirty="0" err="1">
                <a:solidFill>
                  <a:srgbClr val="1E1E1E"/>
                </a:solidFill>
                <a:latin typeface="FranklinGothic"/>
              </a:rPr>
              <a:t>unsere</a:t>
            </a:r>
            <a:r>
              <a:rPr lang="en-US" b="1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b="1" i="1" dirty="0" err="1">
                <a:solidFill>
                  <a:srgbClr val="1E1E1E"/>
                </a:solidFill>
                <a:latin typeface="FranklinGothic"/>
              </a:rPr>
              <a:t>Zahlen</a:t>
            </a:r>
            <a:r>
              <a:rPr lang="en-US" b="1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b="1" i="1" dirty="0" err="1">
                <a:solidFill>
                  <a:srgbClr val="1E1E1E"/>
                </a:solidFill>
                <a:latin typeface="FranklinGothic"/>
              </a:rPr>
              <a:t>noch</a:t>
            </a:r>
            <a:r>
              <a:rPr lang="en-US" b="1" i="1" dirty="0">
                <a:solidFill>
                  <a:srgbClr val="1E1E1E"/>
                </a:solidFill>
                <a:latin typeface="FranklinGothic"/>
              </a:rPr>
              <a:t> </a:t>
            </a:r>
            <a:r>
              <a:rPr lang="en-US" b="1" i="1" dirty="0" err="1">
                <a:solidFill>
                  <a:srgbClr val="1E1E1E"/>
                </a:solidFill>
                <a:latin typeface="FranklinGothic"/>
              </a:rPr>
              <a:t>besser</a:t>
            </a:r>
            <a:r>
              <a:rPr lang="en-US" b="1" i="1" dirty="0">
                <a:solidFill>
                  <a:srgbClr val="1E1E1E"/>
                </a:solidFill>
                <a:latin typeface="FranklinGothic"/>
              </a:rPr>
              <a:t>.</a:t>
            </a:r>
            <a:r>
              <a:rPr lang="en-US" i="1" dirty="0">
                <a:solidFill>
                  <a:srgbClr val="1E1E1E"/>
                </a:solidFill>
                <a:latin typeface="FranklinGothic"/>
              </a:rPr>
              <a:t>“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1890963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heme/theme1.xml><?xml version="1.0" encoding="utf-8"?>
<a:theme xmlns:a="http://schemas.openxmlformats.org/drawingml/2006/main" name="WU 16:10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WU neu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U Sample Presentation 16x10 with pictures V1.potx" id="{A40F362A-B76E-412D-8E18-69796A2AA4D0}" vid="{109EF84B-B0AD-4929-8F80-9F33A237FDD6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e xmlns="dde413db-0745-4f3a-8dca-564dc7ff6f7d">Präsentationen</Kategorie>
    <Beschreibung xmlns="dde413db-0745-4f3a-8dca-564dc7ff6f7d" xsi:nil="true"/>
    <TaxCatchAll xmlns="08b0a3ee-3d2a-451c-9a1a-7e5d5b0c9c77">
      <Value>266</Value>
      <Value>403</Value>
    </TaxCatchAll>
    <Dokumentenart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Vorlagen</TermName>
          <TermId xmlns="http://schemas.microsoft.com/office/infopath/2007/PartnerControls">17fc50ed-8ad1-47be-ab12-04243fd74ddb</TermId>
        </TermInfo>
      </Terms>
    </DokumentenartTaxHTField0>
    <WU_x0020_Thema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 Design</TermName>
          <TermId xmlns="http://schemas.microsoft.com/office/infopath/2007/PartnerControls">19895bcd-b158-45ae-ab7b-f5ca217dfcec</TermId>
        </TermInfo>
      </Terms>
    </WU_x0020_ThemaTaxHTField0>
    <Format xmlns="dde413db-0745-4f3a-8dca-564dc7ff6f7d">Office 2007-2013</Format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F651A35DF3154DB01328AF51148DAE" ma:contentTypeVersion="1" ma:contentTypeDescription="Ein neues Dokument erstellen." ma:contentTypeScope="" ma:versionID="0dcebb7a579e7f029c72fac92e1dfe73">
  <xsd:schema xmlns:xsd="http://www.w3.org/2001/XMLSchema" xmlns:xs="http://www.w3.org/2001/XMLSchema" xmlns:p="http://schemas.microsoft.com/office/2006/metadata/properties" xmlns:ns2="1a8d9a65-8471-4209-a900-f8e11db75e0a" xmlns:ns3="08b0a3ee-3d2a-451c-9a1a-7e5d5b0c9c77" xmlns:ns4="dde413db-0745-4f3a-8dca-564dc7ff6f7d" targetNamespace="http://schemas.microsoft.com/office/2006/metadata/properties" ma:root="true" ma:fieldsID="b5ffb9764d314564f3e389d2af5484ad" ns2:_="" ns3:_="" ns4:_="">
    <xsd:import namespace="1a8d9a65-8471-4209-a900-f8e11db75e0a"/>
    <xsd:import namespace="08b0a3ee-3d2a-451c-9a1a-7e5d5b0c9c77"/>
    <xsd:import namespace="dde413db-0745-4f3a-8dca-564dc7ff6f7d"/>
    <xsd:element name="properties">
      <xsd:complexType>
        <xsd:sequence>
          <xsd:element name="documentManagement">
            <xsd:complexType>
              <xsd:all>
                <xsd:element ref="ns2:WU_x0020_ThemaTaxHTField0" minOccurs="0"/>
                <xsd:element ref="ns3:TaxCatchAll" minOccurs="0"/>
                <xsd:element ref="ns2:DokumentenartTaxHTField0" minOccurs="0"/>
                <xsd:element ref="ns4:Beschreibung" minOccurs="0"/>
                <xsd:element ref="ns4:Format" minOccurs="0"/>
                <xsd:element ref="ns4:Kategori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d9a65-8471-4209-a900-f8e11db75e0a" elementFormDefault="qualified">
    <xsd:import namespace="http://schemas.microsoft.com/office/2006/documentManagement/types"/>
    <xsd:import namespace="http://schemas.microsoft.com/office/infopath/2007/PartnerControls"/>
    <xsd:element name="WU_x0020_ThemaTaxHTField0" ma:index="9" nillable="true" ma:taxonomy="true" ma:internalName="WU_x0020_ThemaTaxHTField0" ma:taxonomyFieldName="WU_x0020_Thema" ma:displayName="Schlagwort" ma:default="" ma:fieldId="{a2eb3201-e251-4055-97e9-466604fc777f}" ma:taxonomyMulti="true" ma:sspId="59da4ae5-1217-4de6-bd64-b7a740f353bb" ma:termSetId="c1edca97-812b-4584-b6b5-1e5cade81ca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DokumentenartTaxHTField0" ma:index="12" nillable="true" ma:taxonomy="true" ma:internalName="DokumentenartTaxHTField0" ma:taxonomyFieldName="Dokumentenart" ma:displayName="Dokumentenart" ma:default="" ma:fieldId="{0f2e647f-32b7-4850-b6be-ae358ed71e70}" ma:taxonomyMulti="true" ma:sspId="59da4ae5-1217-4de6-bd64-b7a740f353bb" ma:termSetId="325756d7-e24e-4b6f-ba71-3f779d34c1e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0a3ee-3d2a-451c-9a1a-7e5d5b0c9c7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6a103bb8-3913-4e3b-a229-080a76572464}" ma:internalName="TaxCatchAll" ma:showField="CatchAllData" ma:web="08b0a3ee-3d2a-451c-9a1a-7e5d5b0c9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413db-0745-4f3a-8dca-564dc7ff6f7d" elementFormDefault="qualified">
    <xsd:import namespace="http://schemas.microsoft.com/office/2006/documentManagement/types"/>
    <xsd:import namespace="http://schemas.microsoft.com/office/infopath/2007/PartnerControls"/>
    <xsd:element name="Beschreibung" ma:index="13" nillable="true" ma:displayName="Beschreibung" ma:internalName="Beschreibung">
      <xsd:simpleType>
        <xsd:restriction base="dms:Note">
          <xsd:maxLength value="255"/>
        </xsd:restriction>
      </xsd:simpleType>
    </xsd:element>
    <xsd:element name="Format" ma:index="14" nillable="true" ma:displayName="Format" ma:format="Dropdown" ma:internalName="Format">
      <xsd:simpleType>
        <xsd:union memberTypes="dms:Text">
          <xsd:simpleType>
            <xsd:restriction base="dms:Choice">
              <xsd:enumeration value="LaTeX"/>
              <xsd:enumeration value="Office 2003"/>
              <xsd:enumeration value="Office 2007-2013"/>
              <xsd:enumeration value="OpenOffice 3.0"/>
            </xsd:restriction>
          </xsd:simpleType>
        </xsd:union>
      </xsd:simpleType>
    </xsd:element>
    <xsd:element name="Kategorie" ma:index="15" nillable="true" ma:displayName="Kategorie" ma:default="Anleitungen" ma:format="Dropdown" ma:internalName="Kategorie">
      <xsd:simpleType>
        <xsd:union memberTypes="dms:Text">
          <xsd:simpleType>
            <xsd:restriction base="dms:Choice">
              <xsd:enumeration value="Anleitungen"/>
              <xsd:enumeration value="Aushänge für Lift und Tür"/>
              <xsd:enumeration value="Basisvorlagen"/>
              <xsd:enumeration value="Brief-/Faxvorlagen"/>
              <xsd:enumeration value="Einladungen"/>
              <xsd:enumeration value="Etiketten"/>
              <xsd:enumeration value="Musterdateien"/>
              <xsd:enumeration value="Namensschilder"/>
              <xsd:enumeration value="Präsentationen"/>
              <xsd:enumeration value="Skripten-Cover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F21957-FCA6-4C40-BED5-A169E35177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4CA5C6-2D19-402E-93C4-D8DC7CBBDCC2}">
  <ds:schemaRefs>
    <ds:schemaRef ds:uri="dde413db-0745-4f3a-8dca-564dc7ff6f7d"/>
    <ds:schemaRef ds:uri="http://purl.org/dc/elements/1.1/"/>
    <ds:schemaRef ds:uri="http://schemas.microsoft.com/office/2006/metadata/properties"/>
    <ds:schemaRef ds:uri="1a8d9a65-8471-4209-a900-f8e11db75e0a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08b0a3ee-3d2a-451c-9a1a-7e5d5b0c9c7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AA01B68-F869-4573-825C-4DD8EBCAED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d9a65-8471-4209-a900-f8e11db75e0a"/>
    <ds:schemaRef ds:uri="08b0a3ee-3d2a-451c-9a1a-7e5d5b0c9c77"/>
    <ds:schemaRef ds:uri="dde413db-0745-4f3a-8dca-564dc7ff6f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WU Template ENGLISH 16x10 with pictures V1</Template>
  <TotalTime>0</TotalTime>
  <Words>2167</Words>
  <Application>Microsoft Macintosh PowerPoint</Application>
  <PresentationFormat>On-screen Show (16:10)</PresentationFormat>
  <Paragraphs>499</Paragraphs>
  <Slides>49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Avenir Next</vt:lpstr>
      <vt:lpstr>Cooper Black</vt:lpstr>
      <vt:lpstr>FranklinGothic</vt:lpstr>
      <vt:lpstr>Georgia</vt:lpstr>
      <vt:lpstr>Symbol</vt:lpstr>
      <vt:lpstr>Verdana</vt:lpstr>
      <vt:lpstr>Wingdings</vt:lpstr>
      <vt:lpstr>WU 16:10</vt:lpstr>
      <vt:lpstr>Toward  Natural Data Understanding </vt:lpstr>
      <vt:lpstr>What is ”Natural Data”?</vt:lpstr>
      <vt:lpstr>Where does ”Natural Data” occur?</vt:lpstr>
      <vt:lpstr>Open Data is a Global Trend!</vt:lpstr>
      <vt:lpstr>(Structured) Open Data comes in various ways</vt:lpstr>
      <vt:lpstr>Open Data as a Global Trend:</vt:lpstr>
      <vt:lpstr>Different portals…</vt:lpstr>
      <vt:lpstr>What do you find on Open Data Portals?</vt:lpstr>
      <vt:lpstr>Where does ”Natural Data” occur?</vt:lpstr>
      <vt:lpstr>Data Challenges in Siemens?</vt:lpstr>
      <vt:lpstr>What is ”Natural Data”?</vt:lpstr>
      <vt:lpstr>Why is Search &amp; Integration of Natural Data a problem?</vt:lpstr>
      <vt:lpstr>“Natural Data” Search: How would a human approach this problem?</vt:lpstr>
      <vt:lpstr>Our research: Knowledge Graphs for Natural Data Search &amp; Integration!</vt:lpstr>
      <vt:lpstr>Our research: Knowledge Graphs for Natural Data Search &amp; Integration!</vt:lpstr>
      <vt:lpstr>Example Table</vt:lpstr>
      <vt:lpstr>Open Data CSVs look more like this</vt:lpstr>
      <vt:lpstr>Why not use the numeric values?</vt:lpstr>
      <vt:lpstr>Why not use numeric values?</vt:lpstr>
      <vt:lpstr>Background Knowledge Graph</vt:lpstr>
      <vt:lpstr>Background Knowledge Graph</vt:lpstr>
      <vt:lpstr>Label based on Nearest Neighbors</vt:lpstr>
      <vt:lpstr>Example OD Labelling</vt:lpstr>
      <vt:lpstr>Lessons learned</vt:lpstr>
      <vt:lpstr>What else can we do/use?</vt:lpstr>
      <vt:lpstr>Available Geospatial Knowledge Bases</vt:lpstr>
      <vt:lpstr>Geo-Knowledge Graph Construction</vt:lpstr>
      <vt:lpstr>Available Temporal Knowledge</vt:lpstr>
      <vt:lpstr>Temporal Knowledge Graph Construction</vt:lpstr>
      <vt:lpstr>Dataset Labelling</vt:lpstr>
      <vt:lpstr>RDF Export 1/2:  Knowledge Graph</vt:lpstr>
      <vt:lpstr>RDF Export 2/2: Annotate Datasets  CSV on the Web Metadata [4]</vt:lpstr>
      <vt:lpstr>Enable e.g. Search by GeoSPARQL Queries:</vt:lpstr>
      <vt:lpstr>Search Interface</vt:lpstr>
      <vt:lpstr>How well does it work? Indexed Datasets</vt:lpstr>
      <vt:lpstr>Lessons learned</vt:lpstr>
      <vt:lpstr>Coverage of openly available KGs for Open Data - example</vt:lpstr>
      <vt:lpstr>What’s next?</vt:lpstr>
      <vt:lpstr>Which Background knowledge do human  experts use to understand data?</vt:lpstr>
      <vt:lpstr>Which Background knowledge do human  experts use to understand data?</vt:lpstr>
      <vt:lpstr>What’s next?</vt:lpstr>
      <vt:lpstr>PhD topics</vt:lpstr>
      <vt:lpstr>Backup slides:</vt:lpstr>
      <vt:lpstr>Other Ongoing Projects (data.wu.ac.at)</vt:lpstr>
      <vt:lpstr>What else are we working on?</vt:lpstr>
      <vt:lpstr>1) Monitoring and QA over evolving data portals</vt:lpstr>
      <vt:lpstr>Demo: </vt:lpstr>
      <vt:lpstr>2) Mapping to Standard vocabularies &amp; Linked Data</vt:lpstr>
      <vt:lpstr>Google Dataset Search?</vt:lpstr>
    </vt:vector>
  </TitlesOfParts>
  <Manager/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2019-04-25T07:56:13Z</cp:lastPrinted>
  <dcterms:created xsi:type="dcterms:W3CDTF">2017-03-31T09:52:02Z</dcterms:created>
  <dcterms:modified xsi:type="dcterms:W3CDTF">2019-04-25T09:09:40Z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0x010100BCF651A35DF3154DB01328AF51148DAE</vt:lpwstr>
  </property>
  <property fmtid="{D5CDD505-2E9C-101B-9397-08002B2CF9AE}" pid="3" name="WU Thema">
    <vt:lpwstr>403;#Corporate Design|19895bcd-b158-45ae-ab7b-f5ca217dfcec</vt:lpwstr>
  </property>
  <property fmtid="{D5CDD505-2E9C-101B-9397-08002B2CF9AE}" pid="4" name="Dokumentenart">
    <vt:lpwstr>266;#Vorlagen|17fc50ed-8ad1-47be-ab12-04243fd74ddb</vt:lpwstr>
  </property>
</Properties>
</file>