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663" r:id="rId2"/>
    <p:sldId id="256" r:id="rId3"/>
    <p:sldId id="259" r:id="rId4"/>
    <p:sldId id="261" r:id="rId5"/>
    <p:sldId id="264" r:id="rId6"/>
    <p:sldId id="265" r:id="rId7"/>
    <p:sldId id="268" r:id="rId8"/>
    <p:sldId id="266" r:id="rId9"/>
    <p:sldId id="269" r:id="rId10"/>
    <p:sldId id="267" r:id="rId11"/>
    <p:sldId id="260" r:id="rId12"/>
    <p:sldId id="359" r:id="rId13"/>
    <p:sldId id="360" r:id="rId14"/>
    <p:sldId id="361" r:id="rId15"/>
    <p:sldId id="683" r:id="rId16"/>
    <p:sldId id="363" r:id="rId17"/>
    <p:sldId id="337" r:id="rId18"/>
    <p:sldId id="362" r:id="rId19"/>
    <p:sldId id="366" r:id="rId20"/>
    <p:sldId id="365" r:id="rId21"/>
    <p:sldId id="262" r:id="rId22"/>
    <p:sldId id="367" r:id="rId23"/>
    <p:sldId id="295" r:id="rId24"/>
    <p:sldId id="651" r:id="rId25"/>
    <p:sldId id="646" r:id="rId26"/>
    <p:sldId id="652" r:id="rId27"/>
    <p:sldId id="655" r:id="rId28"/>
    <p:sldId id="656" r:id="rId29"/>
    <p:sldId id="689" r:id="rId30"/>
    <p:sldId id="658" r:id="rId31"/>
    <p:sldId id="664" r:id="rId32"/>
    <p:sldId id="684" r:id="rId33"/>
    <p:sldId id="685" r:id="rId34"/>
    <p:sldId id="659" r:id="rId35"/>
    <p:sldId id="263" r:id="rId36"/>
    <p:sldId id="660" r:id="rId37"/>
    <p:sldId id="661" r:id="rId38"/>
    <p:sldId id="377" r:id="rId39"/>
    <p:sldId id="666" r:id="rId40"/>
    <p:sldId id="679" r:id="rId41"/>
    <p:sldId id="680" r:id="rId42"/>
    <p:sldId id="306" r:id="rId43"/>
    <p:sldId id="292" r:id="rId44"/>
    <p:sldId id="297" r:id="rId45"/>
    <p:sldId id="277" r:id="rId46"/>
    <p:sldId id="274" r:id="rId47"/>
    <p:sldId id="298" r:id="rId48"/>
    <p:sldId id="276" r:id="rId49"/>
    <p:sldId id="301" r:id="rId50"/>
    <p:sldId id="285" r:id="rId51"/>
    <p:sldId id="678" r:id="rId52"/>
    <p:sldId id="288" r:id="rId53"/>
    <p:sldId id="289" r:id="rId54"/>
    <p:sldId id="668" r:id="rId55"/>
    <p:sldId id="290" r:id="rId56"/>
    <p:sldId id="287" r:id="rId57"/>
    <p:sldId id="307" r:id="rId58"/>
    <p:sldId id="286" r:id="rId59"/>
    <p:sldId id="681" r:id="rId60"/>
    <p:sldId id="686" r:id="rId61"/>
    <p:sldId id="682" r:id="rId62"/>
    <p:sldId id="687" r:id="rId63"/>
    <p:sldId id="688" r:id="rId64"/>
    <p:sldId id="69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22"/>
    <p:restoredTop sz="94675"/>
  </p:normalViewPr>
  <p:slideViewPr>
    <p:cSldViewPr snapToGrid="0" snapToObjects="1">
      <p:cViewPr varScale="1">
        <p:scale>
          <a:sx n="81" d="100"/>
          <a:sy n="81" d="100"/>
        </p:scale>
        <p:origin x="200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086896212196794E-3"/>
          <c:y val="8.4377787804057497E-2"/>
          <c:w val="0.96440147138886123"/>
          <c:h val="0.831244424391884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Missing Format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D2-D44E-BF2D-6F4E9D75142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PDF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D2-D44E-BF2D-6F4E9D751428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Excel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D2-D44E-BF2D-6F4E9D751428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CSV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D2-D44E-BF2D-6F4E9D7514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24432384"/>
        <c:axId val="1124434704"/>
      </c:barChart>
      <c:catAx>
        <c:axId val="1124432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24434704"/>
        <c:crosses val="autoZero"/>
        <c:auto val="1"/>
        <c:lblAlgn val="ctr"/>
        <c:lblOffset val="100"/>
        <c:noMultiLvlLbl val="0"/>
      </c:catAx>
      <c:valAx>
        <c:axId val="1124434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4432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"/>
          <c:y val="0.85701598579040805"/>
          <c:w val="0.58712343508791398"/>
          <c:h val="0.14298401420959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E7A12-CD1B-E545-ADA1-27E7E90514F8}" type="datetimeFigureOut">
              <a:rPr lang="en-US" smtClean="0"/>
              <a:t>8/27/19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F295B-E343-5348-9D76-FCB9618C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0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for the invitation to give this keynote at DEXA, a conference that is running already for 30 years and probably has seen lots of developments in AI and Web technologies come and go…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186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so easy, despite</a:t>
            </a:r>
            <a:r>
              <a:rPr lang="en-US" baseline="0" dirty="0"/>
              <a:t> it’s Linked Data</a:t>
            </a:r>
            <a:r>
              <a:rPr lang="mr-IN" baseline="0" dirty="0"/>
              <a:t>…</a:t>
            </a:r>
            <a:r>
              <a:rPr lang="en-US" baseline="0" dirty="0"/>
              <a:t> no “common semantics by names”? And as far as I know in the Linked Data realm this is the exception, not the rule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39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83898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so easy, despite</a:t>
            </a:r>
            <a:r>
              <a:rPr lang="en-US" baseline="0" dirty="0"/>
              <a:t> it’s Linked Data</a:t>
            </a:r>
            <a:r>
              <a:rPr lang="mr-IN" baseline="0" dirty="0"/>
              <a:t>…</a:t>
            </a:r>
            <a:r>
              <a:rPr lang="en-US" baseline="0" dirty="0"/>
              <a:t> no “common semantics by names”? And as far as I know in the Linked Data realm this is the exception, not the rule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40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1808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so easy, despite</a:t>
            </a:r>
            <a:r>
              <a:rPr lang="en-US" baseline="0" dirty="0"/>
              <a:t> it’s Linked Data</a:t>
            </a:r>
            <a:r>
              <a:rPr lang="mr-IN" baseline="0" dirty="0"/>
              <a:t>…</a:t>
            </a:r>
            <a:r>
              <a:rPr lang="en-US" baseline="0" dirty="0"/>
              <a:t> no “common semantics by names”? And as far as I know in the Linked Data realm this is the exception, not the rule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41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43540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difference? Non-speaking column names, numeric values instead of labels.</a:t>
            </a:r>
          </a:p>
        </p:txBody>
      </p:sp>
    </p:spTree>
    <p:extLst>
      <p:ext uri="{BB962C8B-B14F-4D97-AF65-F5344CB8AC3E}">
        <p14:creationId xmlns:p14="http://schemas.microsoft.com/office/powerpoint/2010/main" val="2382880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751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China…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1490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639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Kolmogorov-Smirnov Test (Distribution similarity of samples with </a:t>
            </a:r>
            <a:r>
              <a:rPr lang="en-US" dirty="0" err="1"/>
              <a:t>sistributions</a:t>
            </a:r>
            <a:r>
              <a:rPr lang="en-US" dirty="0"/>
              <a:t>), other alternatives: min/max,  overlapping value ranges, value SD, standard descriptive statistics)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915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Election results…. Number of invalid votes… not surprisingly correlated with population numbers or densities (although sure not directly matching).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250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Novel methods, no longer focusing on mapping questions to SPARQL, but rather on Graph Algorithms and ML/Neural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F295B-E343-5348-9D76-FCB9618CBA4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07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since I just </a:t>
            </a:r>
            <a:r>
              <a:rPr lang="en-US" dirty="0" err="1"/>
              <a:t>returnd</a:t>
            </a:r>
            <a:r>
              <a:rPr lang="en-US" dirty="0"/>
              <a:t> from a nice vacation to Slovenia and Croatia, I thought I might slightly adapt the title slide and formulate my talk as a trip report – a trip report on a personal journey…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F295B-E343-5348-9D76-FCB9618CBA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84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Novel methods, no longer focusing on mapping questions to SPARQL, but rather on Graph Algorithms and ML/Neural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F295B-E343-5348-9D76-FCB9618CBA4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17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note on Hybrid Reasoning: the shift away from Logics towards bespoke algorithms and ML does not only have advantages – </a:t>
            </a:r>
            <a:r>
              <a:rPr lang="en-US" dirty="0" err="1"/>
              <a:t>Explainability</a:t>
            </a:r>
            <a:r>
              <a:rPr lang="en-US" dirty="0"/>
              <a:t>/Transparency. Logical semantics defines a common ground/reduces ambiguity of interpretations, which is a good thing, We may need to re-think this.</a:t>
            </a:r>
          </a:p>
          <a:p>
            <a:endParaRPr lang="en-US" dirty="0"/>
          </a:p>
          <a:p>
            <a:r>
              <a:rPr lang="en-US" dirty="0"/>
              <a:t>Many of the recent methods coming out of the Big company AI research labs are very resource hungry.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F295B-E343-5348-9D76-FCB9618CBA4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88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how does this work? Strong reliance on standards and standard formats and query languages, such as SPARQL which make it </a:t>
            </a:r>
            <a:r>
              <a:rPr lang="en-US" dirty="0" err="1"/>
              <a:t>eas</a:t>
            </a:r>
            <a:r>
              <a:rPr lang="en-US" dirty="0"/>
              <a:t> to compile and aggregate these connected knowledge graphs to new special purpose knowledge graphs for your application!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18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how does this work? Strong reliance on standards and standard formats and query languages, such as SPARQL which make it </a:t>
            </a:r>
            <a:r>
              <a:rPr lang="en-US" dirty="0" err="1"/>
              <a:t>eas</a:t>
            </a:r>
            <a:r>
              <a:rPr lang="en-US" dirty="0"/>
              <a:t> to compile and aggregate these connected knowledge graphs to new special purpose knowledge graphs for your application!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83497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7947-3C17-8B4D-8185-22E3F01E0CA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07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7947-3C17-8B4D-8185-22E3F01E0CA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88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7947-3C17-8B4D-8185-22E3F01E0CA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75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</a:t>
            </a:r>
            <a:r>
              <a:rPr lang="en-US" dirty="0" err="1"/>
              <a:t>datesets</a:t>
            </a:r>
            <a:r>
              <a:rPr lang="en-US" dirty="0"/>
              <a:t>, different metadata, even different portal software used.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8497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so easy, despite</a:t>
            </a:r>
            <a:r>
              <a:rPr lang="en-US" baseline="0" dirty="0"/>
              <a:t> it’s Linked Data</a:t>
            </a:r>
            <a:r>
              <a:rPr lang="mr-IN" baseline="0" dirty="0"/>
              <a:t>…</a:t>
            </a:r>
            <a:r>
              <a:rPr lang="en-US" baseline="0" dirty="0"/>
              <a:t> no “common semantics by names”? And as far as I know in the Linked Data realm this is the exception, not the rule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38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3025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F519-AD1F-0340-BF9E-CE275BB69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3D978-AC4B-EF4F-8B32-66EA0871E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C60B6-1F04-844E-8314-EDF70057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D4B0-A6E4-594B-89C7-751CAF375F14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7E7D3-25C8-C940-A586-05DD58012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F8A04-C256-4D4B-89FE-2277DAAF9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2714-9459-954B-B598-55A7FB45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2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0D7E1-2F4F-F44A-BF05-D4A10E811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E98454-1383-A840-9791-A52AB40F8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812A5-962C-5345-8591-D98972922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D4B0-A6E4-594B-89C7-751CAF375F14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6099B-EAA8-0541-B7EC-06E215A64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0ADAF-99E3-FD46-8105-6480F7002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2714-9459-954B-B598-55A7FB45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4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0F0DAD-C04E-3344-99E4-0A94506D4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B9AF9-3473-4E44-9A59-2C7398B89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DF916-EE70-E240-893E-8A15470D7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D4B0-A6E4-594B-89C7-751CAF375F14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F5CB0-9CA0-5642-A675-F2BC32E2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DF1AD-408A-7E4C-98CE-76B431975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2714-9459-954B-B598-55A7FB45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56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6025" y="1613536"/>
            <a:ext cx="10346192" cy="4304461"/>
          </a:xfrm>
        </p:spPr>
        <p:txBody>
          <a:bodyPr lIns="0" rIns="0">
            <a:normAutofit/>
          </a:bodyPr>
          <a:lstStyle>
            <a:lvl1pPr>
              <a:defRPr sz="1920"/>
            </a:lvl1pPr>
            <a:lvl2pPr>
              <a:defRPr sz="180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>
            <a:lvl1pPr>
              <a:defRPr sz="1260"/>
            </a:lvl1pPr>
          </a:lstStyle>
          <a:p>
            <a:fld id="{BE3DC40E-DBBE-4E2D-9EEC-FBF0DA0E917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99506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 Bild 3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8914461" y="6153218"/>
            <a:ext cx="2332800" cy="482273"/>
          </a:xfrm>
          <a:prstGeom prst="rect">
            <a:avLst/>
          </a:prstGeom>
        </p:spPr>
      </p:pic>
      <p:sp>
        <p:nvSpPr>
          <p:cNvPr id="12" name="Textfeld 8"/>
          <p:cNvSpPr txBox="1"/>
          <p:nvPr userDrawn="1"/>
        </p:nvSpPr>
        <p:spPr>
          <a:xfrm>
            <a:off x="1668316" y="6338857"/>
            <a:ext cx="6951619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320" b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Institute for Information Business.</a:t>
            </a:r>
            <a:r>
              <a:rPr lang="en-GB" sz="1320" b="1" kern="1200" baseline="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   </a:t>
            </a:r>
            <a:r>
              <a:rPr lang="en-GB" sz="1920" b="0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data.wu.ac.at</a:t>
            </a:r>
            <a:endParaRPr lang="en-GB" sz="1440" b="1" kern="1200" baseline="0" dirty="0">
              <a:solidFill>
                <a:schemeClr val="bg1"/>
              </a:solidFill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8" name="Gruppieren 17"/>
          <p:cNvGrpSpPr/>
          <p:nvPr userDrawn="1"/>
        </p:nvGrpSpPr>
        <p:grpSpPr>
          <a:xfrm>
            <a:off x="394100" y="750745"/>
            <a:ext cx="11403800" cy="2445120"/>
            <a:chOff x="287338" y="603319"/>
            <a:chExt cx="8552850" cy="2037600"/>
          </a:xfrm>
        </p:grpSpPr>
        <p:sp>
          <p:nvSpPr>
            <p:cNvPr id="21" name="Rechteck 20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60" dirty="0"/>
            </a:p>
          </p:txBody>
        </p:sp>
        <p:sp>
          <p:nvSpPr>
            <p:cNvPr id="22" name="Rechteck 21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60" dirty="0"/>
            </a:p>
          </p:txBody>
        </p:sp>
      </p:grpSp>
      <p:pic>
        <p:nvPicPr>
          <p:cNvPr id="23" name="Bild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42658" y="1279710"/>
            <a:ext cx="2498693" cy="1170120"/>
          </a:xfrm>
          <a:prstGeom prst="rect">
            <a:avLst/>
          </a:prstGeom>
        </p:spPr>
      </p:pic>
      <p:sp>
        <p:nvSpPr>
          <p:cNvPr id="30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807208" y="1191696"/>
            <a:ext cx="7248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160" b="1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4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31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807208" y="1561638"/>
            <a:ext cx="7248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84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01" y="6027611"/>
            <a:ext cx="1039161" cy="658175"/>
          </a:xfrm>
          <a:prstGeom prst="rect">
            <a:avLst/>
          </a:prstGeom>
        </p:spPr>
      </p:pic>
      <p:sp>
        <p:nvSpPr>
          <p:cNvPr id="17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383117" y="3529966"/>
            <a:ext cx="5712883" cy="635632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44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</p:spTree>
    <p:extLst>
      <p:ext uri="{BB962C8B-B14F-4D97-AF65-F5344CB8AC3E}">
        <p14:creationId xmlns:p14="http://schemas.microsoft.com/office/powerpoint/2010/main" val="373379722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3AD0-7D70-4345-BC76-25F479B97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7C0CA-DDB9-9744-8C24-DE8193D45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10AD9-08E3-AD49-81D0-B4F08B700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D4B0-A6E4-594B-89C7-751CAF375F14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04B22-681E-E849-A3F6-65AAB80A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A28AB-1328-FE4B-A554-7FD638A2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2714-9459-954B-B598-55A7FB45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60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F07AA-4648-4043-817C-7245E3437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18D6F-349A-DE46-9503-E113B23D7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F130-53B8-7943-947B-4E286A6EE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D4B0-A6E4-594B-89C7-751CAF375F14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7C400-D5F9-A341-8B17-6BF31E29A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DD01A-2366-6D42-B6C3-B1FF0A7A4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2714-9459-954B-B598-55A7FB45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3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BA632-48FB-2F47-9E90-3F90FD5BE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F493D-FF93-EA41-A9BD-33DB9E119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17D5C1-C0FB-0E46-AC45-982D06C94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47FF5-9AC9-214A-A944-713BC36B1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D4B0-A6E4-594B-89C7-751CAF375F14}" type="datetimeFigureOut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692C1-E5BC-FB45-83EB-A90918BF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F57AB-6DBB-0948-809D-083A99E6B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2714-9459-954B-B598-55A7FB45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9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919C6-711F-FB40-B1D3-C59235C9D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31508-205E-1D48-85BB-811515F9C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7B90D-A7D7-FE47-94E7-C888FE1F6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D7B192-248A-B643-8867-29589D3755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118451-26F7-4B4F-A45B-C7D4A247F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608533-370C-5C46-AC76-ECD6D8AF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D4B0-A6E4-594B-89C7-751CAF375F14}" type="datetimeFigureOut">
              <a:rPr lang="en-US" smtClean="0"/>
              <a:t>8/27/19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03BEB7-FD9A-7B43-AAC4-6ED2F8B0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F6F111-3340-8845-8156-040FFFB56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2714-9459-954B-B598-55A7FB45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19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C3217-B0BB-DE49-A75A-48352677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031CE-EA43-304B-AD20-2EBEB5B4B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D4B0-A6E4-594B-89C7-751CAF375F14}" type="datetimeFigureOut">
              <a:rPr lang="en-US" smtClean="0"/>
              <a:t>8/27/19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91C35-D0BC-E744-AF52-5DB8CCB22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93762-4597-8944-95E3-799D22979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2714-9459-954B-B598-55A7FB45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C98284-2B3A-DB4F-A084-2F5B14FCE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D4B0-A6E4-594B-89C7-751CAF375F14}" type="datetimeFigureOut">
              <a:rPr lang="en-US" smtClean="0"/>
              <a:t>8/27/19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882252-B5A0-EF48-9A32-48FD273B5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0F572-6D79-CE4C-B6C2-EEAF48FED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2714-9459-954B-B598-55A7FB45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72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AC376-9025-1844-8193-171A7169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9C767-6A91-374A-9106-6CDDC4425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36012-034A-9B4A-959F-001FA1926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8BFF5-EE2F-FC4A-BE3E-02C81277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D4B0-A6E4-594B-89C7-751CAF375F14}" type="datetimeFigureOut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F5548-EF31-A945-88FC-753282289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BCDD8-96C5-4D4A-9C88-FD54C634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2714-9459-954B-B598-55A7FB45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66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427FC-1CDE-CE45-A9BC-1905EBE77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BD32AD-03D9-3146-8CF2-E6BF66632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74825-807E-2B46-8D76-040126A1F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B18E1-27B5-DB43-AFBD-9294CDF05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D4B0-A6E4-594B-89C7-751CAF375F14}" type="datetimeFigureOut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2F0CB-FCB8-E94D-83BF-65F23997C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FA427-C4AD-BC48-94A7-E3323DBE3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2714-9459-954B-B598-55A7FB45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5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CDF7E4-3E1F-3E4D-B9AD-CF0D9BFF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1B073-E59C-DD4C-8237-B86353EBF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93590-0694-284C-AA7F-4E4C8708E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9D4B0-A6E4-594B-89C7-751CAF375F14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901C-10A6-E146-B067-36BC1F6B9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D21D2-DAE7-854B-BC88-2205DFEB4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C2714-9459-954B-B598-55A7FB458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s://www.w3.org/DesignIssues/LinkedData.html" TargetMode="Externa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cs.rpi.edu/~hendler/LittleSemanticsWeb.html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community/webize/2014/01/17/what-is-5-star-linked-data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hyperlink" Target="http://lod-cloud.net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pub.wu.ac.at/6371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yasgui.org/short/UVOyhX8ft" TargetMode="External"/><Relationship Id="rId5" Type="http://schemas.openxmlformats.org/officeDocument/2006/relationships/hyperlink" Target="http://dbpedia.org/resource/London" TargetMode="Externa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8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8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dbpedia.org/" TargetMode="External"/><Relationship Id="rId3" Type="http://schemas.openxmlformats.org/officeDocument/2006/relationships/hyperlink" Target="https://blogs.bing.com/search-quality-insights/2018-02/bing-entity-search-api-now-generally-available" TargetMode="External"/><Relationship Id="rId7" Type="http://schemas.openxmlformats.org/officeDocument/2006/relationships/hyperlink" Target="https://neo4j.com/blog/nasa-critical-data-knowledge-graph/" TargetMode="External"/><Relationship Id="rId12" Type="http://schemas.openxmlformats.org/officeDocument/2006/relationships/hyperlink" Target="http://ceur-ws.org/Vol-1695/paper4.pdf" TargetMode="External"/><Relationship Id="rId2" Type="http://schemas.openxmlformats.org/officeDocument/2006/relationships/hyperlink" Target="https://www.facebook.com/notes/facebook-engineering/under-the-hood-the-entities-graph/10151490531588920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lunadong.com/talks/PG.pdf" TargetMode="External"/><Relationship Id="rId11" Type="http://schemas.openxmlformats.org/officeDocument/2006/relationships/hyperlink" Target="https://www.sciencedirect.com/science/article/pii/S1570826815001456#!" TargetMode="External"/><Relationship Id="rId5" Type="http://schemas.openxmlformats.org/officeDocument/2006/relationships/hyperlink" Target="https://engineering.linkedin.com/blog/2016/10/building-the-linkedin-knowledge-graph" TargetMode="External"/><Relationship Id="rId10" Type="http://schemas.openxmlformats.org/officeDocument/2006/relationships/hyperlink" Target="https://drive.google.com/file/d/0B51wsWSO-cu0c0NNRUFNQXZEbjg/view" TargetMode="External"/><Relationship Id="rId4" Type="http://schemas.openxmlformats.org/officeDocument/2006/relationships/hyperlink" Target="http://ir.baidu.com/mobile.view?c=188488&amp;v=202&amp;d=3&amp;id=aHR0cDovL2FwaS50ZW5rd2l6YXJkLmNvbS9maWxpbmcueG1sP2lwYWdlPTk0OTQ1NzAmRFNFUT0xJlNFUT00MyZTUURFU0M9U0VDVElPTl9QQUdFJmV4cD0mc3Vic2lkPTU3" TargetMode="External"/><Relationship Id="rId9" Type="http://schemas.openxmlformats.org/officeDocument/2006/relationships/hyperlink" Target="https://www.wikidata.org/wiki/Wikidata:Main_Page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dbpedia.org/" TargetMode="External"/><Relationship Id="rId13" Type="http://schemas.openxmlformats.org/officeDocument/2006/relationships/image" Target="../media/image64.png"/><Relationship Id="rId3" Type="http://schemas.openxmlformats.org/officeDocument/2006/relationships/hyperlink" Target="https://blogs.bing.com/search-quality-insights/2018-02/bing-entity-search-api-now-generally-available" TargetMode="External"/><Relationship Id="rId7" Type="http://schemas.openxmlformats.org/officeDocument/2006/relationships/hyperlink" Target="https://neo4j.com/blog/nasa-critical-data-knowledge-graph/" TargetMode="External"/><Relationship Id="rId12" Type="http://schemas.openxmlformats.org/officeDocument/2006/relationships/hyperlink" Target="http://ceur-ws.org/Vol-1695/paper4.pdf" TargetMode="External"/><Relationship Id="rId17" Type="http://schemas.openxmlformats.org/officeDocument/2006/relationships/image" Target="../media/image67.png"/><Relationship Id="rId2" Type="http://schemas.openxmlformats.org/officeDocument/2006/relationships/hyperlink" Target="https://www.facebook.com/notes/facebook-engineering/under-the-hood-the-entities-graph/10151490531588920/" TargetMode="Externa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lunadong.com/talks/PG.pdf" TargetMode="External"/><Relationship Id="rId11" Type="http://schemas.openxmlformats.org/officeDocument/2006/relationships/hyperlink" Target="https://www.sciencedirect.com/science/article/pii/S1570826815001456#!" TargetMode="External"/><Relationship Id="rId5" Type="http://schemas.openxmlformats.org/officeDocument/2006/relationships/hyperlink" Target="https://engineering.linkedin.com/blog/2016/10/building-the-linkedin-knowledge-graph" TargetMode="External"/><Relationship Id="rId15" Type="http://schemas.openxmlformats.org/officeDocument/2006/relationships/image" Target="../media/image65.png"/><Relationship Id="rId10" Type="http://schemas.openxmlformats.org/officeDocument/2006/relationships/hyperlink" Target="https://drive.google.com/file/d/0B51wsWSO-cu0c0NNRUFNQXZEbjg/view" TargetMode="External"/><Relationship Id="rId4" Type="http://schemas.openxmlformats.org/officeDocument/2006/relationships/hyperlink" Target="http://ir.baidu.com/mobile.view?c=188488&amp;v=202&amp;d=3&amp;id=aHR0cDovL2FwaS50ZW5rd2l6YXJkLmNvbS9maWxpbmcueG1sP2lwYWdlPTk0OTQ1NzAmRFNFUT0xJlNFUT00MyZTUURFU0M9U0VDVElPTl9QQUdFJmV4cD0mc3Vic2lkPTU3" TargetMode="External"/><Relationship Id="rId9" Type="http://schemas.openxmlformats.org/officeDocument/2006/relationships/hyperlink" Target="https://www.wikidata.org/wiki/Wikidata:Main_Page" TargetMode="External"/><Relationship Id="rId14" Type="http://schemas.openxmlformats.org/officeDocument/2006/relationships/hyperlink" Target="http://polleres.net/publications/bona-etal-DagstuhlReport18371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iswc2017.semanticweb.org/program/keynotes/keynote-taylor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hyperlink" Target="https://iswc2017.semanticweb.org/program/keynotes/keynote-taylor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7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11" Type="http://schemas.openxmlformats.org/officeDocument/2006/relationships/image" Target="../media/image78.png"/><Relationship Id="rId5" Type="http://schemas.openxmlformats.org/officeDocument/2006/relationships/image" Target="../media/image73.jpeg"/><Relationship Id="rId15" Type="http://schemas.openxmlformats.org/officeDocument/2006/relationships/image" Target="../media/image82.png"/><Relationship Id="rId10" Type="http://schemas.openxmlformats.org/officeDocument/2006/relationships/image" Target="../media/image34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Relationship Id="rId1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yasgui.org/short/UVOyhX8ft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iswc2017.semanticweb.org/program/keynotes/keynote-taylor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dbpedia.org/" TargetMode="External"/><Relationship Id="rId13" Type="http://schemas.openxmlformats.org/officeDocument/2006/relationships/image" Target="../media/image85.png"/><Relationship Id="rId3" Type="http://schemas.openxmlformats.org/officeDocument/2006/relationships/hyperlink" Target="https://blogs.bing.com/search-quality-insights/2018-02/bing-entity-search-api-now-generally-available" TargetMode="External"/><Relationship Id="rId7" Type="http://schemas.openxmlformats.org/officeDocument/2006/relationships/hyperlink" Target="https://neo4j.com/blog/nasa-critical-data-knowledge-graph/" TargetMode="External"/><Relationship Id="rId12" Type="http://schemas.openxmlformats.org/officeDocument/2006/relationships/hyperlink" Target="https://www.sciencedirect.com/science/article/pii/S1570826815001456#!" TargetMode="External"/><Relationship Id="rId2" Type="http://schemas.openxmlformats.org/officeDocument/2006/relationships/hyperlink" Target="https://www.facebook.com/notes/facebook-engineering/under-the-hood-the-entities-graph/10151490531588920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lunadong.com/talks/PG.pdf" TargetMode="External"/><Relationship Id="rId11" Type="http://schemas.openxmlformats.org/officeDocument/2006/relationships/hyperlink" Target="https://drive.google.com/file/d/0B51wsWSO-cu0c0NNRUFNQXZEbjg/view" TargetMode="External"/><Relationship Id="rId5" Type="http://schemas.openxmlformats.org/officeDocument/2006/relationships/hyperlink" Target="https://engineering.linkedin.com/blog/2016/10/building-the-linkedin-knowledge-graph" TargetMode="External"/><Relationship Id="rId10" Type="http://schemas.openxmlformats.org/officeDocument/2006/relationships/hyperlink" Target="http://www.geonames.org/" TargetMode="External"/><Relationship Id="rId4" Type="http://schemas.openxmlformats.org/officeDocument/2006/relationships/hyperlink" Target="http://ir.baidu.com/mobile.view?c=188488&amp;v=202&amp;d=3&amp;id=aHR0cDovL2FwaS50ZW5rd2l6YXJkLmNvbS9maWxpbmcueG1sP2lwYWdlPTk0OTQ1NzAmRFNFUT0xJlNFUT00MyZTUURFU0M9U0VDVElPTl9QQUdFJmV4cD0mc3Vic2lkPTU3" TargetMode="External"/><Relationship Id="rId9" Type="http://schemas.openxmlformats.org/officeDocument/2006/relationships/hyperlink" Target="https://www.wikidata.org/wiki/Wikidata:Main_Page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hyperlink" Target="https://query.wikidata.org/#SELECT DISTINCT %3Fcity WHERE { %0A%09%3Fcity wdt%3AP31%2Fwdt%3AP279* wd%3AQ515.%0A %09%3Fcity wdt%3AP1082 %3Fpopulation .%0A %09%3Fcity wdt%3AP17 wd%3AQ145 .%0A %09FILTER (%3Fpopulation > 1000000) }%0A"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5" Type="http://schemas.openxmlformats.org/officeDocument/2006/relationships/hyperlink" Target="https://w.wiki/4rs" TargetMode="External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1n.pm/A5psO" TargetMode="External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97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80.png"/><Relationship Id="rId10" Type="http://schemas.openxmlformats.org/officeDocument/2006/relationships/image" Target="../media/image99.jpeg"/><Relationship Id="rId4" Type="http://schemas.openxmlformats.org/officeDocument/2006/relationships/image" Target="../media/image97.png"/><Relationship Id="rId9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.gv.at/katalog/dataset/e108dcc3-1304-4076-8619-f2185c37ef8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7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e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1n.pm/A5psO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u.ac.at/odgraphsearch/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9.jpeg"/><Relationship Id="rId4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9.jpeg"/><Relationship Id="rId4" Type="http://schemas.openxmlformats.org/officeDocument/2006/relationships/hyperlink" Target="http://data.wu.ac.at/iswc2016_numlabels/submission/col14.html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png"/><Relationship Id="rId5" Type="http://schemas.openxmlformats.org/officeDocument/2006/relationships/image" Target="../media/image81.jpe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2001/12/semweb-fin/w3csw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polleres.net/publications/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580171" y="1385699"/>
            <a:ext cx="7311871" cy="1231200"/>
          </a:xfrm>
        </p:spPr>
        <p:txBody>
          <a:bodyPr/>
          <a:lstStyle/>
          <a:p>
            <a:r>
              <a:rPr lang="en-US" dirty="0"/>
              <a:t>How do Semantic Web, Linked Data, Open Data, and Knowledge Graphs interplay?</a:t>
            </a:r>
            <a:endParaRPr lang="de-DE" sz="3360" i="1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954405" y="3529965"/>
            <a:ext cx="9432451" cy="1229256"/>
          </a:xfrm>
        </p:spPr>
        <p:txBody>
          <a:bodyPr/>
          <a:lstStyle/>
          <a:p>
            <a:r>
              <a:rPr lang="de-DE" sz="2400" dirty="0"/>
              <a:t>Axel Polleres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7740624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961D-0B6B-2247-ADD1-43EEE51A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Semantic Web to Linked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BDC15-7426-5846-9DEB-8E1413188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" y="1377884"/>
            <a:ext cx="10515600" cy="4351338"/>
          </a:xfrm>
        </p:spPr>
        <p:txBody>
          <a:bodyPr/>
          <a:lstStyle/>
          <a:p>
            <a:r>
              <a:rPr lang="en-US" dirty="0"/>
              <a:t>(2000s - ca. 2009)</a:t>
            </a:r>
          </a:p>
        </p:txBody>
      </p:sp>
      <p:pic>
        <p:nvPicPr>
          <p:cNvPr id="3074" name="Picture 2" descr="https://www.w3.org/2001/12/semweb-fin/swlevels.png">
            <a:extLst>
              <a:ext uri="{FF2B5EF4-FFF2-40B4-BE49-F238E27FC236}">
                <a16:creationId xmlns:a16="http://schemas.microsoft.com/office/drawing/2014/main" id="{0E026F25-C422-9B45-BA9B-2009EAEE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64904"/>
            <a:ext cx="3270863" cy="16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31060E-92F3-4B42-A9D2-6168EAE698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82" y="1637264"/>
            <a:ext cx="8250521" cy="3655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B918FE-94B8-9346-89DD-3F00CC61B330}"/>
              </a:ext>
            </a:extLst>
          </p:cNvPr>
          <p:cNvSpPr/>
          <p:nvPr/>
        </p:nvSpPr>
        <p:spPr>
          <a:xfrm>
            <a:off x="4499112" y="2638850"/>
            <a:ext cx="1192121" cy="7140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1EBF75-AE47-5844-BF24-E0105127B061}"/>
              </a:ext>
            </a:extLst>
          </p:cNvPr>
          <p:cNvSpPr/>
          <p:nvPr/>
        </p:nvSpPr>
        <p:spPr>
          <a:xfrm>
            <a:off x="7142922" y="3131121"/>
            <a:ext cx="1480644" cy="8448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6E337A-7186-FD48-B22D-24226ED37E67}"/>
              </a:ext>
            </a:extLst>
          </p:cNvPr>
          <p:cNvSpPr/>
          <p:nvPr/>
        </p:nvSpPr>
        <p:spPr>
          <a:xfrm>
            <a:off x="9856374" y="3114587"/>
            <a:ext cx="1560374" cy="5953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8BAAF2-765D-3943-B674-8727B1E120D1}"/>
              </a:ext>
            </a:extLst>
          </p:cNvPr>
          <p:cNvSpPr/>
          <p:nvPr/>
        </p:nvSpPr>
        <p:spPr>
          <a:xfrm>
            <a:off x="6579704" y="3131121"/>
            <a:ext cx="563218" cy="57883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98BAA9-5D04-2D4F-B819-15D119DB3F8B}"/>
              </a:ext>
            </a:extLst>
          </p:cNvPr>
          <p:cNvSpPr/>
          <p:nvPr/>
        </p:nvSpPr>
        <p:spPr>
          <a:xfrm>
            <a:off x="9303518" y="3131121"/>
            <a:ext cx="509717" cy="57883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95E47B-CDE5-3A4A-B9B6-D5DF016D2745}"/>
              </a:ext>
            </a:extLst>
          </p:cNvPr>
          <p:cNvSpPr/>
          <p:nvPr/>
        </p:nvSpPr>
        <p:spPr>
          <a:xfrm>
            <a:off x="1079026" y="5320935"/>
            <a:ext cx="233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Semantic Web Activity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86CB3BB-1771-5D47-9CB7-11F14BEAE2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52" y="5267114"/>
            <a:ext cx="945274" cy="476973"/>
          </a:xfrm>
          <a:prstGeom prst="rect">
            <a:avLst/>
          </a:prstGeom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E6627DBE-C8B0-CA49-BA2E-0202F6DE49E5}"/>
              </a:ext>
            </a:extLst>
          </p:cNvPr>
          <p:cNvSpPr/>
          <p:nvPr/>
        </p:nvSpPr>
        <p:spPr>
          <a:xfrm>
            <a:off x="5263581" y="4657306"/>
            <a:ext cx="3008094" cy="944108"/>
          </a:xfrm>
          <a:prstGeom prst="wedgeRoundRectCallout">
            <a:avLst>
              <a:gd name="adj1" fmla="val -111688"/>
              <a:gd name="adj2" fmla="val 33841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about the </a:t>
            </a:r>
            <a:r>
              <a:rPr lang="en-US" b="1" dirty="0"/>
              <a:t>data</a:t>
            </a:r>
            <a:r>
              <a:rPr lang="en-US" dirty="0"/>
              <a:t>???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1E5E6E3D-7453-714E-86FC-0262E4F7F55E}"/>
              </a:ext>
            </a:extLst>
          </p:cNvPr>
          <p:cNvSpPr/>
          <p:nvPr/>
        </p:nvSpPr>
        <p:spPr>
          <a:xfrm>
            <a:off x="5282450" y="5635739"/>
            <a:ext cx="3770094" cy="944108"/>
          </a:xfrm>
          <a:prstGeom prst="wedgeRoundRectCallout">
            <a:avLst>
              <a:gd name="adj1" fmla="val -99764"/>
              <a:gd name="adj2" fmla="val -6070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much ontological Reasoning and Expressivity does the </a:t>
            </a:r>
            <a:r>
              <a:rPr lang="en-US" b="1" dirty="0"/>
              <a:t>Web</a:t>
            </a:r>
            <a:r>
              <a:rPr lang="en-US" dirty="0"/>
              <a:t> actually need?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FFA4F5-E8F0-6347-8D58-A34498975698}"/>
              </a:ext>
            </a:extLst>
          </p:cNvPr>
          <p:cNvSpPr/>
          <p:nvPr/>
        </p:nvSpPr>
        <p:spPr>
          <a:xfrm>
            <a:off x="377371" y="3447143"/>
            <a:ext cx="2893492" cy="7324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00F137CC-7996-334D-B932-4FB3296BD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172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3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961D-0B6B-2247-ADD1-43EEE51A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Semantic Web to Linked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BDC15-7426-5846-9DEB-8E1413188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(ca. 2006/7 – ca. 2013)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Main (distracting?) question: what is the “right” knowledge representation and logic to express “Knowledge on the Web”?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A6EA7E-55B9-5D4A-866A-AD9EC526396D}"/>
              </a:ext>
            </a:extLst>
          </p:cNvPr>
          <p:cNvSpPr/>
          <p:nvPr/>
        </p:nvSpPr>
        <p:spPr>
          <a:xfrm>
            <a:off x="838200" y="2263107"/>
            <a:ext cx="10294257" cy="7571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Main question: How can I </a:t>
            </a:r>
            <a:r>
              <a:rPr lang="en-US" sz="2400" b="1" dirty="0">
                <a:solidFill>
                  <a:prstClr val="black"/>
                </a:solidFill>
              </a:rPr>
              <a:t>publish</a:t>
            </a:r>
            <a:r>
              <a:rPr lang="en-US" sz="2400" dirty="0">
                <a:solidFill>
                  <a:prstClr val="black"/>
                </a:solidFill>
              </a:rPr>
              <a:t> “Knowledge on the Web” in order to enable </a:t>
            </a:r>
            <a:r>
              <a:rPr lang="en-US" sz="2400" b="1" dirty="0">
                <a:solidFill>
                  <a:prstClr val="black"/>
                </a:solidFill>
              </a:rPr>
              <a:t>answering structured queries</a:t>
            </a:r>
            <a:r>
              <a:rPr lang="en-US" sz="24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A85E97AB-C592-6D4B-A0F8-EF8D019DEC54}"/>
              </a:ext>
            </a:extLst>
          </p:cNvPr>
          <p:cNvSpPr/>
          <p:nvPr/>
        </p:nvSpPr>
        <p:spPr>
          <a:xfrm>
            <a:off x="5263581" y="4657306"/>
            <a:ext cx="3008094" cy="944108"/>
          </a:xfrm>
          <a:prstGeom prst="wedgeRoundRectCallout">
            <a:avLst>
              <a:gd name="adj1" fmla="val -74310"/>
              <a:gd name="adj2" fmla="val -22156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about the </a:t>
            </a:r>
            <a:r>
              <a:rPr lang="en-US" b="1" dirty="0"/>
              <a:t>data</a:t>
            </a:r>
            <a:r>
              <a:rPr lang="en-US" dirty="0"/>
              <a:t>???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3D51979-C60C-F04C-B10F-03C6B7E0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710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107" y="2797244"/>
            <a:ext cx="4592346" cy="1551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b="1" dirty="0"/>
              <a:t>Linked Data Principles</a:t>
            </a:r>
          </a:p>
          <a:p>
            <a:r>
              <a:rPr lang="en-US" sz="1100" b="1" dirty="0"/>
              <a:t>LDP1: </a:t>
            </a:r>
            <a:r>
              <a:rPr lang="en-US" sz="1100" dirty="0"/>
              <a:t>use URIs as names for things</a:t>
            </a:r>
          </a:p>
          <a:p>
            <a:r>
              <a:rPr lang="en-US" sz="1100" b="1" dirty="0"/>
              <a:t>LDP2: </a:t>
            </a:r>
            <a:r>
              <a:rPr lang="en-US" sz="1100" dirty="0"/>
              <a:t>use HTTP URIs so those names can be dereferenced</a:t>
            </a:r>
          </a:p>
          <a:p>
            <a:r>
              <a:rPr lang="en-US" sz="1100" b="1" dirty="0"/>
              <a:t>LDP3: </a:t>
            </a:r>
            <a:r>
              <a:rPr lang="en-US" sz="1100" dirty="0"/>
              <a:t>return useful – RDF? – information upon dereferencing those URIs</a:t>
            </a:r>
          </a:p>
          <a:p>
            <a:r>
              <a:rPr lang="en-US" sz="1100" b="1" dirty="0"/>
              <a:t>LDP4: </a:t>
            </a:r>
            <a:r>
              <a:rPr lang="en-US" sz="1100" dirty="0"/>
              <a:t>include links using externally </a:t>
            </a:r>
            <a:r>
              <a:rPr lang="en-US" sz="1100" dirty="0" err="1"/>
              <a:t>dereferenceable</a:t>
            </a:r>
            <a:r>
              <a:rPr lang="en-US" sz="1100" dirty="0"/>
              <a:t> URIs.</a:t>
            </a:r>
          </a:p>
          <a:p>
            <a:endParaRPr lang="en-US" sz="1100" dirty="0"/>
          </a:p>
        </p:txBody>
      </p:sp>
      <p:sp>
        <p:nvSpPr>
          <p:cNvPr id="8" name="Rectangle 7"/>
          <p:cNvSpPr/>
          <p:nvPr/>
        </p:nvSpPr>
        <p:spPr>
          <a:xfrm>
            <a:off x="2087091" y="4128784"/>
            <a:ext cx="6785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40" dirty="0">
                <a:hlinkClick r:id="rId3"/>
              </a:rPr>
              <a:t>https://www.w3.org/DesignIssues/LinkedData.html</a:t>
            </a:r>
            <a:r>
              <a:rPr lang="en-US" sz="1440" dirty="0"/>
              <a:t> (originally published </a:t>
            </a:r>
            <a:r>
              <a:rPr lang="en-US" sz="1600" dirty="0"/>
              <a:t>2006-07-27)</a:t>
            </a:r>
            <a:r>
              <a:rPr lang="en-US" sz="1440" dirty="0"/>
              <a:t>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D2FE9CB-A955-834E-B3DA-F5004D20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7454" y="6279307"/>
            <a:ext cx="676283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B23265-66BC-0445-95FB-0527FC1BF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From Semantic Web to Linked Data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9C2E34F-B0A6-7E4C-9409-403855F50B4B}"/>
              </a:ext>
            </a:extLst>
          </p:cNvPr>
          <p:cNvSpPr txBox="1">
            <a:spLocks/>
          </p:cNvSpPr>
          <p:nvPr/>
        </p:nvSpPr>
        <p:spPr>
          <a:xfrm>
            <a:off x="9391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(ca. 2006/7 – ca. 2013)</a:t>
            </a:r>
          </a:p>
          <a:p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3FF64E-835D-D242-8D14-6E3C6A3393CE}"/>
              </a:ext>
            </a:extLst>
          </p:cNvPr>
          <p:cNvSpPr/>
          <p:nvPr/>
        </p:nvSpPr>
        <p:spPr>
          <a:xfrm>
            <a:off x="838200" y="2228578"/>
            <a:ext cx="10294257" cy="4247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Main question: How can I </a:t>
            </a:r>
            <a:r>
              <a:rPr lang="en-US" sz="2400" b="1" dirty="0">
                <a:solidFill>
                  <a:prstClr val="black"/>
                </a:solidFill>
              </a:rPr>
              <a:t>publish</a:t>
            </a:r>
            <a:r>
              <a:rPr lang="en-US" sz="2400" dirty="0">
                <a:solidFill>
                  <a:prstClr val="black"/>
                </a:solidFill>
              </a:rPr>
              <a:t> “Knowledge on the Web”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9ABBC1-5D0B-844D-B55F-BBFDAA65FBAF}"/>
              </a:ext>
            </a:extLst>
          </p:cNvPr>
          <p:cNvSpPr/>
          <p:nvPr/>
        </p:nvSpPr>
        <p:spPr>
          <a:xfrm rot="20308655">
            <a:off x="8865581" y="5650389"/>
            <a:ext cx="3386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linkeddatabook.com</a:t>
            </a:r>
            <a:r>
              <a:rPr lang="en-US" sz="1400" dirty="0"/>
              <a:t>/editions/1.0/</a:t>
            </a:r>
          </a:p>
        </p:txBody>
      </p:sp>
      <p:pic>
        <p:nvPicPr>
          <p:cNvPr id="1028" name="Picture 4" descr="http://linkeddatabook.com/editions/1.0/images/LinkedDataBookCoverCropped.jpg">
            <a:extLst>
              <a:ext uri="{FF2B5EF4-FFF2-40B4-BE49-F238E27FC236}">
                <a16:creationId xmlns:a16="http://schemas.microsoft.com/office/drawing/2014/main" id="{339E5FF2-D3C3-4D42-A108-37BBE7D92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0427">
            <a:off x="8692054" y="2470972"/>
            <a:ext cx="2661121" cy="32718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r Tim Berners Lee arriving at the Guildhall to receive the Honorary Freedom of the City of London">
            <a:extLst>
              <a:ext uri="{FF2B5EF4-FFF2-40B4-BE49-F238E27FC236}">
                <a16:creationId xmlns:a16="http://schemas.microsoft.com/office/drawing/2014/main" id="{B3D69D88-A9DD-2046-8F51-9E8A6194A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53" y="2852597"/>
            <a:ext cx="1197303" cy="149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5B82A6D-9A71-C245-AF60-3360939735C1}"/>
              </a:ext>
            </a:extLst>
          </p:cNvPr>
          <p:cNvSpPr/>
          <p:nvPr/>
        </p:nvSpPr>
        <p:spPr>
          <a:xfrm>
            <a:off x="2064502" y="6064826"/>
            <a:ext cx="5737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https://www.cs.rpi.edu/~hendler/LittleSemanticsWeb.html</a:t>
            </a:r>
            <a:r>
              <a:rPr lang="en-US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514EF-938E-5B48-8117-FB93806DC067}"/>
              </a:ext>
            </a:extLst>
          </p:cNvPr>
          <p:cNvSpPr/>
          <p:nvPr/>
        </p:nvSpPr>
        <p:spPr>
          <a:xfrm>
            <a:off x="2050983" y="5688394"/>
            <a:ext cx="4974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“A Little Semantics Goes a Long Way” (Jim </a:t>
            </a:r>
            <a:r>
              <a:rPr lang="en-US" i="1" dirty="0" err="1"/>
              <a:t>Hendler</a:t>
            </a:r>
            <a:r>
              <a:rPr lang="en-US" i="1" dirty="0"/>
              <a:t>)</a:t>
            </a:r>
          </a:p>
        </p:txBody>
      </p:sp>
      <p:pic>
        <p:nvPicPr>
          <p:cNvPr id="1032" name="Picture 8" descr="https://www.cs.rpi.edu/~hendler/hendler2008.jpg">
            <a:extLst>
              <a:ext uri="{FF2B5EF4-FFF2-40B4-BE49-F238E27FC236}">
                <a16:creationId xmlns:a16="http://schemas.microsoft.com/office/drawing/2014/main" id="{5D764590-18F9-0B41-A300-DA07917B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45" y="4863565"/>
            <a:ext cx="1234811" cy="15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1.rgstatic.net/ii/profile.image/272557790199822-1441994249541_Q512/Tom_Heath.jpg">
            <a:extLst>
              <a:ext uri="{FF2B5EF4-FFF2-40B4-BE49-F238E27FC236}">
                <a16:creationId xmlns:a16="http://schemas.microsoft.com/office/drawing/2014/main" id="{2A5CF7FD-6019-D543-B954-D7FAA234D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825" y="978422"/>
            <a:ext cx="1424532" cy="142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hris Bizer">
            <a:extLst>
              <a:ext uri="{FF2B5EF4-FFF2-40B4-BE49-F238E27FC236}">
                <a16:creationId xmlns:a16="http://schemas.microsoft.com/office/drawing/2014/main" id="{403BC84E-8DBB-5A4F-83BB-91BF6FAD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692" y="2228578"/>
            <a:ext cx="1422772" cy="14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67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8075" y="2775367"/>
            <a:ext cx="4913965" cy="1356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b="1" dirty="0"/>
              <a:t>Linked Data Principles</a:t>
            </a:r>
          </a:p>
          <a:p>
            <a:r>
              <a:rPr lang="en-US" sz="1100" b="1" dirty="0"/>
              <a:t>LDP1: </a:t>
            </a:r>
            <a:r>
              <a:rPr lang="en-US" sz="1100" dirty="0"/>
              <a:t>use URIs as names for things</a:t>
            </a:r>
          </a:p>
          <a:p>
            <a:r>
              <a:rPr lang="en-US" sz="1100" b="1" dirty="0"/>
              <a:t>LDP2: </a:t>
            </a:r>
            <a:r>
              <a:rPr lang="en-US" sz="1100" dirty="0"/>
              <a:t>use HTTP URIs so those names can be dereferenced</a:t>
            </a:r>
          </a:p>
          <a:p>
            <a:r>
              <a:rPr lang="en-US" sz="1100" b="1" dirty="0"/>
              <a:t>LDP3: </a:t>
            </a:r>
            <a:r>
              <a:rPr lang="en-US" sz="1100" dirty="0"/>
              <a:t>return useful – RDF? – information upon dereferencing those URIs</a:t>
            </a:r>
          </a:p>
          <a:p>
            <a:r>
              <a:rPr lang="en-US" sz="1100" b="1" dirty="0"/>
              <a:t>LDP4: </a:t>
            </a:r>
            <a:r>
              <a:rPr lang="en-US" sz="1100" dirty="0"/>
              <a:t>include links using externally </a:t>
            </a:r>
            <a:r>
              <a:rPr lang="en-US" sz="1100" dirty="0" err="1"/>
              <a:t>dereferenceable</a:t>
            </a:r>
            <a:r>
              <a:rPr lang="en-US" sz="1100" dirty="0"/>
              <a:t> URIs.</a:t>
            </a:r>
          </a:p>
          <a:p>
            <a:endParaRPr lang="en-US" sz="1100" dirty="0"/>
          </a:p>
        </p:txBody>
      </p:sp>
      <p:sp>
        <p:nvSpPr>
          <p:cNvPr id="6" name="Rectangle 5"/>
          <p:cNvSpPr/>
          <p:nvPr/>
        </p:nvSpPr>
        <p:spPr>
          <a:xfrm>
            <a:off x="5074586" y="4284159"/>
            <a:ext cx="874897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hlinkClick r:id="rId3"/>
              </a:rPr>
              <a:t>https://www.w3.org/community/webize/2014/01/17/what-is-5-star-linked-data/</a:t>
            </a:r>
            <a:r>
              <a:rPr lang="en-US" sz="1620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057" y="4702730"/>
            <a:ext cx="6086269" cy="19193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5724" y="4284159"/>
            <a:ext cx="28886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+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D2FE9CB-A955-834E-B3DA-F5004D20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7454" y="6279307"/>
            <a:ext cx="676283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B23265-66BC-0445-95FB-0527FC1BF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From Semantic Web to Linked (</a:t>
            </a:r>
            <a:r>
              <a:rPr lang="en-US" b="1" u="sng" dirty="0"/>
              <a:t>Open</a:t>
            </a:r>
            <a:r>
              <a:rPr lang="en-US" dirty="0"/>
              <a:t>) Data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9C2E34F-B0A6-7E4C-9409-403855F50B4B}"/>
              </a:ext>
            </a:extLst>
          </p:cNvPr>
          <p:cNvSpPr txBox="1">
            <a:spLocks/>
          </p:cNvSpPr>
          <p:nvPr/>
        </p:nvSpPr>
        <p:spPr>
          <a:xfrm>
            <a:off x="9391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(ca. 2006/7 – now)</a:t>
            </a:r>
          </a:p>
          <a:p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3FF64E-835D-D242-8D14-6E3C6A3393CE}"/>
              </a:ext>
            </a:extLst>
          </p:cNvPr>
          <p:cNvSpPr/>
          <p:nvPr/>
        </p:nvSpPr>
        <p:spPr>
          <a:xfrm>
            <a:off x="838200" y="2228578"/>
            <a:ext cx="10294257" cy="4247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Main question: How can I </a:t>
            </a:r>
            <a:r>
              <a:rPr lang="en-US" sz="2400" b="1" dirty="0">
                <a:solidFill>
                  <a:prstClr val="black"/>
                </a:solidFill>
              </a:rPr>
              <a:t>publish</a:t>
            </a:r>
            <a:r>
              <a:rPr lang="en-US" sz="2400" dirty="0">
                <a:solidFill>
                  <a:prstClr val="black"/>
                </a:solidFill>
              </a:rPr>
              <a:t> “Knowledge on the Web” …</a:t>
            </a:r>
          </a:p>
        </p:txBody>
      </p:sp>
      <p:pic>
        <p:nvPicPr>
          <p:cNvPr id="1026" name="Picture 2" descr="Image result for Tim Berners LEe cup">
            <a:extLst>
              <a:ext uri="{FF2B5EF4-FFF2-40B4-BE49-F238E27FC236}">
                <a16:creationId xmlns:a16="http://schemas.microsoft.com/office/drawing/2014/main" id="{6E424C51-83D7-4341-AB38-3521F78C8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0" y="370283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772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664BF9-F3A9-5E41-824A-89D6E21D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From Semantic Web to Linked (Open) Data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1D6A83-B2E6-8340-914A-89488D4FF921}"/>
              </a:ext>
            </a:extLst>
          </p:cNvPr>
          <p:cNvSpPr txBox="1">
            <a:spLocks/>
          </p:cNvSpPr>
          <p:nvPr/>
        </p:nvSpPr>
        <p:spPr>
          <a:xfrm>
            <a:off x="939099" y="1825625"/>
            <a:ext cx="8640329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(ca. 2006/7 – now)</a:t>
            </a:r>
          </a:p>
          <a:p>
            <a:pPr lvl="1"/>
            <a:r>
              <a:rPr lang="en-US" sz="2400" dirty="0">
                <a:solidFill>
                  <a:prstClr val="black"/>
                </a:solidFill>
              </a:rPr>
              <a:t>Main question: How can I </a:t>
            </a:r>
            <a:r>
              <a:rPr lang="en-US" sz="2400" b="1" dirty="0">
                <a:solidFill>
                  <a:prstClr val="black"/>
                </a:solidFill>
              </a:rPr>
              <a:t>publish</a:t>
            </a:r>
            <a:r>
              <a:rPr lang="en-US" sz="2400" dirty="0">
                <a:solidFill>
                  <a:prstClr val="black"/>
                </a:solidFill>
              </a:rPr>
              <a:t> “Knowledge on the Web” …</a:t>
            </a:r>
          </a:p>
          <a:p>
            <a:pPr lvl="2"/>
            <a:r>
              <a:rPr lang="en-US" sz="1880" dirty="0"/>
              <a:t>Linked Open Data</a:t>
            </a:r>
            <a:r>
              <a:rPr lang="mr-IN" sz="1880" dirty="0"/>
              <a:t>…</a:t>
            </a:r>
            <a:r>
              <a:rPr lang="en-US" sz="1880" dirty="0"/>
              <a:t> growth since ~10 years</a:t>
            </a:r>
          </a:p>
          <a:p>
            <a:pPr lvl="2"/>
            <a:r>
              <a:rPr lang="en-US" sz="1880" dirty="0"/>
              <a:t>A lot of active developments to publish and link RDF Data</a:t>
            </a:r>
          </a:p>
          <a:p>
            <a:pPr marL="457200" lvl="1" indent="0">
              <a:buNone/>
            </a:pPr>
            <a:endParaRPr lang="en-US" sz="2680" dirty="0"/>
          </a:p>
          <a:p>
            <a:pPr lvl="1"/>
            <a:endParaRPr lang="en-US" sz="2680" dirty="0"/>
          </a:p>
          <a:p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8EAD4-3D3D-8B4F-8F80-2FA81AC7AA05}"/>
              </a:ext>
            </a:extLst>
          </p:cNvPr>
          <p:cNvSpPr/>
          <p:nvPr/>
        </p:nvSpPr>
        <p:spPr>
          <a:xfrm>
            <a:off x="8174874" y="5800190"/>
            <a:ext cx="4291936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 dirty="0">
                <a:hlinkClick r:id="rId2"/>
              </a:rPr>
              <a:t>http://lod-cloud.net/</a:t>
            </a:r>
            <a:r>
              <a:rPr lang="en-US" sz="1080" dirty="0"/>
              <a:t> </a:t>
            </a:r>
          </a:p>
        </p:txBody>
      </p:sp>
      <p:pic>
        <p:nvPicPr>
          <p:cNvPr id="10" name="Picture 2" descr="ttp://lod-cloud.net/versions/2007-05-01/lod-cloud.png">
            <a:extLst>
              <a:ext uri="{FF2B5EF4-FFF2-40B4-BE49-F238E27FC236}">
                <a16:creationId xmlns:a16="http://schemas.microsoft.com/office/drawing/2014/main" id="{9CC10C70-8179-EE4B-AA12-BA29076D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255" y="3390811"/>
            <a:ext cx="2463043" cy="152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9818F5-FA55-9844-85C1-93CEE1BC4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874" y="2639124"/>
            <a:ext cx="3867597" cy="3219822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8F7E0267-0E1D-5442-9B01-249E1BE801A0}"/>
              </a:ext>
            </a:extLst>
          </p:cNvPr>
          <p:cNvSpPr/>
          <p:nvPr/>
        </p:nvSpPr>
        <p:spPr>
          <a:xfrm>
            <a:off x="6709637" y="3765119"/>
            <a:ext cx="1296144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13" name="Picture 2" descr="https://writelatex.s3.amazonaws.com/hfdqrzxggqmw/uploads/559/21885465/1.png?X-Amz-Expires=14400&amp;X-Amz-Date=20180404T034419Z&amp;X-Amz-Algorithm=AWS4-HMAC-SHA256&amp;X-Amz-Credential=AKIAJF667VKUK4OW3LCA/20180404/us-east-1/s3/aws4_request&amp;X-Amz-SignedHeaders=host&amp;X-Amz-Signature=8c6638a9905ab0069931d81a230f4d9ec637ce5397c6a387a14986a406bb587a">
            <a:extLst>
              <a:ext uri="{FF2B5EF4-FFF2-40B4-BE49-F238E27FC236}">
                <a16:creationId xmlns:a16="http://schemas.microsoft.com/office/drawing/2014/main" id="{C00FF8CE-FD8C-D54E-A9EF-7DFF7955F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524" y="4859893"/>
            <a:ext cx="4852064" cy="199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C4BBB7-6762-844F-9297-02CA3F384EF1}"/>
              </a:ext>
            </a:extLst>
          </p:cNvPr>
          <p:cNvSpPr/>
          <p:nvPr/>
        </p:nvSpPr>
        <p:spPr>
          <a:xfrm>
            <a:off x="4957781" y="6442502"/>
            <a:ext cx="708469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Axel Polleres, </a:t>
            </a:r>
            <a:r>
              <a:rPr lang="en-US" sz="1050" dirty="0" err="1"/>
              <a:t>Maulik</a:t>
            </a:r>
            <a:r>
              <a:rPr lang="en-US" sz="1050" dirty="0"/>
              <a:t> R. </a:t>
            </a:r>
            <a:r>
              <a:rPr lang="en-US" sz="1050" dirty="0" err="1"/>
              <a:t>Kamdar</a:t>
            </a:r>
            <a:r>
              <a:rPr lang="en-US" sz="1050" dirty="0"/>
              <a:t>, Javier D. Fernández, Tania </a:t>
            </a:r>
            <a:r>
              <a:rPr lang="en-US" sz="1050" dirty="0" err="1"/>
              <a:t>Tudorache</a:t>
            </a:r>
            <a:r>
              <a:rPr lang="en-US" sz="1050" dirty="0"/>
              <a:t>, and Mark A. </a:t>
            </a:r>
            <a:r>
              <a:rPr lang="en-US" sz="1050" dirty="0" err="1"/>
              <a:t>Musen</a:t>
            </a:r>
            <a:r>
              <a:rPr lang="en-US" sz="1050" dirty="0"/>
              <a:t>. </a:t>
            </a:r>
            <a:r>
              <a:rPr lang="en-US" sz="1050" dirty="0">
                <a:hlinkClick r:id="rId6"/>
              </a:rPr>
              <a:t>A more decentralized vision for linked data</a:t>
            </a:r>
            <a:r>
              <a:rPr lang="en-US" sz="1050" dirty="0"/>
              <a:t>. In </a:t>
            </a:r>
            <a:r>
              <a:rPr lang="en-US" sz="1050" i="1" dirty="0"/>
              <a:t>Decentralizing the Semantic Web (Workshop of ISWC2018).</a:t>
            </a:r>
            <a:endParaRPr lang="en-US" sz="105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AD9C22-575B-9F42-92BF-EF858715B3A2}"/>
              </a:ext>
            </a:extLst>
          </p:cNvPr>
          <p:cNvGrpSpPr/>
          <p:nvPr/>
        </p:nvGrpSpPr>
        <p:grpSpPr>
          <a:xfrm>
            <a:off x="1513956" y="3516352"/>
            <a:ext cx="3823554" cy="970950"/>
            <a:chOff x="1513956" y="3516352"/>
            <a:chExt cx="3823554" cy="970950"/>
          </a:xfrm>
        </p:grpSpPr>
        <p:pic>
          <p:nvPicPr>
            <p:cNvPr id="14" name="Picture 6" descr="Image result for dbpedia logo">
              <a:extLst>
                <a:ext uri="{FF2B5EF4-FFF2-40B4-BE49-F238E27FC236}">
                  <a16:creationId xmlns:a16="http://schemas.microsoft.com/office/drawing/2014/main" id="{163A58CB-BACF-544A-A28D-4B15C9C9B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956" y="3516352"/>
              <a:ext cx="1577793" cy="970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976A872-015B-6245-AAD4-08F2AA8CA5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86934" y="3516352"/>
              <a:ext cx="2772330" cy="410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EB5B72C-DD25-ED48-9F54-AA481E14A7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1749" y="4249035"/>
              <a:ext cx="2245761" cy="618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9365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961D-0B6B-2247-ADD1-43EEE51A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Semantic Web to Linked (Open)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BDC15-7426-5846-9DEB-8E1413188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(ca. 2006/7 – now)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Main (distracting?) question: what is the “right” knowledge representation and logic to express “Knowledge on the Web”?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A6EA7E-55B9-5D4A-866A-AD9EC526396D}"/>
              </a:ext>
            </a:extLst>
          </p:cNvPr>
          <p:cNvSpPr/>
          <p:nvPr/>
        </p:nvSpPr>
        <p:spPr>
          <a:xfrm>
            <a:off x="838200" y="2263107"/>
            <a:ext cx="10294257" cy="8212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Main question: How can I </a:t>
            </a:r>
            <a:r>
              <a:rPr lang="en-US" sz="2400" b="1" dirty="0">
                <a:solidFill>
                  <a:prstClr val="black"/>
                </a:solidFill>
              </a:rPr>
              <a:t>publish</a:t>
            </a:r>
            <a:r>
              <a:rPr lang="en-US" sz="2400" dirty="0">
                <a:solidFill>
                  <a:prstClr val="black"/>
                </a:solidFill>
              </a:rPr>
              <a:t> “Knowledge on the Web” … 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sz="2400" dirty="0">
                <a:solidFill>
                  <a:prstClr val="black"/>
                </a:solidFill>
              </a:rPr>
              <a:t>    in order to enable </a:t>
            </a:r>
            <a:r>
              <a:rPr lang="en-US" sz="2400" b="1" dirty="0">
                <a:solidFill>
                  <a:prstClr val="black"/>
                </a:solidFill>
              </a:rPr>
              <a:t>answering structured queries</a:t>
            </a:r>
            <a:r>
              <a:rPr lang="en-US" sz="2400" dirty="0">
                <a:solidFill>
                  <a:prstClr val="black"/>
                </a:solidFill>
              </a:rPr>
              <a:t>?    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3D51979-C60C-F04C-B10F-03C6B7E0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A4B617-39ED-4548-9920-25C8007144B3}"/>
              </a:ext>
            </a:extLst>
          </p:cNvPr>
          <p:cNvSpPr/>
          <p:nvPr/>
        </p:nvSpPr>
        <p:spPr>
          <a:xfrm>
            <a:off x="1427844" y="2673732"/>
            <a:ext cx="6691085" cy="4106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Image result for dbpedia logo">
            <a:extLst>
              <a:ext uri="{FF2B5EF4-FFF2-40B4-BE49-F238E27FC236}">
                <a16:creationId xmlns:a16="http://schemas.microsoft.com/office/drawing/2014/main" id="{A91D1350-6C0C-3B4E-BEA5-3EF086918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957" y="3516352"/>
            <a:ext cx="1577792" cy="97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5359BA-FDFA-E644-BB79-E6EA5EAB575D}"/>
              </a:ext>
            </a:extLst>
          </p:cNvPr>
          <p:cNvSpPr/>
          <p:nvPr/>
        </p:nvSpPr>
        <p:spPr>
          <a:xfrm>
            <a:off x="8708573" y="2589627"/>
            <a:ext cx="1040296" cy="57883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SPARQL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064656-AFBB-0D4D-A7F6-12569611BF51}"/>
              </a:ext>
            </a:extLst>
          </p:cNvPr>
          <p:cNvSpPr/>
          <p:nvPr/>
        </p:nvSpPr>
        <p:spPr>
          <a:xfrm>
            <a:off x="8234604" y="2704836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sym typeface="Wingdings" pitchFamily="2" charset="2"/>
              </a:rPr>
              <a:t>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070645-2109-7847-AE4D-A0C2BDE222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79" y="3847216"/>
            <a:ext cx="1422723" cy="2866681"/>
          </a:xfrm>
          <a:prstGeom prst="rect">
            <a:avLst/>
          </a:prstGeom>
          <a:ln>
            <a:solidFill>
              <a:srgbClr val="5B9BD5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1D0406D-12BF-804A-9032-48D0537F01C9}"/>
              </a:ext>
            </a:extLst>
          </p:cNvPr>
          <p:cNvGrpSpPr/>
          <p:nvPr/>
        </p:nvGrpSpPr>
        <p:grpSpPr>
          <a:xfrm>
            <a:off x="1406444" y="4215578"/>
            <a:ext cx="4590030" cy="2535304"/>
            <a:chOff x="1562716" y="3429113"/>
            <a:chExt cx="4111985" cy="21177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A79988-92A9-3C45-92E0-F79374C12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0092" y="3429113"/>
              <a:ext cx="2514609" cy="2117741"/>
            </a:xfrm>
            <a:prstGeom prst="rect">
              <a:avLst/>
            </a:prstGeom>
            <a:ln>
              <a:solidFill>
                <a:srgbClr val="5B9BD5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5B043F7-7E56-5740-ADA2-03DAF5D4EDCC}"/>
                </a:ext>
              </a:extLst>
            </p:cNvPr>
            <p:cNvSpPr/>
            <p:nvPr/>
          </p:nvSpPr>
          <p:spPr>
            <a:xfrm>
              <a:off x="3255027" y="4198144"/>
              <a:ext cx="2350783" cy="2410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810" dirty="0">
                  <a:hlinkClick r:id="rId5"/>
                </a:rPr>
                <a:t>http://dbpedia.org/resource/London</a:t>
              </a:r>
              <a:endParaRPr lang="en-US" sz="810" dirty="0"/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F5E53A11-1E17-C841-AF88-BA653BCA4048}"/>
                </a:ext>
              </a:extLst>
            </p:cNvPr>
            <p:cNvSpPr/>
            <p:nvPr/>
          </p:nvSpPr>
          <p:spPr>
            <a:xfrm>
              <a:off x="1562716" y="4273589"/>
              <a:ext cx="1692311" cy="9132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45" dirty="0"/>
                <a:t>Automatic </a:t>
              </a:r>
              <a:r>
                <a:rPr lang="en-US" sz="945" dirty="0" err="1"/>
                <a:t>exctractors</a:t>
              </a:r>
              <a:endParaRPr lang="en-US" sz="945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35AFCA-BD76-314B-B8E4-83371491DD65}"/>
              </a:ext>
            </a:extLst>
          </p:cNvPr>
          <p:cNvGrpSpPr/>
          <p:nvPr/>
        </p:nvGrpSpPr>
        <p:grpSpPr>
          <a:xfrm>
            <a:off x="7133999" y="4215579"/>
            <a:ext cx="4327313" cy="2380724"/>
            <a:chOff x="5897569" y="3632377"/>
            <a:chExt cx="4808126" cy="264524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2125E0-07BF-AE49-A71A-F8532F9A3C7D}"/>
                </a:ext>
              </a:extLst>
            </p:cNvPr>
            <p:cNvSpPr txBox="1"/>
            <p:nvPr/>
          </p:nvSpPr>
          <p:spPr>
            <a:xfrm>
              <a:off x="6329047" y="3918006"/>
              <a:ext cx="4376648" cy="23596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B9B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PREFIX : &lt;http://</a:t>
              </a:r>
              <a:r>
                <a:rPr lang="en-US" sz="1100" dirty="0" err="1">
                  <a:latin typeface="Courier New" charset="0"/>
                  <a:ea typeface="Courier New" charset="0"/>
                  <a:cs typeface="Courier New" charset="0"/>
                </a:rPr>
                <a:t>dbpedia.org</a:t>
              </a:r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/resource/&gt;</a:t>
              </a:r>
            </a:p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PREFIX </a:t>
              </a:r>
              <a:r>
                <a:rPr lang="en-US" sz="1100" dirty="0" err="1">
                  <a:latin typeface="Courier New" charset="0"/>
                  <a:ea typeface="Courier New" charset="0"/>
                  <a:cs typeface="Courier New" charset="0"/>
                </a:rPr>
                <a:t>dbo</a:t>
              </a:r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: &lt;http://dbpedia.org/ontology/&gt;</a:t>
              </a:r>
            </a:p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PREFIX </a:t>
              </a:r>
              <a:r>
                <a:rPr lang="en-US" sz="1100" dirty="0" err="1">
                  <a:latin typeface="Courier New" charset="0"/>
                  <a:ea typeface="Courier New" charset="0"/>
                  <a:cs typeface="Courier New" charset="0"/>
                </a:rPr>
                <a:t>yago</a:t>
              </a:r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: &lt;http://</a:t>
              </a:r>
              <a:r>
                <a:rPr lang="en-US" sz="1100" dirty="0" err="1">
                  <a:latin typeface="Courier New" charset="0"/>
                  <a:ea typeface="Courier New" charset="0"/>
                  <a:cs typeface="Courier New" charset="0"/>
                </a:rPr>
                <a:t>dbpedia.org</a:t>
              </a:r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/class/</a:t>
              </a:r>
              <a:r>
                <a:rPr lang="en-US" sz="1100" dirty="0" err="1">
                  <a:latin typeface="Courier New" charset="0"/>
                  <a:ea typeface="Courier New" charset="0"/>
                  <a:cs typeface="Courier New" charset="0"/>
                </a:rPr>
                <a:t>yago</a:t>
              </a:r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/&gt;</a:t>
              </a:r>
            </a:p>
            <a:p>
              <a:endParaRPr lang="en-US" sz="1100" dirty="0"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SELECT DISTINCT ?city ?pop WHERE { </a:t>
              </a:r>
            </a:p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   ?city a yago:City108524735 . </a:t>
              </a:r>
            </a:p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   ?city </a:t>
              </a:r>
              <a:r>
                <a:rPr lang="en-US" sz="1100" dirty="0" err="1">
                  <a:latin typeface="Courier New" charset="0"/>
                  <a:ea typeface="Courier New" charset="0"/>
                  <a:cs typeface="Courier New" charset="0"/>
                </a:rPr>
                <a:t>dbo:country</a:t>
              </a:r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 :</a:t>
              </a:r>
              <a:r>
                <a:rPr lang="en-US" sz="1100" dirty="0" err="1">
                  <a:latin typeface="Courier New" charset="0"/>
                  <a:ea typeface="Courier New" charset="0"/>
                  <a:cs typeface="Courier New" charset="0"/>
                </a:rPr>
                <a:t>United_Kingdom</a:t>
              </a:r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.</a:t>
              </a:r>
            </a:p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   ?city </a:t>
              </a:r>
              <a:r>
                <a:rPr lang="en-US" sz="1100" dirty="0" err="1">
                  <a:latin typeface="Courier New" charset="0"/>
                  <a:ea typeface="Courier New" charset="0"/>
                  <a:cs typeface="Courier New" charset="0"/>
                </a:rPr>
                <a:t>dbo:populationTotal</a:t>
              </a:r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 ?pop </a:t>
              </a:r>
            </a:p>
            <a:p>
              <a:endParaRPr lang="en-US" sz="1100" dirty="0"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   FILTER ( ?pop &gt; 1000000 )</a:t>
              </a:r>
            </a:p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}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0B2B88-29C1-664E-BCCA-321598BB727B}"/>
                </a:ext>
              </a:extLst>
            </p:cNvPr>
            <p:cNvSpPr/>
            <p:nvPr/>
          </p:nvSpPr>
          <p:spPr>
            <a:xfrm>
              <a:off x="5897569" y="3632377"/>
              <a:ext cx="2350783" cy="2410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810" dirty="0">
                  <a:hlinkClick r:id="rId6"/>
                </a:rPr>
                <a:t>http://yasgui.org/short/UVOyhX8ft</a:t>
              </a:r>
              <a:r>
                <a:rPr lang="en-US" sz="810" dirty="0"/>
                <a:t> 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FF87B23-CE29-8F45-BD45-845FA8878CFC}"/>
              </a:ext>
            </a:extLst>
          </p:cNvPr>
          <p:cNvSpPr/>
          <p:nvPr/>
        </p:nvSpPr>
        <p:spPr>
          <a:xfrm>
            <a:off x="6659103" y="3868639"/>
            <a:ext cx="501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Which cities in the UK have more than 1M people?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3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664BF9-F3A9-5E41-824A-89D6E21D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From Semantic Web to Linked (Open) Data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1D6A83-B2E6-8340-914A-89488D4FF921}"/>
              </a:ext>
            </a:extLst>
          </p:cNvPr>
          <p:cNvSpPr txBox="1">
            <a:spLocks/>
          </p:cNvSpPr>
          <p:nvPr/>
        </p:nvSpPr>
        <p:spPr>
          <a:xfrm>
            <a:off x="939100" y="1825625"/>
            <a:ext cx="7141487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(ca. 2006/7 – now)</a:t>
            </a:r>
          </a:p>
          <a:p>
            <a:pPr lvl="1"/>
            <a:r>
              <a:rPr lang="en-US" sz="2000" dirty="0"/>
              <a:t>Linked Open Data</a:t>
            </a:r>
            <a:r>
              <a:rPr lang="mr-IN" sz="2000" dirty="0"/>
              <a:t>…</a:t>
            </a:r>
            <a:r>
              <a:rPr lang="en-US" sz="2000" dirty="0"/>
              <a:t> growth since ~10 years</a:t>
            </a:r>
          </a:p>
          <a:p>
            <a:pPr lvl="1"/>
            <a:r>
              <a:rPr lang="en-US" sz="2000" dirty="0"/>
              <a:t>A lot of active developments to publish and link RDF Data</a:t>
            </a:r>
          </a:p>
          <a:p>
            <a:pPr marL="457200" lvl="1" indent="0">
              <a:buNone/>
            </a:pPr>
            <a:endParaRPr lang="en-US" sz="2680" dirty="0"/>
          </a:p>
          <a:p>
            <a:pPr lvl="1"/>
            <a:endParaRPr lang="en-US" sz="2680" dirty="0"/>
          </a:p>
          <a:p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9818F5-FA55-9844-85C1-93CEE1BC4A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874" y="1850287"/>
            <a:ext cx="3867597" cy="3219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B3CF45-5D86-744E-B5F8-E217A5B52D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79554">
            <a:off x="712381" y="3386434"/>
            <a:ext cx="3113263" cy="30301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29704E8D-959C-3B4C-AD78-1F93CB752836}"/>
              </a:ext>
            </a:extLst>
          </p:cNvPr>
          <p:cNvSpPr/>
          <p:nvPr/>
        </p:nvSpPr>
        <p:spPr>
          <a:xfrm>
            <a:off x="7380083" y="5522228"/>
            <a:ext cx="3770094" cy="944108"/>
          </a:xfrm>
          <a:prstGeom prst="wedgeRoundRectCallout">
            <a:avLst>
              <a:gd name="adj1" fmla="val -144257"/>
              <a:gd name="adj2" fmla="val -31853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much ontological Reasoning and Expressivity does the </a:t>
            </a:r>
            <a:r>
              <a:rPr lang="en-US" b="1" dirty="0"/>
              <a:t>Web</a:t>
            </a:r>
            <a:r>
              <a:rPr lang="en-US" dirty="0"/>
              <a:t> actually need?</a:t>
            </a:r>
          </a:p>
        </p:txBody>
      </p:sp>
      <p:pic>
        <p:nvPicPr>
          <p:cNvPr id="17" name="Picture 2" descr="Image result for Aidan Hogan">
            <a:extLst>
              <a:ext uri="{FF2B5EF4-FFF2-40B4-BE49-F238E27FC236}">
                <a16:creationId xmlns:a16="http://schemas.microsoft.com/office/drawing/2014/main" id="{06BD7FD7-7E5A-BF44-A18B-01419A9DE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0177" y="5255026"/>
            <a:ext cx="875446" cy="121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450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079" y="882129"/>
            <a:ext cx="5711276" cy="292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41575" y="4061751"/>
            <a:ext cx="8568952" cy="1362075"/>
          </a:xfrm>
        </p:spPr>
        <p:txBody>
          <a:bodyPr>
            <a:normAutofit/>
          </a:bodyPr>
          <a:lstStyle/>
          <a:p>
            <a:r>
              <a:rPr lang="en-IE" sz="4800" dirty="0"/>
              <a:t>…for </a:t>
            </a:r>
            <a:r>
              <a:rPr lang="en-US" sz="4800" dirty="0"/>
              <a:t>Linked Data publishers</a:t>
            </a:r>
            <a:endParaRPr lang="en-IE" sz="4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909268" y="3999755"/>
            <a:ext cx="9729174" cy="966118"/>
          </a:xfrm>
        </p:spPr>
        <p:txBody>
          <a:bodyPr>
            <a:normAutofit/>
          </a:bodyPr>
          <a:lstStyle/>
          <a:p>
            <a:r>
              <a:rPr lang="en-IE" b="1" dirty="0"/>
              <a:t>(…to learn, to understand, to implement, to compute, to teach, to represent in RDF, to publish, to parse, to use </a:t>
            </a:r>
            <a:r>
              <a:rPr lang="en-IE" b="1" i="1" dirty="0"/>
              <a:t>appropriately</a:t>
            </a:r>
            <a:r>
              <a:rPr lang="en-IE" b="1" dirty="0"/>
              <a:t>...)</a:t>
            </a:r>
          </a:p>
        </p:txBody>
      </p:sp>
      <p:pic>
        <p:nvPicPr>
          <p:cNvPr id="211972" name="Picture 4" descr="puzzled BW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9655" y="2045139"/>
            <a:ext cx="1800200" cy="185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data:image/jpeg;base64,/9j/4AAQSkZJRgABAQAAAQABAAD/2wCEAAkGBhIGERIIBxAQFRIWFhQQFRgXFBYaFhUUFRwXFhweHRMZHiYhGiUvJRgXIS8kIycqLDg4ISo4NTAqNSYrLCoBCQoKBQUFDQUFDSkYEhgpKSkpKSkpKSkpKSkpKSkpKSkpKSkpKSkpKSkpKSkpKSkpKSkpKSkpKSkpKSkpKSkpKf/AABEIAJgAoAMBIgACEQEDEQH/xAAcAAEAAgMBAQEAAAAAAAAAAAAABwgEBQYBAwL/xABCEAACAQIDAwcGCgoDAAAAAAAAAQIDEQQFBhIhgQcIEyIxUZEUFRZBYZMYMlVkcYKSsdHSIyRCUlNyc6Gishdi4f/EABQBAQAAAAAAAAAAAAAAAAAAAAD/xAAUEQEAAAAAAAAAAAAAAAAAAAAA/9oADAMBAAIRAxEAPwCcQAAAAAAAAAAAAAAAAAAAAAAAAAAAAAAAAarNtU4PIpKjmuKw9GUltJVKkYtq7V0n29jML/kXK/lLBe/h+IHRA/MJqolODTT3prsaftP0AAAAAAADFzLNaOTU3isyq06VNNJynJRjd9iuwMoHO/8AIuV/KWC9/D8TeYPGQzCEcVhJxnTktqMou8ZJ+tP1gfYAAAAAAAAAARbzgNOec8BHNaK6+Gnd9/RVLRl4PYfBlb9pl2M0y6GbUauBxSvCpCVKXfszTi/vKZ51lU8jxFbLsUuvSnKnL6Yu1+PbxAtByPah9IcqoSlK9SivJp996dlH/FwZ2xXrm66h8jxVfJqr6taCqQ/qUu230xb+yiwoAAAAAAIE5xOqunq0dPYd7qa8oq2f7ck1BcI3f1kTjmmYwyijVx+LdqdOEqkn/wBYpt29u7cU31DnM9Q4mtmmK+PVnKo/Yn2LgrLgBlaO0/LVWNoZTTvapNbbX7NNb5vhFMuHhcNHBQjh8PFRhCMYRXdGKsl4JEM83bSfRU62o8RFXn+go96jF3m+L2Y/VfeTWAAAAAAAAAAAArpzhNN+bsbTziilsYiFpW/i0rJ+MXDwZYs4rlf036SZXXhSV6lL9Zh33ppuS4xckBWTTOdS07i8PmlK96VSNRrvin1lxV1xLl4fERxUI1qLTjJKUWuxxaun4NFITd4fWuYYSMaGHx2LjCKUYxVaaUYrcklfcgLj3Fynfp7mXyjjPf1PxHp7mXyjjPf1PxAuJcXKd+nuZfKOM9/U/EenuZfKOM9/U/ECa+cHqrzdhKeSUJdfEPan7KNNp/3ls/ZZAOVZbPOK1LAYRXnUnGnFe2Tt/wCjMs2rZxPyjM61WrOyjtTm5PZXYrv1b2SnzetKvHYmpn9ePUoroqb76s1v8Iv/ACQE6aeyWGnsNRyvC/EpQjTT/et2t+1u74mxAAAAAAAAAAAAAeSjtKzPQBT/AJQtO+i2Y4nLYq0FNzp/0p9ePgnbgffk0ybC6ix9PKs86TYqqUIOE9lqoltK7s7p2a4ok3nGaa6SGH1BRW+L8mqfyyvKD8dtcUQllmPnlValjsM7TpzjVj/NBqS+4Cxvwfsr+de+X5B8H7K/nXvl+Q7/ACXNIZ3h6OY4b4lWEase9KSvZ+1dnAzQIz+D9lfzr3y/IcTyr8nGWaGwar4N13iKk1TpqVVNWXWm3HZ3pKy+mSLBFXeW3VPpDmU8NRlelhr4eO/dtp3qPx3fVQHAQg6jUYJtvcku1st9yfaYWkcBQy1pKajt1WvXVnvlv9fd9CID5D9K+kGYxxdZXpYZKvK6unO9qa8by+qWfAAAAAAAAAAAAAAAAA0us9PrVGCxGVStepBqDfYqi3wf2kinNWk6EnTqpqSbTT7U1uaLwFXOW3TfmHM6lamrU8QvKI9209019pN8QJP5vuo/OeAnlVV9fDTsv6VW8o/3U14EqFW+RLUXmLNKVGbtTxCeGlfsvLfB/aSXEtIBz2vtSrSeAxGZ368Y7NPs31Z9WO59tm78CoFSo6zdSo22222+1t722yYOcTqnyuvR0/QfVpLp6vZvqTVorhG7+v7DhuTPS3pdmNHA1I3pRfTVu7ooWbXHdHiBPvI1pX0Zy2nKtFqtX/WKl+1bS6i4RtxbO8PErbj0AAAAAAAAAAAAAAAAARjy+6b87ZcsxpL9JhpdJ2b+inaM1/pL6pJxj5hgo5lSqYPEq8KkJU5LvjNOL/s2BSnD15YWca9BuMotSi12qUXdPxSLeZZq6nicshqTEO1PoOnnb1OK66Xt2k0ip2oMnnkGJrZZiPjUpypv2pPc+Ks+JvqWvZ0smlpSO11q/SXsrdDbacL9vx0n9FwNBnmbzz7EVsyxfx6s5VJey77F7FuXAn7m/aVWV4KWc14/pMQ+rdb1Rg2l4y2nwXcQRpXIJ6nxdDKaF71JqLaV9mHbKXBJsuNgcHDLqcMJhlaEIxpxXdGKUUvBAfcAAAAAAAAAAAAAAAAAAAABXnnD6a8hxdLO6K6tePRzt/FpW3v6YuP2WREXI1dpGhrTD+bc029jajUTi0pKUb9jafe0cT8HjLP38X7yP5AOf5u2krdNqTFR+b0PvqS/1in/ADE4mvyDI6Wm8PSyvLk1Tpx2Vfe3622/W222zY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0" name="AutoShape 8" descr="data:image/jpeg;base64,/9j/4AAQSkZJRgABAQAAAQABAAD/2wCEAAkGBhIGERIIBxAQFRIWFhQQFRgXFBYaFhUUFRwXFhweHRMZHiYhGiUvJRgXIS8kIycqLDg4ISo4NTAqNSYrLCoBCQoKBQUFDQUFDSkYEhgpKSkpKSkpKSkpKSkpKSkpKSkpKSkpKSkpKSkpKSkpKSkpKSkpKSkpKSkpKSkpKSkpKf/AABEIAJgAoAMBIgACEQEDEQH/xAAcAAEAAgMBAQEAAAAAAAAAAAAABwgEBQYBAwL/xABCEAACAQIDAwcGCgoDAAAAAAAAAQIDEQQFBhIhgQcIEyIxUZEUFRZBYZMYMlVkcYKSsdHSIyRCUlNyc6Gishdi4f/EABQBAQAAAAAAAAAAAAAAAAAAAAD/xAAUEQEAAAAAAAAAAAAAAAAAAAAA/9oADAMBAAIRAxEAPwCcQAAAAAAAAAAAAAAAAAAAAAAAAAAAAAAAAarNtU4PIpKjmuKw9GUltJVKkYtq7V0n29jML/kXK/lLBe/h+IHRA/MJqolODTT3prsaftP0AAAAAAADFzLNaOTU3isyq06VNNJynJRjd9iuwMoHO/8AIuV/KWC9/D8TeYPGQzCEcVhJxnTktqMou8ZJ+tP1gfYAAAAAAAAAARbzgNOec8BHNaK6+Gnd9/RVLRl4PYfBlb9pl2M0y6GbUauBxSvCpCVKXfszTi/vKZ51lU8jxFbLsUuvSnKnL6Yu1+PbxAtByPah9IcqoSlK9SivJp996dlH/FwZ2xXrm66h8jxVfJqr6taCqQ/qUu230xb+yiwoAAAAAAIE5xOqunq0dPYd7qa8oq2f7ck1BcI3f1kTjmmYwyijVx+LdqdOEqkn/wBYpt29u7cU31DnM9Q4mtmmK+PVnKo/Yn2LgrLgBlaO0/LVWNoZTTvapNbbX7NNb5vhFMuHhcNHBQjh8PFRhCMYRXdGKsl4JEM83bSfRU62o8RFXn+go96jF3m+L2Y/VfeTWAAAAAAAAAAAArpzhNN+bsbTziilsYiFpW/i0rJ+MXDwZYs4rlf036SZXXhSV6lL9Zh33ppuS4xckBWTTOdS07i8PmlK96VSNRrvin1lxV1xLl4fERxUI1qLTjJKUWuxxaun4NFITd4fWuYYSMaGHx2LjCKUYxVaaUYrcklfcgLj3Fynfp7mXyjjPf1PxHp7mXyjjPf1PxAuJcXKd+nuZfKOM9/U/EenuZfKOM9/U/ECa+cHqrzdhKeSUJdfEPan7KNNp/3ls/ZZAOVZbPOK1LAYRXnUnGnFe2Tt/wCjMs2rZxPyjM61WrOyjtTm5PZXYrv1b2SnzetKvHYmpn9ePUoroqb76s1v8Iv/ACQE6aeyWGnsNRyvC/EpQjTT/et2t+1u74mxAAAAAAAAAAAAAeSjtKzPQBT/AJQtO+i2Y4nLYq0FNzp/0p9ePgnbgffk0ybC6ix9PKs86TYqqUIOE9lqoltK7s7p2a4ok3nGaa6SGH1BRW+L8mqfyyvKD8dtcUQllmPnlValjsM7TpzjVj/NBqS+4Cxvwfsr+de+X5B8H7K/nXvl+Q7/ACXNIZ3h6OY4b4lWEase9KSvZ+1dnAzQIz+D9lfzr3y/IcTyr8nGWaGwar4N13iKk1TpqVVNWXWm3HZ3pKy+mSLBFXeW3VPpDmU8NRlelhr4eO/dtp3qPx3fVQHAQg6jUYJtvcku1st9yfaYWkcBQy1pKajt1WvXVnvlv9fd9CID5D9K+kGYxxdZXpYZKvK6unO9qa8by+qWfAAAAAAAAAAAAAAAAA0us9PrVGCxGVStepBqDfYqi3wf2kinNWk6EnTqpqSbTT7U1uaLwFXOW3TfmHM6lamrU8QvKI9209019pN8QJP5vuo/OeAnlVV9fDTsv6VW8o/3U14EqFW+RLUXmLNKVGbtTxCeGlfsvLfB/aSXEtIBz2vtSrSeAxGZ368Y7NPs31Z9WO59tm78CoFSo6zdSo22222+1t722yYOcTqnyuvR0/QfVpLp6vZvqTVorhG7+v7DhuTPS3pdmNHA1I3pRfTVu7ooWbXHdHiBPvI1pX0Zy2nKtFqtX/WKl+1bS6i4RtxbO8PErbj0AAAAAAAAAAAAAAAAARjy+6b87ZcsxpL9JhpdJ2b+inaM1/pL6pJxj5hgo5lSqYPEq8KkJU5LvjNOL/s2BSnD15YWca9BuMotSi12qUXdPxSLeZZq6nicshqTEO1PoOnnb1OK66Xt2k0ip2oMnnkGJrZZiPjUpypv2pPc+Ks+JvqWvZ0smlpSO11q/SXsrdDbacL9vx0n9FwNBnmbzz7EVsyxfx6s5VJey77F7FuXAn7m/aVWV4KWc14/pMQ+rdb1Rg2l4y2nwXcQRpXIJ6nxdDKaF71JqLaV9mHbKXBJsuNgcHDLqcMJhlaEIxpxXdGKUUvBAfcAAAAAAAAAAAAAAAAAAAABXnnD6a8hxdLO6K6tePRzt/FpW3v6YuP2WREXI1dpGhrTD+bc029jajUTi0pKUb9jafe0cT8HjLP38X7yP5AOf5u2krdNqTFR+b0PvqS/1in/ADE4mvyDI6Wm8PSyvLk1Tpx2Vfe3622/W222zY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1" name="AutoShape 10" descr="data:image/jpeg;base64,/9j/4AAQSkZJRgABAQAAAQABAAD/2wCEAAkGBhIGERIIBxAQFRIWFhQQFRgXFBYaFhUUFRwXFhweHRMZHiYhGiUvJRgXIS8kIycqLDg4ISo4NTAqNSYrLCoBCQoKBQUFDQUFDSkYEhgpKSkpKSkpKSkpKSkpKSkpKSkpKSkpKSkpKSkpKSkpKSkpKSkpKSkpKSkpKSkpKSkpKf/AABEIAJgAoAMBIgACEQEDEQH/xAAcAAEAAgMBAQEAAAAAAAAAAAAABwgEBQYBAwL/xABCEAACAQIDAwcGCgoDAAAAAAAAAQIDEQQFBhIhgQcIEyIxUZEUFRZBYZMYMlVkcYKSsdHSIyRCUlNyc6Gishdi4f/EABQBAQAAAAAAAAAAAAAAAAAAAAD/xAAUEQEAAAAAAAAAAAAAAAAAAAAA/9oADAMBAAIRAxEAPwCcQAAAAAAAAAAAAAAAAAAAAAAAAAAAAAAAAarNtU4PIpKjmuKw9GUltJVKkYtq7V0n29jML/kXK/lLBe/h+IHRA/MJqolODTT3prsaftP0AAAAAAADFzLNaOTU3isyq06VNNJynJRjd9iuwMoHO/8AIuV/KWC9/D8TeYPGQzCEcVhJxnTktqMou8ZJ+tP1gfYAAAAAAAAAARbzgNOec8BHNaK6+Gnd9/RVLRl4PYfBlb9pl2M0y6GbUauBxSvCpCVKXfszTi/vKZ51lU8jxFbLsUuvSnKnL6Yu1+PbxAtByPah9IcqoSlK9SivJp996dlH/FwZ2xXrm66h8jxVfJqr6taCqQ/qUu230xb+yiwoAAAAAAIE5xOqunq0dPYd7qa8oq2f7ck1BcI3f1kTjmmYwyijVx+LdqdOEqkn/wBYpt29u7cU31DnM9Q4mtmmK+PVnKo/Yn2LgrLgBlaO0/LVWNoZTTvapNbbX7NNb5vhFMuHhcNHBQjh8PFRhCMYRXdGKsl4JEM83bSfRU62o8RFXn+go96jF3m+L2Y/VfeTWAAAAAAAAAAAArpzhNN+bsbTziilsYiFpW/i0rJ+MXDwZYs4rlf036SZXXhSV6lL9Zh33ppuS4xckBWTTOdS07i8PmlK96VSNRrvin1lxV1xLl4fERxUI1qLTjJKUWuxxaun4NFITd4fWuYYSMaGHx2LjCKUYxVaaUYrcklfcgLj3Fynfp7mXyjjPf1PxHp7mXyjjPf1PxAuJcXKd+nuZfKOM9/U/EenuZfKOM9/U/ECa+cHqrzdhKeSUJdfEPan7KNNp/3ls/ZZAOVZbPOK1LAYRXnUnGnFe2Tt/wCjMs2rZxPyjM61WrOyjtTm5PZXYrv1b2SnzetKvHYmpn9ePUoroqb76s1v8Iv/ACQE6aeyWGnsNRyvC/EpQjTT/et2t+1u74mxAAAAAAAAAAAAAeSjtKzPQBT/AJQtO+i2Y4nLYq0FNzp/0p9ePgnbgffk0ybC6ix9PKs86TYqqUIOE9lqoltK7s7p2a4ok3nGaa6SGH1BRW+L8mqfyyvKD8dtcUQllmPnlValjsM7TpzjVj/NBqS+4Cxvwfsr+de+X5B8H7K/nXvl+Q7/ACXNIZ3h6OY4b4lWEase9KSvZ+1dnAzQIz+D9lfzr3y/IcTyr8nGWaGwar4N13iKk1TpqVVNWXWm3HZ3pKy+mSLBFXeW3VPpDmU8NRlelhr4eO/dtp3qPx3fVQHAQg6jUYJtvcku1st9yfaYWkcBQy1pKajt1WvXVnvlv9fd9CID5D9K+kGYxxdZXpYZKvK6unO9qa8by+qWfAAAAAAAAAAAAAAAAA0us9PrVGCxGVStepBqDfYqi3wf2kinNWk6EnTqpqSbTT7U1uaLwFXOW3TfmHM6lamrU8QvKI9209019pN8QJP5vuo/OeAnlVV9fDTsv6VW8o/3U14EqFW+RLUXmLNKVGbtTxCeGlfsvLfB/aSXEtIBz2vtSrSeAxGZ368Y7NPs31Z9WO59tm78CoFSo6zdSo22222+1t722yYOcTqnyuvR0/QfVpLp6vZvqTVorhG7+v7DhuTPS3pdmNHA1I3pRfTVu7ooWbXHdHiBPvI1pX0Zy2nKtFqtX/WKl+1bS6i4RtxbO8PErbj0AAAAAAAAAAAAAAAAARjy+6b87ZcsxpL9JhpdJ2b+inaM1/pL6pJxj5hgo5lSqYPEq8KkJU5LvjNOL/s2BSnD15YWca9BuMotSi12qUXdPxSLeZZq6nicshqTEO1PoOnnb1OK66Xt2k0ip2oMnnkGJrZZiPjUpypv2pPc+Ks+JvqWvZ0smlpSO11q/SXsrdDbacL9vx0n9FwNBnmbzz7EVsyxfx6s5VJey77F7FuXAn7m/aVWV4KWc14/pMQ+rdb1Rg2l4y2nwXcQRpXIJ6nxdDKaF71JqLaV9mHbKXBJsuNgcHDLqcMJhlaEIxpxXdGKUUvBAfcAAAAAAAAAAAAAAAAAAAABXnnD6a8hxdLO6K6tePRzt/FpW3v6YuP2WREXI1dpGhrTD+bc029jajUTi0pKUb9jafe0cT8HjLP38X7yP5AOf5u2krdNqTFR+b0PvqS/1in/ADE4mvyDI6Wm8PSyvLk1Tpx2Vfe3622/W222zY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2" name="AutoShape 12" descr="data:image/jpeg;base64,/9j/4AAQSkZJRgABAQAAAQABAAD/2wCEAAkGBhQGDxEUBxAUEBUTFBARDxIYGBQUGRUQFRgVGBYVGRQXGyYeFyAvHRYgIS8sJScpLCwtFh4xNTAqNSgrLC0BCQoKBQUFDQUFDSkYEhgpKSkpKSkpKSkpKSkpKSkpKSkpKSkpKSkpKSkpKSkpKSkpKSkpKSkpKSkpKSkpKSkpKf/AABEIANgA2AMBIgACEQEDEQH/xAAcAAEAAgIDAQAAAAAAAAAAAAAABwgFBgIDBAH/xABFEAABAwICBQgGBwYFBQAAAAABAAIDBBEFBhIhUWGBBwgTFjFBcYIVIiORk9IUGDJCVZLTFyRUYnKDRJSisdEzUqGywf/EABQBAQAAAAAAAAAAAAAAAAAAAAD/xAAUEQEAAAAAAAAAAAAAAAAAAAAA/9oADAMBAAIRAxEAPwCZsVxWPBIXzYg/o44xeR9ibC4F7NBPetWPLJhI/wAc38kvyLba6jZiMUkVU3SZI10cjdrHAgj3FU6zXl92Vq2emqLkxPLWu7NKM62O4tIKCyx5ZsJH+NH5JflXE8tOEj/Gj4cvyqqiILtYdiMeLQxzULw+ORofG4d7T2L0qHebxmz6bTS0VQ71oD0sF++F59YDweb/ANwbFMSAiIgIiICIiAiIgIiICIiAiIgIiIOuedtKxz53BrWgue46gGgXJJ8AtE/bnhP8S/4UvyrwcvWbPQmHCnp3WkqyWG3aIG2Mh43DeJ2KtSC0n7c8J/iX/Cl+VP254T/Ev+FL8qq2s1k3Ljs2V9PTRXAkeOkcPuxDW935QeNkFvcHxaPHYI56Ekxyt0oyWlpLe46J1hfF6KambRsYynaGtY1rGNHYGtFgBwCIO1QnzispdIyGvphrbaCp/pOuN3A3b5m7FNix+YMFZmKlmp6v7MzHMJ2E9jhvBsR4IKWIvXi2GPwWeWCsFnxPdG8fzNNtW7vG4ryIM9kbMxyjiFPUNvosdaUD70LtTxbv1G43gK4UMzahrXQkOa4BzXDWC0i4IPgqPqzHIPmv07hvQTuvJSER7zA65jPCxb5QgktERAREQEREBERAREQEREBERAXwm3avq0LlozZ1ZwuRsLrS1N4ItoaR7R3BurxcEEC8qGa+t+JzSxOvEw9DT7OiYTZw8Td3mWpoiAp85u2U/o8M1dUt9aW8FPuiabyOHi4AeQ7VCGDYS/HamGCjF3zPbGzcXG1zuHadwVyMDwhmAU0NPRizIWNjbvsNZO8nWd5Qe5ERAREQV+5w+UvodRFW0zfVnHRT27pmD1SfFot/b3qHVcbPGWhm7D6imda723iJ+7M3Ww+8WO4lU9ngdSvcydpa5pLXtOohwNiCPEIOtblyT5q6p4pC+Z2jFL7CfYGPIs4+DgD4ArTUQXjRaVyRZq61YVE6Z2lLD+7z7S5gGi4+LbHxut1QEREBERAREQEREBERAREQFVnlozZ1mxSRsLrxU16eLYXA+0dxdq8GhT1yoZr6oYZNLE60rx0NPt6V4NnDwF3eVVJJv2oPiIuynp3Vb2sgaXOe5rGNHaXONgBxKCYebvlP6VPNXVLfViBhp98rh67h4NIHn3Kflg8lZbblKgp6ZlrxsHSEfeldre78xNt1lnEBERAREQFWnl6yp6DxH6RA20dWC/V2CdthIONw7zHYrLLUOVTKnW7C5o4m6Usft6fb0jAfVHi0lvEIKloiIJI5Cs1+gMTEM7rRVYER2CYXMR95LfOrNqj8UpgcHREtLSC0jUQRrBBU6UXOSYyKMVlFI6QNaJHNewBz7DSIGjqBOtBNiKGPrKw/wEvxWfKvn1lYvw+T4rPlQTQihb6ysX4fJ8VvyL59ZaP8Pk+M35EE1IoU+stH+HP+M39NfPrLs/Dn/Gb+mgmxFCf1l2fhrvjt/TXz6y7fw13xx+kgm1FCP1mG/hrvjj9JfPrMD8MP+YH6KCb0UH/WYH4Yf8wP0V11HOWL2OEGHaLi0hjjPpAOtqJb0IuL91xdBr3L1mz03iIp6d146QFht2Gd1jIeFg3gdqjFdk87ql7nzuLnOJc9x1kuJuST4ldaApO5BMqemsRNRO28dIA8bDO64jHCxdwG1RiracleVeqWFwxyt0ZZPb1G3pXgeqfBtm8EG3oiICIiAiIgIiIKq8seVOq+Ky9C20VReoh2DSJ028HX4ELRlaDlvyp1iwt0kLby0l52bTHb2rfyjS8gVX0BERAREQEREBERAREQEREBERAREQbxyPZV60YrF0zbxU/7xNsOiRoN4utwBVq1HXIblTq9hbZZm2lqyJn7RFb2TfcS7zlSKgIiICIiAiIgIiIPj2h4IeLg6iD3jYqh8o2VuqGJTwNFo79JT74X626++32fKreqJ+cFlP0pRMq6dvtKU2kt307yL+51j4OcgroiIg2vk5ydHnirdT1NSaZxYXxEMEmmW/abrcLG2vgVJo5tLO/EX/Bb+ooXwDGX5eqoaik+3C9sjd9u1p3EXB8VcjCMUZjVPFPRm7JWNkYf5XC9jv7jvCCIBzaY+/EJPgt+dchzaou/EJPhM+ZTQiCGRza4e+vl+Gz5lyHNrg766b4cf/KmREEODm2U/fXTfkjXIc22m762f8sf/CmFEEQDm3UvfWVHui+VchzbqTvq6n3RfKpdXCedtM1zpiGtaC5zjqAaBcknwQVf5VsiUmQnQRYfPNNLIHSSB+hZkQ1NPqtBuTf8p2hR+s9njMpzbiFRUOvovdaIH7sLdTB7hc7yVgUBbHyfZXOb8SggIOgXac52Qs1v191/s+LgtcViOb3lP0dRyVlQ316k6EW6nYe3i/8A9GoJZYwRACMAAAAAagAOwALkiICIiAiIgIiICIiAuiuo2YjFJFVN0mSNdHI3axwII9xXeiCmea8vuytWz01RcmJ5a13ZpRnWx3FpBWIU784rKXSMhr6Ya22gqf6TrjdwN2+ZuxQQgKwPN4zZ9Mp5aKpd60B6WC/fC8+sB4PN/wC5uVflnsjZlOUcQp6ht9FjrSgfehdqeN+o3G8BBcVFwgmbUta6EhzXAOa4awWkXBB8FzQEREBERAUZ8vGa/QeG9BA60lWTHvEDbGQ8bhvmKkxVN5V81dbMUmfC7Sii9hT7DGwm7h4uJPgQg05ERBk8s4E/M1ZBTU32pXtZft0W9rncGgngrj4dQMwqGOKkbosiY2OMbGtAA/2ULc3XKX/Wr6lu2npr8DK8f+GjzKckBERAREQEREBERAREQEREGPx/BWZipZqer+zMxzCdl+xw3g2I8FTfFsMfgs8sFYLPie6N4/mabXG7vG4q7Cr9zh8pfQ6iKtpm+rOOint3TMHquPi0W/t70EOoiILL8g+a/TmG9BO68lIRHvMDrmM8LFvlCkxVN5J81dU8UhfM7Ril9hUbAx5FnHwcAfAFWyQEREBERBpXK9mrqrhUphdoyz/u8G0OeDpOHg258bKqKkfl0zX6fxMwwOvFSAwt2GY26U+8BvkUcIC9GH0D8UmjipG6T5Htjjbte4gAe8rzqWub5lP0lWSVlQ31KYaMW+oeP/jbnztQTrljAWZYo4Kam7ImNaT2aT+1zuLiTxWUREBERAREQEREBERAREQEREBYLO+Whm3D6infa723iJ+7M3Ww+8a9xKzqIKQTwOpXuZO0tc0lr2nUQ4GxBHiF1qTeXrKfoTEfpEDbR1YL9wnbYSDjcO8x2KMkBWu5Ic1dasKiMztKWD93n2lzANFx8W2PjdVRUj8hea/QGJiGd1oqsCF2wTA+yd7yW+dBZxERAWvZ+zOMoYdUVGrSa3RhB75n6mau/XrO4FbCq9c4bNnpCqioqd3qU46SbfO8ahwYf9ZQRJLKZnF0pLiSS4nWSTrJJXBEQcmMMhAYCSSAANZJPYLK3vJ5lfqhhsEDgA8N05ztmfrfr77fZ8GhQJyH5V6w4o2SZt4qQCd+wy39k38wLvIVZ9AREQEREBERAREQEREBERAREQEREGocqeVOt2FzRxN0pY/b0+3pWA+qPFpLeIVS1eNVV5Y8qdV8Vl6Ftoqi9RDsGkTpt4OvwIQaMuUUhhcHREtIILSNRBGsEFcUQXCyDmcZvw6nqNWm5ujOB3TM1P1d2vWNxC2FV65vWbPR9XJRVDvUqB0kO6dg1jiwf6ArCoMbmPG2ZbpJ6iq+zCxz7dmkR9lo3k2HFU4xPEX4vPLNWHSfK90jz/M43PBTXzis26LYaCmPbaoqfAXETDxu7g1QUgIi23ktyr1uxSGOVulEw9NUbOiYR6p8TZvmQT7yOZV6r4VF0zbS1FqibaNIDQbwbbiSt5REBERAREQEREBERAREQEREBERAREQFHnLflTrFhbpIW3lpLzs2mO3tW/lGl5ApDXx7Q8EPFwdRG0bEFHUWzco2Vup+JTwNFo79JT74X626++2tvlWsoPThmIvwiaKajOi+J7ZIzsc03H+yuDhWaYcSw9lbpaERh6d57dANBLwd4II4Kmq2uiz9LR4NPhzb6MsrHtf/ANsRuZI+LmtPF6DFZqx92aK2epqNRleXAduizsY3g0AcFiURAVk+QPKnoXDjUzttJVkOG0QMuGDiSXcW7FA+S8uOzZX09NHcCR46Rw+7E3W935QeNlcSmp20jGsp2hrWNaxjR2BrRYAcAg7EREBERAREQEREBERAREQEREBERAREQEREEUc4HKfpSiZV07faUptJbvp3kX9zrHwc5VzV3K2jZiMT46pukyRro5G7WOBBHuKp1mzL7srVs9NUXJieWtd2aUZ1sdxaQUGIREQERe3BcJfjtTDBRi75ntjbuLj2ncBrO4IJw5u2U/o0M1dUt9aUmGn3RNN3uHi4AeQ7VMy8WCYSzAaaGCjFmQsbG3eGjtO8nWd5XtQEREBERAREQEREBERAREQEREBERAREQEREBQnzispdIyGvphrbaCp/pOuN3A3b5m7FNix+P4KzMVLNT1f2ZmOYTsv2OG8GxHggpYi9eLYY/BaiWCsFnxPdG8fzNNrjd3jcV5EBTNzdsp/SZpq6pb6sQMNPvlcLvcPBpA852KHaandVvaynaXOe5rGNHaXONgBxKuJkvLbcp0FPTR2JjYOkI+9K7W935ieFkGbREQEREBERAREQEREBERAREQEREBERAREQEREBERBg8RyRQ4tK6XEKKCWR1tN7mAk2Fhc9+oLzfs2w38OpvhtREHdR5CoMPkZJSUMDHsIcx4YAWuHYQVn0RAREQEREBERAREQEREBERB//2Q==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21003" y="-104254"/>
            <a:ext cx="8229600" cy="1138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dirty="0">
                <a:latin typeface="+mj-lt"/>
                <a:ea typeface="+mj-ea"/>
                <a:cs typeface="+mj-cs"/>
              </a:rPr>
              <a:t>Main insight: </a:t>
            </a:r>
            <a:r>
              <a:rPr lang="en-IE" sz="4000" dirty="0"/>
              <a:t>OWL is (too?) hard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004" y="5661693"/>
            <a:ext cx="680437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  Linked Data publishers only use a little bit of OWL 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5322" y="6010223"/>
            <a:ext cx="680105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  … they still manage to make mistakes </a:t>
            </a:r>
            <a:r>
              <a:rPr lang="en-US" sz="1600" dirty="0">
                <a:latin typeface="Arial"/>
                <a:cs typeface="Arial"/>
                <a:sym typeface="Wingdings"/>
              </a:rPr>
              <a:t>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90D15310-645D-6045-AF51-C72688EFE972}"/>
              </a:ext>
            </a:extLst>
          </p:cNvPr>
          <p:cNvSpPr/>
          <p:nvPr/>
        </p:nvSpPr>
        <p:spPr>
          <a:xfrm>
            <a:off x="7380083" y="5522228"/>
            <a:ext cx="3770094" cy="944108"/>
          </a:xfrm>
          <a:prstGeom prst="wedgeRoundRectCallout">
            <a:avLst>
              <a:gd name="adj1" fmla="val -50084"/>
              <a:gd name="adj2" fmla="val -17290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much ontological Reasoning and Expressivity does the Web actually need?</a:t>
            </a:r>
          </a:p>
        </p:txBody>
      </p:sp>
      <p:pic>
        <p:nvPicPr>
          <p:cNvPr id="20" name="Picture 2" descr="Image result for Aidan Hogan">
            <a:extLst>
              <a:ext uri="{FF2B5EF4-FFF2-40B4-BE49-F238E27FC236}">
                <a16:creationId xmlns:a16="http://schemas.microsoft.com/office/drawing/2014/main" id="{2B0B9C14-0707-2944-B76E-AD246AD4B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0177" y="5255026"/>
            <a:ext cx="875446" cy="121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E7DDC7C-D053-234B-A6F1-FE64190E9F44}"/>
              </a:ext>
            </a:extLst>
          </p:cNvPr>
          <p:cNvSpPr/>
          <p:nvPr/>
        </p:nvSpPr>
        <p:spPr>
          <a:xfrm>
            <a:off x="85322" y="6358753"/>
            <a:ext cx="680105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1600" i="1" dirty="0">
                <a:latin typeface="Arial"/>
                <a:cs typeface="Arial"/>
              </a:rPr>
              <a:t>  </a:t>
            </a:r>
            <a:r>
              <a:rPr lang="en-US" sz="1600" i="1" u="sng" dirty="0">
                <a:latin typeface="Arial"/>
                <a:cs typeface="Arial"/>
              </a:rPr>
              <a:t>Cautious</a:t>
            </a:r>
            <a:r>
              <a:rPr lang="en-US" sz="1600" dirty="0">
                <a:latin typeface="Arial"/>
                <a:cs typeface="Arial"/>
              </a:rPr>
              <a:t> OWL inference can still help to enrich Linked Data!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5E559E4-2A79-924B-9825-73FC0399E2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79554">
            <a:off x="345361" y="1100930"/>
            <a:ext cx="3113263" cy="30301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2268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DB1810B-2B34-824A-9E1C-02D9C9AB9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152" y="2367945"/>
            <a:ext cx="848143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5B3DD9-E81C-3245-8FB3-C45FF2A47E50}"/>
              </a:ext>
            </a:extLst>
          </p:cNvPr>
          <p:cNvSpPr/>
          <p:nvPr/>
        </p:nvSpPr>
        <p:spPr>
          <a:xfrm>
            <a:off x="8765628" y="2490952"/>
            <a:ext cx="611702" cy="99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F483DC-0953-244F-926E-6A5D6DA42B52}"/>
              </a:ext>
            </a:extLst>
          </p:cNvPr>
          <p:cNvSpPr/>
          <p:nvPr/>
        </p:nvSpPr>
        <p:spPr>
          <a:xfrm>
            <a:off x="359478" y="717627"/>
            <a:ext cx="680437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  Linked Data publishers only use a little bit of OWL …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52CA80E-6AF8-5645-AC15-E3C1FE964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872" y="1157655"/>
            <a:ext cx="10586994" cy="2323371"/>
          </a:xfrm>
        </p:spPr>
        <p:txBody>
          <a:bodyPr/>
          <a:lstStyle/>
          <a:p>
            <a:r>
              <a:rPr lang="en-IE" dirty="0"/>
              <a:t>RDFS features amongst the most prominently used</a:t>
            </a:r>
          </a:p>
          <a:p>
            <a:r>
              <a:rPr lang="en-IE" dirty="0"/>
              <a:t>OWL 2 features hardy used</a:t>
            </a:r>
          </a:p>
          <a:p>
            <a:r>
              <a:rPr lang="en-IE" dirty="0"/>
              <a:t>The commonly used features are a fragment of OWL RL </a:t>
            </a:r>
            <a:r>
              <a:rPr lang="en-IE" sz="1200" i="1" dirty="0"/>
              <a:t>(i.e., fragment of OWL where Description Logics and </a:t>
            </a:r>
            <a:r>
              <a:rPr lang="en-IE" sz="1200" i="1" dirty="0" err="1"/>
              <a:t>Datalog</a:t>
            </a:r>
            <a:r>
              <a:rPr lang="en-IE" sz="1200" i="1" dirty="0"/>
              <a:t> Rules coincide)</a:t>
            </a:r>
            <a:endParaRPr lang="en-IE" i="1" dirty="0"/>
          </a:p>
          <a:p>
            <a:pPr marL="0" indent="0" algn="r">
              <a:buNone/>
            </a:pPr>
            <a:endParaRPr lang="en-IE" sz="300" b="1" dirty="0">
              <a:solidFill>
                <a:srgbClr val="17A200"/>
              </a:solidFill>
            </a:endParaRPr>
          </a:p>
          <a:p>
            <a:pPr marL="0" indent="0" algn="r">
              <a:buNone/>
            </a:pPr>
            <a:r>
              <a:rPr lang="en-IE" sz="1600" b="1" dirty="0">
                <a:solidFill>
                  <a:srgbClr val="17A200"/>
                </a:solidFill>
              </a:rPr>
              <a:t>RDF</a:t>
            </a:r>
            <a:r>
              <a:rPr lang="en-IE" sz="1600" dirty="0"/>
              <a:t> | </a:t>
            </a:r>
            <a:r>
              <a:rPr lang="en-IE" sz="1600" b="1" dirty="0">
                <a:solidFill>
                  <a:srgbClr val="FF0000"/>
                </a:solidFill>
              </a:rPr>
              <a:t>RDFS</a:t>
            </a:r>
            <a:r>
              <a:rPr lang="en-IE" sz="1600" dirty="0"/>
              <a:t> | </a:t>
            </a:r>
            <a:r>
              <a:rPr lang="en-IE" sz="1600" b="1" dirty="0">
                <a:solidFill>
                  <a:srgbClr val="0070C0"/>
                </a:solidFill>
              </a:rPr>
              <a:t>OWL</a:t>
            </a:r>
            <a:r>
              <a:rPr lang="en-IE" sz="1600" dirty="0"/>
              <a:t> | </a:t>
            </a:r>
            <a:r>
              <a:rPr lang="en-IE" sz="1600" b="1" dirty="0">
                <a:solidFill>
                  <a:srgbClr val="00DEB4"/>
                </a:solidFill>
              </a:rPr>
              <a:t>OWL 2</a:t>
            </a:r>
          </a:p>
          <a:p>
            <a:pPr marL="0" indent="0" algn="r">
              <a:buNone/>
            </a:pPr>
            <a:r>
              <a:rPr lang="en-IE" sz="1600" i="1" dirty="0"/>
              <a:t>x</a:t>
            </a:r>
            <a:r>
              <a:rPr lang="en-IE" sz="1600" dirty="0"/>
              <a:t>-axis is log-scale!</a:t>
            </a:r>
          </a:p>
          <a:p>
            <a:pPr marL="0" indent="0">
              <a:buNone/>
            </a:pPr>
            <a:endParaRPr lang="en-IE" b="1" dirty="0">
              <a:solidFill>
                <a:srgbClr val="00DEB4"/>
              </a:solidFill>
            </a:endParaRPr>
          </a:p>
          <a:p>
            <a:pPr lvl="1"/>
            <a:endParaRPr lang="en-IE" dirty="0"/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84FA5356-B972-244B-8B10-4C33293574CC}"/>
              </a:ext>
            </a:extLst>
          </p:cNvPr>
          <p:cNvSpPr/>
          <p:nvPr/>
        </p:nvSpPr>
        <p:spPr>
          <a:xfrm>
            <a:off x="7380083" y="5522228"/>
            <a:ext cx="3770094" cy="944108"/>
          </a:xfrm>
          <a:prstGeom prst="wedgeRoundRectCallout">
            <a:avLst>
              <a:gd name="adj1" fmla="val -49917"/>
              <a:gd name="adj2" fmla="val -2129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much ontological Reasoning and Expressivity does the </a:t>
            </a:r>
            <a:r>
              <a:rPr lang="en-US" b="1" dirty="0"/>
              <a:t>Web</a:t>
            </a:r>
            <a:r>
              <a:rPr lang="en-US" dirty="0"/>
              <a:t> actually need?</a:t>
            </a:r>
          </a:p>
        </p:txBody>
      </p:sp>
      <p:pic>
        <p:nvPicPr>
          <p:cNvPr id="9" name="Picture 2" descr="Image result for Aidan Hogan">
            <a:extLst>
              <a:ext uri="{FF2B5EF4-FFF2-40B4-BE49-F238E27FC236}">
                <a16:creationId xmlns:a16="http://schemas.microsoft.com/office/drawing/2014/main" id="{4209AB2C-D92C-5841-90CA-F8B3E4C1D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0177" y="5255026"/>
            <a:ext cx="875446" cy="121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81138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 descr="data:image/jpeg;base64,/9j/4AAQSkZJRgABAQAAAQABAAD/2wCEAAkGBhIGERIIBxAQFRIWFhQQFRgXFBYaFhUUFRwXFhweHRMZHiYhGiUvJRgXIS8kIycqLDg4ISo4NTAqNSYrLCoBCQoKBQUFDQUFDSkYEhgpKSkpKSkpKSkpKSkpKSkpKSkpKSkpKSkpKSkpKSkpKSkpKSkpKSkpKSkpKSkpKSkpKf/AABEIAJgAoAMBIgACEQEDEQH/xAAcAAEAAgMBAQEAAAAAAAAAAAAABwgEBQYBAwL/xABCEAACAQIDAwcGCgoDAAAAAAAAAQIDEQQFBhIhgQcIEyIxUZEUFRZBYZMYMlVkcYKSsdHSIyRCUlNyc6Gishdi4f/EABQBAQAAAAAAAAAAAAAAAAAAAAD/xAAUEQEAAAAAAAAAAAAAAAAAAAAA/9oADAMBAAIRAxEAPwCcQAAAAAAAAAAAAAAAAAAAAAAAAAAAAAAAAarNtU4PIpKjmuKw9GUltJVKkYtq7V0n29jML/kXK/lLBe/h+IHRA/MJqolODTT3prsaftP0AAAAAAADFzLNaOTU3isyq06VNNJynJRjd9iuwMoHO/8AIuV/KWC9/D8TeYPGQzCEcVhJxnTktqMou8ZJ+tP1gfYAAAAAAAAAARbzgNOec8BHNaK6+Gnd9/RVLRl4PYfBlb9pl2M0y6GbUauBxSvCpCVKXfszTi/vKZ51lU8jxFbLsUuvSnKnL6Yu1+PbxAtByPah9IcqoSlK9SivJp996dlH/FwZ2xXrm66h8jxVfJqr6taCqQ/qUu230xb+yiwoAAAAAAIE5xOqunq0dPYd7qa8oq2f7ck1BcI3f1kTjmmYwyijVx+LdqdOEqkn/wBYpt29u7cU31DnM9Q4mtmmK+PVnKo/Yn2LgrLgBlaO0/LVWNoZTTvapNbbX7NNb5vhFMuHhcNHBQjh8PFRhCMYRXdGKsl4JEM83bSfRU62o8RFXn+go96jF3m+L2Y/VfeTWAAAAAAAAAAAArpzhNN+bsbTziilsYiFpW/i0rJ+MXDwZYs4rlf036SZXXhSV6lL9Zh33ppuS4xckBWTTOdS07i8PmlK96VSNRrvin1lxV1xLl4fERxUI1qLTjJKUWuxxaun4NFITd4fWuYYSMaGHx2LjCKUYxVaaUYrcklfcgLj3Fynfp7mXyjjPf1PxHp7mXyjjPf1PxAuJcXKd+nuZfKOM9/U/EenuZfKOM9/U/ECa+cHqrzdhKeSUJdfEPan7KNNp/3ls/ZZAOVZbPOK1LAYRXnUnGnFe2Tt/wCjMs2rZxPyjM61WrOyjtTm5PZXYrv1b2SnzetKvHYmpn9ePUoroqb76s1v8Iv/ACQE6aeyWGnsNRyvC/EpQjTT/et2t+1u74mxAAAAAAAAAAAAAeSjtKzPQBT/AJQtO+i2Y4nLYq0FNzp/0p9ePgnbgffk0ybC6ix9PKs86TYqqUIOE9lqoltK7s7p2a4ok3nGaa6SGH1BRW+L8mqfyyvKD8dtcUQllmPnlValjsM7TpzjVj/NBqS+4Cxvwfsr+de+X5B8H7K/nXvl+Q7/ACXNIZ3h6OY4b4lWEase9KSvZ+1dnAzQIz+D9lfzr3y/IcTyr8nGWaGwar4N13iKk1TpqVVNWXWm3HZ3pKy+mSLBFXeW3VPpDmU8NRlelhr4eO/dtp3qPx3fVQHAQg6jUYJtvcku1st9yfaYWkcBQy1pKajt1WvXVnvlv9fd9CID5D9K+kGYxxdZXpYZKvK6unO9qa8by+qWfAAAAAAAAAAAAAAAAA0us9PrVGCxGVStepBqDfYqi3wf2kinNWk6EnTqpqSbTT7U1uaLwFXOW3TfmHM6lamrU8QvKI9209019pN8QJP5vuo/OeAnlVV9fDTsv6VW8o/3U14EqFW+RLUXmLNKVGbtTxCeGlfsvLfB/aSXEtIBz2vtSrSeAxGZ368Y7NPs31Z9WO59tm78CoFSo6zdSo22222+1t722yYOcTqnyuvR0/QfVpLp6vZvqTVorhG7+v7DhuTPS3pdmNHA1I3pRfTVu7ooWbXHdHiBPvI1pX0Zy2nKtFqtX/WKl+1bS6i4RtxbO8PErbj0AAAAAAAAAAAAAAAAARjy+6b87ZcsxpL9JhpdJ2b+inaM1/pL6pJxj5hgo5lSqYPEq8KkJU5LvjNOL/s2BSnD15YWca9BuMotSi12qUXdPxSLeZZq6nicshqTEO1PoOnnb1OK66Xt2k0ip2oMnnkGJrZZiPjUpypv2pPc+Ks+JvqWvZ0smlpSO11q/SXsrdDbacL9vx0n9FwNBnmbzz7EVsyxfx6s5VJey77F7FuXAn7m/aVWV4KWc14/pMQ+rdb1Rg2l4y2nwXcQRpXIJ6nxdDKaF71JqLaV9mHbKXBJsuNgcHDLqcMJhlaEIxpxXdGKUUvBAfcAAAAAAAAAAAAAAAAAAAABXnnD6a8hxdLO6K6tePRzt/FpW3v6YuP2WREXI1dpGhrTD+bc029jajUTi0pKUb9jafe0cT8HjLP38X7yP5AOf5u2krdNqTFR+b0PvqS/1in/ADE4mvyDI6Wm8PSyvLk1Tpx2Vfe3622/W222zY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0" name="AutoShape 8" descr="data:image/jpeg;base64,/9j/4AAQSkZJRgABAQAAAQABAAD/2wCEAAkGBhIGERIIBxAQFRIWFhQQFRgXFBYaFhUUFRwXFhweHRMZHiYhGiUvJRgXIS8kIycqLDg4ISo4NTAqNSYrLCoBCQoKBQUFDQUFDSkYEhgpKSkpKSkpKSkpKSkpKSkpKSkpKSkpKSkpKSkpKSkpKSkpKSkpKSkpKSkpKSkpKSkpKf/AABEIAJgAoAMBIgACEQEDEQH/xAAcAAEAAgMBAQEAAAAAAAAAAAAABwgEBQYBAwL/xABCEAACAQIDAwcGCgoDAAAAAAAAAQIDEQQFBhIhgQcIEyIxUZEUFRZBYZMYMlVkcYKSsdHSIyRCUlNyc6Gishdi4f/EABQBAQAAAAAAAAAAAAAAAAAAAAD/xAAUEQEAAAAAAAAAAAAAAAAAAAAA/9oADAMBAAIRAxEAPwCcQAAAAAAAAAAAAAAAAAAAAAAAAAAAAAAAAarNtU4PIpKjmuKw9GUltJVKkYtq7V0n29jML/kXK/lLBe/h+IHRA/MJqolODTT3prsaftP0AAAAAAADFzLNaOTU3isyq06VNNJynJRjd9iuwMoHO/8AIuV/KWC9/D8TeYPGQzCEcVhJxnTktqMou8ZJ+tP1gfYAAAAAAAAAARbzgNOec8BHNaK6+Gnd9/RVLRl4PYfBlb9pl2M0y6GbUauBxSvCpCVKXfszTi/vKZ51lU8jxFbLsUuvSnKnL6Yu1+PbxAtByPah9IcqoSlK9SivJp996dlH/FwZ2xXrm66h8jxVfJqr6taCqQ/qUu230xb+yiwoAAAAAAIE5xOqunq0dPYd7qa8oq2f7ck1BcI3f1kTjmmYwyijVx+LdqdOEqkn/wBYpt29u7cU31DnM9Q4mtmmK+PVnKo/Yn2LgrLgBlaO0/LVWNoZTTvapNbbX7NNb5vhFMuHhcNHBQjh8PFRhCMYRXdGKsl4JEM83bSfRU62o8RFXn+go96jF3m+L2Y/VfeTWAAAAAAAAAAAArpzhNN+bsbTziilsYiFpW/i0rJ+MXDwZYs4rlf036SZXXhSV6lL9Zh33ppuS4xckBWTTOdS07i8PmlK96VSNRrvin1lxV1xLl4fERxUI1qLTjJKUWuxxaun4NFITd4fWuYYSMaGHx2LjCKUYxVaaUYrcklfcgLj3Fynfp7mXyjjPf1PxHp7mXyjjPf1PxAuJcXKd+nuZfKOM9/U/EenuZfKOM9/U/ECa+cHqrzdhKeSUJdfEPan7KNNp/3ls/ZZAOVZbPOK1LAYRXnUnGnFe2Tt/wCjMs2rZxPyjM61WrOyjtTm5PZXYrv1b2SnzetKvHYmpn9ePUoroqb76s1v8Iv/ACQE6aeyWGnsNRyvC/EpQjTT/et2t+1u74mxAAAAAAAAAAAAAeSjtKzPQBT/AJQtO+i2Y4nLYq0FNzp/0p9ePgnbgffk0ybC6ix9PKs86TYqqUIOE9lqoltK7s7p2a4ok3nGaa6SGH1BRW+L8mqfyyvKD8dtcUQllmPnlValjsM7TpzjVj/NBqS+4Cxvwfsr+de+X5B8H7K/nXvl+Q7/ACXNIZ3h6OY4b4lWEase9KSvZ+1dnAzQIz+D9lfzr3y/IcTyr8nGWaGwar4N13iKk1TpqVVNWXWm3HZ3pKy+mSLBFXeW3VPpDmU8NRlelhr4eO/dtp3qPx3fVQHAQg6jUYJtvcku1st9yfaYWkcBQy1pKajt1WvXVnvlv9fd9CID5D9K+kGYxxdZXpYZKvK6unO9qa8by+qWfAAAAAAAAAAAAAAAAA0us9PrVGCxGVStepBqDfYqi3wf2kinNWk6EnTqpqSbTT7U1uaLwFXOW3TfmHM6lamrU8QvKI9209019pN8QJP5vuo/OeAnlVV9fDTsv6VW8o/3U14EqFW+RLUXmLNKVGbtTxCeGlfsvLfB/aSXEtIBz2vtSrSeAxGZ368Y7NPs31Z9WO59tm78CoFSo6zdSo22222+1t722yYOcTqnyuvR0/QfVpLp6vZvqTVorhG7+v7DhuTPS3pdmNHA1I3pRfTVu7ooWbXHdHiBPvI1pX0Zy2nKtFqtX/WKl+1bS6i4RtxbO8PErbj0AAAAAAAAAAAAAAAAARjy+6b87ZcsxpL9JhpdJ2b+inaM1/pL6pJxj5hgo5lSqYPEq8KkJU5LvjNOL/s2BSnD15YWca9BuMotSi12qUXdPxSLeZZq6nicshqTEO1PoOnnb1OK66Xt2k0ip2oMnnkGJrZZiPjUpypv2pPc+Ks+JvqWvZ0smlpSO11q/SXsrdDbacL9vx0n9FwNBnmbzz7EVsyxfx6s5VJey77F7FuXAn7m/aVWV4KWc14/pMQ+rdb1Rg2l4y2nwXcQRpXIJ6nxdDKaF71JqLaV9mHbKXBJsuNgcHDLqcMJhlaEIxpxXdGKUUvBAfcAAAAAAAAAAAAAAAAAAAABXnnD6a8hxdLO6K6tePRzt/FpW3v6YuP2WREXI1dpGhrTD+bc029jajUTi0pKUb9jafe0cT8HjLP38X7yP5AOf5u2krdNqTFR+b0PvqS/1in/ADE4mvyDI6Wm8PSyvLk1Tpx2Vfe3622/W222zY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1" name="AutoShape 10" descr="data:image/jpeg;base64,/9j/4AAQSkZJRgABAQAAAQABAAD/2wCEAAkGBhIGERIIBxAQFRIWFhQQFRgXFBYaFhUUFRwXFhweHRMZHiYhGiUvJRgXIS8kIycqLDg4ISo4NTAqNSYrLCoBCQoKBQUFDQUFDSkYEhgpKSkpKSkpKSkpKSkpKSkpKSkpKSkpKSkpKSkpKSkpKSkpKSkpKSkpKSkpKSkpKSkpKf/AABEIAJgAoAMBIgACEQEDEQH/xAAcAAEAAgMBAQEAAAAAAAAAAAAABwgEBQYBAwL/xABCEAACAQIDAwcGCgoDAAAAAAAAAQIDEQQFBhIhgQcIEyIxUZEUFRZBYZMYMlVkcYKSsdHSIyRCUlNyc6Gishdi4f/EABQBAQAAAAAAAAAAAAAAAAAAAAD/xAAUEQEAAAAAAAAAAAAAAAAAAAAA/9oADAMBAAIRAxEAPwCcQAAAAAAAAAAAAAAAAAAAAAAAAAAAAAAAAarNtU4PIpKjmuKw9GUltJVKkYtq7V0n29jML/kXK/lLBe/h+IHRA/MJqolODTT3prsaftP0AAAAAAADFzLNaOTU3isyq06VNNJynJRjd9iuwMoHO/8AIuV/KWC9/D8TeYPGQzCEcVhJxnTktqMou8ZJ+tP1gfYAAAAAAAAAARbzgNOec8BHNaK6+Gnd9/RVLRl4PYfBlb9pl2M0y6GbUauBxSvCpCVKXfszTi/vKZ51lU8jxFbLsUuvSnKnL6Yu1+PbxAtByPah9IcqoSlK9SivJp996dlH/FwZ2xXrm66h8jxVfJqr6taCqQ/qUu230xb+yiwoAAAAAAIE5xOqunq0dPYd7qa8oq2f7ck1BcI3f1kTjmmYwyijVx+LdqdOEqkn/wBYpt29u7cU31DnM9Q4mtmmK+PVnKo/Yn2LgrLgBlaO0/LVWNoZTTvapNbbX7NNb5vhFMuHhcNHBQjh8PFRhCMYRXdGKsl4JEM83bSfRU62o8RFXn+go96jF3m+L2Y/VfeTWAAAAAAAAAAAArpzhNN+bsbTziilsYiFpW/i0rJ+MXDwZYs4rlf036SZXXhSV6lL9Zh33ppuS4xckBWTTOdS07i8PmlK96VSNRrvin1lxV1xLl4fERxUI1qLTjJKUWuxxaun4NFITd4fWuYYSMaGHx2LjCKUYxVaaUYrcklfcgLj3Fynfp7mXyjjPf1PxHp7mXyjjPf1PxAuJcXKd+nuZfKOM9/U/EenuZfKOM9/U/ECa+cHqrzdhKeSUJdfEPan7KNNp/3ls/ZZAOVZbPOK1LAYRXnUnGnFe2Tt/wCjMs2rZxPyjM61WrOyjtTm5PZXYrv1b2SnzetKvHYmpn9ePUoroqb76s1v8Iv/ACQE6aeyWGnsNRyvC/EpQjTT/et2t+1u74mxAAAAAAAAAAAAAeSjtKzPQBT/AJQtO+i2Y4nLYq0FNzp/0p9ePgnbgffk0ybC6ix9PKs86TYqqUIOE9lqoltK7s7p2a4ok3nGaa6SGH1BRW+L8mqfyyvKD8dtcUQllmPnlValjsM7TpzjVj/NBqS+4Cxvwfsr+de+X5B8H7K/nXvl+Q7/ACXNIZ3h6OY4b4lWEase9KSvZ+1dnAzQIz+D9lfzr3y/IcTyr8nGWaGwar4N13iKk1TpqVVNWXWm3HZ3pKy+mSLBFXeW3VPpDmU8NRlelhr4eO/dtp3qPx3fVQHAQg6jUYJtvcku1st9yfaYWkcBQy1pKajt1WvXVnvlv9fd9CID5D9K+kGYxxdZXpYZKvK6unO9qa8by+qWfAAAAAAAAAAAAAAAAA0us9PrVGCxGVStepBqDfYqi3wf2kinNWk6EnTqpqSbTT7U1uaLwFXOW3TfmHM6lamrU8QvKI9209019pN8QJP5vuo/OeAnlVV9fDTsv6VW8o/3U14EqFW+RLUXmLNKVGbtTxCeGlfsvLfB/aSXEtIBz2vtSrSeAxGZ368Y7NPs31Z9WO59tm78CoFSo6zdSo22222+1t722yYOcTqnyuvR0/QfVpLp6vZvqTVorhG7+v7DhuTPS3pdmNHA1I3pRfTVu7ooWbXHdHiBPvI1pX0Zy2nKtFqtX/WKl+1bS6i4RtxbO8PErbj0AAAAAAAAAAAAAAAAARjy+6b87ZcsxpL9JhpdJ2b+inaM1/pL6pJxj5hgo5lSqYPEq8KkJU5LvjNOL/s2BSnD15YWca9BuMotSi12qUXdPxSLeZZq6nicshqTEO1PoOnnb1OK66Xt2k0ip2oMnnkGJrZZiPjUpypv2pPc+Ks+JvqWvZ0smlpSO11q/SXsrdDbacL9vx0n9FwNBnmbzz7EVsyxfx6s5VJey77F7FuXAn7m/aVWV4KWc14/pMQ+rdb1Rg2l4y2nwXcQRpXIJ6nxdDKaF71JqLaV9mHbKXBJsuNgcHDLqcMJhlaEIxpxXdGKUUvBAfcAAAAAAAAAAAAAAAAAAAABXnnD6a8hxdLO6K6tePRzt/FpW3v6YuP2WREXI1dpGhrTD+bc029jajUTi0pKUb9jafe0cT8HjLP38X7yP5AOf5u2krdNqTFR+b0PvqS/1in/ADE4mvyDI6Wm8PSyvLk1Tpx2Vfe3622/W222zY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2" name="AutoShape 12" descr="data:image/jpeg;base64,/9j/4AAQSkZJRgABAQAAAQABAAD/2wCEAAkGBhQGDxEUBxAUEBUTFBARDxIYGBQUGRUQFRgVGBYVGRQXGyYeFyAvHRYgIS8sJScpLCwtFh4xNTAqNSgrLC0BCQoKBQUFDQUFDSkYEhgpKSkpKSkpKSkpKSkpKSkpKSkpKSkpKSkpKSkpKSkpKSkpKSkpKSkpKSkpKSkpKSkpKf/AABEIANgA2AMBIgACEQEDEQH/xAAcAAEAAgIDAQAAAAAAAAAAAAAABwgFBgIDBAH/xABFEAABAwICBQgGBwYFBQAAAAABAAIDBBEFBhIhUWGBBwgTFjFBcYIVIiORk9IUGDJCVZLTFyRUYnKDRJSisdEzUqGywf/EABQBAQAAAAAAAAAAAAAAAAAAAAD/xAAUEQEAAAAAAAAAAAAAAAAAAAAA/9oADAMBAAIRAxEAPwCZsVxWPBIXzYg/o44xeR9ibC4F7NBPetWPLJhI/wAc38kvyLba6jZiMUkVU3SZI10cjdrHAgj3FU6zXl92Vq2emqLkxPLWu7NKM62O4tIKCyx5ZsJH+NH5JflXE8tOEj/Gj4cvyqqiILtYdiMeLQxzULw+ORofG4d7T2L0qHebxmz6bTS0VQ71oD0sF++F59YDweb/ANwbFMSAiIgIiICIiAiIgIiICIiAiIgIiIOuedtKxz53BrWgue46gGgXJJ8AtE/bnhP8S/4UvyrwcvWbPQmHCnp3WkqyWG3aIG2Mh43DeJ2KtSC0n7c8J/iX/Cl+VP254T/Ev+FL8qq2s1k3Ljs2V9PTRXAkeOkcPuxDW935QeNkFvcHxaPHYI56Ekxyt0oyWlpLe46J1hfF6KambRsYynaGtY1rGNHYGtFgBwCIO1QnzispdIyGvphrbaCp/pOuN3A3b5m7FNix+YMFZmKlmp6v7MzHMJ2E9jhvBsR4IKWIvXi2GPwWeWCsFnxPdG8fzNNtW7vG4ryIM9kbMxyjiFPUNvosdaUD70LtTxbv1G43gK4UMzahrXQkOa4BzXDWC0i4IPgqPqzHIPmv07hvQTuvJSER7zA65jPCxb5QgktERAREQEREBERAREQEREBERAXwm3avq0LlozZ1ZwuRsLrS1N4ItoaR7R3BurxcEEC8qGa+t+JzSxOvEw9DT7OiYTZw8Td3mWpoiAp85u2U/o8M1dUt9aW8FPuiabyOHi4AeQ7VCGDYS/HamGCjF3zPbGzcXG1zuHadwVyMDwhmAU0NPRizIWNjbvsNZO8nWd5Qe5ERAREQV+5w+UvodRFW0zfVnHRT27pmD1SfFot/b3qHVcbPGWhm7D6imda723iJ+7M3Ww+8WO4lU9ngdSvcydpa5pLXtOohwNiCPEIOtblyT5q6p4pC+Z2jFL7CfYGPIs4+DgD4ArTUQXjRaVyRZq61YVE6Z2lLD+7z7S5gGi4+LbHxut1QEREBERAREQEREBERAREQFVnlozZ1mxSRsLrxU16eLYXA+0dxdq8GhT1yoZr6oYZNLE60rx0NPt6V4NnDwF3eVVJJv2oPiIuynp3Vb2sgaXOe5rGNHaXONgBxKCYebvlP6VPNXVLfViBhp98rh67h4NIHn3Kflg8lZbblKgp6ZlrxsHSEfeldre78xNt1lnEBERAREQFWnl6yp6DxH6RA20dWC/V2CdthIONw7zHYrLLUOVTKnW7C5o4m6Usft6fb0jAfVHi0lvEIKloiIJI5Cs1+gMTEM7rRVYER2CYXMR95LfOrNqj8UpgcHREtLSC0jUQRrBBU6UXOSYyKMVlFI6QNaJHNewBz7DSIGjqBOtBNiKGPrKw/wEvxWfKvn1lYvw+T4rPlQTQihb6ysX4fJ8VvyL59ZaP8Pk+M35EE1IoU+stH+HP+M39NfPrLs/Dn/Gb+mgmxFCf1l2fhrvjt/TXz6y7fw13xx+kgm1FCP1mG/hrvjj9JfPrMD8MP+YH6KCb0UH/WYH4Yf8wP0V11HOWL2OEGHaLi0hjjPpAOtqJb0IuL91xdBr3L1mz03iIp6d146QFht2Gd1jIeFg3gdqjFdk87ql7nzuLnOJc9x1kuJuST4ldaApO5BMqemsRNRO28dIA8bDO64jHCxdwG1RiracleVeqWFwxyt0ZZPb1G3pXgeqfBtm8EG3oiICIiAiIgIiIKq8seVOq+Ky9C20VReoh2DSJ028HX4ELRlaDlvyp1iwt0kLby0l52bTHb2rfyjS8gVX0BERAREQEREBERAREQEREBERAREQbxyPZV60YrF0zbxU/7xNsOiRoN4utwBVq1HXIblTq9hbZZm2lqyJn7RFb2TfcS7zlSKgIiICIiAiIgIiIPj2h4IeLg6iD3jYqh8o2VuqGJTwNFo79JT74X626++32fKreqJ+cFlP0pRMq6dvtKU2kt307yL+51j4OcgroiIg2vk5ydHnirdT1NSaZxYXxEMEmmW/abrcLG2vgVJo5tLO/EX/Bb+ooXwDGX5eqoaik+3C9sjd9u1p3EXB8VcjCMUZjVPFPRm7JWNkYf5XC9jv7jvCCIBzaY+/EJPgt+dchzaou/EJPhM+ZTQiCGRza4e+vl+Gz5lyHNrg766b4cf/KmREEODm2U/fXTfkjXIc22m762f8sf/CmFEEQDm3UvfWVHui+VchzbqTvq6n3RfKpdXCedtM1zpiGtaC5zjqAaBcknwQVf5VsiUmQnQRYfPNNLIHSSB+hZkQ1NPqtBuTf8p2hR+s9njMpzbiFRUOvovdaIH7sLdTB7hc7yVgUBbHyfZXOb8SggIOgXac52Qs1v191/s+LgtcViOb3lP0dRyVlQ316k6EW6nYe3i/8A9GoJZYwRACMAAAAAagAOwALkiICIiAiIgIiICIiAuiuo2YjFJFVN0mSNdHI3axwII9xXeiCmea8vuytWz01RcmJ5a13ZpRnWx3FpBWIU784rKXSMhr6Ya22gqf6TrjdwN2+ZuxQQgKwPN4zZ9Mp5aKpd60B6WC/fC8+sB4PN/wC5uVflnsjZlOUcQp6ht9FjrSgfehdqeN+o3G8BBcVFwgmbUta6EhzXAOa4awWkXBB8FzQEREBERAUZ8vGa/QeG9BA60lWTHvEDbGQ8bhvmKkxVN5V81dbMUmfC7Sii9hT7DGwm7h4uJPgQg05ERBk8s4E/M1ZBTU32pXtZft0W9rncGgngrj4dQMwqGOKkbosiY2OMbGtAA/2ULc3XKX/Wr6lu2npr8DK8f+GjzKckBERAREQEREBERAREQEREGPx/BWZipZqer+zMxzCdl+xw3g2I8FTfFsMfgs8sFYLPie6N4/mabXG7vG4q7Cr9zh8pfQ6iKtpm+rOOint3TMHquPi0W/t70EOoiILL8g+a/TmG9BO68lIRHvMDrmM8LFvlCkxVN5J81dU8UhfM7Ril9hUbAx5FnHwcAfAFWyQEREBERBpXK9mrqrhUphdoyz/u8G0OeDpOHg258bKqKkfl0zX6fxMwwOvFSAwt2GY26U+8BvkUcIC9GH0D8UmjipG6T5Htjjbte4gAe8rzqWub5lP0lWSVlQ31KYaMW+oeP/jbnztQTrljAWZYo4Kam7ImNaT2aT+1zuLiTxWUREBERAREQEREBERAREQEREBYLO+Whm3D6infa723iJ+7M3Ww+8a9xKzqIKQTwOpXuZO0tc0lr2nUQ4GxBHiF1qTeXrKfoTEfpEDbR1YL9wnbYSDjcO8x2KMkBWu5Ic1dasKiMztKWD93n2lzANFx8W2PjdVRUj8hea/QGJiGd1oqsCF2wTA+yd7yW+dBZxERAWvZ+zOMoYdUVGrSa3RhB75n6mau/XrO4FbCq9c4bNnpCqioqd3qU46SbfO8ahwYf9ZQRJLKZnF0pLiSS4nWSTrJJXBEQcmMMhAYCSSAANZJPYLK3vJ5lfqhhsEDgA8N05ztmfrfr77fZ8GhQJyH5V6w4o2SZt4qQCd+wy39k38wLvIVZ9AREQEREBERAREQEREBERAREQEREGocqeVOt2FzRxN0pY/b0+3pWA+qPFpLeIVS1eNVV5Y8qdV8Vl6Ftoqi9RDsGkTpt4OvwIQaMuUUhhcHREtIILSNRBGsEFcUQXCyDmcZvw6nqNWm5ujOB3TM1P1d2vWNxC2FV65vWbPR9XJRVDvUqB0kO6dg1jiwf6ArCoMbmPG2ZbpJ6iq+zCxz7dmkR9lo3k2HFU4xPEX4vPLNWHSfK90jz/M43PBTXzis26LYaCmPbaoqfAXETDxu7g1QUgIi23ktyr1uxSGOVulEw9NUbOiYR6p8TZvmQT7yOZV6r4VF0zbS1FqibaNIDQbwbbiSt5REBERAREQEREBERAREQEREBERAREQFHnLflTrFhbpIW3lpLzs2mO3tW/lGl5ApDXx7Q8EPFwdRG0bEFHUWzco2Vup+JTwNFo79JT74X626++2tvlWsoPThmIvwiaKajOi+J7ZIzsc03H+yuDhWaYcSw9lbpaERh6d57dANBLwd4II4Kmq2uiz9LR4NPhzb6MsrHtf/ANsRuZI+LmtPF6DFZqx92aK2epqNRleXAduizsY3g0AcFiURAVk+QPKnoXDjUzttJVkOG0QMuGDiSXcW7FA+S8uOzZX09NHcCR46Rw+7E3W935QeNlcSmp20jGsp2hrWNaxjR2BrRYAcAg7EREBERAREQEREBERAREQEREBERAREQEREEUc4HKfpSiZV07faUptJbvp3kX9zrHwc5VzV3K2jZiMT46pukyRro5G7WOBBHuKp1mzL7srVs9NUXJieWtd2aUZ1sdxaQUGIREQERe3BcJfjtTDBRi75ntjbuLj2ncBrO4IJw5u2U/o0M1dUt9aUmGn3RNN3uHi4AeQ7VMy8WCYSzAaaGCjFmQsbG3eGjtO8nWd5XtQEREBERAREQEREBERAREQEREBERAREQEREBQnzispdIyGvphrbaCp/pOuN3A3b5m7FNix+P4KzMVLNT1f2ZmOYTsv2OG8GxHggpYi9eLYY/BaiWCsFnxPdG8fzNNrjd3jcV5EBTNzdsp/SZpq6pb6sQMNPvlcLvcPBpA852KHaandVvaynaXOe5rGNHaXONgBxKuJkvLbcp0FPTR2JjYOkI+9K7W935ieFkGbREQEREBERAREQEREBERAREQEREBERAREQEREBERBg8RyRQ4tK6XEKKCWR1tN7mAk2Fhc9+oLzfs2w38OpvhtREHdR5CoMPkZJSUMDHsIcx4YAWuHYQVn0RAREQEREBERAREQEREBERB//2Q==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142078" y="1182465"/>
            <a:ext cx="680105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 Linked Data publishers still manage to make mistakes </a:t>
            </a:r>
            <a:r>
              <a:rPr lang="en-US" sz="1600" dirty="0">
                <a:latin typeface="Arial"/>
                <a:cs typeface="Arial"/>
                <a:sym typeface="Wingdings"/>
              </a:rPr>
              <a:t>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90D15310-645D-6045-AF51-C72688EFE972}"/>
              </a:ext>
            </a:extLst>
          </p:cNvPr>
          <p:cNvSpPr/>
          <p:nvPr/>
        </p:nvSpPr>
        <p:spPr>
          <a:xfrm>
            <a:off x="7380083" y="5522228"/>
            <a:ext cx="3770094" cy="944108"/>
          </a:xfrm>
          <a:prstGeom prst="wedgeRoundRectCallout">
            <a:avLst>
              <a:gd name="adj1" fmla="val -50084"/>
              <a:gd name="adj2" fmla="val -1461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much ontological Reasoning and Expressivity does the </a:t>
            </a:r>
            <a:r>
              <a:rPr lang="en-US" b="1" dirty="0"/>
              <a:t>Web</a:t>
            </a:r>
            <a:r>
              <a:rPr lang="en-US" dirty="0"/>
              <a:t> actually need?</a:t>
            </a:r>
          </a:p>
        </p:txBody>
      </p:sp>
      <p:pic>
        <p:nvPicPr>
          <p:cNvPr id="20" name="Picture 2" descr="Image result for Aidan Hogan">
            <a:extLst>
              <a:ext uri="{FF2B5EF4-FFF2-40B4-BE49-F238E27FC236}">
                <a16:creationId xmlns:a16="http://schemas.microsoft.com/office/drawing/2014/main" id="{2B0B9C14-0707-2944-B76E-AD246AD4B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0177" y="5255026"/>
            <a:ext cx="875446" cy="121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6F972DE-85EA-614A-8C8C-97D829C5156B}"/>
              </a:ext>
            </a:extLst>
          </p:cNvPr>
          <p:cNvSpPr txBox="1">
            <a:spLocks/>
          </p:cNvSpPr>
          <p:nvPr/>
        </p:nvSpPr>
        <p:spPr>
          <a:xfrm>
            <a:off x="532957" y="1770207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E.g. </a:t>
            </a:r>
            <a:endParaRPr lang="en-US" dirty="0"/>
          </a:p>
        </p:txBody>
      </p:sp>
      <p:pic>
        <p:nvPicPr>
          <p:cNvPr id="22" name="Picture 2" descr="Image result for dbpedia logo">
            <a:extLst>
              <a:ext uri="{FF2B5EF4-FFF2-40B4-BE49-F238E27FC236}">
                <a16:creationId xmlns:a16="http://schemas.microsoft.com/office/drawing/2014/main" id="{0299B839-3D2F-9A4A-AE6D-CAF250F5C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516" y="1566917"/>
            <a:ext cx="1064589" cy="65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7F1E79-D87B-2548-87CF-B22C08B086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96" y="2333224"/>
            <a:ext cx="3439531" cy="36600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314229-BBAD-AA49-AC23-009880270A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09" y="5142679"/>
            <a:ext cx="3319018" cy="91162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6E1C513-655F-8B44-8EE0-3E82785B3306}"/>
              </a:ext>
            </a:extLst>
          </p:cNvPr>
          <p:cNvGrpSpPr/>
          <p:nvPr/>
        </p:nvGrpSpPr>
        <p:grpSpPr>
          <a:xfrm>
            <a:off x="346069" y="3391900"/>
            <a:ext cx="3380478" cy="2653304"/>
            <a:chOff x="592010" y="4188990"/>
            <a:chExt cx="2195948" cy="182468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BEE4244-FE13-0446-9107-37CF32913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2010" y="4198090"/>
              <a:ext cx="667534" cy="181558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53A2BF1-7C32-284B-AE73-4EABBF9D9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544" y="4188990"/>
              <a:ext cx="1528414" cy="1815583"/>
            </a:xfrm>
            <a:prstGeom prst="rect">
              <a:avLst/>
            </a:prstGeom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62DC48EF-7E8B-F24C-94CE-A8F5AE1B6D73}"/>
              </a:ext>
            </a:extLst>
          </p:cNvPr>
          <p:cNvSpPr/>
          <p:nvPr/>
        </p:nvSpPr>
        <p:spPr>
          <a:xfrm>
            <a:off x="1338315" y="5026924"/>
            <a:ext cx="1943580" cy="393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00CC259-406D-B644-A270-F607AD2BBB8B}"/>
              </a:ext>
            </a:extLst>
          </p:cNvPr>
          <p:cNvSpPr/>
          <p:nvPr/>
        </p:nvSpPr>
        <p:spPr>
          <a:xfrm>
            <a:off x="1313495" y="4704728"/>
            <a:ext cx="1888007" cy="344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D43B8D-FDE2-8B44-8E3F-BB7C4934912D}"/>
              </a:ext>
            </a:extLst>
          </p:cNvPr>
          <p:cNvSpPr txBox="1"/>
          <p:nvPr/>
        </p:nvSpPr>
        <p:spPr>
          <a:xfrm>
            <a:off x="3770377" y="3460648"/>
            <a:ext cx="198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DBpedia</a:t>
            </a:r>
            <a:r>
              <a:rPr lang="en-US" b="1" dirty="0"/>
              <a:t> Ontology: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F79CBC-3FB9-564D-8DC2-35AFCC9DA313}"/>
              </a:ext>
            </a:extLst>
          </p:cNvPr>
          <p:cNvSpPr/>
          <p:nvPr/>
        </p:nvSpPr>
        <p:spPr>
          <a:xfrm>
            <a:off x="4295914" y="4064406"/>
            <a:ext cx="30693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err="1"/>
              <a:t>dbo:Agent</a:t>
            </a:r>
            <a:r>
              <a:rPr lang="en-US" sz="1400" dirty="0"/>
              <a:t> </a:t>
            </a:r>
            <a:r>
              <a:rPr lang="en-US" sz="1400" b="1" i="1" dirty="0" err="1"/>
              <a:t>owl:disjointWith</a:t>
            </a:r>
            <a:r>
              <a:rPr lang="en-US" sz="1400" dirty="0"/>
              <a:t> </a:t>
            </a:r>
            <a:r>
              <a:rPr lang="en-US" sz="1400" dirty="0" err="1"/>
              <a:t>dbo:Place</a:t>
            </a:r>
            <a:r>
              <a:rPr lang="en-US" sz="1400" dirty="0"/>
              <a:t>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4D7B0CA-07D9-7843-9029-C6FB210F0822}"/>
              </a:ext>
            </a:extLst>
          </p:cNvPr>
          <p:cNvSpPr/>
          <p:nvPr/>
        </p:nvSpPr>
        <p:spPr>
          <a:xfrm>
            <a:off x="3912807" y="4734536"/>
            <a:ext cx="3458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err="1"/>
              <a:t>dbo:Country</a:t>
            </a:r>
            <a:r>
              <a:rPr lang="en-US" sz="1400" dirty="0"/>
              <a:t> </a:t>
            </a:r>
            <a:r>
              <a:rPr lang="en-US" sz="1400" dirty="0" err="1"/>
              <a:t>rdfs:subClassOf</a:t>
            </a:r>
            <a:r>
              <a:rPr lang="en-US" sz="1400" dirty="0"/>
              <a:t> </a:t>
            </a:r>
            <a:r>
              <a:rPr lang="en-US" sz="1400" dirty="0" err="1"/>
              <a:t>dbo:Place</a:t>
            </a:r>
            <a:r>
              <a:rPr lang="en-US" sz="1400" dirty="0"/>
              <a:t>. </a:t>
            </a:r>
          </a:p>
          <a:p>
            <a:pPr algn="r"/>
            <a:endParaRPr lang="en-US" sz="400" dirty="0"/>
          </a:p>
          <a:p>
            <a:pPr algn="r"/>
            <a:r>
              <a:rPr lang="en-US" sz="1400" dirty="0" err="1"/>
              <a:t>dbo:Organisation</a:t>
            </a:r>
            <a:r>
              <a:rPr lang="en-US" sz="1400" dirty="0"/>
              <a:t> </a:t>
            </a:r>
            <a:r>
              <a:rPr lang="en-US" sz="1400" dirty="0" err="1"/>
              <a:t>rdfs:subClassOf</a:t>
            </a:r>
            <a:r>
              <a:rPr lang="en-US" sz="1400" dirty="0"/>
              <a:t> </a:t>
            </a:r>
            <a:r>
              <a:rPr lang="en-US" sz="1400" dirty="0" err="1"/>
              <a:t>dbo:Agent</a:t>
            </a:r>
            <a:r>
              <a:rPr lang="en-US" sz="1400" dirty="0"/>
              <a:t>.</a:t>
            </a:r>
          </a:p>
        </p:txBody>
      </p:sp>
      <p:sp>
        <p:nvSpPr>
          <p:cNvPr id="34" name="Gewitterblitz 60">
            <a:extLst>
              <a:ext uri="{FF2B5EF4-FFF2-40B4-BE49-F238E27FC236}">
                <a16:creationId xmlns:a16="http://schemas.microsoft.com/office/drawing/2014/main" id="{C3BD484C-5089-0742-8747-6791C67C4345}"/>
              </a:ext>
            </a:extLst>
          </p:cNvPr>
          <p:cNvSpPr/>
          <p:nvPr/>
        </p:nvSpPr>
        <p:spPr>
          <a:xfrm>
            <a:off x="3681248" y="4685210"/>
            <a:ext cx="344488" cy="790575"/>
          </a:xfrm>
          <a:prstGeom prst="lightningBol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82D8A0-01E3-0E42-A318-1C89F99EDBE9}"/>
              </a:ext>
            </a:extLst>
          </p:cNvPr>
          <p:cNvSpPr txBox="1"/>
          <p:nvPr/>
        </p:nvSpPr>
        <p:spPr>
          <a:xfrm>
            <a:off x="7677889" y="3176852"/>
            <a:ext cx="41768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issue: </a:t>
            </a:r>
            <a:r>
              <a:rPr lang="en-US" b="1" i="1" dirty="0">
                <a:solidFill>
                  <a:srgbClr val="000000"/>
                </a:solidFill>
                <a:latin typeface="Lucida Sans"/>
                <a:ea typeface="Lucida Blackletter" pitchFamily="11" charset="0"/>
                <a:cs typeface="Lucida Sans"/>
              </a:rPr>
              <a:t>Ontology “Hijacking”</a:t>
            </a:r>
            <a:endParaRPr lang="en-US" b="1" dirty="0"/>
          </a:p>
          <a:p>
            <a:r>
              <a:rPr lang="en-US" sz="1400" dirty="0"/>
              <a:t>i.e., publishers re-defining others’ ontologies by adding inconsistent axioms</a:t>
            </a:r>
          </a:p>
        </p:txBody>
      </p:sp>
      <p:pic>
        <p:nvPicPr>
          <p:cNvPr id="35" name="Picture 34" descr="Picture 2.png">
            <a:extLst>
              <a:ext uri="{FF2B5EF4-FFF2-40B4-BE49-F238E27FC236}">
                <a16:creationId xmlns:a16="http://schemas.microsoft.com/office/drawing/2014/main" id="{C0AC184B-E6A1-DD45-8276-288DBBB507A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293920" y="1875953"/>
            <a:ext cx="1679575" cy="12954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F62AE8F-53D3-2344-9340-4A72B03454B0}"/>
              </a:ext>
            </a:extLst>
          </p:cNvPr>
          <p:cNvSpPr/>
          <p:nvPr/>
        </p:nvSpPr>
        <p:spPr>
          <a:xfrm>
            <a:off x="138738" y="1566918"/>
            <a:ext cx="7144932" cy="50104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AF948A1-289B-2F49-9895-9E087124435E}"/>
              </a:ext>
            </a:extLst>
          </p:cNvPr>
          <p:cNvSpPr/>
          <p:nvPr/>
        </p:nvSpPr>
        <p:spPr>
          <a:xfrm>
            <a:off x="7554431" y="1566917"/>
            <a:ext cx="4358759" cy="26259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9A84-2D7E-E743-B41E-FDCF3D576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64112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Semantic Web, Linked Data, Open Data, Knowledge Graphs … travel report from a personal journey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https://upload.wikimedia.org/wikipedia/commons/thumb/b/b1/Bled_island_July_2005.jpg/1920px-Bled_island_July_2005.jpg">
            <a:extLst>
              <a:ext uri="{FF2B5EF4-FFF2-40B4-BE49-F238E27FC236}">
                <a16:creationId xmlns:a16="http://schemas.microsoft.com/office/drawing/2014/main" id="{85850831-4393-084F-926D-7B73DCD4D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83485">
            <a:off x="316278" y="2688768"/>
            <a:ext cx="3715738" cy="27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: Nighttime view of Split from Mosor; 2nd row: Cathedral of Saint Domnius; City center of Split; 3rd row: View of the city from Marjan hill; Night in Poljička Street; Bottom: Riva waterfront">
            <a:extLst>
              <a:ext uri="{FF2B5EF4-FFF2-40B4-BE49-F238E27FC236}">
                <a16:creationId xmlns:a16="http://schemas.microsoft.com/office/drawing/2014/main" id="{2395A02D-E53B-1B45-9599-2B1B99F12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720476">
            <a:off x="8947198" y="2438494"/>
            <a:ext cx="2816574" cy="37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gled iz gradu 2.JPG">
            <a:extLst>
              <a:ext uri="{FF2B5EF4-FFF2-40B4-BE49-F238E27FC236}">
                <a16:creationId xmlns:a16="http://schemas.microsoft.com/office/drawing/2014/main" id="{624943B7-1129-FA43-9BBF-C244C057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0040" y="4180156"/>
            <a:ext cx="4521570" cy="229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991AC4-8C30-8C42-8B4E-22A44C8947D7}"/>
              </a:ext>
            </a:extLst>
          </p:cNvPr>
          <p:cNvSpPr txBox="1"/>
          <p:nvPr/>
        </p:nvSpPr>
        <p:spPr>
          <a:xfrm>
            <a:off x="1" y="6509061"/>
            <a:ext cx="12192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Disclaimer</a:t>
            </a:r>
            <a:r>
              <a:rPr lang="en-US" dirty="0">
                <a:solidFill>
                  <a:srgbClr val="FF0000"/>
                </a:solidFill>
              </a:rPr>
              <a:t>: just like any trip report, this talk might be opinionated and influenced by personal experiences</a:t>
            </a:r>
          </a:p>
        </p:txBody>
      </p:sp>
    </p:spTree>
    <p:extLst>
      <p:ext uri="{BB962C8B-B14F-4D97-AF65-F5344CB8AC3E}">
        <p14:creationId xmlns:p14="http://schemas.microsoft.com/office/powerpoint/2010/main" val="462396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31CC410A-5586-2047-8D1D-AA5184C51146}"/>
              </a:ext>
            </a:extLst>
          </p:cNvPr>
          <p:cNvSpPr txBox="1">
            <a:spLocks/>
          </p:cNvSpPr>
          <p:nvPr/>
        </p:nvSpPr>
        <p:spPr>
          <a:xfrm>
            <a:off x="228599" y="843228"/>
            <a:ext cx="11273921" cy="5359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… based on these insights we have implemented a Semantic Web Search Engine (SWSE)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AutoShape 6" descr="data:image/jpeg;base64,/9j/4AAQSkZJRgABAQAAAQABAAD/2wCEAAkGBhIGERIIBxAQFRIWFhQQFRgXFBYaFhUUFRwXFhweHRMZHiYhGiUvJRgXIS8kIycqLDg4ISo4NTAqNSYrLCoBCQoKBQUFDQUFDSkYEhgpKSkpKSkpKSkpKSkpKSkpKSkpKSkpKSkpKSkpKSkpKSkpKSkpKSkpKSkpKSkpKSkpKf/AABEIAJgAoAMBIgACEQEDEQH/xAAcAAEAAgMBAQEAAAAAAAAAAAAABwgEBQYBAwL/xABCEAACAQIDAwcGCgoDAAAAAAAAAQIDEQQFBhIhgQcIEyIxUZEUFRZBYZMYMlVkcYKSsdHSIyRCUlNyc6Gishdi4f/EABQBAQAAAAAAAAAAAAAAAAAAAAD/xAAUEQEAAAAAAAAAAAAAAAAAAAAA/9oADAMBAAIRAxEAPwCcQAAAAAAAAAAAAAAAAAAAAAAAAAAAAAAAAarNtU4PIpKjmuKw9GUltJVKkYtq7V0n29jML/kXK/lLBe/h+IHRA/MJqolODTT3prsaftP0AAAAAAADFzLNaOTU3isyq06VNNJynJRjd9iuwMoHO/8AIuV/KWC9/D8TeYPGQzCEcVhJxnTktqMou8ZJ+tP1gfYAAAAAAAAAARbzgNOec8BHNaK6+Gnd9/RVLRl4PYfBlb9pl2M0y6GbUauBxSvCpCVKXfszTi/vKZ51lU8jxFbLsUuvSnKnL6Yu1+PbxAtByPah9IcqoSlK9SivJp996dlH/FwZ2xXrm66h8jxVfJqr6taCqQ/qUu230xb+yiwoAAAAAAIE5xOqunq0dPYd7qa8oq2f7ck1BcI3f1kTjmmYwyijVx+LdqdOEqkn/wBYpt29u7cU31DnM9Q4mtmmK+PVnKo/Yn2LgrLgBlaO0/LVWNoZTTvapNbbX7NNb5vhFMuHhcNHBQjh8PFRhCMYRXdGKsl4JEM83bSfRU62o8RFXn+go96jF3m+L2Y/VfeTWAAAAAAAAAAAArpzhNN+bsbTziilsYiFpW/i0rJ+MXDwZYs4rlf036SZXXhSV6lL9Zh33ppuS4xckBWTTOdS07i8PmlK96VSNRrvin1lxV1xLl4fERxUI1qLTjJKUWuxxaun4NFITd4fWuYYSMaGHx2LjCKUYxVaaUYrcklfcgLj3Fynfp7mXyjjPf1PxHp7mXyjjPf1PxAuJcXKd+nuZfKOM9/U/EenuZfKOM9/U/ECa+cHqrzdhKeSUJdfEPan7KNNp/3ls/ZZAOVZbPOK1LAYRXnUnGnFe2Tt/wCjMs2rZxPyjM61WrOyjtTm5PZXYrv1b2SnzetKvHYmpn9ePUoroqb76s1v8Iv/ACQE6aeyWGnsNRyvC/EpQjTT/et2t+1u74mxAAAAAAAAAAAAAeSjtKzPQBT/AJQtO+i2Y4nLYq0FNzp/0p9ePgnbgffk0ybC6ix9PKs86TYqqUIOE9lqoltK7s7p2a4ok3nGaa6SGH1BRW+L8mqfyyvKD8dtcUQllmPnlValjsM7TpzjVj/NBqS+4Cxvwfsr+de+X5B8H7K/nXvl+Q7/ACXNIZ3h6OY4b4lWEase9KSvZ+1dnAzQIz+D9lfzr3y/IcTyr8nGWaGwar4N13iKk1TpqVVNWXWm3HZ3pKy+mSLBFXeW3VPpDmU8NRlelhr4eO/dtp3qPx3fVQHAQg6jUYJtvcku1st9yfaYWkcBQy1pKajt1WvXVnvlv9fd9CID5D9K+kGYxxdZXpYZKvK6unO9qa8by+qWfAAAAAAAAAAAAAAAAA0us9PrVGCxGVStepBqDfYqi3wf2kinNWk6EnTqpqSbTT7U1uaLwFXOW3TfmHM6lamrU8QvKI9209019pN8QJP5vuo/OeAnlVV9fDTsv6VW8o/3U14EqFW+RLUXmLNKVGbtTxCeGlfsvLfB/aSXEtIBz2vtSrSeAxGZ368Y7NPs31Z9WO59tm78CoFSo6zdSo22222+1t722yYOcTqnyuvR0/QfVpLp6vZvqTVorhG7+v7DhuTPS3pdmNHA1I3pRfTVu7ooWbXHdHiBPvI1pX0Zy2nKtFqtX/WKl+1bS6i4RtxbO8PErbj0AAAAAAAAAAAAAAAAARjy+6b87ZcsxpL9JhpdJ2b+inaM1/pL6pJxj5hgo5lSqYPEq8KkJU5LvjNOL/s2BSnD15YWca9BuMotSi12qUXdPxSLeZZq6nicshqTEO1PoOnnb1OK66Xt2k0ip2oMnnkGJrZZiPjUpypv2pPc+Ks+JvqWvZ0smlpSO11q/SXsrdDbacL9vx0n9FwNBnmbzz7EVsyxfx6s5VJey77F7FuXAn7m/aVWV4KWc14/pMQ+rdb1Rg2l4y2nwXcQRpXIJ6nxdDKaF71JqLaV9mHbKXBJsuNgcHDLqcMJhlaEIxpxXdGKUUvBAfcAAAAAAAAAAAAAAAAAAAABXnnD6a8hxdLO6K6tePRzt/FpW3v6YuP2WREXI1dpGhrTD+bc029jajUTi0pKUb9jafe0cT8HjLP38X7yP5AOf5u2krdNqTFR+b0PvqS/1in/ADE4mvyDI6Wm8PSyvLk1Tpx2Vfe3622/W222zY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0" name="AutoShape 8" descr="data:image/jpeg;base64,/9j/4AAQSkZJRgABAQAAAQABAAD/2wCEAAkGBhIGERIIBxAQFRIWFhQQFRgXFBYaFhUUFRwXFhweHRMZHiYhGiUvJRgXIS8kIycqLDg4ISo4NTAqNSYrLCoBCQoKBQUFDQUFDSkYEhgpKSkpKSkpKSkpKSkpKSkpKSkpKSkpKSkpKSkpKSkpKSkpKSkpKSkpKSkpKSkpKSkpKf/AABEIAJgAoAMBIgACEQEDEQH/xAAcAAEAAgMBAQEAAAAAAAAAAAAABwgEBQYBAwL/xABCEAACAQIDAwcGCgoDAAAAAAAAAQIDEQQFBhIhgQcIEyIxUZEUFRZBYZMYMlVkcYKSsdHSIyRCUlNyc6Gishdi4f/EABQBAQAAAAAAAAAAAAAAAAAAAAD/xAAUEQEAAAAAAAAAAAAAAAAAAAAA/9oADAMBAAIRAxEAPwCcQAAAAAAAAAAAAAAAAAAAAAAAAAAAAAAAAarNtU4PIpKjmuKw9GUltJVKkYtq7V0n29jML/kXK/lLBe/h+IHRA/MJqolODTT3prsaftP0AAAAAAADFzLNaOTU3isyq06VNNJynJRjd9iuwMoHO/8AIuV/KWC9/D8TeYPGQzCEcVhJxnTktqMou8ZJ+tP1gfYAAAAAAAAAARbzgNOec8BHNaK6+Gnd9/RVLRl4PYfBlb9pl2M0y6GbUauBxSvCpCVKXfszTi/vKZ51lU8jxFbLsUuvSnKnL6Yu1+PbxAtByPah9IcqoSlK9SivJp996dlH/FwZ2xXrm66h8jxVfJqr6taCqQ/qUu230xb+yiwoAAAAAAIE5xOqunq0dPYd7qa8oq2f7ck1BcI3f1kTjmmYwyijVx+LdqdOEqkn/wBYpt29u7cU31DnM9Q4mtmmK+PVnKo/Yn2LgrLgBlaO0/LVWNoZTTvapNbbX7NNb5vhFMuHhcNHBQjh8PFRhCMYRXdGKsl4JEM83bSfRU62o8RFXn+go96jF3m+L2Y/VfeTWAAAAAAAAAAAArpzhNN+bsbTziilsYiFpW/i0rJ+MXDwZYs4rlf036SZXXhSV6lL9Zh33ppuS4xckBWTTOdS07i8PmlK96VSNRrvin1lxV1xLl4fERxUI1qLTjJKUWuxxaun4NFITd4fWuYYSMaGHx2LjCKUYxVaaUYrcklfcgLj3Fynfp7mXyjjPf1PxHp7mXyjjPf1PxAuJcXKd+nuZfKOM9/U/EenuZfKOM9/U/ECa+cHqrzdhKeSUJdfEPan7KNNp/3ls/ZZAOVZbPOK1LAYRXnUnGnFe2Tt/wCjMs2rZxPyjM61WrOyjtTm5PZXYrv1b2SnzetKvHYmpn9ePUoroqb76s1v8Iv/ACQE6aeyWGnsNRyvC/EpQjTT/et2t+1u74mxAAAAAAAAAAAAAeSjtKzPQBT/AJQtO+i2Y4nLYq0FNzp/0p9ePgnbgffk0ybC6ix9PKs86TYqqUIOE9lqoltK7s7p2a4ok3nGaa6SGH1BRW+L8mqfyyvKD8dtcUQllmPnlValjsM7TpzjVj/NBqS+4Cxvwfsr+de+X5B8H7K/nXvl+Q7/ACXNIZ3h6OY4b4lWEase9KSvZ+1dnAzQIz+D9lfzr3y/IcTyr8nGWaGwar4N13iKk1TpqVVNWXWm3HZ3pKy+mSLBFXeW3VPpDmU8NRlelhr4eO/dtp3qPx3fVQHAQg6jUYJtvcku1st9yfaYWkcBQy1pKajt1WvXVnvlv9fd9CID5D9K+kGYxxdZXpYZKvK6unO9qa8by+qWfAAAAAAAAAAAAAAAAA0us9PrVGCxGVStepBqDfYqi3wf2kinNWk6EnTqpqSbTT7U1uaLwFXOW3TfmHM6lamrU8QvKI9209019pN8QJP5vuo/OeAnlVV9fDTsv6VW8o/3U14EqFW+RLUXmLNKVGbtTxCeGlfsvLfB/aSXEtIBz2vtSrSeAxGZ368Y7NPs31Z9WO59tm78CoFSo6zdSo22222+1t722yYOcTqnyuvR0/QfVpLp6vZvqTVorhG7+v7DhuTPS3pdmNHA1I3pRfTVu7ooWbXHdHiBPvI1pX0Zy2nKtFqtX/WKl+1bS6i4RtxbO8PErbj0AAAAAAAAAAAAAAAAARjy+6b87ZcsxpL9JhpdJ2b+inaM1/pL6pJxj5hgo5lSqYPEq8KkJU5LvjNOL/s2BSnD15YWca9BuMotSi12qUXdPxSLeZZq6nicshqTEO1PoOnnb1OK66Xt2k0ip2oMnnkGJrZZiPjUpypv2pPc+Ks+JvqWvZ0smlpSO11q/SXsrdDbacL9vx0n9FwNBnmbzz7EVsyxfx6s5VJey77F7FuXAn7m/aVWV4KWc14/pMQ+rdb1Rg2l4y2nwXcQRpXIJ6nxdDKaF71JqLaV9mHbKXBJsuNgcHDLqcMJhlaEIxpxXdGKUUvBAfcAAAAAAAAAAAAAAAAAAAABXnnD6a8hxdLO6K6tePRzt/FpW3v6YuP2WREXI1dpGhrTD+bc029jajUTi0pKUb9jafe0cT8HjLP38X7yP5AOf5u2krdNqTFR+b0PvqS/1in/ADE4mvyDI6Wm8PSyvLk1Tpx2Vfe3622/W222zY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1" name="AutoShape 10" descr="data:image/jpeg;base64,/9j/4AAQSkZJRgABAQAAAQABAAD/2wCEAAkGBhIGERIIBxAQFRIWFhQQFRgXFBYaFhUUFRwXFhweHRMZHiYhGiUvJRgXIS8kIycqLDg4ISo4NTAqNSYrLCoBCQoKBQUFDQUFDSkYEhgpKSkpKSkpKSkpKSkpKSkpKSkpKSkpKSkpKSkpKSkpKSkpKSkpKSkpKSkpKSkpKSkpKf/AABEIAJgAoAMBIgACEQEDEQH/xAAcAAEAAgMBAQEAAAAAAAAAAAAABwgEBQYBAwL/xABCEAACAQIDAwcGCgoDAAAAAAAAAQIDEQQFBhIhgQcIEyIxUZEUFRZBYZMYMlVkcYKSsdHSIyRCUlNyc6Gishdi4f/EABQBAQAAAAAAAAAAAAAAAAAAAAD/xAAUEQEAAAAAAAAAAAAAAAAAAAAA/9oADAMBAAIRAxEAPwCcQAAAAAAAAAAAAAAAAAAAAAAAAAAAAAAAAarNtU4PIpKjmuKw9GUltJVKkYtq7V0n29jML/kXK/lLBe/h+IHRA/MJqolODTT3prsaftP0AAAAAAADFzLNaOTU3isyq06VNNJynJRjd9iuwMoHO/8AIuV/KWC9/D8TeYPGQzCEcVhJxnTktqMou8ZJ+tP1gfYAAAAAAAAAARbzgNOec8BHNaK6+Gnd9/RVLRl4PYfBlb9pl2M0y6GbUauBxSvCpCVKXfszTi/vKZ51lU8jxFbLsUuvSnKnL6Yu1+PbxAtByPah9IcqoSlK9SivJp996dlH/FwZ2xXrm66h8jxVfJqr6taCqQ/qUu230xb+yiwoAAAAAAIE5xOqunq0dPYd7qa8oq2f7ck1BcI3f1kTjmmYwyijVx+LdqdOEqkn/wBYpt29u7cU31DnM9Q4mtmmK+PVnKo/Yn2LgrLgBlaO0/LVWNoZTTvapNbbX7NNb5vhFMuHhcNHBQjh8PFRhCMYRXdGKsl4JEM83bSfRU62o8RFXn+go96jF3m+L2Y/VfeTWAAAAAAAAAAAArpzhNN+bsbTziilsYiFpW/i0rJ+MXDwZYs4rlf036SZXXhSV6lL9Zh33ppuS4xckBWTTOdS07i8PmlK96VSNRrvin1lxV1xLl4fERxUI1qLTjJKUWuxxaun4NFITd4fWuYYSMaGHx2LjCKUYxVaaUYrcklfcgLj3Fynfp7mXyjjPf1PxHp7mXyjjPf1PxAuJcXKd+nuZfKOM9/U/EenuZfKOM9/U/ECa+cHqrzdhKeSUJdfEPan7KNNp/3ls/ZZAOVZbPOK1LAYRXnUnGnFe2Tt/wCjMs2rZxPyjM61WrOyjtTm5PZXYrv1b2SnzetKvHYmpn9ePUoroqb76s1v8Iv/ACQE6aeyWGnsNRyvC/EpQjTT/et2t+1u74mxAAAAAAAAAAAAAeSjtKzPQBT/AJQtO+i2Y4nLYq0FNzp/0p9ePgnbgffk0ybC6ix9PKs86TYqqUIOE9lqoltK7s7p2a4ok3nGaa6SGH1BRW+L8mqfyyvKD8dtcUQllmPnlValjsM7TpzjVj/NBqS+4Cxvwfsr+de+X5B8H7K/nXvl+Q7/ACXNIZ3h6OY4b4lWEase9KSvZ+1dnAzQIz+D9lfzr3y/IcTyr8nGWaGwar4N13iKk1TpqVVNWXWm3HZ3pKy+mSLBFXeW3VPpDmU8NRlelhr4eO/dtp3qPx3fVQHAQg6jUYJtvcku1st9yfaYWkcBQy1pKajt1WvXVnvlv9fd9CID5D9K+kGYxxdZXpYZKvK6unO9qa8by+qWfAAAAAAAAAAAAAAAAA0us9PrVGCxGVStepBqDfYqi3wf2kinNWk6EnTqpqSbTT7U1uaLwFXOW3TfmHM6lamrU8QvKI9209019pN8QJP5vuo/OeAnlVV9fDTsv6VW8o/3U14EqFW+RLUXmLNKVGbtTxCeGlfsvLfB/aSXEtIBz2vtSrSeAxGZ368Y7NPs31Z9WO59tm78CoFSo6zdSo22222+1t722yYOcTqnyuvR0/QfVpLp6vZvqTVorhG7+v7DhuTPS3pdmNHA1I3pRfTVu7ooWbXHdHiBPvI1pX0Zy2nKtFqtX/WKl+1bS6i4RtxbO8PErbj0AAAAAAAAAAAAAAAAARjy+6b87ZcsxpL9JhpdJ2b+inaM1/pL6pJxj5hgo5lSqYPEq8KkJU5LvjNOL/s2BSnD15YWca9BuMotSi12qUXdPxSLeZZq6nicshqTEO1PoOnnb1OK66Xt2k0ip2oMnnkGJrZZiPjUpypv2pPc+Ks+JvqWvZ0smlpSO11q/SXsrdDbacL9vx0n9FwNBnmbzz7EVsyxfx6s5VJey77F7FuXAn7m/aVWV4KWc14/pMQ+rdb1Rg2l4y2nwXcQRpXIJ6nxdDKaF71JqLaV9mHbKXBJsuNgcHDLqcMJhlaEIxpxXdGKUUvBAfcAAAAAAAAAAAAAAAAAAAABXnnD6a8hxdLO6K6tePRzt/FpW3v6YuP2WREXI1dpGhrTD+bc029jajUTi0pKUb9jafe0cT8HjLP38X7yP5AOf5u2krdNqTFR+b0PvqS/1in/ADE4mvyDI6Wm8PSyvLk1Tpx2Vfe3622/W222zY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2" name="AutoShape 12" descr="data:image/jpeg;base64,/9j/4AAQSkZJRgABAQAAAQABAAD/2wCEAAkGBhQGDxEUBxAUEBUTFBARDxIYGBQUGRUQFRgVGBYVGRQXGyYeFyAvHRYgIS8sJScpLCwtFh4xNTAqNSgrLC0BCQoKBQUFDQUFDSkYEhgpKSkpKSkpKSkpKSkpKSkpKSkpKSkpKSkpKSkpKSkpKSkpKSkpKSkpKSkpKSkpKSkpKf/AABEIANgA2AMBIgACEQEDEQH/xAAcAAEAAgIDAQAAAAAAAAAAAAAABwgFBgIDBAH/xABFEAABAwICBQgGBwYFBQAAAAABAAIDBBEFBhIhUWGBBwgTFjFBcYIVIiORk9IUGDJCVZLTFyRUYnKDRJSisdEzUqGywf/EABQBAQAAAAAAAAAAAAAAAAAAAAD/xAAUEQEAAAAAAAAAAAAAAAAAAAAA/9oADAMBAAIRAxEAPwCZsVxWPBIXzYg/o44xeR9ibC4F7NBPetWPLJhI/wAc38kvyLba6jZiMUkVU3SZI10cjdrHAgj3FU6zXl92Vq2emqLkxPLWu7NKM62O4tIKCyx5ZsJH+NH5JflXE8tOEj/Gj4cvyqqiILtYdiMeLQxzULw+ORofG4d7T2L0qHebxmz6bTS0VQ71oD0sF++F59YDweb/ANwbFMSAiIgIiICIiAiIgIiICIiAiIgIiIOuedtKxz53BrWgue46gGgXJJ8AtE/bnhP8S/4UvyrwcvWbPQmHCnp3WkqyWG3aIG2Mh43DeJ2KtSC0n7c8J/iX/Cl+VP254T/Ev+FL8qq2s1k3Ljs2V9PTRXAkeOkcPuxDW935QeNkFvcHxaPHYI56Ekxyt0oyWlpLe46J1hfF6KambRsYynaGtY1rGNHYGtFgBwCIO1QnzispdIyGvphrbaCp/pOuN3A3b5m7FNix+YMFZmKlmp6v7MzHMJ2E9jhvBsR4IKWIvXi2GPwWeWCsFnxPdG8fzNNtW7vG4ryIM9kbMxyjiFPUNvosdaUD70LtTxbv1G43gK4UMzahrXQkOa4BzXDWC0i4IPgqPqzHIPmv07hvQTuvJSER7zA65jPCxb5QgktERAREQEREBERAREQEREBERAXwm3avq0LlozZ1ZwuRsLrS1N4ItoaR7R3BurxcEEC8qGa+t+JzSxOvEw9DT7OiYTZw8Td3mWpoiAp85u2U/o8M1dUt9aW8FPuiabyOHi4AeQ7VCGDYS/HamGCjF3zPbGzcXG1zuHadwVyMDwhmAU0NPRizIWNjbvsNZO8nWd5Qe5ERAREQV+5w+UvodRFW0zfVnHRT27pmD1SfFot/b3qHVcbPGWhm7D6imda723iJ+7M3Ww+8WO4lU9ngdSvcydpa5pLXtOohwNiCPEIOtblyT5q6p4pC+Z2jFL7CfYGPIs4+DgD4ArTUQXjRaVyRZq61YVE6Z2lLD+7z7S5gGi4+LbHxut1QEREBERAREQEREBERAREQFVnlozZ1mxSRsLrxU16eLYXA+0dxdq8GhT1yoZr6oYZNLE60rx0NPt6V4NnDwF3eVVJJv2oPiIuynp3Vb2sgaXOe5rGNHaXONgBxKCYebvlP6VPNXVLfViBhp98rh67h4NIHn3Kflg8lZbblKgp6ZlrxsHSEfeldre78xNt1lnEBERAREQFWnl6yp6DxH6RA20dWC/V2CdthIONw7zHYrLLUOVTKnW7C5o4m6Usft6fb0jAfVHi0lvEIKloiIJI5Cs1+gMTEM7rRVYER2CYXMR95LfOrNqj8UpgcHREtLSC0jUQRrBBU6UXOSYyKMVlFI6QNaJHNewBz7DSIGjqBOtBNiKGPrKw/wEvxWfKvn1lYvw+T4rPlQTQihb6ysX4fJ8VvyL59ZaP8Pk+M35EE1IoU+stH+HP+M39NfPrLs/Dn/Gb+mgmxFCf1l2fhrvjt/TXz6y7fw13xx+kgm1FCP1mG/hrvjj9JfPrMD8MP+YH6KCb0UH/WYH4Yf8wP0V11HOWL2OEGHaLi0hjjPpAOtqJb0IuL91xdBr3L1mz03iIp6d146QFht2Gd1jIeFg3gdqjFdk87ql7nzuLnOJc9x1kuJuST4ldaApO5BMqemsRNRO28dIA8bDO64jHCxdwG1RiracleVeqWFwxyt0ZZPb1G3pXgeqfBtm8EG3oiICIiAiIgIiIKq8seVOq+Ky9C20VReoh2DSJ028HX4ELRlaDlvyp1iwt0kLby0l52bTHb2rfyjS8gVX0BERAREQEREBERAREQEREBERAREQbxyPZV60YrF0zbxU/7xNsOiRoN4utwBVq1HXIblTq9hbZZm2lqyJn7RFb2TfcS7zlSKgIiICIiAiIgIiIPj2h4IeLg6iD3jYqh8o2VuqGJTwNFo79JT74X626++32fKreqJ+cFlP0pRMq6dvtKU2kt307yL+51j4OcgroiIg2vk5ydHnirdT1NSaZxYXxEMEmmW/abrcLG2vgVJo5tLO/EX/Bb+ooXwDGX5eqoaik+3C9sjd9u1p3EXB8VcjCMUZjVPFPRm7JWNkYf5XC9jv7jvCCIBzaY+/EJPgt+dchzaou/EJPhM+ZTQiCGRza4e+vl+Gz5lyHNrg766b4cf/KmREEODm2U/fXTfkjXIc22m762f8sf/CmFEEQDm3UvfWVHui+VchzbqTvq6n3RfKpdXCedtM1zpiGtaC5zjqAaBcknwQVf5VsiUmQnQRYfPNNLIHSSB+hZkQ1NPqtBuTf8p2hR+s9njMpzbiFRUOvovdaIH7sLdTB7hc7yVgUBbHyfZXOb8SggIOgXac52Qs1v191/s+LgtcViOb3lP0dRyVlQ316k6EW6nYe3i/8A9GoJZYwRACMAAAAAagAOwALkiICIiAiIgIiICIiAuiuo2YjFJFVN0mSNdHI3axwII9xXeiCmea8vuytWz01RcmJ5a13ZpRnWx3FpBWIU784rKXSMhr6Ya22gqf6TrjdwN2+ZuxQQgKwPN4zZ9Mp5aKpd60B6WC/fC8+sB4PN/wC5uVflnsjZlOUcQp6ht9FjrSgfehdqeN+o3G8BBcVFwgmbUta6EhzXAOa4awWkXBB8FzQEREBERAUZ8vGa/QeG9BA60lWTHvEDbGQ8bhvmKkxVN5V81dbMUmfC7Sii9hT7DGwm7h4uJPgQg05ERBk8s4E/M1ZBTU32pXtZft0W9rncGgngrj4dQMwqGOKkbosiY2OMbGtAA/2ULc3XKX/Wr6lu2npr8DK8f+GjzKckBERAREQEREBERAREQEREGPx/BWZipZqer+zMxzCdl+xw3g2I8FTfFsMfgs8sFYLPie6N4/mabXG7vG4q7Cr9zh8pfQ6iKtpm+rOOint3TMHquPi0W/t70EOoiILL8g+a/TmG9BO68lIRHvMDrmM8LFvlCkxVN5J81dU8UhfM7Ril9hUbAx5FnHwcAfAFWyQEREBERBpXK9mrqrhUphdoyz/u8G0OeDpOHg258bKqKkfl0zX6fxMwwOvFSAwt2GY26U+8BvkUcIC9GH0D8UmjipG6T5Htjjbte4gAe8rzqWub5lP0lWSVlQ31KYaMW+oeP/jbnztQTrljAWZYo4Kam7ImNaT2aT+1zuLiTxWUREBERAREQEREBERAREQEREBYLO+Whm3D6infa723iJ+7M3Ww+8a9xKzqIKQTwOpXuZO0tc0lr2nUQ4GxBHiF1qTeXrKfoTEfpEDbR1YL9wnbYSDjcO8x2KMkBWu5Ic1dasKiMztKWD93n2lzANFx8W2PjdVRUj8hea/QGJiGd1oqsCF2wTA+yd7yW+dBZxERAWvZ+zOMoYdUVGrSa3RhB75n6mau/XrO4FbCq9c4bNnpCqioqd3qU46SbfO8ahwYf9ZQRJLKZnF0pLiSS4nWSTrJJXBEQcmMMhAYCSSAANZJPYLK3vJ5lfqhhsEDgA8N05ztmfrfr77fZ8GhQJyH5V6w4o2SZt4qQCd+wy39k38wLvIVZ9AREQEREBERAREQEREBERAREQEREGocqeVOt2FzRxN0pY/b0+3pWA+qPFpLeIVS1eNVV5Y8qdV8Vl6Ftoqi9RDsGkTpt4OvwIQaMuUUhhcHREtIILSNRBGsEFcUQXCyDmcZvw6nqNWm5ujOB3TM1P1d2vWNxC2FV65vWbPR9XJRVDvUqB0kO6dg1jiwf6ArCoMbmPG2ZbpJ6iq+zCxz7dmkR9lo3k2HFU4xPEX4vPLNWHSfK90jz/M43PBTXzis26LYaCmPbaoqfAXETDxu7g1QUgIi23ktyr1uxSGOVulEw9NUbOiYR6p8TZvmQT7yOZV6r4VF0zbS1FqibaNIDQbwbbiSt5REBERAREQEREBERAREQEREBERAREQFHnLflTrFhbpIW3lpLzs2mO3tW/lGl5ApDXx7Q8EPFwdRG0bEFHUWzco2Vup+JTwNFo79JT74X626++2tvlWsoPThmIvwiaKajOi+J7ZIzsc03H+yuDhWaYcSw9lbpaERh6d57dANBLwd4II4Kmq2uiz9LR4NPhzb6MsrHtf/ANsRuZI+LmtPF6DFZqx92aK2epqNRleXAduizsY3g0AcFiURAVk+QPKnoXDjUzttJVkOG0QMuGDiSXcW7FA+S8uOzZX09NHcCR46Rw+7E3W935QeNlcSmp20jGsp2hrWNaxjR2BrRYAcAg7EREBERAREQEREBERAREQEREBERAREQEREEUc4HKfpSiZV07faUptJbvp3kX9zrHwc5VzV3K2jZiMT46pukyRro5G7WOBBHuKp1mzL7srVs9NUXJieWtd2aUZ1sdxaQUGIREQERe3BcJfjtTDBRi75ntjbuLj2ncBrO4IJw5u2U/o0M1dUt9aUmGn3RNN3uHi4AeQ7VMy8WCYSzAaaGCjFmQsbG3eGjtO8nWd5XtQEREBERAREQEREBERAREQEREBERAREQEREBQnzispdIyGvphrbaCp/pOuN3A3b5m7FNix+P4KzMVLNT1f2ZmOYTsv2OG8GxHggpYi9eLYY/BaiWCsFnxPdG8fzNNrjd3jcV5EBTNzdsp/SZpq6pb6sQMNPvlcLvcPBpA852KHaandVvaynaXOe5rGNHaXONgBxKuJkvLbcp0FPTR2JjYOkI+9K7W935ieFkGbREQEREBERAREQEREBERAREQEREBERAREQEREBERBg8RyRQ4tK6XEKKCWR1tN7mAk2Fhc9+oLzfs2w38OpvhtREHdR5CoMPkZJSUMDHsIcx4YAWuHYQVn0RAREQEREBERAREQEREBERB//2Q==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90D15310-645D-6045-AF51-C72688EFE972}"/>
              </a:ext>
            </a:extLst>
          </p:cNvPr>
          <p:cNvSpPr/>
          <p:nvPr/>
        </p:nvSpPr>
        <p:spPr>
          <a:xfrm>
            <a:off x="7380083" y="5522228"/>
            <a:ext cx="3770094" cy="944108"/>
          </a:xfrm>
          <a:prstGeom prst="wedgeRoundRectCallout">
            <a:avLst>
              <a:gd name="adj1" fmla="val -50084"/>
              <a:gd name="adj2" fmla="val -1461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much ontological Reasoning and Expressivity does the </a:t>
            </a:r>
            <a:r>
              <a:rPr lang="en-US" b="1" dirty="0"/>
              <a:t>Web</a:t>
            </a:r>
            <a:r>
              <a:rPr lang="en-US" dirty="0"/>
              <a:t> actually need?</a:t>
            </a:r>
          </a:p>
        </p:txBody>
      </p:sp>
      <p:pic>
        <p:nvPicPr>
          <p:cNvPr id="20" name="Picture 2" descr="Image result for Aidan Hogan">
            <a:extLst>
              <a:ext uri="{FF2B5EF4-FFF2-40B4-BE49-F238E27FC236}">
                <a16:creationId xmlns:a16="http://schemas.microsoft.com/office/drawing/2014/main" id="{2B0B9C14-0707-2944-B76E-AD246AD4B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0177" y="5255026"/>
            <a:ext cx="875446" cy="121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E7DDC7C-D053-234B-A6F1-FE64190E9F44}"/>
              </a:ext>
            </a:extLst>
          </p:cNvPr>
          <p:cNvSpPr/>
          <p:nvPr/>
        </p:nvSpPr>
        <p:spPr>
          <a:xfrm>
            <a:off x="167301" y="256094"/>
            <a:ext cx="992893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1600" i="1" dirty="0">
                <a:latin typeface="Arial"/>
                <a:cs typeface="Arial"/>
              </a:rPr>
              <a:t>  </a:t>
            </a:r>
            <a:r>
              <a:rPr lang="en-US" sz="1600" i="1" u="sng" dirty="0">
                <a:latin typeface="Arial"/>
                <a:cs typeface="Arial"/>
              </a:rPr>
              <a:t>Cautious</a:t>
            </a:r>
            <a:r>
              <a:rPr lang="en-US" sz="1600" dirty="0">
                <a:latin typeface="Arial"/>
                <a:cs typeface="Arial"/>
              </a:rPr>
              <a:t> OWL inference can still help to enrich Linked Data  and can be implemented in a scalable manner!</a:t>
            </a:r>
          </a:p>
        </p:txBody>
      </p:sp>
      <p:pic>
        <p:nvPicPr>
          <p:cNvPr id="13" name="Picture 12" descr="Screen shot 2011-03-06 at 18.01.18.png">
            <a:extLst>
              <a:ext uri="{FF2B5EF4-FFF2-40B4-BE49-F238E27FC236}">
                <a16:creationId xmlns:a16="http://schemas.microsoft.com/office/drawing/2014/main" id="{4E9F274A-3278-A44F-A83D-4E45FF6933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277" y="1554416"/>
            <a:ext cx="3868383" cy="285561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89FCCEA-38F7-4C4D-B99F-3A8E9AFF702A}"/>
              </a:ext>
            </a:extLst>
          </p:cNvPr>
          <p:cNvGrpSpPr/>
          <p:nvPr/>
        </p:nvGrpSpPr>
        <p:grpSpPr>
          <a:xfrm>
            <a:off x="4629684" y="5153559"/>
            <a:ext cx="490948" cy="1275519"/>
            <a:chOff x="5385122" y="5243124"/>
            <a:chExt cx="490948" cy="127551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4C94142-6752-3E4A-9C36-A31CFB68921A}"/>
                </a:ext>
              </a:extLst>
            </p:cNvPr>
            <p:cNvGrpSpPr/>
            <p:nvPr/>
          </p:nvGrpSpPr>
          <p:grpSpPr>
            <a:xfrm>
              <a:off x="5385122" y="5243124"/>
              <a:ext cx="484881" cy="331330"/>
              <a:chOff x="5448622" y="5243124"/>
              <a:chExt cx="484881" cy="331330"/>
            </a:xfrm>
          </p:grpSpPr>
          <p:sp>
            <p:nvSpPr>
              <p:cNvPr id="33" name="Can 32">
                <a:extLst>
                  <a:ext uri="{FF2B5EF4-FFF2-40B4-BE49-F238E27FC236}">
                    <a16:creationId xmlns:a16="http://schemas.microsoft.com/office/drawing/2014/main" id="{871A14FD-8235-AE4D-9A21-4FEF8F8C6B93}"/>
                  </a:ext>
                </a:extLst>
              </p:cNvPr>
              <p:cNvSpPr/>
              <p:nvPr/>
            </p:nvSpPr>
            <p:spPr>
              <a:xfrm>
                <a:off x="5448622" y="5243124"/>
                <a:ext cx="484881" cy="331330"/>
              </a:xfrm>
              <a:prstGeom prst="can">
                <a:avLst>
                  <a:gd name="adj" fmla="val 26793"/>
                </a:avLst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8F5DFB4-526D-7A43-9B47-B0FE68ADAC43}"/>
                  </a:ext>
                </a:extLst>
              </p:cNvPr>
              <p:cNvGrpSpPr/>
              <p:nvPr/>
            </p:nvGrpSpPr>
            <p:grpSpPr>
              <a:xfrm>
                <a:off x="5487087" y="5338855"/>
                <a:ext cx="401539" cy="202692"/>
                <a:chOff x="5588687" y="4983255"/>
                <a:chExt cx="401539" cy="202692"/>
              </a:xfrm>
            </p:grpSpPr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F7E43043-444E-CD49-B648-D1465544B474}"/>
                    </a:ext>
                  </a:extLst>
                </p:cNvPr>
                <p:cNvCxnSpPr>
                  <a:stCxn id="37" idx="6"/>
                  <a:endCxn id="36" idx="1"/>
                </p:cNvCxnSpPr>
                <p:nvPr/>
              </p:nvCxnSpPr>
              <p:spPr bwMode="auto">
                <a:xfrm>
                  <a:off x="5760630" y="5046247"/>
                  <a:ext cx="82833" cy="32166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</p:cxnSp>
            <p:sp>
              <p:nvSpPr>
                <p:cNvPr id="36" name="Oval 16">
                  <a:extLst>
                    <a:ext uri="{FF2B5EF4-FFF2-40B4-BE49-F238E27FC236}">
                      <a16:creationId xmlns:a16="http://schemas.microsoft.com/office/drawing/2014/main" id="{A2C61E24-9A42-B04B-89A8-9A50064B09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18283" y="5059963"/>
                  <a:ext cx="171943" cy="125984"/>
                </a:xfrm>
                <a:prstGeom prst="ellipse">
                  <a:avLst/>
                </a:prstGeom>
                <a:solidFill>
                  <a:srgbClr val="008000">
                    <a:alpha val="7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rIns="0">
                  <a:prstTxWarp prst="textNoShape">
                    <a:avLst/>
                  </a:prstTxWarp>
                </a:bodyPr>
                <a:lstStyle/>
                <a:p>
                  <a:endParaRPr lang="en-US" sz="1200" dirty="0"/>
                </a:p>
              </p:txBody>
            </p:sp>
            <p:sp>
              <p:nvSpPr>
                <p:cNvPr id="37" name="Oval 16">
                  <a:extLst>
                    <a:ext uri="{FF2B5EF4-FFF2-40B4-BE49-F238E27FC236}">
                      <a16:creationId xmlns:a16="http://schemas.microsoft.com/office/drawing/2014/main" id="{8097DEF2-1F88-A341-8C41-298AFCD46D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8687" y="4983255"/>
                  <a:ext cx="171943" cy="125984"/>
                </a:xfrm>
                <a:prstGeom prst="ellipse">
                  <a:avLst/>
                </a:prstGeom>
                <a:solidFill>
                  <a:srgbClr val="008000">
                    <a:alpha val="7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rIns="0">
                  <a:prstTxWarp prst="textNoShape">
                    <a:avLst/>
                  </a:prstTxWarp>
                </a:bodyPr>
                <a:lstStyle/>
                <a:p>
                  <a:endParaRPr lang="en-US" sz="1200" dirty="0"/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4BB40D7-3C5C-5241-AB7B-9CF021113E29}"/>
                </a:ext>
              </a:extLst>
            </p:cNvPr>
            <p:cNvGrpSpPr/>
            <p:nvPr/>
          </p:nvGrpSpPr>
          <p:grpSpPr>
            <a:xfrm>
              <a:off x="5391045" y="5712608"/>
              <a:ext cx="484881" cy="331330"/>
              <a:chOff x="5448622" y="5243124"/>
              <a:chExt cx="484881" cy="331330"/>
            </a:xfrm>
          </p:grpSpPr>
          <p:sp>
            <p:nvSpPr>
              <p:cNvPr id="28" name="Can 27">
                <a:extLst>
                  <a:ext uri="{FF2B5EF4-FFF2-40B4-BE49-F238E27FC236}">
                    <a16:creationId xmlns:a16="http://schemas.microsoft.com/office/drawing/2014/main" id="{BF46EB09-E4F5-CC4E-A311-FBFB33E00E87}"/>
                  </a:ext>
                </a:extLst>
              </p:cNvPr>
              <p:cNvSpPr/>
              <p:nvPr/>
            </p:nvSpPr>
            <p:spPr>
              <a:xfrm>
                <a:off x="5448622" y="5243124"/>
                <a:ext cx="484881" cy="331330"/>
              </a:xfrm>
              <a:prstGeom prst="can">
                <a:avLst>
                  <a:gd name="adj" fmla="val 26793"/>
                </a:avLst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29" name="Group 228">
                <a:extLst>
                  <a:ext uri="{FF2B5EF4-FFF2-40B4-BE49-F238E27FC236}">
                    <a16:creationId xmlns:a16="http://schemas.microsoft.com/office/drawing/2014/main" id="{4FD4640A-3A8D-B949-990C-9D76E78D13EB}"/>
                  </a:ext>
                </a:extLst>
              </p:cNvPr>
              <p:cNvGrpSpPr/>
              <p:nvPr/>
            </p:nvGrpSpPr>
            <p:grpSpPr>
              <a:xfrm>
                <a:off x="5487087" y="5338855"/>
                <a:ext cx="401539" cy="202692"/>
                <a:chOff x="5588687" y="4983255"/>
                <a:chExt cx="401539" cy="202692"/>
              </a:xfrm>
            </p:grpSpPr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BB3449C8-5645-6D41-819D-7840C9465EC9}"/>
                    </a:ext>
                  </a:extLst>
                </p:cNvPr>
                <p:cNvCxnSpPr>
                  <a:stCxn id="32" idx="6"/>
                  <a:endCxn id="31" idx="1"/>
                </p:cNvCxnSpPr>
                <p:nvPr/>
              </p:nvCxnSpPr>
              <p:spPr bwMode="auto">
                <a:xfrm>
                  <a:off x="5760630" y="5046247"/>
                  <a:ext cx="82833" cy="32166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</p:cxnSp>
            <p:sp>
              <p:nvSpPr>
                <p:cNvPr id="31" name="Oval 16">
                  <a:extLst>
                    <a:ext uri="{FF2B5EF4-FFF2-40B4-BE49-F238E27FC236}">
                      <a16:creationId xmlns:a16="http://schemas.microsoft.com/office/drawing/2014/main" id="{270B1BB2-58B3-3949-9FD9-078C248DAF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18283" y="5059963"/>
                  <a:ext cx="171943" cy="125984"/>
                </a:xfrm>
                <a:prstGeom prst="ellipse">
                  <a:avLst/>
                </a:prstGeom>
                <a:solidFill>
                  <a:srgbClr val="008000">
                    <a:alpha val="7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rIns="0">
                  <a:prstTxWarp prst="textNoShape">
                    <a:avLst/>
                  </a:prstTxWarp>
                </a:bodyPr>
                <a:lstStyle/>
                <a:p>
                  <a:endParaRPr lang="en-US" sz="1200" dirty="0"/>
                </a:p>
              </p:txBody>
            </p:sp>
            <p:sp>
              <p:nvSpPr>
                <p:cNvPr id="32" name="Oval 16">
                  <a:extLst>
                    <a:ext uri="{FF2B5EF4-FFF2-40B4-BE49-F238E27FC236}">
                      <a16:creationId xmlns:a16="http://schemas.microsoft.com/office/drawing/2014/main" id="{EF44B4F2-A328-5049-A03F-BF031F3FD0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8687" y="4983255"/>
                  <a:ext cx="171943" cy="125984"/>
                </a:xfrm>
                <a:prstGeom prst="ellipse">
                  <a:avLst/>
                </a:prstGeom>
                <a:solidFill>
                  <a:srgbClr val="008000">
                    <a:alpha val="7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rIns="0">
                  <a:prstTxWarp prst="textNoShape">
                    <a:avLst/>
                  </a:prstTxWarp>
                </a:bodyPr>
                <a:lstStyle/>
                <a:p>
                  <a:endParaRPr lang="en-US" sz="1200" dirty="0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001736-38E2-D64F-8B06-C02107FBE0EF}"/>
                </a:ext>
              </a:extLst>
            </p:cNvPr>
            <p:cNvGrpSpPr/>
            <p:nvPr/>
          </p:nvGrpSpPr>
          <p:grpSpPr>
            <a:xfrm>
              <a:off x="5391189" y="6187313"/>
              <a:ext cx="484881" cy="331330"/>
              <a:chOff x="5448622" y="5243124"/>
              <a:chExt cx="484881" cy="331330"/>
            </a:xfrm>
          </p:grpSpPr>
          <p:sp>
            <p:nvSpPr>
              <p:cNvPr id="22" name="Can 21">
                <a:extLst>
                  <a:ext uri="{FF2B5EF4-FFF2-40B4-BE49-F238E27FC236}">
                    <a16:creationId xmlns:a16="http://schemas.microsoft.com/office/drawing/2014/main" id="{F685B8A8-D014-FB46-93BA-F2E7776EC868}"/>
                  </a:ext>
                </a:extLst>
              </p:cNvPr>
              <p:cNvSpPr/>
              <p:nvPr/>
            </p:nvSpPr>
            <p:spPr>
              <a:xfrm>
                <a:off x="5448622" y="5243124"/>
                <a:ext cx="484881" cy="331330"/>
              </a:xfrm>
              <a:prstGeom prst="can">
                <a:avLst>
                  <a:gd name="adj" fmla="val 26793"/>
                </a:avLst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24" name="Group 228">
                <a:extLst>
                  <a:ext uri="{FF2B5EF4-FFF2-40B4-BE49-F238E27FC236}">
                    <a16:creationId xmlns:a16="http://schemas.microsoft.com/office/drawing/2014/main" id="{F142CD25-1149-B146-9F0D-C0C4A0BB884F}"/>
                  </a:ext>
                </a:extLst>
              </p:cNvPr>
              <p:cNvGrpSpPr/>
              <p:nvPr/>
            </p:nvGrpSpPr>
            <p:grpSpPr>
              <a:xfrm>
                <a:off x="5487087" y="5338855"/>
                <a:ext cx="401539" cy="202692"/>
                <a:chOff x="5588687" y="4983255"/>
                <a:chExt cx="401539" cy="202692"/>
              </a:xfrm>
            </p:grpSpPr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EEF909AD-5526-D34B-B42D-91BE727AD77B}"/>
                    </a:ext>
                  </a:extLst>
                </p:cNvPr>
                <p:cNvCxnSpPr>
                  <a:stCxn id="27" idx="6"/>
                  <a:endCxn id="26" idx="1"/>
                </p:cNvCxnSpPr>
                <p:nvPr/>
              </p:nvCxnSpPr>
              <p:spPr bwMode="auto">
                <a:xfrm>
                  <a:off x="5760630" y="5046247"/>
                  <a:ext cx="82833" cy="32166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</p:cxnSp>
            <p:sp>
              <p:nvSpPr>
                <p:cNvPr id="26" name="Oval 16">
                  <a:extLst>
                    <a:ext uri="{FF2B5EF4-FFF2-40B4-BE49-F238E27FC236}">
                      <a16:creationId xmlns:a16="http://schemas.microsoft.com/office/drawing/2014/main" id="{72970798-F53A-F044-A6B6-F68652FD84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18283" y="5059963"/>
                  <a:ext cx="171943" cy="125984"/>
                </a:xfrm>
                <a:prstGeom prst="ellipse">
                  <a:avLst/>
                </a:prstGeom>
                <a:solidFill>
                  <a:srgbClr val="008000">
                    <a:alpha val="7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rIns="0">
                  <a:prstTxWarp prst="textNoShape">
                    <a:avLst/>
                  </a:prstTxWarp>
                </a:bodyPr>
                <a:lstStyle/>
                <a:p>
                  <a:endParaRPr lang="en-US" sz="1200" dirty="0"/>
                </a:p>
              </p:txBody>
            </p:sp>
            <p:sp>
              <p:nvSpPr>
                <p:cNvPr id="27" name="Oval 16">
                  <a:extLst>
                    <a:ext uri="{FF2B5EF4-FFF2-40B4-BE49-F238E27FC236}">
                      <a16:creationId xmlns:a16="http://schemas.microsoft.com/office/drawing/2014/main" id="{C8816D5F-3651-614E-A0B1-E35F58A914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8687" y="4983255"/>
                  <a:ext cx="171943" cy="125984"/>
                </a:xfrm>
                <a:prstGeom prst="ellipse">
                  <a:avLst/>
                </a:prstGeom>
                <a:solidFill>
                  <a:srgbClr val="008000">
                    <a:alpha val="70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rIns="0">
                  <a:prstTxWarp prst="textNoShape">
                    <a:avLst/>
                  </a:prstTxWarp>
                </a:bodyPr>
                <a:lstStyle/>
                <a:p>
                  <a:endParaRPr lang="en-US" sz="1200" dirty="0"/>
                </a:p>
              </p:txBody>
            </p:sp>
          </p:grpSp>
        </p:grp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22503C8-4F36-A743-8CF6-59C0F4794F9F}"/>
              </a:ext>
            </a:extLst>
          </p:cNvPr>
          <p:cNvSpPr/>
          <p:nvPr/>
        </p:nvSpPr>
        <p:spPr>
          <a:xfrm>
            <a:off x="2366794" y="4200317"/>
            <a:ext cx="2182565" cy="2560370"/>
          </a:xfrm>
          <a:prstGeom prst="roundRect">
            <a:avLst>
              <a:gd name="adj" fmla="val 9103"/>
            </a:avLst>
          </a:prstGeom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/>
              <a:t>On disk</a:t>
            </a:r>
          </a:p>
          <a:p>
            <a:pPr algn="ctr"/>
            <a:endParaRPr lang="en-IE" dirty="0"/>
          </a:p>
          <a:p>
            <a:pPr algn="ctr"/>
            <a:endParaRPr lang="en-IE" dirty="0"/>
          </a:p>
          <a:p>
            <a:pPr algn="ctr"/>
            <a:endParaRPr lang="en-IE" dirty="0"/>
          </a:p>
          <a:p>
            <a:pPr algn="ctr"/>
            <a:endParaRPr lang="en-IE" dirty="0"/>
          </a:p>
          <a:p>
            <a:pPr algn="ctr"/>
            <a:endParaRPr lang="en-IE" dirty="0"/>
          </a:p>
          <a:p>
            <a:pPr algn="ctr"/>
            <a:endParaRPr lang="en-IE" dirty="0"/>
          </a:p>
          <a:p>
            <a:pPr algn="ctr"/>
            <a:endParaRPr lang="en-IE" dirty="0"/>
          </a:p>
          <a:p>
            <a:pPr algn="ctr"/>
            <a:endParaRPr lang="en-IE" dirty="0"/>
          </a:p>
        </p:txBody>
      </p: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8B0AD2E0-083A-FE42-AA1B-6F51D57B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6439136-F6C2-F248-9BA6-94172D654A3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08C9360-556D-FD4F-8079-91942A0EFDF3}"/>
              </a:ext>
            </a:extLst>
          </p:cNvPr>
          <p:cNvSpPr/>
          <p:nvPr/>
        </p:nvSpPr>
        <p:spPr>
          <a:xfrm>
            <a:off x="2256104" y="4073866"/>
            <a:ext cx="3171888" cy="2784137"/>
          </a:xfrm>
          <a:prstGeom prst="roundRect">
            <a:avLst>
              <a:gd name="adj" fmla="val 8509"/>
            </a:avLst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Can 41">
            <a:extLst>
              <a:ext uri="{FF2B5EF4-FFF2-40B4-BE49-F238E27FC236}">
                <a16:creationId xmlns:a16="http://schemas.microsoft.com/office/drawing/2014/main" id="{9163F34C-A349-3742-ABFB-F6F8DF6A78C6}"/>
              </a:ext>
            </a:extLst>
          </p:cNvPr>
          <p:cNvSpPr/>
          <p:nvPr/>
        </p:nvSpPr>
        <p:spPr>
          <a:xfrm>
            <a:off x="2384505" y="5917290"/>
            <a:ext cx="2164854" cy="648071"/>
          </a:xfrm>
          <a:prstGeom prst="can">
            <a:avLst>
              <a:gd name="adj" fmla="val 50000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" name="Can 42">
            <a:extLst>
              <a:ext uri="{FF2B5EF4-FFF2-40B4-BE49-F238E27FC236}">
                <a16:creationId xmlns:a16="http://schemas.microsoft.com/office/drawing/2014/main" id="{8C0F1CCE-52D4-F743-83A7-9B85357A3D8C}"/>
              </a:ext>
            </a:extLst>
          </p:cNvPr>
          <p:cNvSpPr/>
          <p:nvPr/>
        </p:nvSpPr>
        <p:spPr>
          <a:xfrm>
            <a:off x="2384505" y="5449677"/>
            <a:ext cx="2164854" cy="648071"/>
          </a:xfrm>
          <a:prstGeom prst="can">
            <a:avLst>
              <a:gd name="adj" fmla="val 50000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Can 43">
            <a:extLst>
              <a:ext uri="{FF2B5EF4-FFF2-40B4-BE49-F238E27FC236}">
                <a16:creationId xmlns:a16="http://schemas.microsoft.com/office/drawing/2014/main" id="{A44E36C9-A5C4-CB41-9581-7CD680871B00}"/>
              </a:ext>
            </a:extLst>
          </p:cNvPr>
          <p:cNvSpPr/>
          <p:nvPr/>
        </p:nvSpPr>
        <p:spPr>
          <a:xfrm>
            <a:off x="2393065" y="4981186"/>
            <a:ext cx="2164854" cy="648071"/>
          </a:xfrm>
          <a:prstGeom prst="can">
            <a:avLst>
              <a:gd name="adj" fmla="val 50000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Bent Arrow 44">
            <a:extLst>
              <a:ext uri="{FF2B5EF4-FFF2-40B4-BE49-F238E27FC236}">
                <a16:creationId xmlns:a16="http://schemas.microsoft.com/office/drawing/2014/main" id="{8586DA51-8649-364C-84CC-2D85F3FA59D9}"/>
              </a:ext>
            </a:extLst>
          </p:cNvPr>
          <p:cNvSpPr/>
          <p:nvPr/>
        </p:nvSpPr>
        <p:spPr>
          <a:xfrm flipV="1">
            <a:off x="1094781" y="4975415"/>
            <a:ext cx="1099561" cy="1296143"/>
          </a:xfrm>
          <a:prstGeom prst="bentArrow">
            <a:avLst>
              <a:gd name="adj1" fmla="val 22811"/>
              <a:gd name="adj2" fmla="val 38131"/>
              <a:gd name="adj3" fmla="val 25000"/>
              <a:gd name="adj4" fmla="val 59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46C685C-C308-F94B-BF8A-E9C80D397B41}"/>
              </a:ext>
            </a:extLst>
          </p:cNvPr>
          <p:cNvGrpSpPr/>
          <p:nvPr/>
        </p:nvGrpSpPr>
        <p:grpSpPr>
          <a:xfrm>
            <a:off x="604147" y="4558700"/>
            <a:ext cx="1275259" cy="791840"/>
            <a:chOff x="1201046" y="3429000"/>
            <a:chExt cx="1275259" cy="79184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1E99FFB-3E14-F947-92BC-D9BE49C7D94E}"/>
                </a:ext>
              </a:extLst>
            </p:cNvPr>
            <p:cNvSpPr/>
            <p:nvPr/>
          </p:nvSpPr>
          <p:spPr>
            <a:xfrm>
              <a:off x="1691681" y="3429000"/>
              <a:ext cx="280528" cy="3390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FE74A18-AE6B-C34B-8C76-8EFB59125ADF}"/>
                </a:ext>
              </a:extLst>
            </p:cNvPr>
            <p:cNvSpPr txBox="1"/>
            <p:nvPr/>
          </p:nvSpPr>
          <p:spPr>
            <a:xfrm>
              <a:off x="1201046" y="3759175"/>
              <a:ext cx="12752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C6D9F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Indexing</a:t>
              </a:r>
              <a:endParaRPr lang="en-IE" sz="2400" dirty="0">
                <a:solidFill>
                  <a:srgbClr val="C6D9F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4CCF26-7820-3644-A93C-814A0BD46F07}"/>
              </a:ext>
            </a:extLst>
          </p:cNvPr>
          <p:cNvGrpSpPr/>
          <p:nvPr/>
        </p:nvGrpSpPr>
        <p:grpSpPr>
          <a:xfrm>
            <a:off x="613682" y="4073867"/>
            <a:ext cx="1231991" cy="853645"/>
            <a:chOff x="1222126" y="2640393"/>
            <a:chExt cx="1291187" cy="85364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508E8B9-256F-5D42-B8CA-0DBCF43E7564}"/>
                </a:ext>
              </a:extLst>
            </p:cNvPr>
            <p:cNvSpPr/>
            <p:nvPr/>
          </p:nvSpPr>
          <p:spPr>
            <a:xfrm>
              <a:off x="1702143" y="2640393"/>
              <a:ext cx="280528" cy="402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27E7A2B-6153-1341-A5CC-07960BB82569}"/>
                </a:ext>
              </a:extLst>
            </p:cNvPr>
            <p:cNvSpPr txBox="1"/>
            <p:nvPr/>
          </p:nvSpPr>
          <p:spPr>
            <a:xfrm>
              <a:off x="1222126" y="3032373"/>
              <a:ext cx="12911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C6D9F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Crawling</a:t>
              </a:r>
              <a:endParaRPr lang="en-IE" sz="2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6D9F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DACBE68-F945-1049-B1F1-8C2B8283AAE2}"/>
              </a:ext>
            </a:extLst>
          </p:cNvPr>
          <p:cNvGrpSpPr/>
          <p:nvPr/>
        </p:nvGrpSpPr>
        <p:grpSpPr>
          <a:xfrm>
            <a:off x="72598" y="1770322"/>
            <a:ext cx="2462343" cy="1948917"/>
            <a:chOff x="669497" y="260648"/>
            <a:chExt cx="2462343" cy="1948917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5C9F3B3C-09BB-D047-BA70-3C091945F71C}"/>
                </a:ext>
              </a:extLst>
            </p:cNvPr>
            <p:cNvSpPr/>
            <p:nvPr/>
          </p:nvSpPr>
          <p:spPr>
            <a:xfrm>
              <a:off x="669497" y="260648"/>
              <a:ext cx="2462343" cy="1948917"/>
            </a:xfrm>
            <a:prstGeom prst="roundRect">
              <a:avLst/>
            </a:prstGeom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4" name="Folded Corner 53">
              <a:extLst>
                <a:ext uri="{FF2B5EF4-FFF2-40B4-BE49-F238E27FC236}">
                  <a16:creationId xmlns:a16="http://schemas.microsoft.com/office/drawing/2014/main" id="{96FE9655-050C-A944-8BFF-E01E4556202A}"/>
                </a:ext>
              </a:extLst>
            </p:cNvPr>
            <p:cNvSpPr/>
            <p:nvPr/>
          </p:nvSpPr>
          <p:spPr>
            <a:xfrm flipV="1">
              <a:off x="1142958" y="537574"/>
              <a:ext cx="576064" cy="803194"/>
            </a:xfrm>
            <a:prstGeom prst="foldedCorner">
              <a:avLst>
                <a:gd name="adj" fmla="val 3512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5" name="Folded Corner 54">
              <a:extLst>
                <a:ext uri="{FF2B5EF4-FFF2-40B4-BE49-F238E27FC236}">
                  <a16:creationId xmlns:a16="http://schemas.microsoft.com/office/drawing/2014/main" id="{9F9929E9-4038-9F48-8F31-1CBF1CE0336C}"/>
                </a:ext>
              </a:extLst>
            </p:cNvPr>
            <p:cNvSpPr/>
            <p:nvPr/>
          </p:nvSpPr>
          <p:spPr>
            <a:xfrm flipV="1">
              <a:off x="852371" y="1080932"/>
              <a:ext cx="576064" cy="803194"/>
            </a:xfrm>
            <a:prstGeom prst="foldedCorner">
              <a:avLst>
                <a:gd name="adj" fmla="val 3512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6" name="Folded Corner 55">
              <a:extLst>
                <a:ext uri="{FF2B5EF4-FFF2-40B4-BE49-F238E27FC236}">
                  <a16:creationId xmlns:a16="http://schemas.microsoft.com/office/drawing/2014/main" id="{197C5FCC-3678-684D-BBFB-428650A8C4D4}"/>
                </a:ext>
              </a:extLst>
            </p:cNvPr>
            <p:cNvSpPr/>
            <p:nvPr/>
          </p:nvSpPr>
          <p:spPr>
            <a:xfrm flipV="1">
              <a:off x="2317783" y="1107349"/>
              <a:ext cx="576064" cy="803194"/>
            </a:xfrm>
            <a:prstGeom prst="foldedCorner">
              <a:avLst>
                <a:gd name="adj" fmla="val 3512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7" name="Folded Corner 56">
              <a:extLst>
                <a:ext uri="{FF2B5EF4-FFF2-40B4-BE49-F238E27FC236}">
                  <a16:creationId xmlns:a16="http://schemas.microsoft.com/office/drawing/2014/main" id="{3ACD5463-3A17-9740-ADEA-839304CFBD57}"/>
                </a:ext>
              </a:extLst>
            </p:cNvPr>
            <p:cNvSpPr/>
            <p:nvPr/>
          </p:nvSpPr>
          <p:spPr>
            <a:xfrm flipV="1">
              <a:off x="2358821" y="411591"/>
              <a:ext cx="576064" cy="803194"/>
            </a:xfrm>
            <a:prstGeom prst="foldedCorner">
              <a:avLst>
                <a:gd name="adj" fmla="val 3512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A14F9B1-EE45-8244-8543-80996A53F3A2}"/>
              </a:ext>
            </a:extLst>
          </p:cNvPr>
          <p:cNvCxnSpPr>
            <a:endCxn id="59" idx="1"/>
          </p:cNvCxnSpPr>
          <p:nvPr/>
        </p:nvCxnSpPr>
        <p:spPr bwMode="auto">
          <a:xfrm rot="5400000">
            <a:off x="592045" y="2476176"/>
            <a:ext cx="338153" cy="294879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59" name="Oval 16">
            <a:extLst>
              <a:ext uri="{FF2B5EF4-FFF2-40B4-BE49-F238E27FC236}">
                <a16:creationId xmlns:a16="http://schemas.microsoft.com/office/drawing/2014/main" id="{9CE2DDC8-A818-0A42-AB15-0C5CE2F8D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77" y="2774242"/>
            <a:ext cx="217855" cy="125983"/>
          </a:xfrm>
          <a:prstGeom prst="ellipse">
            <a:avLst/>
          </a:prstGeom>
          <a:solidFill>
            <a:srgbClr val="E0AEA2"/>
          </a:solidFill>
          <a:ln w="9525">
            <a:noFill/>
            <a:round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60" name="Oval 16">
            <a:extLst>
              <a:ext uri="{FF2B5EF4-FFF2-40B4-BE49-F238E27FC236}">
                <a16:creationId xmlns:a16="http://schemas.microsoft.com/office/drawing/2014/main" id="{F0B32DDA-368B-4147-9F8C-DA786191C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026" y="2015915"/>
            <a:ext cx="217855" cy="125983"/>
          </a:xfrm>
          <a:prstGeom prst="ellipse">
            <a:avLst/>
          </a:prstGeom>
          <a:solidFill>
            <a:srgbClr val="E0AEA2"/>
          </a:solidFill>
          <a:ln w="9525">
            <a:noFill/>
            <a:round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997C827-B468-B749-B2CE-19A00C8C6CB2}"/>
              </a:ext>
            </a:extLst>
          </p:cNvPr>
          <p:cNvCxnSpPr>
            <a:stCxn id="79" idx="4"/>
            <a:endCxn id="80" idx="1"/>
          </p:cNvCxnSpPr>
          <p:nvPr/>
        </p:nvCxnSpPr>
        <p:spPr bwMode="auto">
          <a:xfrm rot="16200000" flipH="1">
            <a:off x="792850" y="2206115"/>
            <a:ext cx="84688" cy="197090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62" name="Oval 16">
            <a:extLst>
              <a:ext uri="{FF2B5EF4-FFF2-40B4-BE49-F238E27FC236}">
                <a16:creationId xmlns:a16="http://schemas.microsoft.com/office/drawing/2014/main" id="{53B38132-2F5A-8940-ACAF-D2E587B8A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173" y="2738925"/>
            <a:ext cx="217855" cy="107533"/>
          </a:xfrm>
          <a:prstGeom prst="ellipse">
            <a:avLst/>
          </a:prstGeom>
          <a:solidFill>
            <a:srgbClr val="E0AEA2"/>
          </a:solidFill>
          <a:ln w="9525">
            <a:noFill/>
            <a:round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0D60526-FAF0-ED4A-867E-509116F7FA13}"/>
              </a:ext>
            </a:extLst>
          </p:cNvPr>
          <p:cNvCxnSpPr>
            <a:stCxn id="62" idx="7"/>
            <a:endCxn id="60" idx="4"/>
          </p:cNvCxnSpPr>
          <p:nvPr/>
        </p:nvCxnSpPr>
        <p:spPr bwMode="auto">
          <a:xfrm rot="5400000" flipH="1" flipV="1">
            <a:off x="1766152" y="2343870"/>
            <a:ext cx="612775" cy="208830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64" name="Oval 16">
            <a:extLst>
              <a:ext uri="{FF2B5EF4-FFF2-40B4-BE49-F238E27FC236}">
                <a16:creationId xmlns:a16="http://schemas.microsoft.com/office/drawing/2014/main" id="{F41A018B-B584-1745-9856-9BC305D0E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92" y="3027225"/>
            <a:ext cx="174384" cy="125983"/>
          </a:xfrm>
          <a:prstGeom prst="ellipse">
            <a:avLst/>
          </a:prstGeom>
          <a:solidFill>
            <a:srgbClr val="E0AEA2"/>
          </a:solidFill>
          <a:ln w="9525">
            <a:noFill/>
            <a:round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65" name="Oval 16">
            <a:extLst>
              <a:ext uri="{FF2B5EF4-FFF2-40B4-BE49-F238E27FC236}">
                <a16:creationId xmlns:a16="http://schemas.microsoft.com/office/drawing/2014/main" id="{4C5C3DB5-2BC2-9B45-9D7B-6B4024505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681" y="3026207"/>
            <a:ext cx="185950" cy="121060"/>
          </a:xfrm>
          <a:prstGeom prst="ellipse">
            <a:avLst/>
          </a:prstGeom>
          <a:solidFill>
            <a:srgbClr val="E0AEA2"/>
          </a:solidFill>
          <a:ln w="9525">
            <a:noFill/>
            <a:round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66" name="Oval 16">
            <a:extLst>
              <a:ext uri="{FF2B5EF4-FFF2-40B4-BE49-F238E27FC236}">
                <a16:creationId xmlns:a16="http://schemas.microsoft.com/office/drawing/2014/main" id="{72F0EC56-AB3E-8345-8EEC-ADFB6824F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43" y="2249431"/>
            <a:ext cx="174384" cy="125983"/>
          </a:xfrm>
          <a:prstGeom prst="ellipse">
            <a:avLst/>
          </a:prstGeom>
          <a:solidFill>
            <a:srgbClr val="E0AEA2"/>
          </a:solidFill>
          <a:ln w="9525">
            <a:noFill/>
            <a:round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67" name="Oval 16">
            <a:extLst>
              <a:ext uri="{FF2B5EF4-FFF2-40B4-BE49-F238E27FC236}">
                <a16:creationId xmlns:a16="http://schemas.microsoft.com/office/drawing/2014/main" id="{9DFF9E8B-769A-9B4C-BAE5-9EB368623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0773" y="2916725"/>
            <a:ext cx="217855" cy="107533"/>
          </a:xfrm>
          <a:prstGeom prst="ellipse">
            <a:avLst/>
          </a:prstGeom>
          <a:solidFill>
            <a:srgbClr val="E0AEA2"/>
          </a:solidFill>
          <a:ln w="9525">
            <a:noFill/>
            <a:round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68" name="Oval 16">
            <a:extLst>
              <a:ext uri="{FF2B5EF4-FFF2-40B4-BE49-F238E27FC236}">
                <a16:creationId xmlns:a16="http://schemas.microsoft.com/office/drawing/2014/main" id="{0D6E1ED9-8081-884D-849C-A6C2A4422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46" y="2631392"/>
            <a:ext cx="217855" cy="107533"/>
          </a:xfrm>
          <a:prstGeom prst="ellipse">
            <a:avLst/>
          </a:prstGeom>
          <a:solidFill>
            <a:srgbClr val="E0AEA2"/>
          </a:solidFill>
          <a:ln w="9525">
            <a:noFill/>
            <a:round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69" name="Oval 16">
            <a:extLst>
              <a:ext uri="{FF2B5EF4-FFF2-40B4-BE49-F238E27FC236}">
                <a16:creationId xmlns:a16="http://schemas.microsoft.com/office/drawing/2014/main" id="{BE1D80C0-2FC5-374D-A661-3916FB6F2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04" y="2846458"/>
            <a:ext cx="217855" cy="107533"/>
          </a:xfrm>
          <a:prstGeom prst="ellipse">
            <a:avLst/>
          </a:prstGeom>
          <a:solidFill>
            <a:srgbClr val="E0AEA2"/>
          </a:solidFill>
          <a:ln w="9525">
            <a:noFill/>
            <a:round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70" name="Oval 16">
            <a:extLst>
              <a:ext uri="{FF2B5EF4-FFF2-40B4-BE49-F238E27FC236}">
                <a16:creationId xmlns:a16="http://schemas.microsoft.com/office/drawing/2014/main" id="{C76E6331-70C8-DC4C-A135-B10A78D55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673" y="3107225"/>
            <a:ext cx="217855" cy="107533"/>
          </a:xfrm>
          <a:prstGeom prst="ellipse">
            <a:avLst/>
          </a:prstGeom>
          <a:solidFill>
            <a:srgbClr val="E0AEA2"/>
          </a:solidFill>
          <a:ln w="9525">
            <a:noFill/>
            <a:round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F1D2F8A-4A9A-1C45-B479-27FC5370C850}"/>
              </a:ext>
            </a:extLst>
          </p:cNvPr>
          <p:cNvCxnSpPr/>
          <p:nvPr/>
        </p:nvCxnSpPr>
        <p:spPr bwMode="auto">
          <a:xfrm rot="10800000">
            <a:off x="1891100" y="2846457"/>
            <a:ext cx="229424" cy="60616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FE93FB9-5409-3649-9EB8-FDC7616ADCEB}"/>
              </a:ext>
            </a:extLst>
          </p:cNvPr>
          <p:cNvCxnSpPr>
            <a:stCxn id="67" idx="4"/>
            <a:endCxn id="70" idx="7"/>
          </p:cNvCxnSpPr>
          <p:nvPr/>
        </p:nvCxnSpPr>
        <p:spPr bwMode="auto">
          <a:xfrm rot="5400000">
            <a:off x="2026306" y="3029577"/>
            <a:ext cx="98715" cy="88077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1FEEB2A-09A6-DE48-A07D-685DBA05B409}"/>
              </a:ext>
            </a:extLst>
          </p:cNvPr>
          <p:cNvCxnSpPr>
            <a:stCxn id="62" idx="3"/>
          </p:cNvCxnSpPr>
          <p:nvPr/>
        </p:nvCxnSpPr>
        <p:spPr bwMode="auto">
          <a:xfrm rot="16200000" flipH="1">
            <a:off x="1714332" y="2930454"/>
            <a:ext cx="276515" cy="77024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860763E-0DB2-C948-B1DB-66FF8AF0F9FE}"/>
              </a:ext>
            </a:extLst>
          </p:cNvPr>
          <p:cNvCxnSpPr>
            <a:stCxn id="60" idx="3"/>
            <a:endCxn id="66" idx="7"/>
          </p:cNvCxnSpPr>
          <p:nvPr/>
        </p:nvCxnSpPr>
        <p:spPr bwMode="auto">
          <a:xfrm rot="5400000">
            <a:off x="1964994" y="2132943"/>
            <a:ext cx="144433" cy="125440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616FB6A-5598-9143-83D1-BB9D014F916E}"/>
              </a:ext>
            </a:extLst>
          </p:cNvPr>
          <p:cNvCxnSpPr>
            <a:stCxn id="69" idx="4"/>
            <a:endCxn id="64" idx="0"/>
          </p:cNvCxnSpPr>
          <p:nvPr/>
        </p:nvCxnSpPr>
        <p:spPr bwMode="auto">
          <a:xfrm rot="5400000">
            <a:off x="384791" y="2974885"/>
            <a:ext cx="73234" cy="31447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BA25E8C-B151-7149-A57B-3CA557AD92FB}"/>
              </a:ext>
            </a:extLst>
          </p:cNvPr>
          <p:cNvCxnSpPr>
            <a:stCxn id="65" idx="0"/>
            <a:endCxn id="69" idx="5"/>
          </p:cNvCxnSpPr>
          <p:nvPr/>
        </p:nvCxnSpPr>
        <p:spPr bwMode="auto">
          <a:xfrm rot="16200000" flipV="1">
            <a:off x="566424" y="2885974"/>
            <a:ext cx="87965" cy="192502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539E0FE-470B-E046-A84F-2194C5C5A13A}"/>
              </a:ext>
            </a:extLst>
          </p:cNvPr>
          <p:cNvCxnSpPr>
            <a:stCxn id="59" idx="1"/>
            <a:endCxn id="68" idx="4"/>
          </p:cNvCxnSpPr>
          <p:nvPr/>
        </p:nvCxnSpPr>
        <p:spPr bwMode="auto">
          <a:xfrm rot="16200000" flipV="1">
            <a:off x="485845" y="2664855"/>
            <a:ext cx="53767" cy="201907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12CCA11-8E27-A04B-8CF7-4DC71D7789C9}"/>
              </a:ext>
            </a:extLst>
          </p:cNvPr>
          <p:cNvCxnSpPr>
            <a:stCxn id="65" idx="7"/>
            <a:endCxn id="66" idx="3"/>
          </p:cNvCxnSpPr>
          <p:nvPr/>
        </p:nvCxnSpPr>
        <p:spPr bwMode="auto">
          <a:xfrm rot="5400000" flipH="1" flipV="1">
            <a:off x="968305" y="2161059"/>
            <a:ext cx="686973" cy="1078782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79" name="Oval 16">
            <a:extLst>
              <a:ext uri="{FF2B5EF4-FFF2-40B4-BE49-F238E27FC236}">
                <a16:creationId xmlns:a16="http://schemas.microsoft.com/office/drawing/2014/main" id="{CEE221BA-35B3-164C-A2A6-19108F944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681" y="2144946"/>
            <a:ext cx="245936" cy="117371"/>
          </a:xfrm>
          <a:prstGeom prst="ellipse">
            <a:avLst/>
          </a:prstGeom>
          <a:solidFill>
            <a:srgbClr val="008000">
              <a:alpha val="58000"/>
            </a:srgbClr>
          </a:solidFill>
          <a:ln w="9525">
            <a:noFill/>
            <a:round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80" name="Oval 16">
            <a:extLst>
              <a:ext uri="{FF2B5EF4-FFF2-40B4-BE49-F238E27FC236}">
                <a16:creationId xmlns:a16="http://schemas.microsoft.com/office/drawing/2014/main" id="{4E618078-685B-764F-8C34-34B908A87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60" y="2328554"/>
            <a:ext cx="171943" cy="125984"/>
          </a:xfrm>
          <a:prstGeom prst="ellipse">
            <a:avLst/>
          </a:prstGeom>
          <a:solidFill>
            <a:srgbClr val="008000">
              <a:alpha val="58000"/>
            </a:srgbClr>
          </a:solidFill>
          <a:ln w="9525">
            <a:noFill/>
            <a:round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EF540655-2F76-7749-9F4E-9AB5ACCD880B}"/>
              </a:ext>
            </a:extLst>
          </p:cNvPr>
          <p:cNvSpPr/>
          <p:nvPr/>
        </p:nvSpPr>
        <p:spPr>
          <a:xfrm>
            <a:off x="4453492" y="4200317"/>
            <a:ext cx="805791" cy="2560370"/>
          </a:xfrm>
          <a:prstGeom prst="roundRect">
            <a:avLst/>
          </a:prstGeom>
          <a:solidFill>
            <a:schemeClr val="lt1">
              <a:alpha val="46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/>
              <a:t>RAM</a:t>
            </a:r>
          </a:p>
          <a:p>
            <a:pPr algn="ctr"/>
            <a:endParaRPr lang="en-IE" sz="1600" dirty="0"/>
          </a:p>
          <a:p>
            <a:pPr algn="ctr"/>
            <a:endParaRPr lang="en-IE" dirty="0"/>
          </a:p>
          <a:p>
            <a:pPr algn="ctr"/>
            <a:endParaRPr lang="en-IE" dirty="0"/>
          </a:p>
          <a:p>
            <a:pPr algn="ctr"/>
            <a:endParaRPr lang="en-IE" dirty="0"/>
          </a:p>
          <a:p>
            <a:pPr algn="ctr"/>
            <a:endParaRPr lang="en-IE" dirty="0"/>
          </a:p>
          <a:p>
            <a:pPr algn="ctr"/>
            <a:endParaRPr lang="en-IE" dirty="0"/>
          </a:p>
          <a:p>
            <a:pPr algn="ctr"/>
            <a:endParaRPr lang="en-IE" dirty="0"/>
          </a:p>
          <a:p>
            <a:pPr algn="ctr"/>
            <a:endParaRPr lang="en-IE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705970A-6982-D04A-BF10-976C12EC8EC0}"/>
              </a:ext>
            </a:extLst>
          </p:cNvPr>
          <p:cNvGrpSpPr/>
          <p:nvPr/>
        </p:nvGrpSpPr>
        <p:grpSpPr>
          <a:xfrm>
            <a:off x="5183083" y="5126020"/>
            <a:ext cx="306070" cy="1337546"/>
            <a:chOff x="6090920" y="5215586"/>
            <a:chExt cx="306070" cy="1337546"/>
          </a:xfrm>
        </p:grpSpPr>
        <p:sp>
          <p:nvSpPr>
            <p:cNvPr id="84" name="Left Arrow 83">
              <a:extLst>
                <a:ext uri="{FF2B5EF4-FFF2-40B4-BE49-F238E27FC236}">
                  <a16:creationId xmlns:a16="http://schemas.microsoft.com/office/drawing/2014/main" id="{425D7E12-A7C1-7846-BF00-621E670A9819}"/>
                </a:ext>
              </a:extLst>
            </p:cNvPr>
            <p:cNvSpPr/>
            <p:nvPr/>
          </p:nvSpPr>
          <p:spPr>
            <a:xfrm>
              <a:off x="6090920" y="5215586"/>
              <a:ext cx="297180" cy="365819"/>
            </a:xfrm>
            <a:prstGeom prst="leftArrow">
              <a:avLst>
                <a:gd name="adj1" fmla="val 32413"/>
                <a:gd name="adj2" fmla="val 43827"/>
              </a:avLst>
            </a:prstGeom>
            <a:solidFill>
              <a:srgbClr val="4F81BD"/>
            </a:solidFill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Left Arrow 84">
              <a:extLst>
                <a:ext uri="{FF2B5EF4-FFF2-40B4-BE49-F238E27FC236}">
                  <a16:creationId xmlns:a16="http://schemas.microsoft.com/office/drawing/2014/main" id="{651CE44E-257E-F14E-A9FE-D1690C886C7E}"/>
                </a:ext>
              </a:extLst>
            </p:cNvPr>
            <p:cNvSpPr/>
            <p:nvPr/>
          </p:nvSpPr>
          <p:spPr>
            <a:xfrm>
              <a:off x="6099810" y="5693422"/>
              <a:ext cx="297180" cy="365819"/>
            </a:xfrm>
            <a:prstGeom prst="leftArrow">
              <a:avLst>
                <a:gd name="adj1" fmla="val 32413"/>
                <a:gd name="adj2" fmla="val 43827"/>
              </a:avLst>
            </a:prstGeom>
            <a:solidFill>
              <a:srgbClr val="4F81BD"/>
            </a:solidFill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Left Arrow 85">
              <a:extLst>
                <a:ext uri="{FF2B5EF4-FFF2-40B4-BE49-F238E27FC236}">
                  <a16:creationId xmlns:a16="http://schemas.microsoft.com/office/drawing/2014/main" id="{7BD83113-E7B1-0D46-B21D-A2E1B3DED8D5}"/>
                </a:ext>
              </a:extLst>
            </p:cNvPr>
            <p:cNvSpPr/>
            <p:nvPr/>
          </p:nvSpPr>
          <p:spPr>
            <a:xfrm>
              <a:off x="6099810" y="6187313"/>
              <a:ext cx="297180" cy="365819"/>
            </a:xfrm>
            <a:prstGeom prst="leftArrow">
              <a:avLst>
                <a:gd name="adj1" fmla="val 32413"/>
                <a:gd name="adj2" fmla="val 43827"/>
              </a:avLst>
            </a:prstGeom>
            <a:solidFill>
              <a:srgbClr val="4F81BD"/>
            </a:solidFill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1903A52-FB03-3C43-BA9E-2196663BD685}"/>
              </a:ext>
            </a:extLst>
          </p:cNvPr>
          <p:cNvGrpSpPr/>
          <p:nvPr/>
        </p:nvGrpSpPr>
        <p:grpSpPr>
          <a:xfrm>
            <a:off x="2464233" y="5358906"/>
            <a:ext cx="1899472" cy="1053202"/>
            <a:chOff x="3219671" y="5448471"/>
            <a:chExt cx="1899472" cy="1053202"/>
          </a:xfrm>
        </p:grpSpPr>
        <p:sp>
          <p:nvSpPr>
            <p:cNvPr id="88" name="Oval 16">
              <a:extLst>
                <a:ext uri="{FF2B5EF4-FFF2-40B4-BE49-F238E27FC236}">
                  <a16:creationId xmlns:a16="http://schemas.microsoft.com/office/drawing/2014/main" id="{DBD3A069-7318-9646-B0EE-7136CADC7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9961" y="5448471"/>
              <a:ext cx="217855" cy="125983"/>
            </a:xfrm>
            <a:prstGeom prst="ellipse">
              <a:avLst/>
            </a:prstGeom>
            <a:solidFill>
              <a:srgbClr val="E0AEA2"/>
            </a:solidFill>
            <a:ln w="9525">
              <a:noFill/>
              <a:round/>
              <a:headEnd/>
              <a:tailEnd/>
            </a:ln>
          </p:spPr>
          <p:txBody>
            <a:bodyPr lIns="0" rIns="0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89" name="Oval 16">
              <a:extLst>
                <a:ext uri="{FF2B5EF4-FFF2-40B4-BE49-F238E27FC236}">
                  <a16:creationId xmlns:a16="http://schemas.microsoft.com/office/drawing/2014/main" id="{6FA9CF61-3D4C-794D-959C-CA78A5034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1288" y="5906273"/>
              <a:ext cx="217855" cy="125983"/>
            </a:xfrm>
            <a:prstGeom prst="ellipse">
              <a:avLst/>
            </a:prstGeom>
            <a:solidFill>
              <a:srgbClr val="E0AEA2"/>
            </a:solidFill>
            <a:ln w="9525">
              <a:noFill/>
              <a:round/>
              <a:headEnd/>
              <a:tailEnd/>
            </a:ln>
          </p:spPr>
          <p:txBody>
            <a:bodyPr lIns="0" rIns="0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90" name="Oval 16">
              <a:extLst>
                <a:ext uri="{FF2B5EF4-FFF2-40B4-BE49-F238E27FC236}">
                  <a16:creationId xmlns:a16="http://schemas.microsoft.com/office/drawing/2014/main" id="{8D4F6470-ADC2-3545-851C-AE5B91798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9671" y="6370272"/>
              <a:ext cx="217855" cy="125983"/>
            </a:xfrm>
            <a:prstGeom prst="ellipse">
              <a:avLst/>
            </a:prstGeom>
            <a:solidFill>
              <a:srgbClr val="E0AEA2"/>
            </a:solidFill>
            <a:ln w="9525">
              <a:noFill/>
              <a:round/>
              <a:headEnd/>
              <a:tailEnd/>
            </a:ln>
          </p:spPr>
          <p:txBody>
            <a:bodyPr lIns="0" rIns="0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0A175170-AC98-4C4B-A762-70A4756AFF48}"/>
                </a:ext>
              </a:extLst>
            </p:cNvPr>
            <p:cNvCxnSpPr>
              <a:stCxn id="112" idx="2"/>
              <a:endCxn id="90" idx="6"/>
            </p:cNvCxnSpPr>
            <p:nvPr/>
          </p:nvCxnSpPr>
          <p:spPr bwMode="auto">
            <a:xfrm flipH="1" flipV="1">
              <a:off x="3437526" y="6433264"/>
              <a:ext cx="208533" cy="68409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3DB9F233-A296-8E4D-BCB5-573403216DE0}"/>
                </a:ext>
              </a:extLst>
            </p:cNvPr>
            <p:cNvCxnSpPr>
              <a:stCxn id="89" idx="2"/>
              <a:endCxn id="108" idx="5"/>
            </p:cNvCxnSpPr>
            <p:nvPr/>
          </p:nvCxnSpPr>
          <p:spPr bwMode="auto">
            <a:xfrm flipH="1">
              <a:off x="4608057" y="5969265"/>
              <a:ext cx="293231" cy="133785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A13E735E-3C70-FA4A-B8DB-A422DB7BC053}"/>
                </a:ext>
              </a:extLst>
            </p:cNvPr>
            <p:cNvCxnSpPr/>
            <p:nvPr/>
          </p:nvCxnSpPr>
          <p:spPr bwMode="auto">
            <a:xfrm rot="10800000" flipV="1">
              <a:off x="3737764" y="6058508"/>
              <a:ext cx="671642" cy="44541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61EAAB7-C6AE-7D46-BAA6-A32D22B950E7}"/>
                </a:ext>
              </a:extLst>
            </p:cNvPr>
            <p:cNvCxnSpPr>
              <a:stCxn id="88" idx="3"/>
            </p:cNvCxnSpPr>
            <p:nvPr/>
          </p:nvCxnSpPr>
          <p:spPr bwMode="auto">
            <a:xfrm rot="5400000">
              <a:off x="4497739" y="5381880"/>
              <a:ext cx="3" cy="348250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5E7D1748-6BA9-2F42-85EF-CD2BA306317E}"/>
                </a:ext>
              </a:extLst>
            </p:cNvPr>
            <p:cNvCxnSpPr>
              <a:stCxn id="99" idx="4"/>
              <a:endCxn id="108" idx="1"/>
            </p:cNvCxnSpPr>
            <p:nvPr/>
          </p:nvCxnSpPr>
          <p:spPr bwMode="auto">
            <a:xfrm>
              <a:off x="3837656" y="5600871"/>
              <a:ext cx="616354" cy="413096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96A7428-A350-5F4C-9A8C-1238DB7A2E71}"/>
              </a:ext>
            </a:extLst>
          </p:cNvPr>
          <p:cNvGrpSpPr/>
          <p:nvPr/>
        </p:nvGrpSpPr>
        <p:grpSpPr>
          <a:xfrm>
            <a:off x="2814725" y="4703190"/>
            <a:ext cx="1069798" cy="1773271"/>
            <a:chOff x="3570163" y="4792755"/>
            <a:chExt cx="1069798" cy="1773271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528F20FF-6B67-3441-A47E-85C2014DB07F}"/>
                </a:ext>
              </a:extLst>
            </p:cNvPr>
            <p:cNvGrpSpPr/>
            <p:nvPr/>
          </p:nvGrpSpPr>
          <p:grpSpPr>
            <a:xfrm>
              <a:off x="3570163" y="5918972"/>
              <a:ext cx="522351" cy="213521"/>
              <a:chOff x="4521504" y="3166732"/>
              <a:chExt cx="522351" cy="213521"/>
            </a:xfrm>
          </p:grpSpPr>
          <p:sp>
            <p:nvSpPr>
              <p:cNvPr id="114" name="Oval 16">
                <a:extLst>
                  <a:ext uri="{FF2B5EF4-FFF2-40B4-BE49-F238E27FC236}">
                    <a16:creationId xmlns:a16="http://schemas.microsoft.com/office/drawing/2014/main" id="{B22A8ED7-CE27-E840-AF1A-29DBB49BD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6000" y="3166732"/>
                <a:ext cx="217855" cy="125983"/>
              </a:xfrm>
              <a:prstGeom prst="ellipse">
                <a:avLst/>
              </a:prstGeom>
              <a:solidFill>
                <a:srgbClr val="E0AEA2"/>
              </a:solidFill>
              <a:ln w="9525">
                <a:noFill/>
                <a:round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</a:bodyPr>
              <a:lstStyle/>
              <a:p>
                <a:endParaRPr lang="en-US" sz="1400" dirty="0"/>
              </a:p>
            </p:txBody>
          </p:sp>
          <p:sp>
            <p:nvSpPr>
              <p:cNvPr id="115" name="Oval 16">
                <a:extLst>
                  <a:ext uri="{FF2B5EF4-FFF2-40B4-BE49-F238E27FC236}">
                    <a16:creationId xmlns:a16="http://schemas.microsoft.com/office/drawing/2014/main" id="{9A0D1D35-B7FC-4D46-A891-5BFB4E6FC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1504" y="3254270"/>
                <a:ext cx="174384" cy="125983"/>
              </a:xfrm>
              <a:prstGeom prst="ellipse">
                <a:avLst/>
              </a:prstGeom>
              <a:solidFill>
                <a:srgbClr val="E0AEA2"/>
              </a:solidFill>
              <a:ln w="9525">
                <a:noFill/>
                <a:round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</a:bodyPr>
              <a:lstStyle/>
              <a:p>
                <a:endParaRPr lang="en-US" sz="1400" dirty="0"/>
              </a:p>
            </p:txBody>
          </p: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53D5544B-4224-A444-8E26-38548D830180}"/>
                  </a:ext>
                </a:extLst>
              </p:cNvPr>
              <p:cNvCxnSpPr>
                <a:stCxn id="114" idx="2"/>
                <a:endCxn id="115" idx="6"/>
              </p:cNvCxnSpPr>
              <p:nvPr/>
            </p:nvCxnSpPr>
            <p:spPr bwMode="auto">
              <a:xfrm rot="10800000" flipV="1">
                <a:off x="4695888" y="3229724"/>
                <a:ext cx="130112" cy="8753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</p:grpSp>
        <p:sp>
          <p:nvSpPr>
            <p:cNvPr id="98" name="Oval 16">
              <a:extLst>
                <a:ext uri="{FF2B5EF4-FFF2-40B4-BE49-F238E27FC236}">
                  <a16:creationId xmlns:a16="http://schemas.microsoft.com/office/drawing/2014/main" id="{ED015BFF-8722-124F-845C-5268646A1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760" y="5476250"/>
              <a:ext cx="217855" cy="125983"/>
            </a:xfrm>
            <a:prstGeom prst="ellipse">
              <a:avLst/>
            </a:prstGeom>
            <a:solidFill>
              <a:srgbClr val="E0AEA2"/>
            </a:solidFill>
            <a:ln w="9525">
              <a:noFill/>
              <a:round/>
              <a:headEnd/>
              <a:tailEnd/>
            </a:ln>
          </p:spPr>
          <p:txBody>
            <a:bodyPr lIns="0" rIns="0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99" name="Oval 16">
              <a:extLst>
                <a:ext uri="{FF2B5EF4-FFF2-40B4-BE49-F238E27FC236}">
                  <a16:creationId xmlns:a16="http://schemas.microsoft.com/office/drawing/2014/main" id="{5C0F13B7-FD63-C44C-940F-5A3CB6285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0464" y="5474888"/>
              <a:ext cx="174384" cy="125983"/>
            </a:xfrm>
            <a:prstGeom prst="ellipse">
              <a:avLst/>
            </a:prstGeom>
            <a:solidFill>
              <a:srgbClr val="E0AEA2"/>
            </a:solidFill>
            <a:ln w="9525">
              <a:noFill/>
              <a:round/>
              <a:headEnd/>
              <a:tailEnd/>
            </a:ln>
          </p:spPr>
          <p:txBody>
            <a:bodyPr lIns="0" rIns="0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A6D19462-ACC5-A448-98EC-C9110BB0FD2E}"/>
                </a:ext>
              </a:extLst>
            </p:cNvPr>
            <p:cNvCxnSpPr>
              <a:stCxn id="98" idx="2"/>
              <a:endCxn id="99" idx="6"/>
            </p:cNvCxnSpPr>
            <p:nvPr/>
          </p:nvCxnSpPr>
          <p:spPr bwMode="auto">
            <a:xfrm rot="10800000">
              <a:off x="3924848" y="5537880"/>
              <a:ext cx="180912" cy="1362"/>
            </a:xfrm>
            <a:prstGeom prst="straightConnector1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102017C-3044-2842-9E20-5D6A2A79F95C}"/>
                </a:ext>
              </a:extLst>
            </p:cNvPr>
            <p:cNvGrpSpPr/>
            <p:nvPr/>
          </p:nvGrpSpPr>
          <p:grpSpPr>
            <a:xfrm>
              <a:off x="3646059" y="6438681"/>
              <a:ext cx="573151" cy="127345"/>
              <a:chOff x="4470704" y="3165370"/>
              <a:chExt cx="573151" cy="127345"/>
            </a:xfrm>
          </p:grpSpPr>
          <p:sp>
            <p:nvSpPr>
              <p:cNvPr id="111" name="Oval 16">
                <a:extLst>
                  <a:ext uri="{FF2B5EF4-FFF2-40B4-BE49-F238E27FC236}">
                    <a16:creationId xmlns:a16="http://schemas.microsoft.com/office/drawing/2014/main" id="{EDB53E6A-7557-344A-94EC-30A2B28B2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6000" y="3166732"/>
                <a:ext cx="217855" cy="125983"/>
              </a:xfrm>
              <a:prstGeom prst="ellipse">
                <a:avLst/>
              </a:prstGeom>
              <a:solidFill>
                <a:srgbClr val="E0AEA2"/>
              </a:solidFill>
              <a:ln w="9525">
                <a:noFill/>
                <a:round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</a:bodyPr>
              <a:lstStyle/>
              <a:p>
                <a:endParaRPr lang="en-US" sz="1400" dirty="0"/>
              </a:p>
            </p:txBody>
          </p:sp>
          <p:sp>
            <p:nvSpPr>
              <p:cNvPr id="112" name="Oval 16">
                <a:extLst>
                  <a:ext uri="{FF2B5EF4-FFF2-40B4-BE49-F238E27FC236}">
                    <a16:creationId xmlns:a16="http://schemas.microsoft.com/office/drawing/2014/main" id="{B73B83BB-A263-1942-80B4-4CF4680B7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704" y="3165370"/>
                <a:ext cx="174384" cy="125983"/>
              </a:xfrm>
              <a:prstGeom prst="ellipse">
                <a:avLst/>
              </a:prstGeom>
              <a:solidFill>
                <a:srgbClr val="E0AEA2"/>
              </a:solidFill>
              <a:ln w="9525">
                <a:noFill/>
                <a:round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</a:bodyPr>
              <a:lstStyle/>
              <a:p>
                <a:endParaRPr lang="en-US" sz="1400" dirty="0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B4CBBA4B-15E0-9845-9DB6-A2265D5AAC5E}"/>
                  </a:ext>
                </a:extLst>
              </p:cNvPr>
              <p:cNvCxnSpPr>
                <a:stCxn id="111" idx="2"/>
                <a:endCxn id="112" idx="6"/>
              </p:cNvCxnSpPr>
              <p:nvPr/>
            </p:nvCxnSpPr>
            <p:spPr bwMode="auto">
              <a:xfrm rot="10800000">
                <a:off x="4645088" y="3228362"/>
                <a:ext cx="180912" cy="1362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7802CCA2-08A4-404E-8587-9F4BD54006BD}"/>
                </a:ext>
              </a:extLst>
            </p:cNvPr>
            <p:cNvGrpSpPr/>
            <p:nvPr/>
          </p:nvGrpSpPr>
          <p:grpSpPr>
            <a:xfrm>
              <a:off x="3901710" y="5917955"/>
              <a:ext cx="738251" cy="203545"/>
              <a:chOff x="4305604" y="3089170"/>
              <a:chExt cx="738251" cy="203545"/>
            </a:xfrm>
          </p:grpSpPr>
          <p:sp>
            <p:nvSpPr>
              <p:cNvPr id="108" name="Oval 16">
                <a:extLst>
                  <a:ext uri="{FF2B5EF4-FFF2-40B4-BE49-F238E27FC236}">
                    <a16:creationId xmlns:a16="http://schemas.microsoft.com/office/drawing/2014/main" id="{6EB85151-E663-C34F-B1AF-6A9AC1B51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6000" y="3166732"/>
                <a:ext cx="217855" cy="125983"/>
              </a:xfrm>
              <a:prstGeom prst="ellipse">
                <a:avLst/>
              </a:prstGeom>
              <a:solidFill>
                <a:srgbClr val="E0AEA2"/>
              </a:solidFill>
              <a:ln w="9525">
                <a:noFill/>
                <a:round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</a:bodyPr>
              <a:lstStyle/>
              <a:p>
                <a:endParaRPr lang="en-US" sz="1400" dirty="0"/>
              </a:p>
            </p:txBody>
          </p:sp>
          <p:sp>
            <p:nvSpPr>
              <p:cNvPr id="109" name="Oval 16">
                <a:extLst>
                  <a:ext uri="{FF2B5EF4-FFF2-40B4-BE49-F238E27FC236}">
                    <a16:creationId xmlns:a16="http://schemas.microsoft.com/office/drawing/2014/main" id="{389BE7BD-012F-9A40-8015-FC0F42250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5604" y="3089170"/>
                <a:ext cx="174384" cy="125983"/>
              </a:xfrm>
              <a:prstGeom prst="ellipse">
                <a:avLst/>
              </a:prstGeom>
              <a:solidFill>
                <a:srgbClr val="E0AEA2"/>
              </a:solidFill>
              <a:ln w="9525">
                <a:noFill/>
                <a:round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</a:bodyPr>
              <a:lstStyle/>
              <a:p>
                <a:endParaRPr lang="en-US" sz="1400" dirty="0"/>
              </a:p>
            </p:txBody>
          </p: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A08343DA-BD5A-7941-86F0-B41A95CC6F42}"/>
                  </a:ext>
                </a:extLst>
              </p:cNvPr>
              <p:cNvCxnSpPr>
                <a:stCxn id="108" idx="2"/>
                <a:endCxn id="109" idx="6"/>
              </p:cNvCxnSpPr>
              <p:nvPr/>
            </p:nvCxnSpPr>
            <p:spPr bwMode="auto">
              <a:xfrm rot="10800000">
                <a:off x="4479988" y="3152162"/>
                <a:ext cx="346012" cy="77562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915D46CE-50BB-7249-88AA-BDDC3CE40C22}"/>
                </a:ext>
              </a:extLst>
            </p:cNvPr>
            <p:cNvGrpSpPr/>
            <p:nvPr/>
          </p:nvGrpSpPr>
          <p:grpSpPr>
            <a:xfrm>
              <a:off x="4013887" y="4792755"/>
              <a:ext cx="401539" cy="202692"/>
              <a:chOff x="4013887" y="4792755"/>
              <a:chExt cx="401539" cy="202692"/>
            </a:xfrm>
          </p:grpSpPr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FAD1B5EB-3BFA-8449-8AFD-895D79B6B686}"/>
                  </a:ext>
                </a:extLst>
              </p:cNvPr>
              <p:cNvCxnSpPr>
                <a:stCxn id="107" idx="6"/>
                <a:endCxn id="106" idx="1"/>
              </p:cNvCxnSpPr>
              <p:nvPr/>
            </p:nvCxnSpPr>
            <p:spPr bwMode="auto">
              <a:xfrm>
                <a:off x="4185830" y="4855747"/>
                <a:ext cx="82833" cy="32166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106" name="Oval 16">
                <a:extLst>
                  <a:ext uri="{FF2B5EF4-FFF2-40B4-BE49-F238E27FC236}">
                    <a16:creationId xmlns:a16="http://schemas.microsoft.com/office/drawing/2014/main" id="{C9C7B867-9631-C44D-BAA8-E9B1DD5C1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3483" y="4869463"/>
                <a:ext cx="171943" cy="125984"/>
              </a:xfrm>
              <a:prstGeom prst="ellipse">
                <a:avLst/>
              </a:prstGeom>
              <a:solidFill>
                <a:srgbClr val="008000">
                  <a:alpha val="7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</a:bodyPr>
              <a:lstStyle/>
              <a:p>
                <a:endParaRPr lang="en-US" sz="1200" dirty="0"/>
              </a:p>
            </p:txBody>
          </p:sp>
          <p:sp>
            <p:nvSpPr>
              <p:cNvPr id="107" name="Oval 16">
                <a:extLst>
                  <a:ext uri="{FF2B5EF4-FFF2-40B4-BE49-F238E27FC236}">
                    <a16:creationId xmlns:a16="http://schemas.microsoft.com/office/drawing/2014/main" id="{512A3621-3304-7849-9409-D2EA7B4B4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3887" y="4792755"/>
                <a:ext cx="171943" cy="125984"/>
              </a:xfrm>
              <a:prstGeom prst="ellipse">
                <a:avLst/>
              </a:prstGeom>
              <a:solidFill>
                <a:srgbClr val="008000">
                  <a:alpha val="7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</a:bodyPr>
              <a:lstStyle/>
              <a:p>
                <a:endParaRPr lang="en-US" sz="1200" dirty="0"/>
              </a:p>
            </p:txBody>
          </p:sp>
        </p:grp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F2083CA8-2881-AC44-ABC3-63A86C508998}"/>
                </a:ext>
              </a:extLst>
            </p:cNvPr>
            <p:cNvCxnSpPr>
              <a:stCxn id="115" idx="4"/>
              <a:endCxn id="112" idx="0"/>
            </p:cNvCxnSpPr>
            <p:nvPr/>
          </p:nvCxnSpPr>
          <p:spPr bwMode="auto">
            <a:xfrm rot="16200000" flipH="1">
              <a:off x="3542209" y="6247639"/>
              <a:ext cx="306188" cy="75896"/>
            </a:xfrm>
            <a:prstGeom prst="straightConnector1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4D16B83-9FBF-EB47-BF49-054F423E3000}"/>
              </a:ext>
            </a:extLst>
          </p:cNvPr>
          <p:cNvGrpSpPr/>
          <p:nvPr/>
        </p:nvGrpSpPr>
        <p:grpSpPr>
          <a:xfrm>
            <a:off x="94534" y="2391547"/>
            <a:ext cx="2194641" cy="3767070"/>
            <a:chOff x="611561" y="958074"/>
            <a:chExt cx="2376264" cy="3767070"/>
          </a:xfrm>
        </p:grpSpPr>
        <p:sp>
          <p:nvSpPr>
            <p:cNvPr id="118" name="Arc 117">
              <a:extLst>
                <a:ext uri="{FF2B5EF4-FFF2-40B4-BE49-F238E27FC236}">
                  <a16:creationId xmlns:a16="http://schemas.microsoft.com/office/drawing/2014/main" id="{F7A3BA19-F8EC-BA43-A154-38651F160795}"/>
                </a:ext>
              </a:extLst>
            </p:cNvPr>
            <p:cNvSpPr/>
            <p:nvPr/>
          </p:nvSpPr>
          <p:spPr>
            <a:xfrm>
              <a:off x="687341" y="1875606"/>
              <a:ext cx="1040329" cy="1892447"/>
            </a:xfrm>
            <a:prstGeom prst="arc">
              <a:avLst>
                <a:gd name="adj1" fmla="val 16238635"/>
                <a:gd name="adj2" fmla="val 187897"/>
              </a:avLst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9" name="Arc 118">
              <a:extLst>
                <a:ext uri="{FF2B5EF4-FFF2-40B4-BE49-F238E27FC236}">
                  <a16:creationId xmlns:a16="http://schemas.microsoft.com/office/drawing/2014/main" id="{EF4D8C85-139E-494F-B848-7AA69BA40C30}"/>
                </a:ext>
              </a:extLst>
            </p:cNvPr>
            <p:cNvSpPr/>
            <p:nvPr/>
          </p:nvSpPr>
          <p:spPr>
            <a:xfrm flipH="1">
              <a:off x="1922956" y="1866194"/>
              <a:ext cx="959824" cy="1892447"/>
            </a:xfrm>
            <a:prstGeom prst="arc">
              <a:avLst>
                <a:gd name="adj1" fmla="val 16238635"/>
                <a:gd name="adj2" fmla="val 187897"/>
              </a:avLst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0" name="Arc 119">
              <a:extLst>
                <a:ext uri="{FF2B5EF4-FFF2-40B4-BE49-F238E27FC236}">
                  <a16:creationId xmlns:a16="http://schemas.microsoft.com/office/drawing/2014/main" id="{24F8A627-E8EE-C441-9990-C8C9B9105FF0}"/>
                </a:ext>
              </a:extLst>
            </p:cNvPr>
            <p:cNvSpPr/>
            <p:nvPr/>
          </p:nvSpPr>
          <p:spPr>
            <a:xfrm>
              <a:off x="611561" y="958074"/>
              <a:ext cx="1184345" cy="3767070"/>
            </a:xfrm>
            <a:prstGeom prst="arc">
              <a:avLst>
                <a:gd name="adj1" fmla="val 16908234"/>
                <a:gd name="adj2" fmla="val 187897"/>
              </a:avLst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943C92C1-64DE-BD47-A00F-84779F19E885}"/>
                </a:ext>
              </a:extLst>
            </p:cNvPr>
            <p:cNvSpPr/>
            <p:nvPr/>
          </p:nvSpPr>
          <p:spPr>
            <a:xfrm flipH="1">
              <a:off x="1847117" y="958074"/>
              <a:ext cx="1140708" cy="3767070"/>
            </a:xfrm>
            <a:prstGeom prst="arc">
              <a:avLst>
                <a:gd name="adj1" fmla="val 16233451"/>
                <a:gd name="adj2" fmla="val 187897"/>
              </a:avLst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22" name="Can 121">
            <a:extLst>
              <a:ext uri="{FF2B5EF4-FFF2-40B4-BE49-F238E27FC236}">
                <a16:creationId xmlns:a16="http://schemas.microsoft.com/office/drawing/2014/main" id="{2A47CDC3-BF4F-AB4C-9FF8-A9515BF8339B}"/>
              </a:ext>
            </a:extLst>
          </p:cNvPr>
          <p:cNvSpPr/>
          <p:nvPr/>
        </p:nvSpPr>
        <p:spPr>
          <a:xfrm>
            <a:off x="3213692" y="4599951"/>
            <a:ext cx="484881" cy="331330"/>
          </a:xfrm>
          <a:prstGeom prst="can">
            <a:avLst>
              <a:gd name="adj" fmla="val 26793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15D73C17-FF4B-864B-B1B2-E20C64CF7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799" y="1755148"/>
            <a:ext cx="2808233" cy="1830623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78351EBC-6830-824D-ACE8-3F5153D13725}"/>
              </a:ext>
            </a:extLst>
          </p:cNvPr>
          <p:cNvSpPr/>
          <p:nvPr/>
        </p:nvSpPr>
        <p:spPr bwMode="auto">
          <a:xfrm>
            <a:off x="4906818" y="3283988"/>
            <a:ext cx="922642" cy="289848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Lucida Sans" pitchFamily="34" charset="0"/>
              </a:rPr>
              <a:t>SPARQL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A553E13-31BA-6141-BC26-D9ED09603EAD}"/>
              </a:ext>
            </a:extLst>
          </p:cNvPr>
          <p:cNvSpPr/>
          <p:nvPr/>
        </p:nvSpPr>
        <p:spPr>
          <a:xfrm>
            <a:off x="7724883" y="1293007"/>
            <a:ext cx="46383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4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robust </a:t>
            </a:r>
            <a:r>
              <a:rPr lang="en-IE" sz="1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</a:t>
            </a:r>
            <a:r>
              <a:rPr lang="en-IE" sz="14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scalable</a:t>
            </a:r>
            <a:r>
              <a:rPr lang="en-IE" sz="1400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inference for Linked data:</a:t>
            </a:r>
            <a:endParaRPr lang="en-US" sz="1400" dirty="0">
              <a:ln w="12700">
                <a:noFill/>
                <a:prstDash val="solid"/>
              </a:ln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0C0380-FF06-9644-9A34-9D58FAC635BE}"/>
              </a:ext>
            </a:extLst>
          </p:cNvPr>
          <p:cNvSpPr txBox="1"/>
          <p:nvPr/>
        </p:nvSpPr>
        <p:spPr>
          <a:xfrm>
            <a:off x="5451405" y="5126978"/>
            <a:ext cx="1030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Parallel, </a:t>
            </a:r>
          </a:p>
          <a:p>
            <a:r>
              <a:rPr lang="en-US" sz="1600" dirty="0"/>
              <a:t>rule-based </a:t>
            </a:r>
          </a:p>
          <a:p>
            <a:r>
              <a:rPr lang="en-US" sz="1600" dirty="0"/>
              <a:t>OWL Reasoning</a:t>
            </a:r>
          </a:p>
        </p:txBody>
      </p:sp>
      <p:sp>
        <p:nvSpPr>
          <p:cNvPr id="127" name="Rounded Rectangular Callout 126">
            <a:extLst>
              <a:ext uri="{FF2B5EF4-FFF2-40B4-BE49-F238E27FC236}">
                <a16:creationId xmlns:a16="http://schemas.microsoft.com/office/drawing/2014/main" id="{A1AD303C-1ED0-ED4F-83A7-148681E458AD}"/>
              </a:ext>
            </a:extLst>
          </p:cNvPr>
          <p:cNvSpPr/>
          <p:nvPr/>
        </p:nvSpPr>
        <p:spPr>
          <a:xfrm>
            <a:off x="6400073" y="1523318"/>
            <a:ext cx="4400041" cy="3410665"/>
          </a:xfrm>
          <a:prstGeom prst="wedgeRoundRectCallout">
            <a:avLst>
              <a:gd name="adj1" fmla="val -92040"/>
              <a:gd name="adj2" fmla="val -2796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26" name="Rounded Rectangular Callout 125">
            <a:extLst>
              <a:ext uri="{FF2B5EF4-FFF2-40B4-BE49-F238E27FC236}">
                <a16:creationId xmlns:a16="http://schemas.microsoft.com/office/drawing/2014/main" id="{928C771C-3E9E-7641-80DB-3761769E1398}"/>
              </a:ext>
            </a:extLst>
          </p:cNvPr>
          <p:cNvSpPr/>
          <p:nvPr/>
        </p:nvSpPr>
        <p:spPr>
          <a:xfrm>
            <a:off x="6376766" y="1522926"/>
            <a:ext cx="5125754" cy="3411057"/>
          </a:xfrm>
          <a:prstGeom prst="wedgeRoundRectCallout">
            <a:avLst>
              <a:gd name="adj1" fmla="val -98399"/>
              <a:gd name="adj2" fmla="val -6173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latin typeface="Arial"/>
                <a:cs typeface="Arial"/>
              </a:rPr>
              <a:t>Good News!</a:t>
            </a:r>
          </a:p>
          <a:p>
            <a:pPr algn="ctr"/>
            <a:endParaRPr lang="en-US" i="1" u="sng" dirty="0">
              <a:latin typeface="Arial"/>
              <a:cs typeface="Arial"/>
            </a:endParaRPr>
          </a:p>
          <a:p>
            <a:pPr algn="ctr"/>
            <a:r>
              <a:rPr lang="en-US" i="1" u="sng" dirty="0">
                <a:latin typeface="Arial"/>
                <a:cs typeface="Arial"/>
              </a:rPr>
              <a:t>Cautious</a:t>
            </a:r>
            <a:r>
              <a:rPr lang="en-US" dirty="0">
                <a:latin typeface="Arial"/>
                <a:cs typeface="Arial"/>
              </a:rPr>
              <a:t> OWL inference = </a:t>
            </a:r>
          </a:p>
          <a:p>
            <a:pPr algn="ctr"/>
            <a:r>
              <a:rPr lang="en-US" b="1" i="1" dirty="0">
                <a:latin typeface="Arial"/>
                <a:cs typeface="Arial"/>
              </a:rPr>
              <a:t>deductive, rule-based inference</a:t>
            </a:r>
            <a:r>
              <a:rPr lang="en-US" dirty="0">
                <a:latin typeface="Arial"/>
                <a:cs typeface="Arial"/>
              </a:rPr>
              <a:t>, plus some </a:t>
            </a:r>
            <a:r>
              <a:rPr lang="en-US" b="1" i="1" dirty="0">
                <a:latin typeface="Arial"/>
                <a:cs typeface="Arial"/>
              </a:rPr>
              <a:t>heuristics</a:t>
            </a:r>
            <a:r>
              <a:rPr lang="en-US" dirty="0">
                <a:latin typeface="Arial"/>
                <a:cs typeface="Arial"/>
              </a:rPr>
              <a:t> on provenance and confidence to avoid non-sensual inferences and resolve inconsistencies</a:t>
            </a:r>
          </a:p>
          <a:p>
            <a:pPr algn="ctr"/>
            <a:endParaRPr lang="en-US" dirty="0">
              <a:latin typeface="Arial"/>
              <a:cs typeface="Arial"/>
            </a:endParaRPr>
          </a:p>
          <a:p>
            <a:pPr algn="ctr"/>
            <a:r>
              <a:rPr lang="en-US" b="1" i="1" dirty="0">
                <a:latin typeface="Arial"/>
                <a:cs typeface="Arial"/>
              </a:rPr>
              <a:t>enables Semantic Search and Querying over (5-star) Linked Open Data!</a:t>
            </a:r>
          </a:p>
        </p:txBody>
      </p:sp>
      <p:pic>
        <p:nvPicPr>
          <p:cNvPr id="1026" name="Picture 2" descr="Image result for Andras HArth">
            <a:extLst>
              <a:ext uri="{FF2B5EF4-FFF2-40B4-BE49-F238E27FC236}">
                <a16:creationId xmlns:a16="http://schemas.microsoft.com/office/drawing/2014/main" id="{528B8E8E-4B5C-BA49-823E-E9B6FA72F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r="9789"/>
          <a:stretch/>
        </p:blipFill>
        <p:spPr bwMode="auto">
          <a:xfrm>
            <a:off x="6491028" y="5287788"/>
            <a:ext cx="958131" cy="119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13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2" grpId="0"/>
      <p:bldP spid="127" grpId="0" animBg="1"/>
      <p:bldP spid="1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961D-0B6B-2247-ADD1-43EEE51A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From Linked Data to Open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BDC15-7426-5846-9DEB-8E1413188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(ca. 2009 - now) </a:t>
            </a:r>
          </a:p>
        </p:txBody>
      </p:sp>
      <p:pic>
        <p:nvPicPr>
          <p:cNvPr id="4" name="Picture 2" descr="Image result for Tim Berners LEe cup">
            <a:extLst>
              <a:ext uri="{FF2B5EF4-FFF2-40B4-BE49-F238E27FC236}">
                <a16:creationId xmlns:a16="http://schemas.microsoft.com/office/drawing/2014/main" id="{DE72E6F8-2E8F-FF47-BDC6-772CD400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0" y="370283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E85B2367-A12B-FF45-BD46-EB0F5AE1C4E5}"/>
              </a:ext>
            </a:extLst>
          </p:cNvPr>
          <p:cNvSpPr txBox="1">
            <a:spLocks/>
          </p:cNvSpPr>
          <p:nvPr/>
        </p:nvSpPr>
        <p:spPr>
          <a:xfrm>
            <a:off x="3495534" y="1825625"/>
            <a:ext cx="7759644" cy="3587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Open Data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a global </a:t>
            </a:r>
            <a:r>
              <a:rPr lang="de-DE" dirty="0" err="1"/>
              <a:t>trend</a:t>
            </a:r>
            <a:r>
              <a:rPr lang="de-DE" dirty="0"/>
              <a:t>! </a:t>
            </a:r>
          </a:p>
          <a:p>
            <a:pPr marL="0" indent="0">
              <a:buNone/>
            </a:pPr>
            <a:r>
              <a:rPr lang="de-DE" sz="2000" dirty="0"/>
              <a:t>EU &amp; Austria, but also </a:t>
            </a:r>
            <a:r>
              <a:rPr lang="de-DE" sz="2000" dirty="0" err="1"/>
              <a:t>the</a:t>
            </a:r>
            <a:r>
              <a:rPr lang="de-DE" sz="2000" dirty="0"/>
              <a:t> (</a:t>
            </a:r>
            <a:r>
              <a:rPr lang="de-DE" sz="2000" dirty="0" err="1"/>
              <a:t>previous</a:t>
            </a:r>
            <a:r>
              <a:rPr lang="de-DE" sz="2000" dirty="0"/>
              <a:t>) US </a:t>
            </a:r>
            <a:r>
              <a:rPr lang="de-DE" sz="2000" dirty="0" err="1"/>
              <a:t>and</a:t>
            </a:r>
            <a:r>
              <a:rPr lang="de-DE" sz="2000" dirty="0"/>
              <a:t> UK </a:t>
            </a:r>
            <a:r>
              <a:rPr lang="de-DE" sz="2000" dirty="0" err="1"/>
              <a:t>administrations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/</a:t>
            </a:r>
            <a:r>
              <a:rPr lang="de-DE" sz="2000" dirty="0" err="1"/>
              <a:t>were</a:t>
            </a:r>
            <a:r>
              <a:rPr lang="de-DE" sz="2000" dirty="0"/>
              <a:t> </a:t>
            </a:r>
            <a:r>
              <a:rPr lang="de-DE" sz="2000" dirty="0" err="1"/>
              <a:t>pushing</a:t>
            </a:r>
            <a:r>
              <a:rPr lang="de-DE" sz="2000" dirty="0"/>
              <a:t> Open Data!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7A3FFEF-3B62-8C49-9B0D-3609AC4DD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9632" y="3476705"/>
            <a:ext cx="1828873" cy="1287860"/>
          </a:xfrm>
          <a:prstGeom prst="rect">
            <a:avLst/>
          </a:prstGeom>
          <a:noFill/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7B46B61-FA06-BA4A-8BBD-922B2E7D7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4751" y="3476705"/>
            <a:ext cx="1511388" cy="12878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DEBF872-6DD3-574E-9F64-7BCDA6A3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9057" y="3061492"/>
            <a:ext cx="1830242" cy="14058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7EDBE9-DDC2-364B-96B5-2942C39CF1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2"/>
          <a:stretch/>
        </p:blipFill>
        <p:spPr>
          <a:xfrm>
            <a:off x="6589335" y="4236891"/>
            <a:ext cx="5100729" cy="2670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95BA32-729E-1946-ADE2-B82D60BCA44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0" y="4754436"/>
            <a:ext cx="2982736" cy="19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06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961D-0B6B-2247-ADD1-43EEE51A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From Linked Data to Open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BDC15-7426-5846-9DEB-8E1413188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However…</a:t>
            </a:r>
          </a:p>
        </p:txBody>
      </p:sp>
      <p:pic>
        <p:nvPicPr>
          <p:cNvPr id="4" name="Picture 2" descr="Image result for Tim Berners LEe cup">
            <a:extLst>
              <a:ext uri="{FF2B5EF4-FFF2-40B4-BE49-F238E27FC236}">
                <a16:creationId xmlns:a16="http://schemas.microsoft.com/office/drawing/2014/main" id="{DE72E6F8-2E8F-FF47-BDC6-772CD400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0" y="370283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6237CBB-60B5-5744-BA74-D85ADF973A3B}"/>
              </a:ext>
            </a:extLst>
          </p:cNvPr>
          <p:cNvSpPr txBox="1">
            <a:spLocks/>
          </p:cNvSpPr>
          <p:nvPr/>
        </p:nvSpPr>
        <p:spPr>
          <a:xfrm>
            <a:off x="3021724" y="1900306"/>
            <a:ext cx="8442960" cy="38651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Available data is only partially structured and not linked [1]:</a:t>
            </a:r>
          </a:p>
        </p:txBody>
      </p:sp>
      <p:graphicFrame>
        <p:nvGraphicFramePr>
          <p:cNvPr id="13" name="Inhaltsplatzhalter 55">
            <a:extLst>
              <a:ext uri="{FF2B5EF4-FFF2-40B4-BE49-F238E27FC236}">
                <a16:creationId xmlns:a16="http://schemas.microsoft.com/office/drawing/2014/main" id="{04260351-835A-BE46-8CB5-C6C05CCE7F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6667537"/>
              </p:ext>
            </p:extLst>
          </p:nvPr>
        </p:nvGraphicFramePr>
        <p:xfrm>
          <a:off x="3132623" y="1938013"/>
          <a:ext cx="7848639" cy="1655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hteck 5">
            <a:extLst>
              <a:ext uri="{FF2B5EF4-FFF2-40B4-BE49-F238E27FC236}">
                <a16:creationId xmlns:a16="http://schemas.microsoft.com/office/drawing/2014/main" id="{4E24DA8C-96A0-5A40-BF33-2285BF415DCB}"/>
              </a:ext>
            </a:extLst>
          </p:cNvPr>
          <p:cNvSpPr/>
          <p:nvPr/>
        </p:nvSpPr>
        <p:spPr>
          <a:xfrm>
            <a:off x="3357003" y="2284835"/>
            <a:ext cx="146937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>
                <a:solidFill>
                  <a:schemeClr val="bg1"/>
                </a:solidFill>
              </a:rPr>
              <a:t>CSV (3-star)</a:t>
            </a:r>
            <a:endParaRPr lang="en-US" sz="1080" dirty="0">
              <a:solidFill>
                <a:schemeClr val="bg1"/>
              </a:solidFill>
            </a:endParaRPr>
          </a:p>
        </p:txBody>
      </p:sp>
      <p:sp>
        <p:nvSpPr>
          <p:cNvPr id="15" name="Rechteck 6">
            <a:extLst>
              <a:ext uri="{FF2B5EF4-FFF2-40B4-BE49-F238E27FC236}">
                <a16:creationId xmlns:a16="http://schemas.microsoft.com/office/drawing/2014/main" id="{3DAEDCB0-2908-8C42-AFA2-28853647A706}"/>
              </a:ext>
            </a:extLst>
          </p:cNvPr>
          <p:cNvSpPr/>
          <p:nvPr/>
        </p:nvSpPr>
        <p:spPr>
          <a:xfrm>
            <a:off x="3357003" y="2534347"/>
            <a:ext cx="146937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 dirty="0">
                <a:solidFill>
                  <a:schemeClr val="bg1"/>
                </a:solidFill>
              </a:rPr>
              <a:t>Excel (2-star)</a:t>
            </a:r>
          </a:p>
        </p:txBody>
      </p:sp>
      <p:sp>
        <p:nvSpPr>
          <p:cNvPr id="16" name="Rechteck 7">
            <a:extLst>
              <a:ext uri="{FF2B5EF4-FFF2-40B4-BE49-F238E27FC236}">
                <a16:creationId xmlns:a16="http://schemas.microsoft.com/office/drawing/2014/main" id="{6D8FA356-EC6A-474D-8A6E-59239A77DEB8}"/>
              </a:ext>
            </a:extLst>
          </p:cNvPr>
          <p:cNvSpPr/>
          <p:nvPr/>
        </p:nvSpPr>
        <p:spPr>
          <a:xfrm>
            <a:off x="3357003" y="2779675"/>
            <a:ext cx="146937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 dirty="0">
                <a:solidFill>
                  <a:schemeClr val="bg1"/>
                </a:solidFill>
              </a:rPr>
              <a:t>PDF (1-star)</a:t>
            </a:r>
          </a:p>
        </p:txBody>
      </p:sp>
      <p:sp>
        <p:nvSpPr>
          <p:cNvPr id="17" name="Rechteck 15">
            <a:extLst>
              <a:ext uri="{FF2B5EF4-FFF2-40B4-BE49-F238E27FC236}">
                <a16:creationId xmlns:a16="http://schemas.microsoft.com/office/drawing/2014/main" id="{ABCDD42D-4CED-5548-BE54-703F7ADADEBE}"/>
              </a:ext>
            </a:extLst>
          </p:cNvPr>
          <p:cNvSpPr/>
          <p:nvPr/>
        </p:nvSpPr>
        <p:spPr>
          <a:xfrm>
            <a:off x="8722839" y="3340714"/>
            <a:ext cx="2741845" cy="237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82 data portals       160K datasets [1]</a:t>
            </a:r>
          </a:p>
        </p:txBody>
      </p:sp>
      <p:sp>
        <p:nvSpPr>
          <p:cNvPr id="18" name="Rechteck 7">
            <a:extLst>
              <a:ext uri="{FF2B5EF4-FFF2-40B4-BE49-F238E27FC236}">
                <a16:creationId xmlns:a16="http://schemas.microsoft.com/office/drawing/2014/main" id="{D010E368-C071-6C40-8E13-81113D1E9079}"/>
              </a:ext>
            </a:extLst>
          </p:cNvPr>
          <p:cNvSpPr/>
          <p:nvPr/>
        </p:nvSpPr>
        <p:spPr>
          <a:xfrm>
            <a:off x="3357003" y="3011958"/>
            <a:ext cx="2465724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>
                <a:solidFill>
                  <a:schemeClr val="bg1"/>
                </a:solidFill>
              </a:rPr>
              <a:t>Unknown format (1-star)</a:t>
            </a:r>
            <a:endParaRPr lang="en-US" sz="108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710BE55-C10C-EF41-99A5-28B15ED545C7}"/>
              </a:ext>
            </a:extLst>
          </p:cNvPr>
          <p:cNvCxnSpPr/>
          <p:nvPr/>
        </p:nvCxnSpPr>
        <p:spPr>
          <a:xfrm flipH="1">
            <a:off x="176574" y="4408039"/>
            <a:ext cx="542334" cy="384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1170D7-4C83-5642-B67A-1349C184FCA4}"/>
              </a:ext>
            </a:extLst>
          </p:cNvPr>
          <p:cNvCxnSpPr>
            <a:cxnSpLocks/>
          </p:cNvCxnSpPr>
          <p:nvPr/>
        </p:nvCxnSpPr>
        <p:spPr>
          <a:xfrm flipH="1" flipV="1">
            <a:off x="184982" y="4408039"/>
            <a:ext cx="542334" cy="384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295A0AF7-B8B9-9F41-B52C-F5384B501AE1}"/>
              </a:ext>
            </a:extLst>
          </p:cNvPr>
          <p:cNvSpPr/>
          <p:nvPr/>
        </p:nvSpPr>
        <p:spPr>
          <a:xfrm rot="10989280">
            <a:off x="78626" y="5037658"/>
            <a:ext cx="2040805" cy="530674"/>
          </a:xfrm>
          <a:prstGeom prst="arc">
            <a:avLst>
              <a:gd name="adj1" fmla="val 11569906"/>
              <a:gd name="adj2" fmla="val 2130586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29E8A028-483A-044D-BEFC-33B7010992F3}"/>
              </a:ext>
            </a:extLst>
          </p:cNvPr>
          <p:cNvSpPr/>
          <p:nvPr/>
        </p:nvSpPr>
        <p:spPr>
          <a:xfrm rot="10989280">
            <a:off x="99647" y="5229344"/>
            <a:ext cx="2040805" cy="530674"/>
          </a:xfrm>
          <a:prstGeom prst="arc">
            <a:avLst>
              <a:gd name="adj1" fmla="val 11996784"/>
              <a:gd name="adj2" fmla="val 2130586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Inhaltsplatzhalter 8">
            <a:extLst>
              <a:ext uri="{FF2B5EF4-FFF2-40B4-BE49-F238E27FC236}">
                <a16:creationId xmlns:a16="http://schemas.microsoft.com/office/drawing/2014/main" id="{D70A39F8-1924-CE46-9CA4-3B49181F11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03975"/>
              </p:ext>
            </p:extLst>
          </p:nvPr>
        </p:nvGraphicFramePr>
        <p:xfrm>
          <a:off x="2360480" y="6014593"/>
          <a:ext cx="9765950" cy="2651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6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[1]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Umbrich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, J., Neumaier, S.,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Polleres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, A.: Quality assessment &amp; evolution of open data portals. International Conference on Open and Big Data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(2015)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ounded Rectangular Callout 31">
            <a:extLst>
              <a:ext uri="{FF2B5EF4-FFF2-40B4-BE49-F238E27FC236}">
                <a16:creationId xmlns:a16="http://schemas.microsoft.com/office/drawing/2014/main" id="{2FB26D84-1702-A248-A279-45DC99E76DD8}"/>
              </a:ext>
            </a:extLst>
          </p:cNvPr>
          <p:cNvSpPr/>
          <p:nvPr/>
        </p:nvSpPr>
        <p:spPr>
          <a:xfrm>
            <a:off x="6215278" y="4450966"/>
            <a:ext cx="4595552" cy="944108"/>
          </a:xfrm>
          <a:prstGeom prst="wedgeRoundRectCallout">
            <a:avLst>
              <a:gd name="adj1" fmla="val -50084"/>
              <a:gd name="adj2" fmla="val -1461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Non-Linked</a:t>
            </a:r>
            <a:r>
              <a:rPr lang="en-US" dirty="0"/>
              <a:t> Open Data is growing still much faster than Linked Open Data on the Web 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D02A1DC9-23A1-3847-804E-D27DB5E05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033" y="6268415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13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/>
          </p:nvPr>
        </p:nvGraphicFramePr>
        <p:xfrm>
          <a:off x="1812120" y="1673231"/>
          <a:ext cx="8208000" cy="396498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736000">
                  <a:extLst>
                    <a:ext uri="{9D8B030D-6E8A-4147-A177-3AD203B41FA5}">
                      <a16:colId xmlns:a16="http://schemas.microsoft.com/office/drawing/2014/main" val="874773806"/>
                    </a:ext>
                  </a:extLst>
                </a:gridCol>
                <a:gridCol w="2736000">
                  <a:extLst>
                    <a:ext uri="{9D8B030D-6E8A-4147-A177-3AD203B41FA5}">
                      <a16:colId xmlns:a16="http://schemas.microsoft.com/office/drawing/2014/main" val="1561251893"/>
                    </a:ext>
                  </a:extLst>
                </a:gridCol>
                <a:gridCol w="2736000">
                  <a:extLst>
                    <a:ext uri="{9D8B030D-6E8A-4147-A177-3AD203B41FA5}">
                      <a16:colId xmlns:a16="http://schemas.microsoft.com/office/drawing/2014/main" val="2415704495"/>
                    </a:ext>
                  </a:extLst>
                </a:gridCol>
              </a:tblGrid>
              <a:tr h="404918"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Country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URL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Datasets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038326527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de-DE" sz="2200" b="0" dirty="0">
                          <a:latin typeface="+mj-lt"/>
                        </a:rPr>
                        <a:t>United</a:t>
                      </a:r>
                      <a:r>
                        <a:rPr lang="de-DE" sz="2200" b="0" baseline="0" dirty="0">
                          <a:latin typeface="+mj-lt"/>
                        </a:rPr>
                        <a:t> States</a:t>
                      </a:r>
                      <a:endParaRPr lang="de-DE" sz="2200" b="0" dirty="0">
                        <a:latin typeface="+mj-lt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data.gov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170.7k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90863392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de-DE" sz="2200" b="0" dirty="0">
                          <a:latin typeface="+mj-lt"/>
                        </a:rPr>
                        <a:t>Canada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open.canada.ca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79.1k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40600639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de-DE" sz="2200" b="0" dirty="0">
                          <a:latin typeface="+mj-lt"/>
                        </a:rPr>
                        <a:t>UK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data.gov.uk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45.1k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654565327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de-DE" sz="2200" b="0" dirty="0">
                          <a:latin typeface="+mj-lt"/>
                        </a:rPr>
                        <a:t>France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www.data.gouv.fr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34.2k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4284189415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de-DE" sz="2200" b="0" dirty="0" err="1">
                          <a:latin typeface="+mj-lt"/>
                        </a:rPr>
                        <a:t>Russia</a:t>
                      </a:r>
                      <a:endParaRPr lang="de-DE" sz="2200" b="0" dirty="0">
                        <a:latin typeface="+mj-lt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opengovdata.ru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30.3k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41165248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de-DE" sz="2200" b="0" dirty="0">
                          <a:latin typeface="+mj-lt"/>
                        </a:rPr>
                        <a:t>Japan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data.go.jp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21k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44925097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de-DE" sz="2200" b="0" dirty="0" err="1">
                          <a:latin typeface="+mj-lt"/>
                        </a:rPr>
                        <a:t>Italy</a:t>
                      </a:r>
                      <a:endParaRPr lang="de-DE" sz="2200" b="0" dirty="0">
                        <a:latin typeface="+mj-lt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dati.gov.it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20.4k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66797008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r>
                        <a:rPr lang="de-DE" sz="2200" b="0" dirty="0">
                          <a:latin typeface="+mj-lt"/>
                        </a:rPr>
                        <a:t>Germany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govdata.de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de-DE" sz="1900" dirty="0">
                          <a:latin typeface="+mj-lt"/>
                        </a:rPr>
                        <a:t>19.8k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991593135"/>
                  </a:ext>
                </a:extLst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Data </a:t>
            </a:r>
            <a:r>
              <a:rPr lang="de-DE" dirty="0" err="1"/>
              <a:t>as</a:t>
            </a:r>
            <a:r>
              <a:rPr lang="de-DE" dirty="0"/>
              <a:t> a Global Trend: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3552771" y="5790823"/>
            <a:ext cx="3712294" cy="476003"/>
          </a:xfrm>
          <a:prstGeom prst="rect">
            <a:avLst/>
          </a:prstGeom>
        </p:spPr>
        <p:txBody>
          <a:bodyPr vert="horz" lIns="0" tIns="54858" rIns="0" bIns="54858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80" dirty="0"/>
              <a:t>Data </a:t>
            </a:r>
            <a:r>
              <a:rPr lang="de-DE" sz="1680" dirty="0" err="1"/>
              <a:t>portals</a:t>
            </a:r>
            <a:r>
              <a:rPr lang="de-DE" sz="1680" dirty="0"/>
              <a:t> </a:t>
            </a:r>
            <a:r>
              <a:rPr lang="de-DE" sz="1680" dirty="0" err="1"/>
              <a:t>of</a:t>
            </a:r>
            <a:r>
              <a:rPr lang="de-DE" sz="1680" dirty="0"/>
              <a:t> </a:t>
            </a:r>
            <a:r>
              <a:rPr lang="de-DE" sz="1680" dirty="0" err="1"/>
              <a:t>the</a:t>
            </a:r>
            <a:r>
              <a:rPr lang="de-DE" sz="1680" dirty="0"/>
              <a:t> G8 countries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845A9D99-BA34-C04C-8B9F-C52E1D5C93AD}"/>
              </a:ext>
            </a:extLst>
          </p:cNvPr>
          <p:cNvSpPr/>
          <p:nvPr/>
        </p:nvSpPr>
        <p:spPr>
          <a:xfrm>
            <a:off x="8425390" y="1116391"/>
            <a:ext cx="3595250" cy="650602"/>
          </a:xfrm>
          <a:prstGeom prst="wedgeEllipseCallout">
            <a:avLst>
              <a:gd name="adj1" fmla="val -71670"/>
              <a:gd name="adj2" fmla="val 1133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Actually, over </a:t>
            </a:r>
            <a:r>
              <a:rPr lang="en-US" sz="2000" dirty="0"/>
              <a:t>235k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0131421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F963193-4229-104E-BAD0-09C255DEB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6525" y="6279307"/>
            <a:ext cx="676283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F6D6EB-4F54-8E48-8003-CFB66407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Data portals…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AE1E8-6EBF-0A43-9D24-518795043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10BE47A0-CC1A-F346-A595-64877F7D97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39" y="1498834"/>
            <a:ext cx="3631008" cy="5354998"/>
          </a:xfrm>
          <a:prstGeom prst="rect">
            <a:avLst/>
          </a:prstGeom>
          <a:ln>
            <a:solidFill>
              <a:srgbClr val="0096D3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862B31-0A90-6044-8AB9-FEA67DCB7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508" y="1591525"/>
            <a:ext cx="4571891" cy="4997484"/>
          </a:xfrm>
          <a:prstGeom prst="rect">
            <a:avLst/>
          </a:prstGeom>
          <a:ln>
            <a:solidFill>
              <a:srgbClr val="0096D3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27548A-FFC0-7044-A7B0-96A27D4147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2" t="-442"/>
          <a:stretch/>
        </p:blipFill>
        <p:spPr>
          <a:xfrm>
            <a:off x="8147573" y="2742488"/>
            <a:ext cx="4044427" cy="4019825"/>
          </a:xfrm>
          <a:prstGeom prst="rect">
            <a:avLst/>
          </a:prstGeom>
          <a:ln>
            <a:solidFill>
              <a:srgbClr val="0096D3"/>
            </a:solidFill>
          </a:ln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37F6E589-BA5F-C94B-934B-77156182ECAD}"/>
              </a:ext>
            </a:extLst>
          </p:cNvPr>
          <p:cNvSpPr/>
          <p:nvPr/>
        </p:nvSpPr>
        <p:spPr>
          <a:xfrm>
            <a:off x="8493687" y="942524"/>
            <a:ext cx="3354491" cy="1572787"/>
          </a:xfrm>
          <a:prstGeom prst="wedgeRoundRectCallout">
            <a:avLst>
              <a:gd name="adj1" fmla="val -107838"/>
              <a:gd name="adj2" fmla="val 558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Uniform metadata, accessible via common APIs (JSON), mostly not yet RDF.</a:t>
            </a:r>
          </a:p>
        </p:txBody>
      </p:sp>
    </p:spTree>
    <p:extLst>
      <p:ext uri="{BB962C8B-B14F-4D97-AF65-F5344CB8AC3E}">
        <p14:creationId xmlns:p14="http://schemas.microsoft.com/office/powerpoint/2010/main" val="4277063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5A873C-1A34-F94C-9968-252F4EB8C4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451" y="1457671"/>
            <a:ext cx="1598262" cy="150647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F09CC6F8-B68C-A849-8B48-11AB79251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489" y="167640"/>
            <a:ext cx="9063243" cy="1084586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find on Open Data Portals?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C4ED6D-AAC8-BE4B-851F-B51884093020}"/>
              </a:ext>
            </a:extLst>
          </p:cNvPr>
          <p:cNvSpPr/>
          <p:nvPr/>
        </p:nvSpPr>
        <p:spPr>
          <a:xfrm>
            <a:off x="9161936" y="2964142"/>
            <a:ext cx="182986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60" dirty="0"/>
              <a:t>Not too much!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A4A6A36-3FFF-AB4A-BAA6-1675C2381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7454" y="6279307"/>
            <a:ext cx="676283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160866-4B74-8647-9D93-675EC613DF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8657"/>
            <a:ext cx="7170598" cy="35964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9C9191-321A-4B40-B7F7-E28520A794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400" y="1312537"/>
            <a:ext cx="6387780" cy="375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17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C2D5F5-5188-7F4C-BAE7-0472A93D0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479" y="2372150"/>
            <a:ext cx="10346192" cy="4304461"/>
          </a:xfrm>
        </p:spPr>
        <p:txBody>
          <a:bodyPr/>
          <a:lstStyle/>
          <a:p>
            <a:r>
              <a:rPr lang="en-US" dirty="0"/>
              <a:t>Needs some more explanation…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Interlude: </a:t>
            </a:r>
            <a:r>
              <a:rPr lang="en-US" b="1" i="1" dirty="0"/>
              <a:t>What is a Knowledge Graph?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B4BEBA-8B3A-5840-A6A8-3EC8587A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6125" cy="1325563"/>
          </a:xfrm>
        </p:spPr>
        <p:txBody>
          <a:bodyPr/>
          <a:lstStyle/>
          <a:p>
            <a:r>
              <a:rPr lang="en-US" dirty="0"/>
              <a:t>From (Linked) Open Data to Knowledge Graphs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A892FD-519D-834F-A729-2F8E16FD3390}"/>
              </a:ext>
            </a:extLst>
          </p:cNvPr>
          <p:cNvSpPr/>
          <p:nvPr/>
        </p:nvSpPr>
        <p:spPr>
          <a:xfrm>
            <a:off x="2698484" y="3847160"/>
            <a:ext cx="439658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i="1" dirty="0"/>
              <a:t>What is (new) a(bout) Knowledge Graph(s)?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ABE5DED-0413-E747-A30C-3984CF193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1924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B4BEBA-8B3A-5840-A6A8-3EC8587AA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Knowledge Graph?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763B68-5311-3640-9A47-F2D04B621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787" y="2458566"/>
            <a:ext cx="4648200" cy="4279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2" descr="https://3.bp.blogspot.com/-eWJEHSdNVbU/T7PKlBLFF6I/AAAAAAAAJKo/-GmvscoTPJg/s1600/taj%2Bmahal.png">
            <a:extLst>
              <a:ext uri="{FF2B5EF4-FFF2-40B4-BE49-F238E27FC236}">
                <a16:creationId xmlns:a16="http://schemas.microsoft.com/office/drawing/2014/main" id="{FB0ECC20-76F0-D549-BE8F-9EB9BC130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987" y="1250530"/>
            <a:ext cx="6336013" cy="410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F695-0DC9-8141-9D29-9FB444FBE1F9}"/>
              </a:ext>
            </a:extLst>
          </p:cNvPr>
          <p:cNvSpPr txBox="1"/>
          <p:nvPr/>
        </p:nvSpPr>
        <p:spPr>
          <a:xfrm>
            <a:off x="6640514" y="5661248"/>
            <a:ext cx="5212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announcement says more what a KG </a:t>
            </a:r>
            <a:r>
              <a:rPr lang="en-US" sz="1600" b="1" dirty="0"/>
              <a:t>does </a:t>
            </a:r>
          </a:p>
          <a:p>
            <a:r>
              <a:rPr lang="en-US" sz="1600" dirty="0"/>
              <a:t>than what it </a:t>
            </a:r>
            <a:r>
              <a:rPr lang="en-US" sz="1600" b="1" dirty="0"/>
              <a:t>is</a:t>
            </a:r>
            <a:r>
              <a:rPr lang="en-US" sz="1600" dirty="0"/>
              <a:t>…</a:t>
            </a:r>
          </a:p>
          <a:p>
            <a:r>
              <a:rPr lang="en-US" sz="1600" dirty="0"/>
              <a:t>“[graph of] interesting things and [understanding their] relationships [for search]”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8AE76A-768A-0749-A909-8C1F0F16B734}"/>
              </a:ext>
            </a:extLst>
          </p:cNvPr>
          <p:cNvSpPr txBox="1">
            <a:spLocks/>
          </p:cNvSpPr>
          <p:nvPr/>
        </p:nvSpPr>
        <p:spPr>
          <a:xfrm>
            <a:off x="616025" y="1613536"/>
            <a:ext cx="10346192" cy="45233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… good question!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14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B4BEBA-8B3A-5840-A6A8-3EC8587A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73" y="0"/>
            <a:ext cx="1170432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What is a Knowledge Graph? More examples and Definitions:</a:t>
            </a:r>
          </a:p>
        </p:txBody>
      </p:sp>
      <p:sp>
        <p:nvSpPr>
          <p:cNvPr id="11" name="Google Shape;683;p65">
            <a:extLst>
              <a:ext uri="{FF2B5EF4-FFF2-40B4-BE49-F238E27FC236}">
                <a16:creationId xmlns:a16="http://schemas.microsoft.com/office/drawing/2014/main" id="{8B691380-384B-E14C-A8D8-C881252B68B3}"/>
              </a:ext>
            </a:extLst>
          </p:cNvPr>
          <p:cNvSpPr txBox="1">
            <a:spLocks/>
          </p:cNvSpPr>
          <p:nvPr/>
        </p:nvSpPr>
        <p:spPr>
          <a:xfrm>
            <a:off x="277473" y="881449"/>
            <a:ext cx="8356500" cy="4894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66700">
              <a:spcBef>
                <a:spcPts val="7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de-AT" sz="2000" dirty="0"/>
              <a:t>Other </a:t>
            </a:r>
            <a:r>
              <a:rPr lang="de-AT" sz="2000" dirty="0" err="1"/>
              <a:t>companies</a:t>
            </a:r>
            <a:r>
              <a:rPr lang="de-AT" sz="2000" dirty="0"/>
              <a:t> </a:t>
            </a:r>
            <a:r>
              <a:rPr lang="de-AT" sz="2000" dirty="0" err="1"/>
              <a:t>with</a:t>
            </a:r>
            <a:r>
              <a:rPr lang="de-AT" sz="2000" dirty="0"/>
              <a:t> (</a:t>
            </a:r>
            <a:r>
              <a:rPr lang="de-AT" sz="2000" dirty="0" err="1"/>
              <a:t>closed</a:t>
            </a:r>
            <a:r>
              <a:rPr lang="de-AT" sz="2000" dirty="0"/>
              <a:t>) </a:t>
            </a:r>
            <a:r>
              <a:rPr lang="de-AT" sz="2000" dirty="0" err="1"/>
              <a:t>knowledge</a:t>
            </a:r>
            <a:r>
              <a:rPr lang="de-AT" sz="2000" dirty="0"/>
              <a:t> </a:t>
            </a:r>
            <a:r>
              <a:rPr lang="de-AT" sz="2000" dirty="0" err="1"/>
              <a:t>graphs</a:t>
            </a:r>
            <a:r>
              <a:rPr lang="de-AT" sz="2000" dirty="0"/>
              <a:t>:</a:t>
            </a:r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dirty="0">
                <a:hlinkClick r:id="rId2"/>
              </a:rPr>
              <a:t>Facebook</a:t>
            </a:r>
            <a:endParaRPr lang="de-AT" sz="2000" dirty="0"/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dirty="0">
                <a:hlinkClick r:id="rId3"/>
              </a:rPr>
              <a:t>Bing</a:t>
            </a:r>
            <a:endParaRPr lang="de-AT" sz="2000" dirty="0"/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dirty="0" err="1"/>
              <a:t>Yandex</a:t>
            </a:r>
            <a:r>
              <a:rPr lang="de-AT" sz="2000" dirty="0"/>
              <a:t>‘ </a:t>
            </a:r>
            <a:r>
              <a:rPr lang="de-AT" sz="2000" dirty="0" err="1"/>
              <a:t>Object</a:t>
            </a:r>
            <a:r>
              <a:rPr lang="de-AT" sz="2000" dirty="0"/>
              <a:t> </a:t>
            </a:r>
            <a:r>
              <a:rPr lang="de-AT" sz="2000" dirty="0" err="1"/>
              <a:t>Answer</a:t>
            </a:r>
            <a:endParaRPr lang="de-AT" sz="2000" dirty="0"/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u="sng" dirty="0">
                <a:solidFill>
                  <a:schemeClr val="hlink"/>
                </a:solidFill>
                <a:hlinkClick r:id="rId4"/>
              </a:rPr>
              <a:t>Baidu</a:t>
            </a:r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u="sng" dirty="0">
                <a:solidFill>
                  <a:schemeClr val="hlink"/>
                </a:solidFill>
                <a:hlinkClick r:id="rId5"/>
              </a:rPr>
              <a:t>LinkedIn</a:t>
            </a:r>
            <a:endParaRPr lang="de-AT" sz="2000" dirty="0"/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u="sng" dirty="0">
                <a:solidFill>
                  <a:schemeClr val="hlink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Amazon</a:t>
            </a:r>
            <a:endParaRPr lang="de-AT" sz="2000" u="sng" dirty="0">
              <a:solidFill>
                <a:schemeClr val="hlink"/>
              </a:solidFill>
            </a:endParaRPr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u="sng" dirty="0">
                <a:solidFill>
                  <a:schemeClr val="hlink"/>
                </a:solidFill>
                <a:hlinkClick r:id="rId7"/>
              </a:rPr>
              <a:t>NASA</a:t>
            </a:r>
            <a:endParaRPr lang="de-AT" sz="2000" dirty="0">
              <a:uFill>
                <a:noFill/>
              </a:uFill>
              <a:hlinkClick r:id="rId5"/>
            </a:endParaRPr>
          </a:p>
          <a:p>
            <a:pPr marL="190500" indent="0">
              <a:spcBef>
                <a:spcPts val="7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de-AT" sz="2000" dirty="0" err="1"/>
              <a:t>Some</a:t>
            </a:r>
            <a:r>
              <a:rPr lang="de-AT" sz="2000" dirty="0"/>
              <a:t> </a:t>
            </a:r>
            <a:r>
              <a:rPr lang="de-AT" sz="2000" dirty="0" err="1"/>
              <a:t>free</a:t>
            </a:r>
            <a:r>
              <a:rPr lang="de-AT" sz="2000" dirty="0"/>
              <a:t> </a:t>
            </a:r>
            <a:r>
              <a:rPr lang="de-AT" sz="2000" b="1" dirty="0"/>
              <a:t>open </a:t>
            </a:r>
            <a:r>
              <a:rPr lang="de-AT" sz="2000" b="1" dirty="0" err="1"/>
              <a:t>knowledge</a:t>
            </a:r>
            <a:r>
              <a:rPr lang="de-AT" sz="2000" b="1" dirty="0"/>
              <a:t> </a:t>
            </a:r>
            <a:r>
              <a:rPr lang="de-AT" sz="2000" b="1" dirty="0" err="1"/>
              <a:t>graphs</a:t>
            </a:r>
            <a:r>
              <a:rPr lang="de-AT" sz="2000" dirty="0"/>
              <a:t>:</a:t>
            </a:r>
          </a:p>
          <a:p>
            <a:r>
              <a:rPr lang="de-AT" sz="2000" u="sng" dirty="0">
                <a:solidFill>
                  <a:schemeClr val="hlink"/>
                </a:solidFill>
                <a:hlinkClick r:id="rId8"/>
              </a:rPr>
              <a:t>DBpedia</a:t>
            </a:r>
            <a:endParaRPr lang="de-AT" sz="2000" u="sng" dirty="0">
              <a:solidFill>
                <a:schemeClr val="hlink"/>
              </a:solidFill>
            </a:endParaRPr>
          </a:p>
          <a:p>
            <a:r>
              <a:rPr lang="de-AT" sz="2000" u="sng" dirty="0">
                <a:solidFill>
                  <a:schemeClr val="hlink"/>
                </a:solidFill>
                <a:hlinkClick r:id="rId9"/>
              </a:rPr>
              <a:t>WikiData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D5DBC3-5DE2-034E-8C93-53ACD950B13A}"/>
              </a:ext>
            </a:extLst>
          </p:cNvPr>
          <p:cNvSpPr txBox="1">
            <a:spLocks/>
          </p:cNvSpPr>
          <p:nvPr/>
        </p:nvSpPr>
        <p:spPr>
          <a:xfrm>
            <a:off x="6327147" y="1079270"/>
            <a:ext cx="5450091" cy="4624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Some Definitions:</a:t>
            </a:r>
          </a:p>
          <a:p>
            <a:pPr lvl="1"/>
            <a:r>
              <a:rPr lang="en-US" sz="1700" dirty="0">
                <a:hlinkClick r:id="rId10"/>
              </a:rPr>
              <a:t>McCusker, Chastain, Erickson, and McGuinness. What is a Knowledge Graph?</a:t>
            </a:r>
            <a:r>
              <a:rPr lang="en-US" sz="1700" dirty="0"/>
              <a:t> (unpublished, 2016).</a:t>
            </a:r>
          </a:p>
          <a:p>
            <a:pPr lvl="2"/>
            <a:r>
              <a:rPr lang="en-US" sz="1700" i="1" dirty="0"/>
              <a:t>“principled” aggregation of </a:t>
            </a:r>
            <a:r>
              <a:rPr lang="en-US" sz="1700" b="1" i="1" dirty="0"/>
              <a:t>Linked Data</a:t>
            </a:r>
            <a:r>
              <a:rPr lang="en-US" sz="1700" i="1" dirty="0"/>
              <a:t>? p.7</a:t>
            </a:r>
          </a:p>
          <a:p>
            <a:endParaRPr lang="en-US" sz="1800" i="1" dirty="0"/>
          </a:p>
          <a:p>
            <a:pPr lvl="1"/>
            <a:r>
              <a:rPr lang="en-US" sz="1700" dirty="0">
                <a:hlinkClick r:id="rId11"/>
              </a:rPr>
              <a:t>Rospocher,</a:t>
            </a:r>
            <a:r>
              <a:rPr lang="en-US" sz="1700" baseline="30000" dirty="0">
                <a:hlinkClick r:id="rId11"/>
              </a:rPr>
              <a:t> </a:t>
            </a:r>
            <a:r>
              <a:rPr lang="en-US" sz="1700" dirty="0">
                <a:hlinkClick r:id="rId11"/>
              </a:rPr>
              <a:t>van Erp,</a:t>
            </a:r>
            <a:r>
              <a:rPr lang="en-US" sz="1700" baseline="30000" dirty="0">
                <a:hlinkClick r:id="rId11"/>
              </a:rPr>
              <a:t> </a:t>
            </a:r>
            <a:r>
              <a:rPr lang="en-US" sz="1700" dirty="0">
                <a:hlinkClick r:id="rId11"/>
              </a:rPr>
              <a:t>Vossen,</a:t>
            </a:r>
            <a:r>
              <a:rPr lang="en-US" sz="1700" baseline="30000" dirty="0">
                <a:hlinkClick r:id="rId11"/>
              </a:rPr>
              <a:t> </a:t>
            </a:r>
            <a:r>
              <a:rPr lang="en-US" sz="1700" dirty="0">
                <a:hlinkClick r:id="rId11"/>
              </a:rPr>
              <a:t>Fokkens, Aldabe,</a:t>
            </a:r>
            <a:r>
              <a:rPr lang="en-US" sz="1700" baseline="30000" dirty="0">
                <a:hlinkClick r:id="rId11"/>
              </a:rPr>
              <a:t> </a:t>
            </a:r>
            <a:r>
              <a:rPr lang="en-US" sz="1700" dirty="0">
                <a:hlinkClick r:id="rId11"/>
              </a:rPr>
              <a:t>Rigau,</a:t>
            </a:r>
            <a:r>
              <a:rPr lang="en-US" sz="1700" baseline="30000" dirty="0">
                <a:hlinkClick r:id="rId11"/>
              </a:rPr>
              <a:t>  </a:t>
            </a:r>
            <a:r>
              <a:rPr lang="en-US" sz="1700" dirty="0">
                <a:hlinkClick r:id="rId11"/>
              </a:rPr>
              <a:t>Soroa</a:t>
            </a:r>
            <a:r>
              <a:rPr lang="en-US" sz="1700" baseline="30000" dirty="0">
                <a:hlinkClick r:id="rId11"/>
              </a:rPr>
              <a:t>, </a:t>
            </a:r>
            <a:r>
              <a:rPr lang="en-US" sz="1700" dirty="0">
                <a:hlinkClick r:id="rId11"/>
              </a:rPr>
              <a:t>Ploeger, Bogaard. Building event-centric knowledge graphs from news</a:t>
            </a:r>
            <a:r>
              <a:rPr lang="en-US" sz="1700" dirty="0"/>
              <a:t>. JWS (2016)</a:t>
            </a:r>
          </a:p>
          <a:p>
            <a:pPr lvl="2"/>
            <a:r>
              <a:rPr lang="en-US" sz="1700" i="1" dirty="0"/>
              <a:t>“</a:t>
            </a:r>
            <a:r>
              <a:rPr lang="en-US" sz="1900" i="1" dirty="0"/>
              <a:t>knowledge-base of facts about entities typically [</a:t>
            </a:r>
            <a:r>
              <a:rPr lang="en-US" sz="1900" i="1" dirty="0">
                <a:solidFill>
                  <a:schemeClr val="bg1">
                    <a:lumMod val="50000"/>
                  </a:schemeClr>
                </a:solidFill>
              </a:rPr>
              <a:t>Remark: often automatically</a:t>
            </a:r>
            <a:r>
              <a:rPr lang="en-US" sz="1900" i="1" dirty="0"/>
              <a:t>] obtained from structured repositories [such as Freebase]</a:t>
            </a:r>
            <a:r>
              <a:rPr lang="en-US" sz="1500" i="1" dirty="0"/>
              <a:t>”</a:t>
            </a:r>
          </a:p>
          <a:p>
            <a:pPr lvl="1"/>
            <a:r>
              <a:rPr lang="en-US" sz="1800" i="1" dirty="0">
                <a:hlinkClick r:id="rId12"/>
              </a:rPr>
              <a:t>Lisa </a:t>
            </a:r>
            <a:r>
              <a:rPr lang="en-US" sz="1800" i="1" dirty="0" err="1">
                <a:hlinkClick r:id="rId12"/>
              </a:rPr>
              <a:t>Ehrlinger</a:t>
            </a:r>
            <a:r>
              <a:rPr lang="en-US" sz="1800" i="1" dirty="0">
                <a:hlinkClick r:id="rId12"/>
              </a:rPr>
              <a:t> and Wolfram </a:t>
            </a:r>
            <a:r>
              <a:rPr lang="en-US" sz="1800" i="1" dirty="0" err="1">
                <a:hlinkClick r:id="rId12"/>
              </a:rPr>
              <a:t>Wöß</a:t>
            </a:r>
            <a:r>
              <a:rPr lang="en-US" sz="1800" i="1" dirty="0">
                <a:hlinkClick r:id="rId12"/>
              </a:rPr>
              <a:t> Towards a Definition of Knowledge Graphs (SEMANTiCS2016) </a:t>
            </a:r>
            <a:endParaRPr lang="en-US" sz="1800" i="1" dirty="0"/>
          </a:p>
          <a:p>
            <a:pPr lvl="2"/>
            <a:r>
              <a:rPr lang="en-US" i="1" dirty="0"/>
              <a:t>”A knowledge graph acquires and integrates information into an ontology and applies a reasoner to derive new knowledge.”</a:t>
            </a:r>
            <a:endParaRPr lang="en-US" sz="1600" i="1" dirty="0"/>
          </a:p>
          <a:p>
            <a:pPr lvl="1"/>
            <a:endParaRPr lang="en-US" sz="1900" i="1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F8669EF-76B9-6248-B496-D61A0097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22896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B4BEBA-8B3A-5840-A6A8-3EC8587A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73" y="0"/>
            <a:ext cx="1170432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What is a Knowledge Graph? More examples and Definitions:</a:t>
            </a:r>
          </a:p>
        </p:txBody>
      </p:sp>
      <p:sp>
        <p:nvSpPr>
          <p:cNvPr id="11" name="Google Shape;683;p65">
            <a:extLst>
              <a:ext uri="{FF2B5EF4-FFF2-40B4-BE49-F238E27FC236}">
                <a16:creationId xmlns:a16="http://schemas.microsoft.com/office/drawing/2014/main" id="{8B691380-384B-E14C-A8D8-C881252B68B3}"/>
              </a:ext>
            </a:extLst>
          </p:cNvPr>
          <p:cNvSpPr txBox="1">
            <a:spLocks/>
          </p:cNvSpPr>
          <p:nvPr/>
        </p:nvSpPr>
        <p:spPr>
          <a:xfrm>
            <a:off x="277473" y="881449"/>
            <a:ext cx="8356500" cy="4894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66700">
              <a:spcBef>
                <a:spcPts val="7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de-AT" sz="2000" dirty="0"/>
              <a:t>Other </a:t>
            </a:r>
            <a:r>
              <a:rPr lang="de-AT" sz="2000" dirty="0" err="1"/>
              <a:t>companies</a:t>
            </a:r>
            <a:r>
              <a:rPr lang="de-AT" sz="2000" dirty="0"/>
              <a:t> </a:t>
            </a:r>
            <a:r>
              <a:rPr lang="de-AT" sz="2000" dirty="0" err="1"/>
              <a:t>with</a:t>
            </a:r>
            <a:r>
              <a:rPr lang="de-AT" sz="2000" dirty="0"/>
              <a:t> (</a:t>
            </a:r>
            <a:r>
              <a:rPr lang="de-AT" sz="2000" dirty="0" err="1"/>
              <a:t>closed</a:t>
            </a:r>
            <a:r>
              <a:rPr lang="de-AT" sz="2000" dirty="0"/>
              <a:t>) </a:t>
            </a:r>
            <a:r>
              <a:rPr lang="de-AT" sz="2000" dirty="0" err="1"/>
              <a:t>knowledge</a:t>
            </a:r>
            <a:r>
              <a:rPr lang="de-AT" sz="2000" dirty="0"/>
              <a:t> </a:t>
            </a:r>
            <a:r>
              <a:rPr lang="de-AT" sz="2000" dirty="0" err="1"/>
              <a:t>graphs</a:t>
            </a:r>
            <a:r>
              <a:rPr lang="de-AT" sz="2000" dirty="0"/>
              <a:t>:</a:t>
            </a:r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dirty="0">
                <a:hlinkClick r:id="rId2"/>
              </a:rPr>
              <a:t>Facebook</a:t>
            </a:r>
            <a:endParaRPr lang="de-AT" sz="2000" dirty="0"/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dirty="0">
                <a:hlinkClick r:id="rId3"/>
              </a:rPr>
              <a:t>Bing</a:t>
            </a:r>
            <a:endParaRPr lang="de-AT" sz="2000" dirty="0"/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dirty="0" err="1"/>
              <a:t>Yandex</a:t>
            </a:r>
            <a:r>
              <a:rPr lang="de-AT" sz="2000" dirty="0"/>
              <a:t>‘ </a:t>
            </a:r>
            <a:r>
              <a:rPr lang="de-AT" sz="2000" dirty="0" err="1"/>
              <a:t>Object</a:t>
            </a:r>
            <a:r>
              <a:rPr lang="de-AT" sz="2000" dirty="0"/>
              <a:t> </a:t>
            </a:r>
            <a:r>
              <a:rPr lang="de-AT" sz="2000" dirty="0" err="1"/>
              <a:t>Answer</a:t>
            </a:r>
            <a:endParaRPr lang="de-AT" sz="2000" dirty="0"/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u="sng" dirty="0">
                <a:solidFill>
                  <a:schemeClr val="hlink"/>
                </a:solidFill>
                <a:hlinkClick r:id="rId4"/>
              </a:rPr>
              <a:t>Baidu</a:t>
            </a:r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u="sng" dirty="0">
                <a:solidFill>
                  <a:schemeClr val="hlink"/>
                </a:solidFill>
                <a:hlinkClick r:id="rId5"/>
              </a:rPr>
              <a:t>LinkedIn</a:t>
            </a:r>
            <a:endParaRPr lang="de-AT" sz="2000" dirty="0"/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u="sng" dirty="0">
                <a:solidFill>
                  <a:schemeClr val="hlink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Amazon</a:t>
            </a:r>
            <a:endParaRPr lang="de-AT" sz="2000" u="sng" dirty="0">
              <a:solidFill>
                <a:schemeClr val="hlink"/>
              </a:solidFill>
            </a:endParaRPr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u="sng" dirty="0">
                <a:solidFill>
                  <a:schemeClr val="hlink"/>
                </a:solidFill>
                <a:hlinkClick r:id="rId7"/>
              </a:rPr>
              <a:t>NASA</a:t>
            </a:r>
            <a:endParaRPr lang="de-AT" sz="2000" dirty="0">
              <a:uFill>
                <a:noFill/>
              </a:uFill>
              <a:hlinkClick r:id="rId5"/>
            </a:endParaRPr>
          </a:p>
          <a:p>
            <a:pPr marL="190500" indent="0">
              <a:spcBef>
                <a:spcPts val="7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de-AT" sz="2000" dirty="0" err="1"/>
              <a:t>Some</a:t>
            </a:r>
            <a:r>
              <a:rPr lang="de-AT" sz="2000" dirty="0"/>
              <a:t> </a:t>
            </a:r>
            <a:r>
              <a:rPr lang="de-AT" sz="2000" dirty="0" err="1"/>
              <a:t>free</a:t>
            </a:r>
            <a:r>
              <a:rPr lang="de-AT" sz="2000" dirty="0"/>
              <a:t> </a:t>
            </a:r>
            <a:r>
              <a:rPr lang="de-AT" sz="2000" b="1" dirty="0"/>
              <a:t>open </a:t>
            </a:r>
            <a:r>
              <a:rPr lang="de-AT" sz="2000" b="1" dirty="0" err="1"/>
              <a:t>knowledge</a:t>
            </a:r>
            <a:r>
              <a:rPr lang="de-AT" sz="2000" b="1" dirty="0"/>
              <a:t> </a:t>
            </a:r>
            <a:r>
              <a:rPr lang="de-AT" sz="2000" b="1" dirty="0" err="1"/>
              <a:t>graphs</a:t>
            </a:r>
            <a:r>
              <a:rPr lang="de-AT" sz="2000" dirty="0"/>
              <a:t>:</a:t>
            </a:r>
          </a:p>
          <a:p>
            <a:r>
              <a:rPr lang="de-AT" sz="2000" u="sng" dirty="0">
                <a:solidFill>
                  <a:schemeClr val="hlink"/>
                </a:solidFill>
                <a:hlinkClick r:id="rId8"/>
              </a:rPr>
              <a:t>DBpedia</a:t>
            </a:r>
            <a:endParaRPr lang="de-AT" sz="2000" u="sng" dirty="0">
              <a:solidFill>
                <a:schemeClr val="hlink"/>
              </a:solidFill>
            </a:endParaRPr>
          </a:p>
          <a:p>
            <a:r>
              <a:rPr lang="de-AT" sz="2000" u="sng" dirty="0">
                <a:solidFill>
                  <a:schemeClr val="hlink"/>
                </a:solidFill>
                <a:hlinkClick r:id="rId9"/>
              </a:rPr>
              <a:t>WikiData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D5DBC3-5DE2-034E-8C93-53ACD950B13A}"/>
              </a:ext>
            </a:extLst>
          </p:cNvPr>
          <p:cNvSpPr txBox="1">
            <a:spLocks/>
          </p:cNvSpPr>
          <p:nvPr/>
        </p:nvSpPr>
        <p:spPr>
          <a:xfrm>
            <a:off x="6327147" y="1079270"/>
            <a:ext cx="5450091" cy="4624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Some Definitions:</a:t>
            </a:r>
          </a:p>
          <a:p>
            <a:pPr lvl="1"/>
            <a:r>
              <a:rPr lang="en-US" sz="1700" dirty="0">
                <a:hlinkClick r:id="rId10"/>
              </a:rPr>
              <a:t>McCusker, Chastain, Erickson, and McGuinness. What is a Knowledge Graph?</a:t>
            </a:r>
            <a:r>
              <a:rPr lang="en-US" sz="1700" dirty="0"/>
              <a:t> (unpublished, 2016).</a:t>
            </a:r>
          </a:p>
          <a:p>
            <a:pPr lvl="2"/>
            <a:r>
              <a:rPr lang="en-US" sz="1700" i="1" dirty="0"/>
              <a:t>“principled” aggregation of </a:t>
            </a:r>
            <a:r>
              <a:rPr lang="en-US" sz="1700" b="1" i="1" dirty="0"/>
              <a:t>Linked Data</a:t>
            </a:r>
            <a:r>
              <a:rPr lang="en-US" sz="1700" i="1" dirty="0"/>
              <a:t>? p.7</a:t>
            </a:r>
          </a:p>
          <a:p>
            <a:endParaRPr lang="en-US" sz="1800" i="1" dirty="0"/>
          </a:p>
          <a:p>
            <a:pPr lvl="1"/>
            <a:r>
              <a:rPr lang="en-US" sz="1700" dirty="0">
                <a:hlinkClick r:id="rId11"/>
              </a:rPr>
              <a:t>Rospocher,</a:t>
            </a:r>
            <a:r>
              <a:rPr lang="en-US" sz="1700" baseline="30000" dirty="0">
                <a:hlinkClick r:id="rId11"/>
              </a:rPr>
              <a:t> </a:t>
            </a:r>
            <a:r>
              <a:rPr lang="en-US" sz="1700" dirty="0">
                <a:hlinkClick r:id="rId11"/>
              </a:rPr>
              <a:t>van Erp,</a:t>
            </a:r>
            <a:r>
              <a:rPr lang="en-US" sz="1700" baseline="30000" dirty="0">
                <a:hlinkClick r:id="rId11"/>
              </a:rPr>
              <a:t> </a:t>
            </a:r>
            <a:r>
              <a:rPr lang="en-US" sz="1700" dirty="0">
                <a:hlinkClick r:id="rId11"/>
              </a:rPr>
              <a:t>Vossen,</a:t>
            </a:r>
            <a:r>
              <a:rPr lang="en-US" sz="1700" baseline="30000" dirty="0">
                <a:hlinkClick r:id="rId11"/>
              </a:rPr>
              <a:t> </a:t>
            </a:r>
            <a:r>
              <a:rPr lang="en-US" sz="1700" dirty="0">
                <a:hlinkClick r:id="rId11"/>
              </a:rPr>
              <a:t>Fokkens, Aldabe,</a:t>
            </a:r>
            <a:r>
              <a:rPr lang="en-US" sz="1700" baseline="30000" dirty="0">
                <a:hlinkClick r:id="rId11"/>
              </a:rPr>
              <a:t> </a:t>
            </a:r>
            <a:r>
              <a:rPr lang="en-US" sz="1700" dirty="0">
                <a:hlinkClick r:id="rId11"/>
              </a:rPr>
              <a:t>Rigau,</a:t>
            </a:r>
            <a:r>
              <a:rPr lang="en-US" sz="1700" baseline="30000" dirty="0">
                <a:hlinkClick r:id="rId11"/>
              </a:rPr>
              <a:t>  </a:t>
            </a:r>
            <a:r>
              <a:rPr lang="en-US" sz="1700" dirty="0">
                <a:hlinkClick r:id="rId11"/>
              </a:rPr>
              <a:t>Soroa</a:t>
            </a:r>
            <a:r>
              <a:rPr lang="en-US" sz="1700" baseline="30000" dirty="0">
                <a:hlinkClick r:id="rId11"/>
              </a:rPr>
              <a:t>, </a:t>
            </a:r>
            <a:r>
              <a:rPr lang="en-US" sz="1700" dirty="0">
                <a:hlinkClick r:id="rId11"/>
              </a:rPr>
              <a:t>Ploeger, Bogaard. Building event-centric knowledge graphs from news</a:t>
            </a:r>
            <a:r>
              <a:rPr lang="en-US" sz="1700" dirty="0"/>
              <a:t>. JWS (2016)</a:t>
            </a:r>
          </a:p>
          <a:p>
            <a:pPr lvl="2"/>
            <a:r>
              <a:rPr lang="en-US" sz="1700" i="1" dirty="0"/>
              <a:t>“</a:t>
            </a:r>
            <a:r>
              <a:rPr lang="en-US" sz="1900" i="1" dirty="0"/>
              <a:t>knowledge-base of facts about entities typically [</a:t>
            </a:r>
            <a:r>
              <a:rPr lang="en-US" sz="1900" i="1" dirty="0">
                <a:solidFill>
                  <a:schemeClr val="bg1">
                    <a:lumMod val="50000"/>
                  </a:schemeClr>
                </a:solidFill>
              </a:rPr>
              <a:t>Remark: often automatically</a:t>
            </a:r>
            <a:r>
              <a:rPr lang="en-US" sz="1900" i="1" dirty="0"/>
              <a:t>] obtained from structured repositories [such as Freebase]</a:t>
            </a:r>
            <a:r>
              <a:rPr lang="en-US" sz="1500" i="1" dirty="0"/>
              <a:t>”</a:t>
            </a:r>
          </a:p>
          <a:p>
            <a:pPr lvl="1"/>
            <a:r>
              <a:rPr lang="en-US" sz="1800" i="1" dirty="0">
                <a:hlinkClick r:id="rId12"/>
              </a:rPr>
              <a:t>Lisa </a:t>
            </a:r>
            <a:r>
              <a:rPr lang="en-US" sz="1800" i="1" dirty="0" err="1">
                <a:hlinkClick r:id="rId12"/>
              </a:rPr>
              <a:t>Ehrlinger</a:t>
            </a:r>
            <a:r>
              <a:rPr lang="en-US" sz="1800" i="1" dirty="0">
                <a:hlinkClick r:id="rId12"/>
              </a:rPr>
              <a:t> and Wolfram </a:t>
            </a:r>
            <a:r>
              <a:rPr lang="en-US" sz="1800" i="1" dirty="0" err="1">
                <a:hlinkClick r:id="rId12"/>
              </a:rPr>
              <a:t>Wöß</a:t>
            </a:r>
            <a:r>
              <a:rPr lang="en-US" sz="1800" i="1" dirty="0">
                <a:hlinkClick r:id="rId12"/>
              </a:rPr>
              <a:t> Towards a Definition of Knowledge Graphs (SEMANTiCS2016) </a:t>
            </a:r>
            <a:endParaRPr lang="en-US" sz="1800" i="1" dirty="0"/>
          </a:p>
          <a:p>
            <a:pPr lvl="2"/>
            <a:r>
              <a:rPr lang="en-US" i="1" dirty="0"/>
              <a:t>”A knowledge graph acquires and integrates information into an ontology and applies a reasoner to derive new knowledge.”</a:t>
            </a:r>
            <a:endParaRPr lang="en-US" sz="1600" i="1" dirty="0"/>
          </a:p>
          <a:p>
            <a:pPr lvl="1"/>
            <a:endParaRPr lang="en-US" sz="1900" i="1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F8669EF-76B9-6248-B496-D61A0097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8888F20-5969-B84E-8E2E-B0E4F3D8203B}"/>
              </a:ext>
            </a:extLst>
          </p:cNvPr>
          <p:cNvSpPr txBox="1">
            <a:spLocks/>
          </p:cNvSpPr>
          <p:nvPr/>
        </p:nvSpPr>
        <p:spPr>
          <a:xfrm>
            <a:off x="1559496" y="6381328"/>
            <a:ext cx="720080" cy="47667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de-AT">
                <a:solidFill>
                  <a:schemeClr val="bg1">
                    <a:lumMod val="65000"/>
                  </a:schemeClr>
                </a:solidFill>
              </a:rPr>
              <a:pPr/>
              <a:t>29</a:t>
            </a:fld>
            <a:endParaRPr lang="de-AT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1500D5-FC7D-9840-85B2-C2B4DB8923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69" y="1524656"/>
            <a:ext cx="3767492" cy="48566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A80167-A66A-8446-AE39-4527A2E6F17E}"/>
              </a:ext>
            </a:extLst>
          </p:cNvPr>
          <p:cNvSpPr/>
          <p:nvPr/>
        </p:nvSpPr>
        <p:spPr>
          <a:xfrm>
            <a:off x="4458983" y="6554815"/>
            <a:ext cx="5449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14"/>
              </a:rPr>
              <a:t>http://polleres.net/publications/bona-etal-DagstuhlReport18371.pdf</a:t>
            </a:r>
            <a:r>
              <a:rPr lang="en-US" sz="12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F69E8C-B1A1-444A-AB15-622544673F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533" y="1431987"/>
            <a:ext cx="5102467" cy="27256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FEDBC7-EE34-694A-98F4-FDDFED73DA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62" y="4882827"/>
            <a:ext cx="5115149" cy="16471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E156D9-5C38-A341-9734-90B623F28A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46" y="3894083"/>
            <a:ext cx="7531226" cy="11035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3085984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273F4-F994-9B40-94BE-21807EFDC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" y="1674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Trip map… (incl. some “data lakes”)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35E99-3F04-7346-B8CC-72C7A781C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110" y="1082295"/>
            <a:ext cx="4379073" cy="1424387"/>
          </a:xfrm>
        </p:spPr>
        <p:txBody>
          <a:bodyPr>
            <a:normAutofit/>
          </a:bodyPr>
          <a:lstStyle/>
          <a:p>
            <a:r>
              <a:rPr lang="en-US" sz="1400" dirty="0"/>
              <a:t>From Semantic Web to Linked Data</a:t>
            </a:r>
          </a:p>
          <a:p>
            <a:r>
              <a:rPr lang="en-US" sz="1400" dirty="0"/>
              <a:t>From Linked Data to Open Data</a:t>
            </a:r>
          </a:p>
          <a:p>
            <a:r>
              <a:rPr lang="en-US" sz="1400" dirty="0"/>
              <a:t>From Linked Data to Knowledge Graphs</a:t>
            </a:r>
          </a:p>
          <a:p>
            <a:r>
              <a:rPr lang="en-US" sz="1400" dirty="0"/>
              <a:t>From Knowledge Graphs to Semantic Web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BA3C6-5B1D-3448-9B04-AFD425F14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295" y="673767"/>
            <a:ext cx="5109410" cy="6011071"/>
          </a:xfrm>
          <a:prstGeom prst="rect">
            <a:avLst/>
          </a:prstGeom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EE3AF7FE-601D-4E48-92F0-8B1A67550DE3}"/>
              </a:ext>
            </a:extLst>
          </p:cNvPr>
          <p:cNvSpPr/>
          <p:nvPr/>
        </p:nvSpPr>
        <p:spPr>
          <a:xfrm rot="3118420">
            <a:off x="8692617" y="713367"/>
            <a:ext cx="1049257" cy="3606171"/>
          </a:xfrm>
          <a:prstGeom prst="arc">
            <a:avLst>
              <a:gd name="adj1" fmla="val 16219278"/>
              <a:gd name="adj2" fmla="val 3347608"/>
            </a:avLst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93F963-FEF6-924C-AE93-0ACAA6B154C0}"/>
              </a:ext>
            </a:extLst>
          </p:cNvPr>
          <p:cNvSpPr/>
          <p:nvPr/>
        </p:nvSpPr>
        <p:spPr>
          <a:xfrm>
            <a:off x="10646219" y="1082295"/>
            <a:ext cx="1408921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54000" tIns="0" rIns="0" bIns="0">
            <a:spAutoFit/>
          </a:bodyPr>
          <a:lstStyle/>
          <a:p>
            <a:r>
              <a:rPr lang="en-US" i="1" dirty="0"/>
              <a:t>Semantic Web 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35C85A4A-41B9-F947-891E-16AF3E0349E9}"/>
              </a:ext>
            </a:extLst>
          </p:cNvPr>
          <p:cNvSpPr/>
          <p:nvPr/>
        </p:nvSpPr>
        <p:spPr>
          <a:xfrm rot="9084364" flipH="1">
            <a:off x="9084419" y="3001870"/>
            <a:ext cx="881163" cy="3717738"/>
          </a:xfrm>
          <a:prstGeom prst="arc">
            <a:avLst>
              <a:gd name="adj1" fmla="val 16438218"/>
              <a:gd name="adj2" fmla="val 4947325"/>
            </a:avLst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E51EC-86E2-5946-8738-44370993CF87}"/>
              </a:ext>
            </a:extLst>
          </p:cNvPr>
          <p:cNvSpPr/>
          <p:nvPr/>
        </p:nvSpPr>
        <p:spPr>
          <a:xfrm>
            <a:off x="6999179" y="3049062"/>
            <a:ext cx="191792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54000" tIns="0" rIns="0" bIns="0">
            <a:spAutoFit/>
          </a:bodyPr>
          <a:lstStyle/>
          <a:p>
            <a:r>
              <a:rPr lang="en-US" i="1" dirty="0"/>
              <a:t>(Linked) Open 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195EE2-07CF-C54C-9E99-1D535E1F9044}"/>
              </a:ext>
            </a:extLst>
          </p:cNvPr>
          <p:cNvSpPr/>
          <p:nvPr/>
        </p:nvSpPr>
        <p:spPr>
          <a:xfrm>
            <a:off x="8619213" y="6396654"/>
            <a:ext cx="183799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54000" tIns="0" rIns="0" bIns="0">
            <a:spAutoFit/>
          </a:bodyPr>
          <a:lstStyle/>
          <a:p>
            <a:r>
              <a:rPr lang="en-US" i="1" dirty="0"/>
              <a:t>Knowledge Graphs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2D539D7-8585-1A46-8160-FE622F7601D9}"/>
              </a:ext>
            </a:extLst>
          </p:cNvPr>
          <p:cNvSpPr/>
          <p:nvPr/>
        </p:nvSpPr>
        <p:spPr>
          <a:xfrm rot="10800000" flipH="1">
            <a:off x="10152576" y="-24682"/>
            <a:ext cx="562275" cy="6366949"/>
          </a:xfrm>
          <a:prstGeom prst="arc">
            <a:avLst>
              <a:gd name="adj1" fmla="val 16268922"/>
              <a:gd name="adj2" fmla="val 4947325"/>
            </a:avLst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61220A-B072-AD4E-923A-7DBEDDC43D1F}"/>
              </a:ext>
            </a:extLst>
          </p:cNvPr>
          <p:cNvCxnSpPr>
            <a:cxnSpLocks/>
          </p:cNvCxnSpPr>
          <p:nvPr/>
        </p:nvCxnSpPr>
        <p:spPr>
          <a:xfrm flipH="1">
            <a:off x="5668050" y="3382734"/>
            <a:ext cx="3288380" cy="338698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0FBFC8-B746-C448-8AD1-FD1D6949190A}"/>
              </a:ext>
            </a:extLst>
          </p:cNvPr>
          <p:cNvCxnSpPr>
            <a:cxnSpLocks/>
          </p:cNvCxnSpPr>
          <p:nvPr/>
        </p:nvCxnSpPr>
        <p:spPr>
          <a:xfrm flipH="1">
            <a:off x="5668049" y="3357396"/>
            <a:ext cx="3249054" cy="37599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E1E6DF4-01D7-7A4A-9A8C-0394BB34A8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98" y="3739582"/>
            <a:ext cx="5382150" cy="3030132"/>
          </a:xfrm>
          <a:prstGeom prst="rect">
            <a:avLst/>
          </a:prstGeom>
        </p:spPr>
      </p:pic>
      <p:pic>
        <p:nvPicPr>
          <p:cNvPr id="2050" name="Picture 2" descr="Lake Bohinj.jpg">
            <a:extLst>
              <a:ext uri="{FF2B5EF4-FFF2-40B4-BE49-F238E27FC236}">
                <a16:creationId xmlns:a16="http://schemas.microsoft.com/office/drawing/2014/main" id="{B88FF1EE-3BF8-FB48-939C-523AA15FB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783" y="3733391"/>
            <a:ext cx="2516004" cy="167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upload.wikimedia.org/wikipedia/commons/thumb/b/b1/Bled_island_July_2005.jpg/1920px-Bled_island_July_2005.jpg">
            <a:extLst>
              <a:ext uri="{FF2B5EF4-FFF2-40B4-BE49-F238E27FC236}">
                <a16:creationId xmlns:a16="http://schemas.microsoft.com/office/drawing/2014/main" id="{028DF37D-4662-A842-AB99-29C8FFF0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450" y="2901307"/>
            <a:ext cx="1508314" cy="111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20F31C8-CD2D-C745-9986-EAA42215FF43}"/>
              </a:ext>
            </a:extLst>
          </p:cNvPr>
          <p:cNvCxnSpPr/>
          <p:nvPr/>
        </p:nvCxnSpPr>
        <p:spPr>
          <a:xfrm flipH="1">
            <a:off x="1135117" y="5417032"/>
            <a:ext cx="384679" cy="6621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3EC9E44-2E48-5743-99A5-9D5B6ECD09DE}"/>
              </a:ext>
            </a:extLst>
          </p:cNvPr>
          <p:cNvCxnSpPr>
            <a:cxnSpLocks/>
          </p:cNvCxnSpPr>
          <p:nvPr/>
        </p:nvCxnSpPr>
        <p:spPr>
          <a:xfrm>
            <a:off x="4341035" y="3951447"/>
            <a:ext cx="654349" cy="1980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0C6AA45-C81B-B946-967D-EC85FCADE181}"/>
              </a:ext>
            </a:extLst>
          </p:cNvPr>
          <p:cNvSpPr/>
          <p:nvPr/>
        </p:nvSpPr>
        <p:spPr>
          <a:xfrm>
            <a:off x="681686" y="6436031"/>
            <a:ext cx="1084052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54000" tIns="0" rIns="0" bIns="0">
            <a:spAutoFit/>
          </a:bodyPr>
          <a:lstStyle/>
          <a:p>
            <a:r>
              <a:rPr lang="en-US" i="1" dirty="0"/>
              <a:t>Open Data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B7AA35-06EF-0F4A-9D45-B87B4686BF7A}"/>
              </a:ext>
            </a:extLst>
          </p:cNvPr>
          <p:cNvSpPr/>
          <p:nvPr/>
        </p:nvSpPr>
        <p:spPr>
          <a:xfrm>
            <a:off x="4818377" y="4355043"/>
            <a:ext cx="123882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54000" tIns="0" rIns="0" bIns="0">
            <a:spAutoFit/>
          </a:bodyPr>
          <a:lstStyle/>
          <a:p>
            <a:r>
              <a:rPr lang="en-US" i="1" dirty="0"/>
              <a:t>Linked Data</a:t>
            </a:r>
          </a:p>
        </p:txBody>
      </p:sp>
    </p:spTree>
    <p:extLst>
      <p:ext uri="{BB962C8B-B14F-4D97-AF65-F5344CB8AC3E}">
        <p14:creationId xmlns:p14="http://schemas.microsoft.com/office/powerpoint/2010/main" val="274203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8" grpId="0" animBg="1"/>
      <p:bldP spid="9" grpId="0" animBg="1"/>
      <p:bldP spid="31" grpId="0" animBg="1"/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AB32770-8995-3C46-B025-55D49F906DEB}"/>
              </a:ext>
            </a:extLst>
          </p:cNvPr>
          <p:cNvSpPr txBox="1">
            <a:spLocks/>
          </p:cNvSpPr>
          <p:nvPr/>
        </p:nvSpPr>
        <p:spPr>
          <a:xfrm>
            <a:off x="514425" y="1484842"/>
            <a:ext cx="10346192" cy="462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Jamie Taylor, Google, Inc., Keynote </a:t>
            </a:r>
            <a:r>
              <a:rPr lang="en-US" dirty="0">
                <a:hlinkClick r:id="rId2"/>
              </a:rPr>
              <a:t>ISWC2017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B4BEBA-8B3A-5840-A6A8-3EC8587A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8746" cy="1325563"/>
          </a:xfrm>
        </p:spPr>
        <p:txBody>
          <a:bodyPr/>
          <a:lstStyle/>
          <a:p>
            <a:r>
              <a:rPr lang="en-US" dirty="0"/>
              <a:t>What is new/different about Knowledge Graphs?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0D0E86-B20A-444D-9745-C070D1FE28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6" y="1841774"/>
            <a:ext cx="6136640" cy="2494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153D9A-A6BA-0C4A-AEB6-DF856C3BB1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886" y="1426466"/>
            <a:ext cx="5588060" cy="33253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0D1CE28-EBFA-E849-A309-DD000A6F1C83}"/>
              </a:ext>
            </a:extLst>
          </p:cNvPr>
          <p:cNvSpPr/>
          <p:nvPr/>
        </p:nvSpPr>
        <p:spPr>
          <a:xfrm>
            <a:off x="4333928" y="4919675"/>
            <a:ext cx="4572000" cy="1836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Music Albums &amp; Music Groups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 err="1"/>
              <a:t>Planets</a:t>
            </a:r>
            <a:r>
              <a:rPr lang="de-AT" dirty="0"/>
              <a:t> &amp; </a:t>
            </a:r>
            <a:r>
              <a:rPr lang="de-AT" dirty="0" err="1"/>
              <a:t>Spacecraft</a:t>
            </a:r>
            <a:endParaRPr lang="de-AT" dirty="0"/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Roller </a:t>
            </a:r>
            <a:r>
              <a:rPr lang="de-AT" dirty="0" err="1"/>
              <a:t>Coasters</a:t>
            </a:r>
            <a:r>
              <a:rPr lang="de-AT" dirty="0"/>
              <a:t> &amp; Skyscrapers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Sports Teams			[...]</a:t>
            </a:r>
          </a:p>
          <a:p>
            <a:pPr marL="457200" indent="-266700">
              <a:spcBef>
                <a:spcPts val="700"/>
              </a:spcBef>
            </a:pPr>
            <a:endParaRPr lang="de-A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FDEA76-78FA-A242-B35D-60E0E8CEC519}"/>
              </a:ext>
            </a:extLst>
          </p:cNvPr>
          <p:cNvSpPr/>
          <p:nvPr/>
        </p:nvSpPr>
        <p:spPr>
          <a:xfrm>
            <a:off x="372246" y="4919675"/>
            <a:ext cx="4572000" cy="14696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 err="1"/>
              <a:t>Actors</a:t>
            </a:r>
            <a:r>
              <a:rPr lang="de-AT" dirty="0"/>
              <a:t>, </a:t>
            </a:r>
            <a:r>
              <a:rPr lang="de-AT" dirty="0" err="1"/>
              <a:t>Directors</a:t>
            </a:r>
            <a:r>
              <a:rPr lang="de-AT" dirty="0"/>
              <a:t>, Movies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Art Works &amp; Museums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Cities &amp; Countries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Islands, </a:t>
            </a:r>
            <a:r>
              <a:rPr lang="de-AT" dirty="0" err="1"/>
              <a:t>Lakes</a:t>
            </a:r>
            <a:r>
              <a:rPr lang="de-AT" dirty="0"/>
              <a:t>, </a:t>
            </a:r>
            <a:r>
              <a:rPr lang="de-AT" dirty="0" err="1"/>
              <a:t>Lighthouses</a:t>
            </a:r>
            <a:endParaRPr lang="de-AT" dirty="0"/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532B7227-C1E6-E743-B86D-065AF05438BC}"/>
              </a:ext>
            </a:extLst>
          </p:cNvPr>
          <p:cNvSpPr/>
          <p:nvPr/>
        </p:nvSpPr>
        <p:spPr>
          <a:xfrm>
            <a:off x="8494461" y="5056616"/>
            <a:ext cx="3443189" cy="1376186"/>
          </a:xfrm>
          <a:prstGeom prst="wedgeRoundRectCallout">
            <a:avLst>
              <a:gd name="adj1" fmla="val -50084"/>
              <a:gd name="adj2" fmla="val -1461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Answer whether (something like) RDF and/or triple stores are used under the hood answered vaguely…</a:t>
            </a:r>
          </a:p>
        </p:txBody>
      </p:sp>
    </p:spTree>
    <p:extLst>
      <p:ext uri="{BB962C8B-B14F-4D97-AF65-F5344CB8AC3E}">
        <p14:creationId xmlns:p14="http://schemas.microsoft.com/office/powerpoint/2010/main" val="3902286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AB32770-8995-3C46-B025-55D49F906DEB}"/>
              </a:ext>
            </a:extLst>
          </p:cNvPr>
          <p:cNvSpPr txBox="1">
            <a:spLocks/>
          </p:cNvSpPr>
          <p:nvPr/>
        </p:nvSpPr>
        <p:spPr>
          <a:xfrm>
            <a:off x="514425" y="1484842"/>
            <a:ext cx="10346192" cy="462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Jamie Taylor, Google, Inc., Keynote </a:t>
            </a:r>
            <a:r>
              <a:rPr lang="en-US" dirty="0">
                <a:hlinkClick r:id="rId2"/>
              </a:rPr>
              <a:t>ISWC2017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B4BEBA-8B3A-5840-A6A8-3EC8587A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8746" cy="1325563"/>
          </a:xfrm>
        </p:spPr>
        <p:txBody>
          <a:bodyPr/>
          <a:lstStyle/>
          <a:p>
            <a:r>
              <a:rPr lang="en-US" dirty="0"/>
              <a:t>What is new/different about Knowledge Graphs?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0D0E86-B20A-444D-9745-C070D1FE28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6" y="1841774"/>
            <a:ext cx="6136640" cy="2494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153D9A-A6BA-0C4A-AEB6-DF856C3BB1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886" y="1426466"/>
            <a:ext cx="5588060" cy="33253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0D1CE28-EBFA-E849-A309-DD000A6F1C83}"/>
              </a:ext>
            </a:extLst>
          </p:cNvPr>
          <p:cNvSpPr/>
          <p:nvPr/>
        </p:nvSpPr>
        <p:spPr>
          <a:xfrm>
            <a:off x="4333928" y="4919675"/>
            <a:ext cx="4572000" cy="1836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Music Albums &amp; Music Groups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 err="1"/>
              <a:t>Planets</a:t>
            </a:r>
            <a:r>
              <a:rPr lang="de-AT" dirty="0"/>
              <a:t> &amp; </a:t>
            </a:r>
            <a:r>
              <a:rPr lang="de-AT" dirty="0" err="1"/>
              <a:t>Spacecraft</a:t>
            </a:r>
            <a:endParaRPr lang="de-AT" dirty="0"/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Roller </a:t>
            </a:r>
            <a:r>
              <a:rPr lang="de-AT" dirty="0" err="1"/>
              <a:t>Coasters</a:t>
            </a:r>
            <a:r>
              <a:rPr lang="de-AT" dirty="0"/>
              <a:t> &amp; Skyscrapers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Sports Teams			[...]</a:t>
            </a:r>
          </a:p>
          <a:p>
            <a:pPr marL="457200" indent="-266700">
              <a:spcBef>
                <a:spcPts val="700"/>
              </a:spcBef>
            </a:pPr>
            <a:endParaRPr lang="de-A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FDEA76-78FA-A242-B35D-60E0E8CEC519}"/>
              </a:ext>
            </a:extLst>
          </p:cNvPr>
          <p:cNvSpPr/>
          <p:nvPr/>
        </p:nvSpPr>
        <p:spPr>
          <a:xfrm>
            <a:off x="372246" y="4919675"/>
            <a:ext cx="4572000" cy="14696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 err="1"/>
              <a:t>Actors</a:t>
            </a:r>
            <a:r>
              <a:rPr lang="de-AT" dirty="0"/>
              <a:t>, </a:t>
            </a:r>
            <a:r>
              <a:rPr lang="de-AT" dirty="0" err="1"/>
              <a:t>Directors</a:t>
            </a:r>
            <a:r>
              <a:rPr lang="de-AT" dirty="0"/>
              <a:t>, Movies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Art Works &amp; Museums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Cities &amp; Countries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Islands, </a:t>
            </a:r>
            <a:r>
              <a:rPr lang="de-AT" dirty="0" err="1"/>
              <a:t>Lakes</a:t>
            </a:r>
            <a:r>
              <a:rPr lang="de-AT" dirty="0"/>
              <a:t>, </a:t>
            </a:r>
            <a:r>
              <a:rPr lang="de-AT" dirty="0" err="1"/>
              <a:t>Lighthouses</a:t>
            </a:r>
            <a:endParaRPr lang="de-A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2F3DEA-8A93-2B4C-8645-D18BEC8CB1CA}"/>
              </a:ext>
            </a:extLst>
          </p:cNvPr>
          <p:cNvSpPr/>
          <p:nvPr/>
        </p:nvSpPr>
        <p:spPr>
          <a:xfrm>
            <a:off x="290086" y="1248630"/>
            <a:ext cx="11806859" cy="5119350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 err="1"/>
              <a:t>We</a:t>
            </a:r>
            <a:r>
              <a:rPr lang="de-AT" sz="2800" dirty="0"/>
              <a:t> </a:t>
            </a:r>
            <a:r>
              <a:rPr lang="de-AT" sz="2800" dirty="0" err="1"/>
              <a:t>have</a:t>
            </a:r>
            <a:r>
              <a:rPr lang="de-AT" sz="2800" dirty="0"/>
              <a:t> </a:t>
            </a:r>
            <a:r>
              <a:rPr lang="de-AT" sz="2800" dirty="0" err="1"/>
              <a:t>good</a:t>
            </a:r>
            <a:r>
              <a:rPr lang="de-AT" sz="2800" dirty="0"/>
              <a:t> </a:t>
            </a:r>
            <a:r>
              <a:rPr lang="de-AT" sz="2800" dirty="0" err="1"/>
              <a:t>reasons</a:t>
            </a:r>
            <a:r>
              <a:rPr lang="de-AT" sz="2800" dirty="0"/>
              <a:t> </a:t>
            </a:r>
            <a:r>
              <a:rPr lang="de-AT" sz="2800" dirty="0" err="1"/>
              <a:t>to</a:t>
            </a:r>
            <a:r>
              <a:rPr lang="de-AT" sz="2800" dirty="0"/>
              <a:t> </a:t>
            </a:r>
            <a:r>
              <a:rPr lang="de-AT" sz="2800" dirty="0" err="1"/>
              <a:t>assume</a:t>
            </a:r>
            <a:r>
              <a:rPr lang="de-AT" sz="2800" dirty="0"/>
              <a:t> </a:t>
            </a:r>
            <a:r>
              <a:rPr lang="de-AT" sz="2800" dirty="0" err="1"/>
              <a:t>that</a:t>
            </a:r>
            <a:r>
              <a:rPr lang="de-AT" sz="2800" dirty="0"/>
              <a:t> </a:t>
            </a:r>
            <a:r>
              <a:rPr lang="de-AT" sz="2800" dirty="0" err="1"/>
              <a:t>they</a:t>
            </a:r>
            <a:r>
              <a:rPr lang="de-AT" sz="2800" dirty="0"/>
              <a:t> </a:t>
            </a:r>
            <a:r>
              <a:rPr lang="de-AT" sz="2800" dirty="0" err="1"/>
              <a:t>use</a:t>
            </a:r>
            <a:r>
              <a:rPr lang="de-AT" sz="2800" dirty="0"/>
              <a:t> </a:t>
            </a:r>
            <a:r>
              <a:rPr lang="de-AT" sz="2800" dirty="0" err="1"/>
              <a:t>similar</a:t>
            </a:r>
            <a:r>
              <a:rPr lang="de-AT" sz="2800" dirty="0"/>
              <a:t> </a:t>
            </a:r>
            <a:r>
              <a:rPr lang="de-AT" sz="2800" dirty="0" err="1"/>
              <a:t>methods</a:t>
            </a:r>
            <a:r>
              <a:rPr lang="de-AT" sz="2800" dirty="0"/>
              <a:t> </a:t>
            </a:r>
            <a:r>
              <a:rPr lang="de-AT" sz="2800" dirty="0" err="1"/>
              <a:t>under</a:t>
            </a:r>
            <a:r>
              <a:rPr lang="de-AT" sz="2800" dirty="0"/>
              <a:t> </a:t>
            </a:r>
            <a:r>
              <a:rPr lang="de-AT" sz="2800" dirty="0" err="1"/>
              <a:t>the</a:t>
            </a:r>
            <a:r>
              <a:rPr lang="de-AT" sz="2800" dirty="0"/>
              <a:t> </a:t>
            </a:r>
            <a:r>
              <a:rPr lang="de-AT" sz="2800" dirty="0" err="1"/>
              <a:t>hood</a:t>
            </a:r>
            <a:r>
              <a:rPr lang="de-AT" sz="2800" dirty="0"/>
              <a:t>…. </a:t>
            </a:r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028700" lvl="2">
              <a:spcBef>
                <a:spcPts val="700"/>
              </a:spcBef>
              <a:buSzPts val="1800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028700" lvl="2">
              <a:spcBef>
                <a:spcPts val="700"/>
              </a:spcBef>
              <a:buSzPts val="1800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532B7227-C1E6-E743-B86D-065AF05438BC}"/>
              </a:ext>
            </a:extLst>
          </p:cNvPr>
          <p:cNvSpPr/>
          <p:nvPr/>
        </p:nvSpPr>
        <p:spPr>
          <a:xfrm>
            <a:off x="8683506" y="5419270"/>
            <a:ext cx="3443189" cy="1376186"/>
          </a:xfrm>
          <a:prstGeom prst="wedgeRoundRectCallout">
            <a:avLst>
              <a:gd name="adj1" fmla="val -50084"/>
              <a:gd name="adj2" fmla="val -1461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Answer whether (something like) RDF and/or triple stores are used under the hood answered vaguely…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D915A2B0-8164-6943-9D19-B865629792AE}"/>
              </a:ext>
            </a:extLst>
          </p:cNvPr>
          <p:cNvSpPr/>
          <p:nvPr/>
        </p:nvSpPr>
        <p:spPr>
          <a:xfrm>
            <a:off x="838200" y="3287577"/>
            <a:ext cx="5023827" cy="3248258"/>
          </a:xfrm>
          <a:prstGeom prst="wedgeRoundRectCallout">
            <a:avLst>
              <a:gd name="adj1" fmla="val -49683"/>
              <a:gd name="adj2" fmla="val -19069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u="sng" dirty="0">
                <a:latin typeface="Arial"/>
                <a:cs typeface="Arial"/>
              </a:rPr>
              <a:t>Cautious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i="1" dirty="0">
                <a:latin typeface="Arial"/>
                <a:cs typeface="Arial"/>
              </a:rPr>
              <a:t>deductive, rule-based inference</a:t>
            </a:r>
            <a:r>
              <a:rPr lang="en-US" dirty="0">
                <a:latin typeface="Arial"/>
                <a:cs typeface="Arial"/>
              </a:rPr>
              <a:t>, plus </a:t>
            </a:r>
            <a:r>
              <a:rPr lang="en-US" b="1" i="1" dirty="0">
                <a:latin typeface="Arial"/>
                <a:cs typeface="Arial"/>
              </a:rPr>
              <a:t>heuristics</a:t>
            </a:r>
            <a:r>
              <a:rPr lang="en-US" dirty="0">
                <a:latin typeface="Arial"/>
                <a:cs typeface="Arial"/>
              </a:rPr>
              <a:t> on provenance and confidence to avoid non-sensual inferences and resolve inconsistencies works.</a:t>
            </a:r>
          </a:p>
          <a:p>
            <a:pPr algn="ctr"/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What’s (probably) new? </a:t>
            </a:r>
            <a:endParaRPr lang="en-US" i="1" dirty="0">
              <a:latin typeface="Arial"/>
              <a:cs typeface="Arial"/>
            </a:endParaRPr>
          </a:p>
          <a:p>
            <a:pPr algn="ctr"/>
            <a:r>
              <a:rPr lang="en-US" i="1" dirty="0">
                <a:latin typeface="Arial"/>
                <a:cs typeface="Arial"/>
              </a:rPr>
              <a:t>statistical methods/learning </a:t>
            </a:r>
            <a:r>
              <a:rPr lang="en-US" dirty="0">
                <a:latin typeface="Arial"/>
                <a:cs typeface="Arial"/>
              </a:rPr>
              <a:t>more central:</a:t>
            </a:r>
          </a:p>
          <a:p>
            <a:pPr lvl="1"/>
            <a:r>
              <a:rPr lang="en-US" dirty="0">
                <a:latin typeface="Arial"/>
                <a:cs typeface="Arial"/>
                <a:sym typeface="Wingdings" pitchFamily="2" charset="2"/>
              </a:rPr>
              <a:t> </a:t>
            </a:r>
            <a:r>
              <a:rPr lang="en-US" dirty="0">
                <a:latin typeface="Arial"/>
                <a:cs typeface="Arial"/>
              </a:rPr>
              <a:t>lots of data enables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Arial"/>
                <a:cs typeface="Arial"/>
              </a:rPr>
              <a:t>more accurate confidence scores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Arial"/>
                <a:cs typeface="Arial"/>
              </a:rPr>
              <a:t>rule mining (not restricted to OWL)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FD4580-239E-1349-9416-2BF385BFDBC6}"/>
              </a:ext>
            </a:extLst>
          </p:cNvPr>
          <p:cNvGrpSpPr/>
          <p:nvPr/>
        </p:nvGrpSpPr>
        <p:grpSpPr>
          <a:xfrm>
            <a:off x="5991759" y="2890969"/>
            <a:ext cx="4759244" cy="2781780"/>
            <a:chOff x="5991759" y="2890969"/>
            <a:chExt cx="4759244" cy="2781780"/>
          </a:xfrm>
        </p:grpSpPr>
        <p:pic>
          <p:nvPicPr>
            <p:cNvPr id="1026" name="Picture 2" descr="Image result for Jamie Taylor">
              <a:extLst>
                <a:ext uri="{FF2B5EF4-FFF2-40B4-BE49-F238E27FC236}">
                  <a16:creationId xmlns:a16="http://schemas.microsoft.com/office/drawing/2014/main" id="{D33959B4-FDA2-BE42-81FD-E4191A9C45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06291" y="2898558"/>
              <a:ext cx="1144745" cy="13576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Dan Brickley">
              <a:extLst>
                <a:ext uri="{FF2B5EF4-FFF2-40B4-BE49-F238E27FC236}">
                  <a16:creationId xmlns:a16="http://schemas.microsoft.com/office/drawing/2014/main" id="{2F0C4687-95D2-644E-B9EF-7A2DEE8442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21757" y="2890969"/>
              <a:ext cx="1125846" cy="135817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guha">
              <a:extLst>
                <a:ext uri="{FF2B5EF4-FFF2-40B4-BE49-F238E27FC236}">
                  <a16:creationId xmlns:a16="http://schemas.microsoft.com/office/drawing/2014/main" id="{F4D8ED92-3E17-0543-912F-642CA107D6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2083" y="2898024"/>
              <a:ext cx="1061074" cy="135817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NAtasha Noy">
              <a:extLst>
                <a:ext uri="{FF2B5EF4-FFF2-40B4-BE49-F238E27FC236}">
                  <a16:creationId xmlns:a16="http://schemas.microsoft.com/office/drawing/2014/main" id="{8A6D9E25-A5A0-9946-B207-3A1504CBB8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37920" y="2890969"/>
              <a:ext cx="1113083" cy="136522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Image result for Chris Welty">
              <a:extLst>
                <a:ext uri="{FF2B5EF4-FFF2-40B4-BE49-F238E27FC236}">
                  <a16:creationId xmlns:a16="http://schemas.microsoft.com/office/drawing/2014/main" id="{A9B6C19D-A113-8C47-82A3-03BE686E4D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59054" y="4314574"/>
              <a:ext cx="1064103" cy="135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Image result for Denny Vrandecic">
              <a:extLst>
                <a:ext uri="{FF2B5EF4-FFF2-40B4-BE49-F238E27FC236}">
                  <a16:creationId xmlns:a16="http://schemas.microsoft.com/office/drawing/2014/main" id="{F5C5A9BE-F67C-1546-B8A3-41304DD0ED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1759" y="4314574"/>
              <a:ext cx="1159277" cy="1358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2327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DFF06B8-B72E-E44B-B79C-D24A5659329B}"/>
              </a:ext>
            </a:extLst>
          </p:cNvPr>
          <p:cNvSpPr/>
          <p:nvPr/>
        </p:nvSpPr>
        <p:spPr>
          <a:xfrm>
            <a:off x="192570" y="165086"/>
            <a:ext cx="11806859" cy="3036729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marL="114300">
              <a:spcBef>
                <a:spcPts val="700"/>
              </a:spcBef>
              <a:buSzPts val="1800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 err="1"/>
              <a:t>We</a:t>
            </a:r>
            <a:r>
              <a:rPr lang="de-AT" sz="2800" dirty="0"/>
              <a:t> </a:t>
            </a:r>
            <a:r>
              <a:rPr lang="de-AT" sz="2800" dirty="0" err="1"/>
              <a:t>have</a:t>
            </a:r>
            <a:r>
              <a:rPr lang="de-AT" sz="2800" dirty="0"/>
              <a:t> </a:t>
            </a:r>
            <a:r>
              <a:rPr lang="de-AT" sz="2800" dirty="0" err="1"/>
              <a:t>good</a:t>
            </a:r>
            <a:r>
              <a:rPr lang="de-AT" sz="2800" dirty="0"/>
              <a:t> </a:t>
            </a:r>
            <a:r>
              <a:rPr lang="de-AT" sz="2800" dirty="0" err="1"/>
              <a:t>reasons</a:t>
            </a:r>
            <a:r>
              <a:rPr lang="de-AT" sz="2800" dirty="0"/>
              <a:t> </a:t>
            </a:r>
            <a:r>
              <a:rPr lang="de-AT" sz="2800" dirty="0" err="1"/>
              <a:t>to</a:t>
            </a:r>
            <a:r>
              <a:rPr lang="de-AT" sz="2800" dirty="0"/>
              <a:t> </a:t>
            </a:r>
            <a:r>
              <a:rPr lang="de-AT" sz="2800" dirty="0" err="1"/>
              <a:t>assume</a:t>
            </a:r>
            <a:r>
              <a:rPr lang="de-AT" sz="2800" dirty="0"/>
              <a:t> </a:t>
            </a:r>
            <a:r>
              <a:rPr lang="de-AT" sz="2800" dirty="0" err="1"/>
              <a:t>that</a:t>
            </a:r>
            <a:r>
              <a:rPr lang="de-AT" sz="2800" dirty="0"/>
              <a:t> </a:t>
            </a:r>
            <a:r>
              <a:rPr lang="de-AT" sz="2800" dirty="0" err="1"/>
              <a:t>they</a:t>
            </a:r>
            <a:r>
              <a:rPr lang="de-AT" sz="2800" dirty="0"/>
              <a:t> </a:t>
            </a:r>
            <a:r>
              <a:rPr lang="de-AT" sz="2800" dirty="0" err="1"/>
              <a:t>use</a:t>
            </a:r>
            <a:r>
              <a:rPr lang="de-AT" sz="2800" dirty="0"/>
              <a:t> </a:t>
            </a:r>
            <a:r>
              <a:rPr lang="de-AT" sz="2800" dirty="0" err="1"/>
              <a:t>similar</a:t>
            </a:r>
            <a:r>
              <a:rPr lang="de-AT" sz="2800" dirty="0"/>
              <a:t>/ </a:t>
            </a:r>
            <a:r>
              <a:rPr lang="de-AT" sz="2800" dirty="0" err="1"/>
              <a:t>the</a:t>
            </a:r>
            <a:r>
              <a:rPr lang="de-AT" sz="2800" dirty="0"/>
              <a:t> same </a:t>
            </a:r>
            <a:r>
              <a:rPr lang="de-AT" sz="2800" dirty="0" err="1"/>
              <a:t>methods</a:t>
            </a:r>
            <a:r>
              <a:rPr lang="de-AT" sz="2800" dirty="0"/>
              <a:t> </a:t>
            </a:r>
            <a:r>
              <a:rPr lang="de-AT" sz="2800" dirty="0" err="1"/>
              <a:t>under</a:t>
            </a:r>
            <a:r>
              <a:rPr lang="de-AT" sz="2800" dirty="0"/>
              <a:t> </a:t>
            </a:r>
            <a:r>
              <a:rPr lang="de-AT" sz="2800" dirty="0" err="1"/>
              <a:t>the</a:t>
            </a:r>
            <a:r>
              <a:rPr lang="de-AT" sz="2800" dirty="0"/>
              <a:t> </a:t>
            </a:r>
            <a:r>
              <a:rPr lang="de-AT" sz="2800" dirty="0" err="1"/>
              <a:t>hood</a:t>
            </a:r>
            <a:r>
              <a:rPr lang="de-AT" sz="2800" dirty="0"/>
              <a:t>… </a:t>
            </a:r>
          </a:p>
          <a:p>
            <a:pPr marL="1028700" lvl="2">
              <a:spcBef>
                <a:spcPts val="700"/>
              </a:spcBef>
              <a:buSzPts val="1800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</p:txBody>
      </p:sp>
      <p:pic>
        <p:nvPicPr>
          <p:cNvPr id="5" name="Picture 2" descr="Image result for Jamie Taylor">
            <a:extLst>
              <a:ext uri="{FF2B5EF4-FFF2-40B4-BE49-F238E27FC236}">
                <a16:creationId xmlns:a16="http://schemas.microsoft.com/office/drawing/2014/main" id="{8BFB6837-7BCB-AC42-ACCA-3456E4008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0080" y="2237206"/>
            <a:ext cx="1144745" cy="13576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Dan Brickley">
            <a:extLst>
              <a:ext uri="{FF2B5EF4-FFF2-40B4-BE49-F238E27FC236}">
                <a16:creationId xmlns:a16="http://schemas.microsoft.com/office/drawing/2014/main" id="{34792945-C563-0344-9050-5DF50AA0B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86241" y="2729307"/>
            <a:ext cx="1125846" cy="13581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uha">
            <a:extLst>
              <a:ext uri="{FF2B5EF4-FFF2-40B4-BE49-F238E27FC236}">
                <a16:creationId xmlns:a16="http://schemas.microsoft.com/office/drawing/2014/main" id="{997C25B7-BAC8-E047-9EC8-78E66E17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5153" y="2783193"/>
            <a:ext cx="1061074" cy="13581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 result for NAtasha Noy">
            <a:extLst>
              <a:ext uri="{FF2B5EF4-FFF2-40B4-BE49-F238E27FC236}">
                <a16:creationId xmlns:a16="http://schemas.microsoft.com/office/drawing/2014/main" id="{C8D8CBC9-7979-5A43-8564-E3BA354F0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42357" y="2551805"/>
            <a:ext cx="1113083" cy="13652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Image result for Chris Welty">
            <a:extLst>
              <a:ext uri="{FF2B5EF4-FFF2-40B4-BE49-F238E27FC236}">
                <a16:creationId xmlns:a16="http://schemas.microsoft.com/office/drawing/2014/main" id="{62FDC59C-27F4-0A47-906E-62D19A3D2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8962" y="4339631"/>
            <a:ext cx="1064103" cy="135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Image result for Denny Vrandecic">
            <a:extLst>
              <a:ext uri="{FF2B5EF4-FFF2-40B4-BE49-F238E27FC236}">
                <a16:creationId xmlns:a16="http://schemas.microsoft.com/office/drawing/2014/main" id="{37CE0076-D83A-C846-9FDC-3837BF7C1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75904" y="4028346"/>
            <a:ext cx="1159277" cy="135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AF26667-6A6E-F741-B953-D66ECE942BA9}"/>
              </a:ext>
            </a:extLst>
          </p:cNvPr>
          <p:cNvGrpSpPr/>
          <p:nvPr/>
        </p:nvGrpSpPr>
        <p:grpSpPr>
          <a:xfrm>
            <a:off x="2120631" y="3602168"/>
            <a:ext cx="2021547" cy="1391493"/>
            <a:chOff x="2120631" y="3602168"/>
            <a:chExt cx="2021547" cy="139149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4E7D84C-A258-6D47-9C40-5F61A6529A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0631" y="3602168"/>
              <a:ext cx="2021547" cy="13914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B61509-F509-9A43-A6D7-4C5868647274}"/>
                </a:ext>
              </a:extLst>
            </p:cNvPr>
            <p:cNvSpPr txBox="1"/>
            <p:nvPr/>
          </p:nvSpPr>
          <p:spPr>
            <a:xfrm>
              <a:off x="2518553" y="4262483"/>
              <a:ext cx="67550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creator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D4A7A2F-ED00-0C4B-ACAE-6F28A99B0D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20" y="5109006"/>
            <a:ext cx="1820420" cy="31398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E7EAF9B-9945-B64F-8124-3CB662BDF716}"/>
              </a:ext>
            </a:extLst>
          </p:cNvPr>
          <p:cNvGrpSpPr/>
          <p:nvPr/>
        </p:nvGrpSpPr>
        <p:grpSpPr>
          <a:xfrm flipH="1">
            <a:off x="1235690" y="5422987"/>
            <a:ext cx="1174962" cy="876219"/>
            <a:chOff x="2337132" y="3619614"/>
            <a:chExt cx="2357549" cy="143341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693BA59-A139-D243-8FEF-F85FC3DBB201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2337132" y="3619614"/>
              <a:ext cx="1206747" cy="14334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0F5BB70-8E04-964B-AE56-1BA91A05953E}"/>
                </a:ext>
              </a:extLst>
            </p:cNvPr>
            <p:cNvSpPr txBox="1"/>
            <p:nvPr/>
          </p:nvSpPr>
          <p:spPr>
            <a:xfrm>
              <a:off x="2489286" y="4062524"/>
              <a:ext cx="2205395" cy="4531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 err="1">
                  <a:solidFill>
                    <a:schemeClr val="accent1"/>
                  </a:solidFill>
                </a:rPr>
                <a:t>migratedTo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052" name="Picture 4" descr="Image result for wikidata">
            <a:extLst>
              <a:ext uri="{FF2B5EF4-FFF2-40B4-BE49-F238E27FC236}">
                <a16:creationId xmlns:a16="http://schemas.microsoft.com/office/drawing/2014/main" id="{BE102B27-4691-C74D-973C-15643511F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3135" y="5869880"/>
            <a:ext cx="1385320" cy="98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dbpedia logo">
            <a:extLst>
              <a:ext uri="{FF2B5EF4-FFF2-40B4-BE49-F238E27FC236}">
                <a16:creationId xmlns:a16="http://schemas.microsoft.com/office/drawing/2014/main" id="{D433E43D-862D-AB45-B2A2-55D698B1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6462" y="5830582"/>
            <a:ext cx="1751753" cy="107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protege">
            <a:extLst>
              <a:ext uri="{FF2B5EF4-FFF2-40B4-BE49-F238E27FC236}">
                <a16:creationId xmlns:a16="http://schemas.microsoft.com/office/drawing/2014/main" id="{E5F2A81B-C250-AF47-BDAE-6B8ABB9BB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5754" y="1304537"/>
            <a:ext cx="18796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RDF">
            <a:extLst>
              <a:ext uri="{FF2B5EF4-FFF2-40B4-BE49-F238E27FC236}">
                <a16:creationId xmlns:a16="http://schemas.microsoft.com/office/drawing/2014/main" id="{B7FEB49E-82AB-FE4F-843D-1D52881CF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0556" y="1461334"/>
            <a:ext cx="679768" cy="73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6DEB6F-CEDA-5F4E-9C96-91F2B2EFEADB}"/>
              </a:ext>
            </a:extLst>
          </p:cNvPr>
          <p:cNvSpPr txBox="1"/>
          <p:nvPr/>
        </p:nvSpPr>
        <p:spPr>
          <a:xfrm>
            <a:off x="11097275" y="5685214"/>
            <a:ext cx="68071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R I F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B3F6D8-5103-794B-9ED0-FBF6B409AAE0}"/>
              </a:ext>
            </a:extLst>
          </p:cNvPr>
          <p:cNvGrpSpPr/>
          <p:nvPr/>
        </p:nvGrpSpPr>
        <p:grpSpPr>
          <a:xfrm>
            <a:off x="3765368" y="5386521"/>
            <a:ext cx="1945470" cy="876394"/>
            <a:chOff x="2120631" y="3520459"/>
            <a:chExt cx="1113884" cy="147320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CF02CB2-71D5-EE4E-97E6-20A4812FEC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0631" y="3520459"/>
              <a:ext cx="1113884" cy="14732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6A5E2C-60D1-EA48-9939-C0E8DB920D4C}"/>
                </a:ext>
              </a:extLst>
            </p:cNvPr>
            <p:cNvSpPr txBox="1"/>
            <p:nvPr/>
          </p:nvSpPr>
          <p:spPr>
            <a:xfrm>
              <a:off x="2505161" y="4036868"/>
              <a:ext cx="581261" cy="4656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creator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C467740F-2B80-2842-8263-6170FD868F8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698" y="4628243"/>
            <a:ext cx="929251" cy="311916"/>
          </a:xfrm>
          <a:prstGeom prst="rect">
            <a:avLst/>
          </a:prstGeom>
        </p:spPr>
      </p:pic>
      <p:pic>
        <p:nvPicPr>
          <p:cNvPr id="2060" name="Picture 12" descr="Image result for IBM Watson">
            <a:extLst>
              <a:ext uri="{FF2B5EF4-FFF2-40B4-BE49-F238E27FC236}">
                <a16:creationId xmlns:a16="http://schemas.microsoft.com/office/drawing/2014/main" id="{CFEB68C3-0076-D547-B7B4-EB1BE5AED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5045" y="5830582"/>
            <a:ext cx="2007962" cy="105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455180CF-C89F-4E42-A263-BA2D681E471F}"/>
              </a:ext>
            </a:extLst>
          </p:cNvPr>
          <p:cNvGrpSpPr/>
          <p:nvPr/>
        </p:nvGrpSpPr>
        <p:grpSpPr>
          <a:xfrm>
            <a:off x="8329539" y="5697806"/>
            <a:ext cx="851373" cy="363758"/>
            <a:chOff x="8177139" y="5545406"/>
            <a:chExt cx="851373" cy="363758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F1041FB-279F-1D4A-972E-A6BA029AE043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8268614" y="5545406"/>
              <a:ext cx="759898" cy="3637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1DA2C47-25CB-2F49-BD50-B8730A9933B5}"/>
                </a:ext>
              </a:extLst>
            </p:cNvPr>
            <p:cNvSpPr txBox="1"/>
            <p:nvPr/>
          </p:nvSpPr>
          <p:spPr>
            <a:xfrm>
              <a:off x="8177139" y="5627633"/>
              <a:ext cx="67550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creator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B08F915-966A-0C4A-B18D-36697AFF69E7}"/>
              </a:ext>
            </a:extLst>
          </p:cNvPr>
          <p:cNvGrpSpPr/>
          <p:nvPr/>
        </p:nvGrpSpPr>
        <p:grpSpPr>
          <a:xfrm flipH="1" flipV="1">
            <a:off x="6831748" y="1888737"/>
            <a:ext cx="780077" cy="663068"/>
            <a:chOff x="-33031" y="3375424"/>
            <a:chExt cx="5287827" cy="1618235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EF8EC9E-9EBF-FF49-88E9-41AA83051081}"/>
                </a:ext>
              </a:extLst>
            </p:cNvPr>
            <p:cNvCxnSpPr>
              <a:cxnSpLocks/>
              <a:stCxn id="8" idx="0"/>
              <a:endCxn id="2056" idx="2"/>
            </p:cNvCxnSpPr>
            <p:nvPr/>
          </p:nvCxnSpPr>
          <p:spPr>
            <a:xfrm flipH="1">
              <a:off x="958481" y="3375424"/>
              <a:ext cx="2485406" cy="16182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7C72A6B-CB47-8240-B2BA-FDA7981A2BE5}"/>
                </a:ext>
              </a:extLst>
            </p:cNvPr>
            <p:cNvSpPr txBox="1"/>
            <p:nvPr/>
          </p:nvSpPr>
          <p:spPr>
            <a:xfrm rot="10800000">
              <a:off x="-33031" y="3909916"/>
              <a:ext cx="5287827" cy="6760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creator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4CBB335-F935-5642-9BBE-AC9500A547A9}"/>
              </a:ext>
            </a:extLst>
          </p:cNvPr>
          <p:cNvGrpSpPr/>
          <p:nvPr/>
        </p:nvGrpSpPr>
        <p:grpSpPr>
          <a:xfrm flipH="1">
            <a:off x="8953065" y="5018719"/>
            <a:ext cx="2144210" cy="851161"/>
            <a:chOff x="367859" y="3565977"/>
            <a:chExt cx="3555221" cy="766461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8101984-0426-E340-B4D6-229C970A2107}"/>
                </a:ext>
              </a:extLst>
            </p:cNvPr>
            <p:cNvCxnSpPr>
              <a:cxnSpLocks/>
              <a:stCxn id="9" idx="3"/>
              <a:endCxn id="29" idx="1"/>
            </p:cNvCxnSpPr>
            <p:nvPr/>
          </p:nvCxnSpPr>
          <p:spPr>
            <a:xfrm flipH="1">
              <a:off x="367859" y="3565977"/>
              <a:ext cx="3555221" cy="7664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9F9968A-5A98-D24B-911D-FE63ECD602B6}"/>
                </a:ext>
              </a:extLst>
            </p:cNvPr>
            <p:cNvSpPr txBox="1"/>
            <p:nvPr/>
          </p:nvSpPr>
          <p:spPr>
            <a:xfrm>
              <a:off x="1612224" y="3778551"/>
              <a:ext cx="1120027" cy="24943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creator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FB4EE00-4E4B-8940-A79B-4FF325EA581A}"/>
              </a:ext>
            </a:extLst>
          </p:cNvPr>
          <p:cNvGrpSpPr/>
          <p:nvPr/>
        </p:nvGrpSpPr>
        <p:grpSpPr>
          <a:xfrm flipH="1">
            <a:off x="9549164" y="2197752"/>
            <a:ext cx="901276" cy="531558"/>
            <a:chOff x="1925673" y="3489829"/>
            <a:chExt cx="1494366" cy="478662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8BF7FCA-7120-7346-B798-5398CF53670D}"/>
                </a:ext>
              </a:extLst>
            </p:cNvPr>
            <p:cNvCxnSpPr>
              <a:cxnSpLocks/>
              <a:stCxn id="6" idx="0"/>
              <a:endCxn id="2058" idx="2"/>
            </p:cNvCxnSpPr>
            <p:nvPr/>
          </p:nvCxnSpPr>
          <p:spPr>
            <a:xfrm flipH="1" flipV="1">
              <a:off x="1925673" y="3489827"/>
              <a:ext cx="1494366" cy="4786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87C2C46-A0AE-C849-B6A2-FCD7847A28E9}"/>
                </a:ext>
              </a:extLst>
            </p:cNvPr>
            <p:cNvSpPr txBox="1"/>
            <p:nvPr/>
          </p:nvSpPr>
          <p:spPr>
            <a:xfrm>
              <a:off x="2223753" y="3633794"/>
              <a:ext cx="1120027" cy="24943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creator</a:t>
              </a: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776C93A-FED5-DB4A-9F9F-D40FA2BAB0EB}"/>
              </a:ext>
            </a:extLst>
          </p:cNvPr>
          <p:cNvCxnSpPr>
            <a:cxnSpLocks/>
          </p:cNvCxnSpPr>
          <p:nvPr/>
        </p:nvCxnSpPr>
        <p:spPr>
          <a:xfrm flipH="1" flipV="1">
            <a:off x="10560155" y="2177740"/>
            <a:ext cx="675535" cy="565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BF050ED9-AAB6-834D-B932-3AF9969C2D85}"/>
              </a:ext>
            </a:extLst>
          </p:cNvPr>
          <p:cNvSpPr txBox="1"/>
          <p:nvPr/>
        </p:nvSpPr>
        <p:spPr>
          <a:xfrm flipH="1">
            <a:off x="10699271" y="2378894"/>
            <a:ext cx="675506" cy="27700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creator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2570A24-66C5-654F-89FB-00A30BD2F867}"/>
              </a:ext>
            </a:extLst>
          </p:cNvPr>
          <p:cNvGrpSpPr/>
          <p:nvPr/>
        </p:nvGrpSpPr>
        <p:grpSpPr>
          <a:xfrm flipH="1">
            <a:off x="9549164" y="4087484"/>
            <a:ext cx="1241160" cy="540762"/>
            <a:chOff x="1614814" y="5054276"/>
            <a:chExt cx="2057913" cy="486950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38D96343-4BFA-F847-9125-2A8839B6678B}"/>
                </a:ext>
              </a:extLst>
            </p:cNvPr>
            <p:cNvCxnSpPr>
              <a:cxnSpLocks/>
              <a:stCxn id="6" idx="2"/>
              <a:endCxn id="33" idx="0"/>
            </p:cNvCxnSpPr>
            <p:nvPr/>
          </p:nvCxnSpPr>
          <p:spPr>
            <a:xfrm flipH="1">
              <a:off x="1614814" y="5054276"/>
              <a:ext cx="2057913" cy="4869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7E16B83-C929-0041-AE8E-CD228EF5DAED}"/>
                </a:ext>
              </a:extLst>
            </p:cNvPr>
            <p:cNvSpPr txBox="1"/>
            <p:nvPr/>
          </p:nvSpPr>
          <p:spPr>
            <a:xfrm>
              <a:off x="2365530" y="5124908"/>
              <a:ext cx="1120027" cy="24943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creator</a:t>
              </a:r>
            </a:p>
          </p:txBody>
        </p: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EB5C073-32B8-AC4E-8C8A-B2EEA38A0C4F}"/>
              </a:ext>
            </a:extLst>
          </p:cNvPr>
          <p:cNvCxnSpPr>
            <a:cxnSpLocks/>
            <a:stCxn id="7" idx="2"/>
            <a:endCxn id="33" idx="0"/>
          </p:cNvCxnSpPr>
          <p:nvPr/>
        </p:nvCxnSpPr>
        <p:spPr>
          <a:xfrm flipH="1">
            <a:off x="10790324" y="4141367"/>
            <a:ext cx="445366" cy="486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E4C1AC11-36C8-794D-878E-72FAA2C2C507}"/>
              </a:ext>
            </a:extLst>
          </p:cNvPr>
          <p:cNvSpPr txBox="1"/>
          <p:nvPr/>
        </p:nvSpPr>
        <p:spPr>
          <a:xfrm flipH="1">
            <a:off x="10756795" y="4216235"/>
            <a:ext cx="675506" cy="27700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creator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F4A8C9AE-68B3-9044-8046-001BE68680D6}"/>
              </a:ext>
            </a:extLst>
          </p:cNvPr>
          <p:cNvCxnSpPr>
            <a:cxnSpLocks/>
          </p:cNvCxnSpPr>
          <p:nvPr/>
        </p:nvCxnSpPr>
        <p:spPr>
          <a:xfrm flipH="1">
            <a:off x="7386453" y="6391259"/>
            <a:ext cx="1447473" cy="28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2129D55D-46A4-5142-BB95-F52A41B153E1}"/>
              </a:ext>
            </a:extLst>
          </p:cNvPr>
          <p:cNvSpPr txBox="1"/>
          <p:nvPr/>
        </p:nvSpPr>
        <p:spPr>
          <a:xfrm>
            <a:off x="7838657" y="6262628"/>
            <a:ext cx="59826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used</a:t>
            </a:r>
          </a:p>
        </p:txBody>
      </p:sp>
      <p:sp>
        <p:nvSpPr>
          <p:cNvPr id="97" name="Slide Number Placeholder 3">
            <a:extLst>
              <a:ext uri="{FF2B5EF4-FFF2-40B4-BE49-F238E27FC236}">
                <a16:creationId xmlns:a16="http://schemas.microsoft.com/office/drawing/2014/main" id="{68CFDA68-D3C5-E641-85BF-1E88BBE3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9647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46082" name="Picture 2" descr="Google">
            <a:extLst>
              <a:ext uri="{FF2B5EF4-FFF2-40B4-BE49-F238E27FC236}">
                <a16:creationId xmlns:a16="http://schemas.microsoft.com/office/drawing/2014/main" id="{CE7BAA77-BA9D-0C48-A499-C1AE967AC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527" y="2050426"/>
            <a:ext cx="2508835" cy="84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97409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DFF06B8-B72E-E44B-B79C-D24A5659329B}"/>
              </a:ext>
            </a:extLst>
          </p:cNvPr>
          <p:cNvSpPr/>
          <p:nvPr/>
        </p:nvSpPr>
        <p:spPr>
          <a:xfrm>
            <a:off x="192570" y="165086"/>
            <a:ext cx="11806859" cy="2605842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marL="114300">
              <a:spcBef>
                <a:spcPts val="700"/>
              </a:spcBef>
              <a:buSzPts val="1800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/>
              <a:t>… </a:t>
            </a:r>
            <a:r>
              <a:rPr lang="de-AT" sz="2800" dirty="0" err="1"/>
              <a:t>and</a:t>
            </a:r>
            <a:r>
              <a:rPr lang="de-AT" sz="2800" dirty="0"/>
              <a:t> </a:t>
            </a:r>
            <a:r>
              <a:rPr lang="de-AT" sz="2800" dirty="0" err="1"/>
              <a:t>have</a:t>
            </a:r>
            <a:r>
              <a:rPr lang="de-AT" sz="2800" dirty="0"/>
              <a:t> </a:t>
            </a:r>
            <a:r>
              <a:rPr lang="de-AT" sz="2800" dirty="0" err="1"/>
              <a:t>extended</a:t>
            </a:r>
            <a:r>
              <a:rPr lang="de-AT" sz="2800" dirty="0"/>
              <a:t>/</a:t>
            </a:r>
            <a:r>
              <a:rPr lang="de-AT" sz="2800" dirty="0" err="1"/>
              <a:t>improved</a:t>
            </a:r>
            <a:r>
              <a:rPr lang="de-AT" sz="2800" dirty="0"/>
              <a:t> </a:t>
            </a:r>
            <a:r>
              <a:rPr lang="de-AT" sz="2800" dirty="0" err="1"/>
              <a:t>them</a:t>
            </a:r>
            <a:r>
              <a:rPr lang="de-AT" sz="2800" dirty="0"/>
              <a:t>!</a:t>
            </a:r>
          </a:p>
          <a:p>
            <a:pPr marL="1028700" lvl="2">
              <a:spcBef>
                <a:spcPts val="700"/>
              </a:spcBef>
              <a:buSzPts val="1800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</p:txBody>
      </p:sp>
      <p:pic>
        <p:nvPicPr>
          <p:cNvPr id="46082" name="Picture 2" descr="Google">
            <a:extLst>
              <a:ext uri="{FF2B5EF4-FFF2-40B4-BE49-F238E27FC236}">
                <a16:creationId xmlns:a16="http://schemas.microsoft.com/office/drawing/2014/main" id="{CE7BAA77-BA9D-0C48-A499-C1AE967AC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527" y="2050426"/>
            <a:ext cx="2508835" cy="84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7F451DB-1BA8-F643-89E8-84165786060E}"/>
              </a:ext>
            </a:extLst>
          </p:cNvPr>
          <p:cNvGrpSpPr/>
          <p:nvPr/>
        </p:nvGrpSpPr>
        <p:grpSpPr>
          <a:xfrm>
            <a:off x="7133999" y="4215579"/>
            <a:ext cx="4327313" cy="2380724"/>
            <a:chOff x="5897569" y="3632377"/>
            <a:chExt cx="4808126" cy="2645249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D0A8F3C-36E5-BC4B-A97C-58A787FAA2DC}"/>
                </a:ext>
              </a:extLst>
            </p:cNvPr>
            <p:cNvSpPr txBox="1"/>
            <p:nvPr/>
          </p:nvSpPr>
          <p:spPr>
            <a:xfrm>
              <a:off x="6329047" y="3918006"/>
              <a:ext cx="4376648" cy="23596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B9B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PREFIX : &lt;http://</a:t>
              </a:r>
              <a:r>
                <a:rPr lang="en-US" sz="1100" dirty="0" err="1">
                  <a:latin typeface="Courier New" charset="0"/>
                  <a:ea typeface="Courier New" charset="0"/>
                  <a:cs typeface="Courier New" charset="0"/>
                </a:rPr>
                <a:t>dbpedia.org</a:t>
              </a:r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/resource/&gt;</a:t>
              </a:r>
            </a:p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PREFIX </a:t>
              </a:r>
              <a:r>
                <a:rPr lang="en-US" sz="1100" dirty="0" err="1">
                  <a:latin typeface="Courier New" charset="0"/>
                  <a:ea typeface="Courier New" charset="0"/>
                  <a:cs typeface="Courier New" charset="0"/>
                </a:rPr>
                <a:t>dbo</a:t>
              </a:r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: &lt;http://dbpedia.org/ontology/&gt;</a:t>
              </a:r>
            </a:p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PREFIX </a:t>
              </a:r>
              <a:r>
                <a:rPr lang="en-US" sz="1100" dirty="0" err="1">
                  <a:latin typeface="Courier New" charset="0"/>
                  <a:ea typeface="Courier New" charset="0"/>
                  <a:cs typeface="Courier New" charset="0"/>
                </a:rPr>
                <a:t>yago</a:t>
              </a:r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: &lt;http://</a:t>
              </a:r>
              <a:r>
                <a:rPr lang="en-US" sz="1100" dirty="0" err="1">
                  <a:latin typeface="Courier New" charset="0"/>
                  <a:ea typeface="Courier New" charset="0"/>
                  <a:cs typeface="Courier New" charset="0"/>
                </a:rPr>
                <a:t>dbpedia.org</a:t>
              </a:r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/class/</a:t>
              </a:r>
              <a:r>
                <a:rPr lang="en-US" sz="1100" dirty="0" err="1">
                  <a:latin typeface="Courier New" charset="0"/>
                  <a:ea typeface="Courier New" charset="0"/>
                  <a:cs typeface="Courier New" charset="0"/>
                </a:rPr>
                <a:t>yago</a:t>
              </a:r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/&gt;</a:t>
              </a:r>
            </a:p>
            <a:p>
              <a:endParaRPr lang="en-US" sz="1100" dirty="0"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SELECT DISTINCT ?city ?pop WHERE { </a:t>
              </a:r>
            </a:p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   ?city a yago:City108524735 . </a:t>
              </a:r>
            </a:p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   ?city </a:t>
              </a:r>
              <a:r>
                <a:rPr lang="en-US" sz="1100" dirty="0" err="1">
                  <a:latin typeface="Courier New" charset="0"/>
                  <a:ea typeface="Courier New" charset="0"/>
                  <a:cs typeface="Courier New" charset="0"/>
                </a:rPr>
                <a:t>dbo:country</a:t>
              </a:r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 :</a:t>
              </a:r>
              <a:r>
                <a:rPr lang="en-US" sz="1100" dirty="0" err="1">
                  <a:latin typeface="Courier New" charset="0"/>
                  <a:ea typeface="Courier New" charset="0"/>
                  <a:cs typeface="Courier New" charset="0"/>
                </a:rPr>
                <a:t>United_Kingdom</a:t>
              </a:r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.</a:t>
              </a:r>
            </a:p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   ?city </a:t>
              </a:r>
              <a:r>
                <a:rPr lang="en-US" sz="1100" dirty="0" err="1">
                  <a:latin typeface="Courier New" charset="0"/>
                  <a:ea typeface="Courier New" charset="0"/>
                  <a:cs typeface="Courier New" charset="0"/>
                </a:rPr>
                <a:t>dbo:populationTotal</a:t>
              </a:r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 ?pop </a:t>
              </a:r>
            </a:p>
            <a:p>
              <a:endParaRPr lang="en-US" sz="1100" dirty="0"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   FILTER ( ?pop &gt; 1000000 )</a:t>
              </a:r>
            </a:p>
            <a:p>
              <a:r>
                <a:rPr lang="en-US" sz="1100" dirty="0">
                  <a:latin typeface="Courier New" charset="0"/>
                  <a:ea typeface="Courier New" charset="0"/>
                  <a:cs typeface="Courier New" charset="0"/>
                </a:rPr>
                <a:t>} 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843710D-3E55-2248-AC09-201CD0299314}"/>
                </a:ext>
              </a:extLst>
            </p:cNvPr>
            <p:cNvSpPr/>
            <p:nvPr/>
          </p:nvSpPr>
          <p:spPr>
            <a:xfrm>
              <a:off x="5897569" y="3632377"/>
              <a:ext cx="2350783" cy="2410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810" dirty="0">
                  <a:hlinkClick r:id="rId3"/>
                </a:rPr>
                <a:t>http://yasgui.org/short/UVOyhX8ft</a:t>
              </a:r>
              <a:r>
                <a:rPr lang="en-US" sz="810" dirty="0"/>
                <a:t> </a:t>
              </a: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777DE965-6DAA-0546-B5EB-ECD1FDFD7BE1}"/>
              </a:ext>
            </a:extLst>
          </p:cNvPr>
          <p:cNvSpPr/>
          <p:nvPr/>
        </p:nvSpPr>
        <p:spPr>
          <a:xfrm>
            <a:off x="6659103" y="3868639"/>
            <a:ext cx="501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Which cities in the UK have more than 1M people?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ED591-3B11-214F-950A-D6EDE6C978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899003"/>
            <a:ext cx="5164801" cy="39254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4EC208-0F48-184A-B8DA-70CAFCF0EFE4}"/>
              </a:ext>
            </a:extLst>
          </p:cNvPr>
          <p:cNvSpPr/>
          <p:nvPr/>
        </p:nvSpPr>
        <p:spPr>
          <a:xfrm>
            <a:off x="6226629" y="3004457"/>
            <a:ext cx="5772800" cy="38200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56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AB32770-8995-3C46-B025-55D49F906DEB}"/>
              </a:ext>
            </a:extLst>
          </p:cNvPr>
          <p:cNvSpPr txBox="1">
            <a:spLocks/>
          </p:cNvSpPr>
          <p:nvPr/>
        </p:nvSpPr>
        <p:spPr>
          <a:xfrm>
            <a:off x="514425" y="1484842"/>
            <a:ext cx="10346192" cy="462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Jamie Taylor, Google, Inc., Keynote </a:t>
            </a:r>
            <a:r>
              <a:rPr lang="en-US" dirty="0">
                <a:hlinkClick r:id="rId2"/>
              </a:rPr>
              <a:t>ISWC2017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B4BEBA-8B3A-5840-A6A8-3EC8587A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04" y="16975"/>
            <a:ext cx="11258746" cy="1325563"/>
          </a:xfrm>
        </p:spPr>
        <p:txBody>
          <a:bodyPr/>
          <a:lstStyle/>
          <a:p>
            <a:r>
              <a:rPr lang="en-US" dirty="0"/>
              <a:t>Summary:</a:t>
            </a:r>
            <a:br>
              <a:rPr lang="en-US" dirty="0"/>
            </a:br>
            <a:r>
              <a:rPr lang="en-US" dirty="0"/>
              <a:t>What is new/different about Knowledge Graphs?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0D0E86-B20A-444D-9745-C070D1FE28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6" y="1841774"/>
            <a:ext cx="6136640" cy="2494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153D9A-A6BA-0C4A-AEB6-DF856C3BB1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886" y="1426466"/>
            <a:ext cx="5588060" cy="33253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0D1CE28-EBFA-E849-A309-DD000A6F1C83}"/>
              </a:ext>
            </a:extLst>
          </p:cNvPr>
          <p:cNvSpPr/>
          <p:nvPr/>
        </p:nvSpPr>
        <p:spPr>
          <a:xfrm>
            <a:off x="4333928" y="4919675"/>
            <a:ext cx="4572000" cy="1836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Music Albums &amp; Music Groups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 err="1"/>
              <a:t>Planets</a:t>
            </a:r>
            <a:r>
              <a:rPr lang="de-AT" dirty="0"/>
              <a:t> &amp; </a:t>
            </a:r>
            <a:r>
              <a:rPr lang="de-AT" dirty="0" err="1"/>
              <a:t>Spacecraft</a:t>
            </a:r>
            <a:endParaRPr lang="de-AT" dirty="0"/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Roller </a:t>
            </a:r>
            <a:r>
              <a:rPr lang="de-AT" dirty="0" err="1"/>
              <a:t>Coasters</a:t>
            </a:r>
            <a:r>
              <a:rPr lang="de-AT" dirty="0"/>
              <a:t> &amp; Skyscrapers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Sports Teams			[...]</a:t>
            </a:r>
          </a:p>
          <a:p>
            <a:pPr marL="457200" indent="-266700">
              <a:spcBef>
                <a:spcPts val="700"/>
              </a:spcBef>
            </a:pPr>
            <a:endParaRPr lang="de-A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FDEA76-78FA-A242-B35D-60E0E8CEC519}"/>
              </a:ext>
            </a:extLst>
          </p:cNvPr>
          <p:cNvSpPr/>
          <p:nvPr/>
        </p:nvSpPr>
        <p:spPr>
          <a:xfrm>
            <a:off x="372246" y="4919675"/>
            <a:ext cx="4572000" cy="14696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 err="1"/>
              <a:t>Actors</a:t>
            </a:r>
            <a:r>
              <a:rPr lang="de-AT" dirty="0"/>
              <a:t>, </a:t>
            </a:r>
            <a:r>
              <a:rPr lang="de-AT" dirty="0" err="1"/>
              <a:t>Directors</a:t>
            </a:r>
            <a:r>
              <a:rPr lang="de-AT" dirty="0"/>
              <a:t>, Movies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Art Works &amp; Museums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Cities &amp; Countries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Islands, </a:t>
            </a:r>
            <a:r>
              <a:rPr lang="de-AT" dirty="0" err="1"/>
              <a:t>Lakes</a:t>
            </a:r>
            <a:r>
              <a:rPr lang="de-AT" dirty="0"/>
              <a:t>, </a:t>
            </a:r>
            <a:r>
              <a:rPr lang="de-AT" dirty="0" err="1"/>
              <a:t>Lighthouses</a:t>
            </a:r>
            <a:endParaRPr lang="de-AT" dirty="0"/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532B7227-C1E6-E743-B86D-065AF05438BC}"/>
              </a:ext>
            </a:extLst>
          </p:cNvPr>
          <p:cNvSpPr/>
          <p:nvPr/>
        </p:nvSpPr>
        <p:spPr>
          <a:xfrm>
            <a:off x="8494461" y="5056616"/>
            <a:ext cx="3443189" cy="1376186"/>
          </a:xfrm>
          <a:prstGeom prst="wedgeRoundRectCallout">
            <a:avLst>
              <a:gd name="adj1" fmla="val -50084"/>
              <a:gd name="adj2" fmla="val -1461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Answer whether (something like RDF and/or triple stores are used under the hood answered vaguely…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2F3DEA-8A93-2B4C-8645-D18BEC8CB1CA}"/>
              </a:ext>
            </a:extLst>
          </p:cNvPr>
          <p:cNvSpPr/>
          <p:nvPr/>
        </p:nvSpPr>
        <p:spPr>
          <a:xfrm>
            <a:off x="290086" y="1248630"/>
            <a:ext cx="11806859" cy="5729774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/>
              <a:t>Large-</a:t>
            </a:r>
            <a:r>
              <a:rPr lang="de-AT" sz="2800" dirty="0" err="1"/>
              <a:t>scale</a:t>
            </a:r>
            <a:r>
              <a:rPr lang="de-AT" sz="2800" dirty="0"/>
              <a:t> (</a:t>
            </a:r>
            <a:r>
              <a:rPr lang="de-AT" sz="2800" dirty="0" err="1"/>
              <a:t>data-focused</a:t>
            </a:r>
            <a:r>
              <a:rPr lang="de-AT" sz="2800" dirty="0"/>
              <a:t> </a:t>
            </a:r>
            <a:r>
              <a:rPr lang="de-AT" sz="2800" dirty="0" err="1"/>
              <a:t>rather</a:t>
            </a:r>
            <a:r>
              <a:rPr lang="de-AT" sz="2800" dirty="0"/>
              <a:t> </a:t>
            </a:r>
            <a:r>
              <a:rPr lang="de-AT" sz="2800" dirty="0" err="1"/>
              <a:t>than</a:t>
            </a:r>
            <a:r>
              <a:rPr lang="de-AT" sz="2800" dirty="0"/>
              <a:t> schema-</a:t>
            </a:r>
            <a:r>
              <a:rPr lang="de-AT" sz="2800" dirty="0" err="1"/>
              <a:t>focused</a:t>
            </a:r>
            <a:r>
              <a:rPr lang="de-AT" sz="2800" dirty="0"/>
              <a:t>)</a:t>
            </a:r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 err="1"/>
              <a:t>Monolithic</a:t>
            </a:r>
            <a:r>
              <a:rPr lang="de-AT" sz="2800" dirty="0"/>
              <a:t>, </a:t>
            </a:r>
            <a:r>
              <a:rPr lang="de-AT" sz="2800" dirty="0" err="1"/>
              <a:t>rather</a:t>
            </a:r>
            <a:r>
              <a:rPr lang="de-AT" sz="2800" dirty="0"/>
              <a:t> </a:t>
            </a:r>
            <a:r>
              <a:rPr lang="de-AT" sz="2800" dirty="0" err="1"/>
              <a:t>than</a:t>
            </a:r>
            <a:r>
              <a:rPr lang="de-AT" sz="2800" dirty="0"/>
              <a:t> </a:t>
            </a:r>
            <a:r>
              <a:rPr lang="de-AT" sz="2800" dirty="0" err="1"/>
              <a:t>linked</a:t>
            </a: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FontTx/>
              <a:buChar char="●"/>
            </a:pPr>
            <a:r>
              <a:rPr lang="de-AT" sz="2800" dirty="0"/>
              <a:t>Knowledge </a:t>
            </a:r>
            <a:r>
              <a:rPr lang="de-AT" sz="2800" dirty="0" err="1"/>
              <a:t>extraction</a:t>
            </a:r>
            <a:r>
              <a:rPr lang="de-AT" sz="2800" dirty="0"/>
              <a:t> </a:t>
            </a:r>
            <a:r>
              <a:rPr lang="de-AT" sz="2800" dirty="0" err="1"/>
              <a:t>rather</a:t>
            </a:r>
            <a:r>
              <a:rPr lang="de-AT" sz="2800" dirty="0"/>
              <a:t> </a:t>
            </a:r>
            <a:r>
              <a:rPr lang="de-AT" sz="2800" dirty="0" err="1"/>
              <a:t>than</a:t>
            </a:r>
            <a:r>
              <a:rPr lang="de-AT" sz="2800" dirty="0"/>
              <a:t> Knowledge </a:t>
            </a:r>
            <a:r>
              <a:rPr lang="de-AT" sz="2800" dirty="0" err="1"/>
              <a:t>engineering</a:t>
            </a: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FontTx/>
              <a:buChar char="●"/>
            </a:pPr>
            <a:r>
              <a:rPr lang="de-AT" sz="2800" dirty="0" err="1"/>
              <a:t>Collectively</a:t>
            </a:r>
            <a:r>
              <a:rPr lang="de-AT" sz="2800" dirty="0"/>
              <a:t> </a:t>
            </a:r>
            <a:r>
              <a:rPr lang="de-AT" sz="2800" dirty="0" err="1"/>
              <a:t>created</a:t>
            </a:r>
            <a:r>
              <a:rPr lang="de-AT" sz="2800" dirty="0"/>
              <a:t> (</a:t>
            </a:r>
            <a:r>
              <a:rPr lang="de-AT" sz="2800" dirty="0" err="1"/>
              <a:t>automated</a:t>
            </a:r>
            <a:r>
              <a:rPr lang="de-AT" sz="2800" dirty="0"/>
              <a:t> </a:t>
            </a:r>
            <a:r>
              <a:rPr lang="de-AT" sz="2800" dirty="0" err="1"/>
              <a:t>or</a:t>
            </a:r>
            <a:r>
              <a:rPr lang="de-AT" sz="2800" dirty="0"/>
              <a:t> </a:t>
            </a:r>
            <a:r>
              <a:rPr lang="de-AT" sz="2800" dirty="0" err="1"/>
              <a:t>curated</a:t>
            </a:r>
            <a:r>
              <a:rPr lang="de-AT" sz="2800" dirty="0"/>
              <a:t>)</a:t>
            </a:r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 err="1"/>
              <a:t>Purpose-driven</a:t>
            </a:r>
            <a:r>
              <a:rPr lang="de-AT" sz="2800" dirty="0"/>
              <a:t>: </a:t>
            </a:r>
            <a:r>
              <a:rPr lang="de-AT" sz="2800" dirty="0" err="1"/>
              <a:t>knowledge</a:t>
            </a:r>
            <a:r>
              <a:rPr lang="de-AT" sz="2800" dirty="0"/>
              <a:t> </a:t>
            </a:r>
            <a:r>
              <a:rPr lang="de-AT" sz="2800" dirty="0" err="1"/>
              <a:t>necessary</a:t>
            </a:r>
            <a:r>
              <a:rPr lang="de-AT" sz="2800" dirty="0"/>
              <a:t> </a:t>
            </a:r>
            <a:r>
              <a:rPr lang="de-AT" sz="2800" dirty="0" err="1"/>
              <a:t>to</a:t>
            </a:r>
            <a:r>
              <a:rPr lang="de-AT" sz="2800" dirty="0"/>
              <a:t> power </a:t>
            </a:r>
            <a:r>
              <a:rPr lang="de-AT" sz="2800" dirty="0" err="1"/>
              <a:t>applications</a:t>
            </a: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/>
              <a:t>(Logical) </a:t>
            </a:r>
            <a:r>
              <a:rPr lang="de-AT" sz="2800" dirty="0" err="1"/>
              <a:t>consistency</a:t>
            </a:r>
            <a:r>
              <a:rPr lang="de-AT" sz="2800" dirty="0"/>
              <a:t> not a must</a:t>
            </a:r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i="1" dirty="0" err="1"/>
              <a:t>Ontological</a:t>
            </a:r>
            <a:r>
              <a:rPr lang="de-AT" sz="2800" i="1" dirty="0"/>
              <a:t> </a:t>
            </a:r>
            <a:r>
              <a:rPr lang="de-AT" sz="2800" i="1" dirty="0" err="1"/>
              <a:t>expressivity</a:t>
            </a:r>
            <a:r>
              <a:rPr lang="de-AT" sz="2800" i="1" dirty="0"/>
              <a:t> </a:t>
            </a:r>
            <a:r>
              <a:rPr lang="de-AT" sz="2800" dirty="0"/>
              <a:t>not </a:t>
            </a:r>
            <a:r>
              <a:rPr lang="de-AT" sz="2800" dirty="0" err="1"/>
              <a:t>central</a:t>
            </a:r>
            <a:r>
              <a:rPr lang="de-AT" sz="2800" dirty="0"/>
              <a:t> – BUT: </a:t>
            </a:r>
            <a:r>
              <a:rPr lang="de-AT" sz="2800" b="1" i="1" dirty="0"/>
              <a:t>Expresssing </a:t>
            </a:r>
            <a:r>
              <a:rPr lang="de-AT" sz="2800" b="1" i="1" dirty="0" err="1"/>
              <a:t>context</a:t>
            </a:r>
            <a:r>
              <a:rPr lang="de-AT" sz="2800" b="1" i="1" dirty="0"/>
              <a:t> </a:t>
            </a:r>
            <a:r>
              <a:rPr lang="de-AT" sz="2800" dirty="0" err="1"/>
              <a:t>is</a:t>
            </a:r>
            <a:r>
              <a:rPr lang="de-AT" sz="2800" dirty="0"/>
              <a:t>!</a:t>
            </a:r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7F7285E1-B24E-D747-A51C-BC3F1575D2E8}"/>
              </a:ext>
            </a:extLst>
          </p:cNvPr>
          <p:cNvSpPr/>
          <p:nvPr/>
        </p:nvSpPr>
        <p:spPr>
          <a:xfrm>
            <a:off x="9273368" y="5583072"/>
            <a:ext cx="2623276" cy="1376186"/>
          </a:xfrm>
          <a:prstGeom prst="wedgeRoundRectCallout">
            <a:avLst>
              <a:gd name="adj1" fmla="val -66581"/>
              <a:gd name="adj2" fmla="val -71426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For instance: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Provenance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Temporal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Confidence</a:t>
            </a:r>
          </a:p>
        </p:txBody>
      </p:sp>
    </p:spTree>
    <p:extLst>
      <p:ext uri="{BB962C8B-B14F-4D97-AF65-F5344CB8AC3E}">
        <p14:creationId xmlns:p14="http://schemas.microsoft.com/office/powerpoint/2010/main" val="282464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961D-0B6B-2247-ADD1-43EEE51A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From Knowledge Graphs (back) to Semantic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BDC15-7426-5846-9DEB-8E1413188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80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closed KGs already enable:</a:t>
            </a:r>
          </a:p>
          <a:p>
            <a:r>
              <a:rPr lang="en-US" dirty="0"/>
              <a:t>Semantic Search</a:t>
            </a:r>
          </a:p>
          <a:p>
            <a:r>
              <a:rPr lang="en-US" dirty="0"/>
              <a:t>Appointment detection in emails</a:t>
            </a:r>
          </a:p>
          <a:p>
            <a:r>
              <a:rPr lang="en-US" dirty="0"/>
              <a:t>Ratings of products/services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However, </a:t>
            </a:r>
          </a:p>
          <a:p>
            <a:r>
              <a:rPr lang="en-US" dirty="0"/>
              <a:t>most of these KGs and applications are closed</a:t>
            </a:r>
          </a:p>
          <a:p>
            <a:r>
              <a:rPr lang="en-US" dirty="0"/>
              <a:t>they often cover either only generic, or domain-specific “knowledge”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51F8F-7E32-624F-BEBE-B6A8AEBEC9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8680">
            <a:off x="6173825" y="1822136"/>
            <a:ext cx="5622302" cy="2836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510E609-B583-7F4D-9FEF-12C08772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2548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83;p65">
            <a:extLst>
              <a:ext uri="{FF2B5EF4-FFF2-40B4-BE49-F238E27FC236}">
                <a16:creationId xmlns:a16="http://schemas.microsoft.com/office/drawing/2014/main" id="{8B691380-384B-E14C-A8D8-C881252B68B3}"/>
              </a:ext>
            </a:extLst>
          </p:cNvPr>
          <p:cNvSpPr txBox="1">
            <a:spLocks/>
          </p:cNvSpPr>
          <p:nvPr/>
        </p:nvSpPr>
        <p:spPr>
          <a:xfrm>
            <a:off x="294493" y="1701256"/>
            <a:ext cx="8356500" cy="4894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66700">
              <a:spcBef>
                <a:spcPts val="7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de-AT" sz="2000" dirty="0"/>
              <a:t>Other </a:t>
            </a:r>
            <a:r>
              <a:rPr lang="de-AT" sz="2000" dirty="0" err="1"/>
              <a:t>companies</a:t>
            </a:r>
            <a:r>
              <a:rPr lang="de-AT" sz="2000" dirty="0"/>
              <a:t> </a:t>
            </a:r>
            <a:r>
              <a:rPr lang="de-AT" sz="2000" dirty="0" err="1"/>
              <a:t>with</a:t>
            </a:r>
            <a:r>
              <a:rPr lang="de-AT" sz="2000" dirty="0"/>
              <a:t> (</a:t>
            </a:r>
            <a:r>
              <a:rPr lang="de-AT" sz="2000" dirty="0" err="1"/>
              <a:t>closed</a:t>
            </a:r>
            <a:r>
              <a:rPr lang="de-AT" sz="2000" dirty="0"/>
              <a:t>) </a:t>
            </a:r>
            <a:r>
              <a:rPr lang="de-AT" sz="2000" dirty="0" err="1"/>
              <a:t>knowledge</a:t>
            </a:r>
            <a:r>
              <a:rPr lang="de-AT" sz="2000" dirty="0"/>
              <a:t> </a:t>
            </a:r>
            <a:r>
              <a:rPr lang="de-AT" sz="2000" dirty="0" err="1"/>
              <a:t>graphs</a:t>
            </a:r>
            <a:r>
              <a:rPr lang="de-AT" sz="2000" dirty="0"/>
              <a:t>:</a:t>
            </a:r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dirty="0">
                <a:hlinkClick r:id="rId2"/>
              </a:rPr>
              <a:t>Facebook</a:t>
            </a:r>
            <a:endParaRPr lang="de-AT" sz="2000" dirty="0"/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dirty="0">
                <a:hlinkClick r:id="rId3"/>
              </a:rPr>
              <a:t>Bing</a:t>
            </a:r>
            <a:endParaRPr lang="de-AT" sz="2000" dirty="0"/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dirty="0" err="1"/>
              <a:t>Yandex</a:t>
            </a:r>
            <a:r>
              <a:rPr lang="de-AT" sz="2000" dirty="0"/>
              <a:t>‘ </a:t>
            </a:r>
            <a:r>
              <a:rPr lang="de-AT" sz="2000" dirty="0" err="1"/>
              <a:t>Object</a:t>
            </a:r>
            <a:r>
              <a:rPr lang="de-AT" sz="2000" dirty="0"/>
              <a:t> </a:t>
            </a:r>
            <a:r>
              <a:rPr lang="de-AT" sz="2000" dirty="0" err="1"/>
              <a:t>Answer</a:t>
            </a:r>
            <a:endParaRPr lang="de-AT" sz="2000" dirty="0"/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u="sng" dirty="0">
                <a:solidFill>
                  <a:schemeClr val="hlink"/>
                </a:solidFill>
                <a:hlinkClick r:id="rId4"/>
              </a:rPr>
              <a:t>Baidu</a:t>
            </a:r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u="sng" dirty="0">
                <a:solidFill>
                  <a:schemeClr val="hlink"/>
                </a:solidFill>
                <a:hlinkClick r:id="rId5"/>
              </a:rPr>
              <a:t>LinkedIn</a:t>
            </a:r>
            <a:endParaRPr lang="de-AT" sz="2000" dirty="0"/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u="sng" dirty="0">
                <a:solidFill>
                  <a:schemeClr val="hlink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Amazon</a:t>
            </a:r>
            <a:endParaRPr lang="de-AT" sz="2000" u="sng" dirty="0">
              <a:solidFill>
                <a:schemeClr val="hlink"/>
              </a:solidFill>
            </a:endParaRPr>
          </a:p>
          <a:p>
            <a:pPr marL="393700" indent="-342900">
              <a:spcBef>
                <a:spcPts val="700"/>
              </a:spcBef>
              <a:buSzPts val="2800"/>
            </a:pPr>
            <a:r>
              <a:rPr lang="de-AT" sz="2000" u="sng" dirty="0">
                <a:solidFill>
                  <a:schemeClr val="hlink"/>
                </a:solidFill>
                <a:hlinkClick r:id="rId7"/>
              </a:rPr>
              <a:t>NASA</a:t>
            </a:r>
            <a:endParaRPr lang="de-AT" sz="2000" dirty="0">
              <a:uFill>
                <a:noFill/>
              </a:uFill>
              <a:hlinkClick r:id="rId5"/>
            </a:endParaRPr>
          </a:p>
          <a:p>
            <a:pPr marL="190500" indent="0">
              <a:spcBef>
                <a:spcPts val="7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de-AT" sz="2000" dirty="0" err="1"/>
              <a:t>Some</a:t>
            </a:r>
            <a:r>
              <a:rPr lang="de-AT" sz="2000" dirty="0"/>
              <a:t> </a:t>
            </a:r>
            <a:r>
              <a:rPr lang="de-AT" sz="2000" dirty="0" err="1"/>
              <a:t>free</a:t>
            </a:r>
            <a:r>
              <a:rPr lang="de-AT" sz="2000" dirty="0"/>
              <a:t> </a:t>
            </a:r>
            <a:r>
              <a:rPr lang="de-AT" sz="2000" b="1" dirty="0"/>
              <a:t>open </a:t>
            </a:r>
            <a:r>
              <a:rPr lang="de-AT" sz="2000" b="1" dirty="0" err="1"/>
              <a:t>knowledge</a:t>
            </a:r>
            <a:r>
              <a:rPr lang="de-AT" sz="2000" b="1" dirty="0"/>
              <a:t> </a:t>
            </a:r>
            <a:r>
              <a:rPr lang="de-AT" sz="2000" b="1" dirty="0" err="1"/>
              <a:t>graphs</a:t>
            </a:r>
            <a:r>
              <a:rPr lang="de-AT" sz="2000" dirty="0"/>
              <a:t>:</a:t>
            </a:r>
          </a:p>
          <a:p>
            <a:r>
              <a:rPr lang="de-AT" sz="2000" u="sng" dirty="0">
                <a:solidFill>
                  <a:schemeClr val="hlink"/>
                </a:solidFill>
                <a:hlinkClick r:id="rId8"/>
              </a:rPr>
              <a:t>DBpedia</a:t>
            </a:r>
            <a:endParaRPr lang="de-AT" sz="2000" u="sng" dirty="0">
              <a:solidFill>
                <a:schemeClr val="hlink"/>
              </a:solidFill>
            </a:endParaRPr>
          </a:p>
          <a:p>
            <a:r>
              <a:rPr lang="de-AT" sz="2000" u="sng" dirty="0">
                <a:solidFill>
                  <a:schemeClr val="hlink"/>
                </a:solidFill>
                <a:hlinkClick r:id="rId9"/>
              </a:rPr>
              <a:t>WikiData</a:t>
            </a:r>
            <a:endParaRPr lang="de-AT" sz="2000" u="sng" dirty="0">
              <a:solidFill>
                <a:schemeClr val="hlink"/>
              </a:solidFill>
            </a:endParaRPr>
          </a:p>
          <a:p>
            <a:r>
              <a:rPr lang="de-AT" sz="2000" dirty="0" err="1">
                <a:hlinkClick r:id="rId10"/>
              </a:rPr>
              <a:t>GeoNames</a:t>
            </a:r>
            <a:endParaRPr lang="de-AT" sz="2000" dirty="0"/>
          </a:p>
          <a:p>
            <a:r>
              <a:rPr lang="de-AT" sz="2000" dirty="0"/>
              <a:t>…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D5DBC3-5DE2-034E-8C93-53ACD950B13A}"/>
              </a:ext>
            </a:extLst>
          </p:cNvPr>
          <p:cNvSpPr txBox="1">
            <a:spLocks/>
          </p:cNvSpPr>
          <p:nvPr/>
        </p:nvSpPr>
        <p:spPr>
          <a:xfrm>
            <a:off x="6379860" y="1836013"/>
            <a:ext cx="5491971" cy="4624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Some Definitions:</a:t>
            </a:r>
          </a:p>
          <a:p>
            <a:pPr lvl="1"/>
            <a:r>
              <a:rPr lang="en-US" sz="1700" dirty="0">
                <a:hlinkClick r:id="rId11"/>
              </a:rPr>
              <a:t>McCusker, Chastain, Erickson, and McGuinness. What is a Knowledge Graph?</a:t>
            </a:r>
            <a:r>
              <a:rPr lang="en-US" sz="1700" dirty="0"/>
              <a:t> (unpublished, 2016).</a:t>
            </a:r>
          </a:p>
          <a:p>
            <a:pPr lvl="2"/>
            <a:r>
              <a:rPr lang="en-US" sz="1700" i="1" dirty="0"/>
              <a:t>“principled” aggregation of </a:t>
            </a:r>
            <a:r>
              <a:rPr lang="en-US" sz="1700" b="1" i="1" dirty="0"/>
              <a:t>Linked Data</a:t>
            </a:r>
            <a:r>
              <a:rPr lang="en-US" sz="1700" i="1" dirty="0"/>
              <a:t>? p.7</a:t>
            </a:r>
          </a:p>
          <a:p>
            <a:endParaRPr lang="en-US" sz="1800" i="1" dirty="0"/>
          </a:p>
          <a:p>
            <a:pPr lvl="1"/>
            <a:r>
              <a:rPr lang="en-US" sz="1700" dirty="0">
                <a:hlinkClick r:id="rId12"/>
              </a:rPr>
              <a:t>Rospocher,</a:t>
            </a:r>
            <a:r>
              <a:rPr lang="en-US" sz="1700" baseline="30000" dirty="0">
                <a:hlinkClick r:id="rId12"/>
              </a:rPr>
              <a:t> </a:t>
            </a:r>
            <a:r>
              <a:rPr lang="en-US" sz="1700" dirty="0">
                <a:hlinkClick r:id="rId12"/>
              </a:rPr>
              <a:t>van Erp,</a:t>
            </a:r>
            <a:r>
              <a:rPr lang="en-US" sz="1700" baseline="30000" dirty="0">
                <a:hlinkClick r:id="rId12"/>
              </a:rPr>
              <a:t> </a:t>
            </a:r>
            <a:r>
              <a:rPr lang="en-US" sz="1700" dirty="0">
                <a:hlinkClick r:id="rId12"/>
              </a:rPr>
              <a:t>Vossen,</a:t>
            </a:r>
            <a:r>
              <a:rPr lang="en-US" sz="1700" baseline="30000" dirty="0">
                <a:hlinkClick r:id="rId12"/>
              </a:rPr>
              <a:t> </a:t>
            </a:r>
            <a:r>
              <a:rPr lang="en-US" sz="1700" dirty="0">
                <a:hlinkClick r:id="rId12"/>
              </a:rPr>
              <a:t>Fokkens, Aldabe,</a:t>
            </a:r>
            <a:r>
              <a:rPr lang="en-US" sz="1700" baseline="30000" dirty="0">
                <a:hlinkClick r:id="rId12"/>
              </a:rPr>
              <a:t> </a:t>
            </a:r>
            <a:r>
              <a:rPr lang="en-US" sz="1700" dirty="0">
                <a:hlinkClick r:id="rId12"/>
              </a:rPr>
              <a:t>Rigau,</a:t>
            </a:r>
            <a:r>
              <a:rPr lang="en-US" sz="1700" baseline="30000" dirty="0">
                <a:hlinkClick r:id="rId12"/>
              </a:rPr>
              <a:t>  </a:t>
            </a:r>
            <a:r>
              <a:rPr lang="en-US" sz="1700" dirty="0">
                <a:hlinkClick r:id="rId12"/>
              </a:rPr>
              <a:t>Soroa</a:t>
            </a:r>
            <a:r>
              <a:rPr lang="en-US" sz="1700" baseline="30000" dirty="0">
                <a:hlinkClick r:id="rId12"/>
              </a:rPr>
              <a:t>, </a:t>
            </a:r>
            <a:r>
              <a:rPr lang="en-US" sz="1700" dirty="0">
                <a:hlinkClick r:id="rId12"/>
              </a:rPr>
              <a:t>Ploeger, Bogaard. Building event-centric knowledge graphs from news</a:t>
            </a:r>
            <a:r>
              <a:rPr lang="en-US" sz="1700" dirty="0"/>
              <a:t>. JWS (2016)</a:t>
            </a:r>
          </a:p>
          <a:p>
            <a:pPr lvl="2"/>
            <a:r>
              <a:rPr lang="en-US" sz="1700" i="1" dirty="0"/>
              <a:t>“</a:t>
            </a:r>
            <a:r>
              <a:rPr lang="en-US" sz="1900" i="1" dirty="0"/>
              <a:t>knowledge-base of facts about entities typically [</a:t>
            </a:r>
            <a:r>
              <a:rPr lang="en-US" sz="1900" i="1" dirty="0">
                <a:solidFill>
                  <a:schemeClr val="bg1">
                    <a:lumMod val="50000"/>
                  </a:schemeClr>
                </a:solidFill>
              </a:rPr>
              <a:t>Remark: often automatically</a:t>
            </a:r>
            <a:r>
              <a:rPr lang="en-US" sz="1900" i="1" dirty="0"/>
              <a:t>] obtained from structured repositories [such as Freebase]</a:t>
            </a:r>
            <a:r>
              <a:rPr lang="en-US" sz="1500" i="1" dirty="0"/>
              <a:t>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F7488-9FD8-0E42-984D-D3F70619E2D9}"/>
              </a:ext>
            </a:extLst>
          </p:cNvPr>
          <p:cNvSpPr/>
          <p:nvPr/>
        </p:nvSpPr>
        <p:spPr>
          <a:xfrm>
            <a:off x="308453" y="1067145"/>
            <a:ext cx="5580222" cy="3647152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7FD63C-6DA9-E246-ACE2-666025900868}"/>
              </a:ext>
            </a:extLst>
          </p:cNvPr>
          <p:cNvSpPr/>
          <p:nvPr/>
        </p:nvSpPr>
        <p:spPr>
          <a:xfrm>
            <a:off x="6463620" y="1134523"/>
            <a:ext cx="5452335" cy="5209118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6A09211-6CDB-C342-A814-48A5182C8D56}"/>
              </a:ext>
            </a:extLst>
          </p:cNvPr>
          <p:cNvSpPr/>
          <p:nvPr/>
        </p:nvSpPr>
        <p:spPr>
          <a:xfrm>
            <a:off x="919742" y="1067144"/>
            <a:ext cx="7193744" cy="3418941"/>
          </a:xfrm>
          <a:prstGeom prst="wedgeRoundRectCallout">
            <a:avLst>
              <a:gd name="adj1" fmla="val -45931"/>
              <a:gd name="adj2" fmla="val 5908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Good news: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There are also open KGs &amp; They use RDF, SPARQL &amp; Linked Data!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for many other AI applications!</a:t>
            </a:r>
          </a:p>
          <a:p>
            <a:endParaRPr lang="en-US" i="1" dirty="0"/>
          </a:p>
          <a:p>
            <a:pPr algn="ctr"/>
            <a:r>
              <a:rPr lang="en-US" i="1" dirty="0"/>
              <a:t>Bad news: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KGs don’t/only partially cover Knowledge in Open Data!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Decentralised</a:t>
            </a:r>
            <a:r>
              <a:rPr lang="en-US" i="1" dirty="0"/>
              <a:t> Open KGs are hard to maintain and serve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Managing context makes things harder!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algn="ctr"/>
            <a:endParaRPr lang="en-US" i="1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29690B1-96E3-F641-84E6-AEC517E5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93" y="9232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From Knowledge Graphs (back) to Linked (Open) Data: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BA737453-C1D2-6B43-8569-ACC67157993B}"/>
              </a:ext>
            </a:extLst>
          </p:cNvPr>
          <p:cNvSpPr/>
          <p:nvPr/>
        </p:nvSpPr>
        <p:spPr>
          <a:xfrm>
            <a:off x="2540776" y="5165313"/>
            <a:ext cx="195444" cy="150771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ttp://lod-cloud.net/versions/2007-05-01/lod-cloud.png">
            <a:extLst>
              <a:ext uri="{FF2B5EF4-FFF2-40B4-BE49-F238E27FC236}">
                <a16:creationId xmlns:a16="http://schemas.microsoft.com/office/drawing/2014/main" id="{ACF27AB6-8A45-A74E-8887-25644561A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7306" y="5286363"/>
            <a:ext cx="2110286" cy="130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5C7369A1-A04B-C042-B682-7F7BD337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95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6A09211-6CDB-C342-A814-48A5182C8D56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There are also open KGs &amp; They use RDF, SPARQL &amp; Linked Data!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29690B1-96E3-F641-84E6-AEC517E5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93" y="9232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From Knowledge Graphs (back) to Linked Open Data: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6DE65C-41EF-FE41-B40A-163A09B30160}"/>
              </a:ext>
            </a:extLst>
          </p:cNvPr>
          <p:cNvSpPr txBox="1">
            <a:spLocks/>
          </p:cNvSpPr>
          <p:nvPr/>
        </p:nvSpPr>
        <p:spPr>
          <a:xfrm>
            <a:off x="1399780" y="1580638"/>
            <a:ext cx="8305026" cy="662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/>
              <a:t>Wikidata</a:t>
            </a:r>
            <a:r>
              <a:rPr lang="en-US" sz="3200" dirty="0"/>
              <a:t> as RDF </a:t>
            </a:r>
            <a:r>
              <a:rPr lang="mr-IN" sz="3200" dirty="0"/>
              <a:t>…</a:t>
            </a:r>
            <a:r>
              <a:rPr lang="en-US" sz="3200" dirty="0"/>
              <a:t> can be queried by SPARQL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40F2A2-D46A-4E48-98D5-180FB5DADB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7782" y="5364091"/>
            <a:ext cx="1923790" cy="666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BE663A-FC13-6041-AA62-D968E2F249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5787" y="4747376"/>
            <a:ext cx="1845260" cy="616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20305B-2B5B-F048-A00D-13D738BC31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7828" y="3543113"/>
            <a:ext cx="2297414" cy="1211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706F2-1FDE-6640-B794-E82222E320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9576" y="2632279"/>
            <a:ext cx="2285666" cy="942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F70577-A72F-084C-8054-E4076BC34D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938" y="4175332"/>
            <a:ext cx="2282004" cy="1638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FB634B-1AA2-0946-9C29-616B149222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0747" y="4175331"/>
            <a:ext cx="2314192" cy="17834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C602C8-5435-904A-A883-C1C32E351A39}"/>
              </a:ext>
            </a:extLst>
          </p:cNvPr>
          <p:cNvSpPr/>
          <p:nvPr/>
        </p:nvSpPr>
        <p:spPr>
          <a:xfrm>
            <a:off x="3650747" y="2795145"/>
            <a:ext cx="4572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DISTINCT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?city </a:t>
            </a: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{ 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?city 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wdt:P31/wdt:P279* wd:Q515.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	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?city 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wdt:P1082 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?population 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	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?city 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wdt:P17 wd:Q38 .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	</a:t>
            </a: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FILTER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?population 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 1000000) }</a:t>
            </a:r>
          </a:p>
        </p:txBody>
      </p:sp>
      <p:pic>
        <p:nvPicPr>
          <p:cNvPr id="15" name="Picture 4" descr="Image result for wikidata">
            <a:extLst>
              <a:ext uri="{FF2B5EF4-FFF2-40B4-BE49-F238E27FC236}">
                <a16:creationId xmlns:a16="http://schemas.microsoft.com/office/drawing/2014/main" id="{0D5BF4F3-DE77-3E48-910F-50B6B013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029" y="1753156"/>
            <a:ext cx="1385320" cy="98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6DE302C-0082-4147-85EB-DC1CB7358B78}"/>
              </a:ext>
            </a:extLst>
          </p:cNvPr>
          <p:cNvSpPr txBox="1">
            <a:spLocks/>
          </p:cNvSpPr>
          <p:nvPr/>
        </p:nvSpPr>
        <p:spPr>
          <a:xfrm>
            <a:off x="1592370" y="2027175"/>
            <a:ext cx="9172872" cy="37324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“Simple” surface </a:t>
            </a:r>
            <a:r>
              <a:rPr lang="en-US" dirty="0">
                <a:hlinkClick r:id="rId9"/>
              </a:rPr>
              <a:t>query</a:t>
            </a:r>
            <a:r>
              <a:rPr lang="en-US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	</a:t>
            </a:r>
            <a:r>
              <a:rPr lang="en-US" b="1" i="1" dirty="0"/>
              <a:t>Which cities in the UK have more than 1M people?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What’s this?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DDF9C6C3-2302-6946-B5DD-83F41722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97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615" y="1665129"/>
            <a:ext cx="4406890" cy="43561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314" y="2067482"/>
            <a:ext cx="5398301" cy="3473832"/>
          </a:xfrm>
        </p:spPr>
        <p:txBody>
          <a:bodyPr>
            <a:normAutofit/>
          </a:bodyPr>
          <a:lstStyle/>
          <a:p>
            <a:r>
              <a:rPr lang="en-US" sz="1620" dirty="0"/>
              <a:t>However, </a:t>
            </a:r>
            <a:r>
              <a:rPr lang="en-US" sz="1620" dirty="0" err="1"/>
              <a:t>Wikidata</a:t>
            </a:r>
            <a:r>
              <a:rPr lang="en-US" sz="1620" dirty="0"/>
              <a:t> has more complex  info:	 (</a:t>
            </a:r>
            <a:r>
              <a:rPr lang="en-US" sz="1620" b="1" dirty="0"/>
              <a:t>temporal</a:t>
            </a:r>
            <a:r>
              <a:rPr lang="en-US" sz="1620" dirty="0"/>
              <a:t> context, </a:t>
            </a:r>
            <a:r>
              <a:rPr lang="en-US" sz="1620" b="1" dirty="0"/>
              <a:t>provenance</a:t>
            </a:r>
            <a:r>
              <a:rPr lang="en-US" sz="1620" dirty="0"/>
              <a:t>,</a:t>
            </a:r>
            <a:r>
              <a:rPr lang="mr-IN" sz="1620" dirty="0"/>
              <a:t>…</a:t>
            </a:r>
            <a:r>
              <a:rPr lang="en-US" sz="1620" dirty="0"/>
              <a:t>) </a:t>
            </a:r>
          </a:p>
          <a:p>
            <a:pPr marL="457200" lvl="1" indent="0">
              <a:buNone/>
            </a:pPr>
            <a:r>
              <a:rPr lang="en-US" sz="1620" b="1" i="1" dirty="0"/>
              <a:t>Which cities in the UK have reached 1M in which year?</a:t>
            </a:r>
          </a:p>
          <a:p>
            <a:pPr lvl="1"/>
            <a:endParaRPr lang="en-US" sz="1620" dirty="0"/>
          </a:p>
          <a:p>
            <a:pPr lvl="1"/>
            <a:endParaRPr lang="en-US" sz="1620" dirty="0"/>
          </a:p>
          <a:p>
            <a:pPr lvl="1"/>
            <a:endParaRPr lang="en-US" sz="1620" dirty="0"/>
          </a:p>
          <a:p>
            <a:pPr lvl="1"/>
            <a:endParaRPr lang="en-US" sz="1620" dirty="0"/>
          </a:p>
          <a:p>
            <a:pPr lvl="1"/>
            <a:endParaRPr lang="en-US" sz="162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35460" y="3490128"/>
            <a:ext cx="4924020" cy="2567094"/>
            <a:chOff x="-320600" y="2905276"/>
            <a:chExt cx="5471133" cy="28523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6" y="3260143"/>
              <a:ext cx="4366127" cy="249746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320600" y="2905276"/>
              <a:ext cx="5471133" cy="37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mr-IN" sz="1620" dirty="0"/>
                <a:t>…</a:t>
              </a:r>
              <a:r>
                <a:rPr lang="en-US" sz="1620" dirty="0"/>
                <a:t> Can I query that with SPARQL? 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164209" y="3483618"/>
            <a:ext cx="522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>
                <a:hlinkClick r:id="rId5"/>
              </a:rPr>
              <a:t>Yes!</a:t>
            </a:r>
            <a:endParaRPr lang="en-US" sz="162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3303B1-FD1B-FD4D-82C3-4A3070D71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778191"/>
            <a:ext cx="6554980" cy="2396444"/>
          </a:xfrm>
          <a:prstGeom prst="rect">
            <a:avLst/>
          </a:prstGeom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832D5E22-B142-4E48-9230-9D6C53F409CD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Managing context makes things harder! </a:t>
            </a:r>
            <a:r>
              <a:rPr lang="en-US" i="1" dirty="0">
                <a:sym typeface="Wingdings" pitchFamily="2" charset="2"/>
              </a:rPr>
              <a:t> but is also doable!</a:t>
            </a:r>
            <a:endParaRPr lang="en-US" i="1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381CFA2-B63F-AE4E-B87A-C20DC62BDA1F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From Knowledge Graphs (back) to Linked Open Data:</a:t>
            </a:r>
            <a:endParaRPr lang="en-US" sz="3600" dirty="0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91432A48-F5D8-E74C-9402-84F0E8336C84}"/>
              </a:ext>
            </a:extLst>
          </p:cNvPr>
          <p:cNvSpPr txBox="1">
            <a:spLocks/>
          </p:cNvSpPr>
          <p:nvPr/>
        </p:nvSpPr>
        <p:spPr>
          <a:xfrm>
            <a:off x="10738905" y="6431707"/>
            <a:ext cx="751425" cy="3097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6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mtClean="0"/>
              <a:pPr/>
              <a:t>38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6C4367-38F3-0548-8240-D591DB80B7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271" y="6133855"/>
            <a:ext cx="8550729" cy="7241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70B387-4C14-A244-99EE-0BD55ED876B1}"/>
              </a:ext>
            </a:extLst>
          </p:cNvPr>
          <p:cNvSpPr txBox="1"/>
          <p:nvPr/>
        </p:nvSpPr>
        <p:spPr>
          <a:xfrm>
            <a:off x="497673" y="6316109"/>
            <a:ext cx="335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BTW, seemingly not yet doable in </a:t>
            </a:r>
          </a:p>
        </p:txBody>
      </p:sp>
    </p:spTree>
    <p:extLst>
      <p:ext uri="{BB962C8B-B14F-4D97-AF65-F5344CB8AC3E}">
        <p14:creationId xmlns:p14="http://schemas.microsoft.com/office/powerpoint/2010/main" val="2386750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832D5E22-B142-4E48-9230-9D6C53F409CD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(Open)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381CFA2-B63F-AE4E-B87A-C20DC62BDA1F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DCED1D78-9736-4C4C-A28C-E8FFB0F3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39</a:t>
            </a:fld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CC74536-2E6D-054A-9688-6799329527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451" y="2792983"/>
            <a:ext cx="1598262" cy="1506470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F499AFB7-024A-A44F-86A2-D8CAD9F5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518" y="1766612"/>
            <a:ext cx="10113110" cy="1084586"/>
          </a:xfrm>
        </p:spPr>
        <p:txBody>
          <a:bodyPr>
            <a:normAutofit fontScale="90000"/>
          </a:bodyPr>
          <a:lstStyle/>
          <a:p>
            <a:r>
              <a:rPr lang="en-US" dirty="0"/>
              <a:t>Recall: What do you find on Open Data Portals?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BAA51C-F02C-4C45-90E4-7DAC647C4B04}"/>
              </a:ext>
            </a:extLst>
          </p:cNvPr>
          <p:cNvSpPr/>
          <p:nvPr/>
        </p:nvSpPr>
        <p:spPr>
          <a:xfrm>
            <a:off x="9161936" y="4299454"/>
            <a:ext cx="182986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60" dirty="0"/>
              <a:t>Not too much!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0DF9C2D-C540-4A40-BF21-578A2D9E3C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1509"/>
            <a:ext cx="7170598" cy="35964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B8DD8C-C8D4-F543-9B48-725B120B48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400" y="2647849"/>
            <a:ext cx="6387780" cy="375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69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961D-0B6B-2247-ADD1-43EEE51A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Semantic Web to Linked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BDC15-7426-5846-9DEB-8E1413188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" y="1377884"/>
            <a:ext cx="10515600" cy="4351338"/>
          </a:xfrm>
        </p:spPr>
        <p:txBody>
          <a:bodyPr/>
          <a:lstStyle/>
          <a:p>
            <a:r>
              <a:rPr lang="en-US" dirty="0"/>
              <a:t>(early 2000s)</a:t>
            </a:r>
          </a:p>
        </p:txBody>
      </p:sp>
      <p:pic>
        <p:nvPicPr>
          <p:cNvPr id="1026" name="Picture 2" descr="007">
            <a:extLst>
              <a:ext uri="{FF2B5EF4-FFF2-40B4-BE49-F238E27FC236}">
                <a16:creationId xmlns:a16="http://schemas.microsoft.com/office/drawing/2014/main" id="{A1611716-69E7-3841-8492-EC09805C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477" y="1816188"/>
            <a:ext cx="3781359" cy="504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2537AC-97ED-D646-A432-121DEB4456D6}"/>
              </a:ext>
            </a:extLst>
          </p:cNvPr>
          <p:cNvSpPr/>
          <p:nvPr/>
        </p:nvSpPr>
        <p:spPr>
          <a:xfrm rot="681780">
            <a:off x="6671063" y="5372811"/>
            <a:ext cx="225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https://1n.pm/A5psO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5E4136-72AE-394B-9A7D-0A39CD2C3B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8680">
            <a:off x="4946011" y="2028102"/>
            <a:ext cx="6884197" cy="34732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7D55B9-697A-E24E-829F-ECBEDF315E02}"/>
              </a:ext>
            </a:extLst>
          </p:cNvPr>
          <p:cNvSpPr txBox="1"/>
          <p:nvPr/>
        </p:nvSpPr>
        <p:spPr>
          <a:xfrm>
            <a:off x="4614557" y="5317577"/>
            <a:ext cx="27065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Expressing Meaning</a:t>
            </a:r>
          </a:p>
          <a:p>
            <a:r>
              <a:rPr lang="en-US" dirty="0"/>
              <a:t>Knowledge Representation</a:t>
            </a:r>
          </a:p>
          <a:p>
            <a:r>
              <a:rPr lang="en-US" dirty="0"/>
              <a:t>Ontologies</a:t>
            </a:r>
          </a:p>
          <a:p>
            <a:r>
              <a:rPr lang="en-US" dirty="0"/>
              <a:t>Agents</a:t>
            </a:r>
          </a:p>
          <a:p>
            <a:r>
              <a:rPr lang="en-US" dirty="0"/>
              <a:t>Evolution of Knowledge</a:t>
            </a:r>
          </a:p>
        </p:txBody>
      </p:sp>
      <p:pic>
        <p:nvPicPr>
          <p:cNvPr id="10" name="Picture 6" descr="Sir Tim Berners Lee arriving at the Guildhall to receive the Honorary Freedom of the City of London">
            <a:extLst>
              <a:ext uri="{FF2B5EF4-FFF2-40B4-BE49-F238E27FC236}">
                <a16:creationId xmlns:a16="http://schemas.microsoft.com/office/drawing/2014/main" id="{FAA2096C-F404-0449-88CA-E1B8FA594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9787" y="788171"/>
            <a:ext cx="1197303" cy="149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www.cs.rpi.edu/~hendler/hendler2008.jpg">
            <a:extLst>
              <a:ext uri="{FF2B5EF4-FFF2-40B4-BE49-F238E27FC236}">
                <a16:creationId xmlns:a16="http://schemas.microsoft.com/office/drawing/2014/main" id="{D9BA2479-F712-4C46-BDF9-426C9055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7924" y="1369700"/>
            <a:ext cx="1234811" cy="15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Ora and MiG-21">
            <a:extLst>
              <a:ext uri="{FF2B5EF4-FFF2-40B4-BE49-F238E27FC236}">
                <a16:creationId xmlns:a16="http://schemas.microsoft.com/office/drawing/2014/main" id="{4680F235-657B-3548-B0D1-782B84BDC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56753" y="1913141"/>
            <a:ext cx="1135247" cy="15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3BDFC45-D34C-0649-A18F-1295B95C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741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07E7CE9-4A5C-F341-9DB8-A85F8EB578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20"/>
          <a:stretch/>
        </p:blipFill>
        <p:spPr>
          <a:xfrm>
            <a:off x="3542422" y="2615076"/>
            <a:ext cx="5504482" cy="35712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832D5E22-B142-4E48-9230-9D6C53F409CD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(Open)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381CFA2-B63F-AE4E-B87A-C20DC62BDA1F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DCED1D78-9736-4C4C-A28C-E8FFB0F3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CC74536-2E6D-054A-9688-6799329527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660" y="2048516"/>
            <a:ext cx="1598262" cy="15064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BAA51C-F02C-4C45-90E4-7DAC647C4B04}"/>
              </a:ext>
            </a:extLst>
          </p:cNvPr>
          <p:cNvSpPr/>
          <p:nvPr/>
        </p:nvSpPr>
        <p:spPr>
          <a:xfrm>
            <a:off x="9120145" y="3554987"/>
            <a:ext cx="2846933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60" dirty="0"/>
              <a:t>A good start, but</a:t>
            </a:r>
          </a:p>
          <a:p>
            <a:r>
              <a:rPr lang="en-US" sz="2160" dirty="0"/>
              <a:t>not much better either!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379E34-DAC6-BD4C-B2A6-CDAB90AA46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422" y="2350990"/>
            <a:ext cx="5504482" cy="8573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B2442E-547A-7E4E-8F91-8E80CF31BC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411" y="2861476"/>
            <a:ext cx="929251" cy="3119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B61DAC-A1F4-CA49-A09F-88C11B5514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50881">
            <a:off x="-365650" y="2331283"/>
            <a:ext cx="5188942" cy="11790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4398209-1C7B-C540-9953-A8FD8F6EC20C}"/>
              </a:ext>
            </a:extLst>
          </p:cNvPr>
          <p:cNvSpPr txBox="1"/>
          <p:nvPr/>
        </p:nvSpPr>
        <p:spPr>
          <a:xfrm>
            <a:off x="3642092" y="2947823"/>
            <a:ext cx="1139094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400" dirty="0"/>
              <a:t>Leopoldstadt</a:t>
            </a:r>
          </a:p>
        </p:txBody>
      </p:sp>
    </p:spTree>
    <p:extLst>
      <p:ext uri="{BB962C8B-B14F-4D97-AF65-F5344CB8AC3E}">
        <p14:creationId xmlns:p14="http://schemas.microsoft.com/office/powerpoint/2010/main" val="191488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832D5E22-B142-4E48-9230-9D6C53F409CD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(Open)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381CFA2-B63F-AE4E-B87A-C20DC62BDA1F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DCED1D78-9736-4C4C-A28C-E8FFB0F3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41</a:t>
            </a:fld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CC74536-2E6D-054A-9688-6799329527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660" y="2048516"/>
            <a:ext cx="1598262" cy="15064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BAA51C-F02C-4C45-90E4-7DAC647C4B04}"/>
              </a:ext>
            </a:extLst>
          </p:cNvPr>
          <p:cNvSpPr/>
          <p:nvPr/>
        </p:nvSpPr>
        <p:spPr>
          <a:xfrm>
            <a:off x="9120145" y="3554987"/>
            <a:ext cx="2846933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60" dirty="0"/>
              <a:t>A good start, but</a:t>
            </a:r>
          </a:p>
          <a:p>
            <a:r>
              <a:rPr lang="en-US" sz="2160" dirty="0"/>
              <a:t>not much better either!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379E34-DAC6-BD4C-B2A6-CDAB90AA46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422" y="2350990"/>
            <a:ext cx="5504482" cy="8573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B2442E-547A-7E4E-8F91-8E80CF31BC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411" y="2861476"/>
            <a:ext cx="929251" cy="311916"/>
          </a:xfrm>
          <a:prstGeom prst="rect">
            <a:avLst/>
          </a:prstGeom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12E7890D-82FF-4C4C-BE51-A421D83CE5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518" y="3554986"/>
            <a:ext cx="3631008" cy="5354998"/>
          </a:xfrm>
          <a:prstGeom prst="rect">
            <a:avLst/>
          </a:prstGeom>
          <a:ln>
            <a:solidFill>
              <a:srgbClr val="0096D3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000D02-C81C-D14F-9C64-59416051D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598" y="3554986"/>
            <a:ext cx="4571891" cy="499748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E090D1-4984-A24C-99B4-1418AC8E3B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2" t="-442"/>
          <a:stretch/>
        </p:blipFill>
        <p:spPr>
          <a:xfrm>
            <a:off x="8324910" y="4269394"/>
            <a:ext cx="4044427" cy="4019825"/>
          </a:xfrm>
          <a:prstGeom prst="rect">
            <a:avLst/>
          </a:prstGeom>
          <a:ln>
            <a:solidFill>
              <a:srgbClr val="0096D3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B61DAC-A1F4-CA49-A09F-88C11B55146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50881">
            <a:off x="-365650" y="2331283"/>
            <a:ext cx="5188942" cy="11790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B1F927-3A31-B64F-83F2-23BE6DD9D2E7}"/>
              </a:ext>
            </a:extLst>
          </p:cNvPr>
          <p:cNvCxnSpPr>
            <a:cxnSpLocks/>
          </p:cNvCxnSpPr>
          <p:nvPr/>
        </p:nvCxnSpPr>
        <p:spPr>
          <a:xfrm flipH="1" flipV="1">
            <a:off x="8824686" y="3208347"/>
            <a:ext cx="1761819" cy="236513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4702104-5FAD-2F4D-A04B-4998FFE95F3E}"/>
              </a:ext>
            </a:extLst>
          </p:cNvPr>
          <p:cNvCxnSpPr>
            <a:cxnSpLocks/>
          </p:cNvCxnSpPr>
          <p:nvPr/>
        </p:nvCxnSpPr>
        <p:spPr>
          <a:xfrm flipV="1">
            <a:off x="6910673" y="3243302"/>
            <a:ext cx="1483728" cy="19977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D3D01-D3E5-4148-8A82-331E34D0C259}"/>
              </a:ext>
            </a:extLst>
          </p:cNvPr>
          <p:cNvCxnSpPr>
            <a:cxnSpLocks/>
          </p:cNvCxnSpPr>
          <p:nvPr/>
        </p:nvCxnSpPr>
        <p:spPr>
          <a:xfrm flipV="1">
            <a:off x="2826938" y="3208347"/>
            <a:ext cx="5202127" cy="20599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Image result for Sebastian Neumaier">
            <a:extLst>
              <a:ext uri="{FF2B5EF4-FFF2-40B4-BE49-F238E27FC236}">
                <a16:creationId xmlns:a16="http://schemas.microsoft.com/office/drawing/2014/main" id="{BD3FD025-16ED-A742-A9DA-6F9326A8B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8507546" y="5261949"/>
            <a:ext cx="1186231" cy="1454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D008A2-3809-3642-97E8-9D5A130A1919}"/>
              </a:ext>
            </a:extLst>
          </p:cNvPr>
          <p:cNvSpPr txBox="1"/>
          <p:nvPr/>
        </p:nvSpPr>
        <p:spPr>
          <a:xfrm>
            <a:off x="664388" y="5581078"/>
            <a:ext cx="781162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i="1" dirty="0"/>
              <a:t>Can we do better (using KGs)?</a:t>
            </a:r>
          </a:p>
        </p:txBody>
      </p:sp>
    </p:spTree>
    <p:extLst>
      <p:ext uri="{BB962C8B-B14F-4D97-AF65-F5344CB8AC3E}">
        <p14:creationId xmlns:p14="http://schemas.microsoft.com/office/powerpoint/2010/main" val="3875546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3210" y="1626951"/>
            <a:ext cx="10515600" cy="1325563"/>
          </a:xfrm>
        </p:spPr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Open Data Table: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42</a:t>
            </a:fld>
            <a:endParaRPr lang="en-GB" dirty="0"/>
          </a:p>
        </p:txBody>
      </p:sp>
      <p:graphicFrame>
        <p:nvGraphicFramePr>
          <p:cNvPr id="5" name="Table 227"/>
          <p:cNvGraphicFramePr/>
          <p:nvPr>
            <p:extLst/>
          </p:nvPr>
        </p:nvGraphicFramePr>
        <p:xfrm>
          <a:off x="2171700" y="4000501"/>
          <a:ext cx="7577729" cy="2411928"/>
        </p:xfrm>
        <a:graphic>
          <a:graphicData uri="http://schemas.openxmlformats.org/drawingml/2006/table">
            <a:tbl>
              <a:tblPr bandRow="1"/>
              <a:tblGrid>
                <a:gridCol w="1590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0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0728">
                  <a:extLst>
                    <a:ext uri="{9D8B030D-6E8A-4147-A177-3AD203B41FA5}">
                      <a16:colId xmlns:a16="http://schemas.microsoft.com/office/drawing/2014/main" val="3410774992"/>
                    </a:ext>
                  </a:extLst>
                </a:gridCol>
                <a:gridCol w="1379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6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5640"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1" i="1" dirty="0" err="1"/>
                        <a:t>federal</a:t>
                      </a:r>
                      <a:r>
                        <a:rPr lang="de-DE" sz="1400" b="1" i="1" dirty="0"/>
                        <a:t> </a:t>
                      </a:r>
                      <a:r>
                        <a:rPr lang="de-DE" sz="1400" b="1" i="1" dirty="0" err="1"/>
                        <a:t>state</a:t>
                      </a:r>
                      <a:endParaRPr sz="1400" b="1" i="1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1" i="1" dirty="0" err="1"/>
                        <a:t>district</a:t>
                      </a:r>
                      <a:endParaRPr sz="1400" b="1" i="1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1" i="1" dirty="0" err="1"/>
                        <a:t>year</a:t>
                      </a:r>
                      <a:endParaRPr sz="1400" b="1" i="1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1" i="1" dirty="0" err="1"/>
                        <a:t>sex</a:t>
                      </a:r>
                      <a:endParaRPr sz="1400" b="1" i="1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1" i="1" dirty="0" err="1"/>
                        <a:t>population</a:t>
                      </a:r>
                      <a:endParaRPr sz="1400" b="1" i="1" dirty="0"/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algn="r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 err="1"/>
                        <a:t>Upper</a:t>
                      </a:r>
                      <a:r>
                        <a:rPr lang="de-DE" sz="1600" dirty="0"/>
                        <a:t> Austria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Linz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2013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male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98157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 err="1"/>
                        <a:t>Upper</a:t>
                      </a:r>
                      <a:r>
                        <a:rPr lang="de-DE" sz="1600" dirty="0"/>
                        <a:t> Austria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Steyr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2013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male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18763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 err="1"/>
                        <a:t>Upper</a:t>
                      </a:r>
                      <a:r>
                        <a:rPr lang="de-DE" sz="1600" dirty="0"/>
                        <a:t> Austria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Wels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2013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male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29730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600" dirty="0"/>
                        <a:t>…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600"/>
                        <a:t>…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…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600" dirty="0"/>
                        <a:t>…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600" dirty="0"/>
                        <a:t>…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30C4349E-9728-E14C-A629-8DEBFDCE7B06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2693BD-7736-B649-800A-A6D7FD5AEEF5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pic>
        <p:nvPicPr>
          <p:cNvPr id="11" name="Picture 2" descr="Image result for Sebastian Neumaier">
            <a:extLst>
              <a:ext uri="{FF2B5EF4-FFF2-40B4-BE49-F238E27FC236}">
                <a16:creationId xmlns:a16="http://schemas.microsoft.com/office/drawing/2014/main" id="{24144A02-92EF-A144-BFBC-5E530DBA7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789255" y="172393"/>
            <a:ext cx="1186231" cy="1454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886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3210" y="1626951"/>
            <a:ext cx="10515600" cy="1325563"/>
          </a:xfrm>
        </p:spPr>
        <p:txBody>
          <a:bodyPr/>
          <a:lstStyle/>
          <a:p>
            <a:r>
              <a:rPr lang="en-US" dirty="0"/>
              <a:t>Open Data CSVs look more like this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3EE-0F65-4FB3-87AD-3AF455168DB9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097714" y="6517222"/>
            <a:ext cx="76748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https://www.data.gv.at/katalog/dataset/e108dcc3-1304-4076-8619-f2185c37ef81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graphicFrame>
        <p:nvGraphicFramePr>
          <p:cNvPr id="8" name="Table 227"/>
          <p:cNvGraphicFramePr/>
          <p:nvPr>
            <p:extLst/>
          </p:nvPr>
        </p:nvGraphicFramePr>
        <p:xfrm>
          <a:off x="2162905" y="4000695"/>
          <a:ext cx="7577729" cy="2411928"/>
        </p:xfrm>
        <a:graphic>
          <a:graphicData uri="http://schemas.openxmlformats.org/drawingml/2006/table">
            <a:tbl>
              <a:tblPr bandRow="1"/>
              <a:tblGrid>
                <a:gridCol w="1590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0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0728">
                  <a:extLst>
                    <a:ext uri="{9D8B030D-6E8A-4147-A177-3AD203B41FA5}">
                      <a16:colId xmlns:a16="http://schemas.microsoft.com/office/drawing/2014/main" val="1810376961"/>
                    </a:ext>
                  </a:extLst>
                </a:gridCol>
                <a:gridCol w="1379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6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5640"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0" i="1" dirty="0"/>
                        <a:t>NUTS2</a:t>
                      </a:r>
                      <a:endParaRPr sz="1400" b="0" i="1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0" i="1" dirty="0"/>
                        <a:t>LAU2_NAME</a:t>
                      </a:r>
                      <a:endParaRPr sz="1400" b="0" i="1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0" i="1" dirty="0"/>
                        <a:t>YEAR</a:t>
                      </a:r>
                      <a:endParaRPr sz="1400" b="0" i="1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0" i="1" dirty="0"/>
                        <a:t>SEX</a:t>
                      </a:r>
                      <a:endParaRPr sz="1400" b="0" i="1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0" i="1" dirty="0"/>
                        <a:t>P_TOTAL</a:t>
                      </a:r>
                      <a:endParaRPr sz="1400" b="0" i="1" dirty="0"/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algn="r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AT31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Linz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2013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1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98157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AT31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Steyr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2013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1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18763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AT31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Wels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2013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1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29730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600" dirty="0"/>
                        <a:t>…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600"/>
                        <a:t>…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600" dirty="0"/>
                        <a:t>…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600" dirty="0"/>
                        <a:t>…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BC86330-BE6D-4541-A8EE-C3EF6FC0A59D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43113B2-9D8A-9948-A8D1-76D4AB8AB4B2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pic>
        <p:nvPicPr>
          <p:cNvPr id="9" name="Picture 2" descr="Image result for Sebastian Neumaier">
            <a:extLst>
              <a:ext uri="{FF2B5EF4-FFF2-40B4-BE49-F238E27FC236}">
                <a16:creationId xmlns:a16="http://schemas.microsoft.com/office/drawing/2014/main" id="{A77D72DD-89A0-C240-B6E5-2FBF7A767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789255" y="172393"/>
            <a:ext cx="1186231" cy="1454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107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227"/>
          <p:cNvGraphicFramePr/>
          <p:nvPr>
            <p:extLst>
              <p:ext uri="{D42A27DB-BD31-4B8C-83A1-F6EECF244321}">
                <p14:modId xmlns:p14="http://schemas.microsoft.com/office/powerpoint/2010/main" val="3336109880"/>
              </p:ext>
            </p:extLst>
          </p:nvPr>
        </p:nvGraphicFramePr>
        <p:xfrm>
          <a:off x="2102385" y="3931918"/>
          <a:ext cx="7577729" cy="2411928"/>
        </p:xfrm>
        <a:graphic>
          <a:graphicData uri="http://schemas.openxmlformats.org/drawingml/2006/table">
            <a:tbl>
              <a:tblPr bandRow="1"/>
              <a:tblGrid>
                <a:gridCol w="1590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0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0728">
                  <a:extLst>
                    <a:ext uri="{9D8B030D-6E8A-4147-A177-3AD203B41FA5}">
                      <a16:colId xmlns:a16="http://schemas.microsoft.com/office/drawing/2014/main" val="1810376961"/>
                    </a:ext>
                  </a:extLst>
                </a:gridCol>
                <a:gridCol w="1379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6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5640"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0" i="1" dirty="0"/>
                        <a:t>NUTS2</a:t>
                      </a:r>
                      <a:endParaRPr sz="1400" b="0" i="1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0" i="1" dirty="0"/>
                        <a:t>LAU2_NAME</a:t>
                      </a:r>
                      <a:endParaRPr sz="1400" b="0" i="1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0" i="1" dirty="0"/>
                        <a:t>YEAR</a:t>
                      </a:r>
                      <a:endParaRPr sz="1400" b="0" i="1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0" i="1" dirty="0"/>
                        <a:t>SEX</a:t>
                      </a:r>
                      <a:endParaRPr sz="1400" b="0" i="1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0" i="1" dirty="0"/>
                        <a:t>AGE_TOTAL</a:t>
                      </a:r>
                      <a:endParaRPr sz="1400" b="0" i="1" dirty="0"/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algn="r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AT31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Linz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2013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1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98157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AT31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Steyr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2013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1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18763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AT31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Wels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2013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1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29730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600" dirty="0"/>
                        <a:t>…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600"/>
                        <a:t>…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600" dirty="0"/>
                        <a:t>…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600" dirty="0"/>
                        <a:t>…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03485" y="2372342"/>
            <a:ext cx="10346192" cy="4023453"/>
          </a:xfrm>
        </p:spPr>
        <p:txBody>
          <a:bodyPr/>
          <a:lstStyle/>
          <a:p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Particularly </a:t>
            </a:r>
            <a:r>
              <a:rPr lang="en-US" sz="1920" b="1" dirty="0"/>
              <a:t>temporal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sz="1920" b="1" dirty="0"/>
              <a:t>geospatial</a:t>
            </a:r>
            <a:r>
              <a:rPr lang="en-US" b="1" dirty="0"/>
              <a:t> </a:t>
            </a:r>
            <a:r>
              <a:rPr lang="en-US" dirty="0"/>
              <a:t>search requires better support [2] 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9570" y="1548607"/>
            <a:ext cx="11775915" cy="1325563"/>
          </a:xfrm>
        </p:spPr>
        <p:txBody>
          <a:bodyPr>
            <a:normAutofit/>
          </a:bodyPr>
          <a:lstStyle/>
          <a:p>
            <a:r>
              <a:rPr lang="de-DE" sz="4000" dirty="0" err="1"/>
              <a:t>What</a:t>
            </a:r>
            <a:r>
              <a:rPr lang="de-DE" sz="4000" dirty="0"/>
              <a:t> </a:t>
            </a:r>
            <a:r>
              <a:rPr lang="de-DE" sz="4000" dirty="0" err="1"/>
              <a:t>can</a:t>
            </a:r>
            <a:r>
              <a:rPr lang="de-DE" sz="4000" dirty="0"/>
              <a:t> </a:t>
            </a:r>
            <a:r>
              <a:rPr lang="de-DE" sz="4000" dirty="0" err="1"/>
              <a:t>we</a:t>
            </a:r>
            <a:r>
              <a:rPr lang="de-DE" sz="4000" dirty="0"/>
              <a:t> do </a:t>
            </a:r>
            <a:r>
              <a:rPr lang="de-DE" sz="4000" dirty="0" err="1"/>
              <a:t>to</a:t>
            </a:r>
            <a:r>
              <a:rPr lang="de-DE" sz="4000" dirty="0"/>
              <a:t> </a:t>
            </a:r>
            <a:r>
              <a:rPr lang="de-DE" sz="4000" dirty="0" err="1"/>
              <a:t>make</a:t>
            </a:r>
            <a:r>
              <a:rPr lang="de-DE" sz="4000" dirty="0"/>
              <a:t> Open Data </a:t>
            </a:r>
            <a:r>
              <a:rPr lang="de-DE" sz="4000" dirty="0" err="1"/>
              <a:t>better</a:t>
            </a:r>
            <a:r>
              <a:rPr lang="de-DE" sz="4000" dirty="0"/>
              <a:t> </a:t>
            </a:r>
            <a:r>
              <a:rPr lang="de-DE" sz="4000" dirty="0" err="1"/>
              <a:t>searchable</a:t>
            </a:r>
            <a:r>
              <a:rPr lang="de-DE" sz="4000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44</a:t>
            </a:fld>
            <a:endParaRPr lang="en-GB" dirty="0"/>
          </a:p>
        </p:txBody>
      </p:sp>
      <p:graphicFrame>
        <p:nvGraphicFramePr>
          <p:cNvPr id="5" name="Inhaltsplatzhalt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136912"/>
              </p:ext>
            </p:extLst>
          </p:nvPr>
        </p:nvGraphicFramePr>
        <p:xfrm>
          <a:off x="884038" y="6507481"/>
          <a:ext cx="10185086" cy="2816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4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0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63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[2]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8755" marR="98755" marT="49378" marB="49378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Emilia </a:t>
                      </a:r>
                      <a:r>
                        <a:rPr lang="en-US" sz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Kacprzak</a:t>
                      </a: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et al.: A Query Log Analysis of Dataset Search. International Conference on Web Engineering</a:t>
                      </a:r>
                      <a:r>
                        <a:rPr lang="en-US" sz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(2017)</a:t>
                      </a:r>
                      <a:endParaRPr 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8755" marR="98755" marT="49378" marB="4937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Shape 245"/>
          <p:cNvSpPr/>
          <p:nvPr/>
        </p:nvSpPr>
        <p:spPr>
          <a:xfrm>
            <a:off x="2102387" y="4607905"/>
            <a:ext cx="1573100" cy="1735942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1" name="Shape 245"/>
          <p:cNvSpPr/>
          <p:nvPr/>
        </p:nvSpPr>
        <p:spPr>
          <a:xfrm>
            <a:off x="3675487" y="4607905"/>
            <a:ext cx="1527988" cy="1735942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2" name="Shape 245"/>
          <p:cNvSpPr/>
          <p:nvPr/>
        </p:nvSpPr>
        <p:spPr>
          <a:xfrm>
            <a:off x="5203474" y="4607905"/>
            <a:ext cx="1527988" cy="1735942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8641D039-E540-B448-B384-3536048B5E16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ED56F0-E122-8F4E-A7B2-FB314EAC2EDC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pic>
        <p:nvPicPr>
          <p:cNvPr id="15" name="Picture 2" descr="Image result for Sebastian Neumaier">
            <a:extLst>
              <a:ext uri="{FF2B5EF4-FFF2-40B4-BE49-F238E27FC236}">
                <a16:creationId xmlns:a16="http://schemas.microsoft.com/office/drawing/2014/main" id="{6145CB96-08B6-0449-8D50-0254275C9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789255" y="172393"/>
            <a:ext cx="1186231" cy="1454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4628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0905" y="1429626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 err="1"/>
              <a:t>Geospatial</a:t>
            </a:r>
            <a:r>
              <a:rPr lang="de-DE" sz="3600" dirty="0"/>
              <a:t> </a:t>
            </a:r>
            <a:r>
              <a:rPr lang="de-DE" sz="3600" dirty="0" err="1"/>
              <a:t>Linked</a:t>
            </a:r>
            <a:r>
              <a:rPr lang="de-DE" sz="3600" dirty="0"/>
              <a:t> Data: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45</a:t>
            </a:fld>
            <a:endParaRPr lang="en-GB" dirty="0"/>
          </a:p>
        </p:txBody>
      </p:sp>
      <p:pic>
        <p:nvPicPr>
          <p:cNvPr id="5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228" y="1698659"/>
            <a:ext cx="4927772" cy="410281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24" y="2385299"/>
            <a:ext cx="6592373" cy="447270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0462" y="4654992"/>
            <a:ext cx="2103120" cy="48006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24" y="5137304"/>
            <a:ext cx="2530655" cy="531348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CD3A7D14-8EE8-2B4C-880C-7E011B36633B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CE68E60-E788-E543-BB01-1FF2DF2AECCE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pic>
        <p:nvPicPr>
          <p:cNvPr id="10" name="Picture 2" descr="Image result for Sebastian Neumaier">
            <a:extLst>
              <a:ext uri="{FF2B5EF4-FFF2-40B4-BE49-F238E27FC236}">
                <a16:creationId xmlns:a16="http://schemas.microsoft.com/office/drawing/2014/main" id="{3D90E74B-7B82-7547-8EB6-01ABB990B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789255" y="172393"/>
            <a:ext cx="1186231" cy="1454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wikidata">
            <a:extLst>
              <a:ext uri="{FF2B5EF4-FFF2-40B4-BE49-F238E27FC236}">
                <a16:creationId xmlns:a16="http://schemas.microsoft.com/office/drawing/2014/main" id="{10CAA95C-9D5E-3A4D-96D2-FF359E274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0916" y="5873178"/>
            <a:ext cx="1385320" cy="98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770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10229901" y="5136545"/>
            <a:ext cx="1588072" cy="444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80" dirty="0" err="1"/>
              <a:t>Wikidata</a:t>
            </a:r>
            <a:r>
              <a:rPr lang="de-DE" sz="1680" dirty="0"/>
              <a:t> links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50" y="1921710"/>
            <a:ext cx="4877526" cy="4936291"/>
          </a:xfrm>
          <a:prstGeom prst="rect">
            <a:avLst/>
          </a:prstGeom>
        </p:spPr>
      </p:pic>
      <p:cxnSp>
        <p:nvCxnSpPr>
          <p:cNvPr id="11" name="Gerader Verbinder 10"/>
          <p:cNvCxnSpPr>
            <a:cxnSpLocks/>
          </p:cNvCxnSpPr>
          <p:nvPr/>
        </p:nvCxnSpPr>
        <p:spPr>
          <a:xfrm>
            <a:off x="7199086" y="5239657"/>
            <a:ext cx="2867266" cy="106093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Inhaltsplatzhalter 7"/>
          <p:cNvSpPr txBox="1">
            <a:spLocks/>
          </p:cNvSpPr>
          <p:nvPr/>
        </p:nvSpPr>
        <p:spPr>
          <a:xfrm>
            <a:off x="1498202" y="2866362"/>
            <a:ext cx="1622172" cy="401368"/>
          </a:xfrm>
          <a:prstGeom prst="rect">
            <a:avLst/>
          </a:prstGeom>
        </p:spPr>
        <p:txBody>
          <a:bodyPr vert="horz" lIns="0" tIns="54858" rIns="0" bIns="54858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80" dirty="0" err="1"/>
              <a:t>Wikidata</a:t>
            </a:r>
            <a:r>
              <a:rPr lang="de-DE" sz="1680" dirty="0"/>
              <a:t> links</a:t>
            </a:r>
          </a:p>
        </p:txBody>
      </p:sp>
      <p:cxnSp>
        <p:nvCxnSpPr>
          <p:cNvPr id="14" name="Gerader Verbinder 13"/>
          <p:cNvCxnSpPr>
            <a:cxnSpLocks/>
          </p:cNvCxnSpPr>
          <p:nvPr/>
        </p:nvCxnSpPr>
        <p:spPr>
          <a:xfrm flipH="1">
            <a:off x="2784525" y="2614186"/>
            <a:ext cx="1562633" cy="37135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>
            <a:cxnSpLocks/>
          </p:cNvCxnSpPr>
          <p:nvPr/>
        </p:nvCxnSpPr>
        <p:spPr>
          <a:xfrm flipH="1" flipV="1">
            <a:off x="2784525" y="3145157"/>
            <a:ext cx="1431787" cy="9680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1498202" y="2072111"/>
            <a:ext cx="280296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80" dirty="0"/>
              <a:t>European </a:t>
            </a:r>
            <a:r>
              <a:rPr lang="de-DE" sz="1680" dirty="0" err="1"/>
              <a:t>Classification</a:t>
            </a:r>
            <a:r>
              <a:rPr lang="de-DE" sz="1680" dirty="0"/>
              <a:t> </a:t>
            </a:r>
            <a:r>
              <a:rPr lang="de-DE" sz="1680" dirty="0" err="1"/>
              <a:t>of</a:t>
            </a:r>
            <a:r>
              <a:rPr lang="de-DE" sz="1680" dirty="0"/>
              <a:t> Territorial Units</a:t>
            </a:r>
          </a:p>
        </p:txBody>
      </p:sp>
      <p:cxnSp>
        <p:nvCxnSpPr>
          <p:cNvPr id="25" name="Gerader Verbinder 24"/>
          <p:cNvCxnSpPr/>
          <p:nvPr/>
        </p:nvCxnSpPr>
        <p:spPr>
          <a:xfrm flipH="1">
            <a:off x="3843826" y="2193002"/>
            <a:ext cx="391424" cy="17939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9642483" y="1945126"/>
            <a:ext cx="1820213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80" dirty="0" err="1"/>
              <a:t>Wikidata</a:t>
            </a:r>
            <a:r>
              <a:rPr lang="de-DE" sz="1680" dirty="0"/>
              <a:t>, </a:t>
            </a:r>
            <a:r>
              <a:rPr lang="de-DE" sz="1680" dirty="0" err="1"/>
              <a:t>GeoNames</a:t>
            </a:r>
            <a:endParaRPr lang="de-DE" sz="1680" dirty="0"/>
          </a:p>
        </p:txBody>
      </p:sp>
      <p:cxnSp>
        <p:nvCxnSpPr>
          <p:cNvPr id="31" name="Gerader Verbinder 30"/>
          <p:cNvCxnSpPr>
            <a:cxnSpLocks/>
          </p:cNvCxnSpPr>
          <p:nvPr/>
        </p:nvCxnSpPr>
        <p:spPr>
          <a:xfrm flipH="1">
            <a:off x="8852585" y="2109122"/>
            <a:ext cx="789898" cy="66436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Inhaltsplatzhalter 7"/>
          <p:cNvSpPr txBox="1">
            <a:spLocks/>
          </p:cNvSpPr>
          <p:nvPr/>
        </p:nvSpPr>
        <p:spPr>
          <a:xfrm>
            <a:off x="809585" y="4629226"/>
            <a:ext cx="2562358" cy="716524"/>
          </a:xfrm>
          <a:prstGeom prst="rect">
            <a:avLst/>
          </a:prstGeom>
        </p:spPr>
        <p:txBody>
          <a:bodyPr vert="horz" lIns="0" tIns="54858" rIns="0" bIns="54858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80" dirty="0"/>
              <a:t>Mapping OSM </a:t>
            </a:r>
            <a:r>
              <a:rPr lang="de-DE" sz="1680" dirty="0" err="1"/>
              <a:t>entities</a:t>
            </a:r>
            <a:r>
              <a:rPr lang="de-DE" sz="1680" dirty="0"/>
              <a:t> </a:t>
            </a:r>
            <a:r>
              <a:rPr lang="de-DE" sz="1680" dirty="0" err="1"/>
              <a:t>to</a:t>
            </a:r>
            <a:r>
              <a:rPr lang="de-DE" sz="1680" dirty="0"/>
              <a:t> </a:t>
            </a:r>
            <a:r>
              <a:rPr lang="de-DE" sz="1680" dirty="0" err="1"/>
              <a:t>GeoNames</a:t>
            </a:r>
            <a:r>
              <a:rPr lang="de-DE" sz="1680" dirty="0"/>
              <a:t> </a:t>
            </a:r>
            <a:r>
              <a:rPr lang="de-DE" sz="1680" dirty="0" err="1"/>
              <a:t>regions</a:t>
            </a:r>
            <a:endParaRPr lang="de-DE" sz="1680" dirty="0"/>
          </a:p>
        </p:txBody>
      </p:sp>
      <p:cxnSp>
        <p:nvCxnSpPr>
          <p:cNvPr id="35" name="Gerader Verbinder 34"/>
          <p:cNvCxnSpPr>
            <a:cxnSpLocks/>
          </p:cNvCxnSpPr>
          <p:nvPr/>
        </p:nvCxnSpPr>
        <p:spPr>
          <a:xfrm flipH="1" flipV="1">
            <a:off x="3211840" y="5025542"/>
            <a:ext cx="2056846" cy="707506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Inhaltsplatzhalter 7"/>
          <p:cNvSpPr txBox="1">
            <a:spLocks/>
          </p:cNvSpPr>
          <p:nvPr/>
        </p:nvSpPr>
        <p:spPr>
          <a:xfrm>
            <a:off x="905006" y="5936371"/>
            <a:ext cx="2043068" cy="818323"/>
          </a:xfrm>
          <a:prstGeom prst="rect">
            <a:avLst/>
          </a:prstGeom>
        </p:spPr>
        <p:txBody>
          <a:bodyPr vert="horz" lIns="0" tIns="54858" rIns="0" bIns="54858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80" dirty="0" err="1"/>
              <a:t>Extracting</a:t>
            </a:r>
            <a:r>
              <a:rPr lang="de-DE" sz="1680" dirty="0"/>
              <a:t> OSM </a:t>
            </a:r>
            <a:r>
              <a:rPr lang="de-DE" sz="1680" dirty="0" err="1"/>
              <a:t>streets</a:t>
            </a:r>
            <a:r>
              <a:rPr lang="de-DE" sz="1680" dirty="0"/>
              <a:t> </a:t>
            </a:r>
            <a:r>
              <a:rPr lang="de-DE" sz="1680" dirty="0" err="1"/>
              <a:t>and</a:t>
            </a:r>
            <a:r>
              <a:rPr lang="de-DE" sz="1680" dirty="0"/>
              <a:t> </a:t>
            </a:r>
            <a:r>
              <a:rPr lang="de-DE" sz="1680" dirty="0" err="1"/>
              <a:t>places</a:t>
            </a:r>
            <a:endParaRPr lang="de-DE" sz="1680" dirty="0"/>
          </a:p>
        </p:txBody>
      </p:sp>
      <p:cxnSp>
        <p:nvCxnSpPr>
          <p:cNvPr id="38" name="Gerader Verbinder 37"/>
          <p:cNvCxnSpPr>
            <a:cxnSpLocks/>
          </p:cNvCxnSpPr>
          <p:nvPr/>
        </p:nvCxnSpPr>
        <p:spPr>
          <a:xfrm flipH="1" flipV="1">
            <a:off x="2948074" y="6180502"/>
            <a:ext cx="1165559" cy="94438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Rounded Rectangular Callout 31">
            <a:extLst>
              <a:ext uri="{FF2B5EF4-FFF2-40B4-BE49-F238E27FC236}">
                <a16:creationId xmlns:a16="http://schemas.microsoft.com/office/drawing/2014/main" id="{317B65A7-E427-4049-8423-9E0E24493082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0B4966F-E481-2D44-A27C-640AADF020A7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pic>
        <p:nvPicPr>
          <p:cNvPr id="36" name="Picture 2" descr="Image result for Sebastian Neumaier">
            <a:extLst>
              <a:ext uri="{FF2B5EF4-FFF2-40B4-BE49-F238E27FC236}">
                <a16:creationId xmlns:a16="http://schemas.microsoft.com/office/drawing/2014/main" id="{E2C26BD3-A07E-8B4C-A7FD-A11DEF875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789255" y="172393"/>
            <a:ext cx="1186231" cy="1454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788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43" y="2286958"/>
            <a:ext cx="5343250" cy="4111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4086" y="1305856"/>
            <a:ext cx="10515600" cy="1325563"/>
          </a:xfrm>
        </p:spPr>
        <p:txBody>
          <a:bodyPr/>
          <a:lstStyle/>
          <a:p>
            <a:r>
              <a:rPr lang="de-DE" dirty="0"/>
              <a:t>Temporal Knowledge Bases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47</a:t>
            </a:fld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179"/>
          <a:stretch/>
        </p:blipFill>
        <p:spPr>
          <a:xfrm>
            <a:off x="6122078" y="2342969"/>
            <a:ext cx="5215852" cy="3889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513" y="2689973"/>
            <a:ext cx="2341547" cy="61465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947" y="3956998"/>
            <a:ext cx="1382021" cy="974326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3CF8DE8D-576E-F84C-973D-064EAF2A6AB5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22DF701-C91C-A74C-B599-72DA2A2196DE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pic>
        <p:nvPicPr>
          <p:cNvPr id="11" name="Picture 2" descr="Image result for Sebastian Neumaier">
            <a:extLst>
              <a:ext uri="{FF2B5EF4-FFF2-40B4-BE49-F238E27FC236}">
                <a16:creationId xmlns:a16="http://schemas.microsoft.com/office/drawing/2014/main" id="{8B268E85-4E06-3442-B648-CE6554321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789255" y="172393"/>
            <a:ext cx="1186231" cy="1454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120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47039" y="2607983"/>
            <a:ext cx="4546199" cy="4304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i="1" dirty="0" err="1"/>
              <a:t>Metadata</a:t>
            </a:r>
            <a:r>
              <a:rPr lang="de-DE" i="1" dirty="0"/>
              <a:t> </a:t>
            </a:r>
            <a:r>
              <a:rPr lang="de-DE" i="1" dirty="0" err="1"/>
              <a:t>descriptions</a:t>
            </a:r>
            <a:endParaRPr lang="de-DE" i="1" dirty="0"/>
          </a:p>
          <a:p>
            <a:r>
              <a:rPr lang="de-DE" sz="1680" dirty="0"/>
              <a:t>Geo-</a:t>
            </a:r>
            <a:r>
              <a:rPr lang="de-DE" sz="1680" dirty="0" err="1"/>
              <a:t>entities</a:t>
            </a:r>
            <a:r>
              <a:rPr lang="de-DE" sz="1680" dirty="0"/>
              <a:t> in </a:t>
            </a:r>
            <a:r>
              <a:rPr lang="de-DE" sz="1680" dirty="0" err="1"/>
              <a:t>titles</a:t>
            </a:r>
            <a:r>
              <a:rPr lang="de-DE" sz="1680" dirty="0"/>
              <a:t>, </a:t>
            </a:r>
            <a:r>
              <a:rPr lang="de-DE" sz="1680" dirty="0" err="1"/>
              <a:t>descriptions</a:t>
            </a:r>
            <a:r>
              <a:rPr lang="de-DE" sz="1680" dirty="0"/>
              <a:t>, </a:t>
            </a:r>
            <a:r>
              <a:rPr lang="de-DE" sz="1680" dirty="0" err="1"/>
              <a:t>organizations</a:t>
            </a:r>
            <a:endParaRPr lang="de-DE" sz="1680" dirty="0"/>
          </a:p>
          <a:p>
            <a:r>
              <a:rPr lang="de-DE" sz="1680" dirty="0"/>
              <a:t>„Origin“ </a:t>
            </a:r>
            <a:r>
              <a:rPr lang="de-DE" sz="1680" dirty="0" err="1"/>
              <a:t>country</a:t>
            </a:r>
            <a:r>
              <a:rPr lang="de-DE" sz="1680" dirty="0"/>
              <a:t> </a:t>
            </a:r>
            <a:r>
              <a:rPr lang="de-DE" sz="1680" dirty="0" err="1"/>
              <a:t>of</a:t>
            </a:r>
            <a:r>
              <a:rPr lang="de-DE" sz="1680" dirty="0"/>
              <a:t> </a:t>
            </a:r>
            <a:r>
              <a:rPr lang="de-DE" sz="1680" dirty="0" err="1"/>
              <a:t>the</a:t>
            </a:r>
            <a:r>
              <a:rPr lang="de-DE" sz="1680" dirty="0"/>
              <a:t> </a:t>
            </a:r>
            <a:r>
              <a:rPr lang="de-DE" sz="1680" dirty="0" err="1"/>
              <a:t>dataset</a:t>
            </a:r>
            <a:r>
              <a:rPr lang="de-DE" sz="1680" dirty="0"/>
              <a:t> (</a:t>
            </a:r>
            <a:r>
              <a:rPr lang="de-DE" sz="1680" dirty="0" err="1"/>
              <a:t>from</a:t>
            </a:r>
            <a:r>
              <a:rPr lang="de-DE" sz="1680" dirty="0"/>
              <a:t> </a:t>
            </a:r>
            <a:r>
              <a:rPr lang="de-DE" sz="1680" dirty="0" err="1"/>
              <a:t>portal</a:t>
            </a:r>
            <a:r>
              <a:rPr lang="de-DE" sz="1680" dirty="0"/>
              <a:t>)</a:t>
            </a:r>
          </a:p>
          <a:p>
            <a:r>
              <a:rPr lang="de-DE" sz="1680" dirty="0"/>
              <a:t>Temporal </a:t>
            </a:r>
            <a:r>
              <a:rPr lang="de-DE" sz="1680" dirty="0" err="1"/>
              <a:t>tagging</a:t>
            </a:r>
            <a:endParaRPr lang="de-DE" sz="1680" dirty="0"/>
          </a:p>
          <a:p>
            <a:pPr lvl="1"/>
            <a:endParaRPr lang="de-DE" sz="300" dirty="0"/>
          </a:p>
          <a:p>
            <a:pPr marL="0" indent="0">
              <a:buNone/>
            </a:pPr>
            <a:r>
              <a:rPr lang="de-DE" i="1" dirty="0"/>
              <a:t>CSV </a:t>
            </a:r>
            <a:r>
              <a:rPr lang="de-DE" i="1" dirty="0" err="1"/>
              <a:t>cell</a:t>
            </a:r>
            <a:r>
              <a:rPr lang="de-DE" i="1" dirty="0"/>
              <a:t> </a:t>
            </a:r>
            <a:r>
              <a:rPr lang="de-DE" i="1" dirty="0" err="1"/>
              <a:t>value</a:t>
            </a:r>
            <a:r>
              <a:rPr lang="de-DE" i="1" dirty="0"/>
              <a:t> </a:t>
            </a:r>
            <a:r>
              <a:rPr lang="de-DE" b="1" i="1" dirty="0" err="1"/>
              <a:t>disambiguation</a:t>
            </a:r>
            <a:endParaRPr lang="de-DE" b="1" i="1" dirty="0"/>
          </a:p>
          <a:p>
            <a:r>
              <a:rPr lang="de-DE" sz="1680" dirty="0" err="1"/>
              <a:t>Row</a:t>
            </a:r>
            <a:r>
              <a:rPr lang="de-DE" sz="1680" dirty="0"/>
              <a:t> </a:t>
            </a:r>
            <a:r>
              <a:rPr lang="de-DE" sz="1680" dirty="0" err="1"/>
              <a:t>context</a:t>
            </a:r>
            <a:r>
              <a:rPr lang="de-DE" sz="1680" dirty="0"/>
              <a:t>:</a:t>
            </a:r>
          </a:p>
          <a:p>
            <a:pPr lvl="1"/>
            <a:r>
              <a:rPr lang="de-DE" sz="1560" dirty="0"/>
              <a:t>Filter </a:t>
            </a:r>
            <a:r>
              <a:rPr lang="de-DE" sz="1560" dirty="0" err="1"/>
              <a:t>candidates</a:t>
            </a:r>
            <a:r>
              <a:rPr lang="de-DE" sz="1560" dirty="0"/>
              <a:t> </a:t>
            </a:r>
            <a:r>
              <a:rPr lang="de-DE" sz="1560" dirty="0" err="1"/>
              <a:t>by</a:t>
            </a:r>
            <a:r>
              <a:rPr lang="de-DE" sz="1560" dirty="0"/>
              <a:t> potential </a:t>
            </a:r>
            <a:r>
              <a:rPr lang="de-DE" sz="1560" dirty="0" err="1"/>
              <a:t>parents</a:t>
            </a:r>
            <a:r>
              <a:rPr lang="de-DE" sz="1560" dirty="0"/>
              <a:t> (</a:t>
            </a:r>
            <a:r>
              <a:rPr lang="de-DE" sz="1560" dirty="0" err="1"/>
              <a:t>if</a:t>
            </a:r>
            <a:r>
              <a:rPr lang="de-DE" sz="1560" dirty="0"/>
              <a:t> </a:t>
            </a:r>
            <a:r>
              <a:rPr lang="de-DE" sz="1560" dirty="0" err="1"/>
              <a:t>available</a:t>
            </a:r>
            <a:r>
              <a:rPr lang="de-DE" sz="1560" dirty="0"/>
              <a:t>)</a:t>
            </a:r>
          </a:p>
          <a:p>
            <a:r>
              <a:rPr lang="de-DE" sz="1680" dirty="0" err="1"/>
              <a:t>Column</a:t>
            </a:r>
            <a:r>
              <a:rPr lang="de-DE" sz="1680" dirty="0"/>
              <a:t> </a:t>
            </a:r>
            <a:r>
              <a:rPr lang="de-DE" sz="1680" dirty="0" err="1"/>
              <a:t>context</a:t>
            </a:r>
            <a:r>
              <a:rPr lang="de-DE" sz="1680" dirty="0"/>
              <a:t>:</a:t>
            </a:r>
          </a:p>
          <a:p>
            <a:pPr lvl="1"/>
            <a:r>
              <a:rPr lang="en-US" sz="1560" dirty="0"/>
              <a:t>Least common ancestor of the spatial entities</a:t>
            </a:r>
            <a:endParaRPr lang="de-DE" sz="156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94493" y="1543012"/>
            <a:ext cx="10515600" cy="1325563"/>
          </a:xfrm>
        </p:spPr>
        <p:txBody>
          <a:bodyPr/>
          <a:lstStyle/>
          <a:p>
            <a:r>
              <a:rPr lang="de-DE" dirty="0"/>
              <a:t>Dataset </a:t>
            </a:r>
            <a:r>
              <a:rPr lang="de-DE" dirty="0" err="1"/>
              <a:t>Labelling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48</a:t>
            </a:fld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714" y="1674175"/>
            <a:ext cx="4780791" cy="5183824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C7BEC6D4-ECDF-1D49-B549-F68F76983E2C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B14713-C60E-244A-8927-2F405ACE5795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pic>
        <p:nvPicPr>
          <p:cNvPr id="9" name="Picture 2" descr="Image result for Sebastian Neumaier">
            <a:extLst>
              <a:ext uri="{FF2B5EF4-FFF2-40B4-BE49-F238E27FC236}">
                <a16:creationId xmlns:a16="http://schemas.microsoft.com/office/drawing/2014/main" id="{06A9802E-BEDF-F949-8000-E34B1FF0D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789255" y="172393"/>
            <a:ext cx="1186231" cy="1454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034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22330" y="1874611"/>
            <a:ext cx="10515600" cy="1325563"/>
          </a:xfrm>
        </p:spPr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? </a:t>
            </a:r>
            <a:r>
              <a:rPr lang="de-DE" dirty="0" err="1"/>
              <a:t>Indexed</a:t>
            </a:r>
            <a:r>
              <a:rPr lang="de-DE" dirty="0"/>
              <a:t> Datasets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49</a:t>
            </a:fld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847" y="2914135"/>
            <a:ext cx="5402410" cy="39438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5BC583B-EC10-DE42-AF12-772B791424B9}"/>
              </a:ext>
            </a:extLst>
          </p:cNvPr>
          <p:cNvSpPr/>
          <p:nvPr/>
        </p:nvSpPr>
        <p:spPr>
          <a:xfrm>
            <a:off x="6008914" y="3802743"/>
            <a:ext cx="2583543" cy="6531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9177CEE-EFAB-DB48-92F4-6F14728FDFA0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A59115-B696-D148-AE9C-557C51514B9D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</p:spTree>
    <p:extLst>
      <p:ext uri="{BB962C8B-B14F-4D97-AF65-F5344CB8AC3E}">
        <p14:creationId xmlns:p14="http://schemas.microsoft.com/office/powerpoint/2010/main" val="4010029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961D-0B6B-2247-ADD1-43EEE51A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Semantic Web to Linked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BDC15-7426-5846-9DEB-8E1413188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" y="1377884"/>
            <a:ext cx="10515600" cy="4351338"/>
          </a:xfrm>
        </p:spPr>
        <p:txBody>
          <a:bodyPr/>
          <a:lstStyle/>
          <a:p>
            <a:r>
              <a:rPr lang="en-US" dirty="0"/>
              <a:t>(early 2000s)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2537AC-97ED-D646-A432-121DEB4456D6}"/>
              </a:ext>
            </a:extLst>
          </p:cNvPr>
          <p:cNvSpPr/>
          <p:nvPr/>
        </p:nvSpPr>
        <p:spPr>
          <a:xfrm rot="681780">
            <a:off x="6671063" y="5372811"/>
            <a:ext cx="225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https://1n.pm/A5psO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5E4136-72AE-394B-9A7D-0A39CD2C3B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8680">
            <a:off x="4946011" y="2028102"/>
            <a:ext cx="6884197" cy="34732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7D55B9-697A-E24E-829F-ECBEDF315E02}"/>
              </a:ext>
            </a:extLst>
          </p:cNvPr>
          <p:cNvSpPr txBox="1"/>
          <p:nvPr/>
        </p:nvSpPr>
        <p:spPr>
          <a:xfrm>
            <a:off x="4669277" y="5264653"/>
            <a:ext cx="27065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Expressing Meaning</a:t>
            </a:r>
          </a:p>
          <a:p>
            <a:r>
              <a:rPr lang="en-US" dirty="0"/>
              <a:t>Knowledge Representation</a:t>
            </a:r>
          </a:p>
          <a:p>
            <a:r>
              <a:rPr lang="en-US" dirty="0"/>
              <a:t>Ontologies</a:t>
            </a:r>
          </a:p>
          <a:p>
            <a:r>
              <a:rPr lang="en-US" dirty="0"/>
              <a:t>Agents</a:t>
            </a:r>
          </a:p>
          <a:p>
            <a:r>
              <a:rPr lang="en-US" dirty="0"/>
              <a:t>Evolution of Knowledge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65695-3068-C040-B820-CF96F1C07B90}"/>
              </a:ext>
            </a:extLst>
          </p:cNvPr>
          <p:cNvSpPr txBox="1"/>
          <p:nvPr/>
        </p:nvSpPr>
        <p:spPr>
          <a:xfrm>
            <a:off x="132522" y="2370905"/>
            <a:ext cx="27065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Evolution of Knowledge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Agents</a:t>
            </a:r>
          </a:p>
          <a:p>
            <a:r>
              <a:rPr lang="en-US" dirty="0"/>
              <a:t>Ontologies</a:t>
            </a:r>
          </a:p>
          <a:p>
            <a:r>
              <a:rPr lang="en-US" dirty="0"/>
              <a:t>Knowledge Representation</a:t>
            </a:r>
          </a:p>
          <a:p>
            <a:r>
              <a:rPr lang="en-US" dirty="0"/>
              <a:t>Expressing Meaning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39322D3-02CD-7A46-BDCB-089BC7F0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463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7148 -0.42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50</a:t>
            </a:fld>
            <a:endParaRPr lang="en-GB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037" y="1712686"/>
            <a:ext cx="4974508" cy="5111022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22330" y="1526268"/>
            <a:ext cx="10515600" cy="1325563"/>
          </a:xfrm>
        </p:spPr>
        <p:txBody>
          <a:bodyPr/>
          <a:lstStyle/>
          <a:p>
            <a:r>
              <a:rPr lang="de-DE" dirty="0"/>
              <a:t>Search Interface:</a:t>
            </a:r>
            <a:br>
              <a:rPr lang="de-DE" dirty="0"/>
            </a:br>
            <a:r>
              <a:rPr lang="de-DE" sz="2400" dirty="0">
                <a:hlinkClick r:id="rId3"/>
              </a:rPr>
              <a:t>https://data.wu.ac.at/odgraphsearch/</a:t>
            </a:r>
            <a:r>
              <a:rPr lang="de-DE" sz="2400" dirty="0"/>
              <a:t> </a:t>
            </a:r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1035812" y="2833773"/>
            <a:ext cx="3618876" cy="4818698"/>
          </a:xfrm>
          <a:prstGeom prst="rect">
            <a:avLst/>
          </a:prstGeom>
        </p:spPr>
        <p:txBody>
          <a:bodyPr vert="horz" lIns="0" tIns="54858" rIns="0" bIns="54858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920" i="1" dirty="0" err="1"/>
              <a:t>Faceted</a:t>
            </a:r>
            <a:r>
              <a:rPr lang="de-DE" sz="1920" i="1" dirty="0"/>
              <a:t> </a:t>
            </a:r>
            <a:r>
              <a:rPr lang="de-DE" sz="1920" i="1" dirty="0" err="1"/>
              <a:t>query</a:t>
            </a:r>
            <a:r>
              <a:rPr lang="de-DE" sz="1920" i="1" dirty="0"/>
              <a:t> </a:t>
            </a:r>
            <a:r>
              <a:rPr lang="de-DE" sz="1920" i="1" dirty="0" err="1"/>
              <a:t>interface</a:t>
            </a:r>
            <a:r>
              <a:rPr lang="de-DE" sz="1920" i="1" dirty="0"/>
              <a:t>:</a:t>
            </a:r>
          </a:p>
          <a:p>
            <a:r>
              <a:rPr lang="de-DE" sz="1920" dirty="0" err="1"/>
              <a:t>Timespan</a:t>
            </a:r>
            <a:endParaRPr lang="de-DE" sz="1920" dirty="0"/>
          </a:p>
          <a:p>
            <a:r>
              <a:rPr lang="de-DE" sz="1920" dirty="0"/>
              <a:t>Time </a:t>
            </a:r>
            <a:r>
              <a:rPr lang="de-DE" sz="1920" dirty="0" err="1"/>
              <a:t>pattern</a:t>
            </a:r>
            <a:endParaRPr lang="de-DE" sz="1920" dirty="0"/>
          </a:p>
          <a:p>
            <a:r>
              <a:rPr lang="de-DE" sz="1920" dirty="0"/>
              <a:t>Geo-</a:t>
            </a:r>
            <a:r>
              <a:rPr lang="de-DE" sz="1920" dirty="0" err="1"/>
              <a:t>entities</a:t>
            </a:r>
            <a:endParaRPr lang="de-DE" sz="1920" dirty="0"/>
          </a:p>
          <a:p>
            <a:r>
              <a:rPr lang="de-DE" sz="1920" dirty="0" err="1"/>
              <a:t>Full</a:t>
            </a:r>
            <a:r>
              <a:rPr lang="de-DE" sz="1920" dirty="0"/>
              <a:t>-text </a:t>
            </a:r>
            <a:r>
              <a:rPr lang="de-DE" sz="1920" dirty="0" err="1"/>
              <a:t>queries</a:t>
            </a:r>
            <a:endParaRPr lang="de-DE" sz="1920" dirty="0"/>
          </a:p>
          <a:p>
            <a:r>
              <a:rPr lang="de-DE" sz="1920" dirty="0"/>
              <a:t>SPARQL </a:t>
            </a:r>
            <a:r>
              <a:rPr lang="de-DE" sz="1920" dirty="0" err="1"/>
              <a:t>endpoint</a:t>
            </a:r>
            <a:endParaRPr lang="de-DE" sz="1920" dirty="0"/>
          </a:p>
          <a:p>
            <a:pPr marL="0" indent="0">
              <a:buNone/>
            </a:pPr>
            <a:r>
              <a:rPr lang="de-DE" sz="1920" i="1" dirty="0"/>
              <a:t>Back end:</a:t>
            </a:r>
          </a:p>
          <a:p>
            <a:r>
              <a:rPr lang="de-DE" sz="1680" b="1" dirty="0" err="1"/>
              <a:t>MongoDB</a:t>
            </a:r>
            <a:r>
              <a:rPr lang="de-DE" sz="1680" dirty="0"/>
              <a:t> </a:t>
            </a:r>
            <a:r>
              <a:rPr lang="de-DE" sz="1680" dirty="0" err="1"/>
              <a:t>for</a:t>
            </a:r>
            <a:r>
              <a:rPr lang="de-DE" sz="1680" dirty="0"/>
              <a:t> </a:t>
            </a:r>
            <a:r>
              <a:rPr lang="de-DE" sz="1680" dirty="0" err="1"/>
              <a:t>efficient</a:t>
            </a:r>
            <a:r>
              <a:rPr lang="de-DE" sz="1680" dirty="0"/>
              <a:t> </a:t>
            </a:r>
            <a:r>
              <a:rPr lang="de-DE" sz="1680" dirty="0" err="1"/>
              <a:t>key</a:t>
            </a:r>
            <a:r>
              <a:rPr lang="de-DE" sz="1680" dirty="0"/>
              <a:t> </a:t>
            </a:r>
            <a:r>
              <a:rPr lang="de-DE" sz="1680" dirty="0" err="1"/>
              <a:t>look-ups</a:t>
            </a:r>
            <a:endParaRPr lang="de-DE" sz="1680" dirty="0"/>
          </a:p>
          <a:p>
            <a:r>
              <a:rPr lang="de-DE" sz="1680" b="1" dirty="0" err="1"/>
              <a:t>ElasticSearch</a:t>
            </a:r>
            <a:r>
              <a:rPr lang="de-DE" sz="1680" dirty="0"/>
              <a:t> </a:t>
            </a:r>
            <a:r>
              <a:rPr lang="de-DE" sz="1680" dirty="0" err="1"/>
              <a:t>for</a:t>
            </a:r>
            <a:r>
              <a:rPr lang="de-DE" sz="1680" dirty="0"/>
              <a:t> </a:t>
            </a:r>
            <a:r>
              <a:rPr lang="de-DE" sz="1680" dirty="0" err="1"/>
              <a:t>indexing</a:t>
            </a:r>
            <a:r>
              <a:rPr lang="de-DE" sz="1680" dirty="0"/>
              <a:t> </a:t>
            </a:r>
            <a:r>
              <a:rPr lang="de-DE" sz="1680" dirty="0" err="1"/>
              <a:t>and</a:t>
            </a:r>
            <a:r>
              <a:rPr lang="de-DE" sz="1680" dirty="0"/>
              <a:t> </a:t>
            </a:r>
            <a:r>
              <a:rPr lang="de-DE" sz="1680" dirty="0" err="1"/>
              <a:t>full</a:t>
            </a:r>
            <a:r>
              <a:rPr lang="de-DE" sz="1680" dirty="0"/>
              <a:t>-text </a:t>
            </a:r>
            <a:r>
              <a:rPr lang="de-DE" sz="1680" dirty="0" err="1"/>
              <a:t>queries</a:t>
            </a:r>
            <a:endParaRPr lang="de-DE" sz="1680" dirty="0"/>
          </a:p>
          <a:p>
            <a:r>
              <a:rPr lang="de-DE" sz="1680" b="1" dirty="0" err="1"/>
              <a:t>Virtuoso</a:t>
            </a:r>
            <a:r>
              <a:rPr lang="de-DE" sz="1680" dirty="0"/>
              <a:t> </a:t>
            </a:r>
            <a:r>
              <a:rPr lang="de-DE" sz="1680" dirty="0" err="1"/>
              <a:t>as</a:t>
            </a:r>
            <a:r>
              <a:rPr lang="de-DE" sz="1680" dirty="0"/>
              <a:t> a </a:t>
            </a:r>
            <a:r>
              <a:rPr lang="de-DE" sz="1680" dirty="0" err="1"/>
              <a:t>triple</a:t>
            </a:r>
            <a:r>
              <a:rPr lang="de-DE" sz="1680" dirty="0"/>
              <a:t> </a:t>
            </a:r>
            <a:r>
              <a:rPr lang="de-DE" sz="1680" dirty="0" err="1"/>
              <a:t>store</a:t>
            </a:r>
            <a:endParaRPr lang="de-DE" sz="1680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152C4FE-04B5-284C-8C41-54ED977CF23B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9C4723-3141-BD40-845C-C5672170127F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</p:spTree>
    <p:extLst>
      <p:ext uri="{BB962C8B-B14F-4D97-AF65-F5344CB8AC3E}">
        <p14:creationId xmlns:p14="http://schemas.microsoft.com/office/powerpoint/2010/main" val="2463325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75807" y="2507822"/>
            <a:ext cx="5269135" cy="4304461"/>
          </a:xfrm>
        </p:spPr>
        <p:txBody>
          <a:bodyPr>
            <a:normAutofit/>
          </a:bodyPr>
          <a:lstStyle/>
          <a:p>
            <a:r>
              <a:rPr lang="en-US" sz="1680" dirty="0">
                <a:solidFill>
                  <a:sysClr val="windowText" lastClr="000000"/>
                </a:solidFill>
              </a:rPr>
              <a:t>Geospatial and Temporal scope is the most useful search feature for Open Data</a:t>
            </a:r>
          </a:p>
          <a:p>
            <a:r>
              <a:rPr lang="en-US" sz="1680" dirty="0">
                <a:solidFill>
                  <a:sysClr val="windowText" lastClr="000000"/>
                </a:solidFill>
              </a:rPr>
              <a:t>Respective Hierarchical Knowledge Graphs can be built from existing Linked Data Sources</a:t>
            </a:r>
          </a:p>
          <a:p>
            <a:r>
              <a:rPr lang="de-DE" sz="1680" dirty="0" err="1"/>
              <a:t>Our</a:t>
            </a:r>
            <a:r>
              <a:rPr lang="de-DE" sz="1680" dirty="0"/>
              <a:t> </a:t>
            </a:r>
            <a:r>
              <a:rPr lang="de-DE" sz="1680" dirty="0" err="1"/>
              <a:t>algorithms</a:t>
            </a:r>
            <a:r>
              <a:rPr lang="de-DE" sz="1680" dirty="0"/>
              <a:t> </a:t>
            </a:r>
            <a:r>
              <a:rPr lang="de-DE" sz="1680" dirty="0" err="1"/>
              <a:t>annotate</a:t>
            </a:r>
            <a:r>
              <a:rPr lang="de-DE" sz="1680" dirty="0"/>
              <a:t> CSV </a:t>
            </a:r>
            <a:r>
              <a:rPr lang="en-US" sz="1680" dirty="0"/>
              <a:t>tables </a:t>
            </a:r>
            <a:r>
              <a:rPr lang="en-US" sz="1680" b="1" dirty="0"/>
              <a:t>and </a:t>
            </a:r>
            <a:r>
              <a:rPr lang="en-US" sz="1680" dirty="0"/>
              <a:t>their metadata descriptions</a:t>
            </a:r>
          </a:p>
          <a:p>
            <a:pPr marL="0" indent="0">
              <a:buNone/>
            </a:pPr>
            <a:r>
              <a:rPr lang="en-US" sz="1680" dirty="0">
                <a:sym typeface="Wingdings" pitchFamily="2" charset="2"/>
              </a:rPr>
              <a:t>     </a:t>
            </a:r>
          </a:p>
          <a:p>
            <a:pPr>
              <a:buFont typeface="Wingdings" pitchFamily="2" charset="2"/>
              <a:buChar char="à"/>
            </a:pPr>
            <a:r>
              <a:rPr lang="en-US" sz="2000" b="1" dirty="0">
                <a:sym typeface="Wingdings" pitchFamily="2" charset="2"/>
              </a:rPr>
              <a:t>KGs i</a:t>
            </a:r>
            <a:r>
              <a:rPr lang="en-US" sz="2000" b="1" dirty="0"/>
              <a:t>mprove search (with some extra work)</a:t>
            </a:r>
          </a:p>
          <a:p>
            <a:pPr lvl="0"/>
            <a:endParaRPr lang="en-US" sz="1680" dirty="0">
              <a:solidFill>
                <a:sysClr val="windowText" lastClr="000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49517" y="1395637"/>
            <a:ext cx="10515600" cy="1325563"/>
          </a:xfrm>
        </p:spPr>
        <p:txBody>
          <a:bodyPr/>
          <a:lstStyle/>
          <a:p>
            <a:r>
              <a:rPr lang="de-DE" dirty="0" err="1"/>
              <a:t>Lessons</a:t>
            </a:r>
            <a:r>
              <a:rPr lang="de-DE" dirty="0"/>
              <a:t> </a:t>
            </a:r>
            <a:r>
              <a:rPr lang="de-DE" dirty="0" err="1"/>
              <a:t>learned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51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904EE-7307-7F4C-AC8C-49B98349A4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734" y="1843314"/>
            <a:ext cx="4236666" cy="5014686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6E6D8CA-8F16-FB47-BD30-25E8D94BD612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60BE4E-9C0A-DE4D-BDF1-2B193C59C9C8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74D6BDFD-DD27-AB43-BC51-D5827EB2AC7B}"/>
              </a:ext>
            </a:extLst>
          </p:cNvPr>
          <p:cNvSpPr/>
          <p:nvPr/>
        </p:nvSpPr>
        <p:spPr>
          <a:xfrm>
            <a:off x="455869" y="5116457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Plus:  RDF and SPARQL allow us to build application-specific KGs as ‘“principled” aggregation(s) of </a:t>
            </a:r>
            <a:r>
              <a:rPr lang="en-US" b="1" i="1" dirty="0"/>
              <a:t>Linked Data’ </a:t>
            </a:r>
            <a:r>
              <a:rPr lang="en-US" i="1" dirty="0"/>
              <a:t>(cf. Def. slide 29)</a:t>
            </a:r>
          </a:p>
        </p:txBody>
      </p:sp>
    </p:spTree>
    <p:extLst>
      <p:ext uri="{BB962C8B-B14F-4D97-AF65-F5344CB8AC3E}">
        <p14:creationId xmlns:p14="http://schemas.microsoft.com/office/powerpoint/2010/main" val="3490335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3210" y="1620862"/>
            <a:ext cx="10515600" cy="1325563"/>
          </a:xfrm>
        </p:spPr>
        <p:txBody>
          <a:bodyPr/>
          <a:lstStyle/>
          <a:p>
            <a:r>
              <a:rPr lang="en-US" dirty="0"/>
              <a:t>How can we also use numeric values?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3EE-0F65-4FB3-87AD-3AF455168DB9}" type="slidenum">
              <a:rPr lang="en-US" smtClean="0"/>
              <a:t>52</a:t>
            </a:fld>
            <a:endParaRPr lang="en-US" dirty="0"/>
          </a:p>
        </p:txBody>
      </p:sp>
      <p:graphicFrame>
        <p:nvGraphicFramePr>
          <p:cNvPr id="13" name="Table 227"/>
          <p:cNvGraphicFramePr/>
          <p:nvPr>
            <p:extLst/>
          </p:nvPr>
        </p:nvGraphicFramePr>
        <p:xfrm>
          <a:off x="2162905" y="4000695"/>
          <a:ext cx="7577729" cy="2411928"/>
        </p:xfrm>
        <a:graphic>
          <a:graphicData uri="http://schemas.openxmlformats.org/drawingml/2006/table">
            <a:tbl>
              <a:tblPr bandRow="1"/>
              <a:tblGrid>
                <a:gridCol w="1590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0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0728">
                  <a:extLst>
                    <a:ext uri="{9D8B030D-6E8A-4147-A177-3AD203B41FA5}">
                      <a16:colId xmlns:a16="http://schemas.microsoft.com/office/drawing/2014/main" val="1810376961"/>
                    </a:ext>
                  </a:extLst>
                </a:gridCol>
                <a:gridCol w="1379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6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5640"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0" i="1" dirty="0"/>
                        <a:t>NUTS2</a:t>
                      </a:r>
                      <a:endParaRPr sz="1400" b="0" i="1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0" i="1" dirty="0"/>
                        <a:t>LAU2_NAME</a:t>
                      </a:r>
                      <a:endParaRPr sz="1400" b="0" i="1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0" i="1" dirty="0"/>
                        <a:t>YEAR</a:t>
                      </a:r>
                      <a:endParaRPr sz="1400" b="0" i="1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0" i="1" dirty="0"/>
                        <a:t>SEX</a:t>
                      </a:r>
                      <a:endParaRPr sz="1400" b="0" i="1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400" b="0" i="1" dirty="0"/>
                        <a:t>P_TOTAL</a:t>
                      </a:r>
                      <a:endParaRPr sz="1400" b="0" i="1" dirty="0"/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algn="r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AT31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Linz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2013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1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98157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AT31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Steyr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2013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1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18763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AT31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Wels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600" dirty="0"/>
                        <a:t>2013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1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29730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600" dirty="0"/>
                        <a:t>…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600"/>
                        <a:t>…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endParaRPr sz="16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600" dirty="0"/>
                        <a:t>…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600" dirty="0"/>
                        <a:t>…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CB475D47-0CC2-7C43-80A4-68E9D3F39B62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DA4DEE-40F8-DC45-A2D4-A26C718B7E37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pic>
        <p:nvPicPr>
          <p:cNvPr id="8" name="Picture 2" descr="Image result for Sebastian Neumaier">
            <a:extLst>
              <a:ext uri="{FF2B5EF4-FFF2-40B4-BE49-F238E27FC236}">
                <a16:creationId xmlns:a16="http://schemas.microsoft.com/office/drawing/2014/main" id="{AB8DC1CC-F123-1147-8AD2-A364E4B67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789255" y="172393"/>
            <a:ext cx="1186231" cy="1454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247">
            <a:extLst>
              <a:ext uri="{FF2B5EF4-FFF2-40B4-BE49-F238E27FC236}">
                <a16:creationId xmlns:a16="http://schemas.microsoft.com/office/drawing/2014/main" id="{234E6227-500D-3B41-B775-2E771A148233}"/>
              </a:ext>
            </a:extLst>
          </p:cNvPr>
          <p:cNvSpPr/>
          <p:nvPr/>
        </p:nvSpPr>
        <p:spPr>
          <a:xfrm>
            <a:off x="8157029" y="4000695"/>
            <a:ext cx="1583606" cy="2411928"/>
          </a:xfrm>
          <a:prstGeom prst="rect">
            <a:avLst/>
          </a:prstGeom>
          <a:noFill/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pPr lvl="1">
              <a:defRPr b="1">
                <a:solidFill>
                  <a:srgbClr val="AB5A52"/>
                </a:solidFill>
              </a:defRPr>
            </a:pPr>
            <a:endParaRPr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24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8157246" y="4679740"/>
            <a:ext cx="1590724" cy="1733906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8909620" y="3478933"/>
            <a:ext cx="21008" cy="115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25400">
            <a:solidFill>
              <a:schemeClr val="accent1"/>
            </a:solidFill>
            <a:miter lim="400000"/>
            <a:headEnd type="triangle" len="sm"/>
            <a:tailEnd type="triangle" len="sm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7271656" y="3091536"/>
            <a:ext cx="4689369" cy="476399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pPr lvl="1">
              <a:defRPr b="1">
                <a:solidFill>
                  <a:srgbClr val="AB5A52"/>
                </a:solidFill>
              </a:defRPr>
            </a:pPr>
            <a:r>
              <a:rPr lang="de-DE" dirty="0" err="1">
                <a:solidFill>
                  <a:schemeClr val="accent1"/>
                </a:solidFill>
              </a:rPr>
              <a:t>population</a:t>
            </a:r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dirty="0">
                <a:solidFill>
                  <a:schemeClr val="accent1"/>
                </a:solidFill>
              </a:rPr>
              <a:t> </a:t>
            </a:r>
            <a:r>
              <a:rPr lang="de-DE" dirty="0">
                <a:solidFill>
                  <a:schemeClr val="accent1"/>
                </a:solidFill>
              </a:rPr>
              <a:t>(</a:t>
            </a:r>
            <a:r>
              <a:rPr dirty="0">
                <a:solidFill>
                  <a:schemeClr val="accent1"/>
                </a:solidFill>
              </a:rPr>
              <a:t>a </a:t>
            </a:r>
            <a:r>
              <a:rPr lang="de-DE" dirty="0" err="1">
                <a:solidFill>
                  <a:schemeClr val="accent1"/>
                </a:solidFill>
              </a:rPr>
              <a:t>district</a:t>
            </a:r>
            <a:r>
              <a:rPr lang="de-DE" dirty="0">
                <a:solidFill>
                  <a:schemeClr val="accent1"/>
                </a:solidFill>
              </a:rPr>
              <a:t>)   </a:t>
            </a:r>
            <a:r>
              <a:rPr dirty="0">
                <a:solidFill>
                  <a:schemeClr val="accent1"/>
                </a:solidFill>
              </a:rPr>
              <a:t> </a:t>
            </a:r>
            <a:r>
              <a:rPr lang="de-DE" dirty="0">
                <a:solidFill>
                  <a:schemeClr val="accent1"/>
                </a:solidFill>
              </a:rPr>
              <a:t>(</a:t>
            </a:r>
            <a:r>
              <a:rPr lang="en-US" dirty="0">
                <a:solidFill>
                  <a:schemeClr val="accent1"/>
                </a:solidFill>
              </a:rPr>
              <a:t>country</a:t>
            </a:r>
            <a:r>
              <a:rPr dirty="0">
                <a:solidFill>
                  <a:schemeClr val="accent1"/>
                </a:solidFill>
              </a:rPr>
              <a:t> </a:t>
            </a:r>
            <a:r>
              <a:rPr lang="de-DE" dirty="0">
                <a:solidFill>
                  <a:schemeClr val="accent1"/>
                </a:solidFill>
              </a:rPr>
              <a:t>Austria)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3EE-0F65-4FB3-87AD-3AF455168DB9}" type="slidenum">
              <a:rPr lang="en-US" smtClean="0"/>
              <a:t>53</a:t>
            </a:fld>
            <a:endParaRPr lang="en-US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603959" y="2882688"/>
            <a:ext cx="5433984" cy="128702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Identifying the most likely semantic label for a bag of numerical values</a:t>
            </a:r>
          </a:p>
          <a:p>
            <a:r>
              <a:rPr lang="en-US" sz="2400" dirty="0"/>
              <a:t>Deliberately ignore surroundings</a:t>
            </a:r>
          </a:p>
          <a:p>
            <a:r>
              <a:rPr lang="en-US" sz="2400" dirty="0"/>
              <a:t>Map to labels from a KG</a:t>
            </a:r>
          </a:p>
          <a:p>
            <a:endParaRPr lang="en-US" sz="2400" dirty="0"/>
          </a:p>
        </p:txBody>
      </p:sp>
      <p:graphicFrame>
        <p:nvGraphicFramePr>
          <p:cNvPr id="10" name="Table 227"/>
          <p:cNvGraphicFramePr/>
          <p:nvPr>
            <p:extLst/>
          </p:nvPr>
        </p:nvGraphicFramePr>
        <p:xfrm>
          <a:off x="8157246" y="4677356"/>
          <a:ext cx="1590724" cy="1736288"/>
        </p:xfrm>
        <a:graphic>
          <a:graphicData uri="http://schemas.openxmlformats.org/drawingml/2006/table">
            <a:tbl>
              <a:tblPr bandRow="1"/>
              <a:tblGrid>
                <a:gridCol w="1590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4072"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98157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18763</a:t>
                      </a:r>
                      <a:endParaRPr sz="1600" dirty="0"/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600" dirty="0"/>
                        <a:t>29730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072"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600" dirty="0"/>
                        <a:t>…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BC4981C6-AD1F-6546-9D91-BE54621BC502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B1623D3-EF7C-8043-A31D-499E86B83088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pic>
        <p:nvPicPr>
          <p:cNvPr id="13" name="Picture 2" descr="Image result for Sebastian Neumaier">
            <a:extLst>
              <a:ext uri="{FF2B5EF4-FFF2-40B4-BE49-F238E27FC236}">
                <a16:creationId xmlns:a16="http://schemas.microsoft.com/office/drawing/2014/main" id="{7224D6E0-2882-1E4C-9E74-4E620548D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789255" y="172393"/>
            <a:ext cx="1186231" cy="1454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FF28589F-4ADA-144A-90C5-38DE7F9B9204}"/>
              </a:ext>
            </a:extLst>
          </p:cNvPr>
          <p:cNvSpPr txBox="1">
            <a:spLocks/>
          </p:cNvSpPr>
          <p:nvPr/>
        </p:nvSpPr>
        <p:spPr>
          <a:xfrm>
            <a:off x="403210" y="16208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can we also use numeric values?</a:t>
            </a:r>
          </a:p>
        </p:txBody>
      </p:sp>
    </p:spTree>
    <p:extLst>
      <p:ext uri="{BB962C8B-B14F-4D97-AF65-F5344CB8AC3E}">
        <p14:creationId xmlns:p14="http://schemas.microsoft.com/office/powerpoint/2010/main" val="401401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F8A35D-80BF-C340-B214-DFF06F90C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19" y="1577243"/>
            <a:ext cx="7041095" cy="1325563"/>
          </a:xfrm>
        </p:spPr>
        <p:txBody>
          <a:bodyPr>
            <a:normAutofit/>
          </a:bodyPr>
          <a:lstStyle/>
          <a:p>
            <a:r>
              <a:rPr lang="en-US" sz="3200" dirty="0"/>
              <a:t>Numeric Values in Open KGs?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BB2B8-4C50-0C4E-83D2-46881580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54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D627F5-06A2-5647-9EF9-B4EE65CD6CF2}"/>
              </a:ext>
            </a:extLst>
          </p:cNvPr>
          <p:cNvSpPr/>
          <p:nvPr/>
        </p:nvSpPr>
        <p:spPr>
          <a:xfrm>
            <a:off x="7220083" y="1862837"/>
            <a:ext cx="5486400" cy="54107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40" dirty="0"/>
              <a:t>Cities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b="1" dirty="0"/>
              <a:t>Population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b="1" dirty="0"/>
              <a:t>Area</a:t>
            </a:r>
            <a:r>
              <a:rPr lang="en-US" sz="1440" dirty="0"/>
              <a:t> 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dirty="0"/>
              <a:t>Country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dirty="0"/>
              <a:t>Location (</a:t>
            </a:r>
            <a:r>
              <a:rPr lang="en-US" sz="1440" b="1" dirty="0"/>
              <a:t>Coordinates)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dirty="0"/>
              <a:t>Economic indicators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dirty="0"/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40" dirty="0" err="1"/>
              <a:t>Organisations</a:t>
            </a:r>
            <a:r>
              <a:rPr lang="en-US" sz="1440" dirty="0"/>
              <a:t>: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b="1" dirty="0"/>
              <a:t>Revenues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dirty="0"/>
              <a:t>Board members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b="1" dirty="0"/>
              <a:t>…</a:t>
            </a:r>
            <a:endParaRPr lang="en-US" sz="144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40" dirty="0"/>
              <a:t>Persons (e.g. celebrities, sports)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dirty="0"/>
              <a:t>Name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dirty="0"/>
              <a:t>Profession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b="1" dirty="0"/>
              <a:t>Height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40" dirty="0"/>
              <a:t>Landmarks (e.g. famous buildings)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b="1" dirty="0"/>
              <a:t>Country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b="1" dirty="0"/>
              <a:t>Location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b="1" dirty="0"/>
              <a:t>Height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40" dirty="0"/>
              <a:t>Events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b="1" dirty="0"/>
              <a:t>Dates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1440" b="1" dirty="0"/>
              <a:t>Location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endParaRPr lang="en-US" sz="144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4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EDCF09-08FC-4945-985A-20A746A39A7B}"/>
              </a:ext>
            </a:extLst>
          </p:cNvPr>
          <p:cNvSpPr txBox="1"/>
          <p:nvPr/>
        </p:nvSpPr>
        <p:spPr>
          <a:xfrm>
            <a:off x="1313826" y="4143461"/>
            <a:ext cx="238212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/>
              <a:t>What’s in </a:t>
            </a:r>
            <a:r>
              <a:rPr lang="en-US" sz="2160" dirty="0" err="1"/>
              <a:t>DBpedia</a:t>
            </a:r>
            <a:r>
              <a:rPr lang="en-US" sz="2160" dirty="0"/>
              <a:t>?</a:t>
            </a:r>
          </a:p>
        </p:txBody>
      </p:sp>
      <p:pic>
        <p:nvPicPr>
          <p:cNvPr id="9" name="Picture 6" descr="Image result for dbpedia logo">
            <a:extLst>
              <a:ext uri="{FF2B5EF4-FFF2-40B4-BE49-F238E27FC236}">
                <a16:creationId xmlns:a16="http://schemas.microsoft.com/office/drawing/2014/main" id="{0832F098-90A2-2E4F-9B1F-0BBFD1D7D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826" y="2980255"/>
            <a:ext cx="1751753" cy="107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15D92B81-5594-344E-A44E-EE03CE690290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AA28BA0-BD86-0845-8068-0C9CB635D175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pic>
        <p:nvPicPr>
          <p:cNvPr id="12" name="Picture 2" descr="Image result for Sebastian Neumaier">
            <a:extLst>
              <a:ext uri="{FF2B5EF4-FFF2-40B4-BE49-F238E27FC236}">
                <a16:creationId xmlns:a16="http://schemas.microsoft.com/office/drawing/2014/main" id="{06C271F0-BC1B-434B-8C09-349238287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789255" y="172393"/>
            <a:ext cx="1186231" cy="1454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294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05" y="1566812"/>
            <a:ext cx="10515600" cy="1325563"/>
          </a:xfrm>
        </p:spPr>
        <p:txBody>
          <a:bodyPr/>
          <a:lstStyle/>
          <a:p>
            <a:r>
              <a:rPr lang="en-US" dirty="0"/>
              <a:t>Background Knowledge Graph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3EE-0F65-4FB3-87AD-3AF455168DB9}" type="slidenum">
              <a:rPr lang="en-US" smtClean="0"/>
              <a:t>55</a:t>
            </a:fld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8211" y="2738055"/>
            <a:ext cx="4328318" cy="4119946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 flipH="1">
            <a:off x="2254787" y="5284967"/>
            <a:ext cx="7771742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10212" y="2569029"/>
            <a:ext cx="5146386" cy="4439302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properties with </a:t>
            </a:r>
            <a:r>
              <a:rPr lang="en-US" sz="2400" b="1" dirty="0"/>
              <a:t>numerical range</a:t>
            </a:r>
          </a:p>
          <a:p>
            <a:r>
              <a:rPr lang="en-US" sz="2400" dirty="0"/>
              <a:t>Hierarchical clustering approach:</a:t>
            </a:r>
          </a:p>
          <a:p>
            <a:endParaRPr lang="en-US" sz="300" dirty="0"/>
          </a:p>
          <a:p>
            <a:r>
              <a:rPr lang="en-US" sz="2400" dirty="0"/>
              <a:t>Two hierarchical layers:</a:t>
            </a:r>
          </a:p>
          <a:p>
            <a:pPr lvl="1"/>
            <a:r>
              <a:rPr lang="en-US" sz="2000" b="1" dirty="0"/>
              <a:t>Type</a:t>
            </a:r>
            <a:r>
              <a:rPr lang="en-US" sz="2000" dirty="0"/>
              <a:t> hierarchy </a:t>
            </a:r>
            <a:br>
              <a:rPr lang="en-US" sz="2000" dirty="0"/>
            </a:br>
            <a:r>
              <a:rPr lang="en-US" sz="2000" dirty="0"/>
              <a:t>(using OWL classes)</a:t>
            </a:r>
          </a:p>
          <a:p>
            <a:pPr lvl="1"/>
            <a:endParaRPr lang="en-US" sz="2000" dirty="0"/>
          </a:p>
          <a:p>
            <a:pPr lvl="1"/>
            <a:r>
              <a:rPr lang="en-US" sz="2000" b="1" dirty="0"/>
              <a:t>Property-object</a:t>
            </a:r>
            <a:r>
              <a:rPr lang="en-US" sz="2000" dirty="0"/>
              <a:t> hierarchy </a:t>
            </a:r>
            <a:br>
              <a:rPr lang="en-US" sz="2000" dirty="0"/>
            </a:br>
            <a:r>
              <a:rPr lang="en-US" sz="2000" dirty="0"/>
              <a:t>(shared property-object pairs)</a:t>
            </a:r>
          </a:p>
          <a:p>
            <a:endParaRPr lang="en-US" dirty="0"/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49201D84-5BB7-0F40-85D5-95722DC35A41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28F4DF-8EAE-DE42-8ADD-5A71E4B04AF1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pic>
        <p:nvPicPr>
          <p:cNvPr id="10" name="Picture 2" descr="Image result for Sebastian Neumaier">
            <a:extLst>
              <a:ext uri="{FF2B5EF4-FFF2-40B4-BE49-F238E27FC236}">
                <a16:creationId xmlns:a16="http://schemas.microsoft.com/office/drawing/2014/main" id="{95ECE55B-1716-C74D-87CA-F3B5B365D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789255" y="172393"/>
            <a:ext cx="1186231" cy="1454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09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6950" y="2861820"/>
            <a:ext cx="7480300" cy="3670301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Shape 333"/>
          <p:cNvSpPr/>
          <p:nvPr/>
        </p:nvSpPr>
        <p:spPr>
          <a:xfrm>
            <a:off x="8497957" y="6008795"/>
            <a:ext cx="228587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334" name="Shape 334"/>
          <p:cNvSpPr/>
          <p:nvPr/>
        </p:nvSpPr>
        <p:spPr>
          <a:xfrm>
            <a:off x="9107557" y="5081694"/>
            <a:ext cx="228587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335" name="Shape 335"/>
          <p:cNvSpPr/>
          <p:nvPr/>
        </p:nvSpPr>
        <p:spPr>
          <a:xfrm>
            <a:off x="9374257" y="5564295"/>
            <a:ext cx="228587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336" name="Shape 336"/>
          <p:cNvSpPr/>
          <p:nvPr/>
        </p:nvSpPr>
        <p:spPr>
          <a:xfrm>
            <a:off x="7977257" y="5373795"/>
            <a:ext cx="228587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337" name="Shape 337"/>
          <p:cNvSpPr/>
          <p:nvPr/>
        </p:nvSpPr>
        <p:spPr>
          <a:xfrm>
            <a:off x="9374257" y="5962072"/>
            <a:ext cx="228587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t>5</a:t>
            </a:r>
          </a:p>
        </p:txBody>
      </p:sp>
      <p:sp>
        <p:nvSpPr>
          <p:cNvPr id="338" name="Shape 338"/>
          <p:cNvSpPr/>
          <p:nvPr/>
        </p:nvSpPr>
        <p:spPr>
          <a:xfrm>
            <a:off x="7570856" y="5830995"/>
            <a:ext cx="228587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t>6</a:t>
            </a:r>
          </a:p>
        </p:txBody>
      </p:sp>
      <p:pic>
        <p:nvPicPr>
          <p:cNvPr id="33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73852" y="5667166"/>
            <a:ext cx="241301" cy="2413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617" y="1391512"/>
            <a:ext cx="10515600" cy="1325563"/>
          </a:xfrm>
        </p:spPr>
        <p:txBody>
          <a:bodyPr/>
          <a:lstStyle/>
          <a:p>
            <a:r>
              <a:rPr lang="en-US" dirty="0"/>
              <a:t>Label based on Nearest Neighbors</a:t>
            </a:r>
          </a:p>
        </p:txBody>
      </p:sp>
      <p:sp>
        <p:nvSpPr>
          <p:cNvPr id="14" name="Rechteck 13"/>
          <p:cNvSpPr/>
          <p:nvPr/>
        </p:nvSpPr>
        <p:spPr>
          <a:xfrm>
            <a:off x="7097485" y="2932915"/>
            <a:ext cx="313510" cy="3357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1F001EE4-E22F-CD4E-A347-1F73149AB3A6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2177BAF-18EB-8541-8A59-01C5BDD8FD7D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pic>
        <p:nvPicPr>
          <p:cNvPr id="16" name="Picture 2" descr="Image result for Sebastian Neumaier">
            <a:extLst>
              <a:ext uri="{FF2B5EF4-FFF2-40B4-BE49-F238E27FC236}">
                <a16:creationId xmlns:a16="http://schemas.microsoft.com/office/drawing/2014/main" id="{9B3FA7F3-29A0-3347-812A-FA9B6F8E3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789255" y="172393"/>
            <a:ext cx="1186231" cy="1454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73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10137454" y="6043437"/>
            <a:ext cx="676283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57</a:t>
            </a:fld>
            <a:endParaRPr lang="en-GB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363" y="3222883"/>
            <a:ext cx="9987923" cy="320754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23496" y="1359943"/>
            <a:ext cx="10515600" cy="1325563"/>
          </a:xfrm>
        </p:spPr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Labelling</a:t>
            </a:r>
            <a:r>
              <a:rPr lang="de-DE" dirty="0"/>
              <a:t>:</a:t>
            </a:r>
          </a:p>
        </p:txBody>
      </p:sp>
      <p:sp>
        <p:nvSpPr>
          <p:cNvPr id="7" name="Shape 245"/>
          <p:cNvSpPr/>
          <p:nvPr/>
        </p:nvSpPr>
        <p:spPr>
          <a:xfrm>
            <a:off x="7080477" y="3223531"/>
            <a:ext cx="533258" cy="3206892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" name="Shape 248"/>
          <p:cNvSpPr/>
          <p:nvPr/>
        </p:nvSpPr>
        <p:spPr>
          <a:xfrm>
            <a:off x="7268828" y="2022725"/>
            <a:ext cx="21008" cy="115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25400">
            <a:solidFill>
              <a:schemeClr val="accent1"/>
            </a:solidFill>
            <a:miter lim="400000"/>
            <a:headEnd type="triangle" len="sm"/>
            <a:tailEnd type="triangle" len="sm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9" name="Shape 247"/>
          <p:cNvSpPr/>
          <p:nvPr/>
        </p:nvSpPr>
        <p:spPr>
          <a:xfrm>
            <a:off x="5381296" y="1802400"/>
            <a:ext cx="6133744" cy="796216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pPr lvl="1">
              <a:defRPr b="1">
                <a:solidFill>
                  <a:srgbClr val="AB5A52"/>
                </a:solidFill>
              </a:defRPr>
            </a:pPr>
            <a:r>
              <a:rPr lang="de-DE" dirty="0" err="1">
                <a:solidFill>
                  <a:schemeClr val="accent1"/>
                </a:solidFill>
              </a:rPr>
              <a:t>populationTotal</a:t>
            </a:r>
            <a:r>
              <a:rPr lang="de-DE" dirty="0">
                <a:solidFill>
                  <a:schemeClr val="accent1"/>
                </a:solidFill>
              </a:rPr>
              <a:t>     </a:t>
            </a:r>
            <a:r>
              <a:rPr dirty="0">
                <a:solidFill>
                  <a:schemeClr val="accent1"/>
                </a:solidFill>
              </a:rPr>
              <a:t> </a:t>
            </a:r>
            <a:r>
              <a:rPr lang="de-DE" dirty="0">
                <a:solidFill>
                  <a:schemeClr val="accent1"/>
                </a:solidFill>
              </a:rPr>
              <a:t>(</a:t>
            </a:r>
            <a:r>
              <a:rPr dirty="0">
                <a:solidFill>
                  <a:schemeClr val="accent1"/>
                </a:solidFill>
              </a:rPr>
              <a:t>a </a:t>
            </a:r>
            <a:r>
              <a:rPr lang="de-DE" dirty="0">
                <a:solidFill>
                  <a:schemeClr val="accent1"/>
                </a:solidFill>
              </a:rPr>
              <a:t>Settlement) 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 err="1">
                <a:solidFill>
                  <a:schemeClr val="accent1"/>
                </a:solidFill>
              </a:rPr>
              <a:t>populationDensity</a:t>
            </a:r>
            <a:r>
              <a:rPr lang="de-DE" dirty="0">
                <a:solidFill>
                  <a:schemeClr val="accent1"/>
                </a:solidFill>
              </a:rPr>
              <a:t>  (a</a:t>
            </a:r>
            <a:r>
              <a:rPr dirty="0">
                <a:solidFill>
                  <a:schemeClr val="accent1"/>
                </a:solidFill>
              </a:rPr>
              <a:t> </a:t>
            </a:r>
            <a:r>
              <a:rPr lang="de-DE" dirty="0">
                <a:solidFill>
                  <a:schemeClr val="accent1"/>
                </a:solidFill>
              </a:rPr>
              <a:t>City)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902446" y="6503048"/>
            <a:ext cx="89577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http://data.wu.ac.at/iswc2016_numlabels/submission/col14.html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810371F-B608-7C44-92CB-EDFCBB6AEA56}"/>
              </a:ext>
            </a:extLst>
          </p:cNvPr>
          <p:cNvSpPr txBox="1">
            <a:spLocks/>
          </p:cNvSpPr>
          <p:nvPr/>
        </p:nvSpPr>
        <p:spPr>
          <a:xfrm>
            <a:off x="11020631" y="6341078"/>
            <a:ext cx="676283" cy="30970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1260"/>
              <a:pPr/>
              <a:t>57</a:t>
            </a:fld>
            <a:endParaRPr lang="en-GB" sz="1260" dirty="0"/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DC8002D7-57CB-3445-B77E-BE6FFD6AB1D4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KGs don’t/only partially cover Knowledge in Open Data!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97E3F8-EB1E-8E49-BC3B-61538119872C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pic>
        <p:nvPicPr>
          <p:cNvPr id="14" name="Picture 2" descr="Image result for Sebastian Neumaier">
            <a:extLst>
              <a:ext uri="{FF2B5EF4-FFF2-40B4-BE49-F238E27FC236}">
                <a16:creationId xmlns:a16="http://schemas.microsoft.com/office/drawing/2014/main" id="{17E5361A-7618-2B43-9C29-A321FE72A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789255" y="172393"/>
            <a:ext cx="1186231" cy="1454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83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96506" y="2284548"/>
            <a:ext cx="9311573" cy="4304461"/>
          </a:xfrm>
        </p:spPr>
        <p:txBody>
          <a:bodyPr>
            <a:normAutofit/>
          </a:bodyPr>
          <a:lstStyle/>
          <a:p>
            <a:r>
              <a:rPr lang="en-US" sz="1680" dirty="0">
                <a:solidFill>
                  <a:sysClr val="windowText" lastClr="000000"/>
                </a:solidFill>
              </a:rPr>
              <a:t>We can assign fine-grained semantic labels</a:t>
            </a:r>
          </a:p>
          <a:p>
            <a:pPr lvl="1"/>
            <a:r>
              <a:rPr lang="en-US" sz="1680" b="1" dirty="0">
                <a:solidFill>
                  <a:sysClr val="windowText" lastClr="000000"/>
                </a:solidFill>
              </a:rPr>
              <a:t>if there is enough evidence in Background Knowledge Graph</a:t>
            </a:r>
            <a:endParaRPr lang="en-US" sz="1680" dirty="0"/>
          </a:p>
          <a:p>
            <a:r>
              <a:rPr lang="en-US" sz="1680" i="1" dirty="0"/>
              <a:t>However</a:t>
            </a:r>
            <a:r>
              <a:rPr lang="en-US" sz="1680" dirty="0"/>
              <a:t>: Missing domain knowledge for labelling OD</a:t>
            </a:r>
            <a:endParaRPr lang="en-US" sz="1680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r>
              <a:rPr lang="en-US" sz="1680" i="1" dirty="0">
                <a:solidFill>
                  <a:sysClr val="windowText" lastClr="000000"/>
                </a:solidFill>
              </a:rPr>
              <a:t>Future work:</a:t>
            </a:r>
          </a:p>
          <a:p>
            <a:pPr lvl="0"/>
            <a:r>
              <a:rPr lang="en-US" sz="1680" dirty="0">
                <a:solidFill>
                  <a:sysClr val="windowText" lastClr="000000"/>
                </a:solidFill>
              </a:rPr>
              <a:t>Complementary to existing approaches (column header labeling, </a:t>
            </a:r>
            <a:r>
              <a:rPr lang="en-US" sz="1680" dirty="0"/>
              <a:t>entity linking and relation extraction)</a:t>
            </a:r>
          </a:p>
          <a:p>
            <a:pPr lvl="0"/>
            <a:r>
              <a:rPr lang="en-US" sz="1680" dirty="0"/>
              <a:t>Combined approaches may improve results</a:t>
            </a:r>
          </a:p>
          <a:p>
            <a:pPr marL="0" indent="0">
              <a:buNone/>
            </a:pPr>
            <a:endParaRPr lang="en-US" sz="1680" b="1" i="1" dirty="0">
              <a:solidFill>
                <a:sysClr val="windowText" lastClr="000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0905" y="1336865"/>
            <a:ext cx="10515600" cy="1325563"/>
          </a:xfrm>
        </p:spPr>
        <p:txBody>
          <a:bodyPr/>
          <a:lstStyle/>
          <a:p>
            <a:r>
              <a:rPr lang="de-DE" dirty="0" err="1"/>
              <a:t>Lessons</a:t>
            </a:r>
            <a:r>
              <a:rPr lang="de-DE" dirty="0"/>
              <a:t> </a:t>
            </a:r>
            <a:r>
              <a:rPr lang="de-DE" dirty="0" err="1"/>
              <a:t>learned</a:t>
            </a:r>
            <a:r>
              <a:rPr lang="de-DE" dirty="0"/>
              <a:t>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58</a:t>
            </a:fld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773" y="4550691"/>
            <a:ext cx="5223510" cy="35433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6189" y="4826453"/>
            <a:ext cx="4759112" cy="2031547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63F4264-E274-7342-84BE-DA86FE0A6FB2}"/>
              </a:ext>
            </a:extLst>
          </p:cNvPr>
          <p:cNvSpPr/>
          <p:nvPr/>
        </p:nvSpPr>
        <p:spPr>
          <a:xfrm>
            <a:off x="403210" y="1046779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Knowledge Graphs can be used to </a:t>
            </a:r>
            <a:r>
              <a:rPr lang="en-US" b="1" i="1" dirty="0"/>
              <a:t>link Open Data</a:t>
            </a:r>
            <a:r>
              <a:rPr lang="en-US" i="1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Open KGs don’t/only partially cover Knowledge in Open Data!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33672A-6B8B-D846-B1EF-004BEDF60C4F}"/>
              </a:ext>
            </a:extLst>
          </p:cNvPr>
          <p:cNvSpPr txBox="1">
            <a:spLocks/>
          </p:cNvSpPr>
          <p:nvPr/>
        </p:nvSpPr>
        <p:spPr>
          <a:xfrm>
            <a:off x="294493" y="92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From Knowledge Graphs (back) to Linked Open Data:</a:t>
            </a:r>
          </a:p>
        </p:txBody>
      </p:sp>
      <p:pic>
        <p:nvPicPr>
          <p:cNvPr id="9" name="Picture 2" descr="Image result for Sebastian Neumaier">
            <a:extLst>
              <a:ext uri="{FF2B5EF4-FFF2-40B4-BE49-F238E27FC236}">
                <a16:creationId xmlns:a16="http://schemas.microsoft.com/office/drawing/2014/main" id="{FE6D9ED5-5F67-284B-8759-5A3CC865D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789255" y="172393"/>
            <a:ext cx="1186231" cy="1454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455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5107B6-61FF-CD49-B46E-C7C3F7BE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365125"/>
            <a:ext cx="10515600" cy="1325563"/>
          </a:xfrm>
        </p:spPr>
        <p:txBody>
          <a:bodyPr/>
          <a:lstStyle/>
          <a:p>
            <a:r>
              <a:rPr lang="en-US" dirty="0"/>
              <a:t>The journey doesn’t end here…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7B3D2DD-CBD6-6143-A23C-02499E9199A8}"/>
              </a:ext>
            </a:extLst>
          </p:cNvPr>
          <p:cNvSpPr/>
          <p:nvPr/>
        </p:nvSpPr>
        <p:spPr>
          <a:xfrm>
            <a:off x="616025" y="1690688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/>
              <a:t>Open Knowledge Graphs can be used for many other AI applications!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D97CF345-61C9-FC49-A840-5A4818E698A0}"/>
              </a:ext>
            </a:extLst>
          </p:cNvPr>
          <p:cNvSpPr txBox="1">
            <a:spLocks/>
          </p:cNvSpPr>
          <p:nvPr/>
        </p:nvSpPr>
        <p:spPr>
          <a:xfrm>
            <a:off x="506334" y="22708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/>
              <a:t>E.g. Open KG </a:t>
            </a:r>
            <a:r>
              <a:rPr lang="de-DE" sz="3600" dirty="0" err="1"/>
              <a:t>Question</a:t>
            </a:r>
            <a:r>
              <a:rPr lang="de-DE" sz="3600" dirty="0"/>
              <a:t> </a:t>
            </a:r>
            <a:r>
              <a:rPr lang="de-DE" sz="3600" dirty="0" err="1"/>
              <a:t>Answering</a:t>
            </a:r>
            <a:endParaRPr lang="de-DE" sz="3600" dirty="0"/>
          </a:p>
        </p:txBody>
      </p:sp>
      <p:pic>
        <p:nvPicPr>
          <p:cNvPr id="9" name="Picture 10" descr="Image result for Chris Welty">
            <a:extLst>
              <a:ext uri="{FF2B5EF4-FFF2-40B4-BE49-F238E27FC236}">
                <a16:creationId xmlns:a16="http://schemas.microsoft.com/office/drawing/2014/main" id="{96F84993-575C-3742-8B8D-9146DC3F7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2562" y="3947746"/>
            <a:ext cx="1064103" cy="135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dbpedia logo">
            <a:extLst>
              <a:ext uri="{FF2B5EF4-FFF2-40B4-BE49-F238E27FC236}">
                <a16:creationId xmlns:a16="http://schemas.microsoft.com/office/drawing/2014/main" id="{8F879AE9-C52B-0B41-95F7-F0E1C2398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062" y="5438697"/>
            <a:ext cx="1751753" cy="107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mage result for IBM Watson">
            <a:extLst>
              <a:ext uri="{FF2B5EF4-FFF2-40B4-BE49-F238E27FC236}">
                <a16:creationId xmlns:a16="http://schemas.microsoft.com/office/drawing/2014/main" id="{0FEC2C67-5473-284D-9B75-772CDE61D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8645" y="5438697"/>
            <a:ext cx="2007962" cy="105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EB91B61-F942-D74C-B788-35DB23194073}"/>
              </a:ext>
            </a:extLst>
          </p:cNvPr>
          <p:cNvGrpSpPr/>
          <p:nvPr/>
        </p:nvGrpSpPr>
        <p:grpSpPr>
          <a:xfrm>
            <a:off x="2672020" y="5305921"/>
            <a:ext cx="931017" cy="373470"/>
            <a:chOff x="2611095" y="5153521"/>
            <a:chExt cx="931017" cy="37347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682E395-9FB5-3F42-9064-F1F1CBB92788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2782214" y="5153521"/>
              <a:ext cx="759898" cy="3637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6979E3-1B4C-3F40-85C7-C8575F799DD5}"/>
                </a:ext>
              </a:extLst>
            </p:cNvPr>
            <p:cNvSpPr txBox="1"/>
            <p:nvPr/>
          </p:nvSpPr>
          <p:spPr>
            <a:xfrm>
              <a:off x="2611095" y="5249992"/>
              <a:ext cx="67550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creator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5FE026-3D8D-2740-AD3F-5EB0BA58957C}"/>
              </a:ext>
            </a:extLst>
          </p:cNvPr>
          <p:cNvCxnSpPr>
            <a:cxnSpLocks/>
          </p:cNvCxnSpPr>
          <p:nvPr/>
        </p:nvCxnSpPr>
        <p:spPr>
          <a:xfrm flipH="1">
            <a:off x="1900053" y="5999374"/>
            <a:ext cx="1447473" cy="28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F2D0B25-5ED8-234B-A9B2-A6DFDF507864}"/>
              </a:ext>
            </a:extLst>
          </p:cNvPr>
          <p:cNvSpPr txBox="1"/>
          <p:nvPr/>
        </p:nvSpPr>
        <p:spPr>
          <a:xfrm>
            <a:off x="2352257" y="5870743"/>
            <a:ext cx="59826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used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377450-6859-AE4D-A2FF-8FA7F2A23E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79336">
            <a:off x="6473882" y="2778231"/>
            <a:ext cx="5689753" cy="2344868"/>
          </a:xfrm>
          <a:prstGeom prst="rect">
            <a:avLst/>
          </a:prstGeom>
        </p:spPr>
      </p:pic>
      <p:pic>
        <p:nvPicPr>
          <p:cNvPr id="41986" name="Picture 2" descr="Image result for svitlana vakulenko">
            <a:extLst>
              <a:ext uri="{FF2B5EF4-FFF2-40B4-BE49-F238E27FC236}">
                <a16:creationId xmlns:a16="http://schemas.microsoft.com/office/drawing/2014/main" id="{5997230D-2162-E043-B9B6-0494D5112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23170" y="3886604"/>
            <a:ext cx="1268830" cy="14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75F244E5-2D59-6F40-AD3E-CEC8C6FF978B}"/>
              </a:ext>
            </a:extLst>
          </p:cNvPr>
          <p:cNvSpPr/>
          <p:nvPr/>
        </p:nvSpPr>
        <p:spPr>
          <a:xfrm>
            <a:off x="7358743" y="5360682"/>
            <a:ext cx="4833257" cy="787060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/>
              <a:t>Combining </a:t>
            </a:r>
            <a:r>
              <a:rPr lang="en-US" sz="2800" i="1" dirty="0"/>
              <a:t>Graph</a:t>
            </a:r>
            <a:r>
              <a:rPr lang="en-US" sz="2400" i="1" dirty="0"/>
              <a:t> Algorithms and ML/Neural Networks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059DD4-4893-9A46-9A71-648EEDA79F9B}"/>
              </a:ext>
            </a:extLst>
          </p:cNvPr>
          <p:cNvSpPr txBox="1"/>
          <p:nvPr/>
        </p:nvSpPr>
        <p:spPr>
          <a:xfrm rot="20087518">
            <a:off x="7943428" y="2495067"/>
            <a:ext cx="3304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Pre-print (accepted at CIKM2019)</a:t>
            </a:r>
          </a:p>
        </p:txBody>
      </p:sp>
    </p:spTree>
    <p:extLst>
      <p:ext uri="{BB962C8B-B14F-4D97-AF65-F5344CB8AC3E}">
        <p14:creationId xmlns:p14="http://schemas.microsoft.com/office/powerpoint/2010/main" val="4290056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961D-0B6B-2247-ADD1-43EEE51A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Semantic Web to Linked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BDC15-7426-5846-9DEB-8E1413188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" y="1377884"/>
            <a:ext cx="10515600" cy="4351338"/>
          </a:xfrm>
        </p:spPr>
        <p:txBody>
          <a:bodyPr/>
          <a:lstStyle/>
          <a:p>
            <a:r>
              <a:rPr lang="en-US" dirty="0"/>
              <a:t>(early 2000s)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65695-3068-C040-B820-CF96F1C07B90}"/>
              </a:ext>
            </a:extLst>
          </p:cNvPr>
          <p:cNvSpPr txBox="1"/>
          <p:nvPr/>
        </p:nvSpPr>
        <p:spPr>
          <a:xfrm>
            <a:off x="132522" y="2370905"/>
            <a:ext cx="35431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Evolution of Knowledge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Agents</a:t>
            </a:r>
          </a:p>
          <a:p>
            <a:r>
              <a:rPr lang="en-US" dirty="0"/>
              <a:t>Ontologies (OWL)</a:t>
            </a:r>
          </a:p>
          <a:p>
            <a:r>
              <a:rPr lang="en-US" dirty="0"/>
              <a:t>Knowledge Representation (RDFS)</a:t>
            </a:r>
          </a:p>
          <a:p>
            <a:r>
              <a:rPr lang="en-US" dirty="0"/>
              <a:t>Expressing Meaning (URLs and RDF)</a:t>
            </a:r>
          </a:p>
        </p:txBody>
      </p:sp>
      <p:pic>
        <p:nvPicPr>
          <p:cNvPr id="3074" name="Picture 2" descr="https://www.w3.org/2001/12/semweb-fin/swlevels.png">
            <a:extLst>
              <a:ext uri="{FF2B5EF4-FFF2-40B4-BE49-F238E27FC236}">
                <a16:creationId xmlns:a16="http://schemas.microsoft.com/office/drawing/2014/main" id="{0E026F25-C422-9B45-BA9B-2009EAEE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7422" y="1297511"/>
            <a:ext cx="68707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772117-6A8D-B649-A42A-86461DB35612}"/>
              </a:ext>
            </a:extLst>
          </p:cNvPr>
          <p:cNvSpPr/>
          <p:nvPr/>
        </p:nvSpPr>
        <p:spPr>
          <a:xfrm>
            <a:off x="4135637" y="5359890"/>
            <a:ext cx="4941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https://www.w3.org/2001/12/semweb-fin/w3csw</a:t>
            </a:r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AEA75F-9F60-1749-A28C-D2110771783D}"/>
              </a:ext>
            </a:extLst>
          </p:cNvPr>
          <p:cNvSpPr/>
          <p:nvPr/>
        </p:nvSpPr>
        <p:spPr>
          <a:xfrm>
            <a:off x="1079026" y="5320935"/>
            <a:ext cx="233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Semantic Web Activity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2BF5B4-805E-3948-9A73-D28145DCDD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52" y="5267114"/>
            <a:ext cx="945274" cy="47697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DE020E-2948-8240-8498-EFB0AD9AA29B}"/>
              </a:ext>
            </a:extLst>
          </p:cNvPr>
          <p:cNvCxnSpPr>
            <a:cxnSpLocks/>
          </p:cNvCxnSpPr>
          <p:nvPr/>
        </p:nvCxnSpPr>
        <p:spPr>
          <a:xfrm>
            <a:off x="3604591" y="3708113"/>
            <a:ext cx="1807599" cy="914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669D92-C33B-B04A-855F-23C9D6470C01}"/>
              </a:ext>
            </a:extLst>
          </p:cNvPr>
          <p:cNvCxnSpPr>
            <a:cxnSpLocks/>
          </p:cNvCxnSpPr>
          <p:nvPr/>
        </p:nvCxnSpPr>
        <p:spPr>
          <a:xfrm>
            <a:off x="3415820" y="3432525"/>
            <a:ext cx="1904928" cy="1042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FF192DD-DA07-DC47-8132-59AF08F12EE7}"/>
              </a:ext>
            </a:extLst>
          </p:cNvPr>
          <p:cNvCxnSpPr>
            <a:cxnSpLocks/>
          </p:cNvCxnSpPr>
          <p:nvPr/>
        </p:nvCxnSpPr>
        <p:spPr>
          <a:xfrm>
            <a:off x="2027583" y="3109569"/>
            <a:ext cx="4139797" cy="1168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7190972-D087-6341-91CD-D80F5DFCE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08214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5107B6-61FF-CD49-B46E-C7C3F7BE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365125"/>
            <a:ext cx="10515600" cy="1325563"/>
          </a:xfrm>
        </p:spPr>
        <p:txBody>
          <a:bodyPr/>
          <a:lstStyle/>
          <a:p>
            <a:r>
              <a:rPr lang="en-US" dirty="0"/>
              <a:t>The journey doesn’t end here…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7B3D2DD-CBD6-6143-A23C-02499E9199A8}"/>
              </a:ext>
            </a:extLst>
          </p:cNvPr>
          <p:cNvSpPr/>
          <p:nvPr/>
        </p:nvSpPr>
        <p:spPr>
          <a:xfrm>
            <a:off x="616025" y="1690688"/>
            <a:ext cx="6889865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/>
              <a:t>Open Knowledge Graphs can be used for many other AI applications!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D97CF345-61C9-FC49-A840-5A4818E698A0}"/>
              </a:ext>
            </a:extLst>
          </p:cNvPr>
          <p:cNvSpPr txBox="1">
            <a:spLocks/>
          </p:cNvSpPr>
          <p:nvPr/>
        </p:nvSpPr>
        <p:spPr>
          <a:xfrm>
            <a:off x="506334" y="22708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/>
              <a:t>E.g. Open KG </a:t>
            </a:r>
            <a:r>
              <a:rPr lang="de-DE" sz="3600" dirty="0" err="1"/>
              <a:t>Question</a:t>
            </a:r>
            <a:r>
              <a:rPr lang="de-DE" sz="3600" dirty="0"/>
              <a:t> </a:t>
            </a:r>
            <a:r>
              <a:rPr lang="de-DE" sz="3600" dirty="0" err="1"/>
              <a:t>Answering</a:t>
            </a:r>
            <a:endParaRPr lang="de-DE" sz="3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377450-6859-AE4D-A2FF-8FA7F2A23E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79336">
            <a:off x="6473882" y="2778231"/>
            <a:ext cx="5689753" cy="2344868"/>
          </a:xfrm>
          <a:prstGeom prst="rect">
            <a:avLst/>
          </a:prstGeom>
        </p:spPr>
      </p:pic>
      <p:pic>
        <p:nvPicPr>
          <p:cNvPr id="41986" name="Picture 2" descr="Image result for svitlana vakulenko">
            <a:extLst>
              <a:ext uri="{FF2B5EF4-FFF2-40B4-BE49-F238E27FC236}">
                <a16:creationId xmlns:a16="http://schemas.microsoft.com/office/drawing/2014/main" id="{5997230D-2162-E043-B9B6-0494D5112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23170" y="3886604"/>
            <a:ext cx="1268830" cy="14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58211D53-5984-3C40-9DE3-F8088F22FCAE}"/>
              </a:ext>
            </a:extLst>
          </p:cNvPr>
          <p:cNvSpPr/>
          <p:nvPr/>
        </p:nvSpPr>
        <p:spPr>
          <a:xfrm>
            <a:off x="309221" y="4041967"/>
            <a:ext cx="6106093" cy="1705690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Using ML/NN for KG population/extraction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Graph embeddings for automated KG enrichment/repair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88E0A2-01D0-044F-8091-2B110E272C93}"/>
              </a:ext>
            </a:extLst>
          </p:cNvPr>
          <p:cNvSpPr txBox="1"/>
          <p:nvPr/>
        </p:nvSpPr>
        <p:spPr>
          <a:xfrm>
            <a:off x="216047" y="3512780"/>
            <a:ext cx="6134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More examples of active research topics: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595D5D44-6022-8F45-ACCB-1E5EC00E6643}"/>
              </a:ext>
            </a:extLst>
          </p:cNvPr>
          <p:cNvSpPr/>
          <p:nvPr/>
        </p:nvSpPr>
        <p:spPr>
          <a:xfrm>
            <a:off x="7358743" y="5360682"/>
            <a:ext cx="4833257" cy="787060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/>
              <a:t>Combining </a:t>
            </a:r>
            <a:r>
              <a:rPr lang="en-US" sz="2800" i="1" dirty="0"/>
              <a:t>Graph</a:t>
            </a:r>
            <a:r>
              <a:rPr lang="en-US" sz="2400" i="1" dirty="0"/>
              <a:t> Algorithms and ML/Neural Networks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C9ABAA-974D-BB4D-A4FF-746BF1AC0C3F}"/>
              </a:ext>
            </a:extLst>
          </p:cNvPr>
          <p:cNvSpPr txBox="1"/>
          <p:nvPr/>
        </p:nvSpPr>
        <p:spPr>
          <a:xfrm rot="20087518">
            <a:off x="7943428" y="2495067"/>
            <a:ext cx="3304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Pre-print (accepted at CIKM2019)</a:t>
            </a:r>
          </a:p>
        </p:txBody>
      </p:sp>
    </p:spTree>
    <p:extLst>
      <p:ext uri="{BB962C8B-B14F-4D97-AF65-F5344CB8AC3E}">
        <p14:creationId xmlns:p14="http://schemas.microsoft.com/office/powerpoint/2010/main" val="2265227253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5107B6-61FF-CD49-B46E-C7C3F7BE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83" y="0"/>
            <a:ext cx="10515600" cy="1325563"/>
          </a:xfrm>
        </p:spPr>
        <p:txBody>
          <a:bodyPr/>
          <a:lstStyle/>
          <a:p>
            <a:r>
              <a:rPr lang="en-US" dirty="0"/>
              <a:t>Last but not least, some bad news…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7B3D2DD-CBD6-6143-A23C-02499E9199A8}"/>
              </a:ext>
            </a:extLst>
          </p:cNvPr>
          <p:cNvSpPr/>
          <p:nvPr/>
        </p:nvSpPr>
        <p:spPr>
          <a:xfrm>
            <a:off x="201683" y="1690688"/>
            <a:ext cx="6442000" cy="580172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/>
              <a:t>Bad news: Decentralized Open KGs are hard to maintain and serve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0E2268-716D-E94F-9510-8120BBB120AD}"/>
              </a:ext>
            </a:extLst>
          </p:cNvPr>
          <p:cNvSpPr txBox="1"/>
          <p:nvPr/>
        </p:nvSpPr>
        <p:spPr>
          <a:xfrm>
            <a:off x="502557" y="2390916"/>
            <a:ext cx="6441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Hosting federated SPARQL endpoints is (too) 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Linked Data datasets are not maintained sustainably.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Linked Datasets difficult to crawl and process automatically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27557904-0B1A-7A4C-81C6-8AABEB1EB9A0}"/>
              </a:ext>
            </a:extLst>
          </p:cNvPr>
          <p:cNvSpPr/>
          <p:nvPr/>
        </p:nvSpPr>
        <p:spPr>
          <a:xfrm>
            <a:off x="980080" y="3604571"/>
            <a:ext cx="7954034" cy="3108166"/>
          </a:xfrm>
          <a:prstGeom prst="wedgeRoundRectCallout">
            <a:avLst>
              <a:gd name="adj1" fmla="val -15538"/>
              <a:gd name="adj2" fmla="val 4989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/>
              <a:t>Actually: Good news! </a:t>
            </a:r>
          </a:p>
          <a:p>
            <a:r>
              <a:rPr lang="en-US" sz="2400" i="1" dirty="0"/>
              <a:t>Still more research needed and actively being conducted!</a:t>
            </a:r>
          </a:p>
          <a:p>
            <a:endParaRPr lang="en-US" i="1" dirty="0"/>
          </a:p>
          <a:p>
            <a:r>
              <a:rPr lang="en-US" i="1" dirty="0"/>
              <a:t>Examples: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Federated SPARQL querying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Client-Server Load-Balancing (LDF, SAGE,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Efficient/lightweight triple stores (e.g. HDT)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Graph Databases in the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Automated Linked Data Quality checking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(BTW, real applications often also need access-control, policies)</a:t>
            </a:r>
          </a:p>
          <a:p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1F1A1-D752-5648-8BBD-7079241EF7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88600">
            <a:off x="7200838" y="596390"/>
            <a:ext cx="4947338" cy="27856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559ADA-AEFE-6C4D-88D4-AB115E619178}"/>
              </a:ext>
            </a:extLst>
          </p:cNvPr>
          <p:cNvSpPr txBox="1"/>
          <p:nvPr/>
        </p:nvSpPr>
        <p:spPr>
          <a:xfrm rot="20813554">
            <a:off x="10338909" y="3031968"/>
            <a:ext cx="1835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DESEMWEB 2018</a:t>
            </a:r>
          </a:p>
        </p:txBody>
      </p:sp>
    </p:spTree>
    <p:extLst>
      <p:ext uri="{BB962C8B-B14F-4D97-AF65-F5344CB8AC3E}">
        <p14:creationId xmlns:p14="http://schemas.microsoft.com/office/powerpoint/2010/main" val="2877764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: Nighttime view of Split from Mosor; 2nd row: Cathedral of Saint Domnius; City center of Split; 3rd row: View of the city from Marjan hill; Night in Poljička Street; Bottom: Riva waterfront">
            <a:extLst>
              <a:ext uri="{FF2B5EF4-FFF2-40B4-BE49-F238E27FC236}">
                <a16:creationId xmlns:a16="http://schemas.microsoft.com/office/drawing/2014/main" id="{42B69C9A-6F41-CF4A-AD02-1DC221621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707237" y="-235866"/>
            <a:ext cx="5652464" cy="830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900BC1C7-AFF1-6B4D-8D02-03B9DBA92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34" y="336551"/>
            <a:ext cx="10515600" cy="952274"/>
          </a:xfrm>
        </p:spPr>
        <p:txBody>
          <a:bodyPr/>
          <a:lstStyle/>
          <a:p>
            <a:r>
              <a:rPr lang="en-US" dirty="0"/>
              <a:t>Time for a postcard…</a:t>
            </a:r>
          </a:p>
        </p:txBody>
      </p:sp>
    </p:spTree>
    <p:extLst>
      <p:ext uri="{BB962C8B-B14F-4D97-AF65-F5344CB8AC3E}">
        <p14:creationId xmlns:p14="http://schemas.microsoft.com/office/powerpoint/2010/main" val="3574019665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3.bp.blogspot.com/_LJfiCXDijnI/TCzGwtka46I/AAAAAAAAADc/A-CK4vKCnHU/s320/postcard.jpg">
            <a:extLst>
              <a:ext uri="{FF2B5EF4-FFF2-40B4-BE49-F238E27FC236}">
                <a16:creationId xmlns:a16="http://schemas.microsoft.com/office/drawing/2014/main" id="{F86EAC3B-9DB7-404E-B0FF-816246368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195" y="1157286"/>
            <a:ext cx="8374878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D7367F-95FF-654C-8F9E-F7C81AA3E3A6}"/>
              </a:ext>
            </a:extLst>
          </p:cNvPr>
          <p:cNvSpPr txBox="1"/>
          <p:nvPr/>
        </p:nvSpPr>
        <p:spPr>
          <a:xfrm>
            <a:off x="4657726" y="3912413"/>
            <a:ext cx="217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Take-home Messages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F590E-4B14-A34A-B7DF-4FE2A92ADBD6}"/>
              </a:ext>
            </a:extLst>
          </p:cNvPr>
          <p:cNvSpPr txBox="1"/>
          <p:nvPr/>
        </p:nvSpPr>
        <p:spPr>
          <a:xfrm>
            <a:off x="403027" y="1205179"/>
            <a:ext cx="3871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RDF, Ontologies, Linked Data are a solid basis for Knowledge graphs.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AA2B7-460D-9548-A22A-F2AC77F7AD16}"/>
              </a:ext>
            </a:extLst>
          </p:cNvPr>
          <p:cNvSpPr txBox="1"/>
          <p:nvPr/>
        </p:nvSpPr>
        <p:spPr>
          <a:xfrm>
            <a:off x="417315" y="3020007"/>
            <a:ext cx="3871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companies thinking about investing in KGs it makes sense to invest in open, standard technologies for </a:t>
            </a:r>
            <a:r>
              <a:rPr lang="en-US" sz="1600" dirty="0" err="1"/>
              <a:t>KGs.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627BBA-A0C2-A242-904F-70E09341025C}"/>
              </a:ext>
            </a:extLst>
          </p:cNvPr>
          <p:cNvSpPr txBox="1"/>
          <p:nvPr/>
        </p:nvSpPr>
        <p:spPr>
          <a:xfrm>
            <a:off x="403027" y="1788608"/>
            <a:ext cx="3871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Focus has shifted from schema-centric to data-centric.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D282E-8E61-D44D-BF64-76A6990BD365}"/>
              </a:ext>
            </a:extLst>
          </p:cNvPr>
          <p:cNvSpPr txBox="1"/>
          <p:nvPr/>
        </p:nvSpPr>
        <p:spPr>
          <a:xfrm>
            <a:off x="417315" y="4572110"/>
            <a:ext cx="3633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It is not enough to rely on centralized/closed KGs!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267B2DA4-035C-5940-9475-7B909597D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9" y="326013"/>
            <a:ext cx="10515600" cy="932626"/>
          </a:xfrm>
        </p:spPr>
        <p:txBody>
          <a:bodyPr/>
          <a:lstStyle/>
          <a:p>
            <a:r>
              <a:rPr lang="en-US" dirty="0"/>
              <a:t>Time for a postcard…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D9BEB-9DF7-4344-97AE-4075F61D9B6D}"/>
              </a:ext>
            </a:extLst>
          </p:cNvPr>
          <p:cNvSpPr txBox="1"/>
          <p:nvPr/>
        </p:nvSpPr>
        <p:spPr>
          <a:xfrm>
            <a:off x="428627" y="3924227"/>
            <a:ext cx="3860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Hybrid Reasoning needed (rules + heuristics + inductive/statistical inference (ML)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E6089-C8A0-6745-9D9C-2055B43DF105}"/>
              </a:ext>
            </a:extLst>
          </p:cNvPr>
          <p:cNvSpPr txBox="1"/>
          <p:nvPr/>
        </p:nvSpPr>
        <p:spPr>
          <a:xfrm>
            <a:off x="417315" y="2371845"/>
            <a:ext cx="3871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Focus has shifted from knowledge engineering to knowledge extraction.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2F582D-7004-6D4D-97C7-7AF49F29326A}"/>
              </a:ext>
            </a:extLst>
          </p:cNvPr>
          <p:cNvSpPr/>
          <p:nvPr/>
        </p:nvSpPr>
        <p:spPr>
          <a:xfrm>
            <a:off x="428627" y="5213974"/>
            <a:ext cx="35432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Looking forward to the onward journey! lot of research left to be done in this space (decentralization, contextualization, federation)!</a:t>
            </a:r>
          </a:p>
        </p:txBody>
      </p:sp>
      <p:pic>
        <p:nvPicPr>
          <p:cNvPr id="53252" name="Picture 4" descr="Image result for post stamp Linz Austria">
            <a:extLst>
              <a:ext uri="{FF2B5EF4-FFF2-40B4-BE49-F238E27FC236}">
                <a16:creationId xmlns:a16="http://schemas.microsoft.com/office/drawing/2014/main" id="{5EB817D2-D498-AC46-81A1-65F4D6CAA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5175" y="1258639"/>
            <a:ext cx="1352102" cy="177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905C585-4383-0245-A04B-54D5D20BB3BE}"/>
              </a:ext>
            </a:extLst>
          </p:cNvPr>
          <p:cNvGrpSpPr/>
          <p:nvPr/>
        </p:nvGrpSpPr>
        <p:grpSpPr>
          <a:xfrm>
            <a:off x="3764119" y="3310759"/>
            <a:ext cx="8182424" cy="3655140"/>
            <a:chOff x="3749588" y="0"/>
            <a:chExt cx="8229072" cy="41155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88946C-7525-864F-9062-49E5A8D3D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2408" y="0"/>
              <a:ext cx="5076252" cy="4115529"/>
            </a:xfrm>
            <a:prstGeom prst="rect">
              <a:avLst/>
            </a:prstGeom>
          </p:spPr>
        </p:pic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989C85C7-D02A-8446-95E2-B68E2FF66730}"/>
                </a:ext>
              </a:extLst>
            </p:cNvPr>
            <p:cNvSpPr/>
            <p:nvPr/>
          </p:nvSpPr>
          <p:spPr>
            <a:xfrm>
              <a:off x="3749588" y="1353995"/>
              <a:ext cx="394292" cy="2405253"/>
            </a:xfrm>
            <a:prstGeom prst="righ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84E9473-E002-8B42-BC41-237686DC9F60}"/>
                </a:ext>
              </a:extLst>
            </p:cNvPr>
            <p:cNvCxnSpPr>
              <a:cxnSpLocks/>
              <a:stCxn id="14" idx="1"/>
              <a:endCxn id="18" idx="2"/>
            </p:cNvCxnSpPr>
            <p:nvPr/>
          </p:nvCxnSpPr>
          <p:spPr>
            <a:xfrm flipV="1">
              <a:off x="4143880" y="1930156"/>
              <a:ext cx="5401172" cy="62646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A9DE52C-9270-FF47-A5DA-0193BB13F2EC}"/>
                </a:ext>
              </a:extLst>
            </p:cNvPr>
            <p:cNvSpPr/>
            <p:nvPr/>
          </p:nvSpPr>
          <p:spPr>
            <a:xfrm>
              <a:off x="7141885" y="1081282"/>
              <a:ext cx="4806334" cy="848874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1CA97D1-F5AF-E143-B7E6-DD745B0922F8}"/>
              </a:ext>
            </a:extLst>
          </p:cNvPr>
          <p:cNvSpPr txBox="1"/>
          <p:nvPr/>
        </p:nvSpPr>
        <p:spPr>
          <a:xfrm>
            <a:off x="8627314" y="2959157"/>
            <a:ext cx="341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Confirmed by yesterday’s keynote:</a:t>
            </a:r>
          </a:p>
        </p:txBody>
      </p:sp>
    </p:spTree>
    <p:extLst>
      <p:ext uri="{BB962C8B-B14F-4D97-AF65-F5344CB8AC3E}">
        <p14:creationId xmlns:p14="http://schemas.microsoft.com/office/powerpoint/2010/main" val="32388854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3" grpId="0"/>
      <p:bldP spid="20" grpId="0"/>
      <p:bldP spid="2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C79799-1D05-F34C-AA92-FF871284C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149" y="1266695"/>
            <a:ext cx="10346192" cy="4304461"/>
          </a:xfrm>
        </p:spPr>
        <p:txBody>
          <a:bodyPr>
            <a:noAutofit/>
          </a:bodyPr>
          <a:lstStyle/>
          <a:p>
            <a:r>
              <a:rPr lang="en-US" sz="1200" dirty="0"/>
              <a:t>Axel Polleres, Cristina </a:t>
            </a:r>
            <a:r>
              <a:rPr lang="en-US" sz="1200" dirty="0" err="1"/>
              <a:t>Feier</a:t>
            </a:r>
            <a:r>
              <a:rPr lang="en-US" sz="1200" dirty="0"/>
              <a:t>, and Andreas </a:t>
            </a:r>
            <a:r>
              <a:rPr lang="en-US" sz="1200" dirty="0" err="1"/>
              <a:t>Harth</a:t>
            </a:r>
            <a:r>
              <a:rPr lang="en-US" sz="1200" dirty="0"/>
              <a:t>. Rules with contextually scoped negation. In </a:t>
            </a:r>
            <a:r>
              <a:rPr lang="en-US" sz="1200" i="1" dirty="0"/>
              <a:t>Proceedings of the 3rd European Semantic Web Conference (ESWC2006)</a:t>
            </a:r>
            <a:r>
              <a:rPr lang="en-US" sz="1200" dirty="0"/>
              <a:t>, volume 4011 of </a:t>
            </a:r>
            <a:r>
              <a:rPr lang="en-US" sz="1200" i="1" dirty="0"/>
              <a:t>Lecture Notes in Computer Science (LNCS)</a:t>
            </a:r>
            <a:r>
              <a:rPr lang="en-US" sz="1200" dirty="0"/>
              <a:t>, pages 332--347, </a:t>
            </a:r>
            <a:r>
              <a:rPr lang="en-US" sz="1200" dirty="0" err="1"/>
              <a:t>Budva</a:t>
            </a:r>
            <a:r>
              <a:rPr lang="en-US" sz="1200" dirty="0"/>
              <a:t>, Montenegro, June 2006. Springer.</a:t>
            </a:r>
          </a:p>
          <a:p>
            <a:r>
              <a:rPr lang="en-US" sz="1200" dirty="0"/>
              <a:t>Aidan Hogan, Andreas </a:t>
            </a:r>
            <a:r>
              <a:rPr lang="en-US" sz="1200" dirty="0" err="1"/>
              <a:t>Harth</a:t>
            </a:r>
            <a:r>
              <a:rPr lang="en-US" sz="1200" dirty="0"/>
              <a:t>, and Axel Polleres. Scalable authoritative owl reasoning for the web. </a:t>
            </a:r>
            <a:r>
              <a:rPr lang="en-US" sz="1200" i="1" dirty="0"/>
              <a:t>International Journal on Semantic Web and Information Systems (IJSWIS)</a:t>
            </a:r>
            <a:r>
              <a:rPr lang="en-US" sz="1200" dirty="0"/>
              <a:t>, 5(2):49--90, 2009.</a:t>
            </a:r>
          </a:p>
          <a:p>
            <a:r>
              <a:rPr lang="en-US" sz="1200" dirty="0" err="1"/>
              <a:t>Birte</a:t>
            </a:r>
            <a:r>
              <a:rPr lang="en-US" sz="1200" dirty="0"/>
              <a:t> </a:t>
            </a:r>
            <a:r>
              <a:rPr lang="en-US" sz="1200" dirty="0" err="1"/>
              <a:t>Glimm</a:t>
            </a:r>
            <a:r>
              <a:rPr lang="en-US" sz="1200" dirty="0"/>
              <a:t>, </a:t>
            </a:r>
            <a:r>
              <a:rPr lang="en-US" sz="1200" dirty="0" err="1"/>
              <a:t>Adian</a:t>
            </a:r>
            <a:r>
              <a:rPr lang="en-US" sz="1200" dirty="0"/>
              <a:t> Hogan, Markus </a:t>
            </a:r>
            <a:r>
              <a:rPr lang="en-US" sz="1200" dirty="0" err="1"/>
              <a:t>Krötzsch</a:t>
            </a:r>
            <a:r>
              <a:rPr lang="en-US" sz="1200" dirty="0"/>
              <a:t>, and Axel Polleres. OWL: Yet to arrive on the web of data? In </a:t>
            </a:r>
            <a:r>
              <a:rPr lang="en-US" sz="1200" i="1" dirty="0"/>
              <a:t>WWW2012 Workshop on Linked Data on the Web (LDOW2012)</a:t>
            </a:r>
            <a:r>
              <a:rPr lang="en-US" sz="1200" dirty="0"/>
              <a:t>, Lyon, France, April 2012.</a:t>
            </a:r>
          </a:p>
          <a:p>
            <a:r>
              <a:rPr lang="en-US" sz="1200" dirty="0"/>
              <a:t>Aidan Hogan, Andreas </a:t>
            </a:r>
            <a:r>
              <a:rPr lang="en-US" sz="1200" dirty="0" err="1"/>
              <a:t>Harth</a:t>
            </a:r>
            <a:r>
              <a:rPr lang="en-US" sz="1200" dirty="0"/>
              <a:t>, Jürgen </a:t>
            </a:r>
            <a:r>
              <a:rPr lang="en-US" sz="1200" dirty="0" err="1"/>
              <a:t>Umbrich</a:t>
            </a:r>
            <a:r>
              <a:rPr lang="en-US" sz="1200" dirty="0"/>
              <a:t>, Sheila Kinsella, Axel Polleres, and Stefan Decker. Searching and browsing linked data with SWSE: The semantic web search engine. </a:t>
            </a:r>
            <a:r>
              <a:rPr lang="en-US" sz="1200" i="1" dirty="0"/>
              <a:t>Journal of Web Semantics (JWS)</a:t>
            </a:r>
            <a:r>
              <a:rPr lang="en-US" sz="1200" dirty="0"/>
              <a:t>, 9(4):365--401, 2011. </a:t>
            </a:r>
          </a:p>
          <a:p>
            <a:r>
              <a:rPr lang="en-US" sz="1200" dirty="0"/>
              <a:t>Sebastian </a:t>
            </a:r>
            <a:r>
              <a:rPr lang="en-US" sz="1200" dirty="0" err="1"/>
              <a:t>Neumaier</a:t>
            </a:r>
            <a:r>
              <a:rPr lang="en-US" sz="1200" dirty="0"/>
              <a:t>, Jürgen </a:t>
            </a:r>
            <a:r>
              <a:rPr lang="en-US" sz="1200" dirty="0" err="1"/>
              <a:t>Umbrich</a:t>
            </a:r>
            <a:r>
              <a:rPr lang="en-US" sz="1200" dirty="0"/>
              <a:t>, and Axel Polleres. Automated quality assessment of metadata across open data portals. </a:t>
            </a:r>
            <a:r>
              <a:rPr lang="en-US" sz="1200" i="1" dirty="0"/>
              <a:t>ACM Journal of Data and Information Quality (JDIQ)</a:t>
            </a:r>
            <a:r>
              <a:rPr lang="en-US" sz="1200" dirty="0"/>
              <a:t>, 8(1):2, November 2016.</a:t>
            </a:r>
          </a:p>
          <a:p>
            <a:r>
              <a:rPr lang="en-US" sz="1200" dirty="0"/>
              <a:t>Sebastian </a:t>
            </a:r>
            <a:r>
              <a:rPr lang="en-US" sz="1200" dirty="0" err="1"/>
              <a:t>Neumaier</a:t>
            </a:r>
            <a:r>
              <a:rPr lang="en-US" sz="1200" dirty="0"/>
              <a:t>, Jürgen </a:t>
            </a:r>
            <a:r>
              <a:rPr lang="en-US" sz="1200" dirty="0" err="1"/>
              <a:t>Umbrich</a:t>
            </a:r>
            <a:r>
              <a:rPr lang="en-US" sz="1200" dirty="0"/>
              <a:t>, and Axel Polleres. Lifting data portals to the web of data. In </a:t>
            </a:r>
            <a:r>
              <a:rPr lang="en-US" sz="1200" i="1" dirty="0"/>
              <a:t>10th Workshop on Linked Data on the Web (LDOW2017)</a:t>
            </a:r>
            <a:r>
              <a:rPr lang="en-US" sz="1200" dirty="0"/>
              <a:t>, Perth, </a:t>
            </a:r>
            <a:r>
              <a:rPr lang="en-US" sz="1200" dirty="0" err="1"/>
              <a:t>Austrialia</a:t>
            </a:r>
            <a:r>
              <a:rPr lang="en-US" sz="1200" dirty="0"/>
              <a:t>, April 2017. </a:t>
            </a:r>
          </a:p>
          <a:p>
            <a:r>
              <a:rPr lang="en-US" sz="1200" dirty="0"/>
              <a:t>Sebastian </a:t>
            </a:r>
            <a:r>
              <a:rPr lang="en-US" sz="1200" dirty="0" err="1"/>
              <a:t>Neumaier</a:t>
            </a:r>
            <a:r>
              <a:rPr lang="en-US" sz="1200" dirty="0"/>
              <a:t> and Axel Polleres. Enabling </a:t>
            </a:r>
            <a:r>
              <a:rPr lang="en-US" sz="1200" dirty="0" err="1"/>
              <a:t>spatio</a:t>
            </a:r>
            <a:r>
              <a:rPr lang="en-US" sz="1200" dirty="0"/>
              <a:t>-temporal search in open data. </a:t>
            </a:r>
            <a:r>
              <a:rPr lang="en-US" sz="1200" i="1" dirty="0"/>
              <a:t>Journal of Web Semantics (JWS)</a:t>
            </a:r>
            <a:r>
              <a:rPr lang="en-US" sz="1200" dirty="0"/>
              <a:t>, 55, March 2019.</a:t>
            </a:r>
          </a:p>
          <a:p>
            <a:r>
              <a:rPr lang="en-US" sz="1200" dirty="0"/>
              <a:t>Sebastian </a:t>
            </a:r>
            <a:r>
              <a:rPr lang="en-US" sz="1200" dirty="0" err="1"/>
              <a:t>Neumaier</a:t>
            </a:r>
            <a:r>
              <a:rPr lang="en-US" sz="1200" dirty="0"/>
              <a:t>, Jürgen </a:t>
            </a:r>
            <a:r>
              <a:rPr lang="en-US" sz="1200" dirty="0" err="1"/>
              <a:t>Umbrich</a:t>
            </a:r>
            <a:r>
              <a:rPr lang="en-US" sz="1200" dirty="0"/>
              <a:t>, Josiane Parreira, and Axel Polleres. Multi-level semantic labelling of numerical values. In </a:t>
            </a:r>
            <a:r>
              <a:rPr lang="en-US" sz="1200" i="1" dirty="0"/>
              <a:t>Proceedings of the 15th International Semantic Web Conference (ISWC 2016) - Part I</a:t>
            </a:r>
            <a:r>
              <a:rPr lang="en-US" sz="1200" dirty="0"/>
              <a:t>, volume 9981 of </a:t>
            </a:r>
            <a:r>
              <a:rPr lang="en-US" sz="1200" i="1" dirty="0"/>
              <a:t>Lecture Notes in Computer Science (LNCS)</a:t>
            </a:r>
            <a:r>
              <a:rPr lang="en-US" sz="1200" dirty="0"/>
              <a:t>, pages 428--445, Kobe, Japan, October 2016. Springer.</a:t>
            </a:r>
          </a:p>
          <a:p>
            <a:r>
              <a:rPr lang="en-US" sz="1200" dirty="0"/>
              <a:t>Axel Polleres, </a:t>
            </a:r>
            <a:r>
              <a:rPr lang="en-US" sz="1200" dirty="0" err="1"/>
              <a:t>Maulik</a:t>
            </a:r>
            <a:r>
              <a:rPr lang="en-US" sz="1200" dirty="0"/>
              <a:t> R. </a:t>
            </a:r>
            <a:r>
              <a:rPr lang="en-US" sz="1200" dirty="0" err="1"/>
              <a:t>Kamdar</a:t>
            </a:r>
            <a:r>
              <a:rPr lang="en-US" sz="1200" dirty="0"/>
              <a:t>, Javier D. Fernández, Tania </a:t>
            </a:r>
            <a:r>
              <a:rPr lang="en-US" sz="1200" dirty="0" err="1"/>
              <a:t>Tudorache</a:t>
            </a:r>
            <a:r>
              <a:rPr lang="en-US" sz="1200" dirty="0"/>
              <a:t>, and Mark A. </a:t>
            </a:r>
            <a:r>
              <a:rPr lang="en-US" sz="1200" dirty="0" err="1"/>
              <a:t>Musen</a:t>
            </a:r>
            <a:r>
              <a:rPr lang="en-US" sz="1200" dirty="0"/>
              <a:t>. A more decentralized vision for linked data. In </a:t>
            </a:r>
            <a:r>
              <a:rPr lang="en-US" sz="1200" i="1" dirty="0"/>
              <a:t>Decentralizing the Semantic Web (Workshop of ISWC2018)</a:t>
            </a:r>
            <a:r>
              <a:rPr lang="en-US" sz="1200" dirty="0"/>
              <a:t>, volume 2165 of </a:t>
            </a:r>
            <a:r>
              <a:rPr lang="en-US" sz="1200" i="1" dirty="0"/>
              <a:t>CEUR Workshop Proceedings</a:t>
            </a:r>
            <a:r>
              <a:rPr lang="en-US" sz="1200" dirty="0"/>
              <a:t>. CEUR-</a:t>
            </a:r>
            <a:r>
              <a:rPr lang="en-US" sz="1200" dirty="0" err="1"/>
              <a:t>WS.org</a:t>
            </a:r>
            <a:r>
              <a:rPr lang="en-US" sz="1200"/>
              <a:t>, October 2018.</a:t>
            </a:r>
            <a:endParaRPr lang="en-US" sz="1200" dirty="0"/>
          </a:p>
          <a:p>
            <a:r>
              <a:rPr lang="en-US" sz="1200" dirty="0" err="1"/>
              <a:t>Svitlana</a:t>
            </a:r>
            <a:r>
              <a:rPr lang="en-US" sz="1200" dirty="0"/>
              <a:t> </a:t>
            </a:r>
            <a:r>
              <a:rPr lang="en-US" sz="1200" dirty="0" err="1"/>
              <a:t>Vakulenko</a:t>
            </a:r>
            <a:r>
              <a:rPr lang="en-US" sz="1200" dirty="0"/>
              <a:t>, Javier Fernández, Axel Polleres, Maarten de </a:t>
            </a:r>
            <a:r>
              <a:rPr lang="en-US" sz="1200" dirty="0" err="1"/>
              <a:t>Rijke</a:t>
            </a:r>
            <a:r>
              <a:rPr lang="en-US" sz="1200" dirty="0"/>
              <a:t>, and Michael </a:t>
            </a:r>
            <a:r>
              <a:rPr lang="en-US" sz="1200" dirty="0" err="1"/>
              <a:t>Cochez</a:t>
            </a:r>
            <a:r>
              <a:rPr lang="en-US" sz="1200" dirty="0"/>
              <a:t>. Message passing for complex question answering over knowledge graphs. In </a:t>
            </a:r>
            <a:r>
              <a:rPr lang="en-US" sz="1200" i="1" dirty="0"/>
              <a:t>28th ACM International Conference on Information and Knowledge Management (CIKM2019</a:t>
            </a:r>
            <a:r>
              <a:rPr lang="en-US" sz="1200" dirty="0"/>
              <a:t>, Beijing, China, November 2019. to appear.</a:t>
            </a:r>
          </a:p>
          <a:p>
            <a:r>
              <a:rPr lang="en-US" sz="1200" dirty="0"/>
              <a:t>Sabrina </a:t>
            </a:r>
            <a:r>
              <a:rPr lang="en-US" sz="1200" dirty="0" err="1"/>
              <a:t>Kirrane</a:t>
            </a:r>
            <a:r>
              <a:rPr lang="en-US" sz="1200" dirty="0"/>
              <a:t>, Marta </a:t>
            </a:r>
            <a:r>
              <a:rPr lang="en-US" sz="1200" dirty="0" err="1"/>
              <a:t>Sabou</a:t>
            </a:r>
            <a:r>
              <a:rPr lang="en-US" sz="1200" dirty="0"/>
              <a:t>, Javier D. Fernández, Francesco Osborne, Cécile Robin, Paul </a:t>
            </a:r>
            <a:r>
              <a:rPr lang="en-US" sz="1200" dirty="0" err="1"/>
              <a:t>Buitelaar</a:t>
            </a:r>
            <a:r>
              <a:rPr lang="en-US" sz="1200" dirty="0"/>
              <a:t>, Enrico Motta, and Axel Polleres. A decade of semantic web research through the lenses of a mixed methods approach. </a:t>
            </a:r>
            <a:r>
              <a:rPr lang="en-US" sz="1200" i="1" dirty="0"/>
              <a:t>Semantic Web -- Interoperability, Usability, Applicability (SWJ)</a:t>
            </a:r>
            <a:r>
              <a:rPr lang="en-US" sz="1200" dirty="0"/>
              <a:t>, 2019. to appear (accepted for publication).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1200" dirty="0"/>
              <a:t>(Links for download on </a:t>
            </a:r>
            <a:r>
              <a:rPr lang="en-US" sz="1200" dirty="0">
                <a:hlinkClick r:id="rId2"/>
              </a:rPr>
              <a:t>http://polleres.net/publications/</a:t>
            </a:r>
            <a:r>
              <a:rPr lang="en-US" sz="1200" dirty="0"/>
              <a:t>  )</a:t>
            </a:r>
          </a:p>
          <a:p>
            <a:endParaRPr lang="en-US" sz="1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CF2793-2B5A-8049-81EC-35F961DEE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60" y="287973"/>
            <a:ext cx="1208164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Some references for the mentioned works (thanks to my co-authors!):</a:t>
            </a:r>
          </a:p>
        </p:txBody>
      </p:sp>
    </p:spTree>
    <p:extLst>
      <p:ext uri="{BB962C8B-B14F-4D97-AF65-F5344CB8AC3E}">
        <p14:creationId xmlns:p14="http://schemas.microsoft.com/office/powerpoint/2010/main" val="220027208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961D-0B6B-2247-ADD1-43EEE51A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Semantic Web to Linked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BDC15-7426-5846-9DEB-8E1413188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" y="1377884"/>
            <a:ext cx="10515600" cy="4351338"/>
          </a:xfrm>
        </p:spPr>
        <p:txBody>
          <a:bodyPr/>
          <a:lstStyle/>
          <a:p>
            <a:r>
              <a:rPr lang="en-US" dirty="0"/>
              <a:t>(2000s - ca. 2009)</a:t>
            </a:r>
          </a:p>
        </p:txBody>
      </p:sp>
      <p:pic>
        <p:nvPicPr>
          <p:cNvPr id="3074" name="Picture 2" descr="https://www.w3.org/2001/12/semweb-fin/swlevels.png">
            <a:extLst>
              <a:ext uri="{FF2B5EF4-FFF2-40B4-BE49-F238E27FC236}">
                <a16:creationId xmlns:a16="http://schemas.microsoft.com/office/drawing/2014/main" id="{0E026F25-C422-9B45-BA9B-2009EAEE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64904"/>
            <a:ext cx="3270863" cy="16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31060E-92F3-4B42-A9D2-6168EAE698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82" y="1637264"/>
            <a:ext cx="8250521" cy="3655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B918FE-94B8-9346-89DD-3F00CC61B330}"/>
              </a:ext>
            </a:extLst>
          </p:cNvPr>
          <p:cNvSpPr/>
          <p:nvPr/>
        </p:nvSpPr>
        <p:spPr>
          <a:xfrm>
            <a:off x="4499112" y="2638850"/>
            <a:ext cx="1192121" cy="7140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1EBF75-AE47-5844-BF24-E0105127B061}"/>
              </a:ext>
            </a:extLst>
          </p:cNvPr>
          <p:cNvSpPr/>
          <p:nvPr/>
        </p:nvSpPr>
        <p:spPr>
          <a:xfrm>
            <a:off x="7142922" y="3131121"/>
            <a:ext cx="1480644" cy="8448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6E337A-7186-FD48-B22D-24226ED37E67}"/>
              </a:ext>
            </a:extLst>
          </p:cNvPr>
          <p:cNvSpPr/>
          <p:nvPr/>
        </p:nvSpPr>
        <p:spPr>
          <a:xfrm>
            <a:off x="9856374" y="3114587"/>
            <a:ext cx="1560374" cy="5953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95E47B-CDE5-3A4A-B9B6-D5DF016D2745}"/>
              </a:ext>
            </a:extLst>
          </p:cNvPr>
          <p:cNvSpPr/>
          <p:nvPr/>
        </p:nvSpPr>
        <p:spPr>
          <a:xfrm>
            <a:off x="1079026" y="5320935"/>
            <a:ext cx="233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Semantic Web Activity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86CB3BB-1771-5D47-9CB7-11F14BEAE2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52" y="5267114"/>
            <a:ext cx="945274" cy="4769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9DE523-6CA4-3C43-884F-33D370DDAB96}"/>
              </a:ext>
            </a:extLst>
          </p:cNvPr>
          <p:cNvSpPr/>
          <p:nvPr/>
        </p:nvSpPr>
        <p:spPr>
          <a:xfrm>
            <a:off x="6096000" y="6396335"/>
            <a:ext cx="6235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Olivier </a:t>
            </a:r>
            <a:r>
              <a:rPr lang="en-US" sz="1200" dirty="0" err="1"/>
              <a:t>Boissier</a:t>
            </a:r>
            <a:r>
              <a:rPr lang="en-US" sz="1200" dirty="0"/>
              <a:t>, Marco </a:t>
            </a:r>
            <a:r>
              <a:rPr lang="en-US" sz="1200" dirty="0" err="1"/>
              <a:t>Colombetti</a:t>
            </a:r>
            <a:r>
              <a:rPr lang="en-US" sz="1200" dirty="0"/>
              <a:t>, Michael Luck, John-Jules Meyer, and Axel Polleres. Norms, organizations, and semantics. </a:t>
            </a:r>
            <a:r>
              <a:rPr lang="en-US" sz="1200" i="1" dirty="0"/>
              <a:t>The Knowledge Engineering Review</a:t>
            </a:r>
            <a:r>
              <a:rPr lang="en-US" sz="1200" dirty="0"/>
              <a:t>, 28(1):107--116, March 2013.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246530D-FA99-5244-B777-8E32F1C2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3078" y="6086633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247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46EC5916-6B19-9449-84D6-2D563D00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16961D-0B6B-2247-ADD1-43EEE51A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Semantic Web to Linked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BDC15-7426-5846-9DEB-8E1413188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" y="1377884"/>
            <a:ext cx="10515600" cy="4351338"/>
          </a:xfrm>
        </p:spPr>
        <p:txBody>
          <a:bodyPr/>
          <a:lstStyle/>
          <a:p>
            <a:r>
              <a:rPr lang="en-US" dirty="0"/>
              <a:t>(2000s - ca. 2009)</a:t>
            </a:r>
          </a:p>
          <a:p>
            <a:endParaRPr lang="en-US" dirty="0"/>
          </a:p>
          <a:p>
            <a:pPr lvl="1"/>
            <a:r>
              <a:rPr lang="en-US" dirty="0"/>
              <a:t>Main (distracting?) question: what is the “right” knowledge representation and logic to express “Knowledge on the Web”?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Description Logics?</a:t>
            </a:r>
          </a:p>
          <a:p>
            <a:pPr lvl="2"/>
            <a:r>
              <a:rPr lang="en-US" dirty="0"/>
              <a:t>Rules? (</a:t>
            </a:r>
            <a:r>
              <a:rPr lang="en-US" dirty="0" err="1"/>
              <a:t>Datalog</a:t>
            </a:r>
            <a:r>
              <a:rPr lang="en-US" dirty="0"/>
              <a:t>, Deductive Databases)</a:t>
            </a:r>
          </a:p>
          <a:p>
            <a:pPr lvl="4"/>
            <a:r>
              <a:rPr lang="en-US" dirty="0"/>
              <a:t>Nonmonotonic Logic Programming/Default Reasoning </a:t>
            </a:r>
          </a:p>
          <a:p>
            <a:pPr lvl="4"/>
            <a:r>
              <a:rPr lang="en-US" dirty="0"/>
              <a:t>Open World Assumption vs. Closed World Assumption?</a:t>
            </a:r>
          </a:p>
          <a:p>
            <a:pPr lvl="4"/>
            <a:r>
              <a:rPr lang="en-US" dirty="0"/>
              <a:t>“Local Closed–World assumption”/”Contextually scoped negation”</a:t>
            </a:r>
          </a:p>
          <a:p>
            <a:pPr lvl="4"/>
            <a:r>
              <a:rPr lang="en-US" dirty="0"/>
              <a:t>Unique Names Assumption vs. Non-unique names</a:t>
            </a:r>
          </a:p>
          <a:p>
            <a:pPr marL="1828800" lvl="4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1918C2FB-1272-F944-AAE8-312FF3DAC297}"/>
              </a:ext>
            </a:extLst>
          </p:cNvPr>
          <p:cNvSpPr/>
          <p:nvPr/>
        </p:nvSpPr>
        <p:spPr>
          <a:xfrm>
            <a:off x="9522870" y="636350"/>
            <a:ext cx="2644403" cy="1331843"/>
          </a:xfrm>
          <a:prstGeom prst="wedgeRoundRectCallout">
            <a:avLst>
              <a:gd name="adj1" fmla="val -311082"/>
              <a:gd name="adj2" fmla="val 1672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My Web site is about </a:t>
            </a:r>
            <a:r>
              <a:rPr lang="en-US" b="1" i="1" dirty="0"/>
              <a:t>thrillers</a:t>
            </a:r>
            <a:r>
              <a:rPr lang="en-US" dirty="0"/>
              <a:t>, </a:t>
            </a:r>
          </a:p>
          <a:p>
            <a:pPr algn="ctr"/>
            <a:r>
              <a:rPr lang="en-US" b="1" dirty="0"/>
              <a:t>Psycho</a:t>
            </a:r>
            <a:r>
              <a:rPr lang="en-US" dirty="0"/>
              <a:t> is a thriller</a:t>
            </a:r>
          </a:p>
          <a:p>
            <a:pPr algn="ctr"/>
            <a:r>
              <a:rPr lang="en-US" dirty="0"/>
              <a:t>all </a:t>
            </a:r>
            <a:r>
              <a:rPr lang="en-US" b="1" i="1" dirty="0"/>
              <a:t>thrillers</a:t>
            </a:r>
            <a:r>
              <a:rPr lang="en-US" dirty="0"/>
              <a:t> are </a:t>
            </a:r>
            <a:r>
              <a:rPr lang="en-US" b="1" i="1" dirty="0"/>
              <a:t>movies</a:t>
            </a: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E2D26822-2C4C-DC43-B1D6-4A3EE0BF3370}"/>
              </a:ext>
            </a:extLst>
          </p:cNvPr>
          <p:cNvSpPr/>
          <p:nvPr/>
        </p:nvSpPr>
        <p:spPr>
          <a:xfrm>
            <a:off x="10225523" y="2568126"/>
            <a:ext cx="1987826" cy="1331843"/>
          </a:xfrm>
          <a:prstGeom prst="wedgeRoundRectCallout">
            <a:avLst>
              <a:gd name="adj1" fmla="val -202966"/>
              <a:gd name="adj2" fmla="val 741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All horror movies </a:t>
            </a:r>
            <a:r>
              <a:rPr lang="en-US" b="1" i="1" u="sng" dirty="0"/>
              <a:t>except</a:t>
            </a:r>
            <a:r>
              <a:rPr lang="en-US" dirty="0"/>
              <a:t> </a:t>
            </a:r>
            <a:r>
              <a:rPr lang="en-US" b="1" i="1" dirty="0"/>
              <a:t>comedies </a:t>
            </a:r>
            <a:r>
              <a:rPr lang="en-US" dirty="0"/>
              <a:t>are </a:t>
            </a:r>
            <a:r>
              <a:rPr lang="en-US" b="1" i="1" dirty="0"/>
              <a:t>thrillers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ACD532-EA60-664A-B35A-126C606C6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9" y="4288971"/>
            <a:ext cx="1350262" cy="1966686"/>
          </a:xfrm>
          <a:prstGeom prst="rect">
            <a:avLst/>
          </a:prstGeom>
        </p:spPr>
      </p:pic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7207F8EA-C106-D741-B699-13CDA9ED09D5}"/>
              </a:ext>
            </a:extLst>
          </p:cNvPr>
          <p:cNvSpPr/>
          <p:nvPr/>
        </p:nvSpPr>
        <p:spPr>
          <a:xfrm>
            <a:off x="7378262" y="5482328"/>
            <a:ext cx="4727069" cy="1331843"/>
          </a:xfrm>
          <a:prstGeom prst="wedgeRoundRectCallout">
            <a:avLst>
              <a:gd name="adj1" fmla="val -70899"/>
              <a:gd name="adj2" fmla="val -800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All horror movies </a:t>
            </a:r>
            <a:r>
              <a:rPr lang="en-US" b="1" i="1" dirty="0"/>
              <a:t>listed on my Website </a:t>
            </a:r>
            <a:r>
              <a:rPr lang="en-US" dirty="0"/>
              <a:t>except comedies </a:t>
            </a:r>
            <a:r>
              <a:rPr lang="en-US" b="1" u="sng" dirty="0"/>
              <a:t>listed on IMDB</a:t>
            </a:r>
            <a:r>
              <a:rPr lang="en-US" b="1" dirty="0"/>
              <a:t> </a:t>
            </a:r>
            <a:r>
              <a:rPr lang="en-US" dirty="0"/>
              <a:t>are thrillers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5FAF36-08BA-D14A-A4D4-5545CDE1966D}"/>
              </a:ext>
            </a:extLst>
          </p:cNvPr>
          <p:cNvGrpSpPr/>
          <p:nvPr/>
        </p:nvGrpSpPr>
        <p:grpSpPr>
          <a:xfrm>
            <a:off x="9296400" y="4053667"/>
            <a:ext cx="2808931" cy="1331843"/>
            <a:chOff x="9296400" y="4053667"/>
            <a:chExt cx="2808931" cy="1331843"/>
          </a:xfrm>
        </p:grpSpPr>
        <p:sp>
          <p:nvSpPr>
            <p:cNvPr id="26" name="Rounded Rectangular Callout 25">
              <a:extLst>
                <a:ext uri="{FF2B5EF4-FFF2-40B4-BE49-F238E27FC236}">
                  <a16:creationId xmlns:a16="http://schemas.microsoft.com/office/drawing/2014/main" id="{64B278B6-90FF-2E4D-8172-E213D6E75C3A}"/>
                </a:ext>
              </a:extLst>
            </p:cNvPr>
            <p:cNvSpPr/>
            <p:nvPr/>
          </p:nvSpPr>
          <p:spPr>
            <a:xfrm>
              <a:off x="9296400" y="4053667"/>
              <a:ext cx="2808931" cy="1331843"/>
            </a:xfrm>
            <a:prstGeom prst="wedgeRoundRectCallout">
              <a:avLst>
                <a:gd name="adj1" fmla="val -192014"/>
                <a:gd name="adj2" fmla="val -12991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i="1" dirty="0"/>
                <a:t>Is </a:t>
              </a:r>
              <a:r>
                <a:rPr lang="en-US" b="1" i="1" dirty="0"/>
                <a:t>Nightmare </a:t>
              </a:r>
            </a:p>
            <a:p>
              <a:r>
                <a:rPr lang="en-US" b="1" i="1" dirty="0"/>
                <a:t>on Elm Street</a:t>
              </a:r>
              <a:r>
                <a:rPr lang="en-US" i="1" dirty="0"/>
                <a:t> </a:t>
              </a:r>
            </a:p>
            <a:p>
              <a:r>
                <a:rPr lang="en-US" i="1" dirty="0"/>
                <a:t>a comedy?</a:t>
              </a:r>
            </a:p>
          </p:txBody>
        </p:sp>
        <p:pic>
          <p:nvPicPr>
            <p:cNvPr id="4098" name="Picture 2" descr="Freddy Krueger">
              <a:extLst>
                <a:ext uri="{FF2B5EF4-FFF2-40B4-BE49-F238E27FC236}">
                  <a16:creationId xmlns:a16="http://schemas.microsoft.com/office/drawing/2014/main" id="{D7CFC45C-B882-DC42-9C60-2DC37B2CE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5072" y="4198256"/>
              <a:ext cx="1071157" cy="1071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C002E69E-FBFD-C748-947E-5A8D27450BEB}"/>
              </a:ext>
            </a:extLst>
          </p:cNvPr>
          <p:cNvSpPr/>
          <p:nvPr/>
        </p:nvSpPr>
        <p:spPr>
          <a:xfrm>
            <a:off x="3125244" y="5510391"/>
            <a:ext cx="3904760" cy="1331843"/>
          </a:xfrm>
          <a:prstGeom prst="wedgeRoundRectCallout">
            <a:avLst>
              <a:gd name="adj1" fmla="val -63441"/>
              <a:gd name="adj2" fmla="val -602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/>
              <a:t>www.imdb.com</a:t>
            </a:r>
            <a:r>
              <a:rPr lang="en-US" b="1" i="1" dirty="0"/>
              <a:t>/title/tt0175142/  </a:t>
            </a:r>
          </a:p>
          <a:p>
            <a:pPr algn="ctr"/>
            <a:r>
              <a:rPr lang="en-US" b="1" i="1" dirty="0"/>
              <a:t>vs. </a:t>
            </a:r>
            <a:r>
              <a:rPr lang="en-US" b="1" i="1" dirty="0" err="1"/>
              <a:t>en.wikipedia.org</a:t>
            </a:r>
            <a:r>
              <a:rPr lang="en-US" b="1" i="1" dirty="0"/>
              <a:t>/wiki/</a:t>
            </a:r>
            <a:r>
              <a:rPr lang="en-US" b="1" i="1" dirty="0" err="1"/>
              <a:t>Scary_Movie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84384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8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961D-0B6B-2247-ADD1-43EEE51A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Semantic Web to Linked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BDC15-7426-5846-9DEB-8E1413188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" y="1377884"/>
            <a:ext cx="10515600" cy="4351338"/>
          </a:xfrm>
        </p:spPr>
        <p:txBody>
          <a:bodyPr/>
          <a:lstStyle/>
          <a:p>
            <a:r>
              <a:rPr lang="en-US" dirty="0"/>
              <a:t>(2000s - ca. 2009)</a:t>
            </a:r>
          </a:p>
          <a:p>
            <a:endParaRPr lang="en-US" dirty="0"/>
          </a:p>
          <a:p>
            <a:pPr lvl="1"/>
            <a:r>
              <a:rPr lang="en-US" dirty="0"/>
              <a:t>Main (distracting?) question: what is the “right” knowledge representation and logic to express “Knowledge on the Web”?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Description Logics?</a:t>
            </a:r>
          </a:p>
          <a:p>
            <a:pPr lvl="2"/>
            <a:r>
              <a:rPr lang="en-US" dirty="0"/>
              <a:t>Rules? (</a:t>
            </a:r>
            <a:r>
              <a:rPr lang="en-US" dirty="0" err="1"/>
              <a:t>Datalog</a:t>
            </a:r>
            <a:r>
              <a:rPr lang="en-US" dirty="0"/>
              <a:t>, Deductive Databases)</a:t>
            </a:r>
          </a:p>
          <a:p>
            <a:pPr lvl="4"/>
            <a:r>
              <a:rPr lang="en-US" dirty="0"/>
              <a:t>Nonmonotonic Logic Programming/Default Reasoning </a:t>
            </a:r>
          </a:p>
          <a:p>
            <a:pPr lvl="4"/>
            <a:r>
              <a:rPr lang="en-US" dirty="0"/>
              <a:t>Open World Assumption vs. Closed World Assumption?</a:t>
            </a:r>
          </a:p>
          <a:p>
            <a:pPr lvl="4"/>
            <a:r>
              <a:rPr lang="en-US" dirty="0"/>
              <a:t>Unique Names Assumption vs. Non-unique names</a:t>
            </a:r>
          </a:p>
          <a:p>
            <a:pPr lvl="4"/>
            <a:r>
              <a:rPr lang="en-US" dirty="0"/>
              <a:t>“Local Closed–World assumption”/”Contextually scoped negation”</a:t>
            </a:r>
          </a:p>
          <a:p>
            <a:pPr lvl="2"/>
            <a:endParaRPr lang="en-US" dirty="0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1918C2FB-1272-F944-AAE8-312FF3DAC297}"/>
              </a:ext>
            </a:extLst>
          </p:cNvPr>
          <p:cNvSpPr/>
          <p:nvPr/>
        </p:nvSpPr>
        <p:spPr>
          <a:xfrm>
            <a:off x="10204174" y="637656"/>
            <a:ext cx="1987826" cy="1331843"/>
          </a:xfrm>
          <a:prstGeom prst="wedgeRoundRectCallout">
            <a:avLst>
              <a:gd name="adj1" fmla="val -397886"/>
              <a:gd name="adj2" fmla="val 1690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My Web site is about </a:t>
            </a:r>
            <a:r>
              <a:rPr lang="en-US" b="1" i="1" dirty="0"/>
              <a:t>Thrillers</a:t>
            </a:r>
            <a:r>
              <a:rPr lang="en-US" dirty="0"/>
              <a:t>, all </a:t>
            </a:r>
            <a:r>
              <a:rPr lang="en-US" b="1" i="1" dirty="0"/>
              <a:t>thrillers</a:t>
            </a:r>
            <a:r>
              <a:rPr lang="en-US" dirty="0"/>
              <a:t> are </a:t>
            </a:r>
            <a:r>
              <a:rPr lang="en-US" b="1" i="1" dirty="0"/>
              <a:t>movies</a:t>
            </a: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E2D26822-2C4C-DC43-B1D6-4A3EE0BF3370}"/>
              </a:ext>
            </a:extLst>
          </p:cNvPr>
          <p:cNvSpPr/>
          <p:nvPr/>
        </p:nvSpPr>
        <p:spPr>
          <a:xfrm>
            <a:off x="10225523" y="2568126"/>
            <a:ext cx="1987826" cy="1331843"/>
          </a:xfrm>
          <a:prstGeom prst="wedgeRoundRectCallout">
            <a:avLst>
              <a:gd name="adj1" fmla="val -202966"/>
              <a:gd name="adj2" fmla="val 741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All horror movies </a:t>
            </a:r>
            <a:r>
              <a:rPr lang="en-US" b="1" i="1" u="sng" dirty="0"/>
              <a:t>except</a:t>
            </a:r>
            <a:r>
              <a:rPr lang="en-US" dirty="0"/>
              <a:t> </a:t>
            </a:r>
            <a:r>
              <a:rPr lang="en-US" b="1" i="1" dirty="0"/>
              <a:t>comedies </a:t>
            </a:r>
            <a:r>
              <a:rPr lang="en-US" dirty="0"/>
              <a:t>are </a:t>
            </a:r>
            <a:r>
              <a:rPr lang="en-US" b="1" i="1" dirty="0"/>
              <a:t>thrillers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ACD532-EA60-664A-B35A-126C606C6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9" y="4288971"/>
            <a:ext cx="1350262" cy="1966686"/>
          </a:xfrm>
          <a:prstGeom prst="rect">
            <a:avLst/>
          </a:prstGeom>
        </p:spPr>
      </p:pic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DDFA4F31-8596-B847-B6AD-DE6BC62A5A84}"/>
              </a:ext>
            </a:extLst>
          </p:cNvPr>
          <p:cNvSpPr/>
          <p:nvPr/>
        </p:nvSpPr>
        <p:spPr>
          <a:xfrm>
            <a:off x="8273143" y="5539208"/>
            <a:ext cx="3904760" cy="1331843"/>
          </a:xfrm>
          <a:prstGeom prst="wedgeRoundRectCallout">
            <a:avLst>
              <a:gd name="adj1" fmla="val -86051"/>
              <a:gd name="adj2" fmla="val -969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/>
              <a:t>www.imdb.com</a:t>
            </a:r>
            <a:r>
              <a:rPr lang="en-US" b="1" i="1" dirty="0"/>
              <a:t>/title/tt0175142/  </a:t>
            </a:r>
          </a:p>
          <a:p>
            <a:pPr algn="ctr"/>
            <a:r>
              <a:rPr lang="en-US" b="1" i="1" dirty="0"/>
              <a:t>vs. </a:t>
            </a:r>
            <a:r>
              <a:rPr lang="en-US" b="1" i="1" dirty="0" err="1"/>
              <a:t>en.wikipedia.org</a:t>
            </a:r>
            <a:r>
              <a:rPr lang="en-US" b="1" i="1" dirty="0"/>
              <a:t>/wiki/</a:t>
            </a:r>
            <a:r>
              <a:rPr lang="en-US" b="1" i="1" dirty="0" err="1"/>
              <a:t>Scary_Movie</a:t>
            </a:r>
            <a:endParaRPr lang="en-US" b="1" i="1" dirty="0"/>
          </a:p>
        </p:txBody>
      </p: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7207F8EA-C106-D741-B699-13CDA9ED09D5}"/>
              </a:ext>
            </a:extLst>
          </p:cNvPr>
          <p:cNvSpPr/>
          <p:nvPr/>
        </p:nvSpPr>
        <p:spPr>
          <a:xfrm>
            <a:off x="2940856" y="5539208"/>
            <a:ext cx="4499867" cy="1331843"/>
          </a:xfrm>
          <a:prstGeom prst="wedgeRoundRectCallout">
            <a:avLst>
              <a:gd name="adj1" fmla="val -63191"/>
              <a:gd name="adj2" fmla="val -658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All horror movies </a:t>
            </a:r>
            <a:r>
              <a:rPr lang="en-US" b="1" i="1" dirty="0"/>
              <a:t>listed on my Website </a:t>
            </a:r>
            <a:r>
              <a:rPr lang="en-US" dirty="0"/>
              <a:t>except comedies </a:t>
            </a:r>
            <a:r>
              <a:rPr lang="en-US" b="1" dirty="0"/>
              <a:t>listed on IMDB </a:t>
            </a:r>
            <a:r>
              <a:rPr lang="en-US" dirty="0"/>
              <a:t>are thrillers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5FAF36-08BA-D14A-A4D4-5545CDE1966D}"/>
              </a:ext>
            </a:extLst>
          </p:cNvPr>
          <p:cNvGrpSpPr/>
          <p:nvPr/>
        </p:nvGrpSpPr>
        <p:grpSpPr>
          <a:xfrm>
            <a:off x="9296400" y="4053667"/>
            <a:ext cx="2808931" cy="1331843"/>
            <a:chOff x="9296400" y="4053667"/>
            <a:chExt cx="2808931" cy="1331843"/>
          </a:xfrm>
        </p:grpSpPr>
        <p:sp>
          <p:nvSpPr>
            <p:cNvPr id="26" name="Rounded Rectangular Callout 25">
              <a:extLst>
                <a:ext uri="{FF2B5EF4-FFF2-40B4-BE49-F238E27FC236}">
                  <a16:creationId xmlns:a16="http://schemas.microsoft.com/office/drawing/2014/main" id="{64B278B6-90FF-2E4D-8172-E213D6E75C3A}"/>
                </a:ext>
              </a:extLst>
            </p:cNvPr>
            <p:cNvSpPr/>
            <p:nvPr/>
          </p:nvSpPr>
          <p:spPr>
            <a:xfrm>
              <a:off x="9296400" y="4053667"/>
              <a:ext cx="2808931" cy="1331843"/>
            </a:xfrm>
            <a:prstGeom prst="wedgeRoundRectCallout">
              <a:avLst>
                <a:gd name="adj1" fmla="val -192014"/>
                <a:gd name="adj2" fmla="val -12991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i="1" dirty="0"/>
                <a:t>Is </a:t>
              </a:r>
              <a:r>
                <a:rPr lang="en-US" b="1" i="1" dirty="0"/>
                <a:t>Nightmare </a:t>
              </a:r>
            </a:p>
            <a:p>
              <a:r>
                <a:rPr lang="en-US" b="1" i="1" dirty="0"/>
                <a:t>on Elm Street</a:t>
              </a:r>
              <a:r>
                <a:rPr lang="en-US" i="1" dirty="0"/>
                <a:t> </a:t>
              </a:r>
            </a:p>
            <a:p>
              <a:r>
                <a:rPr lang="en-US" i="1" dirty="0"/>
                <a:t>a comedy?</a:t>
              </a:r>
            </a:p>
          </p:txBody>
        </p:sp>
        <p:pic>
          <p:nvPicPr>
            <p:cNvPr id="4098" name="Picture 2" descr="Freddy Krueger">
              <a:extLst>
                <a:ext uri="{FF2B5EF4-FFF2-40B4-BE49-F238E27FC236}">
                  <a16:creationId xmlns:a16="http://schemas.microsoft.com/office/drawing/2014/main" id="{D7CFC45C-B882-DC42-9C60-2DC37B2CE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5072" y="4198256"/>
              <a:ext cx="1071157" cy="1071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588680D-031C-D34B-B470-38DE4116F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2" y="1827184"/>
            <a:ext cx="4439548" cy="37120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7B6AD1-617D-AA43-B56D-BC937FC2E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4654">
            <a:off x="3741547" y="2002617"/>
            <a:ext cx="5397500" cy="12409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4274FF-C1F7-A34C-8972-BAFB680E2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98568">
            <a:off x="6977722" y="3188018"/>
            <a:ext cx="4142409" cy="32484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664A1BE-F70B-EF4E-A2DB-A9E36261DAD8}"/>
              </a:ext>
            </a:extLst>
          </p:cNvPr>
          <p:cNvSpPr/>
          <p:nvPr/>
        </p:nvSpPr>
        <p:spPr>
          <a:xfrm>
            <a:off x="875154" y="3775480"/>
            <a:ext cx="2394857" cy="944108"/>
          </a:xfrm>
          <a:prstGeom prst="wedgeRoundRectCallout">
            <a:avLst>
              <a:gd name="adj1" fmla="val -2045"/>
              <a:gd name="adj2" fmla="val -5993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Keep DL and Rules separate?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B5017120-B2D0-DC4D-A4E3-A79C303CF0CA}"/>
              </a:ext>
            </a:extLst>
          </p:cNvPr>
          <p:cNvSpPr/>
          <p:nvPr/>
        </p:nvSpPr>
        <p:spPr>
          <a:xfrm>
            <a:off x="4145037" y="2957868"/>
            <a:ext cx="2394857" cy="944108"/>
          </a:xfrm>
          <a:prstGeom prst="wedgeRoundRectCallout">
            <a:avLst>
              <a:gd name="adj1" fmla="val 2197"/>
              <a:gd name="adj2" fmla="val -70699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 on Unified Logics?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22C170D5-97A6-1C45-92E1-A4AD6E7E7B93}"/>
              </a:ext>
            </a:extLst>
          </p:cNvPr>
          <p:cNvSpPr/>
          <p:nvPr/>
        </p:nvSpPr>
        <p:spPr>
          <a:xfrm>
            <a:off x="7539720" y="4916762"/>
            <a:ext cx="2394857" cy="944108"/>
          </a:xfrm>
          <a:prstGeom prst="wedgeRoundRectCallout">
            <a:avLst>
              <a:gd name="adj1" fmla="val -2045"/>
              <a:gd name="adj2" fmla="val -5993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Contextualized Reasoning?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25CAF055-3B03-1E4A-8144-E13580FD3820}"/>
              </a:ext>
            </a:extLst>
          </p:cNvPr>
          <p:cNvSpPr/>
          <p:nvPr/>
        </p:nvSpPr>
        <p:spPr>
          <a:xfrm>
            <a:off x="81542" y="5349194"/>
            <a:ext cx="7273645" cy="1465357"/>
          </a:xfrm>
          <a:prstGeom prst="wedgeRoundRectCallout">
            <a:avLst>
              <a:gd name="adj1" fmla="val -3258"/>
              <a:gd name="adj2" fmla="val -4456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Good news! Boost in KR research:</a:t>
            </a:r>
          </a:p>
          <a:p>
            <a:pPr algn="ctr"/>
            <a:r>
              <a:rPr lang="en-US" sz="2400" b="1" i="1" dirty="0"/>
              <a:t> We know very well which ontological reasoning </a:t>
            </a:r>
          </a:p>
          <a:p>
            <a:pPr algn="ctr"/>
            <a:r>
              <a:rPr lang="en-US" sz="2400" b="1" i="1" dirty="0"/>
              <a:t>approaches are decidable and how they scale </a:t>
            </a:r>
          </a:p>
          <a:p>
            <a:pPr algn="ctr"/>
            <a:r>
              <a:rPr lang="en-US" sz="2400" b="1" i="1" dirty="0">
                <a:sym typeface="Wingdings" pitchFamily="2" charset="2"/>
              </a:rPr>
              <a:t> </a:t>
            </a:r>
            <a:r>
              <a:rPr lang="en-US" sz="2400" b="1" i="1" dirty="0"/>
              <a:t>OWL2, OBDA</a:t>
            </a:r>
          </a:p>
        </p:txBody>
      </p:sp>
    </p:spTree>
    <p:extLst>
      <p:ext uri="{BB962C8B-B14F-4D97-AF65-F5344CB8AC3E}">
        <p14:creationId xmlns:p14="http://schemas.microsoft.com/office/powerpoint/2010/main" val="134938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1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6185</TotalTime>
  <Words>5372</Words>
  <Application>Microsoft Macintosh PowerPoint</Application>
  <PresentationFormat>Widescreen</PresentationFormat>
  <Paragraphs>930</Paragraphs>
  <Slides>64</Slides>
  <Notes>21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8" baseType="lpstr">
      <vt:lpstr>ＭＳ Ｐゴシック</vt:lpstr>
      <vt:lpstr>Arial</vt:lpstr>
      <vt:lpstr>Arial Rounded MT Bold</vt:lpstr>
      <vt:lpstr>Avenir Next</vt:lpstr>
      <vt:lpstr>Calibri</vt:lpstr>
      <vt:lpstr>Calibri Light</vt:lpstr>
      <vt:lpstr>Courier New</vt:lpstr>
      <vt:lpstr>Georgia</vt:lpstr>
      <vt:lpstr>Lucida Blackletter</vt:lpstr>
      <vt:lpstr>Lucida Sans</vt:lpstr>
      <vt:lpstr>Mangal</vt:lpstr>
      <vt:lpstr>Verdana</vt:lpstr>
      <vt:lpstr>Wingdings</vt:lpstr>
      <vt:lpstr>Office Theme</vt:lpstr>
      <vt:lpstr>How do Semantic Web, Linked Data, Open Data, and Knowledge Graphs interplay?</vt:lpstr>
      <vt:lpstr>Semantic Web, Linked Data, Open Data, Knowledge Graphs … travel report from a personal journey </vt:lpstr>
      <vt:lpstr>Trip map… (incl. some “data lakes”)</vt:lpstr>
      <vt:lpstr>From Semantic Web to Linked Data</vt:lpstr>
      <vt:lpstr>From Semantic Web to Linked Data</vt:lpstr>
      <vt:lpstr>From Semantic Web to Linked Data</vt:lpstr>
      <vt:lpstr>From Semantic Web to Linked Data</vt:lpstr>
      <vt:lpstr>From Semantic Web to Linked Data</vt:lpstr>
      <vt:lpstr>From Semantic Web to Linked Data</vt:lpstr>
      <vt:lpstr>From Semantic Web to Linked Data</vt:lpstr>
      <vt:lpstr>From Semantic Web to Linked Data</vt:lpstr>
      <vt:lpstr>From Semantic Web to Linked Data</vt:lpstr>
      <vt:lpstr>From Semantic Web to Linked (Open) Data</vt:lpstr>
      <vt:lpstr>From Semantic Web to Linked (Open) Data</vt:lpstr>
      <vt:lpstr>From Semantic Web to Linked (Open) Data</vt:lpstr>
      <vt:lpstr>From Semantic Web to Linked (Open) Data</vt:lpstr>
      <vt:lpstr>…for Linked Data publishers</vt:lpstr>
      <vt:lpstr>PowerPoint Presentation</vt:lpstr>
      <vt:lpstr>PowerPoint Presentation</vt:lpstr>
      <vt:lpstr>PowerPoint Presentation</vt:lpstr>
      <vt:lpstr>From Linked Data to Open Data</vt:lpstr>
      <vt:lpstr>From Linked Data to Open Data</vt:lpstr>
      <vt:lpstr>Open Data as a Global Trend:</vt:lpstr>
      <vt:lpstr>Open Data portals…</vt:lpstr>
      <vt:lpstr>What do you find on Open Data Portals?</vt:lpstr>
      <vt:lpstr>From (Linked) Open Data to Knowledge Graphs</vt:lpstr>
      <vt:lpstr>What is a Knowledge Graph?</vt:lpstr>
      <vt:lpstr>What is a Knowledge Graph? More examples and Definitions:</vt:lpstr>
      <vt:lpstr>What is a Knowledge Graph? More examples and Definitions:</vt:lpstr>
      <vt:lpstr>What is new/different about Knowledge Graphs?</vt:lpstr>
      <vt:lpstr>What is new/different about Knowledge Graphs?</vt:lpstr>
      <vt:lpstr>PowerPoint Presentation</vt:lpstr>
      <vt:lpstr>PowerPoint Presentation</vt:lpstr>
      <vt:lpstr>Summary: What is new/different about Knowledge Graphs?</vt:lpstr>
      <vt:lpstr>From Knowledge Graphs (back) to Semantic Web</vt:lpstr>
      <vt:lpstr>From Knowledge Graphs (back) to Linked (Open) Data:</vt:lpstr>
      <vt:lpstr>From Knowledge Graphs (back) to Linked Open Data:</vt:lpstr>
      <vt:lpstr>PowerPoint Presentation</vt:lpstr>
      <vt:lpstr>Recall: What do you find on Open Data Portals?</vt:lpstr>
      <vt:lpstr>PowerPoint Presentation</vt:lpstr>
      <vt:lpstr>PowerPoint Presentation</vt:lpstr>
      <vt:lpstr>Example Open Data Table:</vt:lpstr>
      <vt:lpstr>Open Data CSVs look more like this</vt:lpstr>
      <vt:lpstr>What can we do to make Open Data better searchable?</vt:lpstr>
      <vt:lpstr>Geospatial Linked Data:</vt:lpstr>
      <vt:lpstr>PowerPoint Presentation</vt:lpstr>
      <vt:lpstr>Temporal Knowledge Bases</vt:lpstr>
      <vt:lpstr>Dataset Labelling</vt:lpstr>
      <vt:lpstr>How well does it work? Indexed Datasets</vt:lpstr>
      <vt:lpstr>Search Interface: https://data.wu.ac.at/odgraphsearch/ </vt:lpstr>
      <vt:lpstr>Lessons learned</vt:lpstr>
      <vt:lpstr>How can we also use numeric values?</vt:lpstr>
      <vt:lpstr>PowerPoint Presentation</vt:lpstr>
      <vt:lpstr>Numeric Values in Open KGs?</vt:lpstr>
      <vt:lpstr>Background Knowledge Graph</vt:lpstr>
      <vt:lpstr>Label based on Nearest Neighbors</vt:lpstr>
      <vt:lpstr>Example Labelling:</vt:lpstr>
      <vt:lpstr>Lessons learned:</vt:lpstr>
      <vt:lpstr>The journey doesn’t end here…</vt:lpstr>
      <vt:lpstr>The journey doesn’t end here…</vt:lpstr>
      <vt:lpstr>Last but not least, some bad news…</vt:lpstr>
      <vt:lpstr>Time for a postcard…</vt:lpstr>
      <vt:lpstr>Time for a postcard…</vt:lpstr>
      <vt:lpstr>Some references for the mentioned works (thanks to my co-authors!):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Semantic Web, Linked Data, Open Data Knowledge Graphs … travel report from a personal journey </dc:title>
  <dc:creator>Microsoft Office User</dc:creator>
  <cp:lastModifiedBy>Microsoft Office User</cp:lastModifiedBy>
  <cp:revision>307</cp:revision>
  <cp:lastPrinted>2019-08-27T11:51:34Z</cp:lastPrinted>
  <dcterms:created xsi:type="dcterms:W3CDTF">2019-08-02T06:56:16Z</dcterms:created>
  <dcterms:modified xsi:type="dcterms:W3CDTF">2019-08-27T11:54:32Z</dcterms:modified>
</cp:coreProperties>
</file>