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61" r:id="rId2"/>
    <p:sldId id="260" r:id="rId3"/>
    <p:sldId id="263" r:id="rId4"/>
    <p:sldId id="264" r:id="rId5"/>
    <p:sldId id="265" r:id="rId6"/>
    <p:sldId id="266" r:id="rId7"/>
    <p:sldId id="267" r:id="rId8"/>
    <p:sldId id="268" r:id="rId9"/>
    <p:sldId id="269" r:id="rId10"/>
    <p:sldId id="270" r:id="rId11"/>
    <p:sldId id="262" r:id="rId12"/>
    <p:sldId id="271" r:id="rId13"/>
    <p:sldId id="272" r:id="rId14"/>
    <p:sldId id="274" r:id="rId15"/>
    <p:sldId id="273" r:id="rId16"/>
    <p:sldId id="275" r:id="rId17"/>
    <p:sldId id="257" r:id="rId18"/>
    <p:sldId id="258" r:id="rId19"/>
    <p:sldId id="259" r:id="rId20"/>
    <p:sldId id="278" r:id="rId21"/>
    <p:sldId id="280" r:id="rId22"/>
    <p:sldId id="281" r:id="rId23"/>
    <p:sldId id="282"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17"/>
    <p:restoredTop sz="94725"/>
  </p:normalViewPr>
  <p:slideViewPr>
    <p:cSldViewPr snapToGrid="0" snapToObjects="1">
      <p:cViewPr varScale="1">
        <p:scale>
          <a:sx n="110" d="100"/>
          <a:sy n="110" d="100"/>
        </p:scale>
        <p:origin x="5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82B8-ECE7-3246-BEAF-39AD19BF9A5F}" type="datetimeFigureOut">
              <a:rPr lang="en-US" smtClean="0"/>
              <a:t>9/30/19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7FD19F-B361-064A-8645-693F6DDCE016}" type="slidenum">
              <a:rPr lang="en-US" smtClean="0"/>
              <a:t>‹#›</a:t>
            </a:fld>
            <a:endParaRPr lang="en-US"/>
          </a:p>
        </p:txBody>
      </p:sp>
    </p:spTree>
    <p:extLst>
      <p:ext uri="{BB962C8B-B14F-4D97-AF65-F5344CB8AC3E}">
        <p14:creationId xmlns:p14="http://schemas.microsoft.com/office/powerpoint/2010/main" val="96937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37809c27c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g437809c27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9588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in Diagnostics</a:t>
            </a:r>
          </a:p>
          <a:p>
            <a:r>
              <a:rPr lang="en-US" dirty="0"/>
              <a:t> melanoma </a:t>
            </a:r>
            <a:r>
              <a:rPr lang="en-US" dirty="0" err="1"/>
              <a:t>dedection</a:t>
            </a:r>
            <a:r>
              <a:rPr lang="en-US" dirty="0"/>
              <a:t> in images</a:t>
            </a:r>
          </a:p>
          <a:p>
            <a:endParaRPr lang="en-US" dirty="0"/>
          </a:p>
          <a:p>
            <a:r>
              <a:rPr lang="en-US" dirty="0"/>
              <a:t>Generated Articles?</a:t>
            </a:r>
          </a:p>
          <a:p>
            <a:endParaRPr lang="en-US" dirty="0"/>
          </a:p>
          <a:p>
            <a:r>
              <a:rPr lang="en-US" dirty="0"/>
              <a:t>https://</a:t>
            </a:r>
            <a:r>
              <a:rPr lang="en-US" dirty="0" err="1"/>
              <a:t>www.bloomberg.com</a:t>
            </a:r>
            <a:r>
              <a:rPr lang="en-US" dirty="0"/>
              <a:t>/news/articles/2019-02-14/the-</a:t>
            </a:r>
            <a:r>
              <a:rPr lang="en-US" dirty="0" err="1"/>
              <a:t>ai</a:t>
            </a:r>
            <a:r>
              <a:rPr lang="en-US" dirty="0"/>
              <a:t>-that-can-write-a-fake-news-story-from-a-handful-of-words</a:t>
            </a:r>
          </a:p>
          <a:p>
            <a:endParaRPr lang="en-US" dirty="0"/>
          </a:p>
        </p:txBody>
      </p:sp>
      <p:sp>
        <p:nvSpPr>
          <p:cNvPr id="4" name="Slide Number Placeholder 3"/>
          <p:cNvSpPr>
            <a:spLocks noGrp="1"/>
          </p:cNvSpPr>
          <p:nvPr>
            <p:ph type="sldNum" sz="quarter" idx="5"/>
          </p:nvPr>
        </p:nvSpPr>
        <p:spPr/>
        <p:txBody>
          <a:bodyPr/>
          <a:lstStyle/>
          <a:p>
            <a:fld id="{CD5426DA-C8FF-4D4D-87EC-17D3D100C2E6}" type="slidenum">
              <a:rPr lang="en-US" smtClean="0"/>
              <a:t>5</a:t>
            </a:fld>
            <a:endParaRPr lang="en-US"/>
          </a:p>
        </p:txBody>
      </p:sp>
    </p:spTree>
    <p:extLst>
      <p:ext uri="{BB962C8B-B14F-4D97-AF65-F5344CB8AC3E}">
        <p14:creationId xmlns:p14="http://schemas.microsoft.com/office/powerpoint/2010/main" val="30546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Checking licenses and compatibility is a time consuming task… This is where DALICC comes in.</a:t>
            </a:r>
          </a:p>
          <a:p>
            <a:endParaRPr lang="en-US" baseline="0" dirty="0"/>
          </a:p>
          <a:p>
            <a:r>
              <a:rPr lang="en-US" baseline="0" dirty="0"/>
              <a:t>The DALICC project takes is looking into how do we support data publishers and consumers via technical means</a:t>
            </a:r>
            <a:endParaRPr lang="en-US" dirty="0"/>
          </a:p>
        </p:txBody>
      </p:sp>
      <p:sp>
        <p:nvSpPr>
          <p:cNvPr id="4" name="Slide Number Placeholder 3"/>
          <p:cNvSpPr>
            <a:spLocks noGrp="1"/>
          </p:cNvSpPr>
          <p:nvPr>
            <p:ph type="sldNum" sz="quarter" idx="10"/>
          </p:nvPr>
        </p:nvSpPr>
        <p:spPr/>
        <p:txBody>
          <a:bodyPr/>
          <a:lstStyle/>
          <a:p>
            <a:fld id="{219CC2FD-B32F-4992-A15B-F95E2E35C81B}" type="slidenum">
              <a:rPr lang="de-AT" smtClean="0"/>
              <a:pPr/>
              <a:t>20</a:t>
            </a:fld>
            <a:endParaRPr lang="de-AT" dirty="0"/>
          </a:p>
        </p:txBody>
      </p:sp>
    </p:spTree>
    <p:extLst>
      <p:ext uri="{BB962C8B-B14F-4D97-AF65-F5344CB8AC3E}">
        <p14:creationId xmlns:p14="http://schemas.microsoft.com/office/powerpoint/2010/main" val="37872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9CC2FD-B32F-4992-A15B-F95E2E35C81B}" type="slidenum">
              <a:rPr lang="de-AT" smtClean="0"/>
              <a:pPr/>
              <a:t>21</a:t>
            </a:fld>
            <a:endParaRPr lang="de-AT" dirty="0"/>
          </a:p>
        </p:txBody>
      </p:sp>
    </p:spTree>
    <p:extLst>
      <p:ext uri="{BB962C8B-B14F-4D97-AF65-F5344CB8AC3E}">
        <p14:creationId xmlns:p14="http://schemas.microsoft.com/office/powerpoint/2010/main" val="1766068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D61-BCA5-2E43-8722-97CD4EBE0A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179CD5-7F2D-7749-B07F-C6D4F01793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74EF13-E8E8-3A48-9DFA-DB66AC6826DA}"/>
              </a:ext>
            </a:extLst>
          </p:cNvPr>
          <p:cNvSpPr>
            <a:spLocks noGrp="1"/>
          </p:cNvSpPr>
          <p:nvPr>
            <p:ph type="dt" sz="half" idx="10"/>
          </p:nvPr>
        </p:nvSpPr>
        <p:spPr/>
        <p:txBody>
          <a:bodyPr/>
          <a:lstStyle/>
          <a:p>
            <a:fld id="{4CE7F707-3A4A-7F4E-AE9D-04DD80FF7A4C}" type="datetimeFigureOut">
              <a:rPr lang="en-US" smtClean="0"/>
              <a:t>9/30/19</a:t>
            </a:fld>
            <a:endParaRPr lang="en-US"/>
          </a:p>
        </p:txBody>
      </p:sp>
      <p:sp>
        <p:nvSpPr>
          <p:cNvPr id="5" name="Footer Placeholder 4">
            <a:extLst>
              <a:ext uri="{FF2B5EF4-FFF2-40B4-BE49-F238E27FC236}">
                <a16:creationId xmlns:a16="http://schemas.microsoft.com/office/drawing/2014/main" id="{FB9A04C5-9FAC-B440-A2E7-3C10517E37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18057-DCDA-6A47-AF18-081CC05694A7}"/>
              </a:ext>
            </a:extLst>
          </p:cNvPr>
          <p:cNvSpPr>
            <a:spLocks noGrp="1"/>
          </p:cNvSpPr>
          <p:nvPr>
            <p:ph type="sldNum" sz="quarter" idx="12"/>
          </p:nvPr>
        </p:nvSpPr>
        <p:spPr/>
        <p:txBody>
          <a:bodyPr/>
          <a:lstStyle/>
          <a:p>
            <a:fld id="{E8B4A355-954C-5E40-8B24-1CF2B7A769D7}" type="slidenum">
              <a:rPr lang="en-US" smtClean="0"/>
              <a:t>‹#›</a:t>
            </a:fld>
            <a:endParaRPr lang="en-US"/>
          </a:p>
        </p:txBody>
      </p:sp>
    </p:spTree>
    <p:extLst>
      <p:ext uri="{BB962C8B-B14F-4D97-AF65-F5344CB8AC3E}">
        <p14:creationId xmlns:p14="http://schemas.microsoft.com/office/powerpoint/2010/main" val="3179331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1357-C2D7-734D-8BEA-E2F8D585E4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3F3764-6A3D-B047-8947-5A060C74364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FD94F-E4DC-7E48-9965-259863CDDA7A}"/>
              </a:ext>
            </a:extLst>
          </p:cNvPr>
          <p:cNvSpPr>
            <a:spLocks noGrp="1"/>
          </p:cNvSpPr>
          <p:nvPr>
            <p:ph type="dt" sz="half" idx="10"/>
          </p:nvPr>
        </p:nvSpPr>
        <p:spPr/>
        <p:txBody>
          <a:bodyPr/>
          <a:lstStyle/>
          <a:p>
            <a:fld id="{4CE7F707-3A4A-7F4E-AE9D-04DD80FF7A4C}" type="datetimeFigureOut">
              <a:rPr lang="en-US" smtClean="0"/>
              <a:t>9/30/19</a:t>
            </a:fld>
            <a:endParaRPr lang="en-US"/>
          </a:p>
        </p:txBody>
      </p:sp>
      <p:sp>
        <p:nvSpPr>
          <p:cNvPr id="5" name="Footer Placeholder 4">
            <a:extLst>
              <a:ext uri="{FF2B5EF4-FFF2-40B4-BE49-F238E27FC236}">
                <a16:creationId xmlns:a16="http://schemas.microsoft.com/office/drawing/2014/main" id="{B7406C9E-355B-C74F-A6C8-5C0DDB8FB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DCF42-527F-5D4E-B28A-C32D8ED4616C}"/>
              </a:ext>
            </a:extLst>
          </p:cNvPr>
          <p:cNvSpPr>
            <a:spLocks noGrp="1"/>
          </p:cNvSpPr>
          <p:nvPr>
            <p:ph type="sldNum" sz="quarter" idx="12"/>
          </p:nvPr>
        </p:nvSpPr>
        <p:spPr/>
        <p:txBody>
          <a:bodyPr/>
          <a:lstStyle/>
          <a:p>
            <a:fld id="{E8B4A355-954C-5E40-8B24-1CF2B7A769D7}" type="slidenum">
              <a:rPr lang="en-US" smtClean="0"/>
              <a:t>‹#›</a:t>
            </a:fld>
            <a:endParaRPr lang="en-US"/>
          </a:p>
        </p:txBody>
      </p:sp>
    </p:spTree>
    <p:extLst>
      <p:ext uri="{BB962C8B-B14F-4D97-AF65-F5344CB8AC3E}">
        <p14:creationId xmlns:p14="http://schemas.microsoft.com/office/powerpoint/2010/main" val="896904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2BDEF-67C1-5F4E-9CC1-B2F7781882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2B0AA9-16DF-064B-92FD-041E815F86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9F5AB-5EAD-964C-A887-A077D3B6FA96}"/>
              </a:ext>
            </a:extLst>
          </p:cNvPr>
          <p:cNvSpPr>
            <a:spLocks noGrp="1"/>
          </p:cNvSpPr>
          <p:nvPr>
            <p:ph type="dt" sz="half" idx="10"/>
          </p:nvPr>
        </p:nvSpPr>
        <p:spPr/>
        <p:txBody>
          <a:bodyPr/>
          <a:lstStyle/>
          <a:p>
            <a:fld id="{4CE7F707-3A4A-7F4E-AE9D-04DD80FF7A4C}" type="datetimeFigureOut">
              <a:rPr lang="en-US" smtClean="0"/>
              <a:t>9/30/19</a:t>
            </a:fld>
            <a:endParaRPr lang="en-US"/>
          </a:p>
        </p:txBody>
      </p:sp>
      <p:sp>
        <p:nvSpPr>
          <p:cNvPr id="5" name="Footer Placeholder 4">
            <a:extLst>
              <a:ext uri="{FF2B5EF4-FFF2-40B4-BE49-F238E27FC236}">
                <a16:creationId xmlns:a16="http://schemas.microsoft.com/office/drawing/2014/main" id="{2FB64C59-AD4A-BC4B-80FF-9E7B49F2E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EAB90-5D59-FF4C-8BB9-E9D1F3876735}"/>
              </a:ext>
            </a:extLst>
          </p:cNvPr>
          <p:cNvSpPr>
            <a:spLocks noGrp="1"/>
          </p:cNvSpPr>
          <p:nvPr>
            <p:ph type="sldNum" sz="quarter" idx="12"/>
          </p:nvPr>
        </p:nvSpPr>
        <p:spPr/>
        <p:txBody>
          <a:bodyPr/>
          <a:lstStyle/>
          <a:p>
            <a:fld id="{E8B4A355-954C-5E40-8B24-1CF2B7A769D7}" type="slidenum">
              <a:rPr lang="en-US" smtClean="0"/>
              <a:t>‹#›</a:t>
            </a:fld>
            <a:endParaRPr lang="en-US"/>
          </a:p>
        </p:txBody>
      </p:sp>
    </p:spTree>
    <p:extLst>
      <p:ext uri="{BB962C8B-B14F-4D97-AF65-F5344CB8AC3E}">
        <p14:creationId xmlns:p14="http://schemas.microsoft.com/office/powerpoint/2010/main" val="3129183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elfolie Bild 3 kurz">
  <p:cSld name="Titelfolie Bild 3 kurz">
    <p:bg>
      <p:bgPr>
        <a:blipFill>
          <a:blip r:embed="rId2">
            <a:alphaModFix/>
          </a:blip>
          <a:stretch>
            <a:fillRect/>
          </a:stretch>
        </a:blipFill>
        <a:effectLst/>
      </p:bgPr>
    </p:bg>
    <p:spTree>
      <p:nvGrpSpPr>
        <p:cNvPr id="1" name="Shape 101"/>
        <p:cNvGrpSpPr/>
        <p:nvPr/>
      </p:nvGrpSpPr>
      <p:grpSpPr>
        <a:xfrm>
          <a:off x="0" y="0"/>
          <a:ext cx="0" cy="0"/>
          <a:chOff x="0" y="0"/>
          <a:chExt cx="0" cy="0"/>
        </a:xfrm>
      </p:grpSpPr>
      <p:pic>
        <p:nvPicPr>
          <p:cNvPr id="102" name="Google Shape;102;p13"/>
          <p:cNvPicPr preferRelativeResize="0"/>
          <p:nvPr/>
        </p:nvPicPr>
        <p:blipFill rotWithShape="1">
          <a:blip r:embed="rId3">
            <a:alphaModFix/>
          </a:blip>
          <a:srcRect/>
          <a:stretch/>
        </p:blipFill>
        <p:spPr>
          <a:xfrm>
            <a:off x="8914462" y="6153219"/>
            <a:ext cx="1944001" cy="401894"/>
          </a:xfrm>
          <a:prstGeom prst="rect">
            <a:avLst/>
          </a:prstGeom>
          <a:noFill/>
          <a:ln>
            <a:noFill/>
          </a:ln>
        </p:spPr>
      </p:pic>
      <p:sp>
        <p:nvSpPr>
          <p:cNvPr id="103" name="Google Shape;103;p13"/>
          <p:cNvSpPr txBox="1"/>
          <p:nvPr/>
        </p:nvSpPr>
        <p:spPr>
          <a:xfrm>
            <a:off x="1668316" y="6338856"/>
            <a:ext cx="6951600" cy="406080"/>
          </a:xfrm>
          <a:prstGeom prst="rect">
            <a:avLst/>
          </a:prstGeom>
          <a:noFill/>
          <a:ln>
            <a:noFill/>
          </a:ln>
        </p:spPr>
        <p:txBody>
          <a:bodyPr spcFirstLastPara="1" wrap="square" lIns="109710" tIns="54840" rIns="109710" bIns="54840" anchor="t" anchorCtr="0">
            <a:noAutofit/>
          </a:bodyPr>
          <a:lstStyle/>
          <a:p>
            <a:pPr marL="0" marR="0" lvl="0" indent="0" algn="l" rtl="0">
              <a:spcBef>
                <a:spcPts val="0"/>
              </a:spcBef>
              <a:spcAft>
                <a:spcPts val="0"/>
              </a:spcAft>
              <a:buNone/>
            </a:pPr>
            <a:r>
              <a:rPr lang="en-US" sz="1320" b="1" i="0" u="none" strike="noStrike" cap="none">
                <a:solidFill>
                  <a:schemeClr val="lt1"/>
                </a:solidFill>
                <a:latin typeface="Verdana"/>
                <a:ea typeface="Verdana"/>
                <a:cs typeface="Verdana"/>
                <a:sym typeface="Verdana"/>
              </a:rPr>
              <a:t>Institute for Information Business.   </a:t>
            </a:r>
            <a:r>
              <a:rPr lang="en-US" sz="1920" b="0" i="0" u="none" strike="noStrike" cap="none">
                <a:solidFill>
                  <a:schemeClr val="lt1"/>
                </a:solidFill>
                <a:latin typeface="Verdana"/>
                <a:ea typeface="Verdana"/>
                <a:cs typeface="Verdana"/>
                <a:sym typeface="Verdana"/>
              </a:rPr>
              <a:t>data.wu.ac.at</a:t>
            </a:r>
            <a:endParaRPr sz="1440" b="1" i="0" u="none" strike="noStrike" cap="none">
              <a:solidFill>
                <a:schemeClr val="lt1"/>
              </a:solidFill>
              <a:latin typeface="Verdana"/>
              <a:ea typeface="Verdana"/>
              <a:cs typeface="Verdana"/>
              <a:sym typeface="Verdana"/>
            </a:endParaRPr>
          </a:p>
        </p:txBody>
      </p:sp>
      <p:grpSp>
        <p:nvGrpSpPr>
          <p:cNvPr id="104" name="Google Shape;104;p13"/>
          <p:cNvGrpSpPr/>
          <p:nvPr/>
        </p:nvGrpSpPr>
        <p:grpSpPr>
          <a:xfrm>
            <a:off x="394100" y="750745"/>
            <a:ext cx="11403683" cy="2445120"/>
            <a:chOff x="287338" y="603319"/>
            <a:chExt cx="8552762" cy="2037600"/>
          </a:xfrm>
        </p:grpSpPr>
        <p:sp>
          <p:nvSpPr>
            <p:cNvPr id="105" name="Google Shape;105;p13"/>
            <p:cNvSpPr/>
            <p:nvPr/>
          </p:nvSpPr>
          <p:spPr>
            <a:xfrm>
              <a:off x="6192000" y="603319"/>
              <a:ext cx="2648100" cy="203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60" b="0" i="0" u="none" strike="noStrike" cap="none">
                <a:solidFill>
                  <a:schemeClr val="lt1"/>
                </a:solidFill>
                <a:latin typeface="Verdana"/>
                <a:ea typeface="Verdana"/>
                <a:cs typeface="Verdana"/>
                <a:sym typeface="Verdana"/>
              </a:endParaRPr>
            </a:p>
          </p:txBody>
        </p:sp>
        <p:sp>
          <p:nvSpPr>
            <p:cNvPr id="106" name="Google Shape;106;p13"/>
            <p:cNvSpPr/>
            <p:nvPr/>
          </p:nvSpPr>
          <p:spPr>
            <a:xfrm>
              <a:off x="287338" y="603319"/>
              <a:ext cx="5904600" cy="2037600"/>
            </a:xfrm>
            <a:prstGeom prst="rect">
              <a:avLst/>
            </a:prstGeom>
            <a:solidFill>
              <a:srgbClr val="0096D3">
                <a:alpha val="8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60" b="0" i="0" u="none" strike="noStrike" cap="none">
                <a:solidFill>
                  <a:schemeClr val="lt1"/>
                </a:solidFill>
                <a:latin typeface="Verdana"/>
                <a:ea typeface="Verdana"/>
                <a:cs typeface="Verdana"/>
                <a:sym typeface="Verdana"/>
              </a:endParaRPr>
            </a:p>
          </p:txBody>
        </p:sp>
      </p:grpSp>
      <p:pic>
        <p:nvPicPr>
          <p:cNvPr id="107" name="Google Shape;107;p1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742657" y="1279710"/>
            <a:ext cx="2082248" cy="975100"/>
          </a:xfrm>
          <a:prstGeom prst="rect">
            <a:avLst/>
          </a:prstGeom>
          <a:noFill/>
          <a:ln>
            <a:noFill/>
          </a:ln>
        </p:spPr>
      </p:pic>
      <p:sp>
        <p:nvSpPr>
          <p:cNvPr id="108" name="Google Shape;108;p13"/>
          <p:cNvSpPr txBox="1">
            <a:spLocks noGrp="1"/>
          </p:cNvSpPr>
          <p:nvPr>
            <p:ph type="subTitle" idx="1"/>
          </p:nvPr>
        </p:nvSpPr>
        <p:spPr>
          <a:xfrm>
            <a:off x="807208" y="1191696"/>
            <a:ext cx="7248000" cy="42192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accent1"/>
              </a:buClr>
              <a:buSzPts val="1800"/>
              <a:buFont typeface="Noto Sans Symbols"/>
              <a:buNone/>
              <a:defRPr sz="2160" b="1" i="0" u="none" strike="noStrike" cap="none">
                <a:solidFill>
                  <a:schemeClr val="dk1"/>
                </a:solidFill>
                <a:latin typeface="Verdana"/>
                <a:ea typeface="Verdana"/>
                <a:cs typeface="Verdana"/>
                <a:sym typeface="Verdana"/>
              </a:defRPr>
            </a:lvl1pPr>
            <a:lvl2pPr marR="0" lvl="1" algn="ctr" rtl="0">
              <a:lnSpc>
                <a:spcPct val="100000"/>
              </a:lnSpc>
              <a:spcBef>
                <a:spcPts val="720"/>
              </a:spcBef>
              <a:spcAft>
                <a:spcPts val="0"/>
              </a:spcAft>
              <a:buClr>
                <a:schemeClr val="accent1"/>
              </a:buClr>
              <a:buSzPts val="1500"/>
              <a:buFont typeface="Noto Sans Symbols"/>
              <a:buNone/>
              <a:defRPr sz="1800" b="0" i="0" u="none" strike="noStrike" cap="none">
                <a:solidFill>
                  <a:srgbClr val="888888"/>
                </a:solidFill>
                <a:latin typeface="Verdana"/>
                <a:ea typeface="Verdana"/>
                <a:cs typeface="Verdana"/>
                <a:sym typeface="Verdana"/>
              </a:defRPr>
            </a:lvl2pPr>
            <a:lvl3pPr marR="0" lvl="2" algn="ctr" rtl="0">
              <a:lnSpc>
                <a:spcPct val="100000"/>
              </a:lnSpc>
              <a:spcBef>
                <a:spcPts val="480"/>
              </a:spcBef>
              <a:spcAft>
                <a:spcPts val="0"/>
              </a:spcAft>
              <a:buClr>
                <a:schemeClr val="accent1"/>
              </a:buClr>
              <a:buSzPts val="1400"/>
              <a:buFont typeface="Noto Sans Symbols"/>
              <a:buNone/>
              <a:defRPr sz="1680" b="0" i="0" u="none" strike="noStrike" cap="none">
                <a:solidFill>
                  <a:srgbClr val="888888"/>
                </a:solidFill>
                <a:latin typeface="Verdana"/>
                <a:ea typeface="Verdana"/>
                <a:cs typeface="Verdana"/>
                <a:sym typeface="Verdana"/>
              </a:defRPr>
            </a:lvl3pPr>
            <a:lvl4pPr marR="0" lvl="3" algn="ctr" rtl="0">
              <a:lnSpc>
                <a:spcPct val="100000"/>
              </a:lnSpc>
              <a:spcBef>
                <a:spcPts val="480"/>
              </a:spcBef>
              <a:spcAft>
                <a:spcPts val="0"/>
              </a:spcAft>
              <a:buClr>
                <a:schemeClr val="accent1"/>
              </a:buClr>
              <a:buSzPts val="1200"/>
              <a:buFont typeface="Noto Sans Symbols"/>
              <a:buNone/>
              <a:defRPr sz="1440" b="0" i="0" u="none" strike="noStrike" cap="none">
                <a:solidFill>
                  <a:srgbClr val="888888"/>
                </a:solidFill>
                <a:latin typeface="Verdana"/>
                <a:ea typeface="Verdana"/>
                <a:cs typeface="Verdana"/>
                <a:sym typeface="Verdana"/>
              </a:defRPr>
            </a:lvl4pPr>
            <a:lvl5pPr marR="0" lvl="4" algn="ctr" rtl="0">
              <a:lnSpc>
                <a:spcPct val="100000"/>
              </a:lnSpc>
              <a:spcBef>
                <a:spcPts val="480"/>
              </a:spcBef>
              <a:spcAft>
                <a:spcPts val="0"/>
              </a:spcAft>
              <a:buClr>
                <a:schemeClr val="accent1"/>
              </a:buClr>
              <a:buSzPts val="1200"/>
              <a:buFont typeface="Noto Sans Symbols"/>
              <a:buNone/>
              <a:defRPr sz="1440" b="0" i="0" u="none" strike="noStrike" cap="none">
                <a:solidFill>
                  <a:srgbClr val="888888"/>
                </a:solidFill>
                <a:latin typeface="Verdana"/>
                <a:ea typeface="Verdana"/>
                <a:cs typeface="Verdana"/>
                <a:sym typeface="Verdana"/>
              </a:defRPr>
            </a:lvl5pPr>
            <a:lvl6pPr marR="0" lvl="5" algn="ctr" rtl="0">
              <a:spcBef>
                <a:spcPts val="480"/>
              </a:spcBef>
              <a:spcAft>
                <a:spcPts val="0"/>
              </a:spcAft>
              <a:buClr>
                <a:srgbClr val="888888"/>
              </a:buClr>
              <a:buSzPts val="2000"/>
              <a:buFont typeface="Arial"/>
              <a:buNone/>
              <a:defRPr sz="2400" b="0" i="0" u="none" strike="noStrike" cap="none">
                <a:solidFill>
                  <a:srgbClr val="888888"/>
                </a:solidFill>
                <a:latin typeface="Verdana"/>
                <a:ea typeface="Verdana"/>
                <a:cs typeface="Verdana"/>
                <a:sym typeface="Verdana"/>
              </a:defRPr>
            </a:lvl6pPr>
            <a:lvl7pPr marR="0" lvl="6" algn="ctr" rtl="0">
              <a:spcBef>
                <a:spcPts val="480"/>
              </a:spcBef>
              <a:spcAft>
                <a:spcPts val="0"/>
              </a:spcAft>
              <a:buClr>
                <a:srgbClr val="888888"/>
              </a:buClr>
              <a:buSzPts val="2000"/>
              <a:buFont typeface="Arial"/>
              <a:buNone/>
              <a:defRPr sz="2400" b="0" i="0" u="none" strike="noStrike" cap="none">
                <a:solidFill>
                  <a:srgbClr val="888888"/>
                </a:solidFill>
                <a:latin typeface="Verdana"/>
                <a:ea typeface="Verdana"/>
                <a:cs typeface="Verdana"/>
                <a:sym typeface="Verdana"/>
              </a:defRPr>
            </a:lvl7pPr>
            <a:lvl8pPr marR="0" lvl="7" algn="ctr" rtl="0">
              <a:spcBef>
                <a:spcPts val="480"/>
              </a:spcBef>
              <a:spcAft>
                <a:spcPts val="0"/>
              </a:spcAft>
              <a:buClr>
                <a:srgbClr val="888888"/>
              </a:buClr>
              <a:buSzPts val="2000"/>
              <a:buFont typeface="Arial"/>
              <a:buNone/>
              <a:defRPr sz="2400" b="0" i="0" u="none" strike="noStrike" cap="none">
                <a:solidFill>
                  <a:srgbClr val="888888"/>
                </a:solidFill>
                <a:latin typeface="Verdana"/>
                <a:ea typeface="Verdana"/>
                <a:cs typeface="Verdana"/>
                <a:sym typeface="Verdana"/>
              </a:defRPr>
            </a:lvl8pPr>
            <a:lvl9pPr marR="0" lvl="8" algn="ctr" rtl="0">
              <a:spcBef>
                <a:spcPts val="480"/>
              </a:spcBef>
              <a:spcAft>
                <a:spcPts val="0"/>
              </a:spcAft>
              <a:buClr>
                <a:srgbClr val="888888"/>
              </a:buClr>
              <a:buSzPts val="2000"/>
              <a:buFont typeface="Arial"/>
              <a:buNone/>
              <a:defRPr sz="2400" b="0" i="0" u="none" strike="noStrike" cap="none">
                <a:solidFill>
                  <a:srgbClr val="888888"/>
                </a:solidFill>
                <a:latin typeface="Verdana"/>
                <a:ea typeface="Verdana"/>
                <a:cs typeface="Verdana"/>
                <a:sym typeface="Verdana"/>
              </a:defRPr>
            </a:lvl9pPr>
          </a:lstStyle>
          <a:p>
            <a:endParaRPr/>
          </a:p>
        </p:txBody>
      </p:sp>
      <p:sp>
        <p:nvSpPr>
          <p:cNvPr id="109" name="Google Shape;109;p13"/>
          <p:cNvSpPr txBox="1">
            <a:spLocks noGrp="1"/>
          </p:cNvSpPr>
          <p:nvPr>
            <p:ph type="ctrTitle"/>
          </p:nvPr>
        </p:nvSpPr>
        <p:spPr>
          <a:xfrm>
            <a:off x="807208" y="1561638"/>
            <a:ext cx="7248000" cy="1231200"/>
          </a:xfrm>
          <a:prstGeom prst="rect">
            <a:avLst/>
          </a:prstGeom>
          <a:noFill/>
          <a:ln>
            <a:noFill/>
          </a:ln>
        </p:spPr>
        <p:txBody>
          <a:bodyPr spcFirstLastPara="1" wrap="square" lIns="0" tIns="0" rIns="0" bIns="0" anchor="ctr" anchorCtr="0"/>
          <a:lstStyle>
            <a:lvl1pPr marR="0" lvl="0" algn="l" rtl="0">
              <a:lnSpc>
                <a:spcPct val="100000"/>
              </a:lnSpc>
              <a:spcBef>
                <a:spcPts val="0"/>
              </a:spcBef>
              <a:spcAft>
                <a:spcPts val="0"/>
              </a:spcAft>
              <a:buClr>
                <a:schemeClr val="lt1"/>
              </a:buClr>
              <a:buSzPts val="3200"/>
              <a:buFont typeface="Georgia"/>
              <a:buNone/>
              <a:defRPr sz="3840" b="1" i="0" u="none" strike="noStrike" cap="none">
                <a:solidFill>
                  <a:schemeClr val="lt1"/>
                </a:solidFill>
                <a:latin typeface="Georgia"/>
                <a:ea typeface="Georgia"/>
                <a:cs typeface="Georgia"/>
                <a:sym typeface="Georgia"/>
              </a:defRPr>
            </a:lvl1pPr>
            <a:lvl2pPr lvl="1" rtl="0">
              <a:spcBef>
                <a:spcPts val="0"/>
              </a:spcBef>
              <a:spcAft>
                <a:spcPts val="0"/>
              </a:spcAft>
              <a:buSzPts val="1400"/>
              <a:buNone/>
              <a:defRPr sz="2160"/>
            </a:lvl2pPr>
            <a:lvl3pPr lvl="2" rtl="0">
              <a:spcBef>
                <a:spcPts val="0"/>
              </a:spcBef>
              <a:spcAft>
                <a:spcPts val="0"/>
              </a:spcAft>
              <a:buSzPts val="1400"/>
              <a:buNone/>
              <a:defRPr sz="2160"/>
            </a:lvl3pPr>
            <a:lvl4pPr lvl="3" rtl="0">
              <a:spcBef>
                <a:spcPts val="0"/>
              </a:spcBef>
              <a:spcAft>
                <a:spcPts val="0"/>
              </a:spcAft>
              <a:buSzPts val="1400"/>
              <a:buNone/>
              <a:defRPr sz="2160"/>
            </a:lvl4pPr>
            <a:lvl5pPr lvl="4" rtl="0">
              <a:spcBef>
                <a:spcPts val="0"/>
              </a:spcBef>
              <a:spcAft>
                <a:spcPts val="0"/>
              </a:spcAft>
              <a:buSzPts val="1400"/>
              <a:buNone/>
              <a:defRPr sz="2160"/>
            </a:lvl5pPr>
            <a:lvl6pPr lvl="5" rtl="0">
              <a:spcBef>
                <a:spcPts val="0"/>
              </a:spcBef>
              <a:spcAft>
                <a:spcPts val="0"/>
              </a:spcAft>
              <a:buSzPts val="1400"/>
              <a:buNone/>
              <a:defRPr sz="2160"/>
            </a:lvl6pPr>
            <a:lvl7pPr lvl="6" rtl="0">
              <a:spcBef>
                <a:spcPts val="0"/>
              </a:spcBef>
              <a:spcAft>
                <a:spcPts val="0"/>
              </a:spcAft>
              <a:buSzPts val="1400"/>
              <a:buNone/>
              <a:defRPr sz="2160"/>
            </a:lvl7pPr>
            <a:lvl8pPr lvl="7" rtl="0">
              <a:spcBef>
                <a:spcPts val="0"/>
              </a:spcBef>
              <a:spcAft>
                <a:spcPts val="0"/>
              </a:spcAft>
              <a:buSzPts val="1400"/>
              <a:buNone/>
              <a:defRPr sz="2160"/>
            </a:lvl8pPr>
            <a:lvl9pPr lvl="8" rtl="0">
              <a:spcBef>
                <a:spcPts val="0"/>
              </a:spcBef>
              <a:spcAft>
                <a:spcPts val="0"/>
              </a:spcAft>
              <a:buSzPts val="1400"/>
              <a:buNone/>
              <a:defRPr sz="2160"/>
            </a:lvl9pPr>
          </a:lstStyle>
          <a:p>
            <a:endParaRPr/>
          </a:p>
        </p:txBody>
      </p:sp>
      <p:pic>
        <p:nvPicPr>
          <p:cNvPr id="110" name="Google Shape;110;p13"/>
          <p:cNvPicPr preferRelativeResize="0"/>
          <p:nvPr/>
        </p:nvPicPr>
        <p:blipFill rotWithShape="1">
          <a:blip r:embed="rId5">
            <a:alphaModFix/>
          </a:blip>
          <a:srcRect/>
          <a:stretch/>
        </p:blipFill>
        <p:spPr>
          <a:xfrm>
            <a:off x="394100" y="6027611"/>
            <a:ext cx="865968" cy="548479"/>
          </a:xfrm>
          <a:prstGeom prst="rect">
            <a:avLst/>
          </a:prstGeom>
          <a:noFill/>
          <a:ln>
            <a:noFill/>
          </a:ln>
        </p:spPr>
      </p:pic>
      <p:sp>
        <p:nvSpPr>
          <p:cNvPr id="111" name="Google Shape;111;p13"/>
          <p:cNvSpPr txBox="1">
            <a:spLocks noGrp="1"/>
          </p:cNvSpPr>
          <p:nvPr>
            <p:ph type="body" idx="2"/>
          </p:nvPr>
        </p:nvSpPr>
        <p:spPr>
          <a:xfrm>
            <a:off x="383117" y="3529966"/>
            <a:ext cx="5712800" cy="966600"/>
          </a:xfrm>
          <a:prstGeom prst="rect">
            <a:avLst/>
          </a:prstGeom>
          <a:solidFill>
            <a:schemeClr val="lt1">
              <a:alpha val="89800"/>
            </a:schemeClr>
          </a:solidFill>
          <a:ln>
            <a:noFill/>
          </a:ln>
        </p:spPr>
        <p:txBody>
          <a:bodyPr spcFirstLastPara="1" wrap="square" lIns="324000" tIns="216000" rIns="324000" bIns="216000" anchor="t" anchorCtr="0"/>
          <a:lstStyle>
            <a:lvl1pPr marL="548640" marR="0" lvl="0" indent="-274320" algn="l" rtl="0">
              <a:lnSpc>
                <a:spcPct val="100000"/>
              </a:lnSpc>
              <a:spcBef>
                <a:spcPts val="0"/>
              </a:spcBef>
              <a:spcAft>
                <a:spcPts val="0"/>
              </a:spcAft>
              <a:buClr>
                <a:schemeClr val="accent1"/>
              </a:buClr>
              <a:buSzPts val="1200"/>
              <a:buFont typeface="Noto Sans Symbols"/>
              <a:buNone/>
              <a:defRPr sz="1440" b="0" i="0" u="none" strike="noStrike" cap="none">
                <a:solidFill>
                  <a:schemeClr val="dk1"/>
                </a:solidFill>
                <a:latin typeface="Verdana"/>
                <a:ea typeface="Verdana"/>
                <a:cs typeface="Verdana"/>
                <a:sym typeface="Verdana"/>
              </a:defRPr>
            </a:lvl1pPr>
            <a:lvl2pPr marL="1097280" marR="0" lvl="1" indent="-388620" algn="l" rtl="0">
              <a:lnSpc>
                <a:spcPct val="100000"/>
              </a:lnSpc>
              <a:spcBef>
                <a:spcPts val="720"/>
              </a:spcBef>
              <a:spcAft>
                <a:spcPts val="0"/>
              </a:spcAft>
              <a:buClr>
                <a:schemeClr val="accent1"/>
              </a:buClr>
              <a:buSzPts val="1500"/>
              <a:buFont typeface="Noto Sans Symbols"/>
              <a:buChar char="▪"/>
              <a:defRPr sz="1800" b="0" i="0" u="none" strike="noStrike" cap="none">
                <a:solidFill>
                  <a:schemeClr val="dk1"/>
                </a:solidFill>
                <a:latin typeface="Verdana"/>
                <a:ea typeface="Verdana"/>
                <a:cs typeface="Verdana"/>
                <a:sym typeface="Verdana"/>
              </a:defRPr>
            </a:lvl2pPr>
            <a:lvl3pPr marL="1645920" marR="0" lvl="2" indent="-381000" algn="l" rtl="0">
              <a:lnSpc>
                <a:spcPct val="100000"/>
              </a:lnSpc>
              <a:spcBef>
                <a:spcPts val="480"/>
              </a:spcBef>
              <a:spcAft>
                <a:spcPts val="0"/>
              </a:spcAft>
              <a:buClr>
                <a:schemeClr val="accent1"/>
              </a:buClr>
              <a:buSzPts val="1400"/>
              <a:buFont typeface="Noto Sans Symbols"/>
              <a:buChar char="▪"/>
              <a:defRPr sz="1680" b="0" i="0" u="none" strike="noStrike" cap="none">
                <a:solidFill>
                  <a:schemeClr val="dk1"/>
                </a:solidFill>
                <a:latin typeface="Verdana"/>
                <a:ea typeface="Verdana"/>
                <a:cs typeface="Verdana"/>
                <a:sym typeface="Verdana"/>
              </a:defRPr>
            </a:lvl3pPr>
            <a:lvl4pPr marL="2194560" marR="0" lvl="3" indent="-365760" algn="l" rtl="0">
              <a:lnSpc>
                <a:spcPct val="100000"/>
              </a:lnSpc>
              <a:spcBef>
                <a:spcPts val="480"/>
              </a:spcBef>
              <a:spcAft>
                <a:spcPts val="0"/>
              </a:spcAft>
              <a:buClr>
                <a:schemeClr val="accent1"/>
              </a:buClr>
              <a:buSzPts val="1200"/>
              <a:buFont typeface="Noto Sans Symbols"/>
              <a:buChar char="▪"/>
              <a:defRPr sz="1440" b="0" i="0" u="none" strike="noStrike" cap="none">
                <a:solidFill>
                  <a:schemeClr val="dk1"/>
                </a:solidFill>
                <a:latin typeface="Verdana"/>
                <a:ea typeface="Verdana"/>
                <a:cs typeface="Verdana"/>
                <a:sym typeface="Verdana"/>
              </a:defRPr>
            </a:lvl4pPr>
            <a:lvl5pPr marL="2743200" marR="0" lvl="4" indent="-365760" algn="l" rtl="0">
              <a:lnSpc>
                <a:spcPct val="100000"/>
              </a:lnSpc>
              <a:spcBef>
                <a:spcPts val="480"/>
              </a:spcBef>
              <a:spcAft>
                <a:spcPts val="0"/>
              </a:spcAft>
              <a:buClr>
                <a:schemeClr val="accent1"/>
              </a:buClr>
              <a:buSzPts val="1200"/>
              <a:buFont typeface="Noto Sans Symbols"/>
              <a:buChar char="▪"/>
              <a:defRPr sz="1440" b="0" i="0" u="none" strike="noStrike" cap="none">
                <a:solidFill>
                  <a:schemeClr val="dk1"/>
                </a:solidFill>
                <a:latin typeface="Verdana"/>
                <a:ea typeface="Verdana"/>
                <a:cs typeface="Verdana"/>
                <a:sym typeface="Verdana"/>
              </a:defRPr>
            </a:lvl5pPr>
            <a:lvl6pPr marL="3291840" marR="0" lvl="5" indent="-426720" algn="l" rtl="0">
              <a:spcBef>
                <a:spcPts val="480"/>
              </a:spcBef>
              <a:spcAft>
                <a:spcPts val="0"/>
              </a:spcAft>
              <a:buClr>
                <a:schemeClr val="dk1"/>
              </a:buClr>
              <a:buSzPts val="2000"/>
              <a:buFont typeface="Arial"/>
              <a:buChar char="•"/>
              <a:defRPr sz="2400" b="0" i="0" u="none" strike="noStrike" cap="none">
                <a:solidFill>
                  <a:schemeClr val="dk1"/>
                </a:solidFill>
                <a:latin typeface="Verdana"/>
                <a:ea typeface="Verdana"/>
                <a:cs typeface="Verdana"/>
                <a:sym typeface="Verdana"/>
              </a:defRPr>
            </a:lvl6pPr>
            <a:lvl7pPr marL="3840480" marR="0" lvl="6" indent="-426720" algn="l" rtl="0">
              <a:spcBef>
                <a:spcPts val="480"/>
              </a:spcBef>
              <a:spcAft>
                <a:spcPts val="0"/>
              </a:spcAft>
              <a:buClr>
                <a:schemeClr val="dk1"/>
              </a:buClr>
              <a:buSzPts val="2000"/>
              <a:buFont typeface="Arial"/>
              <a:buChar char="•"/>
              <a:defRPr sz="2400" b="0" i="0" u="none" strike="noStrike" cap="none">
                <a:solidFill>
                  <a:schemeClr val="dk1"/>
                </a:solidFill>
                <a:latin typeface="Verdana"/>
                <a:ea typeface="Verdana"/>
                <a:cs typeface="Verdana"/>
                <a:sym typeface="Verdana"/>
              </a:defRPr>
            </a:lvl7pPr>
            <a:lvl8pPr marL="4389120" marR="0" lvl="7" indent="-426720" algn="l" rtl="0">
              <a:spcBef>
                <a:spcPts val="480"/>
              </a:spcBef>
              <a:spcAft>
                <a:spcPts val="0"/>
              </a:spcAft>
              <a:buClr>
                <a:schemeClr val="dk1"/>
              </a:buClr>
              <a:buSzPts val="2000"/>
              <a:buFont typeface="Arial"/>
              <a:buChar char="•"/>
              <a:defRPr sz="2400" b="0" i="0" u="none" strike="noStrike" cap="none">
                <a:solidFill>
                  <a:schemeClr val="dk1"/>
                </a:solidFill>
                <a:latin typeface="Verdana"/>
                <a:ea typeface="Verdana"/>
                <a:cs typeface="Verdana"/>
                <a:sym typeface="Verdana"/>
              </a:defRPr>
            </a:lvl8pPr>
            <a:lvl9pPr marL="4937760" marR="0" lvl="8" indent="-426720" algn="l" rtl="0">
              <a:spcBef>
                <a:spcPts val="480"/>
              </a:spcBef>
              <a:spcAft>
                <a:spcPts val="0"/>
              </a:spcAft>
              <a:buClr>
                <a:schemeClr val="dk1"/>
              </a:buClr>
              <a:buSzPts val="2000"/>
              <a:buFont typeface="Arial"/>
              <a:buChar char="•"/>
              <a:defRPr sz="24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6786883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el und Inhalt">
    <p:spTree>
      <p:nvGrpSpPr>
        <p:cNvPr id="1" name="Shape 28"/>
        <p:cNvGrpSpPr/>
        <p:nvPr/>
      </p:nvGrpSpPr>
      <p:grpSpPr>
        <a:xfrm>
          <a:off x="0" y="0"/>
          <a:ext cx="0" cy="0"/>
          <a:chOff x="0" y="0"/>
          <a:chExt cx="0" cy="0"/>
        </a:xfrm>
      </p:grpSpPr>
      <p:sp>
        <p:nvSpPr>
          <p:cNvPr id="29" name="Shape 29"/>
          <p:cNvSpPr txBox="1">
            <a:spLocks noGrp="1"/>
          </p:cNvSpPr>
          <p:nvPr>
            <p:ph type="body" idx="1"/>
          </p:nvPr>
        </p:nvSpPr>
        <p:spPr>
          <a:xfrm>
            <a:off x="616025" y="1613536"/>
            <a:ext cx="10346192" cy="4624686"/>
          </a:xfrm>
          <a:prstGeom prst="rect">
            <a:avLst/>
          </a:prstGeom>
          <a:noFill/>
          <a:ln>
            <a:noFill/>
          </a:ln>
        </p:spPr>
        <p:txBody>
          <a:bodyPr wrap="square" lIns="91425" tIns="91425" rIns="91425" bIns="91425" anchor="t" anchorCtr="0"/>
          <a:lstStyle>
            <a:lvl1pPr marL="266689" marR="0" lvl="0" indent="-165089" algn="l" rtl="0">
              <a:lnSpc>
                <a:spcPct val="100000"/>
              </a:lnSpc>
              <a:spcBef>
                <a:spcPts val="0"/>
              </a:spcBef>
              <a:spcAft>
                <a:spcPts val="600"/>
              </a:spcAft>
              <a:buClr>
                <a:schemeClr val="accent1"/>
              </a:buClr>
              <a:buSzPts val="1600"/>
              <a:buFont typeface="Noto Sans Symbols"/>
              <a:buChar char="▪"/>
              <a:defRPr sz="1600" b="0" i="0" u="none" strike="noStrike" cap="none">
                <a:solidFill>
                  <a:schemeClr val="dk1"/>
                </a:solidFill>
                <a:latin typeface="Verdana"/>
                <a:ea typeface="Verdana"/>
                <a:cs typeface="Verdana"/>
                <a:sym typeface="Verdana"/>
              </a:defRPr>
            </a:lvl1pPr>
            <a:lvl2pPr marL="539729" marR="0" lvl="1" indent="-190479" algn="l" rtl="0">
              <a:lnSpc>
                <a:spcPct val="100000"/>
              </a:lnSpc>
              <a:spcBef>
                <a:spcPts val="0"/>
              </a:spcBef>
              <a:spcAft>
                <a:spcPts val="400"/>
              </a:spcAft>
              <a:buClr>
                <a:schemeClr val="accent1"/>
              </a:buClr>
              <a:buSzPts val="1500"/>
              <a:buFont typeface="Noto Sans Symbols"/>
              <a:buChar char="▪"/>
              <a:defRPr sz="1500" b="0" i="0" u="none" strike="noStrike" cap="none">
                <a:solidFill>
                  <a:schemeClr val="dk1"/>
                </a:solidFill>
                <a:latin typeface="Verdana"/>
                <a:ea typeface="Verdana"/>
                <a:cs typeface="Verdana"/>
                <a:sym typeface="Verdana"/>
              </a:defRPr>
            </a:lvl2pPr>
            <a:lvl3pPr marL="814356" marR="0" lvl="2" indent="-192056" algn="l" rtl="0">
              <a:lnSpc>
                <a:spcPct val="100000"/>
              </a:lnSpc>
              <a:spcBef>
                <a:spcPts val="0"/>
              </a:spcBef>
              <a:spcAft>
                <a:spcPts val="400"/>
              </a:spcAft>
              <a:buClr>
                <a:schemeClr val="accent1"/>
              </a:buClr>
              <a:buSzPts val="1400"/>
              <a:buFont typeface="Noto Sans Symbols"/>
              <a:buChar char="▪"/>
              <a:defRPr sz="1400" b="0" i="0" u="none" strike="noStrike" cap="none">
                <a:solidFill>
                  <a:schemeClr val="dk1"/>
                </a:solidFill>
                <a:latin typeface="Verdana"/>
                <a:ea typeface="Verdana"/>
                <a:cs typeface="Verdana"/>
                <a:sym typeface="Verdana"/>
              </a:defRPr>
            </a:lvl3pPr>
            <a:lvl4pPr marL="1074695" marR="0" lvl="3" indent="-198394" algn="l" rtl="0">
              <a:lnSpc>
                <a:spcPct val="100000"/>
              </a:lnSpc>
              <a:spcBef>
                <a:spcPts val="0"/>
              </a:spcBef>
              <a:spcAft>
                <a:spcPts val="400"/>
              </a:spcAft>
              <a:buClr>
                <a:schemeClr val="accent1"/>
              </a:buClr>
              <a:buSzPts val="1200"/>
              <a:buFont typeface="Noto Sans Symbols"/>
              <a:buChar char="▪"/>
              <a:defRPr sz="1200" b="0" i="0" u="none" strike="noStrike" cap="none">
                <a:solidFill>
                  <a:schemeClr val="dk1"/>
                </a:solidFill>
                <a:latin typeface="Verdana"/>
                <a:ea typeface="Verdana"/>
                <a:cs typeface="Verdana"/>
                <a:sym typeface="Verdana"/>
              </a:defRPr>
            </a:lvl4pPr>
            <a:lvl5pPr marL="1341384" marR="0" lvl="4" indent="-198384" algn="l" rtl="0">
              <a:lnSpc>
                <a:spcPct val="100000"/>
              </a:lnSpc>
              <a:spcBef>
                <a:spcPts val="0"/>
              </a:spcBef>
              <a:spcAft>
                <a:spcPts val="400"/>
              </a:spcAft>
              <a:buClr>
                <a:schemeClr val="accent1"/>
              </a:buClr>
              <a:buSzPts val="1200"/>
              <a:buFont typeface="Noto Sans Symbols"/>
              <a:buChar char="▪"/>
              <a:defRPr sz="1200" b="0" i="0" u="none" strike="noStrike" cap="none">
                <a:solidFill>
                  <a:schemeClr val="dk1"/>
                </a:solidFill>
                <a:latin typeface="Verdana"/>
                <a:ea typeface="Verdana"/>
                <a:cs typeface="Verdana"/>
                <a:sym typeface="Verdana"/>
              </a:defRPr>
            </a:lvl5pPr>
            <a:lvl6pPr marL="2514242" marR="0" lvl="5" indent="-113942" algn="l" rtl="0">
              <a:spcBef>
                <a:spcPts val="400"/>
              </a:spcBef>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2971378" marR="0" lvl="6" indent="-113877" algn="l" rtl="0">
              <a:spcBef>
                <a:spcPts val="400"/>
              </a:spcBef>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428512" marR="0" lvl="7" indent="-113812" algn="l" rtl="0">
              <a:spcBef>
                <a:spcPts val="400"/>
              </a:spcBef>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3885648" marR="0" lvl="8" indent="-113748" algn="l" rtl="0">
              <a:spcBef>
                <a:spcPts val="400"/>
              </a:spcBef>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30" name="Shape 30"/>
          <p:cNvSpPr txBox="1">
            <a:spLocks noGrp="1"/>
          </p:cNvSpPr>
          <p:nvPr>
            <p:ph type="dt" idx="10"/>
          </p:nvPr>
        </p:nvSpPr>
        <p:spPr>
          <a:xfrm>
            <a:off x="7660243" y="6494473"/>
            <a:ext cx="1316543" cy="309702"/>
          </a:xfrm>
          <a:prstGeom prst="rect">
            <a:avLst/>
          </a:prstGeom>
          <a:noFill/>
          <a:ln>
            <a:noFill/>
          </a:ln>
        </p:spPr>
        <p:txBody>
          <a:bodyPr wrap="square" lIns="91425" tIns="91425" rIns="91425" bIns="91425" anchor="ctr" anchorCtr="0"/>
          <a:lstStyle>
            <a:lvl1pPr marL="0" marR="0" lvl="0" indent="0" algn="r" rtl="0">
              <a:spcBef>
                <a:spcPts val="0"/>
              </a:spcBef>
              <a:buSzPts val="1400"/>
              <a:buNone/>
              <a:defRPr sz="800" b="0" i="0" u="none" strike="noStrike" cap="none">
                <a:solidFill>
                  <a:srgbClr val="888888"/>
                </a:solidFill>
                <a:latin typeface="Verdana"/>
                <a:ea typeface="Verdana"/>
                <a:cs typeface="Verdana"/>
                <a:sym typeface="Verdana"/>
              </a:defRPr>
            </a:lvl1pPr>
            <a:lvl2pPr marL="548640" marR="0" lvl="1" indent="-2540" algn="l" rtl="0">
              <a:spcBef>
                <a:spcPts val="0"/>
              </a:spcBef>
              <a:buSzPts val="1400"/>
              <a:buNone/>
              <a:defRPr sz="2160" b="0" i="0" u="none" strike="noStrike" cap="none">
                <a:solidFill>
                  <a:schemeClr val="dk1"/>
                </a:solidFill>
                <a:latin typeface="Verdana"/>
                <a:ea typeface="Verdana"/>
                <a:cs typeface="Verdana"/>
                <a:sym typeface="Verdana"/>
              </a:defRPr>
            </a:lvl2pPr>
            <a:lvl3pPr marL="1097280" marR="0" lvl="2" indent="-5080" algn="l" rtl="0">
              <a:spcBef>
                <a:spcPts val="0"/>
              </a:spcBef>
              <a:buSzPts val="1400"/>
              <a:buNone/>
              <a:defRPr sz="2160" b="0" i="0" u="none" strike="noStrike" cap="none">
                <a:solidFill>
                  <a:schemeClr val="dk1"/>
                </a:solidFill>
                <a:latin typeface="Verdana"/>
                <a:ea typeface="Verdana"/>
                <a:cs typeface="Verdana"/>
                <a:sym typeface="Verdana"/>
              </a:defRPr>
            </a:lvl3pPr>
            <a:lvl4pPr marL="1645920" marR="0" lvl="3" indent="-7620" algn="l" rtl="0">
              <a:spcBef>
                <a:spcPts val="0"/>
              </a:spcBef>
              <a:buSzPts val="1400"/>
              <a:buNone/>
              <a:defRPr sz="2160" b="0" i="0" u="none" strike="noStrike" cap="none">
                <a:solidFill>
                  <a:schemeClr val="dk1"/>
                </a:solidFill>
                <a:latin typeface="Verdana"/>
                <a:ea typeface="Verdana"/>
                <a:cs typeface="Verdana"/>
                <a:sym typeface="Verdana"/>
              </a:defRPr>
            </a:lvl4pPr>
            <a:lvl5pPr marL="2194560" marR="0" lvl="4" indent="-10160" algn="l" rtl="0">
              <a:spcBef>
                <a:spcPts val="0"/>
              </a:spcBef>
              <a:buSzPts val="1400"/>
              <a:buNone/>
              <a:defRPr sz="2160" b="0" i="0" u="none" strike="noStrike" cap="none">
                <a:solidFill>
                  <a:schemeClr val="dk1"/>
                </a:solidFill>
                <a:latin typeface="Verdana"/>
                <a:ea typeface="Verdana"/>
                <a:cs typeface="Verdana"/>
                <a:sym typeface="Verdana"/>
              </a:defRPr>
            </a:lvl5pPr>
            <a:lvl6pPr marL="2743200" marR="0" lvl="5" indent="0" algn="l" rtl="0">
              <a:spcBef>
                <a:spcPts val="0"/>
              </a:spcBef>
              <a:buSzPts val="1400"/>
              <a:buNone/>
              <a:defRPr sz="2160" b="0" i="0" u="none" strike="noStrike" cap="none">
                <a:solidFill>
                  <a:schemeClr val="dk1"/>
                </a:solidFill>
                <a:latin typeface="Verdana"/>
                <a:ea typeface="Verdana"/>
                <a:cs typeface="Verdana"/>
                <a:sym typeface="Verdana"/>
              </a:defRPr>
            </a:lvl6pPr>
            <a:lvl7pPr marL="3291840" marR="0" lvl="6" indent="-2540" algn="l" rtl="0">
              <a:spcBef>
                <a:spcPts val="0"/>
              </a:spcBef>
              <a:buSzPts val="1400"/>
              <a:buNone/>
              <a:defRPr sz="2160" b="0" i="0" u="none" strike="noStrike" cap="none">
                <a:solidFill>
                  <a:schemeClr val="dk1"/>
                </a:solidFill>
                <a:latin typeface="Verdana"/>
                <a:ea typeface="Verdana"/>
                <a:cs typeface="Verdana"/>
                <a:sym typeface="Verdana"/>
              </a:defRPr>
            </a:lvl7pPr>
            <a:lvl8pPr marL="3840480" marR="0" lvl="7" indent="-5079" algn="l" rtl="0">
              <a:spcBef>
                <a:spcPts val="0"/>
              </a:spcBef>
              <a:buSzPts val="1400"/>
              <a:buNone/>
              <a:defRPr sz="2160" b="0" i="0" u="none" strike="noStrike" cap="none">
                <a:solidFill>
                  <a:schemeClr val="dk1"/>
                </a:solidFill>
                <a:latin typeface="Verdana"/>
                <a:ea typeface="Verdana"/>
                <a:cs typeface="Verdana"/>
                <a:sym typeface="Verdana"/>
              </a:defRPr>
            </a:lvl8pPr>
            <a:lvl9pPr marL="4389120" marR="0" lvl="8" indent="-7620" algn="l" rtl="0">
              <a:spcBef>
                <a:spcPts val="0"/>
              </a:spcBef>
              <a:buSzPts val="1400"/>
              <a:buNone/>
              <a:defRPr sz="2160" b="0" i="0" u="none" strike="noStrike" cap="none">
                <a:solidFill>
                  <a:schemeClr val="dk1"/>
                </a:solidFill>
                <a:latin typeface="Verdana"/>
                <a:ea typeface="Verdana"/>
                <a:cs typeface="Verdana"/>
                <a:sym typeface="Verdana"/>
              </a:defRPr>
            </a:lvl9pPr>
          </a:lstStyle>
          <a:p>
            <a:endParaRPr/>
          </a:p>
        </p:txBody>
      </p:sp>
      <p:sp>
        <p:nvSpPr>
          <p:cNvPr id="31" name="Shape 31"/>
          <p:cNvSpPr txBox="1">
            <a:spLocks noGrp="1"/>
          </p:cNvSpPr>
          <p:nvPr>
            <p:ph type="ftr" idx="11"/>
          </p:nvPr>
        </p:nvSpPr>
        <p:spPr>
          <a:xfrm>
            <a:off x="1806083" y="6494473"/>
            <a:ext cx="4289925" cy="309702"/>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800" b="0" i="0" u="none" strike="noStrike" cap="none">
                <a:solidFill>
                  <a:srgbClr val="888888"/>
                </a:solidFill>
                <a:latin typeface="Verdana"/>
                <a:ea typeface="Verdana"/>
                <a:cs typeface="Verdana"/>
                <a:sym typeface="Verdana"/>
              </a:defRPr>
            </a:lvl1pPr>
            <a:lvl2pPr marL="548640" marR="0" lvl="1" indent="-2540" algn="l" rtl="0">
              <a:spcBef>
                <a:spcPts val="0"/>
              </a:spcBef>
              <a:buSzPts val="1400"/>
              <a:buNone/>
              <a:defRPr sz="2160" b="0" i="0" u="none" strike="noStrike" cap="none">
                <a:solidFill>
                  <a:schemeClr val="dk1"/>
                </a:solidFill>
                <a:latin typeface="Verdana"/>
                <a:ea typeface="Verdana"/>
                <a:cs typeface="Verdana"/>
                <a:sym typeface="Verdana"/>
              </a:defRPr>
            </a:lvl2pPr>
            <a:lvl3pPr marL="1097280" marR="0" lvl="2" indent="-5080" algn="l" rtl="0">
              <a:spcBef>
                <a:spcPts val="0"/>
              </a:spcBef>
              <a:buSzPts val="1400"/>
              <a:buNone/>
              <a:defRPr sz="2160" b="0" i="0" u="none" strike="noStrike" cap="none">
                <a:solidFill>
                  <a:schemeClr val="dk1"/>
                </a:solidFill>
                <a:latin typeface="Verdana"/>
                <a:ea typeface="Verdana"/>
                <a:cs typeface="Verdana"/>
                <a:sym typeface="Verdana"/>
              </a:defRPr>
            </a:lvl3pPr>
            <a:lvl4pPr marL="1645920" marR="0" lvl="3" indent="-7620" algn="l" rtl="0">
              <a:spcBef>
                <a:spcPts val="0"/>
              </a:spcBef>
              <a:buSzPts val="1400"/>
              <a:buNone/>
              <a:defRPr sz="2160" b="0" i="0" u="none" strike="noStrike" cap="none">
                <a:solidFill>
                  <a:schemeClr val="dk1"/>
                </a:solidFill>
                <a:latin typeface="Verdana"/>
                <a:ea typeface="Verdana"/>
                <a:cs typeface="Verdana"/>
                <a:sym typeface="Verdana"/>
              </a:defRPr>
            </a:lvl4pPr>
            <a:lvl5pPr marL="2194560" marR="0" lvl="4" indent="-10160" algn="l" rtl="0">
              <a:spcBef>
                <a:spcPts val="0"/>
              </a:spcBef>
              <a:buSzPts val="1400"/>
              <a:buNone/>
              <a:defRPr sz="2160" b="0" i="0" u="none" strike="noStrike" cap="none">
                <a:solidFill>
                  <a:schemeClr val="dk1"/>
                </a:solidFill>
                <a:latin typeface="Verdana"/>
                <a:ea typeface="Verdana"/>
                <a:cs typeface="Verdana"/>
                <a:sym typeface="Verdana"/>
              </a:defRPr>
            </a:lvl5pPr>
            <a:lvl6pPr marL="2743200" marR="0" lvl="5" indent="0" algn="l" rtl="0">
              <a:spcBef>
                <a:spcPts val="0"/>
              </a:spcBef>
              <a:buSzPts val="1400"/>
              <a:buNone/>
              <a:defRPr sz="2160" b="0" i="0" u="none" strike="noStrike" cap="none">
                <a:solidFill>
                  <a:schemeClr val="dk1"/>
                </a:solidFill>
                <a:latin typeface="Verdana"/>
                <a:ea typeface="Verdana"/>
                <a:cs typeface="Verdana"/>
                <a:sym typeface="Verdana"/>
              </a:defRPr>
            </a:lvl6pPr>
            <a:lvl7pPr marL="3291840" marR="0" lvl="6" indent="-2540" algn="l" rtl="0">
              <a:spcBef>
                <a:spcPts val="0"/>
              </a:spcBef>
              <a:buSzPts val="1400"/>
              <a:buNone/>
              <a:defRPr sz="2160" b="0" i="0" u="none" strike="noStrike" cap="none">
                <a:solidFill>
                  <a:schemeClr val="dk1"/>
                </a:solidFill>
                <a:latin typeface="Verdana"/>
                <a:ea typeface="Verdana"/>
                <a:cs typeface="Verdana"/>
                <a:sym typeface="Verdana"/>
              </a:defRPr>
            </a:lvl7pPr>
            <a:lvl8pPr marL="3840480" marR="0" lvl="7" indent="-5079" algn="l" rtl="0">
              <a:spcBef>
                <a:spcPts val="0"/>
              </a:spcBef>
              <a:buSzPts val="1400"/>
              <a:buNone/>
              <a:defRPr sz="2160" b="0" i="0" u="none" strike="noStrike" cap="none">
                <a:solidFill>
                  <a:schemeClr val="dk1"/>
                </a:solidFill>
                <a:latin typeface="Verdana"/>
                <a:ea typeface="Verdana"/>
                <a:cs typeface="Verdana"/>
                <a:sym typeface="Verdana"/>
              </a:defRPr>
            </a:lvl8pPr>
            <a:lvl9pPr marL="4389120" marR="0" lvl="8" indent="-7620" algn="l" rtl="0">
              <a:spcBef>
                <a:spcPts val="0"/>
              </a:spcBef>
              <a:buSzPts val="1400"/>
              <a:buNone/>
              <a:defRPr sz="2160" b="0" i="0" u="none" strike="noStrike" cap="none">
                <a:solidFill>
                  <a:schemeClr val="dk1"/>
                </a:solidFill>
                <a:latin typeface="Verdana"/>
                <a:ea typeface="Verdana"/>
                <a:cs typeface="Verdana"/>
                <a:sym typeface="Verdana"/>
              </a:defRPr>
            </a:lvl9pPr>
          </a:lstStyle>
          <a:p>
            <a:endParaRPr/>
          </a:p>
        </p:txBody>
      </p:sp>
      <p:sp>
        <p:nvSpPr>
          <p:cNvPr id="32" name="Shape 32"/>
          <p:cNvSpPr txBox="1">
            <a:spLocks noGrp="1"/>
          </p:cNvSpPr>
          <p:nvPr>
            <p:ph type="sldNum" idx="12"/>
          </p:nvPr>
        </p:nvSpPr>
        <p:spPr>
          <a:xfrm>
            <a:off x="616543" y="6494473"/>
            <a:ext cx="1189533" cy="309702"/>
          </a:xfrm>
          <a:prstGeom prst="rect">
            <a:avLst/>
          </a:prstGeom>
          <a:noFill/>
          <a:ln>
            <a:noFill/>
          </a:ln>
        </p:spPr>
        <p:txBody>
          <a:bodyPr wrap="square" lIns="0" tIns="45700" rIns="0" bIns="45700" anchor="ctr" anchorCtr="0">
            <a:noAutofit/>
          </a:bodyPr>
          <a:lstStyle/>
          <a:p>
            <a:pPr algn="l"/>
            <a:r>
              <a:rPr lang="de-AT" sz="800">
                <a:solidFill>
                  <a:srgbClr val="888888"/>
                </a:solidFill>
                <a:latin typeface="Verdana"/>
                <a:ea typeface="Verdana"/>
                <a:cs typeface="Verdana"/>
                <a:sym typeface="Verdana"/>
              </a:rPr>
              <a:t>SEITE </a:t>
            </a:r>
            <a:fld id="{00000000-1234-1234-1234-123412341234}" type="slidenum">
              <a:rPr lang="de-AT" sz="800" smtClean="0">
                <a:solidFill>
                  <a:srgbClr val="888888"/>
                </a:solidFill>
                <a:latin typeface="Verdana"/>
                <a:ea typeface="Verdana"/>
                <a:cs typeface="Verdana"/>
                <a:sym typeface="Verdana"/>
              </a:rPr>
              <a:pPr algn="l"/>
              <a:t>‹#›</a:t>
            </a:fld>
            <a:endParaRPr lang="de-AT" sz="800">
              <a:solidFill>
                <a:srgbClr val="888888"/>
              </a:solidFill>
              <a:latin typeface="Verdana"/>
              <a:ea typeface="Verdana"/>
              <a:cs typeface="Verdana"/>
              <a:sym typeface="Verdana"/>
            </a:endParaRPr>
          </a:p>
        </p:txBody>
      </p:sp>
      <p:sp>
        <p:nvSpPr>
          <p:cNvPr id="33" name="Shape 33"/>
          <p:cNvSpPr txBox="1">
            <a:spLocks noGrp="1"/>
          </p:cNvSpPr>
          <p:nvPr>
            <p:ph type="title"/>
          </p:nvPr>
        </p:nvSpPr>
        <p:spPr>
          <a:xfrm>
            <a:off x="616544" y="167640"/>
            <a:ext cx="8862307" cy="1084586"/>
          </a:xfrm>
          <a:prstGeom prst="rect">
            <a:avLst/>
          </a:prstGeom>
          <a:noFill/>
          <a:ln>
            <a:noFill/>
          </a:ln>
        </p:spPr>
        <p:txBody>
          <a:bodyPr wrap="square" lIns="91425" tIns="91425" rIns="91425" bIns="91425" anchor="ctr" anchorCtr="0"/>
          <a:lstStyle>
            <a:lvl1pPr marL="0" marR="0" lvl="0" indent="0" algn="l" rtl="0">
              <a:lnSpc>
                <a:spcPct val="100000"/>
              </a:lnSpc>
              <a:spcBef>
                <a:spcPts val="0"/>
              </a:spcBef>
              <a:buClr>
                <a:schemeClr val="dk1"/>
              </a:buClr>
              <a:buSzPts val="1400"/>
              <a:buFont typeface="Georgia"/>
              <a:buNone/>
              <a:defRPr sz="2400" b="1" i="0" u="none" strike="noStrike" cap="none">
                <a:solidFill>
                  <a:schemeClr val="dk1"/>
                </a:solidFill>
                <a:latin typeface="Georgia"/>
                <a:ea typeface="Georgia"/>
                <a:cs typeface="Georgia"/>
                <a:sym typeface="Georgia"/>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Tree>
    <p:extLst>
      <p:ext uri="{BB962C8B-B14F-4D97-AF65-F5344CB8AC3E}">
        <p14:creationId xmlns:p14="http://schemas.microsoft.com/office/powerpoint/2010/main" val="606015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73819-0397-8D4C-BC6C-FC440A9F51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C916C2-B5D9-C646-BE0C-04996BD81BD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3EF5A-BFC9-034C-BC6E-CFA925EC097D}"/>
              </a:ext>
            </a:extLst>
          </p:cNvPr>
          <p:cNvSpPr>
            <a:spLocks noGrp="1"/>
          </p:cNvSpPr>
          <p:nvPr>
            <p:ph type="dt" sz="half" idx="10"/>
          </p:nvPr>
        </p:nvSpPr>
        <p:spPr/>
        <p:txBody>
          <a:bodyPr/>
          <a:lstStyle/>
          <a:p>
            <a:fld id="{4CE7F707-3A4A-7F4E-AE9D-04DD80FF7A4C}" type="datetimeFigureOut">
              <a:rPr lang="en-US" smtClean="0"/>
              <a:t>9/30/19</a:t>
            </a:fld>
            <a:endParaRPr lang="en-US"/>
          </a:p>
        </p:txBody>
      </p:sp>
      <p:sp>
        <p:nvSpPr>
          <p:cNvPr id="5" name="Footer Placeholder 4">
            <a:extLst>
              <a:ext uri="{FF2B5EF4-FFF2-40B4-BE49-F238E27FC236}">
                <a16:creationId xmlns:a16="http://schemas.microsoft.com/office/drawing/2014/main" id="{F4D80FB2-5565-8046-BAED-777A8FE14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CFB47-5DA7-F84E-B28D-3C0E86F953CE}"/>
              </a:ext>
            </a:extLst>
          </p:cNvPr>
          <p:cNvSpPr>
            <a:spLocks noGrp="1"/>
          </p:cNvSpPr>
          <p:nvPr>
            <p:ph type="sldNum" sz="quarter" idx="12"/>
          </p:nvPr>
        </p:nvSpPr>
        <p:spPr/>
        <p:txBody>
          <a:bodyPr/>
          <a:lstStyle/>
          <a:p>
            <a:fld id="{E8B4A355-954C-5E40-8B24-1CF2B7A769D7}" type="slidenum">
              <a:rPr lang="en-US" smtClean="0"/>
              <a:t>‹#›</a:t>
            </a:fld>
            <a:endParaRPr lang="en-US"/>
          </a:p>
        </p:txBody>
      </p:sp>
    </p:spTree>
    <p:extLst>
      <p:ext uri="{BB962C8B-B14F-4D97-AF65-F5344CB8AC3E}">
        <p14:creationId xmlns:p14="http://schemas.microsoft.com/office/powerpoint/2010/main" val="2707100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B24DE-C59E-3049-A4E6-592B7A3F52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5D08DD-E6C3-0B4C-8353-76DD76D26C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CE040CC-84E8-7E4C-B23B-3A40351325DF}"/>
              </a:ext>
            </a:extLst>
          </p:cNvPr>
          <p:cNvSpPr>
            <a:spLocks noGrp="1"/>
          </p:cNvSpPr>
          <p:nvPr>
            <p:ph type="dt" sz="half" idx="10"/>
          </p:nvPr>
        </p:nvSpPr>
        <p:spPr/>
        <p:txBody>
          <a:bodyPr/>
          <a:lstStyle/>
          <a:p>
            <a:fld id="{4CE7F707-3A4A-7F4E-AE9D-04DD80FF7A4C}" type="datetimeFigureOut">
              <a:rPr lang="en-US" smtClean="0"/>
              <a:t>9/30/19</a:t>
            </a:fld>
            <a:endParaRPr lang="en-US"/>
          </a:p>
        </p:txBody>
      </p:sp>
      <p:sp>
        <p:nvSpPr>
          <p:cNvPr id="5" name="Footer Placeholder 4">
            <a:extLst>
              <a:ext uri="{FF2B5EF4-FFF2-40B4-BE49-F238E27FC236}">
                <a16:creationId xmlns:a16="http://schemas.microsoft.com/office/drawing/2014/main" id="{54692ADA-7B24-AF42-AA7D-11909BDF6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A9F936-9648-D345-88EB-0D1B933F4A9D}"/>
              </a:ext>
            </a:extLst>
          </p:cNvPr>
          <p:cNvSpPr>
            <a:spLocks noGrp="1"/>
          </p:cNvSpPr>
          <p:nvPr>
            <p:ph type="sldNum" sz="quarter" idx="12"/>
          </p:nvPr>
        </p:nvSpPr>
        <p:spPr/>
        <p:txBody>
          <a:bodyPr/>
          <a:lstStyle/>
          <a:p>
            <a:fld id="{E8B4A355-954C-5E40-8B24-1CF2B7A769D7}" type="slidenum">
              <a:rPr lang="en-US" smtClean="0"/>
              <a:t>‹#›</a:t>
            </a:fld>
            <a:endParaRPr lang="en-US"/>
          </a:p>
        </p:txBody>
      </p:sp>
    </p:spTree>
    <p:extLst>
      <p:ext uri="{BB962C8B-B14F-4D97-AF65-F5344CB8AC3E}">
        <p14:creationId xmlns:p14="http://schemas.microsoft.com/office/powerpoint/2010/main" val="3988487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B6C15-AFF2-7C4A-90BA-3CF081A6A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3365BC-1B6A-4046-B33D-C1CBF97F4EE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BA035D-F8AB-564B-9A5D-99D35BE332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D8F77B-6585-F74D-9DDA-D5A46E3FDD3F}"/>
              </a:ext>
            </a:extLst>
          </p:cNvPr>
          <p:cNvSpPr>
            <a:spLocks noGrp="1"/>
          </p:cNvSpPr>
          <p:nvPr>
            <p:ph type="dt" sz="half" idx="10"/>
          </p:nvPr>
        </p:nvSpPr>
        <p:spPr/>
        <p:txBody>
          <a:bodyPr/>
          <a:lstStyle/>
          <a:p>
            <a:fld id="{4CE7F707-3A4A-7F4E-AE9D-04DD80FF7A4C}" type="datetimeFigureOut">
              <a:rPr lang="en-US" smtClean="0"/>
              <a:t>9/30/19</a:t>
            </a:fld>
            <a:endParaRPr lang="en-US"/>
          </a:p>
        </p:txBody>
      </p:sp>
      <p:sp>
        <p:nvSpPr>
          <p:cNvPr id="6" name="Footer Placeholder 5">
            <a:extLst>
              <a:ext uri="{FF2B5EF4-FFF2-40B4-BE49-F238E27FC236}">
                <a16:creationId xmlns:a16="http://schemas.microsoft.com/office/drawing/2014/main" id="{6464E739-5114-DB41-A288-2627D0474B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3A77D9-4CA4-1A45-B77A-1DFC8981B25D}"/>
              </a:ext>
            </a:extLst>
          </p:cNvPr>
          <p:cNvSpPr>
            <a:spLocks noGrp="1"/>
          </p:cNvSpPr>
          <p:nvPr>
            <p:ph type="sldNum" sz="quarter" idx="12"/>
          </p:nvPr>
        </p:nvSpPr>
        <p:spPr/>
        <p:txBody>
          <a:bodyPr/>
          <a:lstStyle/>
          <a:p>
            <a:fld id="{E8B4A355-954C-5E40-8B24-1CF2B7A769D7}" type="slidenum">
              <a:rPr lang="en-US" smtClean="0"/>
              <a:t>‹#›</a:t>
            </a:fld>
            <a:endParaRPr lang="en-US"/>
          </a:p>
        </p:txBody>
      </p:sp>
    </p:spTree>
    <p:extLst>
      <p:ext uri="{BB962C8B-B14F-4D97-AF65-F5344CB8AC3E}">
        <p14:creationId xmlns:p14="http://schemas.microsoft.com/office/powerpoint/2010/main" val="4132191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0E289-0E81-D049-B90D-86772AC533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14D592-C5FB-6D4D-979D-5D5AD0DDE3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B6B9536-B09C-CB43-9482-0780B546711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AD5EBF-7226-1449-9DF2-2A5DC66BE8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B95570-F647-4D4A-BB86-8FCE3B55F1F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1B48EA-FB86-5942-866F-EA06841935C7}"/>
              </a:ext>
            </a:extLst>
          </p:cNvPr>
          <p:cNvSpPr>
            <a:spLocks noGrp="1"/>
          </p:cNvSpPr>
          <p:nvPr>
            <p:ph type="dt" sz="half" idx="10"/>
          </p:nvPr>
        </p:nvSpPr>
        <p:spPr/>
        <p:txBody>
          <a:bodyPr/>
          <a:lstStyle/>
          <a:p>
            <a:fld id="{4CE7F707-3A4A-7F4E-AE9D-04DD80FF7A4C}" type="datetimeFigureOut">
              <a:rPr lang="en-US" smtClean="0"/>
              <a:t>9/30/19</a:t>
            </a:fld>
            <a:endParaRPr lang="en-US"/>
          </a:p>
        </p:txBody>
      </p:sp>
      <p:sp>
        <p:nvSpPr>
          <p:cNvPr id="8" name="Footer Placeholder 7">
            <a:extLst>
              <a:ext uri="{FF2B5EF4-FFF2-40B4-BE49-F238E27FC236}">
                <a16:creationId xmlns:a16="http://schemas.microsoft.com/office/drawing/2014/main" id="{C691ABD7-18C2-0742-96FC-7C176F626D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FCBED6-4891-CF48-93C4-D497ABCD3F36}"/>
              </a:ext>
            </a:extLst>
          </p:cNvPr>
          <p:cNvSpPr>
            <a:spLocks noGrp="1"/>
          </p:cNvSpPr>
          <p:nvPr>
            <p:ph type="sldNum" sz="quarter" idx="12"/>
          </p:nvPr>
        </p:nvSpPr>
        <p:spPr/>
        <p:txBody>
          <a:bodyPr/>
          <a:lstStyle/>
          <a:p>
            <a:fld id="{E8B4A355-954C-5E40-8B24-1CF2B7A769D7}" type="slidenum">
              <a:rPr lang="en-US" smtClean="0"/>
              <a:t>‹#›</a:t>
            </a:fld>
            <a:endParaRPr lang="en-US"/>
          </a:p>
        </p:txBody>
      </p:sp>
    </p:spTree>
    <p:extLst>
      <p:ext uri="{BB962C8B-B14F-4D97-AF65-F5344CB8AC3E}">
        <p14:creationId xmlns:p14="http://schemas.microsoft.com/office/powerpoint/2010/main" val="1409887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16704-F773-3C49-AF11-09A54C008B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365C4-ED29-9C4A-93C7-E07125439710}"/>
              </a:ext>
            </a:extLst>
          </p:cNvPr>
          <p:cNvSpPr>
            <a:spLocks noGrp="1"/>
          </p:cNvSpPr>
          <p:nvPr>
            <p:ph type="dt" sz="half" idx="10"/>
          </p:nvPr>
        </p:nvSpPr>
        <p:spPr/>
        <p:txBody>
          <a:bodyPr/>
          <a:lstStyle/>
          <a:p>
            <a:fld id="{4CE7F707-3A4A-7F4E-AE9D-04DD80FF7A4C}" type="datetimeFigureOut">
              <a:rPr lang="en-US" smtClean="0"/>
              <a:t>9/30/19</a:t>
            </a:fld>
            <a:endParaRPr lang="en-US"/>
          </a:p>
        </p:txBody>
      </p:sp>
      <p:sp>
        <p:nvSpPr>
          <p:cNvPr id="4" name="Footer Placeholder 3">
            <a:extLst>
              <a:ext uri="{FF2B5EF4-FFF2-40B4-BE49-F238E27FC236}">
                <a16:creationId xmlns:a16="http://schemas.microsoft.com/office/drawing/2014/main" id="{D2DA93CD-98E7-8A48-8DF0-87BDAE3EC8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DC66DE-ACC5-184D-974A-0AF5D29A23CC}"/>
              </a:ext>
            </a:extLst>
          </p:cNvPr>
          <p:cNvSpPr>
            <a:spLocks noGrp="1"/>
          </p:cNvSpPr>
          <p:nvPr>
            <p:ph type="sldNum" sz="quarter" idx="12"/>
          </p:nvPr>
        </p:nvSpPr>
        <p:spPr/>
        <p:txBody>
          <a:bodyPr/>
          <a:lstStyle/>
          <a:p>
            <a:fld id="{E8B4A355-954C-5E40-8B24-1CF2B7A769D7}" type="slidenum">
              <a:rPr lang="en-US" smtClean="0"/>
              <a:t>‹#›</a:t>
            </a:fld>
            <a:endParaRPr lang="en-US"/>
          </a:p>
        </p:txBody>
      </p:sp>
    </p:spTree>
    <p:extLst>
      <p:ext uri="{BB962C8B-B14F-4D97-AF65-F5344CB8AC3E}">
        <p14:creationId xmlns:p14="http://schemas.microsoft.com/office/powerpoint/2010/main" val="4149552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53D27D-5584-C84E-9850-573DCE02F1CD}"/>
              </a:ext>
            </a:extLst>
          </p:cNvPr>
          <p:cNvSpPr>
            <a:spLocks noGrp="1"/>
          </p:cNvSpPr>
          <p:nvPr>
            <p:ph type="dt" sz="half" idx="10"/>
          </p:nvPr>
        </p:nvSpPr>
        <p:spPr/>
        <p:txBody>
          <a:bodyPr/>
          <a:lstStyle/>
          <a:p>
            <a:fld id="{4CE7F707-3A4A-7F4E-AE9D-04DD80FF7A4C}" type="datetimeFigureOut">
              <a:rPr lang="en-US" smtClean="0"/>
              <a:t>9/30/19</a:t>
            </a:fld>
            <a:endParaRPr lang="en-US"/>
          </a:p>
        </p:txBody>
      </p:sp>
      <p:sp>
        <p:nvSpPr>
          <p:cNvPr id="3" name="Footer Placeholder 2">
            <a:extLst>
              <a:ext uri="{FF2B5EF4-FFF2-40B4-BE49-F238E27FC236}">
                <a16:creationId xmlns:a16="http://schemas.microsoft.com/office/drawing/2014/main" id="{F60CF5DA-BFC6-744B-A2F8-2BEB44D17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C43785-D217-9442-AC8C-866308E39AC5}"/>
              </a:ext>
            </a:extLst>
          </p:cNvPr>
          <p:cNvSpPr>
            <a:spLocks noGrp="1"/>
          </p:cNvSpPr>
          <p:nvPr>
            <p:ph type="sldNum" sz="quarter" idx="12"/>
          </p:nvPr>
        </p:nvSpPr>
        <p:spPr/>
        <p:txBody>
          <a:bodyPr/>
          <a:lstStyle/>
          <a:p>
            <a:fld id="{E8B4A355-954C-5E40-8B24-1CF2B7A769D7}" type="slidenum">
              <a:rPr lang="en-US" smtClean="0"/>
              <a:t>‹#›</a:t>
            </a:fld>
            <a:endParaRPr lang="en-US"/>
          </a:p>
        </p:txBody>
      </p:sp>
    </p:spTree>
    <p:extLst>
      <p:ext uri="{BB962C8B-B14F-4D97-AF65-F5344CB8AC3E}">
        <p14:creationId xmlns:p14="http://schemas.microsoft.com/office/powerpoint/2010/main" val="475248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7CFCD-F8E4-174A-89CF-1159FD2C0D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EC7AD4-7AAB-5A45-84A3-0260B398F4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5099D4-6494-6B42-AC33-3656C8544E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B0BE07-CC72-D546-9283-53D675B3F4BB}"/>
              </a:ext>
            </a:extLst>
          </p:cNvPr>
          <p:cNvSpPr>
            <a:spLocks noGrp="1"/>
          </p:cNvSpPr>
          <p:nvPr>
            <p:ph type="dt" sz="half" idx="10"/>
          </p:nvPr>
        </p:nvSpPr>
        <p:spPr/>
        <p:txBody>
          <a:bodyPr/>
          <a:lstStyle/>
          <a:p>
            <a:fld id="{4CE7F707-3A4A-7F4E-AE9D-04DD80FF7A4C}" type="datetimeFigureOut">
              <a:rPr lang="en-US" smtClean="0"/>
              <a:t>9/30/19</a:t>
            </a:fld>
            <a:endParaRPr lang="en-US"/>
          </a:p>
        </p:txBody>
      </p:sp>
      <p:sp>
        <p:nvSpPr>
          <p:cNvPr id="6" name="Footer Placeholder 5">
            <a:extLst>
              <a:ext uri="{FF2B5EF4-FFF2-40B4-BE49-F238E27FC236}">
                <a16:creationId xmlns:a16="http://schemas.microsoft.com/office/drawing/2014/main" id="{0CA09D2B-56FB-5049-85CF-F358E5E374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31BFBA-8D16-334E-A47C-551CB4C08CD4}"/>
              </a:ext>
            </a:extLst>
          </p:cNvPr>
          <p:cNvSpPr>
            <a:spLocks noGrp="1"/>
          </p:cNvSpPr>
          <p:nvPr>
            <p:ph type="sldNum" sz="quarter" idx="12"/>
          </p:nvPr>
        </p:nvSpPr>
        <p:spPr/>
        <p:txBody>
          <a:bodyPr/>
          <a:lstStyle/>
          <a:p>
            <a:fld id="{E8B4A355-954C-5E40-8B24-1CF2B7A769D7}" type="slidenum">
              <a:rPr lang="en-US" smtClean="0"/>
              <a:t>‹#›</a:t>
            </a:fld>
            <a:endParaRPr lang="en-US"/>
          </a:p>
        </p:txBody>
      </p:sp>
    </p:spTree>
    <p:extLst>
      <p:ext uri="{BB962C8B-B14F-4D97-AF65-F5344CB8AC3E}">
        <p14:creationId xmlns:p14="http://schemas.microsoft.com/office/powerpoint/2010/main" val="3898555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1DE6E-33B3-6845-B13A-CFAA388679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E07708-4D72-DF43-BEBC-33940CD4EA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8F00E7-CDBE-3D4E-98DF-C9BC21E583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3E2C6F-DDEC-584D-8350-60DC65336D2A}"/>
              </a:ext>
            </a:extLst>
          </p:cNvPr>
          <p:cNvSpPr>
            <a:spLocks noGrp="1"/>
          </p:cNvSpPr>
          <p:nvPr>
            <p:ph type="dt" sz="half" idx="10"/>
          </p:nvPr>
        </p:nvSpPr>
        <p:spPr/>
        <p:txBody>
          <a:bodyPr/>
          <a:lstStyle/>
          <a:p>
            <a:fld id="{4CE7F707-3A4A-7F4E-AE9D-04DD80FF7A4C}" type="datetimeFigureOut">
              <a:rPr lang="en-US" smtClean="0"/>
              <a:t>9/30/19</a:t>
            </a:fld>
            <a:endParaRPr lang="en-US"/>
          </a:p>
        </p:txBody>
      </p:sp>
      <p:sp>
        <p:nvSpPr>
          <p:cNvPr id="6" name="Footer Placeholder 5">
            <a:extLst>
              <a:ext uri="{FF2B5EF4-FFF2-40B4-BE49-F238E27FC236}">
                <a16:creationId xmlns:a16="http://schemas.microsoft.com/office/drawing/2014/main" id="{EBBBBE1E-98D8-C645-8945-A613D9C71D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856E9F-D44E-0648-B3A5-0047226BBB73}"/>
              </a:ext>
            </a:extLst>
          </p:cNvPr>
          <p:cNvSpPr>
            <a:spLocks noGrp="1"/>
          </p:cNvSpPr>
          <p:nvPr>
            <p:ph type="sldNum" sz="quarter" idx="12"/>
          </p:nvPr>
        </p:nvSpPr>
        <p:spPr/>
        <p:txBody>
          <a:bodyPr/>
          <a:lstStyle/>
          <a:p>
            <a:fld id="{E8B4A355-954C-5E40-8B24-1CF2B7A769D7}" type="slidenum">
              <a:rPr lang="en-US" smtClean="0"/>
              <a:t>‹#›</a:t>
            </a:fld>
            <a:endParaRPr lang="en-US"/>
          </a:p>
        </p:txBody>
      </p:sp>
    </p:spTree>
    <p:extLst>
      <p:ext uri="{BB962C8B-B14F-4D97-AF65-F5344CB8AC3E}">
        <p14:creationId xmlns:p14="http://schemas.microsoft.com/office/powerpoint/2010/main" val="3653940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5C7596-ED36-0A45-8876-919FA60E8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0A291F-7895-6245-9972-CC81B624F3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0BEB-4249-BD41-A0CD-160CB4234C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7F707-3A4A-7F4E-AE9D-04DD80FF7A4C}" type="datetimeFigureOut">
              <a:rPr lang="en-US" smtClean="0"/>
              <a:t>9/30/19</a:t>
            </a:fld>
            <a:endParaRPr lang="en-US"/>
          </a:p>
        </p:txBody>
      </p:sp>
      <p:sp>
        <p:nvSpPr>
          <p:cNvPr id="5" name="Footer Placeholder 4">
            <a:extLst>
              <a:ext uri="{FF2B5EF4-FFF2-40B4-BE49-F238E27FC236}">
                <a16:creationId xmlns:a16="http://schemas.microsoft.com/office/drawing/2014/main" id="{65642438-7545-284A-A567-CD7BDD40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89DF5C-1BA1-9D48-B5F3-EC6AEF5CBD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4A355-954C-5E40-8B24-1CF2B7A769D7}" type="slidenum">
              <a:rPr lang="en-US" smtClean="0"/>
              <a:t>‹#›</a:t>
            </a:fld>
            <a:endParaRPr lang="en-US"/>
          </a:p>
        </p:txBody>
      </p:sp>
    </p:spTree>
    <p:extLst>
      <p:ext uri="{BB962C8B-B14F-4D97-AF65-F5344CB8AC3E}">
        <p14:creationId xmlns:p14="http://schemas.microsoft.com/office/powerpoint/2010/main" val="2015494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makeyourownneuralnetwork.blogspot.com/" TargetMode="External"/><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twitter.com/karpathy/status/841739127796125696?lang=en"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machinelearning.apple.com/2017/10/01/hey-siri.html" TargetMode="External"/><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twitter.com/drbeef"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en.wikipedia.org/wiki/Deepfak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png"/><Relationship Id="rId7" Type="http://schemas.openxmlformats.org/officeDocument/2006/relationships/image" Target="../media/image33.tif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2.tiff"/><Relationship Id="rId5" Type="http://schemas.openxmlformats.org/officeDocument/2006/relationships/image" Target="../media/image31.jpg"/><Relationship Id="rId10" Type="http://schemas.openxmlformats.org/officeDocument/2006/relationships/image" Target="../media/image35.tiff"/><Relationship Id="rId4" Type="http://schemas.openxmlformats.org/officeDocument/2006/relationships/image" Target="../media/image30.tiff"/><Relationship Id="rId9" Type="http://schemas.openxmlformats.org/officeDocument/2006/relationships/hyperlink" Target="https://iktderzukunft.at/en/"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45.jpeg"/><Relationship Id="rId3" Type="http://schemas.openxmlformats.org/officeDocument/2006/relationships/image" Target="../media/image36.emf"/><Relationship Id="rId7" Type="http://schemas.openxmlformats.org/officeDocument/2006/relationships/image" Target="../media/image40.png"/><Relationship Id="rId12" Type="http://schemas.openxmlformats.org/officeDocument/2006/relationships/image" Target="../media/image44.jpg"/><Relationship Id="rId17" Type="http://schemas.openxmlformats.org/officeDocument/2006/relationships/image" Target="../media/image48.png"/><Relationship Id="rId2" Type="http://schemas.openxmlformats.org/officeDocument/2006/relationships/notesSlide" Target="../notesSlides/notesSlide4.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jpeg"/><Relationship Id="rId15" Type="http://schemas.openxmlformats.org/officeDocument/2006/relationships/image" Target="../media/image46.png"/><Relationship Id="rId10" Type="http://schemas.openxmlformats.org/officeDocument/2006/relationships/image" Target="../media/image42.jpg"/><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hyperlink" Target="https://www.specialprivacy.e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propublica.org/article/machine-bias-risk-assessments-in-criminal-sentencin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twitter.com/drbeef" TargetMode="External"/><Relationship Id="rId2" Type="http://schemas.openxmlformats.org/officeDocument/2006/relationships/hyperlink" Target="http://makeyourownneuralnetwork.blogspot.com/" TargetMode="External"/><Relationship Id="rId1" Type="http://schemas.openxmlformats.org/officeDocument/2006/relationships/slideLayout" Target="../slideLayouts/slideLayout2.xml"/><Relationship Id="rId6" Type="http://schemas.openxmlformats.org/officeDocument/2006/relationships/hyperlink" Target="https://cacm.acm.org/magazines/2018/10/231373-human-level-intelligence-or-animal-like-abilities/fulltext" TargetMode="External"/><Relationship Id="rId5" Type="http://schemas.openxmlformats.org/officeDocument/2006/relationships/hyperlink" Target="https://www.youtube.com/watch?v=-O01G3tSYpU" TargetMode="External"/><Relationship Id="rId4" Type="http://schemas.openxmlformats.org/officeDocument/2006/relationships/hyperlink" Target="https://www.youtube.com/watch?v=cQ54GDm1eL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acm.acm.org/magazines/2018/10/231373-human-level-intelligence-or-animal-like-abilities/fulltext"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0"/>
          <p:cNvSpPr txBox="1">
            <a:spLocks noGrp="1"/>
          </p:cNvSpPr>
          <p:nvPr>
            <p:ph type="ctrTitle"/>
          </p:nvPr>
        </p:nvSpPr>
        <p:spPr>
          <a:xfrm>
            <a:off x="1168650" y="1444830"/>
            <a:ext cx="6820920" cy="1252440"/>
          </a:xfrm>
          <a:prstGeom prst="rect">
            <a:avLst/>
          </a:prstGeom>
          <a:noFill/>
          <a:ln>
            <a:noFill/>
          </a:ln>
        </p:spPr>
        <p:txBody>
          <a:bodyPr spcFirstLastPara="1" vert="horz" wrap="square" lIns="0" tIns="0" rIns="0" bIns="0" rtlCol="0" anchor="ctr" anchorCtr="0">
            <a:noAutofit/>
          </a:bodyPr>
          <a:lstStyle/>
          <a:p>
            <a:pPr>
              <a:buClr>
                <a:schemeClr val="dk1"/>
              </a:buClr>
              <a:buSzPts val="1100"/>
            </a:pPr>
            <a:r>
              <a:rPr lang="en-US" sz="3600" dirty="0"/>
              <a:t>AI &amp; Law – a technical perspective  </a:t>
            </a:r>
            <a:endParaRPr sz="3600" i="1" dirty="0">
              <a:latin typeface="Verdana"/>
              <a:ea typeface="Verdana"/>
              <a:cs typeface="Verdana"/>
              <a:sym typeface="Verdana"/>
            </a:endParaRPr>
          </a:p>
        </p:txBody>
      </p:sp>
      <p:sp>
        <p:nvSpPr>
          <p:cNvPr id="155" name="Google Shape;155;p20"/>
          <p:cNvSpPr txBox="1">
            <a:spLocks noGrp="1"/>
          </p:cNvSpPr>
          <p:nvPr>
            <p:ph type="body" idx="2"/>
          </p:nvPr>
        </p:nvSpPr>
        <p:spPr>
          <a:xfrm>
            <a:off x="954420" y="3529950"/>
            <a:ext cx="7081920" cy="1252440"/>
          </a:xfrm>
          <a:prstGeom prst="rect">
            <a:avLst/>
          </a:prstGeom>
          <a:solidFill>
            <a:schemeClr val="lt1">
              <a:alpha val="89800"/>
            </a:schemeClr>
          </a:solidFill>
          <a:ln>
            <a:noFill/>
          </a:ln>
        </p:spPr>
        <p:txBody>
          <a:bodyPr spcFirstLastPara="1" vert="horz" wrap="square" lIns="274320" tIns="259200" rIns="274320" bIns="259200" rtlCol="0" anchor="t" anchorCtr="0">
            <a:noAutofit/>
          </a:bodyPr>
          <a:lstStyle/>
          <a:p>
            <a:pPr marL="0" indent="0">
              <a:buSzPts val="2000"/>
            </a:pPr>
            <a:r>
              <a:rPr lang="en-US" sz="2160" dirty="0"/>
              <a:t>Prof. Dr. Axel Polleres</a:t>
            </a:r>
          </a:p>
        </p:txBody>
      </p:sp>
    </p:spTree>
    <p:extLst>
      <p:ext uri="{BB962C8B-B14F-4D97-AF65-F5344CB8AC3E}">
        <p14:creationId xmlns:p14="http://schemas.microsoft.com/office/powerpoint/2010/main" val="35764286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95319" y="1501007"/>
            <a:ext cx="11002234" cy="4999806"/>
          </a:xfrm>
        </p:spPr>
        <p:txBody>
          <a:bodyPr>
            <a:normAutofit fontScale="77500" lnSpcReduction="20000"/>
          </a:bodyPr>
          <a:lstStyle/>
          <a:p>
            <a:r>
              <a:rPr lang="en-US" dirty="0"/>
              <a:t>(Deep) Neural Networks Learning: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Pro: </a:t>
            </a:r>
          </a:p>
          <a:p>
            <a:pPr lvl="2"/>
            <a:r>
              <a:rPr lang="en-US" dirty="0"/>
              <a:t>Given enough example data, a neural network can “learn” any function [1]</a:t>
            </a:r>
          </a:p>
          <a:p>
            <a:pPr lvl="2"/>
            <a:r>
              <a:rPr lang="en-US" dirty="0"/>
              <a:t>Works great for: predictions from large amounts of training data, can even re-create new data itself!</a:t>
            </a:r>
          </a:p>
          <a:p>
            <a:pPr lvl="1"/>
            <a:r>
              <a:rPr lang="en-US" dirty="0"/>
              <a:t>Con: Can’t </a:t>
            </a:r>
            <a:r>
              <a:rPr lang="en-US" b="1" dirty="0"/>
              <a:t>explain</a:t>
            </a:r>
            <a:r>
              <a:rPr lang="en-US" dirty="0"/>
              <a:t> what it does, not easy to “train” constraints, works </a:t>
            </a:r>
            <a:r>
              <a:rPr lang="en-US" i="1" dirty="0"/>
              <a:t>only </a:t>
            </a:r>
            <a:r>
              <a:rPr lang="en-US" dirty="0"/>
              <a:t>with enough training data</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12297" y="1927925"/>
            <a:ext cx="4746929" cy="3038035"/>
          </a:xfrm>
          <a:prstGeom prst="rect">
            <a:avLst/>
          </a:prstGeom>
        </p:spPr>
      </p:pic>
      <p:sp>
        <p:nvSpPr>
          <p:cNvPr id="2" name="TextBox 1"/>
          <p:cNvSpPr txBox="1"/>
          <p:nvPr/>
        </p:nvSpPr>
        <p:spPr>
          <a:xfrm>
            <a:off x="6976736" y="4149123"/>
            <a:ext cx="3284240" cy="430887"/>
          </a:xfrm>
          <a:prstGeom prst="rect">
            <a:avLst/>
          </a:prstGeom>
          <a:noFill/>
        </p:spPr>
        <p:txBody>
          <a:bodyPr wrap="square" rtlCol="0">
            <a:spAutoFit/>
          </a:bodyPr>
          <a:lstStyle/>
          <a:p>
            <a:r>
              <a:rPr lang="en-US" sz="1100" dirty="0"/>
              <a:t>Source: </a:t>
            </a:r>
            <a:r>
              <a:rPr lang="en-US" sz="1100" dirty="0">
                <a:hlinkClick r:id="rId3"/>
              </a:rPr>
              <a:t>http://makeyourownneuralnetwork.blogspot.com/</a:t>
            </a:r>
            <a:r>
              <a:rPr lang="en-US" sz="1100" dirty="0"/>
              <a:t>  </a:t>
            </a:r>
          </a:p>
        </p:txBody>
      </p:sp>
      <p:pic>
        <p:nvPicPr>
          <p:cNvPr id="1026" name="Picture 2" descr="he Book"/>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04381" y="2552986"/>
            <a:ext cx="1314475" cy="148213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838200" y="365125"/>
            <a:ext cx="10515600" cy="1325563"/>
          </a:xfrm>
        </p:spPr>
        <p:txBody>
          <a:bodyPr/>
          <a:lstStyle/>
          <a:p>
            <a:r>
              <a:rPr lang="en-US" dirty="0"/>
              <a:t>Function-Based AI  (or (Deep) Learning)</a:t>
            </a:r>
          </a:p>
        </p:txBody>
      </p:sp>
      <p:sp>
        <p:nvSpPr>
          <p:cNvPr id="7" name="Rectangle 6"/>
          <p:cNvSpPr/>
          <p:nvPr/>
        </p:nvSpPr>
        <p:spPr>
          <a:xfrm>
            <a:off x="322729" y="6282190"/>
            <a:ext cx="12048565" cy="584775"/>
          </a:xfrm>
          <a:prstGeom prst="rect">
            <a:avLst/>
          </a:prstGeom>
        </p:spPr>
        <p:txBody>
          <a:bodyPr wrap="square">
            <a:spAutoFit/>
          </a:bodyPr>
          <a:lstStyle/>
          <a:p>
            <a:pPr lvl="1"/>
            <a:r>
              <a:rPr lang="en-US" sz="1600"/>
              <a:t>1. </a:t>
            </a:r>
            <a:r>
              <a:rPr lang="en-US" sz="1600" dirty="0"/>
              <a:t>Kurt </a:t>
            </a:r>
            <a:r>
              <a:rPr lang="en-US" sz="1600" dirty="0" err="1"/>
              <a:t>Hornik</a:t>
            </a:r>
            <a:r>
              <a:rPr lang="en-US" sz="1600" dirty="0"/>
              <a:t>, Maxwell B. </a:t>
            </a:r>
            <a:r>
              <a:rPr lang="en-US" sz="1600" dirty="0" err="1"/>
              <a:t>Stinchcombe</a:t>
            </a:r>
            <a:r>
              <a:rPr lang="en-US" sz="1600" dirty="0"/>
              <a:t>, </a:t>
            </a:r>
            <a:r>
              <a:rPr lang="en-US" sz="1600" dirty="0" err="1"/>
              <a:t>Halbert</a:t>
            </a:r>
            <a:r>
              <a:rPr lang="en-US" sz="1600" dirty="0"/>
              <a:t> White: Multilayer feedforward networks are universal </a:t>
            </a:r>
            <a:r>
              <a:rPr lang="en-US" sz="1600" dirty="0" err="1"/>
              <a:t>approximators</a:t>
            </a:r>
            <a:r>
              <a:rPr lang="en-US" sz="1600" dirty="0"/>
              <a:t>. Neural Networks 2(5): 359-366 (</a:t>
            </a:r>
            <a:r>
              <a:rPr lang="en-US" sz="1600" b="1" dirty="0"/>
              <a:t>1989</a:t>
            </a:r>
            <a:r>
              <a:rPr lang="en-US" sz="1600" dirty="0"/>
              <a:t>)</a:t>
            </a:r>
          </a:p>
        </p:txBody>
      </p:sp>
      <p:pic>
        <p:nvPicPr>
          <p:cNvPr id="10" name="Picture 2" descr="https://www.wu.ac.at/fileadmin/wu/d/i/statmath/Fotos/kh2.JPEG">
            <a:extLst>
              <a:ext uri="{FF2B5EF4-FFF2-40B4-BE49-F238E27FC236}">
                <a16:creationId xmlns:a16="http://schemas.microsoft.com/office/drawing/2014/main" id="{D962D813-F94B-774B-8569-D52E561CF82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5773271"/>
            <a:ext cx="815013" cy="1084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442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state of the art in) AI?</a:t>
            </a:r>
          </a:p>
        </p:txBody>
      </p:sp>
      <p:sp>
        <p:nvSpPr>
          <p:cNvPr id="3" name="Content Placeholder 2"/>
          <p:cNvSpPr>
            <a:spLocks noGrp="1"/>
          </p:cNvSpPr>
          <p:nvPr>
            <p:ph idx="1"/>
          </p:nvPr>
        </p:nvSpPr>
        <p:spPr/>
        <p:txBody>
          <a:bodyPr/>
          <a:lstStyle/>
          <a:p>
            <a:r>
              <a:rPr lang="en-US" dirty="0"/>
              <a:t>Use of (function-based) AI got a lot easier (many new software tools, easy access to cloud infrastructure)</a:t>
            </a:r>
          </a:p>
        </p:txBody>
      </p:sp>
      <p:sp>
        <p:nvSpPr>
          <p:cNvPr id="4" name="Content Placeholder 2">
            <a:extLst>
              <a:ext uri="{FF2B5EF4-FFF2-40B4-BE49-F238E27FC236}">
                <a16:creationId xmlns:a16="http://schemas.microsoft.com/office/drawing/2014/main" id="{66B70BB0-F0E5-D347-B1CB-4D9CF6F24617}"/>
              </a:ext>
            </a:extLst>
          </p:cNvPr>
          <p:cNvSpPr txBox="1">
            <a:spLocks/>
          </p:cNvSpPr>
          <p:nvPr/>
        </p:nvSpPr>
        <p:spPr>
          <a:xfrm>
            <a:off x="838200" y="208688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hlinkClick r:id="rId2"/>
              </a:rPr>
              <a:t>https://twitter.com/karpathy/status/841739127796125696?lang=en</a:t>
            </a:r>
            <a:r>
              <a:rPr lang="en-US" dirty="0"/>
              <a:t> </a:t>
            </a:r>
          </a:p>
        </p:txBody>
      </p:sp>
      <p:pic>
        <p:nvPicPr>
          <p:cNvPr id="5" name="Picture 4">
            <a:extLst>
              <a:ext uri="{FF2B5EF4-FFF2-40B4-BE49-F238E27FC236}">
                <a16:creationId xmlns:a16="http://schemas.microsoft.com/office/drawing/2014/main" id="{E35C7023-05BB-E449-9AC8-BF2F775860A5}"/>
              </a:ext>
            </a:extLst>
          </p:cNvPr>
          <p:cNvPicPr>
            <a:picLocks noChangeAspect="1"/>
          </p:cNvPicPr>
          <p:nvPr/>
        </p:nvPicPr>
        <p:blipFill>
          <a:blip r:embed="rId3"/>
          <a:stretch>
            <a:fillRect/>
          </a:stretch>
        </p:blipFill>
        <p:spPr>
          <a:xfrm>
            <a:off x="132144" y="3226198"/>
            <a:ext cx="5979289" cy="2227984"/>
          </a:xfrm>
          <a:prstGeom prst="rect">
            <a:avLst/>
          </a:prstGeom>
        </p:spPr>
      </p:pic>
      <p:pic>
        <p:nvPicPr>
          <p:cNvPr id="7" name="Picture 6">
            <a:extLst>
              <a:ext uri="{FF2B5EF4-FFF2-40B4-BE49-F238E27FC236}">
                <a16:creationId xmlns:a16="http://schemas.microsoft.com/office/drawing/2014/main" id="{F7CD89AC-E388-864F-953D-332ADF01CF01}"/>
              </a:ext>
            </a:extLst>
          </p:cNvPr>
          <p:cNvPicPr>
            <a:picLocks noChangeAspect="1"/>
          </p:cNvPicPr>
          <p:nvPr/>
        </p:nvPicPr>
        <p:blipFill>
          <a:blip r:embed="rId4"/>
          <a:stretch>
            <a:fillRect/>
          </a:stretch>
        </p:blipFill>
        <p:spPr>
          <a:xfrm>
            <a:off x="6168959" y="3226198"/>
            <a:ext cx="5890897" cy="1716192"/>
          </a:xfrm>
          <a:prstGeom prst="rect">
            <a:avLst/>
          </a:prstGeom>
        </p:spPr>
      </p:pic>
    </p:spTree>
    <p:extLst>
      <p:ext uri="{BB962C8B-B14F-4D97-AF65-F5344CB8AC3E}">
        <p14:creationId xmlns:p14="http://schemas.microsoft.com/office/powerpoint/2010/main" val="1253140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F105-1C40-C443-AB7D-7A4E60BE8B8B}"/>
              </a:ext>
            </a:extLst>
          </p:cNvPr>
          <p:cNvSpPr>
            <a:spLocks noGrp="1"/>
          </p:cNvSpPr>
          <p:nvPr>
            <p:ph type="title"/>
          </p:nvPr>
        </p:nvSpPr>
        <p:spPr>
          <a:xfrm>
            <a:off x="456235" y="98907"/>
            <a:ext cx="11095299" cy="1325563"/>
          </a:xfrm>
        </p:spPr>
        <p:txBody>
          <a:bodyPr>
            <a:normAutofit/>
          </a:bodyPr>
          <a:lstStyle/>
          <a:p>
            <a:r>
              <a:rPr lang="en-US" sz="3600" dirty="0"/>
              <a:t>Why (now) Neural Networks? </a:t>
            </a:r>
            <a:br>
              <a:rPr lang="en-US" sz="3600" dirty="0"/>
            </a:br>
            <a:r>
              <a:rPr lang="en-US" sz="3600" dirty="0"/>
              <a:t>Data, Hardware, </a:t>
            </a:r>
            <a:r>
              <a:rPr lang="en-US" sz="3600" u="sng" dirty="0"/>
              <a:t>Algorithms</a:t>
            </a:r>
            <a:r>
              <a:rPr lang="en-US" sz="3600" dirty="0"/>
              <a:t>!</a:t>
            </a:r>
          </a:p>
        </p:txBody>
      </p:sp>
      <p:sp>
        <p:nvSpPr>
          <p:cNvPr id="4" name="TextBox 3">
            <a:extLst>
              <a:ext uri="{FF2B5EF4-FFF2-40B4-BE49-F238E27FC236}">
                <a16:creationId xmlns:a16="http://schemas.microsoft.com/office/drawing/2014/main" id="{AF890C1C-27BE-334F-9EFB-C5DDB9F9E84B}"/>
              </a:ext>
            </a:extLst>
          </p:cNvPr>
          <p:cNvSpPr txBox="1"/>
          <p:nvPr/>
        </p:nvSpPr>
        <p:spPr>
          <a:xfrm>
            <a:off x="119350" y="1304925"/>
            <a:ext cx="11087100" cy="5755422"/>
          </a:xfrm>
          <a:prstGeom prst="rect">
            <a:avLst/>
          </a:prstGeom>
          <a:noFill/>
        </p:spPr>
        <p:txBody>
          <a:bodyPr wrap="square" rtlCol="0">
            <a:spAutoFit/>
          </a:bodyPr>
          <a:lstStyle/>
          <a:p>
            <a:pPr marL="285750" indent="-285750">
              <a:buFont typeface="Arial" panose="020B0604020202020204" pitchFamily="34" charset="0"/>
              <a:buChar char="•"/>
            </a:pPr>
            <a:r>
              <a:rPr lang="en-US" sz="1600" dirty="0"/>
              <a:t>Some Milestones (non-chronological):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Multi-Layer (feedforward) networks with one hidden layer have been proven to be able to approximate essentially </a:t>
            </a:r>
            <a:r>
              <a:rPr lang="en-US" sz="1600" b="1" dirty="0"/>
              <a:t>any  </a:t>
            </a:r>
            <a:r>
              <a:rPr lang="en-US" sz="1600" dirty="0"/>
              <a:t>functions</a:t>
            </a:r>
            <a:r>
              <a:rPr lang="en-US" sz="1600" b="1" dirty="0"/>
              <a:t>:</a:t>
            </a:r>
          </a:p>
          <a:p>
            <a:pPr marL="285750" indent="-285750">
              <a:buFont typeface="Arial" panose="020B0604020202020204" pitchFamily="34" charset="0"/>
              <a:buChar char="•"/>
            </a:pPr>
            <a:endParaRPr lang="en-US" sz="1600" b="1" dirty="0"/>
          </a:p>
          <a:p>
            <a:pPr marL="742950" lvl="1" indent="-285750">
              <a:buFont typeface="Arial" panose="020B0604020202020204" pitchFamily="34" charset="0"/>
              <a:buChar char="•"/>
            </a:pPr>
            <a:r>
              <a:rPr lang="en-US" sz="1600" dirty="0"/>
              <a:t>Kurt </a:t>
            </a:r>
            <a:r>
              <a:rPr lang="en-US" sz="1600" dirty="0" err="1"/>
              <a:t>Hornik</a:t>
            </a:r>
            <a:r>
              <a:rPr lang="en-US" sz="1600" dirty="0"/>
              <a:t>, Maxwell B. Stinchcombe, Halbert White: Multilayer feedforward networks are universal approximators. Neural Networks 2(5): 359-366 (</a:t>
            </a:r>
            <a:r>
              <a:rPr lang="en-US" sz="1600" b="1" dirty="0"/>
              <a:t>1989</a:t>
            </a:r>
            <a:r>
              <a:rPr lang="en-US" sz="1600" dirty="0"/>
              <a:t>)</a:t>
            </a:r>
          </a:p>
          <a:p>
            <a:endParaRPr lang="en-US" sz="1600" b="1" dirty="0"/>
          </a:p>
          <a:p>
            <a:r>
              <a:rPr lang="en-US" sz="1600" dirty="0"/>
              <a:t>Specialized architectures with multiple layers  - inspired by nature:</a:t>
            </a:r>
            <a:endParaRPr lang="en-US" sz="1600" b="1" dirty="0"/>
          </a:p>
          <a:p>
            <a:endParaRPr lang="en-US" sz="1600" b="1" dirty="0"/>
          </a:p>
          <a:p>
            <a:pPr marL="285750" indent="-285750">
              <a:buFont typeface="Arial" panose="020B0604020202020204" pitchFamily="34" charset="0"/>
              <a:buChar char="•"/>
            </a:pPr>
            <a:r>
              <a:rPr lang="en-US" sz="1600" b="1" u="sng" dirty="0"/>
              <a:t>Convolutional Neural Networks </a:t>
            </a:r>
            <a:r>
              <a:rPr lang="en-US" sz="1600" b="1" dirty="0"/>
              <a:t>(CNN) (nowadays often used for image recognition)</a:t>
            </a:r>
          </a:p>
          <a:p>
            <a:pPr marL="742950" lvl="1" indent="-285750">
              <a:buFont typeface="Arial" panose="020B0604020202020204" pitchFamily="34" charset="0"/>
              <a:buChar char="•"/>
            </a:pPr>
            <a:r>
              <a:rPr lang="en-US" sz="1600" dirty="0"/>
              <a:t>Hubel, David H., and </a:t>
            </a:r>
            <a:r>
              <a:rPr lang="en-US" sz="1600" dirty="0" err="1"/>
              <a:t>Torsten</a:t>
            </a:r>
            <a:r>
              <a:rPr lang="en-US" sz="1600" dirty="0"/>
              <a:t> N. Wiesel. "Receptive fields of single </a:t>
            </a:r>
            <a:r>
              <a:rPr lang="en-US" sz="1600" dirty="0" err="1"/>
              <a:t>neurones</a:t>
            </a:r>
            <a:r>
              <a:rPr lang="en-US" sz="1600" dirty="0"/>
              <a:t> in the cat's striate cortex." </a:t>
            </a:r>
            <a:r>
              <a:rPr lang="en-US" sz="1600" i="1" dirty="0"/>
              <a:t>The Journal of physiology</a:t>
            </a:r>
            <a:r>
              <a:rPr lang="en-US" sz="1600" dirty="0"/>
              <a:t> 148.3 (</a:t>
            </a:r>
            <a:r>
              <a:rPr lang="en-US" sz="1600" b="1" dirty="0"/>
              <a:t>1959</a:t>
            </a:r>
            <a:r>
              <a:rPr lang="en-US" sz="1600" dirty="0"/>
              <a:t>): 574-591.</a:t>
            </a:r>
          </a:p>
          <a:p>
            <a:pPr marL="742950" lvl="1" indent="-285750">
              <a:buFont typeface="Arial" panose="020B0604020202020204" pitchFamily="34" charset="0"/>
              <a:buChar char="•"/>
            </a:pPr>
            <a:r>
              <a:rPr lang="en-US" sz="1600" dirty="0"/>
              <a:t>Fukushima, </a:t>
            </a:r>
            <a:r>
              <a:rPr lang="en-US" sz="1600" dirty="0" err="1"/>
              <a:t>Kunihiko</a:t>
            </a:r>
            <a:r>
              <a:rPr lang="en-US" sz="1600" dirty="0"/>
              <a:t>. "</a:t>
            </a:r>
            <a:r>
              <a:rPr lang="en-US" sz="1600" dirty="0" err="1"/>
              <a:t>Neocognitron</a:t>
            </a:r>
            <a:r>
              <a:rPr lang="en-US" sz="1600" dirty="0"/>
              <a:t>: A self-organizing neural network model for a mechanism of pattern recognition unaffected by shift in position." </a:t>
            </a:r>
            <a:r>
              <a:rPr lang="en-US" sz="1600" i="1" dirty="0"/>
              <a:t>Biological cybernetics</a:t>
            </a:r>
            <a:r>
              <a:rPr lang="en-US" sz="1600" dirty="0"/>
              <a:t> 36.4 (1980): 193-202.</a:t>
            </a:r>
          </a:p>
          <a:p>
            <a:pPr lvl="1"/>
            <a:endParaRPr lang="en-US" sz="1600" dirty="0"/>
          </a:p>
          <a:p>
            <a:pPr marL="285750" indent="-285750">
              <a:buFont typeface="Arial" panose="020B0604020202020204" pitchFamily="34" charset="0"/>
              <a:buChar char="•"/>
            </a:pPr>
            <a:r>
              <a:rPr lang="en-US" sz="1600" b="1" u="sng" dirty="0"/>
              <a:t>Long-Short-Term Memory Networks</a:t>
            </a:r>
            <a:r>
              <a:rPr lang="en-US" sz="1600" b="1" dirty="0"/>
              <a:t> (LSTM) (nowadays often used for sequential data (speech, text)</a:t>
            </a:r>
          </a:p>
          <a:p>
            <a:pPr marL="742950" lvl="1" indent="-285750">
              <a:buFont typeface="Arial" panose="020B0604020202020204" pitchFamily="34" charset="0"/>
              <a:buChar char="•"/>
            </a:pPr>
            <a:r>
              <a:rPr lang="en-US" sz="1600" dirty="0" err="1"/>
              <a:t>Hochreiter</a:t>
            </a:r>
            <a:r>
              <a:rPr lang="en-US" sz="1600" dirty="0"/>
              <a:t>, Sepp, and Jürgen </a:t>
            </a:r>
            <a:r>
              <a:rPr lang="en-US" sz="1600" dirty="0" err="1"/>
              <a:t>Schmidhuber</a:t>
            </a:r>
            <a:r>
              <a:rPr lang="en-US" sz="1600" dirty="0"/>
              <a:t>. "Long short-term memory." </a:t>
            </a:r>
            <a:r>
              <a:rPr lang="en-US" sz="1600" i="1" dirty="0"/>
              <a:t>Neural computation</a:t>
            </a:r>
            <a:r>
              <a:rPr lang="en-US" sz="1600" dirty="0"/>
              <a:t> 9.8 (</a:t>
            </a:r>
            <a:r>
              <a:rPr lang="en-US" sz="1600" b="1" dirty="0"/>
              <a:t>1997</a:t>
            </a:r>
            <a:r>
              <a:rPr lang="en-US" sz="1600" dirty="0"/>
              <a:t>): 1735-1780.</a:t>
            </a:r>
            <a:endParaRPr lang="en-US" sz="1600" b="1" dirty="0"/>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u="sng" dirty="0"/>
              <a:t>Generative Adversarial Networks </a:t>
            </a:r>
            <a:r>
              <a:rPr lang="en-US" sz="1600" b="1" dirty="0"/>
              <a:t>(GAN):</a:t>
            </a:r>
          </a:p>
          <a:p>
            <a:pPr marL="742950" lvl="1" indent="-285750">
              <a:buFont typeface="Arial" panose="020B0604020202020204" pitchFamily="34" charset="0"/>
              <a:buChar char="•"/>
            </a:pPr>
            <a:r>
              <a:rPr lang="en-US" sz="1600" dirty="0" err="1"/>
              <a:t>Goodfellow</a:t>
            </a:r>
            <a:r>
              <a:rPr lang="en-US" sz="1600" dirty="0"/>
              <a:t>, Ian, Jean </a:t>
            </a:r>
            <a:r>
              <a:rPr lang="en-US" sz="1600" dirty="0" err="1"/>
              <a:t>Pouget</a:t>
            </a:r>
            <a:r>
              <a:rPr lang="en-US" sz="1600" dirty="0"/>
              <a:t>-Abadie, Mehdi Mirza, Bing Xu, David </a:t>
            </a:r>
            <a:r>
              <a:rPr lang="en-US" sz="1600" dirty="0" err="1"/>
              <a:t>Warde</a:t>
            </a:r>
            <a:r>
              <a:rPr lang="en-US" sz="1600" dirty="0"/>
              <a:t>-Farley, </a:t>
            </a:r>
            <a:r>
              <a:rPr lang="en-US" sz="1600" dirty="0" err="1"/>
              <a:t>Sherjil</a:t>
            </a:r>
            <a:r>
              <a:rPr lang="en-US" sz="1600" dirty="0"/>
              <a:t> </a:t>
            </a:r>
            <a:r>
              <a:rPr lang="en-US" sz="1600" dirty="0" err="1"/>
              <a:t>Ozair</a:t>
            </a:r>
            <a:r>
              <a:rPr lang="en-US" sz="1600" dirty="0"/>
              <a:t>, Aaron </a:t>
            </a:r>
            <a:r>
              <a:rPr lang="en-US" sz="1600" dirty="0" err="1"/>
              <a:t>Courville</a:t>
            </a:r>
            <a:r>
              <a:rPr lang="en-US" sz="1600" dirty="0"/>
              <a:t>, and </a:t>
            </a:r>
            <a:r>
              <a:rPr lang="en-US" sz="1600" dirty="0" err="1"/>
              <a:t>Yoshua</a:t>
            </a:r>
            <a:r>
              <a:rPr lang="en-US" sz="1600" dirty="0"/>
              <a:t> </a:t>
            </a:r>
            <a:r>
              <a:rPr lang="en-US" sz="1600" dirty="0" err="1"/>
              <a:t>Bengio</a:t>
            </a:r>
            <a:r>
              <a:rPr lang="en-US" sz="1600" dirty="0"/>
              <a:t>. "Generative adversarial nets." In </a:t>
            </a:r>
            <a:r>
              <a:rPr lang="en-US" sz="1600" i="1" dirty="0"/>
              <a:t>Advances in neural information processing systems</a:t>
            </a:r>
            <a:r>
              <a:rPr lang="en-US" sz="1600" dirty="0"/>
              <a:t>, pp. 2672-2680. 2014.</a:t>
            </a:r>
            <a:endParaRPr lang="en-US" sz="1600" b="1" dirty="0"/>
          </a:p>
          <a:p>
            <a:pPr marL="742950" lvl="1" indent="-285750">
              <a:buFont typeface="Arial" panose="020B0604020202020204" pitchFamily="34" charset="0"/>
              <a:buChar char="•"/>
            </a:pPr>
            <a:endParaRPr lang="en-US" sz="1600" b="1" dirty="0"/>
          </a:p>
        </p:txBody>
      </p:sp>
      <p:pic>
        <p:nvPicPr>
          <p:cNvPr id="1026" name="Picture 2" descr="https://www.wu.ac.at/fileadmin/wu/d/i/statmath/Fotos/kh2.JPEG">
            <a:extLst>
              <a:ext uri="{FF2B5EF4-FFF2-40B4-BE49-F238E27FC236}">
                <a16:creationId xmlns:a16="http://schemas.microsoft.com/office/drawing/2014/main" id="{D962D813-F94B-774B-8569-D52E561CF8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206450" y="1974636"/>
            <a:ext cx="985550" cy="131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311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16265" y="324947"/>
            <a:ext cx="6912000" cy="561900"/>
          </a:xfrm>
        </p:spPr>
        <p:txBody>
          <a:bodyPr>
            <a:normAutofit fontScale="90000"/>
          </a:bodyPr>
          <a:lstStyle/>
          <a:p>
            <a:r>
              <a:rPr lang="en-US" dirty="0"/>
              <a:t>Function-Based AI: Example</a:t>
            </a:r>
          </a:p>
        </p:txBody>
      </p:sp>
      <p:sp>
        <p:nvSpPr>
          <p:cNvPr id="4" name="Content Placeholder 3">
            <a:extLst>
              <a:ext uri="{FF2B5EF4-FFF2-40B4-BE49-F238E27FC236}">
                <a16:creationId xmlns:a16="http://schemas.microsoft.com/office/drawing/2014/main" id="{088C8129-6932-D348-B713-C290F4643671}"/>
              </a:ext>
            </a:extLst>
          </p:cNvPr>
          <p:cNvSpPr>
            <a:spLocks noGrp="1"/>
          </p:cNvSpPr>
          <p:nvPr>
            <p:ph idx="1"/>
          </p:nvPr>
        </p:nvSpPr>
        <p:spPr>
          <a:xfrm>
            <a:off x="523875" y="1025524"/>
            <a:ext cx="10515600" cy="5961064"/>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p:txBody>
      </p:sp>
      <p:pic>
        <p:nvPicPr>
          <p:cNvPr id="7" name="Picture 6">
            <a:extLst>
              <a:ext uri="{FF2B5EF4-FFF2-40B4-BE49-F238E27FC236}">
                <a16:creationId xmlns:a16="http://schemas.microsoft.com/office/drawing/2014/main" id="{0E108ABE-C57E-104B-AF8E-445F5F67B1D3}"/>
              </a:ext>
            </a:extLst>
          </p:cNvPr>
          <p:cNvPicPr>
            <a:picLocks noChangeAspect="1"/>
          </p:cNvPicPr>
          <p:nvPr/>
        </p:nvPicPr>
        <p:blipFill>
          <a:blip r:embed="rId2"/>
          <a:stretch>
            <a:fillRect/>
          </a:stretch>
        </p:blipFill>
        <p:spPr>
          <a:xfrm>
            <a:off x="2814637" y="1025523"/>
            <a:ext cx="8319365" cy="5703889"/>
          </a:xfrm>
          <a:prstGeom prst="rect">
            <a:avLst/>
          </a:prstGeom>
        </p:spPr>
      </p:pic>
      <p:sp>
        <p:nvSpPr>
          <p:cNvPr id="8" name="Rectangle 7">
            <a:extLst>
              <a:ext uri="{FF2B5EF4-FFF2-40B4-BE49-F238E27FC236}">
                <a16:creationId xmlns:a16="http://schemas.microsoft.com/office/drawing/2014/main" id="{F3FA49B9-ED54-D048-9F84-2656FC22B2FB}"/>
              </a:ext>
            </a:extLst>
          </p:cNvPr>
          <p:cNvSpPr/>
          <p:nvPr/>
        </p:nvSpPr>
        <p:spPr>
          <a:xfrm>
            <a:off x="234984" y="1444109"/>
            <a:ext cx="2979704" cy="1754326"/>
          </a:xfrm>
          <a:prstGeom prst="rect">
            <a:avLst/>
          </a:prstGeom>
        </p:spPr>
        <p:txBody>
          <a:bodyPr wrap="square">
            <a:spAutoFit/>
          </a:bodyPr>
          <a:lstStyle/>
          <a:p>
            <a:r>
              <a:rPr lang="en-US" dirty="0"/>
              <a:t>Thanks to Prof. Georg </a:t>
            </a:r>
            <a:r>
              <a:rPr lang="en-US" dirty="0" err="1"/>
              <a:t>Dorffner</a:t>
            </a:r>
            <a:r>
              <a:rPr lang="en-US" dirty="0"/>
              <a:t> (</a:t>
            </a:r>
            <a:r>
              <a:rPr lang="en-US" dirty="0" err="1"/>
              <a:t>MedUni</a:t>
            </a:r>
            <a:r>
              <a:rPr lang="en-US" dirty="0"/>
              <a:t> Wien)</a:t>
            </a:r>
          </a:p>
          <a:p>
            <a:endParaRPr lang="en-US" dirty="0"/>
          </a:p>
          <a:p>
            <a:r>
              <a:rPr lang="en-US" b="1" i="1" dirty="0"/>
              <a:t>Image recognition </a:t>
            </a:r>
            <a:r>
              <a:rPr lang="en-US" dirty="0"/>
              <a:t>in diagnosis. Typical example use of Convolutional NNs</a:t>
            </a:r>
          </a:p>
        </p:txBody>
      </p:sp>
    </p:spTree>
    <p:extLst>
      <p:ext uri="{BB962C8B-B14F-4D97-AF65-F5344CB8AC3E}">
        <p14:creationId xmlns:p14="http://schemas.microsoft.com/office/powerpoint/2010/main" val="2082406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34602" y="1343770"/>
            <a:ext cx="7900946" cy="3977716"/>
          </a:xfrm>
        </p:spPr>
        <p:txBody>
          <a:bodyPr/>
          <a:lstStyle/>
          <a:p>
            <a:r>
              <a:rPr lang="en-US" sz="1800" dirty="0"/>
              <a:t>Many useful applications:</a:t>
            </a:r>
          </a:p>
          <a:p>
            <a:endParaRPr lang="en-US" sz="1800" dirty="0"/>
          </a:p>
        </p:txBody>
      </p:sp>
      <p:sp>
        <p:nvSpPr>
          <p:cNvPr id="5" name="Title 1"/>
          <p:cNvSpPr>
            <a:spLocks noGrp="1"/>
          </p:cNvSpPr>
          <p:nvPr>
            <p:ph type="title"/>
          </p:nvPr>
        </p:nvSpPr>
        <p:spPr>
          <a:xfrm>
            <a:off x="1916264" y="324947"/>
            <a:ext cx="8321429" cy="561900"/>
          </a:xfrm>
        </p:spPr>
        <p:txBody>
          <a:bodyPr>
            <a:normAutofit fontScale="90000"/>
          </a:bodyPr>
          <a:lstStyle/>
          <a:p>
            <a:r>
              <a:rPr lang="en-US"/>
              <a:t>Function-Based AI other </a:t>
            </a:r>
            <a:r>
              <a:rPr lang="en-US" dirty="0"/>
              <a:t>examples: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7125" y="3020741"/>
            <a:ext cx="5224007" cy="1771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21453" y="1214537"/>
            <a:ext cx="3856383" cy="1554137"/>
          </a:xfrm>
          <a:prstGeom prst="rect">
            <a:avLst/>
          </a:prstGeom>
        </p:spPr>
      </p:pic>
      <p:pic>
        <p:nvPicPr>
          <p:cNvPr id="11266" name="Picture 2" descr="ildergebnis für deep learning recognizing traffic sign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91131" y="4455087"/>
            <a:ext cx="3644346" cy="22187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18032" y="5119592"/>
            <a:ext cx="3382583" cy="1317634"/>
          </a:xfrm>
          <a:prstGeom prst="rect">
            <a:avLst/>
          </a:prstGeom>
        </p:spPr>
      </p:pic>
      <p:sp>
        <p:nvSpPr>
          <p:cNvPr id="8" name="Rectangle 7">
            <a:extLst>
              <a:ext uri="{FF2B5EF4-FFF2-40B4-BE49-F238E27FC236}">
                <a16:creationId xmlns:a16="http://schemas.microsoft.com/office/drawing/2014/main" id="{25CB05A7-1D6B-A747-88BD-59B94C755EE0}"/>
              </a:ext>
            </a:extLst>
          </p:cNvPr>
          <p:cNvSpPr/>
          <p:nvPr/>
        </p:nvSpPr>
        <p:spPr>
          <a:xfrm>
            <a:off x="6700300" y="6265881"/>
            <a:ext cx="4452271" cy="261610"/>
          </a:xfrm>
          <a:prstGeom prst="rect">
            <a:avLst/>
          </a:prstGeom>
        </p:spPr>
        <p:txBody>
          <a:bodyPr wrap="square">
            <a:spAutoFit/>
          </a:bodyPr>
          <a:lstStyle/>
          <a:p>
            <a:r>
              <a:rPr lang="en-US" sz="1100" dirty="0">
                <a:hlinkClick r:id="rId6"/>
              </a:rPr>
              <a:t>https://machinelearning.apple.com/2017/10/01/hey-siri.html</a:t>
            </a:r>
            <a:r>
              <a:rPr lang="en-US" sz="1100" dirty="0"/>
              <a:t> </a:t>
            </a:r>
          </a:p>
        </p:txBody>
      </p:sp>
      <p:pic>
        <p:nvPicPr>
          <p:cNvPr id="9" name="Picture 2" descr="he acoustic pattern as it moves through the detector.">
            <a:extLst>
              <a:ext uri="{FF2B5EF4-FFF2-40B4-BE49-F238E27FC236}">
                <a16:creationId xmlns:a16="http://schemas.microsoft.com/office/drawing/2014/main" id="{B9FD7828-60BA-8546-822A-31C8314C624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655529" y="849662"/>
            <a:ext cx="2911013" cy="301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794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34602" y="1343770"/>
            <a:ext cx="7900946" cy="5192412"/>
          </a:xfrm>
        </p:spPr>
        <p:txBody>
          <a:bodyPr>
            <a:normAutofit/>
          </a:bodyPr>
          <a:lstStyle/>
          <a:p>
            <a:r>
              <a:rPr lang="en-US" sz="2400" dirty="0"/>
              <a:t>Examples from </a:t>
            </a:r>
            <a:r>
              <a:rPr lang="en-US" sz="2400" dirty="0">
                <a:hlinkClick r:id="rId2"/>
              </a:rPr>
              <a:t>https://twitter.com/drbeef</a:t>
            </a:r>
            <a:r>
              <a:rPr lang="en-US" sz="2400" dirty="0"/>
              <a:t>  for usage of a Generative Adversarial Networks (GAN): </a:t>
            </a:r>
            <a:r>
              <a:rPr lang="en-US" sz="2400" b="1" i="1" dirty="0"/>
              <a:t>Image Generation</a:t>
            </a:r>
          </a:p>
        </p:txBody>
      </p:sp>
      <p:sp>
        <p:nvSpPr>
          <p:cNvPr id="5" name="Title 1"/>
          <p:cNvSpPr>
            <a:spLocks noGrp="1"/>
          </p:cNvSpPr>
          <p:nvPr>
            <p:ph type="title"/>
          </p:nvPr>
        </p:nvSpPr>
        <p:spPr>
          <a:xfrm>
            <a:off x="1179571" y="348750"/>
            <a:ext cx="10114371" cy="561900"/>
          </a:xfrm>
        </p:spPr>
        <p:txBody>
          <a:bodyPr>
            <a:normAutofit fontScale="90000"/>
          </a:bodyPr>
          <a:lstStyle/>
          <a:p>
            <a:r>
              <a:rPr lang="en-US" dirty="0"/>
              <a:t>Function-Based AI </a:t>
            </a:r>
            <a:r>
              <a:rPr lang="en-US"/>
              <a:t>: “Creating” </a:t>
            </a:r>
            <a:r>
              <a:rPr lang="en-US" dirty="0"/>
              <a:t>Data</a:t>
            </a:r>
            <a:r>
              <a:rPr lang="mr-IN" dirty="0"/>
              <a:t>…</a:t>
            </a:r>
            <a:r>
              <a:rPr lang="en-US" dirty="0"/>
              <a:t> Example:</a:t>
            </a:r>
          </a:p>
        </p:txBody>
      </p:sp>
      <p:pic>
        <p:nvPicPr>
          <p:cNvPr id="10242" name="Picture 2" descr="&amp;A: Robbie Barrat on training neural networks to create ar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725612" y="2256193"/>
            <a:ext cx="1837610" cy="183761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ttps://images.fastcompany.net/image/upload/w_1153,ar_16:9,c_fill,g_auto,f_auto,q_auto,fl_lossy/wp-cms/up"/>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46602" y="5006226"/>
            <a:ext cx="2116621" cy="11914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565870" y="4093803"/>
            <a:ext cx="3641381" cy="338554"/>
          </a:xfrm>
          <a:prstGeom prst="rect">
            <a:avLst/>
          </a:prstGeom>
        </p:spPr>
        <p:txBody>
          <a:bodyPr wrap="none">
            <a:spAutoFit/>
          </a:bodyPr>
          <a:lstStyle/>
          <a:p>
            <a:pPr lvl="2"/>
            <a:r>
              <a:rPr lang="en-US" sz="1600"/>
              <a:t>Example - Landscape paintings</a:t>
            </a:r>
            <a:endParaRPr lang="en-US" sz="1600" dirty="0"/>
          </a:p>
        </p:txBody>
      </p:sp>
      <p:sp>
        <p:nvSpPr>
          <p:cNvPr id="12" name="Rectangle 11"/>
          <p:cNvSpPr/>
          <p:nvPr/>
        </p:nvSpPr>
        <p:spPr>
          <a:xfrm>
            <a:off x="8033947" y="6197628"/>
            <a:ext cx="3259995" cy="338554"/>
          </a:xfrm>
          <a:prstGeom prst="rect">
            <a:avLst/>
          </a:prstGeom>
        </p:spPr>
        <p:txBody>
          <a:bodyPr wrap="none">
            <a:spAutoFit/>
          </a:bodyPr>
          <a:lstStyle/>
          <a:p>
            <a:pPr lvl="2"/>
            <a:r>
              <a:rPr lang="en-US" sz="1600" dirty="0"/>
              <a:t>Example </a:t>
            </a:r>
            <a:r>
              <a:rPr lang="mr-IN" sz="1600" dirty="0"/>
              <a:t>–</a:t>
            </a:r>
            <a:r>
              <a:rPr lang="en-US" sz="1600" dirty="0"/>
              <a:t> Nude paintings</a:t>
            </a:r>
          </a:p>
        </p:txBody>
      </p:sp>
      <p:pic>
        <p:nvPicPr>
          <p:cNvPr id="10" name="Picture 2" descr="GANs">
            <a:extLst>
              <a:ext uri="{FF2B5EF4-FFF2-40B4-BE49-F238E27FC236}">
                <a16:creationId xmlns:a16="http://schemas.microsoft.com/office/drawing/2014/main" id="{9DA36669-A01F-C648-8435-1E1A1248867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16265" y="2074235"/>
            <a:ext cx="6288149" cy="27420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7F3852D-DF92-F94D-BD53-C03A4FFAA7FE}"/>
              </a:ext>
            </a:extLst>
          </p:cNvPr>
          <p:cNvSpPr/>
          <p:nvPr/>
        </p:nvSpPr>
        <p:spPr>
          <a:xfrm>
            <a:off x="492207" y="5325861"/>
            <a:ext cx="7437355" cy="1754326"/>
          </a:xfrm>
          <a:prstGeom prst="rect">
            <a:avLst/>
          </a:prstGeom>
        </p:spPr>
        <p:txBody>
          <a:bodyPr wrap="square">
            <a:spAutoFit/>
          </a:bodyPr>
          <a:lstStyle/>
          <a:p>
            <a:pPr lvl="1"/>
            <a:r>
              <a:rPr lang="en-US" sz="2000" b="1" dirty="0"/>
              <a:t>Pro</a:t>
            </a:r>
            <a:r>
              <a:rPr lang="en-US" sz="2000" dirty="0"/>
              <a:t>: </a:t>
            </a:r>
          </a:p>
          <a:p>
            <a:pPr lvl="2"/>
            <a:r>
              <a:rPr lang="en-US" sz="1600" dirty="0"/>
              <a:t>Not only learns patterns, but also re-creates (similar) new data itself!</a:t>
            </a:r>
          </a:p>
          <a:p>
            <a:pPr lvl="2"/>
            <a:r>
              <a:rPr lang="en-US" sz="1600" dirty="0"/>
              <a:t>Works quite well  already for texts! </a:t>
            </a:r>
            <a:endParaRPr lang="en-US" sz="3200" dirty="0"/>
          </a:p>
          <a:p>
            <a:pPr lvl="1"/>
            <a:r>
              <a:rPr lang="en-US" sz="2000" b="1" dirty="0"/>
              <a:t>Con</a:t>
            </a:r>
            <a:r>
              <a:rPr lang="en-US" sz="2000" dirty="0"/>
              <a:t>: </a:t>
            </a:r>
          </a:p>
          <a:p>
            <a:pPr lvl="2"/>
            <a:r>
              <a:rPr lang="en-US" dirty="0"/>
              <a:t>not easy to “train” constraints</a:t>
            </a:r>
          </a:p>
          <a:p>
            <a:pPr lvl="2"/>
            <a:r>
              <a:rPr lang="en-US" dirty="0"/>
              <a:t>Again, needs a lot of training data</a:t>
            </a:r>
          </a:p>
        </p:txBody>
      </p:sp>
    </p:spTree>
    <p:extLst>
      <p:ext uri="{BB962C8B-B14F-4D97-AF65-F5344CB8AC3E}">
        <p14:creationId xmlns:p14="http://schemas.microsoft.com/office/powerpoint/2010/main" val="1467857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34602" y="1343770"/>
            <a:ext cx="9438198" cy="5014168"/>
          </a:xfrm>
        </p:spPr>
        <p:txBody>
          <a:bodyPr/>
          <a:lstStyle/>
          <a:p>
            <a:r>
              <a:rPr lang="en-US" sz="1800" dirty="0"/>
              <a:t>Also problematic applications (fake manipulation of video content or generation of voice characteristics: </a:t>
            </a:r>
            <a:r>
              <a:rPr lang="en-US" sz="1800" dirty="0">
                <a:hlinkClick r:id="rId2"/>
              </a:rPr>
              <a:t>https://en.wikipedia.org/wiki/Deepfake</a:t>
            </a:r>
            <a:r>
              <a:rPr lang="en-US" sz="1800" dirty="0"/>
              <a:t> </a:t>
            </a:r>
          </a:p>
          <a:p>
            <a:endParaRPr lang="en-US" sz="1800" dirty="0"/>
          </a:p>
        </p:txBody>
      </p:sp>
      <p:sp>
        <p:nvSpPr>
          <p:cNvPr id="5" name="Title 1"/>
          <p:cNvSpPr>
            <a:spLocks noGrp="1"/>
          </p:cNvSpPr>
          <p:nvPr>
            <p:ph type="title"/>
          </p:nvPr>
        </p:nvSpPr>
        <p:spPr>
          <a:xfrm>
            <a:off x="1916265" y="324947"/>
            <a:ext cx="7926982" cy="561900"/>
          </a:xfrm>
        </p:spPr>
        <p:txBody>
          <a:bodyPr>
            <a:normAutofit fontScale="90000"/>
          </a:bodyPr>
          <a:lstStyle/>
          <a:p>
            <a:r>
              <a:rPr lang="en-US"/>
              <a:t>Function-Based AI other </a:t>
            </a:r>
            <a:r>
              <a:rPr lang="en-US" dirty="0"/>
              <a:t>examples:</a:t>
            </a:r>
          </a:p>
        </p:txBody>
      </p:sp>
      <p:pic>
        <p:nvPicPr>
          <p:cNvPr id="10" name="Picture 9">
            <a:extLst>
              <a:ext uri="{FF2B5EF4-FFF2-40B4-BE49-F238E27FC236}">
                <a16:creationId xmlns:a16="http://schemas.microsoft.com/office/drawing/2014/main" id="{BA25DB4D-B93A-2347-9949-58354C1A959F}"/>
              </a:ext>
            </a:extLst>
          </p:cNvPr>
          <p:cNvPicPr>
            <a:picLocks noChangeAspect="1"/>
          </p:cNvPicPr>
          <p:nvPr/>
        </p:nvPicPr>
        <p:blipFill>
          <a:blip r:embed="rId3"/>
          <a:stretch>
            <a:fillRect/>
          </a:stretch>
        </p:blipFill>
        <p:spPr>
          <a:xfrm>
            <a:off x="3086101" y="2203355"/>
            <a:ext cx="6520746" cy="3632481"/>
          </a:xfrm>
          <a:prstGeom prst="rect">
            <a:avLst/>
          </a:prstGeom>
        </p:spPr>
      </p:pic>
    </p:spTree>
    <p:extLst>
      <p:ext uri="{BB962C8B-B14F-4D97-AF65-F5344CB8AC3E}">
        <p14:creationId xmlns:p14="http://schemas.microsoft.com/office/powerpoint/2010/main" val="1201775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540DF-2581-D342-9862-67BC4C2F506F}"/>
              </a:ext>
            </a:extLst>
          </p:cNvPr>
          <p:cNvSpPr>
            <a:spLocks noGrp="1"/>
          </p:cNvSpPr>
          <p:nvPr>
            <p:ph type="title"/>
          </p:nvPr>
        </p:nvSpPr>
        <p:spPr/>
        <p:txBody>
          <a:bodyPr/>
          <a:lstStyle/>
          <a:p>
            <a:r>
              <a:rPr lang="en-US" dirty="0"/>
              <a:t>So, what is current AI? </a:t>
            </a:r>
          </a:p>
        </p:txBody>
      </p:sp>
      <p:sp>
        <p:nvSpPr>
          <p:cNvPr id="3" name="Content Placeholder 2">
            <a:extLst>
              <a:ext uri="{FF2B5EF4-FFF2-40B4-BE49-F238E27FC236}">
                <a16:creationId xmlns:a16="http://schemas.microsoft.com/office/drawing/2014/main" id="{11E6564F-AF50-DF45-8697-4E2AE880DD5E}"/>
              </a:ext>
            </a:extLst>
          </p:cNvPr>
          <p:cNvSpPr>
            <a:spLocks noGrp="1"/>
          </p:cNvSpPr>
          <p:nvPr>
            <p:ph idx="1"/>
          </p:nvPr>
        </p:nvSpPr>
        <p:spPr>
          <a:xfrm>
            <a:off x="838200" y="1825625"/>
            <a:ext cx="10995212" cy="4351338"/>
          </a:xfrm>
        </p:spPr>
        <p:txBody>
          <a:bodyPr>
            <a:normAutofit/>
          </a:bodyPr>
          <a:lstStyle/>
          <a:p>
            <a:r>
              <a:rPr lang="en-US" dirty="0"/>
              <a:t>Learning </a:t>
            </a:r>
            <a:r>
              <a:rPr lang="en-US" b="1" dirty="0"/>
              <a:t>patterns</a:t>
            </a:r>
            <a:r>
              <a:rPr lang="en-US" dirty="0"/>
              <a:t> from massive data.</a:t>
            </a:r>
          </a:p>
          <a:p>
            <a:r>
              <a:rPr lang="en-US" dirty="0"/>
              <a:t>Making </a:t>
            </a:r>
            <a:r>
              <a:rPr lang="en-US" b="1" dirty="0"/>
              <a:t>predictions</a:t>
            </a:r>
            <a:r>
              <a:rPr lang="en-US" dirty="0"/>
              <a:t> from learnt </a:t>
            </a:r>
            <a:r>
              <a:rPr lang="en-US" b="1" dirty="0"/>
              <a:t>patterns</a:t>
            </a:r>
            <a:r>
              <a:rPr lang="en-US" dirty="0"/>
              <a:t>.</a:t>
            </a:r>
          </a:p>
          <a:p>
            <a:r>
              <a:rPr lang="en-US" b="1" dirty="0"/>
              <a:t>Generating similar data </a:t>
            </a:r>
            <a:r>
              <a:rPr lang="en-US" dirty="0"/>
              <a:t>according to these patterns.</a:t>
            </a:r>
          </a:p>
          <a:p>
            <a:endParaRPr lang="en-US" dirty="0"/>
          </a:p>
          <a:p>
            <a:r>
              <a:rPr lang="en-US" dirty="0"/>
              <a:t>What about making </a:t>
            </a:r>
            <a:r>
              <a:rPr lang="en-US" b="1" dirty="0"/>
              <a:t>decisions</a:t>
            </a:r>
            <a:r>
              <a:rPr lang="en-US" dirty="0"/>
              <a:t> from learnt patterns?</a:t>
            </a:r>
          </a:p>
          <a:p>
            <a:pPr lvl="1"/>
            <a:r>
              <a:rPr lang="en-US" dirty="0"/>
              <a:t>Machines make less error than humans vs. </a:t>
            </a:r>
          </a:p>
          <a:p>
            <a:pPr lvl="1"/>
            <a:r>
              <a:rPr lang="en-US" dirty="0"/>
              <a:t>Machines make different errors than humans vs.</a:t>
            </a:r>
          </a:p>
          <a:p>
            <a:pPr lvl="1"/>
            <a:r>
              <a:rPr lang="en-US" dirty="0"/>
              <a:t>Machines make errors because of humans (programmers or data)</a:t>
            </a:r>
          </a:p>
        </p:txBody>
      </p:sp>
    </p:spTree>
    <p:extLst>
      <p:ext uri="{BB962C8B-B14F-4D97-AF65-F5344CB8AC3E}">
        <p14:creationId xmlns:p14="http://schemas.microsoft.com/office/powerpoint/2010/main" val="2636881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0D13A-974D-0E47-89E6-0F35430FC4AB}"/>
              </a:ext>
            </a:extLst>
          </p:cNvPr>
          <p:cNvSpPr>
            <a:spLocks noGrp="1"/>
          </p:cNvSpPr>
          <p:nvPr>
            <p:ph type="title"/>
          </p:nvPr>
        </p:nvSpPr>
        <p:spPr/>
        <p:txBody>
          <a:bodyPr/>
          <a:lstStyle/>
          <a:p>
            <a:r>
              <a:rPr lang="en-US" dirty="0"/>
              <a:t>Where’s the IP?</a:t>
            </a:r>
          </a:p>
        </p:txBody>
      </p:sp>
      <p:sp>
        <p:nvSpPr>
          <p:cNvPr id="3" name="Content Placeholder 2">
            <a:extLst>
              <a:ext uri="{FF2B5EF4-FFF2-40B4-BE49-F238E27FC236}">
                <a16:creationId xmlns:a16="http://schemas.microsoft.com/office/drawing/2014/main" id="{E758FA17-1D45-5845-A018-1BE946F47B7D}"/>
              </a:ext>
            </a:extLst>
          </p:cNvPr>
          <p:cNvSpPr>
            <a:spLocks noGrp="1"/>
          </p:cNvSpPr>
          <p:nvPr>
            <p:ph idx="1"/>
          </p:nvPr>
        </p:nvSpPr>
        <p:spPr/>
        <p:txBody>
          <a:bodyPr/>
          <a:lstStyle/>
          <a:p>
            <a:pPr marL="0" indent="0">
              <a:buNone/>
            </a:pPr>
            <a:r>
              <a:rPr lang="en-US" b="1" i="1" dirty="0"/>
              <a:t>Traditional view:</a:t>
            </a:r>
          </a:p>
          <a:p>
            <a:r>
              <a:rPr lang="en-US" dirty="0"/>
              <a:t>Programming = Data + Algorithms</a:t>
            </a:r>
          </a:p>
          <a:p>
            <a:endParaRPr lang="en-US" dirty="0">
              <a:sym typeface="Wingdings"/>
            </a:endParaRPr>
          </a:p>
          <a:p>
            <a:pPr marL="0" indent="0">
              <a:buNone/>
            </a:pPr>
            <a:r>
              <a:rPr lang="en-US" dirty="0">
                <a:sym typeface="Wingdings"/>
              </a:rPr>
              <a:t>			          vs.</a:t>
            </a:r>
          </a:p>
          <a:p>
            <a:endParaRPr lang="en-US" dirty="0">
              <a:sym typeface="Wingdings"/>
            </a:endParaRPr>
          </a:p>
          <a:p>
            <a:r>
              <a:rPr lang="en-US" dirty="0">
                <a:sym typeface="Wingdings"/>
              </a:rPr>
              <a:t>AI =  </a:t>
            </a:r>
            <a:r>
              <a:rPr lang="en-US" sz="8000" b="1" dirty="0">
                <a:sym typeface="Wingdings"/>
              </a:rPr>
              <a:t>Data</a:t>
            </a:r>
            <a:r>
              <a:rPr lang="en-US" sz="7200" b="1" dirty="0">
                <a:sym typeface="Wingdings"/>
              </a:rPr>
              <a:t> 	</a:t>
            </a:r>
            <a:r>
              <a:rPr lang="en-US" sz="2400" dirty="0">
                <a:sym typeface="Wingdings"/>
              </a:rPr>
              <a:t>+ 	(Deep) Neural Networks</a:t>
            </a:r>
            <a:endParaRPr lang="en-US" dirty="0">
              <a:sym typeface="Wingdings"/>
            </a:endParaRPr>
          </a:p>
          <a:p>
            <a:endParaRPr lang="en-US" dirty="0"/>
          </a:p>
        </p:txBody>
      </p:sp>
      <p:sp>
        <p:nvSpPr>
          <p:cNvPr id="4" name="Rectangle 3"/>
          <p:cNvSpPr/>
          <p:nvPr/>
        </p:nvSpPr>
        <p:spPr>
          <a:xfrm>
            <a:off x="1541893" y="5521369"/>
            <a:ext cx="6615209" cy="523220"/>
          </a:xfrm>
          <a:prstGeom prst="rect">
            <a:avLst/>
          </a:prstGeom>
        </p:spPr>
        <p:txBody>
          <a:bodyPr wrap="none">
            <a:spAutoFit/>
          </a:bodyPr>
          <a:lstStyle/>
          <a:p>
            <a:r>
              <a:rPr lang="en-US" sz="2800" dirty="0">
                <a:sym typeface="Wingdings"/>
              </a:rPr>
              <a:t>+ Data Preparation   + 	  Parameter Tuning</a:t>
            </a:r>
          </a:p>
        </p:txBody>
      </p:sp>
      <p:sp>
        <p:nvSpPr>
          <p:cNvPr id="5" name="Oval 4"/>
          <p:cNvSpPr/>
          <p:nvPr/>
        </p:nvSpPr>
        <p:spPr>
          <a:xfrm>
            <a:off x="5289177" y="4751295"/>
            <a:ext cx="3478306" cy="7521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110344" y="2160243"/>
            <a:ext cx="3147021" cy="7521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541893" y="4384187"/>
            <a:ext cx="2814954" cy="11371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55785" y="5485511"/>
            <a:ext cx="2814954" cy="6555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174432" y="5494755"/>
            <a:ext cx="2982670" cy="6555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00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C386-16E6-A54C-AA2B-AEEAB571070E}"/>
              </a:ext>
            </a:extLst>
          </p:cNvPr>
          <p:cNvSpPr>
            <a:spLocks noGrp="1"/>
          </p:cNvSpPr>
          <p:nvPr>
            <p:ph type="title"/>
          </p:nvPr>
        </p:nvSpPr>
        <p:spPr/>
        <p:txBody>
          <a:bodyPr/>
          <a:lstStyle/>
          <a:p>
            <a:r>
              <a:rPr lang="en-US" dirty="0"/>
              <a:t>Related Questions:</a:t>
            </a:r>
            <a:br>
              <a:rPr lang="en-US" dirty="0"/>
            </a:br>
            <a:r>
              <a:rPr lang="en-US" dirty="0"/>
              <a:t>Where we need better regulations…</a:t>
            </a:r>
          </a:p>
        </p:txBody>
      </p:sp>
      <p:sp>
        <p:nvSpPr>
          <p:cNvPr id="3" name="Content Placeholder 2">
            <a:extLst>
              <a:ext uri="{FF2B5EF4-FFF2-40B4-BE49-F238E27FC236}">
                <a16:creationId xmlns:a16="http://schemas.microsoft.com/office/drawing/2014/main" id="{02965C8F-B72F-6D49-9FB4-61FC6BC9E1AD}"/>
              </a:ext>
            </a:extLst>
          </p:cNvPr>
          <p:cNvSpPr>
            <a:spLocks noGrp="1"/>
          </p:cNvSpPr>
          <p:nvPr>
            <p:ph idx="1"/>
          </p:nvPr>
        </p:nvSpPr>
        <p:spPr/>
        <p:txBody>
          <a:bodyPr>
            <a:normAutofit fontScale="92500" lnSpcReduction="10000"/>
          </a:bodyPr>
          <a:lstStyle/>
          <a:p>
            <a:endParaRPr lang="en-US" dirty="0"/>
          </a:p>
          <a:p>
            <a:r>
              <a:rPr lang="en-US" dirty="0"/>
              <a:t>Data ownership:</a:t>
            </a:r>
          </a:p>
          <a:p>
            <a:pPr lvl="1"/>
            <a:r>
              <a:rPr lang="en-US" dirty="0"/>
              <a:t>Data Ownership and IP … what about synthesized data?</a:t>
            </a:r>
          </a:p>
          <a:p>
            <a:pPr lvl="1"/>
            <a:r>
              <a:rPr lang="en-US" dirty="0"/>
              <a:t>Data Licenses</a:t>
            </a:r>
          </a:p>
          <a:p>
            <a:endParaRPr lang="en-US" dirty="0"/>
          </a:p>
          <a:p>
            <a:r>
              <a:rPr lang="en-US" dirty="0"/>
              <a:t>Personal Data Protection and Bias:</a:t>
            </a:r>
          </a:p>
          <a:p>
            <a:pPr lvl="1"/>
            <a:r>
              <a:rPr lang="en-US" dirty="0"/>
              <a:t>GDPR is a good start, but (how) can we automate it?</a:t>
            </a:r>
          </a:p>
          <a:p>
            <a:pPr lvl="2"/>
            <a:r>
              <a:rPr lang="en-US" dirty="0"/>
              <a:t>Challenges: Consent, Trusted Computing, Sticky Policies</a:t>
            </a:r>
          </a:p>
          <a:p>
            <a:pPr lvl="2"/>
            <a:endParaRPr lang="en-US" dirty="0"/>
          </a:p>
          <a:p>
            <a:r>
              <a:rPr lang="en-US" dirty="0" err="1"/>
              <a:t>Explainability</a:t>
            </a:r>
            <a:r>
              <a:rPr lang="en-US" dirty="0"/>
              <a:t> and Responsibility</a:t>
            </a:r>
          </a:p>
          <a:p>
            <a:pPr lvl="1"/>
            <a:r>
              <a:rPr lang="en-US" dirty="0"/>
              <a:t>Knowledge Graphs &amp; Hybrid AI</a:t>
            </a:r>
          </a:p>
        </p:txBody>
      </p:sp>
    </p:spTree>
    <p:extLst>
      <p:ext uri="{BB962C8B-B14F-4D97-AF65-F5344CB8AC3E}">
        <p14:creationId xmlns:p14="http://schemas.microsoft.com/office/powerpoint/2010/main" val="2680052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a:t>
            </a:r>
            <a:r>
              <a:rPr lang="en-US"/>
              <a:t>is AI</a:t>
            </a:r>
            <a:r>
              <a:rPr lang="en-US" dirty="0"/>
              <a:t>?</a:t>
            </a:r>
          </a:p>
        </p:txBody>
      </p:sp>
      <p:sp>
        <p:nvSpPr>
          <p:cNvPr id="2" name="Title 1"/>
          <p:cNvSpPr>
            <a:spLocks noGrp="1"/>
          </p:cNvSpPr>
          <p:nvPr>
            <p:ph type="title"/>
          </p:nvPr>
        </p:nvSpPr>
        <p:spPr>
          <a:solidFill>
            <a:schemeClr val="bg1"/>
          </a:solidFill>
        </p:spPr>
        <p:txBody>
          <a:bodyPr/>
          <a:lstStyle/>
          <a:p>
            <a:r>
              <a:rPr lang="en-US" dirty="0"/>
              <a:t>What is (the state of the art in) AI?</a:t>
            </a:r>
          </a:p>
        </p:txBody>
      </p:sp>
      <p:sp>
        <p:nvSpPr>
          <p:cNvPr id="3" name="Content Placeholder 2"/>
          <p:cNvSpPr>
            <a:spLocks noGrp="1"/>
          </p:cNvSpPr>
          <p:nvPr>
            <p:ph idx="1"/>
          </p:nvPr>
        </p:nvSpPr>
        <p:spPr/>
        <p:txBody>
          <a:bodyPr>
            <a:normAutofit lnSpcReduction="10000"/>
          </a:bodyPr>
          <a:lstStyle/>
          <a:p>
            <a:r>
              <a:rPr lang="en-US" dirty="0"/>
              <a:t>Types of (Artificial) Intelligence</a:t>
            </a:r>
          </a:p>
          <a:p>
            <a:r>
              <a:rPr lang="en-US" dirty="0"/>
              <a:t>(Deep) Neural Networks</a:t>
            </a:r>
          </a:p>
          <a:p>
            <a:endParaRPr lang="en-US" dirty="0"/>
          </a:p>
          <a:p>
            <a:r>
              <a:rPr lang="en-US" dirty="0"/>
              <a:t>Some examples:</a:t>
            </a:r>
          </a:p>
          <a:p>
            <a:pPr lvl="1"/>
            <a:r>
              <a:rPr lang="en-US" dirty="0"/>
              <a:t>Question Answering</a:t>
            </a:r>
          </a:p>
          <a:p>
            <a:pPr lvl="1"/>
            <a:r>
              <a:rPr lang="en-US" dirty="0" err="1"/>
              <a:t>Surveilance</a:t>
            </a:r>
            <a:r>
              <a:rPr lang="en-US" dirty="0"/>
              <a:t>, face recognition (mood, sexual orientation)</a:t>
            </a:r>
          </a:p>
          <a:p>
            <a:pPr lvl="1"/>
            <a:r>
              <a:rPr lang="en-US" dirty="0"/>
              <a:t>Diagnosis based on images</a:t>
            </a:r>
          </a:p>
          <a:p>
            <a:pPr lvl="1"/>
            <a:r>
              <a:rPr lang="en-US" dirty="0"/>
              <a:t>Image Creation</a:t>
            </a:r>
          </a:p>
          <a:p>
            <a:pPr lvl="1"/>
            <a:r>
              <a:rPr lang="en-US" dirty="0"/>
              <a:t>Text Creation</a:t>
            </a:r>
          </a:p>
          <a:p>
            <a:pPr lvl="1"/>
            <a:r>
              <a:rPr lang="en-US" dirty="0"/>
              <a:t>Deep Fakes</a:t>
            </a:r>
          </a:p>
        </p:txBody>
      </p:sp>
    </p:spTree>
    <p:extLst>
      <p:ext uri="{BB962C8B-B14F-4D97-AF65-F5344CB8AC3E}">
        <p14:creationId xmlns:p14="http://schemas.microsoft.com/office/powerpoint/2010/main" val="178395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5274" y="1000396"/>
            <a:ext cx="8862307" cy="1084586"/>
          </a:xfrm>
        </p:spPr>
        <p:txBody>
          <a:bodyPr>
            <a:noAutofit/>
          </a:bodyPr>
          <a:lstStyle/>
          <a:p>
            <a:r>
              <a:rPr lang="en-US" sz="3200" dirty="0">
                <a:solidFill>
                  <a:srgbClr val="159DD3"/>
                </a:solidFill>
                <a:latin typeface="Calibri" charset="0"/>
                <a:ea typeface="Calibri" charset="0"/>
                <a:cs typeface="Calibri" charset="0"/>
              </a:rPr>
              <a:t>Digital Rights Management</a:t>
            </a:r>
            <a:br>
              <a:rPr lang="en-US" sz="3200" dirty="0">
                <a:solidFill>
                  <a:srgbClr val="407700"/>
                </a:solidFill>
                <a:latin typeface="Calibri" charset="0"/>
                <a:ea typeface="Calibri" charset="0"/>
                <a:cs typeface="Calibri" charset="0"/>
              </a:rPr>
            </a:br>
            <a:r>
              <a:rPr lang="en-IE" sz="3200" dirty="0">
                <a:solidFill>
                  <a:srgbClr val="F0624C"/>
                </a:solidFill>
                <a:latin typeface="Calibri" charset="0"/>
                <a:ea typeface="Calibri" charset="0"/>
                <a:cs typeface="Calibri" charset="0"/>
              </a:rPr>
              <a:t>A Data Licensing Perspective…</a:t>
            </a:r>
          </a:p>
        </p:txBody>
      </p:sp>
      <p:pic>
        <p:nvPicPr>
          <p:cNvPr id="9"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866" y="2530033"/>
            <a:ext cx="2859474" cy="1187488"/>
          </a:xfrm>
          <a:prstGeom prst="rect">
            <a:avLst/>
          </a:prstGeom>
        </p:spPr>
      </p:pic>
      <p:pic>
        <p:nvPicPr>
          <p:cNvPr id="10" name="Picture 9"/>
          <p:cNvPicPr>
            <a:picLocks noChangeAspect="1"/>
          </p:cNvPicPr>
          <p:nvPr/>
        </p:nvPicPr>
        <p:blipFill>
          <a:blip r:embed="rId4"/>
          <a:stretch>
            <a:fillRect/>
          </a:stretch>
        </p:blipFill>
        <p:spPr>
          <a:xfrm>
            <a:off x="1754808" y="6215460"/>
            <a:ext cx="463201" cy="463201"/>
          </a:xfrm>
          <a:prstGeom prst="rect">
            <a:avLst/>
          </a:prstGeom>
        </p:spPr>
      </p:pic>
      <p:pic>
        <p:nvPicPr>
          <p:cNvPr id="11" name="image12.jpg"/>
          <p:cNvPicPr/>
          <p:nvPr/>
        </p:nvPicPr>
        <p:blipFill>
          <a:blip r:embed="rId5"/>
          <a:srcRect/>
          <a:stretch>
            <a:fillRect/>
          </a:stretch>
        </p:blipFill>
        <p:spPr>
          <a:xfrm>
            <a:off x="2407505" y="6151143"/>
            <a:ext cx="774218" cy="621679"/>
          </a:xfrm>
          <a:prstGeom prst="rect">
            <a:avLst/>
          </a:prstGeom>
          <a:ln/>
        </p:spPr>
      </p:pic>
      <p:pic>
        <p:nvPicPr>
          <p:cNvPr id="12" name="Picture 11"/>
          <p:cNvPicPr>
            <a:picLocks noChangeAspect="1"/>
          </p:cNvPicPr>
          <p:nvPr/>
        </p:nvPicPr>
        <p:blipFill>
          <a:blip r:embed="rId6"/>
          <a:stretch>
            <a:fillRect/>
          </a:stretch>
        </p:blipFill>
        <p:spPr>
          <a:xfrm>
            <a:off x="4986428" y="6215459"/>
            <a:ext cx="1429737" cy="388092"/>
          </a:xfrm>
          <a:prstGeom prst="rect">
            <a:avLst/>
          </a:prstGeom>
        </p:spPr>
      </p:pic>
      <p:pic>
        <p:nvPicPr>
          <p:cNvPr id="13" name="Picture 12"/>
          <p:cNvPicPr>
            <a:picLocks noChangeAspect="1"/>
          </p:cNvPicPr>
          <p:nvPr/>
        </p:nvPicPr>
        <p:blipFill>
          <a:blip r:embed="rId7"/>
          <a:stretch>
            <a:fillRect/>
          </a:stretch>
        </p:blipFill>
        <p:spPr>
          <a:xfrm>
            <a:off x="6215531" y="6036120"/>
            <a:ext cx="2662177" cy="821880"/>
          </a:xfrm>
          <a:prstGeom prst="rect">
            <a:avLst/>
          </a:prstGeom>
        </p:spPr>
      </p:pic>
      <p:pic>
        <p:nvPicPr>
          <p:cNvPr id="14" name="Picture 13"/>
          <p:cNvPicPr>
            <a:picLocks noChangeAspect="1"/>
          </p:cNvPicPr>
          <p:nvPr/>
        </p:nvPicPr>
        <p:blipFill>
          <a:blip r:embed="rId8"/>
          <a:stretch>
            <a:fillRect/>
          </a:stretch>
        </p:blipFill>
        <p:spPr>
          <a:xfrm>
            <a:off x="3503312" y="6151143"/>
            <a:ext cx="1195315" cy="543869"/>
          </a:xfrm>
          <a:prstGeom prst="rect">
            <a:avLst/>
          </a:prstGeom>
        </p:spPr>
      </p:pic>
      <p:sp>
        <p:nvSpPr>
          <p:cNvPr id="17" name="Rectangle 16"/>
          <p:cNvSpPr/>
          <p:nvPr/>
        </p:nvSpPr>
        <p:spPr>
          <a:xfrm>
            <a:off x="6562857" y="4117254"/>
            <a:ext cx="2184572" cy="338554"/>
          </a:xfrm>
          <a:prstGeom prst="rect">
            <a:avLst/>
          </a:prstGeom>
        </p:spPr>
        <p:txBody>
          <a:bodyPr wrap="none">
            <a:spAutoFit/>
          </a:bodyPr>
          <a:lstStyle/>
          <a:p>
            <a:r>
              <a:rPr lang="en-US" sz="1600" dirty="0"/>
              <a:t>https://</a:t>
            </a:r>
            <a:r>
              <a:rPr lang="en-US" sz="1600" dirty="0" err="1"/>
              <a:t>www.dalicc.net</a:t>
            </a:r>
            <a:r>
              <a:rPr lang="en-US" sz="1600" dirty="0"/>
              <a:t>/</a:t>
            </a:r>
          </a:p>
        </p:txBody>
      </p:sp>
      <p:sp>
        <p:nvSpPr>
          <p:cNvPr id="18" name="Rectangle 17"/>
          <p:cNvSpPr/>
          <p:nvPr/>
        </p:nvSpPr>
        <p:spPr>
          <a:xfrm>
            <a:off x="5794824" y="4944931"/>
            <a:ext cx="4572000" cy="954107"/>
          </a:xfrm>
          <a:prstGeom prst="rect">
            <a:avLst/>
          </a:prstGeom>
        </p:spPr>
        <p:txBody>
          <a:bodyPr>
            <a:spAutoFit/>
          </a:bodyPr>
          <a:lstStyle/>
          <a:p>
            <a:r>
              <a:rPr lang="en-US" sz="1400" dirty="0">
                <a:latin typeface="Calibri Light" panose="020F0302020204030204" pitchFamily="34" charset="0"/>
              </a:rPr>
              <a:t>DALICC is funded by the Austrian Federal Ministry of Transport, Innovation and Technology (BMVIT) under the program "ICT of the Future" between November 2016 - October 2018. More information </a:t>
            </a:r>
            <a:r>
              <a:rPr lang="en-US" sz="1400" dirty="0">
                <a:latin typeface="Calibri Light" panose="020F0302020204030204" pitchFamily="34" charset="0"/>
                <a:hlinkClick r:id="rId9"/>
              </a:rPr>
              <a:t>https://iktderzukunft.at/en/</a:t>
            </a:r>
            <a:r>
              <a:rPr lang="en-US" sz="1400" dirty="0">
                <a:latin typeface="Calibri Light" panose="020F0302020204030204" pitchFamily="34" charset="0"/>
              </a:rPr>
              <a:t> </a:t>
            </a:r>
            <a:endParaRPr lang="de-AT" sz="1400" dirty="0">
              <a:latin typeface="Calibri Light" panose="020F0302020204030204" pitchFamily="34" charset="0"/>
            </a:endParaRPr>
          </a:p>
        </p:txBody>
      </p:sp>
      <p:pic>
        <p:nvPicPr>
          <p:cNvPr id="19" name="Picture 18"/>
          <p:cNvPicPr>
            <a:picLocks noChangeAspect="1"/>
          </p:cNvPicPr>
          <p:nvPr/>
        </p:nvPicPr>
        <p:blipFill>
          <a:blip r:embed="rId10"/>
          <a:stretch>
            <a:fillRect/>
          </a:stretch>
        </p:blipFill>
        <p:spPr>
          <a:xfrm>
            <a:off x="1494572" y="2458511"/>
            <a:ext cx="4855206" cy="2159555"/>
          </a:xfrm>
          <a:prstGeom prst="rect">
            <a:avLst/>
          </a:prstGeom>
        </p:spPr>
      </p:pic>
      <p:sp>
        <p:nvSpPr>
          <p:cNvPr id="2" name="Rectangle 1"/>
          <p:cNvSpPr/>
          <p:nvPr/>
        </p:nvSpPr>
        <p:spPr>
          <a:xfrm>
            <a:off x="1446309" y="4707717"/>
            <a:ext cx="4572000" cy="230832"/>
          </a:xfrm>
          <a:prstGeom prst="rect">
            <a:avLst/>
          </a:prstGeom>
        </p:spPr>
        <p:txBody>
          <a:bodyPr>
            <a:spAutoFit/>
          </a:bodyPr>
          <a:lstStyle/>
          <a:p>
            <a:r>
              <a:rPr lang="en-US" sz="900" dirty="0"/>
              <a:t>https://</a:t>
            </a:r>
            <a:r>
              <a:rPr lang="en-US" sz="900" dirty="0" err="1"/>
              <a:t>pixabay.com</a:t>
            </a:r>
            <a:r>
              <a:rPr lang="en-US" sz="900" dirty="0"/>
              <a:t>/en/data-computer-businessmen-monitor-2899902/</a:t>
            </a:r>
          </a:p>
        </p:txBody>
      </p:sp>
      <p:sp>
        <p:nvSpPr>
          <p:cNvPr id="7" name="TextBox 6"/>
          <p:cNvSpPr txBox="1"/>
          <p:nvPr/>
        </p:nvSpPr>
        <p:spPr>
          <a:xfrm>
            <a:off x="573203" y="474539"/>
            <a:ext cx="11206722" cy="523220"/>
          </a:xfrm>
          <a:prstGeom prst="rect">
            <a:avLst/>
          </a:prstGeom>
          <a:noFill/>
        </p:spPr>
        <p:txBody>
          <a:bodyPr wrap="none" rtlCol="0">
            <a:spAutoFit/>
          </a:bodyPr>
          <a:lstStyle/>
          <a:p>
            <a:r>
              <a:rPr lang="en-US" sz="2800" dirty="0"/>
              <a:t>Model-based AI for Data ownership &amp; Licensing: </a:t>
            </a:r>
            <a:r>
              <a:rPr lang="en-US" sz="2800" b="1" dirty="0"/>
              <a:t>Machine-readable policies</a:t>
            </a:r>
          </a:p>
        </p:txBody>
      </p:sp>
    </p:spTree>
    <p:extLst>
      <p:ext uri="{BB962C8B-B14F-4D97-AF65-F5344CB8AC3E}">
        <p14:creationId xmlns:p14="http://schemas.microsoft.com/office/powerpoint/2010/main" val="1929121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66139" y="2571914"/>
            <a:ext cx="4112717" cy="2436689"/>
          </a:xfrm>
          <a:prstGeom prst="rect">
            <a:avLst/>
          </a:prstGeom>
        </p:spPr>
      </p:pic>
      <p:pic>
        <p:nvPicPr>
          <p:cNvPr id="50" name="image01.png"/>
          <p:cNvPicPr/>
          <p:nvPr/>
        </p:nvPicPr>
        <p:blipFill>
          <a:blip r:embed="rId4"/>
          <a:srcRect/>
          <a:stretch>
            <a:fillRect/>
          </a:stretch>
        </p:blipFill>
        <p:spPr>
          <a:xfrm>
            <a:off x="10336479" y="3542287"/>
            <a:ext cx="1221581" cy="385763"/>
          </a:xfrm>
          <a:prstGeom prst="rect">
            <a:avLst/>
          </a:prstGeom>
          <a:ln/>
        </p:spPr>
      </p:pic>
      <p:pic>
        <p:nvPicPr>
          <p:cNvPr id="51" name="Picture 50" descr="http://www.asianlegalonline.com/sites/default/files//tr_the%20answer%20company.jpg"/>
          <p:cNvPicPr/>
          <p:nvPr/>
        </p:nvPicPr>
        <p:blipFill>
          <a:blip r:embed="rId5">
            <a:extLst>
              <a:ext uri="{28A0092B-C50C-407E-A947-70E740481C1C}">
                <a14:useLocalDpi xmlns:a14="http://schemas.microsoft.com/office/drawing/2010/main" val="0"/>
              </a:ext>
            </a:extLst>
          </a:blip>
          <a:srcRect/>
          <a:stretch>
            <a:fillRect/>
          </a:stretch>
        </p:blipFill>
        <p:spPr bwMode="auto">
          <a:xfrm>
            <a:off x="10216327" y="2941564"/>
            <a:ext cx="1406966" cy="561789"/>
          </a:xfrm>
          <a:prstGeom prst="rect">
            <a:avLst/>
          </a:prstGeom>
          <a:noFill/>
          <a:ln>
            <a:noFill/>
          </a:ln>
        </p:spPr>
      </p:pic>
      <p:pic>
        <p:nvPicPr>
          <p:cNvPr id="98" name="Picture 97" descr="ttp://www.proximus.be/resources/cdn/brand/logos/proximus.png"/>
          <p:cNvPicPr/>
          <p:nvPr/>
        </p:nvPicPr>
        <p:blipFill>
          <a:blip r:embed="rId6">
            <a:extLst>
              <a:ext uri="{28A0092B-C50C-407E-A947-70E740481C1C}">
                <a14:useLocalDpi xmlns:a14="http://schemas.microsoft.com/office/drawing/2010/main" val="0"/>
              </a:ext>
            </a:extLst>
          </a:blip>
          <a:srcRect/>
          <a:stretch>
            <a:fillRect/>
          </a:stretch>
        </p:blipFill>
        <p:spPr bwMode="auto">
          <a:xfrm>
            <a:off x="10428055" y="4115709"/>
            <a:ext cx="1038428" cy="163331"/>
          </a:xfrm>
          <a:prstGeom prst="rect">
            <a:avLst/>
          </a:prstGeom>
          <a:noFill/>
          <a:ln>
            <a:noFill/>
          </a:ln>
        </p:spPr>
      </p:pic>
      <p:pic>
        <p:nvPicPr>
          <p:cNvPr id="99" name="image06.png"/>
          <p:cNvPicPr/>
          <p:nvPr/>
        </p:nvPicPr>
        <p:blipFill>
          <a:blip r:embed="rId7"/>
          <a:srcRect/>
          <a:stretch>
            <a:fillRect/>
          </a:stretch>
        </p:blipFill>
        <p:spPr>
          <a:xfrm>
            <a:off x="6179263" y="3215896"/>
            <a:ext cx="777649" cy="276755"/>
          </a:xfrm>
          <a:prstGeom prst="rect">
            <a:avLst/>
          </a:prstGeom>
          <a:ln/>
        </p:spPr>
      </p:pic>
      <p:pic>
        <p:nvPicPr>
          <p:cNvPr id="100" name="image12.jpg"/>
          <p:cNvPicPr/>
          <p:nvPr/>
        </p:nvPicPr>
        <p:blipFill>
          <a:blip r:embed="rId8"/>
          <a:srcRect/>
          <a:stretch>
            <a:fillRect/>
          </a:stretch>
        </p:blipFill>
        <p:spPr>
          <a:xfrm>
            <a:off x="7281882" y="5360229"/>
            <a:ext cx="900113" cy="514350"/>
          </a:xfrm>
          <a:prstGeom prst="rect">
            <a:avLst/>
          </a:prstGeom>
          <a:ln/>
        </p:spPr>
      </p:pic>
      <p:pic>
        <p:nvPicPr>
          <p:cNvPr id="101" name="image15.png" descr="Logo-cerict.png"/>
          <p:cNvPicPr/>
          <p:nvPr/>
        </p:nvPicPr>
        <p:blipFill>
          <a:blip r:embed="rId9">
            <a:extLst>
              <a:ext uri="{28A0092B-C50C-407E-A947-70E740481C1C}">
                <a14:useLocalDpi xmlns:a14="http://schemas.microsoft.com/office/drawing/2010/main" val="0"/>
              </a:ext>
            </a:extLst>
          </a:blip>
          <a:srcRect/>
          <a:stretch>
            <a:fillRect/>
          </a:stretch>
        </p:blipFill>
        <p:spPr>
          <a:xfrm>
            <a:off x="9932901" y="5360231"/>
            <a:ext cx="566853" cy="482917"/>
          </a:xfrm>
          <a:prstGeom prst="rect">
            <a:avLst/>
          </a:prstGeom>
          <a:ln/>
        </p:spPr>
      </p:pic>
      <p:pic>
        <p:nvPicPr>
          <p:cNvPr id="102" name="image13.jpg" descr="TU_Logo_lang_RGB_rot.jpg"/>
          <p:cNvPicPr/>
          <p:nvPr/>
        </p:nvPicPr>
        <p:blipFill>
          <a:blip r:embed="rId10">
            <a:extLst>
              <a:ext uri="{28A0092B-C50C-407E-A947-70E740481C1C}">
                <a14:useLocalDpi xmlns:a14="http://schemas.microsoft.com/office/drawing/2010/main" val="0"/>
              </a:ext>
            </a:extLst>
          </a:blip>
          <a:srcRect/>
          <a:stretch>
            <a:fillRect/>
          </a:stretch>
        </p:blipFill>
        <p:spPr>
          <a:xfrm>
            <a:off x="10753351" y="5338320"/>
            <a:ext cx="771681" cy="409350"/>
          </a:xfrm>
          <a:prstGeom prst="rect">
            <a:avLst/>
          </a:prstGeom>
          <a:ln/>
        </p:spPr>
      </p:pic>
      <p:pic>
        <p:nvPicPr>
          <p:cNvPr id="103" name="image11.png"/>
          <p:cNvPicPr/>
          <p:nvPr/>
        </p:nvPicPr>
        <p:blipFill>
          <a:blip r:embed="rId11"/>
          <a:srcRect/>
          <a:stretch>
            <a:fillRect/>
          </a:stretch>
        </p:blipFill>
        <p:spPr>
          <a:xfrm>
            <a:off x="5887493" y="5317968"/>
            <a:ext cx="514350" cy="450056"/>
          </a:xfrm>
          <a:prstGeom prst="rect">
            <a:avLst/>
          </a:prstGeom>
          <a:ln/>
        </p:spPr>
      </p:pic>
      <p:pic>
        <p:nvPicPr>
          <p:cNvPr id="104" name="image14.jpg" descr="ercim-head.jpg"/>
          <p:cNvPicPr/>
          <p:nvPr/>
        </p:nvPicPr>
        <p:blipFill>
          <a:blip r:embed="rId12"/>
          <a:srcRect/>
          <a:stretch>
            <a:fillRect/>
          </a:stretch>
        </p:blipFill>
        <p:spPr>
          <a:xfrm>
            <a:off x="6466137" y="5317969"/>
            <a:ext cx="642938" cy="441127"/>
          </a:xfrm>
          <a:prstGeom prst="rect">
            <a:avLst/>
          </a:prstGeom>
          <a:ln/>
        </p:spPr>
      </p:pic>
      <p:pic>
        <p:nvPicPr>
          <p:cNvPr id="105" name="Picture 104" descr="http://www.tenforce.com/wp-content/themes/twentyfifteen-child/img/fullPage.jpg"/>
          <p:cNvPicPr/>
          <p:nvPr/>
        </p:nvPicPr>
        <p:blipFill>
          <a:blip r:embed="rId13">
            <a:extLst>
              <a:ext uri="{28A0092B-C50C-407E-A947-70E740481C1C}">
                <a14:useLocalDpi xmlns:a14="http://schemas.microsoft.com/office/drawing/2010/main" val="0"/>
              </a:ext>
            </a:extLst>
          </a:blip>
          <a:srcRect/>
          <a:stretch>
            <a:fillRect/>
          </a:stretch>
        </p:blipFill>
        <p:spPr bwMode="auto">
          <a:xfrm>
            <a:off x="8444458" y="5454415"/>
            <a:ext cx="1092994" cy="272891"/>
          </a:xfrm>
          <a:prstGeom prst="rect">
            <a:avLst/>
          </a:prstGeom>
          <a:noFill/>
          <a:ln>
            <a:noFill/>
          </a:ln>
        </p:spPr>
      </p:pic>
      <p:sp>
        <p:nvSpPr>
          <p:cNvPr id="4" name="Rectangle 3"/>
          <p:cNvSpPr/>
          <p:nvPr/>
        </p:nvSpPr>
        <p:spPr>
          <a:xfrm>
            <a:off x="7190588" y="6210591"/>
            <a:ext cx="2177647" cy="276999"/>
          </a:xfrm>
          <a:prstGeom prst="rect">
            <a:avLst/>
          </a:prstGeom>
        </p:spPr>
        <p:txBody>
          <a:bodyPr wrap="none">
            <a:spAutoFit/>
          </a:bodyPr>
          <a:lstStyle/>
          <a:p>
            <a:r>
              <a:rPr lang="en-US" sz="1200" dirty="0">
                <a:hlinkClick r:id="rId14"/>
              </a:rPr>
              <a:t>https://www.specialprivacy.eu/</a:t>
            </a:r>
            <a:r>
              <a:rPr lang="en-US" sz="1200" dirty="0"/>
              <a:t> </a:t>
            </a:r>
          </a:p>
        </p:txBody>
      </p:sp>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667" y="5101059"/>
            <a:ext cx="3489668" cy="1431156"/>
          </a:xfrm>
          <a:prstGeom prst="rect">
            <a:avLst/>
          </a:prstGeom>
        </p:spPr>
      </p:pic>
      <p:sp>
        <p:nvSpPr>
          <p:cNvPr id="21" name="Title 4"/>
          <p:cNvSpPr>
            <a:spLocks noGrp="1"/>
          </p:cNvSpPr>
          <p:nvPr>
            <p:ph type="title"/>
          </p:nvPr>
        </p:nvSpPr>
        <p:spPr>
          <a:xfrm>
            <a:off x="4227986" y="1332975"/>
            <a:ext cx="8289512" cy="1084586"/>
          </a:xfrm>
        </p:spPr>
        <p:txBody>
          <a:bodyPr>
            <a:noAutofit/>
          </a:bodyPr>
          <a:lstStyle/>
          <a:p>
            <a:r>
              <a:rPr lang="en-US" sz="3200" dirty="0"/>
              <a:t>Scalable Policy-</a:t>
            </a:r>
            <a:r>
              <a:rPr lang="en-US" sz="3200" dirty="0" err="1"/>
              <a:t>awarE</a:t>
            </a:r>
            <a:r>
              <a:rPr lang="en-US" sz="3200" dirty="0"/>
              <a:t> Linked Data </a:t>
            </a:r>
            <a:r>
              <a:rPr lang="en-US" sz="3200" dirty="0" err="1"/>
              <a:t>arChitecture</a:t>
            </a:r>
            <a:r>
              <a:rPr lang="en-US" sz="3200" dirty="0"/>
              <a:t> for </a:t>
            </a:r>
            <a:r>
              <a:rPr lang="en-US" sz="3200" dirty="0" err="1"/>
              <a:t>prIvacy</a:t>
            </a:r>
            <a:r>
              <a:rPr lang="en-US" sz="3200" dirty="0"/>
              <a:t>, </a:t>
            </a:r>
            <a:r>
              <a:rPr lang="en-US" sz="3200" dirty="0" err="1"/>
              <a:t>trAnsparency</a:t>
            </a:r>
            <a:r>
              <a:rPr lang="en-US" sz="3200" dirty="0"/>
              <a:t> and </a:t>
            </a:r>
            <a:r>
              <a:rPr lang="en-US" sz="3200" dirty="0" err="1"/>
              <a:t>compLiance</a:t>
            </a:r>
            <a:r>
              <a:rPr lang="en-US" sz="3200" dirty="0"/>
              <a:t> </a:t>
            </a:r>
            <a:r>
              <a:rPr lang="en-US" sz="2000" dirty="0"/>
              <a:t>	</a:t>
            </a:r>
          </a:p>
        </p:txBody>
      </p:sp>
      <p:pic>
        <p:nvPicPr>
          <p:cNvPr id="22" name="Picture 21"/>
          <p:cNvPicPr>
            <a:picLocks noChangeAspect="1"/>
          </p:cNvPicPr>
          <p:nvPr/>
        </p:nvPicPr>
        <p:blipFill>
          <a:blip r:embed="rId16"/>
          <a:stretch>
            <a:fillRect/>
          </a:stretch>
        </p:blipFill>
        <p:spPr>
          <a:xfrm>
            <a:off x="3084986" y="1303768"/>
            <a:ext cx="1143000" cy="1143000"/>
          </a:xfrm>
          <a:prstGeom prst="rect">
            <a:avLst/>
          </a:prstGeom>
        </p:spPr>
      </p:pic>
      <p:pic>
        <p:nvPicPr>
          <p:cNvPr id="10" name="Picture 9" descr="Screen Shot 2018-09-27 at 15.35.45.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8156" y="1348877"/>
            <a:ext cx="2821782" cy="2736273"/>
          </a:xfrm>
          <a:prstGeom prst="rect">
            <a:avLst/>
          </a:prstGeom>
        </p:spPr>
      </p:pic>
      <p:sp>
        <p:nvSpPr>
          <p:cNvPr id="11" name="Rectangle 10"/>
          <p:cNvSpPr/>
          <p:nvPr/>
        </p:nvSpPr>
        <p:spPr>
          <a:xfrm>
            <a:off x="158156" y="4115709"/>
            <a:ext cx="5432912" cy="830997"/>
          </a:xfrm>
          <a:prstGeom prst="rect">
            <a:avLst/>
          </a:prstGeom>
        </p:spPr>
        <p:txBody>
          <a:bodyPr wrap="square">
            <a:spAutoFit/>
          </a:bodyPr>
          <a:lstStyle/>
          <a:p>
            <a:r>
              <a:rPr lang="en-US" sz="1200" b="1" dirty="0"/>
              <a:t>Research and innovation Action</a:t>
            </a:r>
          </a:p>
          <a:p>
            <a:r>
              <a:rPr lang="en-US" sz="1200" b="1" dirty="0"/>
              <a:t>9 partners from 6 countries</a:t>
            </a:r>
          </a:p>
          <a:p>
            <a:r>
              <a:rPr lang="en-US" sz="1200" b="1" dirty="0"/>
              <a:t>January 2017 to December 2019</a:t>
            </a:r>
          </a:p>
          <a:p>
            <a:r>
              <a:rPr lang="en-US" sz="1200" b="1" dirty="0"/>
              <a:t>3,991,389 €</a:t>
            </a:r>
          </a:p>
        </p:txBody>
      </p:sp>
      <p:sp>
        <p:nvSpPr>
          <p:cNvPr id="19" name="Title 2"/>
          <p:cNvSpPr txBox="1">
            <a:spLocks/>
          </p:cNvSpPr>
          <p:nvPr/>
        </p:nvSpPr>
        <p:spPr>
          <a:xfrm>
            <a:off x="616544" y="167640"/>
            <a:ext cx="8862307" cy="10845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dirty="0"/>
          </a:p>
        </p:txBody>
      </p:sp>
      <p:sp>
        <p:nvSpPr>
          <p:cNvPr id="20" name="TextBox 19"/>
          <p:cNvSpPr txBox="1"/>
          <p:nvPr/>
        </p:nvSpPr>
        <p:spPr>
          <a:xfrm>
            <a:off x="321333" y="565291"/>
            <a:ext cx="11445392" cy="523220"/>
          </a:xfrm>
          <a:prstGeom prst="rect">
            <a:avLst/>
          </a:prstGeom>
          <a:noFill/>
        </p:spPr>
        <p:txBody>
          <a:bodyPr wrap="square" rtlCol="0">
            <a:spAutoFit/>
          </a:bodyPr>
          <a:lstStyle/>
          <a:p>
            <a:r>
              <a:rPr lang="en-US" sz="2800" dirty="0"/>
              <a:t>Model-based AI </a:t>
            </a:r>
            <a:r>
              <a:rPr lang="en-US" sz="2800"/>
              <a:t>for </a:t>
            </a:r>
            <a:r>
              <a:rPr lang="en-US" sz="2800">
                <a:solidFill>
                  <a:prstClr val="black"/>
                </a:solidFill>
              </a:rPr>
              <a:t>Personal Data Protection</a:t>
            </a:r>
            <a:r>
              <a:rPr lang="en-US" sz="2800"/>
              <a:t>: </a:t>
            </a:r>
            <a:r>
              <a:rPr lang="en-US" sz="2800" b="1" dirty="0"/>
              <a:t>Machine-readable policies</a:t>
            </a:r>
          </a:p>
        </p:txBody>
      </p:sp>
    </p:spTree>
    <p:extLst>
      <p:ext uri="{BB962C8B-B14F-4D97-AF65-F5344CB8AC3E}">
        <p14:creationId xmlns:p14="http://schemas.microsoft.com/office/powerpoint/2010/main" val="390579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2226"/>
            <a:ext cx="11174506" cy="1325563"/>
          </a:xfrm>
        </p:spPr>
        <p:txBody>
          <a:bodyPr/>
          <a:lstStyle/>
          <a:p>
            <a:r>
              <a:rPr lang="en-US"/>
              <a:t>Can GANs be used as </a:t>
            </a:r>
            <a:r>
              <a:rPr lang="en-US" dirty="0"/>
              <a:t>a way </a:t>
            </a:r>
            <a:r>
              <a:rPr lang="en-US"/>
              <a:t>to anonymize data?</a:t>
            </a:r>
          </a:p>
        </p:txBody>
      </p:sp>
      <p:sp>
        <p:nvSpPr>
          <p:cNvPr id="4" name="Title 2"/>
          <p:cNvSpPr txBox="1">
            <a:spLocks/>
          </p:cNvSpPr>
          <p:nvPr/>
        </p:nvSpPr>
        <p:spPr>
          <a:xfrm>
            <a:off x="616544" y="167640"/>
            <a:ext cx="10929997" cy="10845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prstClr val="black"/>
                </a:solidFill>
                <a:latin typeface="Calibri" panose="020F0502020204030204"/>
                <a:ea typeface=""/>
                <a:cs typeface=""/>
              </a:rPr>
              <a:t>Function-Based AI for Personal Data Protection:</a:t>
            </a:r>
            <a:endParaRPr lang="en-US" sz="3200" dirty="0"/>
          </a:p>
        </p:txBody>
      </p:sp>
      <p:pic>
        <p:nvPicPr>
          <p:cNvPr id="5" name="Picture 2" descr="GANs">
            <a:extLst>
              <a:ext uri="{FF2B5EF4-FFF2-40B4-BE49-F238E27FC236}">
                <a16:creationId xmlns:a16="http://schemas.microsoft.com/office/drawing/2014/main" id="{9DA36669-A01F-C648-8435-1E1A1248867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91512" y="2336812"/>
            <a:ext cx="6288149" cy="27420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340" y="2964341"/>
            <a:ext cx="4515660" cy="3638924"/>
          </a:xfrm>
          <a:prstGeom prst="rect">
            <a:avLst/>
          </a:prstGeom>
        </p:spPr>
      </p:pic>
    </p:spTree>
    <p:extLst>
      <p:ext uri="{BB962C8B-B14F-4D97-AF65-F5344CB8AC3E}">
        <p14:creationId xmlns:p14="http://schemas.microsoft.com/office/powerpoint/2010/main" val="1377299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but not least: Bias and </a:t>
            </a:r>
            <a:r>
              <a:rPr lang="en-US" dirty="0" err="1"/>
              <a:t>Explainability</a:t>
            </a:r>
            <a:endParaRPr lang="en-US" dirty="0"/>
          </a:p>
        </p:txBody>
      </p:sp>
      <p:sp>
        <p:nvSpPr>
          <p:cNvPr id="3" name="Content Placeholder 2"/>
          <p:cNvSpPr>
            <a:spLocks noGrp="1"/>
          </p:cNvSpPr>
          <p:nvPr>
            <p:ph idx="1"/>
          </p:nvPr>
        </p:nvSpPr>
        <p:spPr>
          <a:xfrm>
            <a:off x="891194" y="1350036"/>
            <a:ext cx="10515600" cy="4351338"/>
          </a:xfrm>
        </p:spPr>
        <p:txBody>
          <a:bodyPr>
            <a:normAutofit fontScale="92500" lnSpcReduction="10000"/>
          </a:bodyPr>
          <a:lstStyle/>
          <a:p>
            <a:endParaRPr lang="en-US" dirty="0"/>
          </a:p>
          <a:p>
            <a:endParaRPr lang="en-US" dirty="0"/>
          </a:p>
          <a:p>
            <a:pPr marL="101600" indent="0">
              <a:buNone/>
            </a:pPr>
            <a:r>
              <a:rPr lang="en-US" dirty="0"/>
              <a:t>This article relates to a computer program that generates a score predicting the likelihood of criminals committing a future crime. </a:t>
            </a:r>
          </a:p>
          <a:p>
            <a:pPr marL="101600" indent="0">
              <a:buNone/>
            </a:pPr>
            <a:endParaRPr lang="en-US" dirty="0"/>
          </a:p>
          <a:p>
            <a:pPr marL="101600" indent="0">
              <a:buNone/>
            </a:pPr>
            <a:r>
              <a:rPr lang="en-US" dirty="0"/>
              <a:t>In 2014, then U.S. Attorney General Eric Holder warned that the risk scores might be injecting bias into the courts. </a:t>
            </a:r>
          </a:p>
          <a:p>
            <a:pPr marL="101600" indent="0">
              <a:buNone/>
            </a:pPr>
            <a:endParaRPr lang="en-US" dirty="0"/>
          </a:p>
          <a:p>
            <a:pPr marL="101600" indent="0">
              <a:buNone/>
            </a:pPr>
            <a:r>
              <a:rPr lang="en-US" dirty="0" err="1"/>
              <a:t>ProPublica</a:t>
            </a:r>
            <a:r>
              <a:rPr lang="en-US" dirty="0"/>
              <a:t> did, as part of a larger examination of the powerful, largely hidden effect of algorithms in American life.</a:t>
            </a:r>
          </a:p>
          <a:p>
            <a:endParaRPr lang="en-US" dirty="0"/>
          </a:p>
        </p:txBody>
      </p:sp>
      <p:sp>
        <p:nvSpPr>
          <p:cNvPr id="4" name="Rectangle 3"/>
          <p:cNvSpPr/>
          <p:nvPr/>
        </p:nvSpPr>
        <p:spPr>
          <a:xfrm>
            <a:off x="1092106" y="1690688"/>
            <a:ext cx="10113776" cy="1077218"/>
          </a:xfrm>
          <a:prstGeom prst="rect">
            <a:avLst/>
          </a:prstGeom>
        </p:spPr>
        <p:txBody>
          <a:bodyPr wrap="square">
            <a:spAutoFit/>
          </a:bodyPr>
          <a:lstStyle/>
          <a:p>
            <a:r>
              <a:rPr lang="en-US" sz="2000" b="1" dirty="0">
                <a:solidFill>
                  <a:schemeClr val="bg2"/>
                </a:solidFill>
                <a:hlinkClick r:id="rId2"/>
              </a:rPr>
              <a:t>https://www.propublica.org/article/machine-bias-risk-assessments-in-criminal-sentencing</a:t>
            </a:r>
            <a:endParaRPr lang="en-US" sz="2000" b="1" dirty="0">
              <a:solidFill>
                <a:schemeClr val="bg2"/>
              </a:solidFill>
            </a:endParaRPr>
          </a:p>
          <a:p>
            <a:endParaRPr lang="en-US" sz="4400" b="1" dirty="0">
              <a:solidFill>
                <a:schemeClr val="bg2"/>
              </a:solidFill>
            </a:endParaRPr>
          </a:p>
        </p:txBody>
      </p:sp>
      <p:sp>
        <p:nvSpPr>
          <p:cNvPr id="5" name="TextBox 4"/>
          <p:cNvSpPr txBox="1"/>
          <p:nvPr/>
        </p:nvSpPr>
        <p:spPr>
          <a:xfrm>
            <a:off x="1289330" y="6041840"/>
            <a:ext cx="9268499" cy="461665"/>
          </a:xfrm>
          <a:prstGeom prst="rect">
            <a:avLst/>
          </a:prstGeom>
          <a:noFill/>
          <a:ln>
            <a:solidFill>
              <a:schemeClr val="accent1"/>
            </a:solidFill>
          </a:ln>
        </p:spPr>
        <p:txBody>
          <a:bodyPr wrap="none" rtlCol="0">
            <a:spAutoFit/>
          </a:bodyPr>
          <a:lstStyle/>
          <a:p>
            <a:r>
              <a:rPr lang="en-US" sz="2400"/>
              <a:t>Solution? </a:t>
            </a:r>
            <a:r>
              <a:rPr lang="en-US" sz="2400" b="1" i="1" dirty="0"/>
              <a:t>Hybrid AI </a:t>
            </a:r>
            <a:r>
              <a:rPr lang="mr-IN" sz="2400" dirty="0"/>
              <a:t>–</a:t>
            </a:r>
            <a:r>
              <a:rPr lang="en-US" sz="2400" dirty="0"/>
              <a:t> i.e., combining Model-based and </a:t>
            </a:r>
            <a:r>
              <a:rPr lang="en-US" sz="2400" dirty="0" err="1"/>
              <a:t>funciton</a:t>
            </a:r>
            <a:r>
              <a:rPr lang="en-US" sz="2400" dirty="0"/>
              <a:t>-based AI</a:t>
            </a:r>
          </a:p>
        </p:txBody>
      </p:sp>
      <p:sp>
        <p:nvSpPr>
          <p:cNvPr id="6" name="Rectangle 5"/>
          <p:cNvSpPr/>
          <p:nvPr/>
        </p:nvSpPr>
        <p:spPr>
          <a:xfrm>
            <a:off x="891194" y="5672508"/>
            <a:ext cx="4941481" cy="400110"/>
          </a:xfrm>
          <a:prstGeom prst="rect">
            <a:avLst/>
          </a:prstGeom>
        </p:spPr>
        <p:txBody>
          <a:bodyPr wrap="none">
            <a:spAutoFit/>
          </a:bodyPr>
          <a:lstStyle/>
          <a:p>
            <a:r>
              <a:rPr lang="en-US" sz="2000" b="1" dirty="0"/>
              <a:t>Still largely unresolved </a:t>
            </a:r>
            <a:r>
              <a:rPr lang="mr-IN" sz="2000" b="1" dirty="0"/>
              <a:t>–</a:t>
            </a:r>
            <a:r>
              <a:rPr lang="en-US" sz="2000" b="1" dirty="0"/>
              <a:t> Subject of research:</a:t>
            </a:r>
          </a:p>
        </p:txBody>
      </p:sp>
    </p:spTree>
    <p:extLst>
      <p:ext uri="{BB962C8B-B14F-4D97-AF65-F5344CB8AC3E}">
        <p14:creationId xmlns:p14="http://schemas.microsoft.com/office/powerpoint/2010/main" val="783146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829" y="0"/>
            <a:ext cx="10515600" cy="1325563"/>
          </a:xfrm>
        </p:spPr>
        <p:txBody>
          <a:bodyPr/>
          <a:lstStyle/>
          <a:p>
            <a:r>
              <a:rPr lang="en-US" sz="4000" dirty="0"/>
              <a:t>Image references:</a:t>
            </a:r>
          </a:p>
        </p:txBody>
      </p:sp>
      <p:sp>
        <p:nvSpPr>
          <p:cNvPr id="3" name="Content Placeholder 2"/>
          <p:cNvSpPr>
            <a:spLocks noGrp="1"/>
          </p:cNvSpPr>
          <p:nvPr>
            <p:ph idx="1"/>
          </p:nvPr>
        </p:nvSpPr>
        <p:spPr>
          <a:xfrm>
            <a:off x="460829" y="1097643"/>
            <a:ext cx="10515600" cy="4351338"/>
          </a:xfrm>
        </p:spPr>
        <p:txBody>
          <a:bodyPr>
            <a:noAutofit/>
          </a:bodyPr>
          <a:lstStyle/>
          <a:p>
            <a:r>
              <a:rPr lang="en-US" sz="2000" dirty="0">
                <a:hlinkClick r:id="rId2"/>
              </a:rPr>
              <a:t>http://makeyourownneuralnetwork.blogspot.com/</a:t>
            </a:r>
            <a:endParaRPr lang="en-US" sz="2000" dirty="0"/>
          </a:p>
          <a:p>
            <a:r>
              <a:rPr lang="en-US" sz="2000" dirty="0">
                <a:hlinkClick r:id="rId3"/>
              </a:rPr>
              <a:t>https://twitter.com/drbeef</a:t>
            </a:r>
            <a:endParaRPr lang="en-US" sz="2000" dirty="0"/>
          </a:p>
          <a:p>
            <a:r>
              <a:rPr lang="en-US" sz="2000" dirty="0">
                <a:hlinkClick r:id="rId4"/>
              </a:rPr>
              <a:t>https://www.youtube.com/watch?v=cQ54GDm1eL0</a:t>
            </a:r>
            <a:r>
              <a:rPr lang="en-US" sz="2000" dirty="0"/>
              <a:t> </a:t>
            </a:r>
          </a:p>
          <a:p>
            <a:endParaRPr lang="en-US" sz="2000" dirty="0"/>
          </a:p>
          <a:p>
            <a:r>
              <a:rPr lang="en-US" sz="2000" dirty="0"/>
              <a:t>John </a:t>
            </a:r>
            <a:r>
              <a:rPr lang="en-US" sz="2000" dirty="0" err="1"/>
              <a:t>Launchbury</a:t>
            </a:r>
            <a:r>
              <a:rPr lang="en-US" sz="2000" dirty="0"/>
              <a:t>: A DARPA Perspective on Artificial Intelligence - </a:t>
            </a:r>
            <a:r>
              <a:rPr lang="en-US" sz="2000" b="1" dirty="0">
                <a:hlinkClick r:id="rId5"/>
              </a:rPr>
              <a:t>https://www.youtube.com/watch?v=-O01G3tSYpU</a:t>
            </a:r>
            <a:r>
              <a:rPr lang="en-US" sz="2000" b="1" dirty="0"/>
              <a:t> </a:t>
            </a:r>
          </a:p>
          <a:p>
            <a:endParaRPr lang="en-US" sz="2000" dirty="0"/>
          </a:p>
          <a:p>
            <a:r>
              <a:rPr lang="en-US" sz="2000" dirty="0"/>
              <a:t>A. </a:t>
            </a:r>
            <a:r>
              <a:rPr lang="en-US" sz="2000" dirty="0" err="1"/>
              <a:t>Darwiche</a:t>
            </a:r>
            <a:r>
              <a:rPr lang="en-US" sz="2000" dirty="0"/>
              <a:t>. Human-Level Intelligence or Animal-Like Abilities? Communications of the ACM, October 2018, Vol. 61 No. 10, Pages 56-67 </a:t>
            </a:r>
            <a:r>
              <a:rPr lang="en-US" sz="2000" dirty="0">
                <a:hlinkClick r:id="rId6"/>
              </a:rPr>
              <a:t>https://cacm.acm.org/magazines/2018/10/231373-human-level-intelligence-or-animal-like-abilities/fulltext</a:t>
            </a:r>
            <a:endParaRPr lang="en-US" sz="2000" dirty="0"/>
          </a:p>
          <a:p>
            <a:endParaRPr lang="en-US" sz="2000" dirty="0"/>
          </a:p>
        </p:txBody>
      </p:sp>
      <p:sp>
        <p:nvSpPr>
          <p:cNvPr id="4" name="Rectangle 3"/>
          <p:cNvSpPr/>
          <p:nvPr/>
        </p:nvSpPr>
        <p:spPr>
          <a:xfrm>
            <a:off x="460829" y="5257485"/>
            <a:ext cx="4353436" cy="707886"/>
          </a:xfrm>
          <a:prstGeom prst="rect">
            <a:avLst/>
          </a:prstGeom>
        </p:spPr>
        <p:txBody>
          <a:bodyPr wrap="none">
            <a:spAutoFit/>
          </a:bodyPr>
          <a:lstStyle/>
          <a:p>
            <a:r>
              <a:rPr lang="en-US" sz="4000" dirty="0">
                <a:solidFill>
                  <a:prstClr val="black"/>
                </a:solidFill>
                <a:latin typeface="Calibri Light" panose="020F0302020204030204"/>
              </a:rPr>
              <a:t>Acknowledgements:</a:t>
            </a:r>
            <a:endParaRPr lang="en-US" sz="1600" dirty="0"/>
          </a:p>
        </p:txBody>
      </p:sp>
      <p:sp>
        <p:nvSpPr>
          <p:cNvPr id="5" name="Content Placeholder 2"/>
          <p:cNvSpPr txBox="1">
            <a:spLocks/>
          </p:cNvSpPr>
          <p:nvPr/>
        </p:nvSpPr>
        <p:spPr>
          <a:xfrm>
            <a:off x="638628" y="5979885"/>
            <a:ext cx="11288487" cy="6817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Thanks to Sabrina Kirrane, Georg </a:t>
            </a:r>
            <a:r>
              <a:rPr lang="en-US" sz="2000" dirty="0" err="1"/>
              <a:t>Dorffner</a:t>
            </a:r>
            <a:r>
              <a:rPr lang="en-US" sz="2000" dirty="0"/>
              <a:t> for some of the slides.</a:t>
            </a:r>
          </a:p>
        </p:txBody>
      </p:sp>
    </p:spTree>
    <p:extLst>
      <p:ext uri="{BB962C8B-B14F-4D97-AF65-F5344CB8AC3E}">
        <p14:creationId xmlns:p14="http://schemas.microsoft.com/office/powerpoint/2010/main" val="1175475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C3DB-22BC-744E-9F70-16DF2FADA18C}"/>
              </a:ext>
            </a:extLst>
          </p:cNvPr>
          <p:cNvSpPr>
            <a:spLocks noGrp="1"/>
          </p:cNvSpPr>
          <p:nvPr>
            <p:ph type="title"/>
          </p:nvPr>
        </p:nvSpPr>
        <p:spPr/>
        <p:txBody>
          <a:bodyPr/>
          <a:lstStyle/>
          <a:p>
            <a:r>
              <a:rPr lang="en-US" dirty="0"/>
              <a:t>What is Artificial Intelligence?</a:t>
            </a:r>
          </a:p>
        </p:txBody>
      </p:sp>
      <p:sp>
        <p:nvSpPr>
          <p:cNvPr id="4" name="Rectangle 3">
            <a:extLst>
              <a:ext uri="{FF2B5EF4-FFF2-40B4-BE49-F238E27FC236}">
                <a16:creationId xmlns:a16="http://schemas.microsoft.com/office/drawing/2014/main" id="{F59108C5-F29A-3347-9902-88BECFF0526D}"/>
              </a:ext>
            </a:extLst>
          </p:cNvPr>
          <p:cNvSpPr/>
          <p:nvPr/>
        </p:nvSpPr>
        <p:spPr>
          <a:xfrm>
            <a:off x="2671948" y="581891"/>
            <a:ext cx="1953491" cy="74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63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8A5C-0671-7F43-AB34-73EAF8717A69}"/>
              </a:ext>
            </a:extLst>
          </p:cNvPr>
          <p:cNvSpPr>
            <a:spLocks noGrp="1"/>
          </p:cNvSpPr>
          <p:nvPr>
            <p:ph type="title"/>
          </p:nvPr>
        </p:nvSpPr>
        <p:spPr/>
        <p:txBody>
          <a:bodyPr/>
          <a:lstStyle/>
          <a:p>
            <a:r>
              <a:rPr lang="en-US" dirty="0"/>
              <a:t>What is 			 Intelligence?</a:t>
            </a:r>
          </a:p>
        </p:txBody>
      </p:sp>
      <p:sp>
        <p:nvSpPr>
          <p:cNvPr id="3" name="Content Placeholder 2">
            <a:extLst>
              <a:ext uri="{FF2B5EF4-FFF2-40B4-BE49-F238E27FC236}">
                <a16:creationId xmlns:a16="http://schemas.microsoft.com/office/drawing/2014/main" id="{58D7398D-298F-6F4E-8956-08072C3A7AE7}"/>
              </a:ext>
            </a:extLst>
          </p:cNvPr>
          <p:cNvSpPr>
            <a:spLocks noGrp="1"/>
          </p:cNvSpPr>
          <p:nvPr>
            <p:ph idx="1"/>
          </p:nvPr>
        </p:nvSpPr>
        <p:spPr>
          <a:xfrm>
            <a:off x="838200" y="1825624"/>
            <a:ext cx="10515600" cy="4760913"/>
          </a:xfrm>
        </p:spPr>
        <p:txBody>
          <a:bodyPr>
            <a:normAutofit fontScale="85000" lnSpcReduction="20000"/>
          </a:bodyPr>
          <a:lstStyle/>
          <a:p>
            <a:r>
              <a:rPr lang="en-US" dirty="0"/>
              <a:t>A very general mental capability that, among other things, involves the ability to </a:t>
            </a:r>
            <a:r>
              <a:rPr lang="en-US" b="1" dirty="0"/>
              <a:t>reason</a:t>
            </a:r>
            <a:r>
              <a:rPr lang="en-US" dirty="0"/>
              <a:t>, </a:t>
            </a:r>
            <a:r>
              <a:rPr lang="en-US" b="1" dirty="0"/>
              <a:t>plan</a:t>
            </a:r>
            <a:r>
              <a:rPr lang="en-US" dirty="0"/>
              <a:t>, </a:t>
            </a:r>
            <a:r>
              <a:rPr lang="en-US" b="1" dirty="0"/>
              <a:t>solve problems</a:t>
            </a:r>
            <a:r>
              <a:rPr lang="en-US" dirty="0"/>
              <a:t>, think </a:t>
            </a:r>
            <a:r>
              <a:rPr lang="en-US" b="1" dirty="0"/>
              <a:t>abstractly</a:t>
            </a:r>
            <a:r>
              <a:rPr lang="en-US" dirty="0"/>
              <a:t>, </a:t>
            </a:r>
            <a:r>
              <a:rPr lang="en-US" b="1" dirty="0"/>
              <a:t>comprehend</a:t>
            </a:r>
            <a:r>
              <a:rPr lang="en-US" dirty="0"/>
              <a:t> complex ideas, learn quickly and </a:t>
            </a:r>
            <a:r>
              <a:rPr lang="en-US" b="1" dirty="0"/>
              <a:t>learn from experience</a:t>
            </a:r>
            <a:r>
              <a:rPr lang="en-US" dirty="0"/>
              <a:t>. It is not merely book learning, a narrow academic skill, or test-taking smarts. Rather, it reflects a broader and deeper capability for comprehending our surroundings — "catching on," "</a:t>
            </a:r>
            <a:r>
              <a:rPr lang="en-US" b="1" dirty="0"/>
              <a:t>making sense</a:t>
            </a:r>
            <a:r>
              <a:rPr lang="en-US" dirty="0"/>
              <a:t>" of things, or </a:t>
            </a:r>
            <a:r>
              <a:rPr lang="en-US" b="1" dirty="0"/>
              <a:t>"figuring out" what to do</a:t>
            </a:r>
            <a:r>
              <a:rPr lang="en-US" dirty="0"/>
              <a:t> - Wall Street Journal, 1994</a:t>
            </a:r>
          </a:p>
          <a:p>
            <a:endParaRPr lang="en-US" dirty="0"/>
          </a:p>
          <a:p>
            <a:r>
              <a:rPr lang="en-US" dirty="0"/>
              <a:t>Intelligence ...</a:t>
            </a:r>
          </a:p>
          <a:p>
            <a:pPr lvl="1"/>
            <a:r>
              <a:rPr lang="en-US" dirty="0"/>
              <a:t>Perception (sound, images…)</a:t>
            </a:r>
          </a:p>
          <a:p>
            <a:pPr lvl="1"/>
            <a:r>
              <a:rPr lang="en-US" dirty="0"/>
              <a:t>Abstraction (Language understanding, Vision: situation, object detection)</a:t>
            </a:r>
          </a:p>
          <a:p>
            <a:pPr lvl="1"/>
            <a:r>
              <a:rPr lang="en-US" dirty="0"/>
              <a:t>Decision Making</a:t>
            </a:r>
          </a:p>
          <a:p>
            <a:pPr lvl="1"/>
            <a:r>
              <a:rPr lang="en-US" dirty="0"/>
              <a:t>Problem solving</a:t>
            </a:r>
          </a:p>
          <a:p>
            <a:pPr lvl="1"/>
            <a:r>
              <a:rPr lang="en-US" dirty="0"/>
              <a:t>Planning </a:t>
            </a:r>
          </a:p>
          <a:p>
            <a:pPr lvl="1"/>
            <a:r>
              <a:rPr lang="en-US" dirty="0"/>
              <a:t>Creativity</a:t>
            </a:r>
          </a:p>
          <a:p>
            <a:pPr lvl="1"/>
            <a:r>
              <a:rPr lang="en-US" dirty="0"/>
              <a:t>Emotional knowledge</a:t>
            </a:r>
          </a:p>
          <a:p>
            <a:pPr lvl="1"/>
            <a:r>
              <a:rPr lang="en-US" dirty="0"/>
              <a:t>Self-awareness/Consciousness</a:t>
            </a:r>
          </a:p>
          <a:p>
            <a:pPr lvl="1"/>
            <a:endParaRPr lang="en-US" dirty="0"/>
          </a:p>
          <a:p>
            <a:endParaRPr lang="en-US" dirty="0"/>
          </a:p>
        </p:txBody>
      </p:sp>
      <p:cxnSp>
        <p:nvCxnSpPr>
          <p:cNvPr id="5" name="Straight Arrow Connector 4">
            <a:extLst>
              <a:ext uri="{FF2B5EF4-FFF2-40B4-BE49-F238E27FC236}">
                <a16:creationId xmlns:a16="http://schemas.microsoft.com/office/drawing/2014/main" id="{647BB1CE-477B-6941-AD5C-B4CB0E8F27FE}"/>
              </a:ext>
            </a:extLst>
          </p:cNvPr>
          <p:cNvCxnSpPr>
            <a:cxnSpLocks/>
          </p:cNvCxnSpPr>
          <p:nvPr/>
        </p:nvCxnSpPr>
        <p:spPr>
          <a:xfrm>
            <a:off x="1108303" y="4271963"/>
            <a:ext cx="0" cy="2043112"/>
          </a:xfrm>
          <a:prstGeom prst="straightConnector1">
            <a:avLst/>
          </a:prstGeom>
          <a:ln w="5715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4401858B-3BE6-344B-B15D-637AF282FC59}"/>
              </a:ext>
            </a:extLst>
          </p:cNvPr>
          <p:cNvSpPr txBox="1"/>
          <p:nvPr/>
        </p:nvSpPr>
        <p:spPr>
          <a:xfrm rot="16200000">
            <a:off x="-210080" y="4993631"/>
            <a:ext cx="1905002" cy="461665"/>
          </a:xfrm>
          <a:prstGeom prst="rect">
            <a:avLst/>
          </a:prstGeom>
          <a:noFill/>
        </p:spPr>
        <p:txBody>
          <a:bodyPr wrap="square" rtlCol="0">
            <a:spAutoFit/>
          </a:bodyPr>
          <a:lstStyle/>
          <a:p>
            <a:pPr algn="ctr"/>
            <a:r>
              <a:rPr lang="en-US" sz="1200" dirty="0"/>
              <a:t>Involves Increasingly complex tasks</a:t>
            </a:r>
          </a:p>
        </p:txBody>
      </p:sp>
    </p:spTree>
    <p:extLst>
      <p:ext uri="{BB962C8B-B14F-4D97-AF65-F5344CB8AC3E}">
        <p14:creationId xmlns:p14="http://schemas.microsoft.com/office/powerpoint/2010/main" val="868940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C3DB-22BC-744E-9F70-16DF2FADA18C}"/>
              </a:ext>
            </a:extLst>
          </p:cNvPr>
          <p:cNvSpPr>
            <a:spLocks noGrp="1"/>
          </p:cNvSpPr>
          <p:nvPr>
            <p:ph type="title"/>
          </p:nvPr>
        </p:nvSpPr>
        <p:spPr/>
        <p:txBody>
          <a:bodyPr/>
          <a:lstStyle/>
          <a:p>
            <a:r>
              <a:rPr lang="en-US" dirty="0"/>
              <a:t>What is Artificial Intelligence? – in Daily life</a:t>
            </a:r>
          </a:p>
        </p:txBody>
      </p:sp>
      <p:sp>
        <p:nvSpPr>
          <p:cNvPr id="3" name="Content Placeholder 2">
            <a:extLst>
              <a:ext uri="{FF2B5EF4-FFF2-40B4-BE49-F238E27FC236}">
                <a16:creationId xmlns:a16="http://schemas.microsoft.com/office/drawing/2014/main" id="{E64D6E74-57B0-F644-8B62-D8DEEDC5302F}"/>
              </a:ext>
            </a:extLst>
          </p:cNvPr>
          <p:cNvSpPr>
            <a:spLocks noGrp="1"/>
          </p:cNvSpPr>
          <p:nvPr>
            <p:ph idx="1"/>
          </p:nvPr>
        </p:nvSpPr>
        <p:spPr>
          <a:xfrm>
            <a:off x="838200" y="1482725"/>
            <a:ext cx="9882187" cy="3648075"/>
          </a:xfrm>
        </p:spPr>
        <p:txBody>
          <a:bodyPr>
            <a:normAutofit fontScale="92500" lnSpcReduction="20000"/>
          </a:bodyPr>
          <a:lstStyle/>
          <a:p>
            <a:r>
              <a:rPr lang="en-US" sz="2000" dirty="0"/>
              <a:t>Siri/Alexa/Google Now</a:t>
            </a:r>
          </a:p>
          <a:p>
            <a:r>
              <a:rPr lang="en-US" sz="2000" dirty="0"/>
              <a:t>iRobot cleaners</a:t>
            </a:r>
          </a:p>
          <a:p>
            <a:r>
              <a:rPr lang="en-US" sz="2000" dirty="0"/>
              <a:t>Robot Grass Cutters</a:t>
            </a:r>
          </a:p>
          <a:p>
            <a:r>
              <a:rPr lang="en-US" sz="2000" dirty="0"/>
              <a:t>Fingerprint recognizers</a:t>
            </a:r>
          </a:p>
          <a:p>
            <a:r>
              <a:rPr lang="en-US" sz="2000" dirty="0"/>
              <a:t>Collision avoidance systems</a:t>
            </a:r>
          </a:p>
          <a:p>
            <a:r>
              <a:rPr lang="en-US" sz="2000" dirty="0"/>
              <a:t>Loan Scoring/”AMS-</a:t>
            </a:r>
            <a:r>
              <a:rPr lang="en-US" sz="2000" dirty="0" err="1"/>
              <a:t>Algorithmus</a:t>
            </a:r>
            <a:r>
              <a:rPr lang="en-US" sz="2000" dirty="0"/>
              <a:t>”</a:t>
            </a:r>
          </a:p>
          <a:p>
            <a:r>
              <a:rPr lang="en-US" sz="2000" dirty="0"/>
              <a:t>Face recognition/surveillance</a:t>
            </a:r>
          </a:p>
          <a:p>
            <a:r>
              <a:rPr lang="en-US" sz="2000" dirty="0"/>
              <a:t>Stock market predictor</a:t>
            </a:r>
          </a:p>
          <a:p>
            <a:r>
              <a:rPr lang="en-US" sz="2000" dirty="0"/>
              <a:t>Industry automation</a:t>
            </a:r>
          </a:p>
          <a:p>
            <a:r>
              <a:rPr lang="en-US" sz="2000" dirty="0"/>
              <a:t>military/defense</a:t>
            </a:r>
          </a:p>
          <a:p>
            <a:r>
              <a:rPr lang="en-US" sz="2000" b="1" dirty="0"/>
              <a:t>More examples you heard of?</a:t>
            </a:r>
          </a:p>
          <a:p>
            <a:pPr marL="0" indent="0">
              <a:buNone/>
            </a:pPr>
            <a:endParaRPr lang="en-US" sz="2000" dirty="0">
              <a:solidFill>
                <a:schemeClr val="bg1">
                  <a:lumMod val="65000"/>
                </a:schemeClr>
              </a:solidFill>
            </a:endParaRPr>
          </a:p>
        </p:txBody>
      </p:sp>
      <p:pic>
        <p:nvPicPr>
          <p:cNvPr id="6" name="Picture 5">
            <a:extLst>
              <a:ext uri="{FF2B5EF4-FFF2-40B4-BE49-F238E27FC236}">
                <a16:creationId xmlns:a16="http://schemas.microsoft.com/office/drawing/2014/main" id="{33EA57F4-3BAE-7C40-A34E-EA66DE8041A6}"/>
              </a:ext>
            </a:extLst>
          </p:cNvPr>
          <p:cNvPicPr>
            <a:picLocks noChangeAspect="1"/>
          </p:cNvPicPr>
          <p:nvPr/>
        </p:nvPicPr>
        <p:blipFill>
          <a:blip r:embed="rId3"/>
          <a:stretch>
            <a:fillRect/>
          </a:stretch>
        </p:blipFill>
        <p:spPr>
          <a:xfrm>
            <a:off x="4000500" y="5017101"/>
            <a:ext cx="7834312" cy="1571024"/>
          </a:xfrm>
          <a:prstGeom prst="rect">
            <a:avLst/>
          </a:prstGeom>
        </p:spPr>
      </p:pic>
      <p:pic>
        <p:nvPicPr>
          <p:cNvPr id="1026" name="Picture 2" descr="Image result for alexa google siri">
            <a:extLst>
              <a:ext uri="{FF2B5EF4-FFF2-40B4-BE49-F238E27FC236}">
                <a16:creationId xmlns:a16="http://schemas.microsoft.com/office/drawing/2014/main" id="{9755FBB7-67FA-EB46-B608-3FD7689E8C7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3500" y="1482725"/>
            <a:ext cx="3595687" cy="20178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dustrial robots">
            <a:extLst>
              <a:ext uri="{FF2B5EF4-FFF2-40B4-BE49-F238E27FC236}">
                <a16:creationId xmlns:a16="http://schemas.microsoft.com/office/drawing/2014/main" id="{4E3255D8-B9BD-564D-A886-BF46629605F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29612" y="2640855"/>
            <a:ext cx="3622675" cy="23762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upload.wikimedia.org/wikipedia/commons/thumb/2/20/Bio-inspired_Big_Dog_quadruped_robot_is_being_developed_as_a_mule_that_can_traverse_difficult_terrain.tiff/lossy-page1-220px-Bio-inspired_Big_Dog_quadruped_robot_is_being_developed_as_a_mule_that_can_traverse_difficult_terrain.tiff.jpg">
            <a:extLst>
              <a:ext uri="{FF2B5EF4-FFF2-40B4-BE49-F238E27FC236}">
                <a16:creationId xmlns:a16="http://schemas.microsoft.com/office/drawing/2014/main" id="{6C89DC3B-AA83-8246-B23B-4188213378B1}"/>
              </a:ext>
            </a:extLst>
          </p:cNvPr>
          <p:cNvPicPr>
            <a:picLocks noChangeAspect="1" noChangeArrowheads="1"/>
          </p:cNvPicPr>
          <p:nvPr/>
        </p:nvPicPr>
        <p:blipFill>
          <a:blip r:embed="rId6">
            <a:alphaModFix amt="55000"/>
            <a:extLst>
              <a:ext uri="{28A0092B-C50C-407E-A947-70E740481C1C}">
                <a14:useLocalDpi xmlns:a14="http://schemas.microsoft.com/office/drawing/2010/main"/>
              </a:ext>
            </a:extLst>
          </a:blip>
          <a:srcRect/>
          <a:stretch>
            <a:fillRect/>
          </a:stretch>
        </p:blipFill>
        <p:spPr bwMode="auto">
          <a:xfrm>
            <a:off x="6762845" y="3585638"/>
            <a:ext cx="1272879" cy="151588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a:extLst>
              <a:ext uri="{FF2B5EF4-FFF2-40B4-BE49-F238E27FC236}">
                <a16:creationId xmlns:a16="http://schemas.microsoft.com/office/drawing/2014/main" id="{B99220F4-B257-8C4D-888E-7D7F367309A5}"/>
              </a:ext>
            </a:extLst>
          </p:cNvPr>
          <p:cNvSpPr/>
          <p:nvPr/>
        </p:nvSpPr>
        <p:spPr>
          <a:xfrm>
            <a:off x="10358438" y="1281811"/>
            <a:ext cx="1833562" cy="1224757"/>
          </a:xfrm>
          <a:prstGeom prst="wedgeRoundRectCallout">
            <a:avLst>
              <a:gd name="adj1" fmla="val -135378"/>
              <a:gd name="adj2" fmla="val 578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makes these products “intelligent”?</a:t>
            </a:r>
          </a:p>
        </p:txBody>
      </p:sp>
    </p:spTree>
    <p:extLst>
      <p:ext uri="{BB962C8B-B14F-4D97-AF65-F5344CB8AC3E}">
        <p14:creationId xmlns:p14="http://schemas.microsoft.com/office/powerpoint/2010/main" val="1900244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BC5A5AE-71AA-AF43-8087-7EBAA7FF6EEA}"/>
              </a:ext>
            </a:extLst>
          </p:cNvPr>
          <p:cNvSpPr>
            <a:spLocks noGrp="1"/>
          </p:cNvSpPr>
          <p:nvPr>
            <p:ph idx="1"/>
          </p:nvPr>
        </p:nvSpPr>
        <p:spPr>
          <a:xfrm>
            <a:off x="614362" y="1839913"/>
            <a:ext cx="10963275" cy="4351338"/>
          </a:xfrm>
        </p:spPr>
        <p:txBody>
          <a:bodyPr/>
          <a:lstStyle/>
          <a:p>
            <a:r>
              <a:rPr lang="en-US" b="1" dirty="0"/>
              <a:t>Weak AI </a:t>
            </a:r>
            <a:r>
              <a:rPr lang="en-US" dirty="0"/>
              <a:t>refers to narrow embodiments of an AI – AI as a tool</a:t>
            </a:r>
          </a:p>
          <a:p>
            <a:r>
              <a:rPr lang="en-US" b="1" dirty="0"/>
              <a:t>Strong AI </a:t>
            </a:r>
            <a:r>
              <a:rPr lang="en-US" dirty="0"/>
              <a:t>refers to a a machine with consciousness, sentience and mind</a:t>
            </a:r>
          </a:p>
          <a:p>
            <a:r>
              <a:rPr lang="en-US" b="1" dirty="0"/>
              <a:t>Artificial general intelligence (AGI)</a:t>
            </a:r>
            <a:r>
              <a:rPr lang="en-US" dirty="0"/>
              <a:t> (a machine with the ability to apply intelligence to any problem, rather than just one specific problem).</a:t>
            </a:r>
          </a:p>
        </p:txBody>
      </p:sp>
      <p:sp>
        <p:nvSpPr>
          <p:cNvPr id="10" name="Rectangle 9">
            <a:extLst>
              <a:ext uri="{FF2B5EF4-FFF2-40B4-BE49-F238E27FC236}">
                <a16:creationId xmlns:a16="http://schemas.microsoft.com/office/drawing/2014/main" id="{079169A1-CFE7-354D-A451-B2CF7B98D461}"/>
              </a:ext>
            </a:extLst>
          </p:cNvPr>
          <p:cNvSpPr/>
          <p:nvPr/>
        </p:nvSpPr>
        <p:spPr>
          <a:xfrm>
            <a:off x="581025" y="2316165"/>
            <a:ext cx="10772776" cy="1441447"/>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ent-Up Arrow 2">
            <a:extLst>
              <a:ext uri="{FF2B5EF4-FFF2-40B4-BE49-F238E27FC236}">
                <a16:creationId xmlns:a16="http://schemas.microsoft.com/office/drawing/2014/main" id="{8BBC08A4-EA84-D549-997E-608DC8AE28A8}"/>
              </a:ext>
            </a:extLst>
          </p:cNvPr>
          <p:cNvSpPr/>
          <p:nvPr/>
        </p:nvSpPr>
        <p:spPr>
          <a:xfrm rot="16200000">
            <a:off x="11266395" y="2674240"/>
            <a:ext cx="708814" cy="457806"/>
          </a:xfrm>
          <a:prstGeom prst="bentUpArrow">
            <a:avLst>
              <a:gd name="adj1" fmla="val 9211"/>
              <a:gd name="adj2" fmla="val 9210"/>
              <a:gd name="adj3" fmla="val 26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00FF9BB-801B-B54C-929F-1EF3139C61DF}"/>
              </a:ext>
            </a:extLst>
          </p:cNvPr>
          <p:cNvSpPr txBox="1"/>
          <p:nvPr/>
        </p:nvSpPr>
        <p:spPr>
          <a:xfrm>
            <a:off x="11287730" y="3366208"/>
            <a:ext cx="962025" cy="2585323"/>
          </a:xfrm>
          <a:prstGeom prst="rect">
            <a:avLst/>
          </a:prstGeom>
          <a:noFill/>
        </p:spPr>
        <p:txBody>
          <a:bodyPr wrap="square" rtlCol="0">
            <a:spAutoFit/>
          </a:bodyPr>
          <a:lstStyle/>
          <a:p>
            <a:r>
              <a:rPr lang="en-US" dirty="0">
                <a:solidFill>
                  <a:schemeClr val="accent1"/>
                </a:solidFill>
              </a:rPr>
              <a:t>We are not yet there</a:t>
            </a:r>
            <a:r>
              <a:rPr lang="mr-IN" dirty="0">
                <a:solidFill>
                  <a:schemeClr val="accent1"/>
                </a:solidFill>
              </a:rPr>
              <a:t>…</a:t>
            </a:r>
            <a:r>
              <a:rPr lang="en-US" dirty="0">
                <a:solidFill>
                  <a:schemeClr val="accent1"/>
                </a:solidFill>
              </a:rPr>
              <a:t> and it will probably still take a while! </a:t>
            </a:r>
          </a:p>
        </p:txBody>
      </p:sp>
      <p:pic>
        <p:nvPicPr>
          <p:cNvPr id="9" name="Picture 2" descr="Image result for alexa google siri">
            <a:extLst>
              <a:ext uri="{FF2B5EF4-FFF2-40B4-BE49-F238E27FC236}">
                <a16:creationId xmlns:a16="http://schemas.microsoft.com/office/drawing/2014/main" id="{D9202B35-061A-CE4E-9395-575B5603F6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0150" y="4381232"/>
            <a:ext cx="3595687" cy="20178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935642C-8C97-7549-92C0-81BA068E2F45}"/>
              </a:ext>
            </a:extLst>
          </p:cNvPr>
          <p:cNvSpPr/>
          <p:nvPr/>
        </p:nvSpPr>
        <p:spPr>
          <a:xfrm>
            <a:off x="5047362" y="4743847"/>
            <a:ext cx="4210939" cy="646331"/>
          </a:xfrm>
          <a:prstGeom prst="rect">
            <a:avLst/>
          </a:prstGeom>
        </p:spPr>
        <p:txBody>
          <a:bodyPr wrap="square">
            <a:spAutoFit/>
          </a:bodyPr>
          <a:lstStyle/>
          <a:p>
            <a:r>
              <a:rPr lang="en-US" dirty="0"/>
              <a:t>Have you ever tried having a reasonable conversation with Alexa? </a:t>
            </a:r>
          </a:p>
        </p:txBody>
      </p:sp>
      <p:sp>
        <p:nvSpPr>
          <p:cNvPr id="13" name="Title 1"/>
          <p:cNvSpPr txBox="1">
            <a:spLocks/>
          </p:cNvSpPr>
          <p:nvPr/>
        </p:nvSpPr>
        <p:spPr>
          <a:xfrm>
            <a:off x="443753" y="202540"/>
            <a:ext cx="10515600"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What is (the state of the art in) AI?</a:t>
            </a:r>
            <a:endParaRPr lang="en-US" dirty="0"/>
          </a:p>
        </p:txBody>
      </p:sp>
      <p:sp>
        <p:nvSpPr>
          <p:cNvPr id="2" name="Title 1">
            <a:extLst>
              <a:ext uri="{FF2B5EF4-FFF2-40B4-BE49-F238E27FC236}">
                <a16:creationId xmlns:a16="http://schemas.microsoft.com/office/drawing/2014/main" id="{0868C3DB-22BC-744E-9F70-16DF2FADA18C}"/>
              </a:ext>
            </a:extLst>
          </p:cNvPr>
          <p:cNvSpPr>
            <a:spLocks noGrp="1"/>
          </p:cNvSpPr>
          <p:nvPr>
            <p:ph type="title"/>
          </p:nvPr>
        </p:nvSpPr>
        <p:spPr>
          <a:xfrm>
            <a:off x="443753" y="900957"/>
            <a:ext cx="11748247" cy="1325563"/>
          </a:xfrm>
        </p:spPr>
        <p:txBody>
          <a:bodyPr/>
          <a:lstStyle/>
          <a:p>
            <a:r>
              <a:rPr lang="en-US" dirty="0"/>
              <a:t>“Types” of AI:</a:t>
            </a:r>
          </a:p>
        </p:txBody>
      </p:sp>
    </p:spTree>
    <p:extLst>
      <p:ext uri="{BB962C8B-B14F-4D97-AF65-F5344CB8AC3E}">
        <p14:creationId xmlns:p14="http://schemas.microsoft.com/office/powerpoint/2010/main" val="12703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79A02A-FC1E-234A-9894-5B8ED756C98A}"/>
              </a:ext>
            </a:extLst>
          </p:cNvPr>
          <p:cNvSpPr>
            <a:spLocks noGrp="1"/>
          </p:cNvSpPr>
          <p:nvPr>
            <p:ph idx="1"/>
          </p:nvPr>
        </p:nvSpPr>
        <p:spPr>
          <a:xfrm>
            <a:off x="838200" y="1471613"/>
            <a:ext cx="9348788" cy="5162550"/>
          </a:xfrm>
        </p:spPr>
        <p:txBody>
          <a:bodyPr/>
          <a:lstStyle/>
          <a:p>
            <a:endParaRPr lang="en-US" dirty="0"/>
          </a:p>
          <a:p>
            <a:r>
              <a:rPr lang="en-US" dirty="0"/>
              <a:t>Distinction between “AI main strands” </a:t>
            </a:r>
          </a:p>
          <a:p>
            <a:pPr lvl="1"/>
            <a:r>
              <a:rPr lang="en-US" b="1" dirty="0"/>
              <a:t>Model-based</a:t>
            </a:r>
            <a:r>
              <a:rPr lang="en-US" dirty="0"/>
              <a:t> vs. </a:t>
            </a:r>
            <a:r>
              <a:rPr lang="en-US" b="1" dirty="0"/>
              <a:t>Function-Based AI</a:t>
            </a:r>
          </a:p>
          <a:p>
            <a:r>
              <a:rPr lang="en-US" dirty="0"/>
              <a:t>Boost of Machine Learning/Deep Learning:</a:t>
            </a:r>
          </a:p>
          <a:p>
            <a:pPr lvl="1"/>
            <a:r>
              <a:rPr lang="en-US" b="1" dirty="0"/>
              <a:t>Data</a:t>
            </a:r>
            <a:r>
              <a:rPr lang="en-US" dirty="0"/>
              <a:t>, </a:t>
            </a:r>
            <a:r>
              <a:rPr lang="en-US" b="1" dirty="0"/>
              <a:t>Hardware</a:t>
            </a:r>
            <a:r>
              <a:rPr lang="en-US" dirty="0"/>
              <a:t>, </a:t>
            </a:r>
            <a:r>
              <a:rPr lang="en-US" b="1" dirty="0"/>
              <a:t>Algorithms</a:t>
            </a:r>
            <a:endParaRPr lang="en-US" dirty="0"/>
          </a:p>
          <a:p>
            <a:pPr lvl="2"/>
            <a:r>
              <a:rPr lang="en-US" dirty="0"/>
              <a:t>Lots of data and the ability to store/process it</a:t>
            </a:r>
          </a:p>
          <a:p>
            <a:pPr lvl="2"/>
            <a:r>
              <a:rPr lang="en-US" dirty="0"/>
              <a:t>GPUs</a:t>
            </a:r>
          </a:p>
          <a:p>
            <a:pPr lvl="2"/>
            <a:r>
              <a:rPr lang="en-US" dirty="0"/>
              <a:t>New Neural </a:t>
            </a:r>
            <a:r>
              <a:rPr lang="en-US" dirty="0" err="1"/>
              <a:t>eEtwork</a:t>
            </a:r>
            <a:r>
              <a:rPr lang="en-US" dirty="0"/>
              <a:t> architectures Deep Neural Networks, LSTMs …etc.</a:t>
            </a:r>
          </a:p>
          <a:p>
            <a:r>
              <a:rPr lang="en-US" sz="1800" i="1" dirty="0"/>
              <a:t>"What just happened is the successful employment of AI technology in some widespread applications, aided greatly by developments in related fields, and by new modes of operation that can tolerate lack of robustness or intelligence."</a:t>
            </a:r>
          </a:p>
          <a:p>
            <a:endParaRPr lang="en-US" dirty="0"/>
          </a:p>
          <a:p>
            <a:pPr lvl="1"/>
            <a:endParaRPr lang="en-US" dirty="0"/>
          </a:p>
        </p:txBody>
      </p:sp>
      <p:pic>
        <p:nvPicPr>
          <p:cNvPr id="4" name="Picture 2" descr="https://cacm.acm.org/system/assets/0003/2602/092018_CACMpg57_Human-Level.large.jpg?1537466320&amp;1537466320">
            <a:extLst>
              <a:ext uri="{FF2B5EF4-FFF2-40B4-BE49-F238E27FC236}">
                <a16:creationId xmlns:a16="http://schemas.microsoft.com/office/drawing/2014/main" id="{A3EB9B3E-CE92-A746-A7A2-197429CA193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1631107">
            <a:off x="10011060" y="4655011"/>
            <a:ext cx="1858965" cy="18589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BC843C7-777A-7940-A412-87441B6701C5}"/>
              </a:ext>
            </a:extLst>
          </p:cNvPr>
          <p:cNvSpPr/>
          <p:nvPr/>
        </p:nvSpPr>
        <p:spPr>
          <a:xfrm>
            <a:off x="33355" y="6200070"/>
            <a:ext cx="6158674" cy="369332"/>
          </a:xfrm>
          <a:prstGeom prst="rect">
            <a:avLst/>
          </a:prstGeom>
        </p:spPr>
        <p:txBody>
          <a:bodyPr wrap="none">
            <a:spAutoFit/>
          </a:bodyPr>
          <a:lstStyle/>
          <a:p>
            <a:r>
              <a:rPr lang="en-US" dirty="0"/>
              <a:t>A. </a:t>
            </a:r>
            <a:r>
              <a:rPr lang="en-US" dirty="0" err="1"/>
              <a:t>Darwiche</a:t>
            </a:r>
            <a:r>
              <a:rPr lang="en-US" dirty="0"/>
              <a:t>. Human-Level Intelligence or Animal-Like Abilities? </a:t>
            </a:r>
          </a:p>
        </p:txBody>
      </p:sp>
      <p:sp>
        <p:nvSpPr>
          <p:cNvPr id="6" name="Rectangle 5">
            <a:extLst>
              <a:ext uri="{FF2B5EF4-FFF2-40B4-BE49-F238E27FC236}">
                <a16:creationId xmlns:a16="http://schemas.microsoft.com/office/drawing/2014/main" id="{655AE4E9-99AF-3E48-A25A-792F7EC917D2}"/>
              </a:ext>
            </a:extLst>
          </p:cNvPr>
          <p:cNvSpPr/>
          <p:nvPr/>
        </p:nvSpPr>
        <p:spPr>
          <a:xfrm>
            <a:off x="2762" y="6506457"/>
            <a:ext cx="10382250" cy="369332"/>
          </a:xfrm>
          <a:prstGeom prst="rect">
            <a:avLst/>
          </a:prstGeom>
        </p:spPr>
        <p:txBody>
          <a:bodyPr wrap="square">
            <a:spAutoFit/>
          </a:bodyPr>
          <a:lstStyle/>
          <a:p>
            <a:r>
              <a:rPr lang="en-US" dirty="0">
                <a:solidFill>
                  <a:srgbClr val="FF0000"/>
                </a:solidFill>
                <a:hlinkClick r:id="rId3"/>
              </a:rPr>
              <a:t>https://cacm.acm.org/magazines/2018/10/231373-human-level-intelligence-or-animal-like-abilities/fulltext</a:t>
            </a:r>
            <a:r>
              <a:rPr lang="en-US" dirty="0">
                <a:solidFill>
                  <a:srgbClr val="FF0000"/>
                </a:solidFill>
              </a:rPr>
              <a:t> </a:t>
            </a:r>
            <a:endParaRPr lang="en-US" dirty="0"/>
          </a:p>
        </p:txBody>
      </p:sp>
      <p:sp>
        <p:nvSpPr>
          <p:cNvPr id="8" name="Title 1"/>
          <p:cNvSpPr txBox="1">
            <a:spLocks/>
          </p:cNvSpPr>
          <p:nvPr/>
        </p:nvSpPr>
        <p:spPr>
          <a:xfrm>
            <a:off x="990600" y="517525"/>
            <a:ext cx="10515600"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is (the state of the art in) AI?</a:t>
            </a:r>
          </a:p>
        </p:txBody>
      </p:sp>
    </p:spTree>
    <p:extLst>
      <p:ext uri="{BB962C8B-B14F-4D97-AF65-F5344CB8AC3E}">
        <p14:creationId xmlns:p14="http://schemas.microsoft.com/office/powerpoint/2010/main" val="120325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Model-Based AI (or Rule-based AI)</a:t>
            </a:r>
          </a:p>
        </p:txBody>
      </p:sp>
      <p:sp>
        <p:nvSpPr>
          <p:cNvPr id="4" name="Text Placeholder 2"/>
          <p:cNvSpPr txBox="1">
            <a:spLocks/>
          </p:cNvSpPr>
          <p:nvPr/>
        </p:nvSpPr>
        <p:spPr>
          <a:xfrm>
            <a:off x="1675076" y="1296063"/>
            <a:ext cx="8857752" cy="4796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Up to large-scale real-world applications:</a:t>
            </a:r>
            <a:endParaRPr lang="en-US"/>
          </a:p>
          <a:p>
            <a:pPr lvl="2"/>
            <a:endParaRPr lang="en-US" dirty="0"/>
          </a:p>
        </p:txBody>
      </p:sp>
      <p:sp>
        <p:nvSpPr>
          <p:cNvPr id="5" name="Rectangle 4"/>
          <p:cNvSpPr/>
          <p:nvPr/>
        </p:nvSpPr>
        <p:spPr>
          <a:xfrm>
            <a:off x="3116331" y="5938874"/>
            <a:ext cx="5388915" cy="369332"/>
          </a:xfrm>
          <a:prstGeom prst="rect">
            <a:avLst/>
          </a:prstGeom>
        </p:spPr>
        <p:txBody>
          <a:bodyPr wrap="square">
            <a:spAutoFit/>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6788" y="1837309"/>
            <a:ext cx="9144000" cy="256487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6802" y="4838323"/>
            <a:ext cx="3943184" cy="1663656"/>
          </a:xfrm>
          <a:prstGeom prst="rect">
            <a:avLst/>
          </a:prstGeom>
        </p:spPr>
      </p:pic>
      <p:sp>
        <p:nvSpPr>
          <p:cNvPr id="8" name="TextBox 7"/>
          <p:cNvSpPr txBox="1"/>
          <p:nvPr/>
        </p:nvSpPr>
        <p:spPr>
          <a:xfrm>
            <a:off x="4179986" y="4515989"/>
            <a:ext cx="8012014" cy="2308324"/>
          </a:xfrm>
          <a:prstGeom prst="rect">
            <a:avLst/>
          </a:prstGeom>
          <a:noFill/>
        </p:spPr>
        <p:txBody>
          <a:bodyPr wrap="square" rtlCol="0">
            <a:spAutoFit/>
          </a:bodyPr>
          <a:lstStyle/>
          <a:p>
            <a:r>
              <a:rPr lang="en-US" dirty="0"/>
              <a:t>Works very well in structured, regulated domains:</a:t>
            </a:r>
          </a:p>
          <a:p>
            <a:pPr marL="285750" indent="-285750">
              <a:buFont typeface="Arial" charset="0"/>
              <a:buChar char="•"/>
            </a:pPr>
            <a:r>
              <a:rPr lang="en-US" dirty="0"/>
              <a:t>Automated Verification of chips</a:t>
            </a:r>
          </a:p>
          <a:p>
            <a:pPr marL="285750" indent="-285750">
              <a:buFont typeface="Arial" charset="0"/>
              <a:buChar char="•"/>
            </a:pPr>
            <a:r>
              <a:rPr lang="en-US" dirty="0"/>
              <a:t>Scheduling and logistics, </a:t>
            </a:r>
          </a:p>
          <a:p>
            <a:pPr marL="285750" indent="-285750">
              <a:buFont typeface="Arial" charset="0"/>
              <a:buChar char="•"/>
            </a:pPr>
            <a:r>
              <a:rPr lang="en-US" dirty="0"/>
              <a:t>Production planning in automated plants</a:t>
            </a:r>
          </a:p>
          <a:p>
            <a:pPr marL="285750" indent="-285750">
              <a:buFont typeface="Arial" charset="0"/>
              <a:buChar char="•"/>
            </a:pPr>
            <a:r>
              <a:rPr lang="en-US" dirty="0"/>
              <a:t>Playing games with a finite, discrete search space and finite rules (Chess, but not Go </a:t>
            </a:r>
            <a:r>
              <a:rPr lang="mr-IN" dirty="0"/>
              <a:t>–</a:t>
            </a:r>
            <a:r>
              <a:rPr lang="en-US" dirty="0"/>
              <a:t> why?)</a:t>
            </a:r>
          </a:p>
          <a:p>
            <a:pPr marL="285750" indent="-285750">
              <a:buFont typeface="Arial" charset="0"/>
              <a:buChar char="•"/>
            </a:pPr>
            <a:r>
              <a:rPr lang="en-US" dirty="0"/>
              <a:t>Tax declarations</a:t>
            </a:r>
          </a:p>
          <a:p>
            <a:pPr marL="285750" indent="-285750">
              <a:buFont typeface="Arial" charset="0"/>
              <a:buChar char="•"/>
            </a:pPr>
            <a:r>
              <a:rPr lang="en-US" dirty="0">
                <a:sym typeface="Wingdings"/>
              </a:rPr>
              <a:t> </a:t>
            </a:r>
            <a:r>
              <a:rPr lang="en-US" b="1" dirty="0">
                <a:sym typeface="Wingdings"/>
              </a:rPr>
              <a:t>big advantage: </a:t>
            </a:r>
            <a:r>
              <a:rPr lang="en-US" dirty="0">
                <a:sym typeface="Wingdings"/>
              </a:rPr>
              <a:t>Declarative Rules and constraints are “explainable by design”.</a:t>
            </a:r>
            <a:endParaRPr lang="en-US" dirty="0"/>
          </a:p>
        </p:txBody>
      </p:sp>
    </p:spTree>
    <p:extLst>
      <p:ext uri="{BB962C8B-B14F-4D97-AF65-F5344CB8AC3E}">
        <p14:creationId xmlns:p14="http://schemas.microsoft.com/office/powerpoint/2010/main" val="1105420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Function-Based AI  (or (Deep) Learning)</a:t>
            </a:r>
          </a:p>
        </p:txBody>
      </p:sp>
      <p:sp>
        <p:nvSpPr>
          <p:cNvPr id="5" name="Rectangle 4"/>
          <p:cNvSpPr/>
          <p:nvPr/>
        </p:nvSpPr>
        <p:spPr>
          <a:xfrm>
            <a:off x="3116331" y="5938874"/>
            <a:ext cx="5388915" cy="369332"/>
          </a:xfrm>
          <a:prstGeom prst="rect">
            <a:avLst/>
          </a:prstGeom>
        </p:spPr>
        <p:txBody>
          <a:bodyPr wrap="square">
            <a:spAutoFit/>
          </a:bodyPr>
          <a:lstStyle/>
          <a:p>
            <a:endParaRPr lang="en-US" dirty="0"/>
          </a:p>
        </p:txBody>
      </p:sp>
      <p:sp>
        <p:nvSpPr>
          <p:cNvPr id="9" name="TextBox 8">
            <a:extLst>
              <a:ext uri="{FF2B5EF4-FFF2-40B4-BE49-F238E27FC236}">
                <a16:creationId xmlns:a16="http://schemas.microsoft.com/office/drawing/2014/main" id="{AF890C1C-27BE-334F-9EFB-C5DDB9F9E84B}"/>
              </a:ext>
            </a:extLst>
          </p:cNvPr>
          <p:cNvSpPr txBox="1"/>
          <p:nvPr/>
        </p:nvSpPr>
        <p:spPr>
          <a:xfrm>
            <a:off x="119350" y="1304925"/>
            <a:ext cx="11724988" cy="1815882"/>
          </a:xfrm>
          <a:prstGeom prst="rect">
            <a:avLst/>
          </a:prstGeom>
          <a:noFill/>
        </p:spPr>
        <p:txBody>
          <a:bodyPr wrap="square" rtlCol="0">
            <a:spAutoFit/>
          </a:bodyPr>
          <a:lstStyle/>
          <a:p>
            <a:pPr lvl="1"/>
            <a:endParaRPr lang="en-US" sz="2800" b="1" dirty="0"/>
          </a:p>
          <a:p>
            <a:pPr lvl="1"/>
            <a:r>
              <a:rPr lang="en-US" sz="2800" dirty="0"/>
              <a:t>The original ideas are not so new, starting around the 1950s, around the idea of the </a:t>
            </a:r>
            <a:r>
              <a:rPr lang="en-US" sz="2800" b="1" dirty="0"/>
              <a:t>perceptron  </a:t>
            </a:r>
            <a:r>
              <a:rPr lang="en-US" sz="2800" dirty="0"/>
              <a:t>(a simplified mathematical model of a neuron):</a:t>
            </a:r>
          </a:p>
          <a:p>
            <a:pPr lvl="1"/>
            <a:r>
              <a:rPr lang="en-US" sz="2800" dirty="0"/>
              <a:t>   </a:t>
            </a:r>
          </a:p>
        </p:txBody>
      </p:sp>
      <p:sp>
        <p:nvSpPr>
          <p:cNvPr id="10" name="Rectangle 9">
            <a:extLst>
              <a:ext uri="{FF2B5EF4-FFF2-40B4-BE49-F238E27FC236}">
                <a16:creationId xmlns:a16="http://schemas.microsoft.com/office/drawing/2014/main" id="{7BAC0D2A-F099-8241-B515-F206076752A9}"/>
              </a:ext>
            </a:extLst>
          </p:cNvPr>
          <p:cNvSpPr/>
          <p:nvPr/>
        </p:nvSpPr>
        <p:spPr>
          <a:xfrm>
            <a:off x="-33194" y="5648891"/>
            <a:ext cx="12030075" cy="954107"/>
          </a:xfrm>
          <a:prstGeom prst="rect">
            <a:avLst/>
          </a:prstGeom>
        </p:spPr>
        <p:txBody>
          <a:bodyPr wrap="square">
            <a:spAutoFit/>
          </a:bodyPr>
          <a:lstStyle/>
          <a:p>
            <a:pPr lvl="1"/>
            <a:r>
              <a:rPr lang="en-US" sz="2800" dirty="0"/>
              <a:t>Rosenblatt, Frank (1957), The </a:t>
            </a:r>
            <a:r>
              <a:rPr lang="en-US" sz="2800" b="1" dirty="0"/>
              <a:t>Perceptron - </a:t>
            </a:r>
            <a:r>
              <a:rPr lang="en-US" sz="2800" dirty="0"/>
              <a:t>a perceiving and recognizing automaton. Report 85-460-1, Cornell Aeronautical Laboratory.</a:t>
            </a:r>
          </a:p>
        </p:txBody>
      </p:sp>
      <p:pic>
        <p:nvPicPr>
          <p:cNvPr id="11" name="Picture 10" descr="http://chipdesignmag.com/sld/files/2017/05/cadence-neuron.jpg">
            <a:extLst>
              <a:ext uri="{FF2B5EF4-FFF2-40B4-BE49-F238E27FC236}">
                <a16:creationId xmlns:a16="http://schemas.microsoft.com/office/drawing/2014/main" id="{CB5EBFA7-09AF-2E4A-9880-82C908E529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3606" y="2938854"/>
            <a:ext cx="4812862" cy="22372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chipdesignmag.com/sld/files/2017/05/cadence-nn.jpg">
            <a:extLst>
              <a:ext uri="{FF2B5EF4-FFF2-40B4-BE49-F238E27FC236}">
                <a16:creationId xmlns:a16="http://schemas.microsoft.com/office/drawing/2014/main" id="{9CE7D8DC-B261-0747-964A-1312BD3C76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81844" y="2938854"/>
            <a:ext cx="4524269" cy="2052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895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950</TotalTime>
  <Words>1670</Words>
  <Application>Microsoft Macintosh PowerPoint</Application>
  <PresentationFormat>Widescreen</PresentationFormat>
  <Paragraphs>223</Paragraphs>
  <Slides>24</Slides>
  <Notes>4</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Calibri Light</vt:lpstr>
      <vt:lpstr>Georgia</vt:lpstr>
      <vt:lpstr>Mangal</vt:lpstr>
      <vt:lpstr>Noto Sans Symbols</vt:lpstr>
      <vt:lpstr>Verdana</vt:lpstr>
      <vt:lpstr>Wingdings</vt:lpstr>
      <vt:lpstr>Office Theme</vt:lpstr>
      <vt:lpstr>AI &amp; Law – a technical perspective  </vt:lpstr>
      <vt:lpstr>What is (the state of the art in) AI?</vt:lpstr>
      <vt:lpstr>What is Artificial Intelligence?</vt:lpstr>
      <vt:lpstr>What is     Intelligence?</vt:lpstr>
      <vt:lpstr>What is Artificial Intelligence? – in Daily life</vt:lpstr>
      <vt:lpstr>“Types” of AI:</vt:lpstr>
      <vt:lpstr>PowerPoint Presentation</vt:lpstr>
      <vt:lpstr>Model-Based AI (or Rule-based AI)</vt:lpstr>
      <vt:lpstr>Function-Based AI  (or (Deep) Learning)</vt:lpstr>
      <vt:lpstr>Function-Based AI  (or (Deep) Learning)</vt:lpstr>
      <vt:lpstr>What is (the state of the art in) AI?</vt:lpstr>
      <vt:lpstr>Why (now) Neural Networks?  Data, Hardware, Algorithms!</vt:lpstr>
      <vt:lpstr>Function-Based AI: Example</vt:lpstr>
      <vt:lpstr>Function-Based AI other examples:</vt:lpstr>
      <vt:lpstr>Function-Based AI : “Creating” Data… Example:</vt:lpstr>
      <vt:lpstr>Function-Based AI other examples:</vt:lpstr>
      <vt:lpstr>So, what is current AI? </vt:lpstr>
      <vt:lpstr>Where’s the IP?</vt:lpstr>
      <vt:lpstr>Related Questions: Where we need better regulations…</vt:lpstr>
      <vt:lpstr>Digital Rights Management A Data Licensing Perspective…</vt:lpstr>
      <vt:lpstr>Scalable Policy-awarE Linked Data arChitecture for prIvacy, trAnsparency and compLiance  </vt:lpstr>
      <vt:lpstr>Can GANs be used as a way to anonymize data?</vt:lpstr>
      <vt:lpstr>Last, but not least: Bias and Explainability</vt:lpstr>
      <vt:lpstr>Image 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&amp; Law – a technical perspective  </dc:title>
  <dc:creator>Microsoft Office User</dc:creator>
  <cp:lastModifiedBy>Microsoft Office User</cp:lastModifiedBy>
  <cp:revision>61</cp:revision>
  <cp:lastPrinted>2019-09-23T08:25:54Z</cp:lastPrinted>
  <dcterms:created xsi:type="dcterms:W3CDTF">2019-09-20T08:02:29Z</dcterms:created>
  <dcterms:modified xsi:type="dcterms:W3CDTF">2019-09-30T14:21:01Z</dcterms:modified>
</cp:coreProperties>
</file>