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60" r:id="rId4"/>
  </p:sldMasterIdLst>
  <p:notesMasterIdLst>
    <p:notesMasterId r:id="rId16"/>
  </p:notesMasterIdLst>
  <p:handoutMasterIdLst>
    <p:handoutMasterId r:id="rId17"/>
  </p:handoutMasterIdLst>
  <p:sldIdLst>
    <p:sldId id="256" r:id="rId5"/>
    <p:sldId id="686" r:id="rId6"/>
    <p:sldId id="687" r:id="rId7"/>
    <p:sldId id="688" r:id="rId8"/>
    <p:sldId id="689" r:id="rId9"/>
    <p:sldId id="691" r:id="rId10"/>
    <p:sldId id="690" r:id="rId11"/>
    <p:sldId id="662" r:id="rId12"/>
    <p:sldId id="672" r:id="rId13"/>
    <p:sldId id="377" r:id="rId14"/>
    <p:sldId id="692" r:id="rId15"/>
  </p:sldIdLst>
  <p:sldSz cx="9144000" cy="5715000" type="screen16x10"/>
  <p:notesSz cx="6858000" cy="9144000"/>
  <p:custDataLst>
    <p:tags r:id="rId1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5465">
          <p15:clr>
            <a:srgbClr val="A4A3A4"/>
          </p15:clr>
        </p15:guide>
        <p15:guide id="3" pos="4241">
          <p15:clr>
            <a:srgbClr val="A4A3A4"/>
          </p15:clr>
        </p15:guide>
        <p15:guide id="4" pos="469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1" name="Autor" initials="A" lastIdx="0" clrIdx="10"/>
  <p:cmAuthor id="12" name="Microsoft Office User" initials="MOU" lastIdx="1" clrIdx="11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3"/>
    <a:srgbClr val="E7EFF7"/>
    <a:srgbClr val="CBDDEF"/>
    <a:srgbClr val="0C94B7"/>
    <a:srgbClr val="41B4CE"/>
    <a:srgbClr val="73BAD1"/>
    <a:srgbClr val="65B4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Helle Formatvorlage 1 - Akz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10" autoAdjust="0"/>
    <p:restoredTop sz="87855" autoAdjust="0"/>
  </p:normalViewPr>
  <p:slideViewPr>
    <p:cSldViewPr snapToGrid="0" showGuides="1">
      <p:cViewPr varScale="1">
        <p:scale>
          <a:sx n="238" d="100"/>
          <a:sy n="238" d="100"/>
        </p:scale>
        <p:origin x="520" y="184"/>
      </p:cViewPr>
      <p:guideLst>
        <p:guide orient="horz" pos="1800"/>
        <p:guide pos="5465"/>
        <p:guide pos="4241"/>
        <p:guide pos="4695"/>
      </p:guideLst>
    </p:cSldViewPr>
  </p:slideViewPr>
  <p:outlineViewPr>
    <p:cViewPr>
      <p:scale>
        <a:sx n="33" d="100"/>
        <a:sy n="33" d="100"/>
      </p:scale>
      <p:origin x="0" y="-5346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678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8817FD-8155-4502-AF78-DBC2EA4B168F}" type="datetimeFigureOut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04/06/2020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7F6F62-1C91-45E7-BAED-FBFBF67C82BC}" type="slidenum">
              <a:rPr lang="en-GB" sz="100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‹#›</a:t>
            </a:fld>
            <a:endParaRPr lang="en-GB" sz="10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3456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C0A972FC-F5E0-4F80-B169-F0B5EFC71333}" type="datetimeFigureOut">
              <a:rPr lang="en-GB" smtClean="0"/>
              <a:pPr/>
              <a:t>04/06/2020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219CC2FD-B32F-4992-A15B-F95E2E35C81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136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Verdana" pitchFamily="34" charset="0"/>
        <a:ea typeface="Verdana" pitchFamily="34" charset="0"/>
        <a:cs typeface="Verdana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This talk is more about problems than about solutions…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0712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7709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But probably very valuable and interesting overlaps and links to discover </a:t>
            </a:r>
            <a:r>
              <a:rPr lang="en-US"/>
              <a:t>in the data!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42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so easy, despite</a:t>
            </a:r>
            <a:r>
              <a:rPr lang="en-US" baseline="0" dirty="0"/>
              <a:t> it’s Linked Data</a:t>
            </a:r>
            <a:r>
              <a:rPr lang="mr-IN" baseline="0" dirty="0"/>
              <a:t>…</a:t>
            </a:r>
            <a:r>
              <a:rPr lang="en-US" baseline="0" dirty="0"/>
              <a:t> no “common semantics by names”? And as far as I know in the Linked Data realm this is the exception, not the rule</a:t>
            </a:r>
            <a:r>
              <a:rPr lang="mr-IN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9CC2FD-B32F-4992-A15B-F95E2E35C81B}" type="slidenum">
              <a:rPr lang="de-AT" smtClean="0"/>
              <a:pPr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550851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T" dirty="0"/>
              <a:t>may not all sound very forw</a:t>
            </a:r>
            <a:r>
              <a:rPr lang="en-GB" dirty="0"/>
              <a:t>a</a:t>
            </a:r>
            <a:r>
              <a:rPr lang="en-AT" dirty="0"/>
              <a:t>rd looking to you, but I wanted to make a point!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9CC2FD-B32F-4992-A15B-F95E2E35C81B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6023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Bild 3 kurz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6685846" y="5127682"/>
            <a:ext cx="1749600" cy="401894"/>
          </a:xfrm>
          <a:prstGeom prst="rect">
            <a:avLst/>
          </a:prstGeom>
        </p:spPr>
      </p:pic>
      <p:sp>
        <p:nvSpPr>
          <p:cNvPr id="12" name="Textfeld 8"/>
          <p:cNvSpPr txBox="1"/>
          <p:nvPr userDrawn="1"/>
        </p:nvSpPr>
        <p:spPr>
          <a:xfrm>
            <a:off x="1251237" y="5282380"/>
            <a:ext cx="52137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100" b="1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Institute for Information Business.</a:t>
            </a:r>
            <a:r>
              <a:rPr lang="en-GB" sz="1100" b="1" kern="1200" baseline="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   </a:t>
            </a:r>
            <a:r>
              <a:rPr lang="en-GB" sz="1600" b="0" kern="1200" dirty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rPr>
              <a:t>data.wu.ac.at</a:t>
            </a:r>
            <a:endParaRPr lang="en-GB" sz="1200" b="1" kern="1200" baseline="0" dirty="0">
              <a:solidFill>
                <a:schemeClr val="bg1"/>
              </a:solidFill>
              <a:latin typeface="Verdana" pitchFamily="34" charset="0"/>
              <a:ea typeface="+mn-ea"/>
              <a:cs typeface="+mn-cs"/>
            </a:endParaRP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295575" y="625621"/>
            <a:ext cx="8552850" cy="2037600"/>
            <a:chOff x="287338" y="603319"/>
            <a:chExt cx="8552850" cy="20376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2" name="Rechteck 21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>
                <a:alpha val="89804"/>
              </a:srgbClr>
            </a:solidFill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23" name="Bild 1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30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31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75" y="5023009"/>
            <a:ext cx="779371" cy="548479"/>
          </a:xfrm>
          <a:prstGeom prst="rect">
            <a:avLst/>
          </a:prstGeom>
        </p:spPr>
      </p:pic>
      <p:sp>
        <p:nvSpPr>
          <p:cNvPr id="17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</p:spTree>
    <p:extLst>
      <p:ext uri="{BB962C8B-B14F-4D97-AF65-F5344CB8AC3E}">
        <p14:creationId xmlns:p14="http://schemas.microsoft.com/office/powerpoint/2010/main" val="383958111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ohne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/>
          <p:cNvGrpSpPr/>
          <p:nvPr userDrawn="1"/>
        </p:nvGrpSpPr>
        <p:grpSpPr>
          <a:xfrm>
            <a:off x="287338" y="603319"/>
            <a:ext cx="8552850" cy="2037600"/>
            <a:chOff x="287338" y="603319"/>
            <a:chExt cx="8552850" cy="2037600"/>
          </a:xfrm>
        </p:grpSpPr>
        <p:sp>
          <p:nvSpPr>
            <p:cNvPr id="16" name="Rechteck 15"/>
            <p:cNvSpPr/>
            <p:nvPr userDrawn="1"/>
          </p:nvSpPr>
          <p:spPr>
            <a:xfrm>
              <a:off x="6192000" y="603319"/>
              <a:ext cx="2648188" cy="2037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echteck 16"/>
            <p:cNvSpPr/>
            <p:nvPr userDrawn="1"/>
          </p:nvSpPr>
          <p:spPr bwMode="blackWhite">
            <a:xfrm>
              <a:off x="287338" y="603319"/>
              <a:ext cx="5904662" cy="2037600"/>
            </a:xfrm>
            <a:prstGeom prst="rect">
              <a:avLst/>
            </a:prstGeom>
            <a:solidFill>
              <a:srgbClr val="0096D3"/>
            </a:solidFill>
            <a:ln>
              <a:solidFill>
                <a:schemeClr val="accent1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5" name="Grafik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83" y="5129960"/>
            <a:ext cx="1749556" cy="402337"/>
          </a:xfrm>
          <a:prstGeom prst="rect">
            <a:avLst/>
          </a:prstGeom>
        </p:spPr>
      </p:pic>
      <p:pic>
        <p:nvPicPr>
          <p:cNvPr id="20" name="Bild 1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556993" y="1066425"/>
            <a:ext cx="1874020" cy="975100"/>
          </a:xfrm>
          <a:prstGeom prst="rect">
            <a:avLst/>
          </a:prstGeom>
        </p:spPr>
      </p:pic>
      <p:sp>
        <p:nvSpPr>
          <p:cNvPr id="14" name="Textplatzhalter 9"/>
          <p:cNvSpPr>
            <a:spLocks noGrp="1"/>
          </p:cNvSpPr>
          <p:nvPr>
            <p:ph type="body" sz="quarter" idx="11" hasCustomPrompt="1"/>
          </p:nvPr>
        </p:nvSpPr>
        <p:spPr bwMode="white">
          <a:xfrm>
            <a:off x="287338" y="2941638"/>
            <a:ext cx="4284662" cy="805551"/>
          </a:xfrm>
          <a:solidFill>
            <a:schemeClr val="bg1">
              <a:alpha val="90000"/>
            </a:schemeClr>
          </a:solidFill>
        </p:spPr>
        <p:txBody>
          <a:bodyPr wrap="square" lIns="324000" tIns="216000" rIns="324000" bIns="216000" rtlCol="0" anchor="t" anchorCtr="0">
            <a:spAutoFit/>
          </a:bodyPr>
          <a:lstStyle>
            <a:lvl1pPr marL="0" indent="0">
              <a:buNone/>
              <a:defRPr lang="de-DE" sz="1200" dirty="0" smtClean="0"/>
            </a:lvl1pPr>
          </a:lstStyle>
          <a:p>
            <a:r>
              <a:rPr lang="en-GB" dirty="0"/>
              <a:t>Information about presentation (author, version No. etc.)</a:t>
            </a:r>
          </a:p>
        </p:txBody>
      </p:sp>
      <p:sp>
        <p:nvSpPr>
          <p:cNvPr id="13" name="Titel 1"/>
          <p:cNvSpPr>
            <a:spLocks noGrp="1"/>
          </p:cNvSpPr>
          <p:nvPr>
            <p:ph type="ctrTitle" hasCustomPrompt="1"/>
          </p:nvPr>
        </p:nvSpPr>
        <p:spPr bwMode="black">
          <a:xfrm>
            <a:off x="605406" y="1301365"/>
            <a:ext cx="5436000" cy="1026000"/>
          </a:xfrm>
          <a:prstGeom prst="rect">
            <a:avLst/>
          </a:prstGeom>
        </p:spPr>
        <p:txBody>
          <a:bodyPr tIns="0" anchor="ctr" anchorCtr="0">
            <a:noAutofit/>
          </a:bodyPr>
          <a:lstStyle>
            <a:lvl1pPr algn="l">
              <a:lnSpc>
                <a:spcPct val="100000"/>
              </a:lnSpc>
              <a:defRPr sz="3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GB" dirty="0"/>
              <a:t>Max. 2 lines of text for header</a:t>
            </a:r>
          </a:p>
        </p:txBody>
      </p:sp>
      <p:sp>
        <p:nvSpPr>
          <p:cNvPr id="15" name="Untertitel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605406" y="993080"/>
            <a:ext cx="5436000" cy="351533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1" i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457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Add subtitle here if required</a:t>
            </a:r>
          </a:p>
        </p:txBody>
      </p:sp>
      <p:sp>
        <p:nvSpPr>
          <p:cNvPr id="18" name="Textfeld 8"/>
          <p:cNvSpPr txBox="1"/>
          <p:nvPr userDrawn="1"/>
        </p:nvSpPr>
        <p:spPr>
          <a:xfrm>
            <a:off x="1473301" y="5349196"/>
            <a:ext cx="328163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GB" sz="1200" b="1" kern="120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Institute for Information Business.</a:t>
            </a:r>
            <a:r>
              <a:rPr lang="en-GB" sz="1200" b="1" kern="1200" baseline="0" dirty="0">
                <a:solidFill>
                  <a:schemeClr val="tx1"/>
                </a:solidFill>
                <a:latin typeface="Verdana" pitchFamily="34" charset="0"/>
                <a:ea typeface="+mn-ea"/>
                <a:cs typeface="+mn-cs"/>
              </a:rPr>
              <a:t>    </a:t>
            </a:r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26" y="5032465"/>
            <a:ext cx="843671" cy="5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79611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62019" y="1344613"/>
            <a:ext cx="7759644" cy="3587051"/>
          </a:xfrm>
        </p:spPr>
        <p:txBody>
          <a:bodyPr lIns="0" rIns="0"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7939878" y="5232755"/>
            <a:ext cx="563569" cy="258085"/>
          </a:xfr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nhaltsplatzhalter 6"/>
          <p:cNvSpPr>
            <a:spLocks noGrp="1"/>
          </p:cNvSpPr>
          <p:nvPr>
            <p:ph sz="quarter" idx="10" hasCustomPrompt="1"/>
          </p:nvPr>
        </p:nvSpPr>
        <p:spPr>
          <a:xfrm>
            <a:off x="462408" y="1265366"/>
            <a:ext cx="8210547" cy="3814940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GB" dirty="0"/>
              <a:t>Placeholder for objects</a:t>
            </a:r>
          </a:p>
        </p:txBody>
      </p:sp>
      <p:sp>
        <p:nvSpPr>
          <p:cNvPr id="8" name="Rechteck 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pic>
        <p:nvPicPr>
          <p:cNvPr id="12" name="Bild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8351162" y="5276950"/>
            <a:ext cx="528669" cy="258085"/>
          </a:xfr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344612"/>
            <a:ext cx="3960000" cy="3715067"/>
          </a:xfrm>
        </p:spPr>
        <p:txBody>
          <a:bodyPr>
            <a:normAutofit/>
          </a:bodyPr>
          <a:lstStyle>
            <a:lvl1pP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344613"/>
            <a:ext cx="3960000" cy="3715067"/>
          </a:xfrm>
        </p:spPr>
        <p:txBody>
          <a:bodyPr>
            <a:normAutofit/>
          </a:bodyPr>
          <a:lstStyle>
            <a:lvl1pPr>
              <a:buClr>
                <a:schemeClr val="accent1"/>
              </a:buClr>
              <a:defRPr sz="1600"/>
            </a:lvl1pPr>
            <a:lvl2pPr marL="541312" indent="-285750">
              <a:buClr>
                <a:schemeClr val="accent1"/>
              </a:buClr>
              <a:buFont typeface="Wingdings" charset="2"/>
              <a:buChar char="§"/>
              <a:defRPr sz="1500"/>
            </a:lvl2pPr>
            <a:lvl3pPr>
              <a:defRPr sz="1400"/>
            </a:lvl3pPr>
            <a:lvl4pPr>
              <a:buClr>
                <a:schemeClr val="accent1"/>
              </a:buClr>
              <a:defRPr sz="1200"/>
            </a:lvl4pPr>
            <a:lvl5pPr>
              <a:buClr>
                <a:schemeClr val="accent1"/>
              </a:buCl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8315185" y="5231728"/>
            <a:ext cx="549609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 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462405" y="1935991"/>
            <a:ext cx="3960000" cy="31695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715688" y="1935991"/>
            <a:ext cx="3960000" cy="3169514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5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 err="1"/>
              <a:t>Textmasterformat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8" name="Textplatzhalter 2"/>
          <p:cNvSpPr>
            <a:spLocks noGrp="1"/>
          </p:cNvSpPr>
          <p:nvPr>
            <p:ph type="body" idx="13" hasCustomPrompt="1"/>
          </p:nvPr>
        </p:nvSpPr>
        <p:spPr bwMode="gray">
          <a:xfrm>
            <a:off x="46831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1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4" name="Textplatzhalter 2"/>
          <p:cNvSpPr>
            <a:spLocks noGrp="1"/>
          </p:cNvSpPr>
          <p:nvPr>
            <p:ph type="body" idx="17" hasCustomPrompt="1"/>
          </p:nvPr>
        </p:nvSpPr>
        <p:spPr bwMode="gray">
          <a:xfrm>
            <a:off x="4727894" y="1344613"/>
            <a:ext cx="3960811" cy="533136"/>
          </a:xfr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 anchor="ctr" anchorCtr="0">
            <a:noAutofit/>
          </a:bodyPr>
          <a:lstStyle>
            <a:lvl1pPr marL="92066" indent="0">
              <a:buNone/>
              <a:tabLst/>
              <a:defRPr sz="1800" b="1" baseline="0">
                <a:solidFill>
                  <a:schemeClr val="bg1"/>
                </a:solidFill>
                <a:latin typeface="+mj-lt"/>
              </a:defRPr>
            </a:lvl1pPr>
            <a:lvl2pPr marL="457153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7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3" indent="0">
              <a:buNone/>
              <a:defRPr sz="1600" b="1"/>
            </a:lvl8pPr>
            <a:lvl9pPr marL="3657227" indent="0">
              <a:buNone/>
              <a:defRPr sz="1600" b="1"/>
            </a:lvl9pPr>
          </a:lstStyle>
          <a:p>
            <a:pPr lvl="0"/>
            <a:r>
              <a:rPr lang="en-GB" dirty="0"/>
              <a:t>Subtitle 2</a:t>
            </a: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8322165" y="5289339"/>
            <a:ext cx="563569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4899843" y="2421730"/>
            <a:ext cx="3736157" cy="2201070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1" tIns="45715" rIns="91431" bIns="45715" rtlCol="0" anchor="ctr"/>
          <a:lstStyle/>
          <a:p>
            <a:pPr algn="ctr"/>
            <a:endParaRPr lang="en-GB" dirty="0"/>
          </a:p>
        </p:txBody>
      </p:sp>
      <p:pic>
        <p:nvPicPr>
          <p:cNvPr id="7" name="Grafik 6" descr="Logo-für-V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43861" y="2584451"/>
            <a:ext cx="404440" cy="1850096"/>
          </a:xfrm>
          <a:prstGeom prst="rect">
            <a:avLst/>
          </a:prstGeom>
        </p:spPr>
      </p:pic>
      <p:sp>
        <p:nvSpPr>
          <p:cNvPr id="11" name="Textplatzhalt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740401" y="2743200"/>
            <a:ext cx="2590799" cy="1536700"/>
          </a:xfrm>
        </p:spPr>
        <p:txBody>
          <a:bodyPr>
            <a:normAutofit/>
          </a:bodyPr>
          <a:lstStyle>
            <a:lvl1pPr marL="0" marR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 sz="1100"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marL="0" marR="0" lvl="0" indent="0" algn="l" defTabSz="91430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2582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Hier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Adressdaten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eingeben</a:t>
            </a:r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Foliennummernplatzhalter 9"/>
          <p:cNvSpPr>
            <a:spLocks noGrp="1"/>
          </p:cNvSpPr>
          <p:nvPr>
            <p:ph type="sldNum" sz="quarter" idx="12"/>
          </p:nvPr>
        </p:nvSpPr>
        <p:spPr>
          <a:xfrm>
            <a:off x="8168602" y="5296319"/>
            <a:ext cx="570549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344613"/>
            <a:ext cx="7764463" cy="3715067"/>
          </a:xfrm>
          <a:prstGeom prst="rect">
            <a:avLst/>
          </a:prstGeom>
        </p:spPr>
        <p:txBody>
          <a:bodyPr vert="horz" lIns="0" tIns="45715" rIns="0" bIns="45715" rtlCol="0">
            <a:normAutofit/>
          </a:bodyPr>
          <a:lstStyle/>
          <a:p>
            <a:pPr lvl="0"/>
            <a:r>
              <a:rPr lang="en-GB" dirty="0" err="1"/>
              <a:t>Textmasterformate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  <a:p>
            <a:pPr lvl="1"/>
            <a:r>
              <a:rPr lang="en-GB" dirty="0" err="1"/>
              <a:t>Zweite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2"/>
            <a:r>
              <a:rPr lang="en-GB" dirty="0" err="1"/>
              <a:t>Dritte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3"/>
            <a:r>
              <a:rPr lang="en-GB" dirty="0" err="1"/>
              <a:t>Vierte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  <a:p>
            <a:pPr lvl="4"/>
            <a:r>
              <a:rPr lang="en-GB" dirty="0" err="1"/>
              <a:t>Fünfte</a:t>
            </a:r>
            <a:r>
              <a:rPr lang="en-GB" dirty="0"/>
              <a:t> </a:t>
            </a:r>
            <a:r>
              <a:rPr lang="en-GB" dirty="0" err="1"/>
              <a:t>Ebene</a:t>
            </a:r>
            <a:endParaRPr lang="en-GB" dirty="0"/>
          </a:p>
        </p:txBody>
      </p:sp>
      <p:sp>
        <p:nvSpPr>
          <p:cNvPr id="18" name="Rechteck 17"/>
          <p:cNvSpPr/>
          <p:nvPr userDrawn="1"/>
        </p:nvSpPr>
        <p:spPr bwMode="gray">
          <a:xfrm>
            <a:off x="0" y="1043522"/>
            <a:ext cx="9144000" cy="25200"/>
          </a:xfrm>
          <a:prstGeom prst="rect">
            <a:avLst/>
          </a:prstGeom>
          <a:solidFill>
            <a:srgbClr val="0C94B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      </a:t>
            </a:r>
          </a:p>
        </p:txBody>
      </p:sp>
      <p:pic>
        <p:nvPicPr>
          <p:cNvPr id="20" name="Bild 19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7711621" y="289576"/>
            <a:ext cx="1168210" cy="607850"/>
          </a:xfrm>
          <a:prstGeom prst="rect">
            <a:avLst/>
          </a:prstGeom>
        </p:spPr>
      </p:pic>
      <p:sp>
        <p:nvSpPr>
          <p:cNvPr id="15" name="Titelplatzhalter 14"/>
          <p:cNvSpPr>
            <a:spLocks noGrp="1"/>
          </p:cNvSpPr>
          <p:nvPr userDrawn="1">
            <p:ph type="title"/>
          </p:nvPr>
        </p:nvSpPr>
        <p:spPr bwMode="auto">
          <a:xfrm>
            <a:off x="462408" y="139700"/>
            <a:ext cx="6840000" cy="903822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 dirty="0" err="1"/>
              <a:t>Titelmasterformat</a:t>
            </a:r>
            <a:r>
              <a:rPr lang="en-GB" dirty="0"/>
              <a:t> </a:t>
            </a:r>
            <a:r>
              <a:rPr lang="en-GB" dirty="0" err="1"/>
              <a:t>durch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 err="1"/>
              <a:t>Klicken</a:t>
            </a:r>
            <a:r>
              <a:rPr lang="en-GB" dirty="0"/>
              <a:t> </a:t>
            </a:r>
            <a:r>
              <a:rPr lang="en-GB" dirty="0" err="1"/>
              <a:t>bearbeiten</a:t>
            </a:r>
            <a:endParaRPr lang="en-GB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4"/>
          </p:nvPr>
        </p:nvSpPr>
        <p:spPr>
          <a:xfrm>
            <a:off x="7849651" y="5335571"/>
            <a:ext cx="892150" cy="258085"/>
          </a:xfrm>
          <a:prstGeom prst="rect">
            <a:avLst/>
          </a:prstGeom>
        </p:spPr>
        <p:txBody>
          <a:bodyPr/>
          <a:lstStyle>
            <a:lvl1pPr>
              <a:defRPr sz="1050"/>
            </a:lvl1pPr>
          </a:lstStyle>
          <a:p>
            <a:r>
              <a:rPr lang="en-GB" dirty="0"/>
              <a:t>Page </a:t>
            </a:r>
            <a:fld id="{BE3DC40E-DBBE-4E2D-9EEC-FBF0DA0E9179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75" r:id="rId2"/>
    <p:sldLayoutId id="2147483663" r:id="rId3"/>
    <p:sldLayoutId id="2147483664" r:id="rId4"/>
    <p:sldLayoutId id="2147483667" r:id="rId5"/>
    <p:sldLayoutId id="2147483668" r:id="rId6"/>
    <p:sldLayoutId id="2147483670" r:id="rId7"/>
  </p:sldLayoutIdLst>
  <p:transition>
    <p:fade/>
  </p:transition>
  <p:hf hdr="0" dt="0"/>
  <p:txStyles>
    <p:titleStyle>
      <a:lvl1pPr algn="l" defTabSz="914306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Georgia" charset="0"/>
          <a:ea typeface="Georgia" charset="0"/>
          <a:cs typeface="Georgia" charset="0"/>
        </a:defRPr>
      </a:lvl1pPr>
    </p:titleStyle>
    <p:bodyStyle>
      <a:lvl1pPr marL="266700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539750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SzPct val="100000"/>
        <a:buFont typeface="Wingdings" charset="2"/>
        <a:buChar char="§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814388" indent="-27305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74738" indent="-266700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341438" indent="-263525" algn="l" defTabSz="914306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Clr>
          <a:schemeClr val="accent1"/>
        </a:buClr>
        <a:buFont typeface="Wingdings" charset="2"/>
        <a:buChar char="§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96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0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03" indent="-228577" algn="l" defTabSz="91430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7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pos="288" userDrawn="1">
          <p15:clr>
            <a:srgbClr val="F26B43"/>
          </p15:clr>
        </p15:guide>
        <p15:guide id="4" pos="5179" userDrawn="1">
          <p15:clr>
            <a:srgbClr val="F26B43"/>
          </p15:clr>
        </p15:guide>
        <p15:guide id="5" pos="5467" userDrawn="1">
          <p15:clr>
            <a:srgbClr val="F26B43"/>
          </p15:clr>
        </p15:guide>
        <p15:guide id="7" orient="horz" pos="3278" userDrawn="1">
          <p15:clr>
            <a:srgbClr val="F26B43"/>
          </p15:clr>
        </p15:guide>
        <p15:guide id="9" orient="horz" pos="182" userDrawn="1">
          <p15:clr>
            <a:srgbClr val="F26B43"/>
          </p15:clr>
        </p15:guide>
        <p15:guide id="10" orient="horz" pos="847" userDrawn="1">
          <p15:clr>
            <a:srgbClr val="F26B43"/>
          </p15:clr>
        </p15:guide>
        <p15:guide id="11" orient="horz" pos="3522" userDrawn="1">
          <p15:clr>
            <a:srgbClr val="F26B43"/>
          </p15:clr>
        </p15:guide>
        <p15:guide id="12" orient="horz" pos="109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polleres.net/presentation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hyperlink" Target="https://w.wiki/4rs" TargetMode="Externa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ost.eu/cost-action/distributed-knowledge-graph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knowgraphs.eu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emantic-web-journal.net/content/more-decentralized-vision-linked-data-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epub.wu.ac.at/7193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aic.ai.wu.ac.at/~polleres/presentations/20190827DEXA_keynote.pdf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66448" y="965530"/>
            <a:ext cx="4105552" cy="1026000"/>
          </a:xfrm>
        </p:spPr>
        <p:txBody>
          <a:bodyPr/>
          <a:lstStyle/>
          <a:p>
            <a:r>
              <a:rPr lang="en-US" b="0" dirty="0"/>
              <a:t>Knowledge Graphs have unfinished business…</a:t>
            </a:r>
            <a:endParaRPr lang="de-DE" sz="2800" i="1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1"/>
          </p:nvPr>
        </p:nvSpPr>
        <p:spPr>
          <a:xfrm>
            <a:off x="287337" y="2941637"/>
            <a:ext cx="7860376" cy="1513437"/>
          </a:xfrm>
        </p:spPr>
        <p:txBody>
          <a:bodyPr/>
          <a:lstStyle/>
          <a:p>
            <a:r>
              <a:rPr lang="de-DE" sz="2000" dirty="0"/>
              <a:t>@</a:t>
            </a:r>
            <a:r>
              <a:rPr lang="de-DE" sz="2000" dirty="0" err="1"/>
              <a:t>AxelPolleres</a:t>
            </a:r>
            <a:r>
              <a:rPr lang="de-DE" sz="2000" dirty="0"/>
              <a:t>   </a:t>
            </a:r>
          </a:p>
          <a:p>
            <a:endParaRPr lang="de-DE" sz="2000" dirty="0"/>
          </a:p>
          <a:p>
            <a:r>
              <a:rPr lang="de-DE" sz="2000" dirty="0">
                <a:hlinkClick r:id="rId3"/>
              </a:rPr>
              <a:t>http://polleres.net/presentations</a:t>
            </a:r>
            <a:r>
              <a:rPr lang="de-DE" sz="2000"/>
              <a:t> </a:t>
            </a:r>
            <a:endParaRPr lang="de-DE" sz="2000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2814FB2A-31B1-C345-8C81-7FD474162D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610" y="806710"/>
            <a:ext cx="2037608" cy="13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074110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69211" y="1534597"/>
            <a:ext cx="3305168" cy="326712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486" y="1836362"/>
            <a:ext cx="4048726" cy="2605374"/>
          </a:xfrm>
        </p:spPr>
        <p:txBody>
          <a:bodyPr>
            <a:normAutofit/>
          </a:bodyPr>
          <a:lstStyle/>
          <a:p>
            <a:r>
              <a:rPr lang="en-US" sz="1215" dirty="0"/>
              <a:t>However, </a:t>
            </a:r>
            <a:r>
              <a:rPr lang="en-US" sz="1215" dirty="0" err="1"/>
              <a:t>Wikidata</a:t>
            </a:r>
            <a:r>
              <a:rPr lang="en-US" sz="1215" dirty="0"/>
              <a:t> has more complex  info:	 (</a:t>
            </a:r>
            <a:r>
              <a:rPr lang="en-US" sz="1215" b="1" dirty="0"/>
              <a:t>temporal</a:t>
            </a:r>
            <a:r>
              <a:rPr lang="en-US" sz="1215" dirty="0"/>
              <a:t> context, </a:t>
            </a:r>
            <a:r>
              <a:rPr lang="en-US" sz="1215" b="1" dirty="0"/>
              <a:t>provenance</a:t>
            </a:r>
            <a:r>
              <a:rPr lang="en-US" sz="1215" dirty="0"/>
              <a:t>,</a:t>
            </a:r>
            <a:r>
              <a:rPr lang="mr-IN" sz="1215" dirty="0"/>
              <a:t>…</a:t>
            </a:r>
            <a:r>
              <a:rPr lang="en-US" sz="1215" dirty="0"/>
              <a:t>) </a:t>
            </a:r>
          </a:p>
          <a:p>
            <a:pPr marL="342900" lvl="1" indent="0">
              <a:buNone/>
            </a:pPr>
            <a:r>
              <a:rPr lang="en-US" sz="1215" b="1" i="1" dirty="0"/>
              <a:t>Which cities in the UK have reached 1M in which year?</a:t>
            </a:r>
          </a:p>
          <a:p>
            <a:pPr lvl="1"/>
            <a:endParaRPr lang="en-US" sz="1215" dirty="0"/>
          </a:p>
          <a:p>
            <a:pPr lvl="1"/>
            <a:endParaRPr lang="en-US" sz="1215" dirty="0"/>
          </a:p>
          <a:p>
            <a:pPr lvl="1"/>
            <a:endParaRPr lang="en-US" sz="1215" dirty="0"/>
          </a:p>
          <a:p>
            <a:pPr lvl="1"/>
            <a:endParaRPr lang="en-US" sz="1215" dirty="0"/>
          </a:p>
          <a:p>
            <a:pPr lvl="1"/>
            <a:endParaRPr lang="en-US" sz="1215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AT" dirty="0"/>
              <a:t> 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926595" y="2903346"/>
            <a:ext cx="3693015" cy="1925321"/>
            <a:chOff x="-320600" y="2905276"/>
            <a:chExt cx="5471133" cy="28523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5966" y="3260143"/>
              <a:ext cx="4366127" cy="249746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-320600" y="2905276"/>
              <a:ext cx="5471133" cy="4137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1"/>
              <a:r>
                <a:rPr lang="mr-IN" sz="1215" dirty="0"/>
                <a:t>…</a:t>
              </a:r>
              <a:r>
                <a:rPr lang="en-US" sz="1215" dirty="0"/>
                <a:t> Can I query that with SPARQL? </a:t>
              </a:r>
            </a:p>
          </p:txBody>
        </p:sp>
      </p:grpSp>
      <p:sp>
        <p:nvSpPr>
          <p:cNvPr id="18" name="Rectangle 17"/>
          <p:cNvSpPr/>
          <p:nvPr/>
        </p:nvSpPr>
        <p:spPr>
          <a:xfrm>
            <a:off x="3873157" y="2898464"/>
            <a:ext cx="506614" cy="2793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15" dirty="0">
                <a:hlinkClick r:id="rId5"/>
              </a:rPr>
              <a:t>Yes!</a:t>
            </a:r>
            <a:endParaRPr lang="en-US" sz="1215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303B1-FD1B-FD4D-82C3-4A3070D71E7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3119393"/>
            <a:ext cx="4916235" cy="1797333"/>
          </a:xfrm>
          <a:prstGeom prst="rect">
            <a:avLst/>
          </a:prstGeom>
        </p:spPr>
      </p:pic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832D5E22-B142-4E48-9230-9D6C53F409CD}"/>
              </a:ext>
            </a:extLst>
          </p:cNvPr>
          <p:cNvSpPr/>
          <p:nvPr/>
        </p:nvSpPr>
        <p:spPr>
          <a:xfrm>
            <a:off x="47501" y="1141457"/>
            <a:ext cx="6478402" cy="435129"/>
          </a:xfrm>
          <a:prstGeom prst="wedgeRoundRectCallout">
            <a:avLst>
              <a:gd name="adj1" fmla="val -15538"/>
              <a:gd name="adj2" fmla="val 4989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sz="1350" i="1" dirty="0"/>
              <a:t>Managing context makes things even harder! </a:t>
            </a:r>
            <a:r>
              <a:rPr lang="en-US" sz="1350" i="1" dirty="0">
                <a:sym typeface="Wingdings" pitchFamily="2" charset="2"/>
              </a:rPr>
              <a:t> but is also doable!</a:t>
            </a:r>
            <a:endParaRPr lang="en-US" sz="1350" i="1" dirty="0"/>
          </a:p>
        </p:txBody>
      </p:sp>
      <p:sp>
        <p:nvSpPr>
          <p:cNvPr id="19" name="Slide Number Placeholder 3">
            <a:extLst>
              <a:ext uri="{FF2B5EF4-FFF2-40B4-BE49-F238E27FC236}">
                <a16:creationId xmlns:a16="http://schemas.microsoft.com/office/drawing/2014/main" id="{91432A48-F5D8-E74C-9402-84F0E8336C84}"/>
              </a:ext>
            </a:extLst>
          </p:cNvPr>
          <p:cNvSpPr txBox="1">
            <a:spLocks/>
          </p:cNvSpPr>
          <p:nvPr/>
        </p:nvSpPr>
        <p:spPr>
          <a:xfrm>
            <a:off x="8054179" y="5109530"/>
            <a:ext cx="563569" cy="23227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6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E3DC40E-DBBE-4E2D-9EEC-FBF0DA0E9179}" type="slidenum">
              <a:rPr lang="en-GB" sz="945"/>
              <a:pPr/>
              <a:t>10</a:t>
            </a:fld>
            <a:endParaRPr lang="en-GB" sz="945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06C4367-38F3-0548-8240-D591DB80B7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0954" y="4886141"/>
            <a:ext cx="6413047" cy="5431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A70B387-4C14-A244-99EE-0BD55ED876B1}"/>
              </a:ext>
            </a:extLst>
          </p:cNvPr>
          <p:cNvSpPr txBox="1"/>
          <p:nvPr/>
        </p:nvSpPr>
        <p:spPr>
          <a:xfrm>
            <a:off x="373255" y="5022832"/>
            <a:ext cx="3147978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BTW, seemingly not yet doable in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C3A17F-244A-1246-9C1A-1F4F7A256897}"/>
              </a:ext>
            </a:extLst>
          </p:cNvPr>
          <p:cNvSpPr/>
          <p:nvPr/>
        </p:nvSpPr>
        <p:spPr>
          <a:xfrm>
            <a:off x="177400" y="350911"/>
            <a:ext cx="61574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000000"/>
                </a:solidFill>
                <a:latin typeface="Georgia" charset="0"/>
              </a:rPr>
              <a:t>What are the future directions for KG 3/3</a:t>
            </a:r>
            <a:endParaRPr lang="en-AT" dirty="0"/>
          </a:p>
        </p:txBody>
      </p:sp>
    </p:spTree>
    <p:extLst>
      <p:ext uri="{BB962C8B-B14F-4D97-AF65-F5344CB8AC3E}">
        <p14:creationId xmlns:p14="http://schemas.microsoft.com/office/powerpoint/2010/main" val="2066135235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2CB063-5E72-8B45-9159-C651A943AD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04949" y="1138502"/>
            <a:ext cx="8210547" cy="4576497"/>
          </a:xfrm>
        </p:spPr>
        <p:txBody>
          <a:bodyPr>
            <a:normAutofit/>
          </a:bodyPr>
          <a:lstStyle/>
          <a:p>
            <a:r>
              <a:rPr lang="en-AT" dirty="0"/>
              <a:t>if I could predict the future, I wouldn't be here…</a:t>
            </a:r>
          </a:p>
          <a:p>
            <a:endParaRPr lang="en-AT" dirty="0"/>
          </a:p>
          <a:p>
            <a:r>
              <a:rPr lang="en-AT" dirty="0"/>
              <a:t>... rather an invitation (especially to young researchers):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	There's still a lot of unfinished business and unfuilfilled promises from </a:t>
            </a:r>
          </a:p>
          <a:p>
            <a:r>
              <a:rPr lang="en-AT" dirty="0"/>
              <a:t>	Semantic Web, Linked Data, etc. that (despite "rebranding" into KGs) </a:t>
            </a:r>
          </a:p>
          <a:p>
            <a:pPr marL="833438" lvl="2" indent="-285750">
              <a:buFont typeface="Arial" panose="020B0604020202020204" pitchFamily="34" charset="0"/>
              <a:buChar char="•"/>
            </a:pPr>
            <a:r>
              <a:rPr lang="en-AT" dirty="0"/>
              <a:t>haven't been solved</a:t>
            </a:r>
          </a:p>
          <a:p>
            <a:pPr marL="833438" lvl="2" indent="-285750">
              <a:buFont typeface="Arial" panose="020B0604020202020204" pitchFamily="34" charset="0"/>
              <a:buChar char="•"/>
            </a:pPr>
            <a:r>
              <a:rPr lang="en-AT" dirty="0"/>
              <a:t>should and cou</a:t>
            </a:r>
            <a:r>
              <a:rPr lang="en-GB" dirty="0" err="1"/>
              <a:t>ld</a:t>
            </a:r>
            <a:r>
              <a:rPr lang="en-AT" dirty="0"/>
              <a:t> be solved/tackled with more research!</a:t>
            </a:r>
          </a:p>
          <a:p>
            <a:pPr marL="833438" lvl="2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547688" lvl="2" indent="0">
              <a:buNone/>
            </a:pPr>
            <a:r>
              <a:rPr lang="en-AT" dirty="0"/>
              <a:t>Let's do this together!</a:t>
            </a:r>
          </a:p>
          <a:p>
            <a:pPr marL="547688" lvl="2" indent="0">
              <a:buNone/>
            </a:pPr>
            <a:endParaRPr lang="en-AT" dirty="0"/>
          </a:p>
          <a:p>
            <a:pPr marL="547688" lvl="2" indent="0">
              <a:buNone/>
            </a:pPr>
            <a:r>
              <a:rPr lang="en-GB" dirty="0">
                <a:hlinkClick r:id="rId3"/>
              </a:rPr>
              <a:t>https://www.cost.eu/cost-action/distributed-knowledge-graphs/</a:t>
            </a:r>
            <a:r>
              <a:rPr lang="en-GB" dirty="0"/>
              <a:t> COST Action</a:t>
            </a:r>
          </a:p>
          <a:p>
            <a:pPr marL="547688" lvl="2" indent="0">
              <a:buNone/>
            </a:pPr>
            <a:r>
              <a:rPr lang="en-GB" dirty="0">
                <a:hlinkClick r:id="rId4"/>
              </a:rPr>
              <a:t>https://knowgraphs.eu/</a:t>
            </a:r>
            <a:r>
              <a:rPr lang="en-GB" dirty="0"/>
              <a:t> ITN</a:t>
            </a:r>
            <a:endParaRPr lang="en-A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EC6A297-F7D7-A14B-B9E0-C8FA1B656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Take-home 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311738-E5CC-7647-BB69-054F61796F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Rounded Rectangular Callout 4">
            <a:extLst>
              <a:ext uri="{FF2B5EF4-FFF2-40B4-BE49-F238E27FC236}">
                <a16:creationId xmlns:a16="http://schemas.microsoft.com/office/drawing/2014/main" id="{E8BB1C81-DCF5-DA46-A647-811731105F9C}"/>
              </a:ext>
            </a:extLst>
          </p:cNvPr>
          <p:cNvSpPr/>
          <p:nvPr/>
        </p:nvSpPr>
        <p:spPr>
          <a:xfrm>
            <a:off x="1407174" y="2244852"/>
            <a:ext cx="6804561" cy="612648"/>
          </a:xfrm>
          <a:prstGeom prst="wedgeRoundRectCallout">
            <a:avLst>
              <a:gd name="adj1" fmla="val -2211"/>
              <a:gd name="adj2" fmla="val -7318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T" dirty="0"/>
              <a:t>p.s.: Don't </a:t>
            </a:r>
            <a:r>
              <a:rPr lang="en-AT" b="1" i="1" dirty="0"/>
              <a:t>only</a:t>
            </a:r>
            <a:r>
              <a:rPr lang="en-AT" dirty="0"/>
              <a:t> work on DL, I know you do anyway, there's plenty of other stuff to do ;-)</a:t>
            </a:r>
          </a:p>
        </p:txBody>
      </p:sp>
    </p:spTree>
    <p:extLst>
      <p:ext uri="{BB962C8B-B14F-4D97-AF65-F5344CB8AC3E}">
        <p14:creationId xmlns:p14="http://schemas.microsoft.com/office/powerpoint/2010/main" val="14626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0D0BE30-823B-6842-9725-304192BA5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627" y="2614945"/>
            <a:ext cx="7489751" cy="903822"/>
          </a:xfrm>
        </p:spPr>
        <p:txBody>
          <a:bodyPr>
            <a:normAutofit fontScale="90000"/>
          </a:bodyPr>
          <a:lstStyle/>
          <a:p>
            <a:r>
              <a:rPr lang="en-GB" dirty="0"/>
              <a:t>• What are the problems of current KG approaches?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• What are your visions or thoughts about KG applications in academia and industry</a:t>
            </a:r>
            <a:br>
              <a:rPr lang="en-GB" dirty="0"/>
            </a:br>
            <a:br>
              <a:rPr lang="en-GB" dirty="0"/>
            </a:br>
            <a:br>
              <a:rPr lang="en-GB" dirty="0"/>
            </a:br>
            <a:r>
              <a:rPr lang="en-GB" dirty="0"/>
              <a:t>• What are the future directions for KG</a:t>
            </a:r>
            <a:endParaRPr lang="en-AT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4BF71E-3F41-5B41-AF6D-C23E56A9422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33716" y="1115365"/>
            <a:ext cx="8501737" cy="4702571"/>
          </a:xfrm>
        </p:spPr>
        <p:txBody>
          <a:bodyPr>
            <a:normAutofit fontScale="92500" lnSpcReduction="10000"/>
          </a:bodyPr>
          <a:lstStyle/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	Knowledge Graphs have unfinished business… </a:t>
            </a:r>
          </a:p>
          <a:p>
            <a:r>
              <a:rPr lang="en-AT" dirty="0"/>
              <a:t>    i.e., we can't just go along, without solving some core problems </a:t>
            </a:r>
          </a:p>
          <a:p>
            <a:r>
              <a:rPr lang="en-AT" dirty="0"/>
              <a:t>    (that don't go away by rebranding Semantic Web and Linked Data)!</a:t>
            </a:r>
          </a:p>
          <a:p>
            <a:endParaRPr lang="en-AT" dirty="0"/>
          </a:p>
          <a:p>
            <a:endParaRPr lang="en-AT" sz="600" dirty="0"/>
          </a:p>
          <a:p>
            <a:endParaRPr lang="en-AT" sz="600" dirty="0"/>
          </a:p>
          <a:p>
            <a:endParaRPr lang="en-AT" dirty="0"/>
          </a:p>
          <a:p>
            <a:r>
              <a:rPr lang="en-AT" dirty="0"/>
              <a:t>    Decentralised Data Eco-Systems beyond centralised KGs!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r>
              <a:rPr lang="en-AT" dirty="0"/>
              <a:t>	Natural </a:t>
            </a:r>
            <a:r>
              <a:rPr lang="en-AT" b="1" dirty="0"/>
              <a:t>Data</a:t>
            </a:r>
            <a:r>
              <a:rPr lang="en-AT" dirty="0"/>
              <a:t> Understanding, i.e. "NoNLP"!</a:t>
            </a:r>
          </a:p>
          <a:p>
            <a:r>
              <a:rPr lang="en-AT" dirty="0"/>
              <a:t>	Contextualisation … still ;-)</a:t>
            </a:r>
          </a:p>
          <a:p>
            <a:r>
              <a:rPr lang="en-AT" dirty="0"/>
              <a:t>	Scalable Linked Data Processing… now for real!</a:t>
            </a:r>
          </a:p>
          <a:p>
            <a:endParaRPr lang="en-AT" dirty="0"/>
          </a:p>
          <a:p>
            <a:endParaRPr lang="en-AT" dirty="0"/>
          </a:p>
          <a:p>
            <a:endParaRPr lang="en-AT" dirty="0"/>
          </a:p>
          <a:p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15ADFF-7309-6245-A692-C08D1AA88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BDB992C-4FDB-E34C-888C-5168023BFF25}"/>
              </a:ext>
            </a:extLst>
          </p:cNvPr>
          <p:cNvSpPr txBox="1">
            <a:spLocks/>
          </p:cNvSpPr>
          <p:nvPr/>
        </p:nvSpPr>
        <p:spPr bwMode="auto">
          <a:xfrm>
            <a:off x="846163" y="295820"/>
            <a:ext cx="6840000" cy="87974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306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Georgia" charset="0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Panel Questions - </a:t>
            </a:r>
            <a:r>
              <a:rPr lang="en-AT" dirty="0"/>
              <a:t>Short answers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4965165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7B5E2A-1E5D-DD49-8067-41864EA0507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T" dirty="0"/>
              <a:t>… with </a:t>
            </a:r>
            <a:r>
              <a:rPr lang="en-AT" b="1" i="1" dirty="0"/>
              <a:t>Linked Open Data</a:t>
            </a:r>
          </a:p>
          <a:p>
            <a:endParaRPr lang="en-AT" dirty="0"/>
          </a:p>
          <a:p>
            <a:r>
              <a:rPr lang="en-AT" dirty="0"/>
              <a:t>more specifically, with </a:t>
            </a:r>
            <a:r>
              <a:rPr lang="en-AT" b="1" dirty="0"/>
              <a:t>BOTH</a:t>
            </a:r>
          </a:p>
          <a:p>
            <a:r>
              <a:rPr lang="en-AT" b="1" dirty="0"/>
              <a:t>	</a:t>
            </a:r>
          </a:p>
          <a:p>
            <a:r>
              <a:rPr lang="en-AT" b="1" i="1" dirty="0"/>
              <a:t>	Linked Data</a:t>
            </a:r>
          </a:p>
          <a:p>
            <a:endParaRPr lang="en-AT" dirty="0"/>
          </a:p>
          <a:p>
            <a:r>
              <a:rPr lang="en-AT" dirty="0"/>
              <a:t>AND</a:t>
            </a:r>
          </a:p>
          <a:p>
            <a:endParaRPr lang="en-AT" dirty="0"/>
          </a:p>
          <a:p>
            <a:r>
              <a:rPr lang="en-AT" b="1" i="1" dirty="0"/>
              <a:t>	Open Data</a:t>
            </a:r>
          </a:p>
          <a:p>
            <a:endParaRPr lang="en-AT" dirty="0"/>
          </a:p>
          <a:p>
            <a:endParaRPr lang="en-AT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E2F100F-6C7D-1441-BEC0-0D030BEFF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07" y="139700"/>
            <a:ext cx="7114049" cy="903822"/>
          </a:xfrm>
        </p:spPr>
        <p:txBody>
          <a:bodyPr/>
          <a:lstStyle/>
          <a:p>
            <a:r>
              <a:rPr lang="en-AT" dirty="0"/>
              <a:t>Knowledge Graphs have unfinished business…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4BB99-3A48-F74D-A06D-175AC7D4E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ED245F-80D7-944D-8315-70BDC52BE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405" y="1238257"/>
            <a:ext cx="2996550" cy="1975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ked data - Wikipedia">
            <a:extLst>
              <a:ext uri="{FF2B5EF4-FFF2-40B4-BE49-F238E27FC236}">
                <a16:creationId xmlns:a16="http://schemas.microsoft.com/office/drawing/2014/main" id="{8CD4478F-3626-AD4B-9EAE-3ACBCF1F5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4437" y="2320606"/>
            <a:ext cx="1816955" cy="1585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A3E6DF-E561-1843-870E-ACA7A70AE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1309" y="4100509"/>
            <a:ext cx="2885704" cy="14345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1DABB5F-42E9-434C-A689-7202860A81C5}"/>
              </a:ext>
            </a:extLst>
          </p:cNvPr>
          <p:cNvSpPr txBox="1"/>
          <p:nvPr/>
        </p:nvSpPr>
        <p:spPr>
          <a:xfrm>
            <a:off x="5685042" y="1238257"/>
            <a:ext cx="2996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b="1" i="1" dirty="0">
                <a:solidFill>
                  <a:schemeClr val="bg1"/>
                </a:solidFill>
              </a:rPr>
              <a:t>You and I have unfinished business!</a:t>
            </a:r>
          </a:p>
        </p:txBody>
      </p:sp>
    </p:spTree>
    <p:extLst>
      <p:ext uri="{BB962C8B-B14F-4D97-AF65-F5344CB8AC3E}">
        <p14:creationId xmlns:p14="http://schemas.microsoft.com/office/powerpoint/2010/main" val="37629966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94902D-1DA2-6449-9C80-33206E271D8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T" dirty="0"/>
              <a:t>Beyond Dbpedia and Wikidata… we had the vision of a </a:t>
            </a:r>
            <a:r>
              <a:rPr lang="en-AT" b="1" i="1" dirty="0"/>
              <a:t>Web of Open KGs </a:t>
            </a:r>
            <a:r>
              <a:rPr lang="en-AT" dirty="0"/>
              <a:t>that would be </a:t>
            </a:r>
            <a:r>
              <a:rPr lang="en-AT" i="1" dirty="0"/>
              <a:t>interlinked</a:t>
            </a:r>
            <a:r>
              <a:rPr lang="en-AT" dirty="0"/>
              <a:t> and </a:t>
            </a:r>
            <a:r>
              <a:rPr lang="en-AT" i="1" dirty="0"/>
              <a:t>queryable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96BDE6-9297-924C-A3A1-6B91F6A54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Knowledge Graphs and Linked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1C6221-50CF-564D-82F7-726D84FD4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5" name="Picture 2" descr="Linked data - Wikipedia">
            <a:extLst>
              <a:ext uri="{FF2B5EF4-FFF2-40B4-BE49-F238E27FC236}">
                <a16:creationId xmlns:a16="http://schemas.microsoft.com/office/drawing/2014/main" id="{3318F016-3E8A-0C40-958A-9DA062A5A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69" y="1926967"/>
            <a:ext cx="3139625" cy="27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A123D5-CA8F-E24F-8763-9603F07750FB}"/>
              </a:ext>
            </a:extLst>
          </p:cNvPr>
          <p:cNvSpPr txBox="1"/>
          <p:nvPr/>
        </p:nvSpPr>
        <p:spPr>
          <a:xfrm>
            <a:off x="3353299" y="2078749"/>
            <a:ext cx="3218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i="1" dirty="0"/>
              <a:t>Did it produce more than this lovely picture?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096A0B2-BE8D-AA4E-91E3-6DDEEFF742B2}"/>
              </a:ext>
            </a:extLst>
          </p:cNvPr>
          <p:cNvSpPr txBox="1"/>
          <p:nvPr/>
        </p:nvSpPr>
        <p:spPr>
          <a:xfrm>
            <a:off x="3515098" y="2876863"/>
            <a:ext cx="55101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400" dirty="0"/>
              <a:t>Yet: we are left with tons of issues [1]!</a:t>
            </a:r>
          </a:p>
          <a:p>
            <a:endParaRPr lang="en-AT" sz="1400" dirty="0"/>
          </a:p>
          <a:p>
            <a:r>
              <a:rPr lang="en-AT" sz="1400" dirty="0"/>
              <a:t>… e.g. </a:t>
            </a:r>
          </a:p>
          <a:p>
            <a:r>
              <a:rPr lang="en-AT" sz="1400" dirty="0"/>
              <a:t>linkage </a:t>
            </a:r>
            <a:r>
              <a:rPr lang="en-AT" sz="1200" dirty="0"/>
              <a:t>between</a:t>
            </a:r>
            <a:r>
              <a:rPr lang="en-AT" sz="1400" dirty="0"/>
              <a:t> KGs still sparse [2], </a:t>
            </a:r>
          </a:p>
          <a:p>
            <a:r>
              <a:rPr lang="en-AT" sz="1400" dirty="0"/>
              <a:t>but also others, e.g. availability &amp; sustainability </a:t>
            </a:r>
          </a:p>
          <a:p>
            <a:r>
              <a:rPr lang="en-AT" sz="1400" dirty="0"/>
              <a:t>(beyond a PhD lifetime) of Open KGs!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4A63F1-BAF0-7E43-A644-A49DA5D5F2EE}"/>
              </a:ext>
            </a:extLst>
          </p:cNvPr>
          <p:cNvSpPr/>
          <p:nvPr/>
        </p:nvSpPr>
        <p:spPr>
          <a:xfrm>
            <a:off x="-4319" y="4572474"/>
            <a:ext cx="9144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i="1" dirty="0"/>
              <a:t>[1] Axel Polleres, </a:t>
            </a:r>
            <a:r>
              <a:rPr lang="en-GB" sz="1200" i="1" dirty="0" err="1"/>
              <a:t>Maulik</a:t>
            </a:r>
            <a:r>
              <a:rPr lang="en-GB" sz="1200" i="1" dirty="0"/>
              <a:t> Rajendra </a:t>
            </a:r>
            <a:r>
              <a:rPr lang="en-GB" sz="1200" i="1" dirty="0" err="1"/>
              <a:t>Kamdar</a:t>
            </a:r>
            <a:r>
              <a:rPr lang="en-GB" sz="1200" i="1" dirty="0"/>
              <a:t>, Javier D. Fernández, Tania </a:t>
            </a:r>
            <a:r>
              <a:rPr lang="en-GB" sz="1200" i="1" dirty="0" err="1"/>
              <a:t>Tudorache</a:t>
            </a:r>
            <a:r>
              <a:rPr lang="en-GB" sz="1200" i="1" dirty="0"/>
              <a:t>, and Mark A. </a:t>
            </a:r>
            <a:r>
              <a:rPr lang="en-GB" sz="1200" i="1" dirty="0" err="1"/>
              <a:t>Musen</a:t>
            </a:r>
            <a:r>
              <a:rPr lang="en-GB" sz="1200" i="1" dirty="0"/>
              <a:t>. A more decentralized vision for linked data. 11(1):101--113, January 2020. SWJ 10-years special issue. [ </a:t>
            </a:r>
            <a:r>
              <a:rPr lang="en-GB" sz="1200" i="1" dirty="0">
                <a:hlinkClick r:id="rId3"/>
              </a:rPr>
              <a:t>http</a:t>
            </a:r>
            <a:r>
              <a:rPr lang="en-GB" sz="1200" i="1" dirty="0"/>
              <a:t> ]</a:t>
            </a:r>
          </a:p>
          <a:p>
            <a:r>
              <a:rPr lang="en-GB" sz="1200" i="1" dirty="0"/>
              <a:t>[2] </a:t>
            </a:r>
            <a:r>
              <a:rPr lang="en-GB" sz="1200" dirty="0"/>
              <a:t>Armin Haller, Javier D. Fernández, </a:t>
            </a:r>
            <a:r>
              <a:rPr lang="en-GB" sz="1200" dirty="0" err="1"/>
              <a:t>Maulik</a:t>
            </a:r>
            <a:r>
              <a:rPr lang="en-GB" sz="1200" dirty="0"/>
              <a:t> R. </a:t>
            </a:r>
            <a:r>
              <a:rPr lang="en-GB" sz="1200" dirty="0" err="1"/>
              <a:t>Kamdar</a:t>
            </a:r>
            <a:r>
              <a:rPr lang="en-GB" sz="1200" dirty="0"/>
              <a:t>, and Axel Polleres. What are links in linked open data? a characterization and evaluation of links between knowledge graphs on the web. </a:t>
            </a:r>
            <a:r>
              <a:rPr lang="en-GB" sz="1200" i="1" dirty="0"/>
              <a:t>ACM Journal of Data and Information Quality (JDIQ)</a:t>
            </a:r>
            <a:r>
              <a:rPr lang="en-GB" sz="1200" dirty="0"/>
              <a:t>, to appear, Pre-print available </a:t>
            </a:r>
            <a:r>
              <a:rPr lang="en-GB" sz="1200" dirty="0">
                <a:hlinkClick r:id="rId4"/>
              </a:rPr>
              <a:t>https://epub.wu.ac.at/7193/</a:t>
            </a:r>
            <a:r>
              <a:rPr lang="en-GB" sz="1200" dirty="0"/>
              <a:t>. </a:t>
            </a:r>
            <a:endParaRPr lang="en-AT" sz="1200" i="1" dirty="0"/>
          </a:p>
        </p:txBody>
      </p:sp>
    </p:spTree>
    <p:extLst>
      <p:ext uri="{BB962C8B-B14F-4D97-AF65-F5344CB8AC3E}">
        <p14:creationId xmlns:p14="http://schemas.microsoft.com/office/powerpoint/2010/main" val="30727034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2633B2-CAC3-8842-B11D-B6671C5515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T" dirty="0"/>
              <a:t>Open Data had a boost some years ago and is still trending, esp. for Government Data &amp; Transparency!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381E0-047C-FD40-8C34-9F21D784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4093875-6D43-594E-AF22-38D5B21E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Knowledge Graphs and Open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B63E7-59A1-7B4D-8FFE-F10665689515}"/>
              </a:ext>
            </a:extLst>
          </p:cNvPr>
          <p:cNvSpPr txBox="1"/>
          <p:nvPr/>
        </p:nvSpPr>
        <p:spPr>
          <a:xfrm>
            <a:off x="1768601" y="2330599"/>
            <a:ext cx="612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400" i="1" dirty="0"/>
              <a:t>Yet: hardly any of this data is linked/linkable or even findable!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DD95C8-6D43-7344-AD15-20245F99EF2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169" y="2857500"/>
            <a:ext cx="4155413" cy="24458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0E7068C-D8B7-5341-B295-6B1FFB32A10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820"/>
          <a:stretch/>
        </p:blipFill>
        <p:spPr>
          <a:xfrm>
            <a:off x="4874722" y="3479470"/>
            <a:ext cx="4172182" cy="270690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774F56-133C-D44F-AA1B-E26931C1E8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97205" y="1877674"/>
            <a:ext cx="1211420" cy="114184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67EC19-959A-F44D-8676-512315249D0D}"/>
              </a:ext>
            </a:extLst>
          </p:cNvPr>
          <p:cNvSpPr/>
          <p:nvPr/>
        </p:nvSpPr>
        <p:spPr>
          <a:xfrm>
            <a:off x="7255960" y="3063972"/>
            <a:ext cx="198514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/>
              <a:t>A good start, but</a:t>
            </a:r>
          </a:p>
          <a:p>
            <a:r>
              <a:rPr lang="en-US" sz="1050" dirty="0"/>
              <a:t>not much better either!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5306BF6-244E-E343-8386-7E9DEE5FCC3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4722" y="3472444"/>
            <a:ext cx="4172182" cy="649843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B2DFE31-68DA-6B4D-B732-E9823BB26D64}"/>
              </a:ext>
            </a:extLst>
          </p:cNvPr>
          <p:cNvSpPr txBox="1"/>
          <p:nvPr/>
        </p:nvSpPr>
        <p:spPr>
          <a:xfrm>
            <a:off x="4948898" y="3883907"/>
            <a:ext cx="1532978" cy="169277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100" dirty="0"/>
              <a:t>Leopoldstadt</a:t>
            </a:r>
            <a:endParaRPr lang="en-US" sz="1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7B71F94-CA77-394F-BAB9-04E16E56818D}"/>
              </a:ext>
            </a:extLst>
          </p:cNvPr>
          <p:cNvSpPr txBox="1"/>
          <p:nvPr/>
        </p:nvSpPr>
        <p:spPr>
          <a:xfrm>
            <a:off x="808897" y="3479470"/>
            <a:ext cx="1532978" cy="153888"/>
          </a:xfrm>
          <a:prstGeom prst="rect">
            <a:avLst/>
          </a:prstGeom>
          <a:solidFill>
            <a:schemeClr val="bg1"/>
          </a:solidFill>
        </p:spPr>
        <p:txBody>
          <a:bodyPr wrap="square" tIns="0" bIns="0" rtlCol="0">
            <a:spAutoFit/>
          </a:bodyPr>
          <a:lstStyle/>
          <a:p>
            <a:r>
              <a:rPr lang="en-US" sz="1000" dirty="0"/>
              <a:t>Leopoldstadt</a:t>
            </a:r>
            <a:endParaRPr lang="en-US" sz="11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02D0CD-5F14-BC40-9989-582B60B27D9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50881">
            <a:off x="1915900" y="3519467"/>
            <a:ext cx="3933016" cy="893661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58225353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nhaltsplatzhalter 4">
            <a:extLst>
              <a:ext uri="{FF2B5EF4-FFF2-40B4-BE49-F238E27FC236}">
                <a16:creationId xmlns:a16="http://schemas.microsoft.com/office/drawing/2014/main" id="{1D60A5C4-A826-334B-A6B6-48356F57AAD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2172" y="2586762"/>
            <a:ext cx="2908715" cy="2988538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E2633B2-CAC3-8842-B11D-B6671C55156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AT" dirty="0"/>
              <a:t>Open Data had a boost some years ago and is still trending, esp. for Government Data &amp; Transparency!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8381E0-047C-FD40-8C34-9F21D7840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24093875-6D43-594E-AF22-38D5B21E7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T" dirty="0"/>
              <a:t>Knowledge Graphs and Open Data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8B63E7-59A1-7B4D-8FFE-F10665689515}"/>
              </a:ext>
            </a:extLst>
          </p:cNvPr>
          <p:cNvSpPr txBox="1"/>
          <p:nvPr/>
        </p:nvSpPr>
        <p:spPr>
          <a:xfrm>
            <a:off x="1768601" y="2330599"/>
            <a:ext cx="6128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T" sz="1400" i="1" dirty="0"/>
              <a:t>Yet: hardy any of this data is linked/linkable or even findable!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5DD141-32A2-6749-BD19-F93F0DD556FA}"/>
              </a:ext>
            </a:extLst>
          </p:cNvPr>
          <p:cNvSpPr/>
          <p:nvPr/>
        </p:nvSpPr>
        <p:spPr>
          <a:xfrm>
            <a:off x="0" y="4948396"/>
            <a:ext cx="6856278" cy="70788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GB" sz="1400" i="1" dirty="0">
                <a:latin typeface="Helvetica" pitchFamily="2" charset="0"/>
              </a:rPr>
              <a:t>Keynote "How do Linked Data, Open Data, and Knowledge Graphs interplay?" at</a:t>
            </a:r>
          </a:p>
          <a:p>
            <a:r>
              <a:rPr lang="en-GB" sz="1400" i="1" dirty="0">
                <a:latin typeface="Helvetica" pitchFamily="2" charset="0"/>
              </a:rPr>
              <a:t>DEXA 2019, August 2019, Linz, Austria. </a:t>
            </a:r>
            <a:r>
              <a:rPr lang="en-GB" sz="1200" i="1" dirty="0">
                <a:latin typeface="Helvetica" pitchFamily="2" charset="0"/>
                <a:hlinkClick r:id="rId3"/>
              </a:rPr>
              <a:t>polleres.net/presentations/20190827DEXA_keynote.pdf</a:t>
            </a:r>
            <a:r>
              <a:rPr lang="en-GB" sz="1200" i="1" dirty="0">
                <a:latin typeface="Helvetica" pitchFamily="2" charset="0"/>
              </a:rPr>
              <a:t> </a:t>
            </a:r>
            <a:endParaRPr lang="en-GB" sz="1200" i="1" dirty="0">
              <a:effectLst/>
              <a:latin typeface="Helvetica" pitchFamily="2" charset="0"/>
            </a:endParaRPr>
          </a:p>
        </p:txBody>
      </p:sp>
      <p:sp>
        <p:nvSpPr>
          <p:cNvPr id="16" name="Rounded Rectangular Callout 15">
            <a:extLst>
              <a:ext uri="{FF2B5EF4-FFF2-40B4-BE49-F238E27FC236}">
                <a16:creationId xmlns:a16="http://schemas.microsoft.com/office/drawing/2014/main" id="{41AAA9B7-0840-B445-A5B7-02E404B2D659}"/>
              </a:ext>
            </a:extLst>
          </p:cNvPr>
          <p:cNvSpPr/>
          <p:nvPr/>
        </p:nvSpPr>
        <p:spPr>
          <a:xfrm>
            <a:off x="208006" y="3451361"/>
            <a:ext cx="5278394" cy="1391936"/>
          </a:xfrm>
          <a:prstGeom prst="wedgeRoundRectCallout">
            <a:avLst>
              <a:gd name="adj1" fmla="val -15538"/>
              <a:gd name="adj2" fmla="val 49897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(Open) Knowledge Graphs can be used to </a:t>
            </a:r>
            <a:r>
              <a:rPr lang="en-US" b="1" i="1" dirty="0"/>
              <a:t>link Open Data</a:t>
            </a:r>
            <a:r>
              <a:rPr lang="en-US" i="1" dirty="0"/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i="1" dirty="0"/>
              <a:t>challenges: Coverage, numeric data, OD Quality/KG Quality</a:t>
            </a:r>
          </a:p>
        </p:txBody>
      </p:sp>
    </p:spTree>
    <p:extLst>
      <p:ext uri="{BB962C8B-B14F-4D97-AF65-F5344CB8AC3E}">
        <p14:creationId xmlns:p14="http://schemas.microsoft.com/office/powerpoint/2010/main" val="148985542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6686121-0272-A547-A974-B4A6CE03B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are your vision or thoughts about KG applications in academia and industry</a:t>
            </a:r>
            <a:endParaRPr lang="en-AT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D82485-A10D-9344-8223-4AFCF66BA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3DC40E-DBBE-4E2D-9EEC-FBF0DA0E9179}" type="slidenum">
              <a:rPr lang="en-GB" sz="900" smtClean="0"/>
              <a:pPr/>
              <a:t>7</a:t>
            </a:fld>
            <a:endParaRPr lang="en-GB" sz="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B5B6196-FAAA-414F-BC3C-4CCD430CF7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06" t="33078"/>
          <a:stretch/>
        </p:blipFill>
        <p:spPr>
          <a:xfrm>
            <a:off x="6117721" y="1718778"/>
            <a:ext cx="2762110" cy="2660700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18A1089C-D4F0-E94E-A8C3-40D15F58AB59}"/>
              </a:ext>
            </a:extLst>
          </p:cNvPr>
          <p:cNvGrpSpPr/>
          <p:nvPr/>
        </p:nvGrpSpPr>
        <p:grpSpPr>
          <a:xfrm>
            <a:off x="3532129" y="1684912"/>
            <a:ext cx="3352800" cy="2660700"/>
            <a:chOff x="16933" y="3934539"/>
            <a:chExt cx="3352800" cy="2660700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CD8D99C-DBF2-F74B-95F2-0FB0E97269C6}"/>
                </a:ext>
              </a:extLst>
            </p:cNvPr>
            <p:cNvGrpSpPr/>
            <p:nvPr/>
          </p:nvGrpSpPr>
          <p:grpSpPr>
            <a:xfrm>
              <a:off x="16933" y="3934539"/>
              <a:ext cx="2585592" cy="2660700"/>
              <a:chOff x="16933" y="3934539"/>
              <a:chExt cx="2585592" cy="266070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F73EFF0-A3C5-D240-A7EE-40F77DC587B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l="48906" t="33078" r="3266"/>
              <a:stretch/>
            </p:blipFill>
            <p:spPr>
              <a:xfrm>
                <a:off x="16933" y="3934539"/>
                <a:ext cx="2585592" cy="2660700"/>
              </a:xfrm>
              <a:prstGeom prst="rect">
                <a:avLst/>
              </a:prstGeom>
              <a:solidFill>
                <a:schemeClr val="accent1"/>
              </a:solidFill>
            </p:spPr>
          </p:pic>
          <p:sp>
            <p:nvSpPr>
              <p:cNvPr id="10" name="Oval 9">
                <a:extLst>
                  <a:ext uri="{FF2B5EF4-FFF2-40B4-BE49-F238E27FC236}">
                    <a16:creationId xmlns:a16="http://schemas.microsoft.com/office/drawing/2014/main" id="{6F5B14AE-EBA5-E84A-A1E0-D0E399DD4F6A}"/>
                  </a:ext>
                </a:extLst>
              </p:cNvPr>
              <p:cNvSpPr/>
              <p:nvPr/>
            </p:nvSpPr>
            <p:spPr>
              <a:xfrm>
                <a:off x="2141824" y="5371452"/>
                <a:ext cx="383177" cy="391886"/>
              </a:xfrm>
              <a:prstGeom prst="ellipse">
                <a:avLst/>
              </a:prstGeom>
              <a:solidFill>
                <a:schemeClr val="bg1"/>
              </a:solidFill>
              <a:ln w="15875">
                <a:solidFill>
                  <a:srgbClr val="2A7AB8">
                    <a:alpha val="55000"/>
                  </a:srgbClr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pPr algn="ctr"/>
                <a:r>
                  <a:rPr lang="en-US" sz="700" b="1" dirty="0">
                    <a:solidFill>
                      <a:srgbClr val="2A7AB8"/>
                    </a:solidFill>
                  </a:rPr>
                  <a:t>SME</a:t>
                </a:r>
              </a:p>
            </p:txBody>
          </p:sp>
        </p:grp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4F798AB-7017-534B-B43D-06D1A0AF9A52}"/>
                </a:ext>
              </a:extLst>
            </p:cNvPr>
            <p:cNvCxnSpPr>
              <a:cxnSpLocks/>
            </p:cNvCxnSpPr>
            <p:nvPr/>
          </p:nvCxnSpPr>
          <p:spPr>
            <a:xfrm>
              <a:off x="1822337" y="5236019"/>
              <a:ext cx="1547396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FC291B16-7FE5-8C48-B635-5442267AFB19}"/>
              </a:ext>
            </a:extLst>
          </p:cNvPr>
          <p:cNvSpPr/>
          <p:nvPr/>
        </p:nvSpPr>
        <p:spPr>
          <a:xfrm>
            <a:off x="6962453" y="2552586"/>
            <a:ext cx="956732" cy="9255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SME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3614BF1-B2F9-DD42-A8CF-174DE446E607}"/>
              </a:ext>
            </a:extLst>
          </p:cNvPr>
          <p:cNvGrpSpPr/>
          <p:nvPr/>
        </p:nvGrpSpPr>
        <p:grpSpPr>
          <a:xfrm>
            <a:off x="4660562" y="3433101"/>
            <a:ext cx="2847816" cy="2101934"/>
            <a:chOff x="4414346" y="3625328"/>
            <a:chExt cx="2847816" cy="2101934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F87AB096-369D-0641-AA5D-179D7FA049DB}"/>
                </a:ext>
              </a:extLst>
            </p:cNvPr>
            <p:cNvSpPr/>
            <p:nvPr/>
          </p:nvSpPr>
          <p:spPr>
            <a:xfrm>
              <a:off x="5330786" y="4631197"/>
              <a:ext cx="1081437" cy="1084291"/>
            </a:xfrm>
            <a:prstGeom prst="ellipse">
              <a:avLst/>
            </a:prstGeom>
            <a:solidFill>
              <a:schemeClr val="accent1"/>
            </a:solidFill>
            <a:ln w="158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400" dirty="0">
                  <a:solidFill>
                    <a:schemeClr val="bg1"/>
                  </a:solidFill>
                </a:rPr>
                <a:t>Govern-</a:t>
              </a:r>
              <a:r>
                <a:rPr lang="en-US" sz="1400" dirty="0" err="1">
                  <a:solidFill>
                    <a:schemeClr val="bg1"/>
                  </a:solidFill>
                </a:rPr>
                <a:t>ment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179AAADC-C5A6-194E-B5CA-702D7E6BA654}"/>
                </a:ext>
              </a:extLst>
            </p:cNvPr>
            <p:cNvCxnSpPr>
              <a:cxnSpLocks/>
              <a:stCxn id="13" idx="7"/>
            </p:cNvCxnSpPr>
            <p:nvPr/>
          </p:nvCxnSpPr>
          <p:spPr>
            <a:xfrm flipV="1">
              <a:off x="6253850" y="3705938"/>
              <a:ext cx="900362" cy="108405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F29EABA-7040-0E4F-B73C-4938396D3314}"/>
                </a:ext>
              </a:extLst>
            </p:cNvPr>
            <p:cNvCxnSpPr>
              <a:cxnSpLocks/>
              <a:stCxn id="13" idx="1"/>
            </p:cNvCxnSpPr>
            <p:nvPr/>
          </p:nvCxnSpPr>
          <p:spPr>
            <a:xfrm flipH="1" flipV="1">
              <a:off x="4588797" y="3625328"/>
              <a:ext cx="900362" cy="116466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2BE9BD63-07C9-DA4A-A362-1BC35D30FA42}"/>
                </a:ext>
              </a:extLst>
            </p:cNvPr>
            <p:cNvCxnSpPr>
              <a:cxnSpLocks/>
              <a:stCxn id="13" idx="6"/>
              <a:endCxn id="17" idx="2"/>
            </p:cNvCxnSpPr>
            <p:nvPr/>
          </p:nvCxnSpPr>
          <p:spPr>
            <a:xfrm flipV="1">
              <a:off x="6412223" y="5143198"/>
              <a:ext cx="521977" cy="3014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99E0F8D-C668-5849-AD4D-24FA0733B07D}"/>
                </a:ext>
              </a:extLst>
            </p:cNvPr>
            <p:cNvSpPr/>
            <p:nvPr/>
          </p:nvSpPr>
          <p:spPr>
            <a:xfrm>
              <a:off x="6934200" y="4969089"/>
              <a:ext cx="327962" cy="34821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1D8CCB37-7303-7E46-B346-4AD19DD72514}"/>
                </a:ext>
              </a:extLst>
            </p:cNvPr>
            <p:cNvCxnSpPr>
              <a:cxnSpLocks/>
              <a:endCxn id="19" idx="2"/>
            </p:cNvCxnSpPr>
            <p:nvPr/>
          </p:nvCxnSpPr>
          <p:spPr>
            <a:xfrm>
              <a:off x="6358248" y="5379045"/>
              <a:ext cx="468002" cy="17410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04ADF80-23DC-CC4F-A65C-4EB46E968CF7}"/>
                </a:ext>
              </a:extLst>
            </p:cNvPr>
            <p:cNvSpPr/>
            <p:nvPr/>
          </p:nvSpPr>
          <p:spPr>
            <a:xfrm>
              <a:off x="6826250" y="5379045"/>
              <a:ext cx="327962" cy="34821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1B849EFA-186F-E141-8020-24A17327551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64372" y="5361476"/>
              <a:ext cx="521032" cy="17410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4F5A3F70-8493-C843-9E2C-56F58F049027}"/>
                </a:ext>
              </a:extLst>
            </p:cNvPr>
            <p:cNvSpPr/>
            <p:nvPr/>
          </p:nvSpPr>
          <p:spPr>
            <a:xfrm>
              <a:off x="4536410" y="5361476"/>
              <a:ext cx="327962" cy="34821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1637C88-8D3A-804F-B522-6F8CD9D1E0A5}"/>
                </a:ext>
              </a:extLst>
            </p:cNvPr>
            <p:cNvCxnSpPr>
              <a:cxnSpLocks/>
            </p:cNvCxnSpPr>
            <p:nvPr/>
          </p:nvCxnSpPr>
          <p:spPr>
            <a:xfrm>
              <a:off x="4742308" y="5118063"/>
              <a:ext cx="588478" cy="25135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FB94A31-3803-2144-AA3D-F06BC8CF7789}"/>
                </a:ext>
              </a:extLst>
            </p:cNvPr>
            <p:cNvSpPr/>
            <p:nvPr/>
          </p:nvSpPr>
          <p:spPr>
            <a:xfrm>
              <a:off x="4414346" y="4943953"/>
              <a:ext cx="327962" cy="348217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9AE8CF1-C8F1-DE49-8971-E927E59D271A}"/>
                </a:ext>
              </a:extLst>
            </p:cNvPr>
            <p:cNvSpPr txBox="1"/>
            <p:nvPr/>
          </p:nvSpPr>
          <p:spPr>
            <a:xfrm rot="5400000">
              <a:off x="4882874" y="5162369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…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5136D26B-0E86-C84A-A427-246844F4D437}"/>
                </a:ext>
              </a:extLst>
            </p:cNvPr>
            <p:cNvSpPr txBox="1"/>
            <p:nvPr/>
          </p:nvSpPr>
          <p:spPr>
            <a:xfrm rot="5400000">
              <a:off x="6583483" y="5147047"/>
              <a:ext cx="39946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…</a:t>
              </a:r>
            </a:p>
          </p:txBody>
        </p:sp>
      </p:grpSp>
      <p:sp>
        <p:nvSpPr>
          <p:cNvPr id="26" name="Oval 25">
            <a:extLst>
              <a:ext uri="{FF2B5EF4-FFF2-40B4-BE49-F238E27FC236}">
                <a16:creationId xmlns:a16="http://schemas.microsoft.com/office/drawing/2014/main" id="{845DC395-FC9C-F14D-ADBA-30C12C9BF615}"/>
              </a:ext>
            </a:extLst>
          </p:cNvPr>
          <p:cNvSpPr/>
          <p:nvPr/>
        </p:nvSpPr>
        <p:spPr>
          <a:xfrm>
            <a:off x="4372092" y="2502861"/>
            <a:ext cx="956732" cy="925500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You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A5DBA-0E47-D744-BD1F-91D2E54C1FC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010" y="1146741"/>
            <a:ext cx="8210547" cy="3814940"/>
          </a:xfrm>
        </p:spPr>
        <p:txBody>
          <a:bodyPr/>
          <a:lstStyle/>
          <a:p>
            <a:r>
              <a:rPr lang="en-AT" dirty="0"/>
              <a:t>We need to build on our strength!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dirty="0"/>
              <a:t>Rather than (more) centralised KGs ….</a:t>
            </a:r>
          </a:p>
          <a:p>
            <a:pPr marL="558800" lvl="1" indent="-285750">
              <a:buFont typeface="Arial" panose="020B0604020202020204" pitchFamily="34" charset="0"/>
              <a:buChar char="•"/>
            </a:pPr>
            <a:r>
              <a:rPr lang="en-AT" dirty="0"/>
              <a:t>Make a </a:t>
            </a:r>
            <a:r>
              <a:rPr lang="en-AT" b="1" dirty="0"/>
              <a:t>Decentralised </a:t>
            </a:r>
          </a:p>
          <a:p>
            <a:pPr marL="273050" lvl="1" indent="0">
              <a:buNone/>
            </a:pPr>
            <a:r>
              <a:rPr lang="en-AT" b="1" dirty="0"/>
              <a:t>     </a:t>
            </a:r>
            <a:r>
              <a:rPr lang="en-AT" dirty="0"/>
              <a:t>Data Eco-Systems work!</a:t>
            </a:r>
          </a:p>
          <a:p>
            <a:pPr marL="55880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558800" lvl="1" indent="-285750">
              <a:buFont typeface="Wingdings" pitchFamily="2" charset="2"/>
              <a:buChar char="à"/>
            </a:pPr>
            <a:r>
              <a:rPr lang="en-AT" dirty="0"/>
              <a:t>enable trusted data sharing</a:t>
            </a:r>
          </a:p>
          <a:p>
            <a:pPr marL="558800" lvl="1" indent="-285750">
              <a:buFont typeface="Wingdings" pitchFamily="2" charset="2"/>
              <a:buChar char="à"/>
            </a:pPr>
            <a:r>
              <a:rPr lang="en-AT" dirty="0"/>
              <a:t>enable FAIR principles </a:t>
            </a:r>
          </a:p>
          <a:p>
            <a:pPr marL="558800" lvl="1" indent="-285750">
              <a:buFont typeface="Wingdings" pitchFamily="2" charset="2"/>
              <a:buChar char="à"/>
            </a:pPr>
            <a:endParaRPr lang="en-AT" dirty="0"/>
          </a:p>
          <a:p>
            <a:pPr marL="558800" lvl="1" indent="-285750">
              <a:buFont typeface="Wingdings" pitchFamily="2" charset="2"/>
              <a:buChar char="à"/>
            </a:pPr>
            <a:endParaRPr lang="en-AT" dirty="0"/>
          </a:p>
          <a:p>
            <a:pPr marL="273050" lvl="1" indent="0">
              <a:buNone/>
            </a:pPr>
            <a:r>
              <a:rPr lang="en-AT" dirty="0"/>
              <a:t>Applications galore!</a:t>
            </a:r>
          </a:p>
          <a:p>
            <a:pPr marL="273050" lvl="1" indent="0">
              <a:buNone/>
            </a:pPr>
            <a:endParaRPr lang="en-AT" dirty="0"/>
          </a:p>
          <a:p>
            <a:pPr marL="273050" lvl="1" indent="0">
              <a:buNone/>
            </a:pPr>
            <a:endParaRPr lang="en-AT" dirty="0"/>
          </a:p>
          <a:p>
            <a:pPr marL="558800" lvl="1" indent="-285750">
              <a:buFont typeface="Arial" panose="020B0604020202020204" pitchFamily="34" charset="0"/>
              <a:buChar char="•"/>
            </a:pPr>
            <a:endParaRPr lang="en-AT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T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BCA957F-D44E-2A47-83F7-6F432FBA7A00}"/>
              </a:ext>
            </a:extLst>
          </p:cNvPr>
          <p:cNvSpPr/>
          <p:nvPr/>
        </p:nvSpPr>
        <p:spPr>
          <a:xfrm>
            <a:off x="753816" y="4469154"/>
            <a:ext cx="32411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e.g.: bring together personal data spaces and industrial data spaces!</a:t>
            </a:r>
          </a:p>
        </p:txBody>
      </p:sp>
    </p:spTree>
    <p:extLst>
      <p:ext uri="{BB962C8B-B14F-4D97-AF65-F5344CB8AC3E}">
        <p14:creationId xmlns:p14="http://schemas.microsoft.com/office/powerpoint/2010/main" val="817501379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7AF6AE-608C-BA40-AFFD-6D271673E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899" y="985651"/>
            <a:ext cx="6840000" cy="879746"/>
          </a:xfrm>
        </p:spPr>
        <p:txBody>
          <a:bodyPr/>
          <a:lstStyle/>
          <a:p>
            <a:r>
              <a:rPr lang="en-US" dirty="0"/>
              <a:t>Towards "Natural Data Understanding"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A8B5913-614D-584F-87F4-29C61E3E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7313" y="5207841"/>
            <a:ext cx="563569" cy="258085"/>
          </a:xfrm>
        </p:spPr>
        <p:txBody>
          <a:bodyPr/>
          <a:lstStyle/>
          <a:p>
            <a:fld id="{BE3DC40E-DBBE-4E2D-9EEC-FBF0DA0E9179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57DB6-7E2A-094F-BE4D-7ED5C83828AD}"/>
              </a:ext>
            </a:extLst>
          </p:cNvPr>
          <p:cNvSpPr txBox="1"/>
          <p:nvPr/>
        </p:nvSpPr>
        <p:spPr>
          <a:xfrm>
            <a:off x="221449" y="1386577"/>
            <a:ext cx="6206088" cy="2962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r>
              <a:rPr lang="en-US" sz="1600" dirty="0"/>
              <a:t>”Natural Data” = “Structured Data as it occurs in the wild”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Heterogenous data assets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From different sources and origins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Different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Different Semantics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Sparse descriptive metadata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Raw/not necessarily for human consumption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50" dirty="0"/>
          </a:p>
          <a:p>
            <a:r>
              <a:rPr lang="en-US" sz="1600" dirty="0">
                <a:sym typeface="Wingdings" pitchFamily="2" charset="2"/>
              </a:rPr>
              <a:t> (</a:t>
            </a:r>
            <a:r>
              <a:rPr lang="en-US" sz="1600" b="1" dirty="0">
                <a:sym typeface="Wingdings" pitchFamily="2" charset="2"/>
              </a:rPr>
              <a:t>Still</a:t>
            </a:r>
            <a:r>
              <a:rPr lang="en-US" sz="1600" dirty="0">
                <a:sym typeface="Wingdings" pitchFamily="2" charset="2"/>
              </a:rPr>
              <a:t>) Hard to search and integrate!</a:t>
            </a:r>
            <a:endParaRPr lang="en-US" sz="16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13F0E-3111-4244-9DF5-20EA6AE549DD}"/>
              </a:ext>
            </a:extLst>
          </p:cNvPr>
          <p:cNvSpPr/>
          <p:nvPr/>
        </p:nvSpPr>
        <p:spPr>
          <a:xfrm>
            <a:off x="129899" y="481540"/>
            <a:ext cx="61574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000000"/>
                </a:solidFill>
                <a:latin typeface="Georgia" charset="0"/>
              </a:rPr>
              <a:t>What are the future directions for KG 1/3</a:t>
            </a:r>
            <a:endParaRPr lang="en-AT" dirty="0"/>
          </a:p>
        </p:txBody>
      </p:sp>
      <p:pic>
        <p:nvPicPr>
          <p:cNvPr id="7" name="Grafik 8">
            <a:extLst>
              <a:ext uri="{FF2B5EF4-FFF2-40B4-BE49-F238E27FC236}">
                <a16:creationId xmlns:a16="http://schemas.microsoft.com/office/drawing/2014/main" id="{02D15BCC-FA73-D745-8277-1B9132E529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88078">
            <a:off x="6464540" y="871666"/>
            <a:ext cx="2247308" cy="22743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7A24534-608E-4044-B809-C166197991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8760">
            <a:off x="6209011" y="3052095"/>
            <a:ext cx="2844602" cy="159501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85687C9-6FE6-0540-8E06-0694C8E48C01}"/>
              </a:ext>
            </a:extLst>
          </p:cNvPr>
          <p:cNvSpPr/>
          <p:nvPr/>
        </p:nvSpPr>
        <p:spPr>
          <a:xfrm>
            <a:off x="0" y="492138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[3] Sebastian </a:t>
            </a:r>
            <a:r>
              <a:rPr lang="en-US" sz="1200" dirty="0" err="1"/>
              <a:t>Neumaier</a:t>
            </a:r>
            <a:r>
              <a:rPr lang="en-US" sz="1200" dirty="0"/>
              <a:t> and Axel Polleres. Enabling </a:t>
            </a:r>
            <a:r>
              <a:rPr lang="en-US" sz="1200" dirty="0" err="1"/>
              <a:t>spatio</a:t>
            </a:r>
            <a:r>
              <a:rPr lang="en-US" sz="1200" dirty="0"/>
              <a:t>-temporal search in open data. </a:t>
            </a:r>
            <a:r>
              <a:rPr lang="en-US" sz="1200" i="1" dirty="0"/>
              <a:t>Journal of Web Semantics (JWS)</a:t>
            </a:r>
            <a:r>
              <a:rPr lang="en-US" sz="1200" dirty="0"/>
              <a:t>, 55, March 2019.</a:t>
            </a:r>
          </a:p>
          <a:p>
            <a:r>
              <a:rPr lang="en-US" sz="1200" dirty="0"/>
              <a:t>[4] Sebastian </a:t>
            </a:r>
            <a:r>
              <a:rPr lang="en-US" sz="1200" dirty="0" err="1"/>
              <a:t>Neumaier</a:t>
            </a:r>
            <a:r>
              <a:rPr lang="en-US" sz="1200" dirty="0"/>
              <a:t>, Jürgen </a:t>
            </a:r>
            <a:r>
              <a:rPr lang="en-US" sz="1200" dirty="0" err="1"/>
              <a:t>Umbrich</a:t>
            </a:r>
            <a:r>
              <a:rPr lang="en-US" sz="1200" dirty="0"/>
              <a:t>, Josiane Parreira, and Axel Polleres. Multi-level semantic labelling of numerical values. (ISWC2016)</a:t>
            </a:r>
            <a:endParaRPr lang="en-AT" sz="1200" dirty="0"/>
          </a:p>
        </p:txBody>
      </p:sp>
    </p:spTree>
    <p:extLst>
      <p:ext uri="{BB962C8B-B14F-4D97-AF65-F5344CB8AC3E}">
        <p14:creationId xmlns:p14="http://schemas.microsoft.com/office/powerpoint/2010/main" val="384041051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DA8B5913-614D-584F-87F4-29C61E3E3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27313" y="5207841"/>
            <a:ext cx="563569" cy="258085"/>
          </a:xfrm>
        </p:spPr>
        <p:txBody>
          <a:bodyPr/>
          <a:lstStyle/>
          <a:p>
            <a:fld id="{BE3DC40E-DBBE-4E2D-9EEC-FBF0DA0E9179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C57DB6-7E2A-094F-BE4D-7ED5C83828AD}"/>
              </a:ext>
            </a:extLst>
          </p:cNvPr>
          <p:cNvSpPr txBox="1"/>
          <p:nvPr/>
        </p:nvSpPr>
        <p:spPr>
          <a:xfrm>
            <a:off x="0" y="100484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sz="1600" dirty="0"/>
              <a:t>Scalable Linked Data Processing… now for real!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T" sz="1600" dirty="0"/>
              <a:t>(SPARQL EP, TPF, SMART-KG --&gt; there's something moving here!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T" sz="1600" dirty="0"/>
              <a:t>Contextualisation … still ;-)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AT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AT" sz="1600" dirty="0"/>
              <a:t>next step: Represent and query at scale contextualised KGs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AT" sz="1600" dirty="0"/>
              <a:t>Provenance, Policy-constrained Graphs/Triples, Property Graphs, SPARQL*</a:t>
            </a:r>
          </a:p>
          <a:p>
            <a:pPr lvl="1"/>
            <a:endParaRPr lang="en-AT" sz="16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E753AE1-29AB-054E-A33D-78196156359F}"/>
              </a:ext>
            </a:extLst>
          </p:cNvPr>
          <p:cNvSpPr/>
          <p:nvPr/>
        </p:nvSpPr>
        <p:spPr>
          <a:xfrm>
            <a:off x="177400" y="350911"/>
            <a:ext cx="615745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200" b="1" dirty="0">
                <a:solidFill>
                  <a:srgbClr val="000000"/>
                </a:solidFill>
                <a:latin typeface="Georgia" charset="0"/>
              </a:rPr>
              <a:t>What are the future directions for KG 2/3</a:t>
            </a:r>
            <a:endParaRPr lang="en-AT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F24AC7-18C1-8F4C-A083-2556D3EE3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00484">
            <a:off x="2992262" y="1780884"/>
            <a:ext cx="5712031" cy="265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34199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LANGUAGE" val="English UK"/>
</p:tagLst>
</file>

<file path=ppt/theme/theme1.xml><?xml version="1.0" encoding="utf-8"?>
<a:theme xmlns:a="http://schemas.openxmlformats.org/drawingml/2006/main" name="WU 16:10">
  <a:themeElements>
    <a:clrScheme name="WU">
      <a:dk1>
        <a:srgbClr val="000000"/>
      </a:dk1>
      <a:lt1>
        <a:srgbClr val="FFFFFF"/>
      </a:lt1>
      <a:dk2>
        <a:srgbClr val="002350"/>
      </a:dk2>
      <a:lt2>
        <a:srgbClr val="E5F5FA"/>
      </a:lt2>
      <a:accent1>
        <a:srgbClr val="0096D3"/>
      </a:accent1>
      <a:accent2>
        <a:srgbClr val="002350"/>
      </a:accent2>
      <a:accent3>
        <a:srgbClr val="4B2582"/>
      </a:accent3>
      <a:accent4>
        <a:srgbClr val="457AA0"/>
      </a:accent4>
      <a:accent5>
        <a:srgbClr val="A592C0"/>
      </a:accent5>
      <a:accent6>
        <a:srgbClr val="80CFE9"/>
      </a:accent6>
      <a:hlink>
        <a:srgbClr val="405A7C"/>
      </a:hlink>
      <a:folHlink>
        <a:srgbClr val="0082AA"/>
      </a:folHlink>
    </a:clrScheme>
    <a:fontScheme name="WU neu">
      <a:majorFont>
        <a:latin typeface="Georgi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U Farbschema neu">
        <a:dk1>
          <a:srgbClr val="000000"/>
        </a:dk1>
        <a:lt1>
          <a:sysClr val="window" lastClr="FFFFFF"/>
        </a:lt1>
        <a:dk2>
          <a:srgbClr val="002E60"/>
        </a:dk2>
        <a:lt2>
          <a:srgbClr val="E5F5FA"/>
        </a:lt2>
        <a:accent1>
          <a:srgbClr val="0096D3"/>
        </a:accent1>
        <a:accent2>
          <a:srgbClr val="002E60"/>
        </a:accent2>
        <a:accent3>
          <a:srgbClr val="532481"/>
        </a:accent3>
        <a:accent4>
          <a:srgbClr val="457AA0"/>
        </a:accent4>
        <a:accent5>
          <a:srgbClr val="A991C0"/>
        </a:accent5>
        <a:accent6>
          <a:srgbClr val="7FCAE9"/>
        </a:accent6>
        <a:hlink>
          <a:srgbClr val="406288"/>
        </a:hlink>
        <a:folHlink>
          <a:srgbClr val="008F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WU Sample Presentation 16x10 with pictures V1.potx" id="{A40F362A-B76E-412D-8E18-69796A2AA4D0}" vid="{109EF84B-B0AD-4929-8F80-9F33A237FDD6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Kategorie xmlns="dde413db-0745-4f3a-8dca-564dc7ff6f7d">Präsentationen</Kategorie>
    <Beschreibung xmlns="dde413db-0745-4f3a-8dca-564dc7ff6f7d" xsi:nil="true"/>
    <TaxCatchAll xmlns="08b0a3ee-3d2a-451c-9a1a-7e5d5b0c9c77">
      <Value>266</Value>
      <Value>403</Value>
    </TaxCatchAll>
    <Dokumentenart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Vorlagen</TermName>
          <TermId xmlns="http://schemas.microsoft.com/office/infopath/2007/PartnerControls">17fc50ed-8ad1-47be-ab12-04243fd74ddb</TermId>
        </TermInfo>
      </Terms>
    </DokumentenartTaxHTField0>
    <WU_x0020_ThemaTaxHTField0 xmlns="1a8d9a65-8471-4209-a900-f8e11db75e0a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Corporate Design</TermName>
          <TermId xmlns="http://schemas.microsoft.com/office/infopath/2007/PartnerControls">19895bcd-b158-45ae-ab7b-f5ca217dfcec</TermId>
        </TermInfo>
      </Terms>
    </WU_x0020_ThemaTaxHTField0>
    <Format xmlns="dde413db-0745-4f3a-8dca-564dc7ff6f7d">Office 2007-2013</Format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BCF651A35DF3154DB01328AF51148DAE" ma:contentTypeVersion="1" ma:contentTypeDescription="Ein neues Dokument erstellen." ma:contentTypeScope="" ma:versionID="0dcebb7a579e7f029c72fac92e1dfe73">
  <xsd:schema xmlns:xsd="http://www.w3.org/2001/XMLSchema" xmlns:xs="http://www.w3.org/2001/XMLSchema" xmlns:p="http://schemas.microsoft.com/office/2006/metadata/properties" xmlns:ns2="1a8d9a65-8471-4209-a900-f8e11db75e0a" xmlns:ns3="08b0a3ee-3d2a-451c-9a1a-7e5d5b0c9c77" xmlns:ns4="dde413db-0745-4f3a-8dca-564dc7ff6f7d" targetNamespace="http://schemas.microsoft.com/office/2006/metadata/properties" ma:root="true" ma:fieldsID="b5ffb9764d314564f3e389d2af5484ad" ns2:_="" ns3:_="" ns4:_="">
    <xsd:import namespace="1a8d9a65-8471-4209-a900-f8e11db75e0a"/>
    <xsd:import namespace="08b0a3ee-3d2a-451c-9a1a-7e5d5b0c9c77"/>
    <xsd:import namespace="dde413db-0745-4f3a-8dca-564dc7ff6f7d"/>
    <xsd:element name="properties">
      <xsd:complexType>
        <xsd:sequence>
          <xsd:element name="documentManagement">
            <xsd:complexType>
              <xsd:all>
                <xsd:element ref="ns2:WU_x0020_ThemaTaxHTField0" minOccurs="0"/>
                <xsd:element ref="ns3:TaxCatchAll" minOccurs="0"/>
                <xsd:element ref="ns2:DokumentenartTaxHTField0" minOccurs="0"/>
                <xsd:element ref="ns4:Beschreibung" minOccurs="0"/>
                <xsd:element ref="ns4:Format" minOccurs="0"/>
                <xsd:element ref="ns4:Kategorie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8d9a65-8471-4209-a900-f8e11db75e0a" elementFormDefault="qualified">
    <xsd:import namespace="http://schemas.microsoft.com/office/2006/documentManagement/types"/>
    <xsd:import namespace="http://schemas.microsoft.com/office/infopath/2007/PartnerControls"/>
    <xsd:element name="WU_x0020_ThemaTaxHTField0" ma:index="9" nillable="true" ma:taxonomy="true" ma:internalName="WU_x0020_ThemaTaxHTField0" ma:taxonomyFieldName="WU_x0020_Thema" ma:displayName="Schlagwort" ma:default="" ma:fieldId="{a2eb3201-e251-4055-97e9-466604fc777f}" ma:taxonomyMulti="true" ma:sspId="59da4ae5-1217-4de6-bd64-b7a740f353bb" ma:termSetId="c1edca97-812b-4584-b6b5-1e5cade81cae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DokumentenartTaxHTField0" ma:index="12" nillable="true" ma:taxonomy="true" ma:internalName="DokumentenartTaxHTField0" ma:taxonomyFieldName="Dokumentenart" ma:displayName="Dokumentenart" ma:default="" ma:fieldId="{0f2e647f-32b7-4850-b6be-ae358ed71e70}" ma:taxonomyMulti="true" ma:sspId="59da4ae5-1217-4de6-bd64-b7a740f353bb" ma:termSetId="325756d7-e24e-4b6f-ba71-3f779d34c1ea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b0a3ee-3d2a-451c-9a1a-7e5d5b0c9c77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description="" ma:hidden="true" ma:list="{6a103bb8-3913-4e3b-a229-080a76572464}" ma:internalName="TaxCatchAll" ma:showField="CatchAllData" ma:web="08b0a3ee-3d2a-451c-9a1a-7e5d5b0c9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Freigegeben für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e413db-0745-4f3a-8dca-564dc7ff6f7d" elementFormDefault="qualified">
    <xsd:import namespace="http://schemas.microsoft.com/office/2006/documentManagement/types"/>
    <xsd:import namespace="http://schemas.microsoft.com/office/infopath/2007/PartnerControls"/>
    <xsd:element name="Beschreibung" ma:index="13" nillable="true" ma:displayName="Beschreibung" ma:internalName="Beschreibung">
      <xsd:simpleType>
        <xsd:restriction base="dms:Note">
          <xsd:maxLength value="255"/>
        </xsd:restriction>
      </xsd:simpleType>
    </xsd:element>
    <xsd:element name="Format" ma:index="14" nillable="true" ma:displayName="Format" ma:format="Dropdown" ma:internalName="Format">
      <xsd:simpleType>
        <xsd:union memberTypes="dms:Text">
          <xsd:simpleType>
            <xsd:restriction base="dms:Choice">
              <xsd:enumeration value="LaTeX"/>
              <xsd:enumeration value="Office 2003"/>
              <xsd:enumeration value="Office 2007-2013"/>
              <xsd:enumeration value="OpenOffice 3.0"/>
            </xsd:restriction>
          </xsd:simpleType>
        </xsd:union>
      </xsd:simpleType>
    </xsd:element>
    <xsd:element name="Kategorie" ma:index="15" nillable="true" ma:displayName="Kategorie" ma:default="Anleitungen" ma:format="Dropdown" ma:internalName="Kategorie">
      <xsd:simpleType>
        <xsd:union memberTypes="dms:Text">
          <xsd:simpleType>
            <xsd:restriction base="dms:Choice">
              <xsd:enumeration value="Anleitungen"/>
              <xsd:enumeration value="Aushänge für Lift und Tür"/>
              <xsd:enumeration value="Basisvorlagen"/>
              <xsd:enumeration value="Brief-/Faxvorlagen"/>
              <xsd:enumeration value="Einladungen"/>
              <xsd:enumeration value="Etiketten"/>
              <xsd:enumeration value="Musterdateien"/>
              <xsd:enumeration value="Namensschilder"/>
              <xsd:enumeration value="Präsentationen"/>
              <xsd:enumeration value="Skripten-Cov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54CA5C6-2D19-402E-93C4-D8DC7CBBDCC2}">
  <ds:schemaRefs>
    <ds:schemaRef ds:uri="dde413db-0745-4f3a-8dca-564dc7ff6f7d"/>
    <ds:schemaRef ds:uri="http://purl.org/dc/elements/1.1/"/>
    <ds:schemaRef ds:uri="http://schemas.microsoft.com/office/2006/metadata/properties"/>
    <ds:schemaRef ds:uri="1a8d9a65-8471-4209-a900-f8e11db75e0a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08b0a3ee-3d2a-451c-9a1a-7e5d5b0c9c77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8F21957-FCA6-4C40-BED5-A169E351779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AA01B68-F869-4573-825C-4DD8EBCAED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8d9a65-8471-4209-a900-f8e11db75e0a"/>
    <ds:schemaRef ds:uri="08b0a3ee-3d2a-451c-9a1a-7e5d5b0c9c77"/>
    <ds:schemaRef ds:uri="dde413db-0745-4f3a-8dca-564dc7ff6f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WU Template ENGLISH 16x10 with pictures V1</Template>
  <TotalTime>0</TotalTime>
  <Words>1039</Words>
  <Application>Microsoft Macintosh PowerPoint</Application>
  <PresentationFormat>On-screen Show (16:10)</PresentationFormat>
  <Paragraphs>162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Georgia</vt:lpstr>
      <vt:lpstr>Helvetica</vt:lpstr>
      <vt:lpstr>Verdana</vt:lpstr>
      <vt:lpstr>Wingdings</vt:lpstr>
      <vt:lpstr>WU 16:10</vt:lpstr>
      <vt:lpstr>Knowledge Graphs have unfinished business…</vt:lpstr>
      <vt:lpstr>• What are the problems of current KG approaches?    • What are your visions or thoughts about KG applications in academia and industry   • What are the future directions for KG</vt:lpstr>
      <vt:lpstr>Knowledge Graphs have unfinished business…</vt:lpstr>
      <vt:lpstr>Knowledge Graphs and Linked Data</vt:lpstr>
      <vt:lpstr>Knowledge Graphs and Open Data</vt:lpstr>
      <vt:lpstr>Knowledge Graphs and Open Data</vt:lpstr>
      <vt:lpstr>What are your vision or thoughts about KG applications in academia and industry</vt:lpstr>
      <vt:lpstr>Towards "Natural Data Understanding"</vt:lpstr>
      <vt:lpstr>PowerPoint Presentation</vt:lpstr>
      <vt:lpstr>PowerPoint Presentation</vt:lpstr>
      <vt:lpstr>Take-home summary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cp:lastPrinted>2019-04-25T07:56:13Z</cp:lastPrinted>
  <dcterms:created xsi:type="dcterms:W3CDTF">2017-03-31T09:52:02Z</dcterms:created>
  <dcterms:modified xsi:type="dcterms:W3CDTF">2020-06-04T13:55:47Z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0x010100BCF651A35DF3154DB01328AF51148DAE</vt:lpwstr>
  </property>
  <property fmtid="{D5CDD505-2E9C-101B-9397-08002B2CF9AE}" pid="3" name="WU Thema">
    <vt:lpwstr>403;#Corporate Design|19895bcd-b158-45ae-ab7b-f5ca217dfcec</vt:lpwstr>
  </property>
  <property fmtid="{D5CDD505-2E9C-101B-9397-08002B2CF9AE}" pid="4" name="Dokumentenart">
    <vt:lpwstr>266;#Vorlagen|17fc50ed-8ad1-47be-ab12-04243fd74ddb</vt:lpwstr>
  </property>
</Properties>
</file>