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37"/>
  </p:notesMasterIdLst>
  <p:sldIdLst>
    <p:sldId id="274" r:id="rId6"/>
    <p:sldId id="677" r:id="rId7"/>
    <p:sldId id="276" r:id="rId8"/>
    <p:sldId id="277" r:id="rId9"/>
    <p:sldId id="278" r:id="rId10"/>
    <p:sldId id="678" r:id="rId11"/>
    <p:sldId id="680" r:id="rId12"/>
    <p:sldId id="681" r:id="rId13"/>
    <p:sldId id="682" r:id="rId14"/>
    <p:sldId id="684" r:id="rId15"/>
    <p:sldId id="683" r:id="rId16"/>
    <p:sldId id="686" r:id="rId17"/>
    <p:sldId id="687" r:id="rId18"/>
    <p:sldId id="688" r:id="rId19"/>
    <p:sldId id="689" r:id="rId20"/>
    <p:sldId id="690" r:id="rId21"/>
    <p:sldId id="679" r:id="rId22"/>
    <p:sldId id="685" r:id="rId23"/>
    <p:sldId id="692" r:id="rId24"/>
    <p:sldId id="693" r:id="rId25"/>
    <p:sldId id="695" r:id="rId26"/>
    <p:sldId id="696" r:id="rId27"/>
    <p:sldId id="1030" r:id="rId28"/>
    <p:sldId id="1033" r:id="rId29"/>
    <p:sldId id="283" r:id="rId30"/>
    <p:sldId id="1034" r:id="rId31"/>
    <p:sldId id="1032" r:id="rId32"/>
    <p:sldId id="1035" r:id="rId33"/>
    <p:sldId id="673" r:id="rId34"/>
    <p:sldId id="674" r:id="rId35"/>
    <p:sldId id="676"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3CB121-D34F-8B46-B5EB-5DADA65A7E17}">
          <p14:sldIdLst>
            <p14:sldId id="274"/>
            <p14:sldId id="677"/>
            <p14:sldId id="276"/>
            <p14:sldId id="277"/>
            <p14:sldId id="278"/>
            <p14:sldId id="678"/>
            <p14:sldId id="680"/>
            <p14:sldId id="681"/>
          </p14:sldIdLst>
        </p14:section>
        <p14:section name="Untitled Section" id="{0ADF6BAE-3BDF-EC4A-ACF3-37EF4805DB6C}">
          <p14:sldIdLst>
            <p14:sldId id="682"/>
            <p14:sldId id="684"/>
            <p14:sldId id="683"/>
            <p14:sldId id="686"/>
            <p14:sldId id="687"/>
            <p14:sldId id="688"/>
            <p14:sldId id="689"/>
            <p14:sldId id="690"/>
            <p14:sldId id="679"/>
            <p14:sldId id="685"/>
            <p14:sldId id="692"/>
            <p14:sldId id="693"/>
            <p14:sldId id="695"/>
            <p14:sldId id="696"/>
            <p14:sldId id="1030"/>
            <p14:sldId id="1033"/>
            <p14:sldId id="283"/>
            <p14:sldId id="1034"/>
            <p14:sldId id="1032"/>
            <p14:sldId id="1035"/>
            <p14:sldId id="673"/>
            <p14:sldId id="674"/>
            <p14:sldId id="6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örk, Julia" initials="SJ" lastIdx="1" clrIdx="0">
    <p:extLst>
      <p:ext uri="{19B8F6BF-5375-455C-9EA6-DF929625EA0E}">
        <p15:presenceInfo xmlns:p15="http://schemas.microsoft.com/office/powerpoint/2012/main" userId="S-1-5-21-2427019623-1759575026-195824430-12558" providerId="AD"/>
      </p:ext>
    </p:extLst>
  </p:cmAuthor>
  <p:cmAuthor id="2" name="Ledermüller, Karl" initials="LK" lastIdx="12" clrIdx="1">
    <p:extLst>
      <p:ext uri="{19B8F6BF-5375-455C-9EA6-DF929625EA0E}">
        <p15:presenceInfo xmlns:p15="http://schemas.microsoft.com/office/powerpoint/2012/main" userId="S::karl.ledermueller@wu.ac.at::c8f09989-626c-406e-913c-c6b5f26f3631" providerId="AD"/>
      </p:ext>
    </p:extLst>
  </p:cmAuthor>
  <p:cmAuthor id="3" name="Julia Spörk" initials="JS" lastIdx="1" clrIdx="2">
    <p:extLst>
      <p:ext uri="{19B8F6BF-5375-455C-9EA6-DF929625EA0E}">
        <p15:presenceInfo xmlns:p15="http://schemas.microsoft.com/office/powerpoint/2012/main" userId="Julia Spörk" providerId="None"/>
      </p:ext>
    </p:extLst>
  </p:cmAuthor>
  <p:cmAuthor id="4" name="Vettori, Oliver" initials="VO" lastIdx="17" clrIdx="3">
    <p:extLst>
      <p:ext uri="{19B8F6BF-5375-455C-9EA6-DF929625EA0E}">
        <p15:presenceInfo xmlns:p15="http://schemas.microsoft.com/office/powerpoint/2012/main" userId="S-1-5-21-2427019623-1759575026-195824430-4312" providerId="AD"/>
      </p:ext>
    </p:extLst>
  </p:cmAuthor>
  <p:cmAuthor id="5" name="Rammerstorfer, Margarethe" initials="RM" lastIdx="1" clrIdx="4">
    <p:extLst>
      <p:ext uri="{19B8F6BF-5375-455C-9EA6-DF929625EA0E}">
        <p15:presenceInfo xmlns:p15="http://schemas.microsoft.com/office/powerpoint/2012/main" userId="S-1-5-21-2427019623-1759575026-195824430-4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CD6"/>
    <a:srgbClr val="166D4B"/>
    <a:srgbClr val="0B3363"/>
    <a:srgbClr val="167D82"/>
    <a:srgbClr val="604393"/>
    <a:srgbClr val="89B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8056"/>
  </p:normalViewPr>
  <p:slideViewPr>
    <p:cSldViewPr snapToGrid="0">
      <p:cViewPr varScale="1">
        <p:scale>
          <a:sx n="90" d="100"/>
          <a:sy n="90" d="100"/>
        </p:scale>
        <p:origin x="3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pollere/Desktop/Schema_Evolution_wiki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pollere/Desktop/Schema_Evolution_wiki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Development of Wikidata: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tx>
            <c:strRef>
              <c:f>Sheet1!$D$1</c:f>
              <c:strCache>
                <c:ptCount val="1"/>
                <c:pt idx="0">
                  <c:v>#triples</c:v>
                </c:pt>
              </c:strCache>
            </c:strRef>
          </c:tx>
          <c:spPr>
            <a:ln w="28575" cap="rnd">
              <a:solidFill>
                <a:schemeClr val="accent1"/>
              </a:solidFill>
              <a:round/>
            </a:ln>
            <a:effectLst/>
          </c:spPr>
          <c:marker>
            <c:symbol val="none"/>
          </c:marker>
          <c:cat>
            <c:multiLvlStrRef>
              <c:f>Sheet1!$B$2:$C$5</c:f>
              <c:multiLvlStrCache>
                <c:ptCount val="4"/>
                <c:lvl>
                  <c:pt idx="0">
                    <c:v>54GB</c:v>
                  </c:pt>
                  <c:pt idx="1">
                    <c:v>88GB</c:v>
                  </c:pt>
                  <c:pt idx="2">
                    <c:v>119GB</c:v>
                  </c:pt>
                  <c:pt idx="3">
                    <c:v>149GB</c:v>
                  </c:pt>
                </c:lvl>
                <c:lvl>
                  <c:pt idx="0">
                    <c:v>08.03.18</c:v>
                  </c:pt>
                  <c:pt idx="1">
                    <c:v>19.06.19</c:v>
                  </c:pt>
                  <c:pt idx="2">
                    <c:v>09.03.20</c:v>
                  </c:pt>
                  <c:pt idx="3">
                    <c:v>05.03.21</c:v>
                  </c:pt>
                </c:lvl>
              </c:multiLvlStrCache>
            </c:multiLvlStrRef>
          </c:cat>
          <c:val>
            <c:numRef>
              <c:f>Sheet1!$D$2:$D$5</c:f>
              <c:numCache>
                <c:formatCode>_-* #,##0_-;\-* #,##0_-;_-* "-"??_-;_-@_-</c:formatCode>
                <c:ptCount val="4"/>
                <c:pt idx="0">
                  <c:v>5733073788</c:v>
                </c:pt>
                <c:pt idx="1">
                  <c:v>9300108941</c:v>
                </c:pt>
                <c:pt idx="2">
                  <c:v>11971558503</c:v>
                </c:pt>
                <c:pt idx="3">
                  <c:v>17662800665</c:v>
                </c:pt>
              </c:numCache>
            </c:numRef>
          </c:val>
          <c:smooth val="0"/>
          <c:extLst>
            <c:ext xmlns:c16="http://schemas.microsoft.com/office/drawing/2014/chart" uri="{C3380CC4-5D6E-409C-BE32-E72D297353CC}">
              <c16:uniqueId val="{00000000-8046-D942-BB77-F450C53BDEAC}"/>
            </c:ext>
          </c:extLst>
        </c:ser>
        <c:ser>
          <c:idx val="1"/>
          <c:order val="1"/>
          <c:tx>
            <c:strRef>
              <c:f>Sheet1!$E$1</c:f>
              <c:strCache>
                <c:ptCount val="1"/>
                <c:pt idx="0">
                  <c:v>#subjects</c:v>
                </c:pt>
              </c:strCache>
            </c:strRef>
          </c:tx>
          <c:spPr>
            <a:ln w="28575" cap="rnd">
              <a:solidFill>
                <a:schemeClr val="accent2"/>
              </a:solidFill>
              <a:round/>
            </a:ln>
            <a:effectLst/>
          </c:spPr>
          <c:marker>
            <c:symbol val="none"/>
          </c:marker>
          <c:cat>
            <c:multiLvlStrRef>
              <c:f>Sheet1!$B$2:$C$5</c:f>
              <c:multiLvlStrCache>
                <c:ptCount val="4"/>
                <c:lvl>
                  <c:pt idx="0">
                    <c:v>54GB</c:v>
                  </c:pt>
                  <c:pt idx="1">
                    <c:v>88GB</c:v>
                  </c:pt>
                  <c:pt idx="2">
                    <c:v>119GB</c:v>
                  </c:pt>
                  <c:pt idx="3">
                    <c:v>149GB</c:v>
                  </c:pt>
                </c:lvl>
                <c:lvl>
                  <c:pt idx="0">
                    <c:v>08.03.18</c:v>
                  </c:pt>
                  <c:pt idx="1">
                    <c:v>19.06.19</c:v>
                  </c:pt>
                  <c:pt idx="2">
                    <c:v>09.03.20</c:v>
                  </c:pt>
                  <c:pt idx="3">
                    <c:v>05.03.21</c:v>
                  </c:pt>
                </c:lvl>
              </c:multiLvlStrCache>
            </c:multiLvlStrRef>
          </c:cat>
          <c:val>
            <c:numRef>
              <c:f>Sheet1!$E$2:$E$5</c:f>
              <c:numCache>
                <c:formatCode>_-* #,##0_-;\-* #,##0_-;_-* "-"??_-;_-@_-</c:formatCode>
                <c:ptCount val="4"/>
                <c:pt idx="0">
                  <c:v>595382160</c:v>
                </c:pt>
                <c:pt idx="1">
                  <c:v>977782739</c:v>
                </c:pt>
                <c:pt idx="2">
                  <c:v>1327447995</c:v>
                </c:pt>
                <c:pt idx="3">
                  <c:v>1625057179</c:v>
                </c:pt>
              </c:numCache>
            </c:numRef>
          </c:val>
          <c:smooth val="0"/>
          <c:extLst>
            <c:ext xmlns:c16="http://schemas.microsoft.com/office/drawing/2014/chart" uri="{C3380CC4-5D6E-409C-BE32-E72D297353CC}">
              <c16:uniqueId val="{00000001-8046-D942-BB77-F450C53BDEAC}"/>
            </c:ext>
          </c:extLst>
        </c:ser>
        <c:ser>
          <c:idx val="2"/>
          <c:order val="2"/>
          <c:tx>
            <c:strRef>
              <c:f>Sheet1!$F$1</c:f>
              <c:strCache>
                <c:ptCount val="1"/>
                <c:pt idx="0">
                  <c:v>#properties</c:v>
                </c:pt>
              </c:strCache>
            </c:strRef>
          </c:tx>
          <c:spPr>
            <a:ln w="28575" cap="rnd">
              <a:solidFill>
                <a:schemeClr val="accent3"/>
              </a:solidFill>
              <a:round/>
            </a:ln>
            <a:effectLst/>
          </c:spPr>
          <c:marker>
            <c:symbol val="none"/>
          </c:marker>
          <c:cat>
            <c:multiLvlStrRef>
              <c:f>Sheet1!$B$2:$C$5</c:f>
              <c:multiLvlStrCache>
                <c:ptCount val="4"/>
                <c:lvl>
                  <c:pt idx="0">
                    <c:v>54GB</c:v>
                  </c:pt>
                  <c:pt idx="1">
                    <c:v>88GB</c:v>
                  </c:pt>
                  <c:pt idx="2">
                    <c:v>119GB</c:v>
                  </c:pt>
                  <c:pt idx="3">
                    <c:v>149GB</c:v>
                  </c:pt>
                </c:lvl>
                <c:lvl>
                  <c:pt idx="0">
                    <c:v>08.03.18</c:v>
                  </c:pt>
                  <c:pt idx="1">
                    <c:v>19.06.19</c:v>
                  </c:pt>
                  <c:pt idx="2">
                    <c:v>09.03.20</c:v>
                  </c:pt>
                  <c:pt idx="3">
                    <c:v>05.03.21</c:v>
                  </c:pt>
                </c:lvl>
              </c:multiLvlStrCache>
            </c:multiLvlStrRef>
          </c:cat>
          <c:val>
            <c:numRef>
              <c:f>Sheet1!$F$2:$F$5</c:f>
              <c:numCache>
                <c:formatCode>_-* #,##0_-;\-* #,##0_-;_-* "-"??_-;_-@_-</c:formatCode>
                <c:ptCount val="4"/>
                <c:pt idx="0">
                  <c:v>19693</c:v>
                </c:pt>
                <c:pt idx="1">
                  <c:v>28065</c:v>
                </c:pt>
                <c:pt idx="2">
                  <c:v>32713</c:v>
                </c:pt>
                <c:pt idx="3">
                  <c:v>38867</c:v>
                </c:pt>
              </c:numCache>
            </c:numRef>
          </c:val>
          <c:smooth val="0"/>
          <c:extLst>
            <c:ext xmlns:c16="http://schemas.microsoft.com/office/drawing/2014/chart" uri="{C3380CC4-5D6E-409C-BE32-E72D297353CC}">
              <c16:uniqueId val="{00000002-8046-D942-BB77-F450C53BDEAC}"/>
            </c:ext>
          </c:extLst>
        </c:ser>
        <c:ser>
          <c:idx val="3"/>
          <c:order val="3"/>
          <c:tx>
            <c:strRef>
              <c:f>Sheet1!$G$1</c:f>
              <c:strCache>
                <c:ptCount val="1"/>
                <c:pt idx="0">
                  <c:v>#classes</c:v>
                </c:pt>
              </c:strCache>
            </c:strRef>
          </c:tx>
          <c:spPr>
            <a:ln w="28575" cap="rnd">
              <a:solidFill>
                <a:schemeClr val="accent4"/>
              </a:solidFill>
              <a:round/>
            </a:ln>
            <a:effectLst/>
          </c:spPr>
          <c:marker>
            <c:symbol val="none"/>
          </c:marker>
          <c:cat>
            <c:multiLvlStrRef>
              <c:f>Sheet1!$B$2:$C$5</c:f>
              <c:multiLvlStrCache>
                <c:ptCount val="4"/>
                <c:lvl>
                  <c:pt idx="0">
                    <c:v>54GB</c:v>
                  </c:pt>
                  <c:pt idx="1">
                    <c:v>88GB</c:v>
                  </c:pt>
                  <c:pt idx="2">
                    <c:v>119GB</c:v>
                  </c:pt>
                  <c:pt idx="3">
                    <c:v>149GB</c:v>
                  </c:pt>
                </c:lvl>
                <c:lvl>
                  <c:pt idx="0">
                    <c:v>08.03.18</c:v>
                  </c:pt>
                  <c:pt idx="1">
                    <c:v>19.06.19</c:v>
                  </c:pt>
                  <c:pt idx="2">
                    <c:v>09.03.20</c:v>
                  </c:pt>
                  <c:pt idx="3">
                    <c:v>05.03.21</c:v>
                  </c:pt>
                </c:lvl>
              </c:multiLvlStrCache>
            </c:multiLvlStrRef>
          </c:cat>
          <c:val>
            <c:numRef>
              <c:f>Sheet1!$G$2:$G$5</c:f>
              <c:numCache>
                <c:formatCode>General</c:formatCode>
                <c:ptCount val="4"/>
                <c:pt idx="0">
                  <c:v>47339</c:v>
                </c:pt>
                <c:pt idx="1">
                  <c:v>57369</c:v>
                </c:pt>
                <c:pt idx="2">
                  <c:v>64992</c:v>
                </c:pt>
                <c:pt idx="3">
                  <c:v>74985</c:v>
                </c:pt>
              </c:numCache>
            </c:numRef>
          </c:val>
          <c:smooth val="0"/>
          <c:extLst>
            <c:ext xmlns:c16="http://schemas.microsoft.com/office/drawing/2014/chart" uri="{C3380CC4-5D6E-409C-BE32-E72D297353CC}">
              <c16:uniqueId val="{00000003-8046-D942-BB77-F450C53BDEAC}"/>
            </c:ext>
          </c:extLst>
        </c:ser>
        <c:dLbls>
          <c:showLegendKey val="0"/>
          <c:showVal val="0"/>
          <c:showCatName val="0"/>
          <c:showSerName val="0"/>
          <c:showPercent val="0"/>
          <c:showBubbleSize val="0"/>
        </c:dLbls>
        <c:smooth val="0"/>
        <c:axId val="756641855"/>
        <c:axId val="756643503"/>
      </c:lineChart>
      <c:catAx>
        <c:axId val="75664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756643503"/>
        <c:crosses val="autoZero"/>
        <c:auto val="1"/>
        <c:lblAlgn val="ctr"/>
        <c:lblOffset val="100"/>
        <c:noMultiLvlLbl val="0"/>
      </c:catAx>
      <c:valAx>
        <c:axId val="756643503"/>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756641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Development of Wikidata: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2"/>
          <c:order val="0"/>
          <c:tx>
            <c:strRef>
              <c:f>Sheet1!$F$1</c:f>
              <c:strCache>
                <c:ptCount val="1"/>
                <c:pt idx="0">
                  <c:v>#properties</c:v>
                </c:pt>
              </c:strCache>
            </c:strRef>
          </c:tx>
          <c:spPr>
            <a:ln w="28575" cap="rnd">
              <a:solidFill>
                <a:schemeClr val="accent3"/>
              </a:solidFill>
              <a:round/>
            </a:ln>
            <a:effectLst/>
          </c:spPr>
          <c:marker>
            <c:symbol val="none"/>
          </c:marker>
          <c:cat>
            <c:multiLvlStrRef>
              <c:f>Sheet1!$B$2:$C$5</c:f>
              <c:multiLvlStrCache>
                <c:ptCount val="4"/>
                <c:lvl>
                  <c:pt idx="0">
                    <c:v>54GB</c:v>
                  </c:pt>
                  <c:pt idx="1">
                    <c:v>88GB</c:v>
                  </c:pt>
                  <c:pt idx="2">
                    <c:v>119GB</c:v>
                  </c:pt>
                  <c:pt idx="3">
                    <c:v>149GB</c:v>
                  </c:pt>
                </c:lvl>
                <c:lvl>
                  <c:pt idx="0">
                    <c:v>08.03.18</c:v>
                  </c:pt>
                  <c:pt idx="1">
                    <c:v>19.06.19</c:v>
                  </c:pt>
                  <c:pt idx="2">
                    <c:v>09.03.20</c:v>
                  </c:pt>
                  <c:pt idx="3">
                    <c:v>05.03.21</c:v>
                  </c:pt>
                </c:lvl>
              </c:multiLvlStrCache>
            </c:multiLvlStrRef>
          </c:cat>
          <c:val>
            <c:numRef>
              <c:f>Sheet1!$F$2:$F$5</c:f>
              <c:numCache>
                <c:formatCode>_-* #,##0_-;\-* #,##0_-;_-* "-"??_-;_-@_-</c:formatCode>
                <c:ptCount val="4"/>
                <c:pt idx="0">
                  <c:v>19693</c:v>
                </c:pt>
                <c:pt idx="1">
                  <c:v>28065</c:v>
                </c:pt>
                <c:pt idx="2">
                  <c:v>32713</c:v>
                </c:pt>
                <c:pt idx="3">
                  <c:v>38867</c:v>
                </c:pt>
              </c:numCache>
            </c:numRef>
          </c:val>
          <c:smooth val="0"/>
          <c:extLst>
            <c:ext xmlns:c16="http://schemas.microsoft.com/office/drawing/2014/chart" uri="{C3380CC4-5D6E-409C-BE32-E72D297353CC}">
              <c16:uniqueId val="{00000000-FC9A-DC48-9B43-BBB9BB63CB5A}"/>
            </c:ext>
          </c:extLst>
        </c:ser>
        <c:ser>
          <c:idx val="3"/>
          <c:order val="1"/>
          <c:tx>
            <c:strRef>
              <c:f>Sheet1!$G$1</c:f>
              <c:strCache>
                <c:ptCount val="1"/>
                <c:pt idx="0">
                  <c:v>#classes</c:v>
                </c:pt>
              </c:strCache>
            </c:strRef>
          </c:tx>
          <c:spPr>
            <a:ln w="28575" cap="rnd">
              <a:solidFill>
                <a:schemeClr val="accent4"/>
              </a:solidFill>
              <a:round/>
            </a:ln>
            <a:effectLst/>
          </c:spPr>
          <c:marker>
            <c:symbol val="none"/>
          </c:marker>
          <c:cat>
            <c:multiLvlStrRef>
              <c:f>Sheet1!$B$2:$C$5</c:f>
              <c:multiLvlStrCache>
                <c:ptCount val="4"/>
                <c:lvl>
                  <c:pt idx="0">
                    <c:v>54GB</c:v>
                  </c:pt>
                  <c:pt idx="1">
                    <c:v>88GB</c:v>
                  </c:pt>
                  <c:pt idx="2">
                    <c:v>119GB</c:v>
                  </c:pt>
                  <c:pt idx="3">
                    <c:v>149GB</c:v>
                  </c:pt>
                </c:lvl>
                <c:lvl>
                  <c:pt idx="0">
                    <c:v>08.03.18</c:v>
                  </c:pt>
                  <c:pt idx="1">
                    <c:v>19.06.19</c:v>
                  </c:pt>
                  <c:pt idx="2">
                    <c:v>09.03.20</c:v>
                  </c:pt>
                  <c:pt idx="3">
                    <c:v>05.03.21</c:v>
                  </c:pt>
                </c:lvl>
              </c:multiLvlStrCache>
            </c:multiLvlStrRef>
          </c:cat>
          <c:val>
            <c:numRef>
              <c:f>Sheet1!$G$2:$G$5</c:f>
              <c:numCache>
                <c:formatCode>General</c:formatCode>
                <c:ptCount val="4"/>
                <c:pt idx="0">
                  <c:v>47339</c:v>
                </c:pt>
                <c:pt idx="1">
                  <c:v>57369</c:v>
                </c:pt>
                <c:pt idx="2">
                  <c:v>64992</c:v>
                </c:pt>
                <c:pt idx="3">
                  <c:v>74985</c:v>
                </c:pt>
              </c:numCache>
            </c:numRef>
          </c:val>
          <c:smooth val="0"/>
          <c:extLst>
            <c:ext xmlns:c16="http://schemas.microsoft.com/office/drawing/2014/chart" uri="{C3380CC4-5D6E-409C-BE32-E72D297353CC}">
              <c16:uniqueId val="{00000001-FC9A-DC48-9B43-BBB9BB63CB5A}"/>
            </c:ext>
          </c:extLst>
        </c:ser>
        <c:dLbls>
          <c:showLegendKey val="0"/>
          <c:showVal val="0"/>
          <c:showCatName val="0"/>
          <c:showSerName val="0"/>
          <c:showPercent val="0"/>
          <c:showBubbleSize val="0"/>
        </c:dLbls>
        <c:smooth val="0"/>
        <c:axId val="756641855"/>
        <c:axId val="756643503"/>
      </c:lineChart>
      <c:catAx>
        <c:axId val="75664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756643503"/>
        <c:crosses val="autoZero"/>
        <c:auto val="1"/>
        <c:lblAlgn val="ctr"/>
        <c:lblOffset val="100"/>
        <c:noMultiLvlLbl val="0"/>
      </c:catAx>
      <c:valAx>
        <c:axId val="756643503"/>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756641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97F65-8B63-403E-AB1B-C8DFE9772AD8}" type="datetimeFigureOut">
              <a:rPr lang="de-AT" smtClean="0"/>
              <a:t>28.09.21</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5B04B-03F7-4715-B718-D01188AC89AD}" type="slidenum">
              <a:rPr lang="de-AT" smtClean="0"/>
              <a:t>‹#›</a:t>
            </a:fld>
            <a:endParaRPr lang="de-AT"/>
          </a:p>
        </p:txBody>
      </p:sp>
    </p:spTree>
    <p:extLst>
      <p:ext uri="{BB962C8B-B14F-4D97-AF65-F5344CB8AC3E}">
        <p14:creationId xmlns:p14="http://schemas.microsoft.com/office/powerpoint/2010/main" val="322972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1</a:t>
            </a:fld>
            <a:endParaRPr lang="de-AT"/>
          </a:p>
        </p:txBody>
      </p:sp>
    </p:spTree>
    <p:extLst>
      <p:ext uri="{BB962C8B-B14F-4D97-AF65-F5344CB8AC3E}">
        <p14:creationId xmlns:p14="http://schemas.microsoft.com/office/powerpoint/2010/main" val="313464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my personal opinion: Too much focus still on this side</a:t>
            </a:r>
          </a:p>
        </p:txBody>
      </p:sp>
      <p:sp>
        <p:nvSpPr>
          <p:cNvPr id="4" name="Slide Number Placeholder 3"/>
          <p:cNvSpPr>
            <a:spLocks noGrp="1"/>
          </p:cNvSpPr>
          <p:nvPr>
            <p:ph type="sldNum" sz="quarter" idx="5"/>
          </p:nvPr>
        </p:nvSpPr>
        <p:spPr/>
        <p:txBody>
          <a:bodyPr/>
          <a:lstStyle/>
          <a:p>
            <a:fld id="{9195B04B-03F7-4715-B718-D01188AC89AD}" type="slidenum">
              <a:rPr lang="de-AT" smtClean="0"/>
              <a:t>13</a:t>
            </a:fld>
            <a:endParaRPr lang="de-AT"/>
          </a:p>
        </p:txBody>
      </p:sp>
    </p:spTree>
    <p:extLst>
      <p:ext uri="{BB962C8B-B14F-4D97-AF65-F5344CB8AC3E}">
        <p14:creationId xmlns:p14="http://schemas.microsoft.com/office/powerpoint/2010/main" val="271657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my personal opinion: Too much focus still on this side</a:t>
            </a:r>
          </a:p>
        </p:txBody>
      </p:sp>
      <p:sp>
        <p:nvSpPr>
          <p:cNvPr id="4" name="Slide Number Placeholder 3"/>
          <p:cNvSpPr>
            <a:spLocks noGrp="1"/>
          </p:cNvSpPr>
          <p:nvPr>
            <p:ph type="sldNum" sz="quarter" idx="5"/>
          </p:nvPr>
        </p:nvSpPr>
        <p:spPr/>
        <p:txBody>
          <a:bodyPr/>
          <a:lstStyle/>
          <a:p>
            <a:fld id="{9195B04B-03F7-4715-B718-D01188AC89AD}" type="slidenum">
              <a:rPr lang="de-AT" smtClean="0"/>
              <a:t>14</a:t>
            </a:fld>
            <a:endParaRPr lang="de-AT"/>
          </a:p>
        </p:txBody>
      </p:sp>
    </p:spTree>
    <p:extLst>
      <p:ext uri="{BB962C8B-B14F-4D97-AF65-F5344CB8AC3E}">
        <p14:creationId xmlns:p14="http://schemas.microsoft.com/office/powerpoint/2010/main" val="82763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my personal opinion: Too much focus still on this side</a:t>
            </a:r>
          </a:p>
        </p:txBody>
      </p:sp>
      <p:sp>
        <p:nvSpPr>
          <p:cNvPr id="4" name="Slide Number Placeholder 3"/>
          <p:cNvSpPr>
            <a:spLocks noGrp="1"/>
          </p:cNvSpPr>
          <p:nvPr>
            <p:ph type="sldNum" sz="quarter" idx="5"/>
          </p:nvPr>
        </p:nvSpPr>
        <p:spPr/>
        <p:txBody>
          <a:bodyPr/>
          <a:lstStyle/>
          <a:p>
            <a:fld id="{9195B04B-03F7-4715-B718-D01188AC89AD}" type="slidenum">
              <a:rPr lang="de-AT" smtClean="0"/>
              <a:t>15</a:t>
            </a:fld>
            <a:endParaRPr lang="de-AT"/>
          </a:p>
        </p:txBody>
      </p:sp>
    </p:spTree>
    <p:extLst>
      <p:ext uri="{BB962C8B-B14F-4D97-AF65-F5344CB8AC3E}">
        <p14:creationId xmlns:p14="http://schemas.microsoft.com/office/powerpoint/2010/main" val="315557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my personal opinion: Too much focus still on this side</a:t>
            </a:r>
          </a:p>
        </p:txBody>
      </p:sp>
      <p:sp>
        <p:nvSpPr>
          <p:cNvPr id="4" name="Slide Number Placeholder 3"/>
          <p:cNvSpPr>
            <a:spLocks noGrp="1"/>
          </p:cNvSpPr>
          <p:nvPr>
            <p:ph type="sldNum" sz="quarter" idx="5"/>
          </p:nvPr>
        </p:nvSpPr>
        <p:spPr/>
        <p:txBody>
          <a:bodyPr/>
          <a:lstStyle/>
          <a:p>
            <a:fld id="{9195B04B-03F7-4715-B718-D01188AC89AD}" type="slidenum">
              <a:rPr lang="de-AT" smtClean="0"/>
              <a:t>16</a:t>
            </a:fld>
            <a:endParaRPr lang="de-AT"/>
          </a:p>
        </p:txBody>
      </p:sp>
    </p:spTree>
    <p:extLst>
      <p:ext uri="{BB962C8B-B14F-4D97-AF65-F5344CB8AC3E}">
        <p14:creationId xmlns:p14="http://schemas.microsoft.com/office/powerpoint/2010/main" val="204022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Albin </a:t>
            </a:r>
            <a:r>
              <a:rPr lang="en-GB" dirty="0" err="1"/>
              <a:t>Ahmeti</a:t>
            </a:r>
            <a:r>
              <a:rPr lang="en-GB" dirty="0"/>
              <a:t>, Javier D. Fernández, Axel Polleres, Vadim </a:t>
            </a:r>
            <a:r>
              <a:rPr lang="en-GB" dirty="0" err="1"/>
              <a:t>Savenkov</a:t>
            </a:r>
            <a:r>
              <a:rPr lang="en-GB" dirty="0"/>
              <a:t>:</a:t>
            </a:r>
            <a:br>
              <a:rPr lang="en-GB" dirty="0"/>
            </a:br>
            <a:r>
              <a:rPr lang="en-GB" dirty="0"/>
              <a:t>Updating Wikipedia via DBpedia Mappings and SPARQL. ESWC (1) 2017: 485-501</a:t>
            </a:r>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26</a:t>
            </a:fld>
            <a:endParaRPr lang="de-AT"/>
          </a:p>
        </p:txBody>
      </p:sp>
    </p:spTree>
    <p:extLst>
      <p:ext uri="{BB962C8B-B14F-4D97-AF65-F5344CB8AC3E}">
        <p14:creationId xmlns:p14="http://schemas.microsoft.com/office/powerpoint/2010/main" val="398081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30</a:t>
            </a:fld>
            <a:endParaRPr lang="de-AT"/>
          </a:p>
        </p:txBody>
      </p:sp>
    </p:spTree>
    <p:extLst>
      <p:ext uri="{BB962C8B-B14F-4D97-AF65-F5344CB8AC3E}">
        <p14:creationId xmlns:p14="http://schemas.microsoft.com/office/powerpoint/2010/main" val="391129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WE HAVE HEARD A  LOT ABOUT KGS, but we all may havee a differ</a:t>
            </a:r>
            <a:r>
              <a:rPr lang="en-GB" dirty="0"/>
              <a:t>e</a:t>
            </a:r>
            <a:r>
              <a:rPr lang="en-AT" dirty="0"/>
              <a:t>nt conception what KG actually is…</a:t>
            </a:r>
          </a:p>
          <a:p>
            <a:r>
              <a:rPr lang="en-AT"/>
              <a:t>Close the gap between symbolic and subsymbolic AI.</a:t>
            </a:r>
          </a:p>
          <a:p>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2</a:t>
            </a:fld>
            <a:endParaRPr lang="de-AT"/>
          </a:p>
        </p:txBody>
      </p:sp>
    </p:spTree>
    <p:extLst>
      <p:ext uri="{BB962C8B-B14F-4D97-AF65-F5344CB8AC3E}">
        <p14:creationId xmlns:p14="http://schemas.microsoft.com/office/powerpoint/2010/main" val="379406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particularly I mean…</a:t>
            </a:r>
          </a:p>
          <a:p>
            <a:endParaRPr lang="en-AT" dirty="0"/>
          </a:p>
          <a:p>
            <a:r>
              <a:rPr lang="en-AT" dirty="0"/>
              <a:t>The goal here was to beuild a "Web of Data", where, if we see the Web as an information space and ecosystem, the main question is how we could best use this ecosystem to share/exchange data and schemata. </a:t>
            </a:r>
          </a:p>
          <a:p>
            <a:r>
              <a:rPr lang="en-AT" dirty="0"/>
              <a:t>Standards for data sharing, decentralized querying and publishing, as well as processingm which has grown into the – you all know it LOD cloud.</a:t>
            </a:r>
          </a:p>
          <a:p>
            <a:endParaRPr lang="en-AT" dirty="0"/>
          </a:p>
          <a:p>
            <a:r>
              <a:rPr lang="en-AT" dirty="0"/>
              <a:t>Each of these nodes represents a separate RDF knowledge graph, these knowledge graps are linked which </a:t>
            </a:r>
          </a:p>
        </p:txBody>
      </p:sp>
      <p:sp>
        <p:nvSpPr>
          <p:cNvPr id="4" name="Slide Number Placeholder 3"/>
          <p:cNvSpPr>
            <a:spLocks noGrp="1"/>
          </p:cNvSpPr>
          <p:nvPr>
            <p:ph type="sldNum" sz="quarter" idx="5"/>
          </p:nvPr>
        </p:nvSpPr>
        <p:spPr/>
        <p:txBody>
          <a:bodyPr/>
          <a:lstStyle/>
          <a:p>
            <a:fld id="{9195B04B-03F7-4715-B718-D01188AC89AD}" type="slidenum">
              <a:rPr lang="de-AT" smtClean="0"/>
              <a:t>3</a:t>
            </a:fld>
            <a:endParaRPr lang="de-AT"/>
          </a:p>
        </p:txBody>
      </p:sp>
    </p:spTree>
    <p:extLst>
      <p:ext uri="{BB962C8B-B14F-4D97-AF65-F5344CB8AC3E}">
        <p14:creationId xmlns:p14="http://schemas.microsoft.com/office/powerpoint/2010/main" val="50842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www.slideshare.net</a:t>
            </a:r>
            <a:r>
              <a:rPr lang="en-GB" dirty="0"/>
              <a:t>/</a:t>
            </a:r>
            <a:r>
              <a:rPr lang="en-GB" dirty="0" err="1"/>
              <a:t>Frank.van.Harmelen</a:t>
            </a:r>
            <a:r>
              <a:rPr lang="en-GB" dirty="0"/>
              <a:t>/adoption-of-knowledge-graphs-late-2019 </a:t>
            </a:r>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6</a:t>
            </a:fld>
            <a:endParaRPr lang="de-AT"/>
          </a:p>
        </p:txBody>
      </p:sp>
    </p:spTree>
    <p:extLst>
      <p:ext uri="{BB962C8B-B14F-4D97-AF65-F5344CB8AC3E}">
        <p14:creationId xmlns:p14="http://schemas.microsoft.com/office/powerpoint/2010/main" val="408800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7</a:t>
            </a:fld>
            <a:endParaRPr lang="de-AT"/>
          </a:p>
        </p:txBody>
      </p:sp>
    </p:spTree>
    <p:extLst>
      <p:ext uri="{BB962C8B-B14F-4D97-AF65-F5344CB8AC3E}">
        <p14:creationId xmlns:p14="http://schemas.microsoft.com/office/powerpoint/2010/main" val="192191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in reference to noSQL, just simple class and propert hierarchies … Semantics "by use" rather than "by axioms", greetings from history very similar yo our findings from the past on the usage of OWL properties on the Web… the complex stuff is simply not used.</a:t>
            </a:r>
          </a:p>
        </p:txBody>
      </p:sp>
      <p:sp>
        <p:nvSpPr>
          <p:cNvPr id="4" name="Slide Number Placeholder 3"/>
          <p:cNvSpPr>
            <a:spLocks noGrp="1"/>
          </p:cNvSpPr>
          <p:nvPr>
            <p:ph type="sldNum" sz="quarter" idx="5"/>
          </p:nvPr>
        </p:nvSpPr>
        <p:spPr/>
        <p:txBody>
          <a:bodyPr/>
          <a:lstStyle/>
          <a:p>
            <a:fld id="{9195B04B-03F7-4715-B718-D01188AC89AD}" type="slidenum">
              <a:rPr lang="de-AT" smtClean="0"/>
              <a:t>8</a:t>
            </a:fld>
            <a:endParaRPr lang="de-AT"/>
          </a:p>
        </p:txBody>
      </p:sp>
    </p:spTree>
    <p:extLst>
      <p:ext uri="{BB962C8B-B14F-4D97-AF65-F5344CB8AC3E}">
        <p14:creationId xmlns:p14="http://schemas.microsoft.com/office/powerpoint/2010/main" val="207006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T" dirty="0"/>
              <a:t>In large, collaboratively edited, or partially automatically generated KGs such issues </a:t>
            </a:r>
            <a:r>
              <a:rPr lang="en-AT" b="1" dirty="0"/>
              <a:t>are inevitable, but probably the sheer mass of data can help us resolve such inconsistencies! We have done several works in these respects with my students.</a:t>
            </a:r>
          </a:p>
          <a:p>
            <a:endParaRPr lang="en-AT" dirty="0"/>
          </a:p>
        </p:txBody>
      </p:sp>
      <p:sp>
        <p:nvSpPr>
          <p:cNvPr id="4" name="Slide Number Placeholder 3"/>
          <p:cNvSpPr>
            <a:spLocks noGrp="1"/>
          </p:cNvSpPr>
          <p:nvPr>
            <p:ph type="sldNum" sz="quarter" idx="5"/>
          </p:nvPr>
        </p:nvSpPr>
        <p:spPr/>
        <p:txBody>
          <a:bodyPr/>
          <a:lstStyle/>
          <a:p>
            <a:fld id="{9195B04B-03F7-4715-B718-D01188AC89AD}" type="slidenum">
              <a:rPr lang="de-AT" smtClean="0"/>
              <a:t>9</a:t>
            </a:fld>
            <a:endParaRPr lang="de-AT"/>
          </a:p>
        </p:txBody>
      </p:sp>
    </p:spTree>
    <p:extLst>
      <p:ext uri="{BB962C8B-B14F-4D97-AF65-F5344CB8AC3E}">
        <p14:creationId xmlns:p14="http://schemas.microsoft.com/office/powerpoint/2010/main" val="82718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For instance we saw in wikidata:</a:t>
            </a:r>
          </a:p>
        </p:txBody>
      </p:sp>
      <p:sp>
        <p:nvSpPr>
          <p:cNvPr id="4" name="Slide Number Placeholder 3"/>
          <p:cNvSpPr>
            <a:spLocks noGrp="1"/>
          </p:cNvSpPr>
          <p:nvPr>
            <p:ph type="sldNum" sz="quarter" idx="5"/>
          </p:nvPr>
        </p:nvSpPr>
        <p:spPr/>
        <p:txBody>
          <a:bodyPr/>
          <a:lstStyle/>
          <a:p>
            <a:fld id="{9195B04B-03F7-4715-B718-D01188AC89AD}" type="slidenum">
              <a:rPr lang="de-AT" smtClean="0"/>
              <a:t>10</a:t>
            </a:fld>
            <a:endParaRPr lang="de-AT"/>
          </a:p>
        </p:txBody>
      </p:sp>
    </p:spTree>
    <p:extLst>
      <p:ext uri="{BB962C8B-B14F-4D97-AF65-F5344CB8AC3E}">
        <p14:creationId xmlns:p14="http://schemas.microsoft.com/office/powerpoint/2010/main" val="287810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b="1" dirty="0"/>
          </a:p>
        </p:txBody>
      </p:sp>
      <p:sp>
        <p:nvSpPr>
          <p:cNvPr id="4" name="Slide Number Placeholder 3"/>
          <p:cNvSpPr>
            <a:spLocks noGrp="1"/>
          </p:cNvSpPr>
          <p:nvPr>
            <p:ph type="sldNum" sz="quarter" idx="5"/>
          </p:nvPr>
        </p:nvSpPr>
        <p:spPr/>
        <p:txBody>
          <a:bodyPr/>
          <a:lstStyle/>
          <a:p>
            <a:fld id="{9195B04B-03F7-4715-B718-D01188AC89AD}" type="slidenum">
              <a:rPr lang="de-AT" smtClean="0"/>
              <a:t>11</a:t>
            </a:fld>
            <a:endParaRPr lang="de-AT"/>
          </a:p>
        </p:txBody>
      </p:sp>
    </p:spTree>
    <p:extLst>
      <p:ext uri="{BB962C8B-B14F-4D97-AF65-F5344CB8AC3E}">
        <p14:creationId xmlns:p14="http://schemas.microsoft.com/office/powerpoint/2010/main" val="164972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4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65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59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446020"/>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08" y="1561638"/>
            <a:ext cx="7248000" cy="1231200"/>
          </a:xfrm>
          <a:prstGeom prst="rect">
            <a:avLst/>
          </a:prstGeom>
        </p:spPr>
        <p:txBody>
          <a:bodyPr>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3" name="Untertitel 2"/>
          <p:cNvSpPr>
            <a:spLocks noGrp="1"/>
          </p:cNvSpPr>
          <p:nvPr>
            <p:ph type="subTitle" idx="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lIns="324000" tIns="216000" rIns="324000" bIns="216000" rtlCol="0">
            <a:spAutoFit/>
          </a:bodyPr>
          <a:lstStyle>
            <a:lvl1pPr marL="0" indent="0">
              <a:buNone/>
              <a:defRPr lang="de-DE" sz="1440" baseline="0" dirty="0" smtClean="0"/>
            </a:lvl1pPr>
          </a:lstStyle>
          <a:p>
            <a:pPr lvl="0"/>
            <a:endParaRPr lang="de-AT"/>
          </a:p>
        </p:txBody>
      </p:sp>
      <p:sp>
        <p:nvSpPr>
          <p:cNvPr id="12" name="Textplatzhalter 7"/>
          <p:cNvSpPr>
            <a:spLocks noGrp="1"/>
          </p:cNvSpPr>
          <p:nvPr>
            <p:ph type="body" sz="quarter" idx="12"/>
          </p:nvPr>
        </p:nvSpPr>
        <p:spPr bwMode="auto">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Tree>
    <p:extLst>
      <p:ext uri="{BB962C8B-B14F-4D97-AF65-F5344CB8AC3E}">
        <p14:creationId xmlns:p14="http://schemas.microsoft.com/office/powerpoint/2010/main" val="12372077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446020"/>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08" y="1561638"/>
            <a:ext cx="7248000" cy="1231200"/>
          </a:xfrm>
          <a:prstGeom prst="rect">
            <a:avLst/>
          </a:prstGeom>
        </p:spPr>
        <p:txBody>
          <a:bodyPr>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3" name="Untertitel 2"/>
          <p:cNvSpPr>
            <a:spLocks noGrp="1"/>
          </p:cNvSpPr>
          <p:nvPr>
            <p:ph type="subTitle" idx="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lIns="324000" tIns="216000" rIns="324000" bIns="216000" rtlCol="0">
            <a:spAutoFit/>
          </a:bodyPr>
          <a:lstStyle>
            <a:lvl1pPr marL="0" indent="0">
              <a:buNone/>
              <a:defRPr lang="de-DE" sz="1440" baseline="0" dirty="0" smtClean="0"/>
            </a:lvl1pPr>
          </a:lstStyle>
          <a:p>
            <a:pPr lvl="0"/>
            <a:endParaRPr lang="de-AT"/>
          </a:p>
        </p:txBody>
      </p:sp>
      <p:sp>
        <p:nvSpPr>
          <p:cNvPr id="12" name="Textplatzhalter 7"/>
          <p:cNvSpPr>
            <a:spLocks noGrp="1"/>
          </p:cNvSpPr>
          <p:nvPr>
            <p:ph type="body" sz="quarter" idx="12"/>
          </p:nvPr>
        </p:nvSpPr>
        <p:spPr bwMode="auto">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Tree>
    <p:extLst>
      <p:ext uri="{BB962C8B-B14F-4D97-AF65-F5344CB8AC3E}">
        <p14:creationId xmlns:p14="http://schemas.microsoft.com/office/powerpoint/2010/main" val="38506226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078356"/>
            <a:chOff x="287338" y="603319"/>
            <a:chExt cx="8552850" cy="1731679"/>
          </a:xfrm>
        </p:grpSpPr>
        <p:sp>
          <p:nvSpPr>
            <p:cNvPr id="7" name="Rechteck 6"/>
            <p:cNvSpPr/>
            <p:nvPr userDrawn="1"/>
          </p:nvSpPr>
          <p:spPr>
            <a:xfrm>
              <a:off x="6192424" y="603319"/>
              <a:ext cx="2647764"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11" y="1555385"/>
            <a:ext cx="7289309" cy="620057"/>
          </a:xfrm>
          <a:prstGeom prst="rect">
            <a:avLst/>
          </a:prstGeom>
        </p:spPr>
        <p:txBody>
          <a:bodyPr anchor="b">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3" name="Untertitel 2"/>
          <p:cNvSpPr>
            <a:spLocks noGrp="1"/>
          </p:cNvSpPr>
          <p:nvPr>
            <p:ph type="subTitle" idx="1"/>
          </p:nvPr>
        </p:nvSpPr>
        <p:spPr bwMode="black">
          <a:xfrm>
            <a:off x="807211" y="1191697"/>
            <a:ext cx="7289309"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
        <p:nvSpPr>
          <p:cNvPr id="16" name="Textplatzhalter 9"/>
          <p:cNvSpPr>
            <a:spLocks noGrp="1"/>
          </p:cNvSpPr>
          <p:nvPr>
            <p:ph type="body" sz="quarter" idx="11"/>
          </p:nvPr>
        </p:nvSpPr>
        <p:spPr bwMode="white">
          <a:xfrm>
            <a:off x="383117" y="3171488"/>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2" name="Textplatzhalter 7"/>
          <p:cNvSpPr>
            <a:spLocks noGrp="1"/>
          </p:cNvSpPr>
          <p:nvPr>
            <p:ph type="body" sz="quarter" idx="12"/>
          </p:nvPr>
        </p:nvSpPr>
        <p:spPr bwMode="auto">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Tree>
    <p:extLst>
      <p:ext uri="{BB962C8B-B14F-4D97-AF65-F5344CB8AC3E}">
        <p14:creationId xmlns:p14="http://schemas.microsoft.com/office/powerpoint/2010/main" val="19066349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6025" y="1613536"/>
            <a:ext cx="10346192" cy="4624686"/>
          </a:xfrm>
        </p:spPr>
        <p:txBody>
          <a:bodyPr>
            <a:normAutofit/>
          </a:bodyPr>
          <a:lstStyle>
            <a:lvl1pPr>
              <a:defRPr sz="1920"/>
            </a:lvl1pPr>
            <a:lvl2pPr>
              <a:defRPr sz="1800"/>
            </a:lvl2pPr>
            <a:lvl3pPr>
              <a:defRPr sz="1680"/>
            </a:lvl3pPr>
            <a:lvl4pPr>
              <a:defRPr sz="1440"/>
            </a:lvl4pPr>
            <a:lvl5pPr>
              <a:defRPr sz="144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p:cNvSpPr>
            <a:spLocks noGrp="1"/>
          </p:cNvSpPr>
          <p:nvPr>
            <p:ph type="title"/>
          </p:nvPr>
        </p:nvSpPr>
        <p:spPr/>
        <p:txBody>
          <a:bodyPr/>
          <a:lstStyle/>
          <a:p>
            <a:r>
              <a:rPr lang="de-AT"/>
              <a:t>Titelmasterformat durch Klicken bearbeiten</a:t>
            </a:r>
          </a:p>
        </p:txBody>
      </p:sp>
      <p:sp>
        <p:nvSpPr>
          <p:cNvPr id="4" name="Fußzeilenplatzhalter 4"/>
          <p:cNvSpPr>
            <a:spLocks noGrp="1"/>
          </p:cNvSpPr>
          <p:nvPr userDrawn="1">
            <p:ph type="ftr"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5" name="Foliennummernplatzhalter 5"/>
          <p:cNvSpPr>
            <a:spLocks noGrp="1"/>
          </p:cNvSpPr>
          <p:nvPr userDrawn="1">
            <p:ph type="sldNum"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02920F33-74B9-45AA-99CD-B9B8567BD7DD}"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6" name="Datumsplatzhalter 6"/>
          <p:cNvSpPr>
            <a:spLocks noGrp="1"/>
          </p:cNvSpPr>
          <p:nvPr userDrawn="1">
            <p:ph type="dt" sz="half"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16178726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446020"/>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22268" y="6155056"/>
            <a:ext cx="2442633"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9"/>
          <p:cNvSpPr>
            <a:spLocks noGrp="1"/>
          </p:cNvSpPr>
          <p:nvPr>
            <p:ph type="body" sz="quarter" idx="11"/>
          </p:nvPr>
        </p:nvSpPr>
        <p:spPr bwMode="white">
          <a:xfrm>
            <a:off x="383117" y="3529966"/>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0" name="Textplatzhalter 7"/>
          <p:cNvSpPr>
            <a:spLocks noGrp="1"/>
          </p:cNvSpPr>
          <p:nvPr>
            <p:ph type="body" sz="quarter" idx="12"/>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
        <p:nvSpPr>
          <p:cNvPr id="13" name="Titel 1"/>
          <p:cNvSpPr>
            <a:spLocks noGrp="1"/>
          </p:cNvSpPr>
          <p:nvPr>
            <p:ph type="ctrTitle"/>
          </p:nvPr>
        </p:nvSpPr>
        <p:spPr bwMode="black">
          <a:xfrm>
            <a:off x="807208" y="1561638"/>
            <a:ext cx="7248000" cy="1231200"/>
          </a:xfrm>
          <a:prstGeom prst="rect">
            <a:avLst/>
          </a:prstGeom>
        </p:spPr>
        <p:txBody>
          <a:bodyPr>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15" name="Untertitel 2"/>
          <p:cNvSpPr>
            <a:spLocks noGrp="1"/>
          </p:cNvSpPr>
          <p:nvPr>
            <p:ph type="subTitle" idx="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31052906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078356"/>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22268" y="6155056"/>
            <a:ext cx="2442633"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09" y="1555385"/>
            <a:ext cx="7248000" cy="620057"/>
          </a:xfrm>
          <a:prstGeom prst="rect">
            <a:avLst/>
          </a:prstGeom>
        </p:spPr>
        <p:txBody>
          <a:bodyPr anchor="b">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3" name="Untertitel 2"/>
          <p:cNvSpPr>
            <a:spLocks noGrp="1"/>
          </p:cNvSpPr>
          <p:nvPr>
            <p:ph type="subTitle" idx="1"/>
          </p:nvPr>
        </p:nvSpPr>
        <p:spPr bwMode="black">
          <a:xfrm>
            <a:off x="807209" y="1191697"/>
            <a:ext cx="7248000"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
        <p:nvSpPr>
          <p:cNvPr id="14" name="Textplatzhalter 9"/>
          <p:cNvSpPr>
            <a:spLocks noGrp="1"/>
          </p:cNvSpPr>
          <p:nvPr>
            <p:ph type="body" sz="quarter" idx="11"/>
          </p:nvPr>
        </p:nvSpPr>
        <p:spPr bwMode="white">
          <a:xfrm>
            <a:off x="383117" y="3171489"/>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2" name="Textplatzhalter 7"/>
          <p:cNvSpPr>
            <a:spLocks noGrp="1"/>
          </p:cNvSpPr>
          <p:nvPr>
            <p:ph type="body" sz="quarter" idx="12"/>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Tree>
    <p:extLst>
      <p:ext uri="{BB962C8B-B14F-4D97-AF65-F5344CB8AC3E}">
        <p14:creationId xmlns:p14="http://schemas.microsoft.com/office/powerpoint/2010/main" val="42057697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446020"/>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4" name="Textplatzhalter 7"/>
          <p:cNvSpPr>
            <a:spLocks noGrp="1"/>
          </p:cNvSpPr>
          <p:nvPr>
            <p:ph type="body" sz="quarter" idx="12"/>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
        <p:nvSpPr>
          <p:cNvPr id="16" name="Titel 1"/>
          <p:cNvSpPr>
            <a:spLocks noGrp="1"/>
          </p:cNvSpPr>
          <p:nvPr>
            <p:ph type="ctrTitle"/>
          </p:nvPr>
        </p:nvSpPr>
        <p:spPr bwMode="black">
          <a:xfrm>
            <a:off x="807208" y="1561638"/>
            <a:ext cx="7248000" cy="1231200"/>
          </a:xfrm>
          <a:prstGeom prst="rect">
            <a:avLst/>
          </a:prstGeom>
        </p:spPr>
        <p:txBody>
          <a:bodyPr>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17" name="Untertitel 2"/>
          <p:cNvSpPr>
            <a:spLocks noGrp="1"/>
          </p:cNvSpPr>
          <p:nvPr>
            <p:ph type="subTitle" idx="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10950898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078356"/>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09" y="1555385"/>
            <a:ext cx="7248000" cy="620057"/>
          </a:xfrm>
          <a:prstGeom prst="rect">
            <a:avLst/>
          </a:prstGeom>
        </p:spPr>
        <p:txBody>
          <a:bodyPr anchor="b">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3" name="Untertitel 2"/>
          <p:cNvSpPr>
            <a:spLocks noGrp="1"/>
          </p:cNvSpPr>
          <p:nvPr>
            <p:ph type="subTitle" idx="1"/>
          </p:nvPr>
        </p:nvSpPr>
        <p:spPr bwMode="black">
          <a:xfrm>
            <a:off x="807209" y="1191697"/>
            <a:ext cx="7248000"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
        <p:nvSpPr>
          <p:cNvPr id="16" name="Textplatzhalter 9"/>
          <p:cNvSpPr>
            <a:spLocks noGrp="1"/>
          </p:cNvSpPr>
          <p:nvPr>
            <p:ph type="body" sz="quarter" idx="11"/>
          </p:nvPr>
        </p:nvSpPr>
        <p:spPr bwMode="white">
          <a:xfrm>
            <a:off x="383117" y="3171489"/>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2" name="Textplatzhalter 7"/>
          <p:cNvSpPr>
            <a:spLocks noGrp="1"/>
          </p:cNvSpPr>
          <p:nvPr>
            <p:ph type="body" sz="quarter" idx="12"/>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Tree>
    <p:extLst>
      <p:ext uri="{BB962C8B-B14F-4D97-AF65-F5344CB8AC3E}">
        <p14:creationId xmlns:p14="http://schemas.microsoft.com/office/powerpoint/2010/main" val="36404899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677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446020"/>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4" name="Textplatzhalter 7"/>
          <p:cNvSpPr>
            <a:spLocks noGrp="1"/>
          </p:cNvSpPr>
          <p:nvPr>
            <p:ph type="body" sz="quarter" idx="12"/>
          </p:nvPr>
        </p:nvSpPr>
        <p:spPr>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
        <p:nvSpPr>
          <p:cNvPr id="12" name="Titel 1"/>
          <p:cNvSpPr>
            <a:spLocks noGrp="1"/>
          </p:cNvSpPr>
          <p:nvPr>
            <p:ph type="ctrTitle"/>
          </p:nvPr>
        </p:nvSpPr>
        <p:spPr bwMode="black">
          <a:xfrm>
            <a:off x="807208" y="1561638"/>
            <a:ext cx="7248000" cy="1231200"/>
          </a:xfrm>
          <a:prstGeom prst="rect">
            <a:avLst/>
          </a:prstGeom>
        </p:spPr>
        <p:txBody>
          <a:bodyPr>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13" name="Untertitel 2"/>
          <p:cNvSpPr>
            <a:spLocks noGrp="1"/>
          </p:cNvSpPr>
          <p:nvPr>
            <p:ph type="subTitle" idx="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2858697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83117" y="723900"/>
            <a:ext cx="11404600" cy="2078356"/>
            <a:chOff x="287338" y="603319"/>
            <a:chExt cx="8552850" cy="2037600"/>
          </a:xfrm>
        </p:grpSpPr>
        <p:sp>
          <p:nvSpPr>
            <p:cNvPr id="7" name="Rechteck 6"/>
            <p:cNvSpPr/>
            <p:nvPr userDrawn="1"/>
          </p:nvSpPr>
          <p:spPr>
            <a:xfrm>
              <a:off x="6192424" y="603319"/>
              <a:ext cx="2647764"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hteck 7"/>
            <p:cNvSpPr/>
            <p:nvPr userDrawn="1"/>
          </p:nvSpPr>
          <p:spPr bwMode="blackWhite">
            <a:xfrm>
              <a:off x="287338" y="603319"/>
              <a:ext cx="5905086"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Grafik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20151" y="6155056"/>
            <a:ext cx="2446867" cy="38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09" y="1555385"/>
            <a:ext cx="7248000" cy="620057"/>
          </a:xfrm>
          <a:prstGeom prst="rect">
            <a:avLst/>
          </a:prstGeom>
        </p:spPr>
        <p:txBody>
          <a:bodyPr anchor="b">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3" name="Untertitel 2"/>
          <p:cNvSpPr>
            <a:spLocks noGrp="1"/>
          </p:cNvSpPr>
          <p:nvPr>
            <p:ph type="subTitle" idx="1"/>
          </p:nvPr>
        </p:nvSpPr>
        <p:spPr bwMode="black">
          <a:xfrm>
            <a:off x="807209" y="1191697"/>
            <a:ext cx="7248000"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DE"/>
              <a:t>Formatvorlage des Untertitelmasters durch Klicken bearbeiten</a:t>
            </a:r>
            <a:endParaRPr lang="de-AT"/>
          </a:p>
        </p:txBody>
      </p:sp>
      <p:sp>
        <p:nvSpPr>
          <p:cNvPr id="16" name="Textplatzhalter 9"/>
          <p:cNvSpPr>
            <a:spLocks noGrp="1"/>
          </p:cNvSpPr>
          <p:nvPr>
            <p:ph type="body" sz="quarter" idx="11"/>
          </p:nvPr>
        </p:nvSpPr>
        <p:spPr bwMode="white">
          <a:xfrm>
            <a:off x="383117" y="3171489"/>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2" name="Textplatzhalter 7"/>
          <p:cNvSpPr>
            <a:spLocks noGrp="1"/>
          </p:cNvSpPr>
          <p:nvPr>
            <p:ph type="body" sz="quarter" idx="12"/>
          </p:nvPr>
        </p:nvSpPr>
        <p:spPr>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DE"/>
              <a:t>Textmasterformat bearbeiten</a:t>
            </a:r>
          </a:p>
        </p:txBody>
      </p:sp>
    </p:spTree>
    <p:extLst>
      <p:ext uri="{BB962C8B-B14F-4D97-AF65-F5344CB8AC3E}">
        <p14:creationId xmlns:p14="http://schemas.microsoft.com/office/powerpoint/2010/main" val="313354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4" name="Gruppieren 9"/>
          <p:cNvGrpSpPr>
            <a:grpSpLocks/>
          </p:cNvGrpSpPr>
          <p:nvPr userDrawn="1"/>
        </p:nvGrpSpPr>
        <p:grpSpPr bwMode="auto">
          <a:xfrm>
            <a:off x="383117" y="723900"/>
            <a:ext cx="11404600" cy="2446020"/>
            <a:chOff x="287338" y="603319"/>
            <a:chExt cx="8552850" cy="2037600"/>
          </a:xfrm>
        </p:grpSpPr>
        <p:sp>
          <p:nvSpPr>
            <p:cNvPr id="5" name="Rechteck 4"/>
            <p:cNvSpPr/>
            <p:nvPr userDrawn="1"/>
          </p:nvSpPr>
          <p:spPr>
            <a:xfrm>
              <a:off x="6192424" y="603319"/>
              <a:ext cx="2647764"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6" name="Rechteck 5"/>
            <p:cNvSpPr/>
            <p:nvPr userDrawn="1"/>
          </p:nvSpPr>
          <p:spPr bwMode="blackWhite">
            <a:xfrm>
              <a:off x="287338" y="603319"/>
              <a:ext cx="5905086"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7" name="Grafik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0152" y="6421756"/>
            <a:ext cx="175683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9"/>
          <p:cNvSpPr>
            <a:spLocks noGrp="1"/>
          </p:cNvSpPr>
          <p:nvPr>
            <p:ph type="body" sz="quarter" idx="11"/>
          </p:nvPr>
        </p:nvSpPr>
        <p:spPr bwMode="white">
          <a:xfrm>
            <a:off x="383117" y="3529966"/>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13" name="Titel 1"/>
          <p:cNvSpPr>
            <a:spLocks noGrp="1"/>
          </p:cNvSpPr>
          <p:nvPr>
            <p:ph type="ctrTitle"/>
          </p:nvPr>
        </p:nvSpPr>
        <p:spPr bwMode="black">
          <a:xfrm>
            <a:off x="807208" y="1561638"/>
            <a:ext cx="7248000" cy="1231200"/>
          </a:xfrm>
          <a:prstGeom prst="rect">
            <a:avLst/>
          </a:prstGeom>
        </p:spPr>
        <p:txBody>
          <a:bodyPr>
            <a:noAutofit/>
          </a:bodyPr>
          <a:lstStyle>
            <a:lvl1pPr algn="l">
              <a:lnSpc>
                <a:spcPct val="100000"/>
              </a:lnSpc>
              <a:defRPr sz="336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9" name="Datumsplatzhalter 1"/>
          <p:cNvSpPr>
            <a:spLocks noGrp="1"/>
          </p:cNvSpPr>
          <p:nvPr>
            <p:ph type="dt" sz="half"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10" name="Fußzeilenplatzhalter 2"/>
          <p:cNvSpPr>
            <a:spLocks noGrp="1"/>
          </p:cNvSpPr>
          <p:nvPr>
            <p:ph type="ftr" sz="quarter" idx="13"/>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11" name="Foliennummernplatzhalter 5"/>
          <p:cNvSpPr>
            <a:spLocks noGrp="1"/>
          </p:cNvSpPr>
          <p:nvPr>
            <p:ph type="sldNum" sz="quarter" idx="14"/>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78B09B9B-AAA2-4991-942B-1E2DF5B5580F}"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29468347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4" name="Gruppieren 9"/>
          <p:cNvGrpSpPr>
            <a:grpSpLocks/>
          </p:cNvGrpSpPr>
          <p:nvPr userDrawn="1"/>
        </p:nvGrpSpPr>
        <p:grpSpPr bwMode="auto">
          <a:xfrm>
            <a:off x="383117" y="723900"/>
            <a:ext cx="11404600" cy="2078356"/>
            <a:chOff x="287338" y="603319"/>
            <a:chExt cx="8552850" cy="2037600"/>
          </a:xfrm>
        </p:grpSpPr>
        <p:sp>
          <p:nvSpPr>
            <p:cNvPr id="5" name="Rechteck 4"/>
            <p:cNvSpPr/>
            <p:nvPr userDrawn="1"/>
          </p:nvSpPr>
          <p:spPr>
            <a:xfrm>
              <a:off x="6192424" y="603319"/>
              <a:ext cx="2647764"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sp>
          <p:nvSpPr>
            <p:cNvPr id="6" name="Rechteck 5"/>
            <p:cNvSpPr/>
            <p:nvPr userDrawn="1"/>
          </p:nvSpPr>
          <p:spPr bwMode="blackWhite">
            <a:xfrm>
              <a:off x="287338" y="603319"/>
              <a:ext cx="5905086"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7" name="Grafik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1467" y="1278256"/>
            <a:ext cx="2465917" cy="117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0152" y="6421756"/>
            <a:ext cx="175683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black">
          <a:xfrm>
            <a:off x="807209" y="1563112"/>
            <a:ext cx="7248000" cy="620057"/>
          </a:xfrm>
          <a:prstGeom prst="rect">
            <a:avLst/>
          </a:prstGeom>
        </p:spPr>
        <p:txBody>
          <a:bodyPr anchor="b">
            <a:noAutofit/>
          </a:bodyPr>
          <a:lstStyle>
            <a:lvl1pPr algn="l">
              <a:lnSpc>
                <a:spcPct val="100000"/>
              </a:lnSpc>
              <a:defRPr sz="3360" b="1" i="0" baseline="0">
                <a:solidFill>
                  <a:schemeClr val="bg1"/>
                </a:solidFill>
                <a:latin typeface="Georgia" charset="0"/>
                <a:ea typeface="Georgia" charset="0"/>
                <a:cs typeface="Georgia" charset="0"/>
              </a:defRPr>
            </a:lvl1pPr>
          </a:lstStyle>
          <a:p>
            <a:r>
              <a:rPr lang="de-DE"/>
              <a:t>Titelmasterformat durch Klicken bearbeiten</a:t>
            </a:r>
            <a:endParaRPr lang="de-AT"/>
          </a:p>
        </p:txBody>
      </p:sp>
      <p:sp>
        <p:nvSpPr>
          <p:cNvPr id="14" name="Textplatzhalter 9"/>
          <p:cNvSpPr>
            <a:spLocks noGrp="1"/>
          </p:cNvSpPr>
          <p:nvPr>
            <p:ph type="body" sz="quarter" idx="11"/>
          </p:nvPr>
        </p:nvSpPr>
        <p:spPr bwMode="white">
          <a:xfrm>
            <a:off x="383117" y="3171489"/>
            <a:ext cx="5712883" cy="657818"/>
          </a:xfrm>
          <a:solidFill>
            <a:schemeClr val="bg1">
              <a:alpha val="90000"/>
            </a:schemeClr>
          </a:solidFill>
        </p:spPr>
        <p:txBody>
          <a:bodyPr lIns="324000" tIns="216000" rIns="324000" bIns="216000" rtlCol="0">
            <a:spAutoFit/>
          </a:bodyPr>
          <a:lstStyle>
            <a:lvl1pPr marL="0" indent="0">
              <a:buNone/>
              <a:defRPr lang="de-DE" sz="1440" dirty="0" smtClean="0"/>
            </a:lvl1pPr>
          </a:lstStyle>
          <a:p>
            <a:pPr lvl="0"/>
            <a:r>
              <a:rPr lang="de-AT"/>
              <a:t>Textmasterformat bearbeiten</a:t>
            </a:r>
          </a:p>
        </p:txBody>
      </p:sp>
      <p:sp>
        <p:nvSpPr>
          <p:cNvPr id="9" name="Date Placeholder 3"/>
          <p:cNvSpPr>
            <a:spLocks noGrp="1"/>
          </p:cNvSpPr>
          <p:nvPr>
            <p:ph type="dt" sz="half"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10" name="Footer Placeholder 4"/>
          <p:cNvSpPr>
            <a:spLocks noGrp="1"/>
          </p:cNvSpPr>
          <p:nvPr>
            <p:ph type="ftr" sz="quarter" idx="13"/>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11" name="Slide Number Placeholder 5"/>
          <p:cNvSpPr>
            <a:spLocks noGrp="1"/>
          </p:cNvSpPr>
          <p:nvPr>
            <p:ph type="sldNum" sz="quarter" idx="14"/>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71F883F0-7F4B-4B9E-B612-334A4FE12BA3}"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9039454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4" name="Rechteck 3"/>
          <p:cNvSpPr/>
          <p:nvPr userDrawn="1"/>
        </p:nvSpPr>
        <p:spPr bwMode="gray">
          <a:xfrm>
            <a:off x="0" y="1251586"/>
            <a:ext cx="12192000" cy="3048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160" b="0" i="0" u="none" strike="noStrike" kern="1200" cap="none" spc="0" normalizeH="0" baseline="0" noProof="0">
                <a:ln>
                  <a:noFill/>
                </a:ln>
                <a:solidFill>
                  <a:srgbClr val="FFFFFF"/>
                </a:solidFill>
                <a:effectLst/>
                <a:uLnTx/>
                <a:uFillTx/>
                <a:latin typeface="Verdana"/>
                <a:ea typeface="+mn-ea"/>
                <a:cs typeface="+mn-cs"/>
              </a:rPr>
              <a:t>      </a:t>
            </a:r>
          </a:p>
        </p:txBody>
      </p:sp>
      <p:pic>
        <p:nvPicPr>
          <p:cNvPr id="5" name="Grafik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2767" y="346710"/>
            <a:ext cx="1559984" cy="74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haltsplatzhalter 6"/>
          <p:cNvSpPr>
            <a:spLocks noGrp="1"/>
          </p:cNvSpPr>
          <p:nvPr>
            <p:ph sz="quarter" idx="10"/>
          </p:nvPr>
        </p:nvSpPr>
        <p:spPr>
          <a:xfrm>
            <a:off x="624422" y="1613536"/>
            <a:ext cx="10947396" cy="5244464"/>
          </a:xfrm>
        </p:spPr>
        <p:txBody>
          <a:bodyPr/>
          <a:lstStyle>
            <a:lvl1pPr>
              <a:buNone/>
              <a:defRPr/>
            </a:lvl1pPr>
          </a:lstStyle>
          <a:p>
            <a:pPr lvl="0"/>
            <a:r>
              <a:rPr lang="de-DE"/>
              <a:t>Textmasterformat bearbeiten</a:t>
            </a:r>
          </a:p>
        </p:txBody>
      </p:sp>
      <p:sp>
        <p:nvSpPr>
          <p:cNvPr id="2" name="Titel 1"/>
          <p:cNvSpPr>
            <a:spLocks noGrp="1"/>
          </p:cNvSpPr>
          <p:nvPr>
            <p:ph type="title"/>
          </p:nvPr>
        </p:nvSpPr>
        <p:spPr/>
        <p:txBody>
          <a:bodyPr/>
          <a:lstStyle/>
          <a:p>
            <a:r>
              <a:rPr lang="de-AT"/>
              <a:t>Titelmasterformat durch Klicken bearbeiten</a:t>
            </a:r>
          </a:p>
        </p:txBody>
      </p:sp>
      <p:sp>
        <p:nvSpPr>
          <p:cNvPr id="6" name="Footer Placeholder 4">
            <a:extLst>
              <a:ext uri="{FF2B5EF4-FFF2-40B4-BE49-F238E27FC236}">
                <a16:creationId xmlns:a16="http://schemas.microsoft.com/office/drawing/2014/main" id="{93019ED1-259B-4FB4-914C-1E5E2E742B4A}"/>
              </a:ext>
            </a:extLst>
          </p:cNvPr>
          <p:cNvSpPr>
            <a:spLocks noGrp="1"/>
          </p:cNvSpPr>
          <p:nvPr>
            <p:ph type="ftr" sz="quarter" idx="13"/>
          </p:nvPr>
        </p:nvSpPr>
        <p:spPr>
          <a:xfrm>
            <a:off x="1805517" y="6494146"/>
            <a:ext cx="4290483" cy="310514"/>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731407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6540" y="1613536"/>
            <a:ext cx="5280000" cy="4631054"/>
          </a:xfrm>
        </p:spPr>
        <p:txBody>
          <a:bodyPr>
            <a:normAutofit/>
          </a:bodyPr>
          <a:lstStyle>
            <a:lvl1pPr>
              <a:defRPr sz="1920"/>
            </a:lvl1pPr>
            <a:lvl2pPr marL="649574" indent="-342900">
              <a:buClr>
                <a:schemeClr val="accent1"/>
              </a:buClr>
              <a:buFont typeface="Wingdings" charset="2"/>
              <a:buChar char="§"/>
              <a:defRPr sz="1800"/>
            </a:lvl2pPr>
            <a:lvl3pPr>
              <a:defRPr sz="1680"/>
            </a:lvl3pPr>
            <a:lvl4pPr>
              <a:buClr>
                <a:schemeClr val="accent1"/>
              </a:buClr>
              <a:defRPr sz="1440"/>
            </a:lvl4pPr>
            <a:lvl5pPr>
              <a:defRPr sz="1440"/>
            </a:lvl5pPr>
            <a:lvl6pPr>
              <a:defRPr sz="2160"/>
            </a:lvl6pPr>
            <a:lvl7pPr>
              <a:defRPr sz="2160"/>
            </a:lvl7pPr>
            <a:lvl8pPr>
              <a:defRPr sz="2160"/>
            </a:lvl8pPr>
            <a:lvl9pPr>
              <a:defRPr sz="2160"/>
            </a:lvl9pPr>
          </a:lstStyle>
          <a:p>
            <a:pPr lvl="0"/>
            <a:r>
              <a:rPr lang="de-DE"/>
              <a:t>Textmasterformat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6287584" y="1613536"/>
            <a:ext cx="5280000" cy="4631054"/>
          </a:xfrm>
        </p:spPr>
        <p:txBody>
          <a:bodyPr>
            <a:normAutofit/>
          </a:bodyPr>
          <a:lstStyle>
            <a:lvl1pPr>
              <a:buClr>
                <a:schemeClr val="accent1"/>
              </a:buClr>
              <a:defRPr sz="1920"/>
            </a:lvl1pPr>
            <a:lvl2pPr marL="649574" indent="-342900">
              <a:buClr>
                <a:schemeClr val="accent1"/>
              </a:buClr>
              <a:buFont typeface="Wingdings" charset="2"/>
              <a:buChar char="§"/>
              <a:defRPr sz="1800"/>
            </a:lvl2pPr>
            <a:lvl3pPr>
              <a:defRPr sz="1680"/>
            </a:lvl3pPr>
            <a:lvl4pPr>
              <a:buClr>
                <a:schemeClr val="accent1"/>
              </a:buClr>
              <a:defRPr sz="1440"/>
            </a:lvl4pPr>
            <a:lvl5pPr>
              <a:buClr>
                <a:schemeClr val="accent1"/>
              </a:buClr>
              <a:defRPr sz="1440"/>
            </a:lvl5pPr>
            <a:lvl6pPr>
              <a:defRPr sz="2160"/>
            </a:lvl6pPr>
            <a:lvl7pPr>
              <a:defRPr sz="2160"/>
            </a:lvl7pPr>
            <a:lvl8pPr>
              <a:defRPr sz="2160"/>
            </a:lvl8pPr>
            <a:lvl9pPr>
              <a:defRPr sz="2160"/>
            </a:lvl9pPr>
          </a:lstStyle>
          <a:p>
            <a:pPr lvl="0"/>
            <a:r>
              <a:rPr lang="de-DE"/>
              <a:t>Textmasterformat bearbeiten</a:t>
            </a:r>
          </a:p>
          <a:p>
            <a:pPr lvl="1"/>
            <a:r>
              <a:rPr lang="de-DE"/>
              <a:t>Zweite Ebene</a:t>
            </a:r>
          </a:p>
          <a:p>
            <a:pPr lvl="2"/>
            <a:r>
              <a:rPr lang="de-DE"/>
              <a:t>Dritte Ebene</a:t>
            </a:r>
          </a:p>
        </p:txBody>
      </p:sp>
      <p:sp>
        <p:nvSpPr>
          <p:cNvPr id="2" name="Titel 1"/>
          <p:cNvSpPr>
            <a:spLocks noGrp="1"/>
          </p:cNvSpPr>
          <p:nvPr>
            <p:ph type="title"/>
          </p:nvPr>
        </p:nvSpPr>
        <p:spPr/>
        <p:txBody>
          <a:bodyPr/>
          <a:lstStyle/>
          <a:p>
            <a:r>
              <a:rPr lang="de-AT"/>
              <a:t>Titelmasterformat durch Klicken bearbeiten</a:t>
            </a:r>
          </a:p>
        </p:txBody>
      </p:sp>
      <p:sp>
        <p:nvSpPr>
          <p:cNvPr id="5" name="Fußzeilenplatzhalter 4"/>
          <p:cNvSpPr>
            <a:spLocks noGrp="1"/>
          </p:cNvSpPr>
          <p:nvPr userDrawn="1">
            <p:ph type="ftr"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6" name="Foliennummernplatzhalter 5"/>
          <p:cNvSpPr>
            <a:spLocks noGrp="1"/>
          </p:cNvSpPr>
          <p:nvPr userDrawn="1">
            <p:ph type="sldNum"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A6979F30-0AF2-40E8-8236-30BEF7A4F6E8}"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7" name="Datumsplatzhalter 6"/>
          <p:cNvSpPr>
            <a:spLocks noGrp="1"/>
          </p:cNvSpPr>
          <p:nvPr userDrawn="1">
            <p:ph type="dt" sz="half"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41707254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6540" y="2323189"/>
            <a:ext cx="5280000" cy="3921401"/>
          </a:xfrm>
        </p:spPr>
        <p:txBody>
          <a:bodyPr>
            <a:normAutofit/>
          </a:bodyPr>
          <a:lstStyle>
            <a:lvl1pPr>
              <a:defRPr sz="1920"/>
            </a:lvl1pPr>
            <a:lvl2pPr>
              <a:defRPr sz="1800"/>
            </a:lvl2pPr>
            <a:lvl3pPr>
              <a:defRPr sz="1440"/>
            </a:lvl3pPr>
            <a:lvl4pPr>
              <a:defRPr sz="1320"/>
            </a:lvl4pPr>
            <a:lvl5pPr>
              <a:defRPr sz="1320"/>
            </a:lvl5pPr>
            <a:lvl6pPr>
              <a:defRPr sz="2160"/>
            </a:lvl6pPr>
            <a:lvl7pPr>
              <a:defRPr sz="2160"/>
            </a:lvl7pPr>
            <a:lvl8pPr>
              <a:defRPr sz="2160"/>
            </a:lvl8pPr>
            <a:lvl9pPr>
              <a:defRPr sz="2160"/>
            </a:lvl9pPr>
          </a:lstStyle>
          <a:p>
            <a:pPr lvl="0"/>
            <a:r>
              <a:rPr lang="de-DE"/>
              <a:t>Textmasterformat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6287584" y="2323189"/>
            <a:ext cx="5280000" cy="3921401"/>
          </a:xfrm>
        </p:spPr>
        <p:txBody>
          <a:bodyPr>
            <a:normAutofit/>
          </a:bodyPr>
          <a:lstStyle>
            <a:lvl1pPr>
              <a:defRPr sz="1920"/>
            </a:lvl1pPr>
            <a:lvl2pPr>
              <a:defRPr sz="1800"/>
            </a:lvl2pPr>
            <a:lvl3pPr>
              <a:defRPr sz="1440"/>
            </a:lvl3pPr>
            <a:lvl4pPr>
              <a:defRPr sz="1320"/>
            </a:lvl4pPr>
            <a:lvl5pPr>
              <a:defRPr sz="1320"/>
            </a:lvl5pPr>
            <a:lvl6pPr>
              <a:defRPr sz="2160"/>
            </a:lvl6pPr>
            <a:lvl7pPr>
              <a:defRPr sz="2160"/>
            </a:lvl7pPr>
            <a:lvl8pPr>
              <a:defRPr sz="2160"/>
            </a:lvl8pPr>
            <a:lvl9pPr>
              <a:defRPr sz="2160"/>
            </a:lvl9pPr>
          </a:lstStyle>
          <a:p>
            <a:pPr lvl="0"/>
            <a:r>
              <a:rPr lang="de-DE"/>
              <a:t>Textmasterformat bearbeiten</a:t>
            </a:r>
          </a:p>
          <a:p>
            <a:pPr lvl="1"/>
            <a:r>
              <a:rPr lang="de-DE"/>
              <a:t>Zweite Ebene</a:t>
            </a:r>
          </a:p>
          <a:p>
            <a:pPr lvl="2"/>
            <a:r>
              <a:rPr lang="de-DE"/>
              <a:t>Dritte Ebene</a:t>
            </a:r>
          </a:p>
        </p:txBody>
      </p:sp>
      <p:sp>
        <p:nvSpPr>
          <p:cNvPr id="8" name="Textplatzhalter 2"/>
          <p:cNvSpPr>
            <a:spLocks noGrp="1"/>
          </p:cNvSpPr>
          <p:nvPr>
            <p:ph type="body" idx="13"/>
          </p:nvPr>
        </p:nvSpPr>
        <p:spPr bwMode="gray">
          <a:xfrm>
            <a:off x="624420" y="1613536"/>
            <a:ext cx="5281081" cy="639763"/>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oAutofit/>
          </a:bodyPr>
          <a:lstStyle>
            <a:lvl1pPr marL="110479" indent="0">
              <a:buNone/>
              <a:tabLst/>
              <a:defRPr sz="2160" b="1" baseline="0">
                <a:solidFill>
                  <a:schemeClr val="bg1"/>
                </a:solidFill>
                <a:latin typeface="+mj-lt"/>
              </a:defRPr>
            </a:lvl1pPr>
            <a:lvl2pPr marL="548584" indent="0">
              <a:buNone/>
              <a:defRPr sz="2400" b="1"/>
            </a:lvl2pPr>
            <a:lvl3pPr marL="1097167" indent="0">
              <a:buNone/>
              <a:defRPr sz="2160" b="1"/>
            </a:lvl3pPr>
            <a:lvl4pPr marL="1645752" indent="0">
              <a:buNone/>
              <a:defRPr sz="1920" b="1"/>
            </a:lvl4pPr>
            <a:lvl5pPr marL="2194336" indent="0">
              <a:buNone/>
              <a:defRPr sz="1920" b="1"/>
            </a:lvl5pPr>
            <a:lvl6pPr marL="2742920" indent="0">
              <a:buNone/>
              <a:defRPr sz="1920" b="1"/>
            </a:lvl6pPr>
            <a:lvl7pPr marL="3291504" indent="0">
              <a:buNone/>
              <a:defRPr sz="1920" b="1"/>
            </a:lvl7pPr>
            <a:lvl8pPr marL="3840088" indent="0">
              <a:buNone/>
              <a:defRPr sz="1920" b="1"/>
            </a:lvl8pPr>
            <a:lvl9pPr marL="4388672" indent="0">
              <a:buNone/>
              <a:defRPr sz="1920" b="1"/>
            </a:lvl9pPr>
          </a:lstStyle>
          <a:p>
            <a:pPr lvl="0"/>
            <a:r>
              <a:rPr lang="de-DE"/>
              <a:t>Textmasterformat bearbeiten</a:t>
            </a:r>
          </a:p>
        </p:txBody>
      </p:sp>
      <p:sp>
        <p:nvSpPr>
          <p:cNvPr id="2" name="Titel 1"/>
          <p:cNvSpPr>
            <a:spLocks noGrp="1"/>
          </p:cNvSpPr>
          <p:nvPr>
            <p:ph type="title"/>
          </p:nvPr>
        </p:nvSpPr>
        <p:spPr/>
        <p:txBody>
          <a:bodyPr/>
          <a:lstStyle/>
          <a:p>
            <a:r>
              <a:rPr lang="de-AT"/>
              <a:t>Titelmasterformat durch Klicken bearbeiten</a:t>
            </a:r>
          </a:p>
        </p:txBody>
      </p:sp>
      <p:sp>
        <p:nvSpPr>
          <p:cNvPr id="14" name="Textplatzhalter 2"/>
          <p:cNvSpPr>
            <a:spLocks noGrp="1"/>
          </p:cNvSpPr>
          <p:nvPr>
            <p:ph type="body" idx="17"/>
          </p:nvPr>
        </p:nvSpPr>
        <p:spPr bwMode="gray">
          <a:xfrm>
            <a:off x="6303860" y="1613536"/>
            <a:ext cx="5281081" cy="639763"/>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oAutofit/>
          </a:bodyPr>
          <a:lstStyle>
            <a:lvl1pPr marL="110479" indent="0">
              <a:buNone/>
              <a:tabLst/>
              <a:defRPr sz="2160" b="1" baseline="0">
                <a:solidFill>
                  <a:schemeClr val="bg1"/>
                </a:solidFill>
                <a:latin typeface="+mj-lt"/>
              </a:defRPr>
            </a:lvl1pPr>
            <a:lvl2pPr marL="548584" indent="0">
              <a:buNone/>
              <a:defRPr sz="2400" b="1"/>
            </a:lvl2pPr>
            <a:lvl3pPr marL="1097167" indent="0">
              <a:buNone/>
              <a:defRPr sz="2160" b="1"/>
            </a:lvl3pPr>
            <a:lvl4pPr marL="1645752" indent="0">
              <a:buNone/>
              <a:defRPr sz="1920" b="1"/>
            </a:lvl4pPr>
            <a:lvl5pPr marL="2194336" indent="0">
              <a:buNone/>
              <a:defRPr sz="1920" b="1"/>
            </a:lvl5pPr>
            <a:lvl6pPr marL="2742920" indent="0">
              <a:buNone/>
              <a:defRPr sz="1920" b="1"/>
            </a:lvl6pPr>
            <a:lvl7pPr marL="3291504" indent="0">
              <a:buNone/>
              <a:defRPr sz="1920" b="1"/>
            </a:lvl7pPr>
            <a:lvl8pPr marL="3840088" indent="0">
              <a:buNone/>
              <a:defRPr sz="1920" b="1"/>
            </a:lvl8pPr>
            <a:lvl9pPr marL="4388672" indent="0">
              <a:buNone/>
              <a:defRPr sz="1920" b="1"/>
            </a:lvl9pPr>
          </a:lstStyle>
          <a:p>
            <a:pPr lvl="0"/>
            <a:r>
              <a:rPr lang="de-DE"/>
              <a:t>Textmasterformat bearbeiten</a:t>
            </a:r>
          </a:p>
        </p:txBody>
      </p:sp>
      <p:sp>
        <p:nvSpPr>
          <p:cNvPr id="7" name="Fußzeilenplatzhalter 4"/>
          <p:cNvSpPr>
            <a:spLocks noGrp="1"/>
          </p:cNvSpPr>
          <p:nvPr userDrawn="1">
            <p:ph type="ftr" sz="quarter" idx="18"/>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9" name="Foliennummernplatzhalter 5"/>
          <p:cNvSpPr>
            <a:spLocks noGrp="1"/>
          </p:cNvSpPr>
          <p:nvPr userDrawn="1">
            <p:ph type="sldNum" sz="quarter" idx="1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A61A5B2A-8D92-48DB-A1A8-88F6823452D8}"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10" name="Datumsplatzhalter 6"/>
          <p:cNvSpPr>
            <a:spLocks noGrp="1"/>
          </p:cNvSpPr>
          <p:nvPr userDrawn="1">
            <p:ph type="dt" sz="half" idx="2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411974518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3" name="Rechteck 2"/>
          <p:cNvSpPr/>
          <p:nvPr/>
        </p:nvSpPr>
        <p:spPr>
          <a:xfrm>
            <a:off x="624418" y="2356486"/>
            <a:ext cx="5759449" cy="3261360"/>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109717" tIns="54858" rIns="109717" bIns="5485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160" b="0" i="0" u="none" strike="noStrike" kern="1200" cap="none" spc="0" normalizeH="0" baseline="0" noProof="0">
              <a:ln>
                <a:noFill/>
              </a:ln>
              <a:solidFill>
                <a:srgbClr val="000000"/>
              </a:solidFill>
              <a:effectLst/>
              <a:uLnTx/>
              <a:uFillTx/>
              <a:latin typeface="Verdana"/>
              <a:ea typeface="+mn-ea"/>
              <a:cs typeface="+mn-cs"/>
            </a:endParaRPr>
          </a:p>
        </p:txBody>
      </p:sp>
      <p:pic>
        <p:nvPicPr>
          <p:cNvPr id="4" name="Grafik 12"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18" y="2552700"/>
            <a:ext cx="656167" cy="270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2245360" y="3071812"/>
            <a:ext cx="3685235" cy="2173549"/>
          </a:xfrm>
        </p:spPr>
        <p:txBody>
          <a:bodyPr>
            <a:normAutofit/>
          </a:bodyPr>
          <a:lstStyle>
            <a:lvl1pPr marL="0" marR="0" indent="0" algn="l" defTabSz="1097167" rtl="0" eaLnBrk="1" fontAlgn="auto" latinLnBrk="0" hangingPunct="1">
              <a:lnSpc>
                <a:spcPct val="100000"/>
              </a:lnSpc>
              <a:spcBef>
                <a:spcPts val="0"/>
              </a:spcBef>
              <a:spcAft>
                <a:spcPts val="0"/>
              </a:spcAft>
              <a:buClr>
                <a:srgbClr val="4B2582"/>
              </a:buClr>
              <a:buSzTx/>
              <a:buFont typeface="Wingdings" pitchFamily="2" charset="2"/>
              <a:buNone/>
              <a:tabLst/>
              <a:defRPr sz="1320" baseline="0"/>
            </a:lvl1pPr>
            <a:lvl2pPr marL="0" indent="0">
              <a:buNone/>
              <a:defRPr/>
            </a:lvl2pPr>
            <a:lvl3pPr marL="0" indent="0">
              <a:buNone/>
              <a:defRPr/>
            </a:lvl3pPr>
            <a:lvl4pPr marL="0" indent="0">
              <a:buNone/>
              <a:defRPr/>
            </a:lvl4pPr>
            <a:lvl5pPr marL="0" indent="0">
              <a:buNone/>
              <a:defRPr/>
            </a:lvl5pPr>
          </a:lstStyle>
          <a:p>
            <a:pPr lvl="0"/>
            <a:r>
              <a:rPr lang="de-DE" noProof="0"/>
              <a:t>Textmasterformat bearbeiten</a:t>
            </a:r>
          </a:p>
        </p:txBody>
      </p:sp>
      <p:sp>
        <p:nvSpPr>
          <p:cNvPr id="5" name="Datumsplatzhalter 7"/>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6" name="Fußzeilenplatzhalter 8"/>
          <p:cNvSpPr>
            <a:spLocks noGrp="1"/>
          </p:cNvSpPr>
          <p:nvPr>
            <p:ph type="ftr"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7" name="Foliennummernplatzhalter 9"/>
          <p:cNvSpPr>
            <a:spLocks noGrp="1"/>
          </p:cNvSpPr>
          <p:nvPr>
            <p:ph type="sldNum" sz="quarter" idx="13"/>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927BD131-703D-4120-BEFA-B00141EE792D}"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16778558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342900" indent="-342900">
              <a:buFont typeface="Wingdings" panose="05000000000000000000" pitchFamily="2" charset="2"/>
              <a:buChar char="Ø"/>
              <a:defRPr sz="2600"/>
            </a:lvl1pPr>
            <a:lvl2pPr marL="742950" indent="-285750">
              <a:buFont typeface="Wingdings" panose="05000000000000000000" pitchFamily="2" charset="2"/>
              <a:buChar cha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umsplatzhalt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6" name="Foliennummernplatzhalt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E372C8-72BF-4031-A7B5-549D6715537B}"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2915519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342900" indent="-342900">
              <a:buFont typeface="Wingdings" panose="05000000000000000000" pitchFamily="2" charset="2"/>
              <a:buChar char="Ø"/>
              <a:defRPr sz="2600"/>
            </a:lvl1pPr>
            <a:lvl2pPr marL="742950" indent="-285750">
              <a:buFont typeface="Wingdings" panose="05000000000000000000" pitchFamily="2" charset="2"/>
              <a:buChar cha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umsplatzhalt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6" name="Foliennummernplatzhalt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E372C8-72BF-4031-A7B5-549D6715537B}"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247790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267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3819-0397-8D4C-BC6C-FC440A9F5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916C2-B5D9-C646-BE0C-04996BD81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3EF5A-BFC9-034C-BC6E-CFA925EC097D}"/>
              </a:ext>
            </a:extLst>
          </p:cNvPr>
          <p:cNvSpPr>
            <a:spLocks noGrp="1"/>
          </p:cNvSpPr>
          <p:nvPr>
            <p:ph type="dt" sz="half" idx="10"/>
          </p:nvPr>
        </p:nvSpPr>
        <p:spPr/>
        <p:txBody>
          <a:bodyPr/>
          <a:lstStyle/>
          <a:p>
            <a:fld id="{4CE7F707-3A4A-7F4E-AE9D-04DD80FF7A4C}" type="datetimeFigureOut">
              <a:rPr lang="en-US" smtClean="0"/>
              <a:t>9/28/21</a:t>
            </a:fld>
            <a:endParaRPr lang="en-US"/>
          </a:p>
        </p:txBody>
      </p:sp>
      <p:sp>
        <p:nvSpPr>
          <p:cNvPr id="5" name="Footer Placeholder 4">
            <a:extLst>
              <a:ext uri="{FF2B5EF4-FFF2-40B4-BE49-F238E27FC236}">
                <a16:creationId xmlns:a16="http://schemas.microsoft.com/office/drawing/2014/main" id="{F4D80FB2-5565-8046-BAED-777A8FE14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CFB47-5DA7-F84E-B28D-3C0E86F953CE}"/>
              </a:ext>
            </a:extLst>
          </p:cNvPr>
          <p:cNvSpPr>
            <a:spLocks noGrp="1"/>
          </p:cNvSpPr>
          <p:nvPr>
            <p:ph type="sldNum" sz="quarter" idx="12"/>
          </p:nvPr>
        </p:nvSpPr>
        <p:spPr/>
        <p:txBody>
          <a:bodyPr/>
          <a:lstStyle/>
          <a:p>
            <a:fld id="{E8B4A355-954C-5E40-8B24-1CF2B7A769D7}" type="slidenum">
              <a:rPr lang="en-US" smtClean="0"/>
              <a:t>‹#›</a:t>
            </a:fld>
            <a:endParaRPr lang="en-US"/>
          </a:p>
        </p:txBody>
      </p:sp>
    </p:spTree>
    <p:extLst>
      <p:ext uri="{BB962C8B-B14F-4D97-AF65-F5344CB8AC3E}">
        <p14:creationId xmlns:p14="http://schemas.microsoft.com/office/powerpoint/2010/main" val="1003952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7" y="258763"/>
            <a:ext cx="8187267" cy="809626"/>
          </a:xfrm>
        </p:spPr>
        <p:txBody>
          <a:bodyPr/>
          <a:lstStyle/>
          <a:p>
            <a:r>
              <a:rPr lang="en-US"/>
              <a:t>Click to edit Master title style</a:t>
            </a:r>
          </a:p>
        </p:txBody>
      </p:sp>
      <p:sp>
        <p:nvSpPr>
          <p:cNvPr id="3" name="Text Placeholder 2"/>
          <p:cNvSpPr>
            <a:spLocks noGrp="1"/>
          </p:cNvSpPr>
          <p:nvPr>
            <p:ph type="body" sz="half" idx="1"/>
          </p:nvPr>
        </p:nvSpPr>
        <p:spPr>
          <a:xfrm>
            <a:off x="719667" y="1590675"/>
            <a:ext cx="5369984"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3" y="1590675"/>
            <a:ext cx="53721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9"/>
          <p:cNvSpPr>
            <a:spLocks noGrp="1" noChangeArrowheads="1"/>
          </p:cNvSpPr>
          <p:nvPr>
            <p:ph type="sldNum" sz="quarter" idx="10"/>
          </p:nvPr>
        </p:nvSpPr>
        <p:spPr>
          <a:ln/>
        </p:spPr>
        <p:txBody>
          <a:bodyPr/>
          <a:lstStyle>
            <a:lvl1pPr>
              <a:defRPr/>
            </a:lvl1pPr>
          </a:lstStyle>
          <a:p>
            <a:pPr>
              <a:defRPr/>
            </a:pPr>
            <a:r>
              <a:rPr lang="de-DE"/>
              <a:t>Seite </a:t>
            </a:r>
            <a:fld id="{E263FBF5-8BA2-BC4C-A885-F0730F6AC04E}" type="slidenum">
              <a:rPr lang="de-DE"/>
              <a:pPr>
                <a:defRPr/>
              </a:pPr>
              <a:t>‹#›</a:t>
            </a:fld>
            <a:endParaRPr lang="de-DE"/>
          </a:p>
        </p:txBody>
      </p:sp>
    </p:spTree>
    <p:extLst>
      <p:ext uri="{BB962C8B-B14F-4D97-AF65-F5344CB8AC3E}">
        <p14:creationId xmlns:p14="http://schemas.microsoft.com/office/powerpoint/2010/main" val="1926967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CA0B2-A4D1-DD44-9C2A-466D04EB61E6}"/>
              </a:ext>
            </a:extLst>
          </p:cNvPr>
          <p:cNvSpPr>
            <a:spLocks noGrp="1"/>
          </p:cNvSpPr>
          <p:nvPr>
            <p:ph type="dt" sz="half" idx="10"/>
          </p:nvPr>
        </p:nvSpPr>
        <p:spPr/>
        <p:txBody>
          <a:bodyPr/>
          <a:lstStyle/>
          <a:p>
            <a:fld id="{0A705619-85A9-264E-BE42-FAFF8C7FB9B7}" type="datetimeFigureOut">
              <a:rPr lang="en-US" smtClean="0"/>
              <a:t>9/28/21</a:t>
            </a:fld>
            <a:endParaRPr lang="en-US"/>
          </a:p>
        </p:txBody>
      </p:sp>
      <p:sp>
        <p:nvSpPr>
          <p:cNvPr id="3" name="Footer Placeholder 2">
            <a:extLst>
              <a:ext uri="{FF2B5EF4-FFF2-40B4-BE49-F238E27FC236}">
                <a16:creationId xmlns:a16="http://schemas.microsoft.com/office/drawing/2014/main" id="{C9019ED8-587A-6542-A75B-B7274D1F2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57133-30E2-9D4D-A701-E1E7479C9F80}"/>
              </a:ext>
            </a:extLst>
          </p:cNvPr>
          <p:cNvSpPr>
            <a:spLocks noGrp="1"/>
          </p:cNvSpPr>
          <p:nvPr>
            <p:ph type="sldNum" sz="quarter" idx="12"/>
          </p:nvPr>
        </p:nvSpPr>
        <p:spPr/>
        <p:txBody>
          <a:bodyPr/>
          <a:lstStyle/>
          <a:p>
            <a:fld id="{401B0D9A-9654-E04E-91F1-17FDB90F49E6}" type="slidenum">
              <a:rPr lang="en-US" smtClean="0"/>
              <a:t>‹#›</a:t>
            </a:fld>
            <a:endParaRPr lang="en-US"/>
          </a:p>
        </p:txBody>
      </p:sp>
    </p:spTree>
    <p:extLst>
      <p:ext uri="{BB962C8B-B14F-4D97-AF65-F5344CB8AC3E}">
        <p14:creationId xmlns:p14="http://schemas.microsoft.com/office/powerpoint/2010/main" val="339606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34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ußzeilenplatzhalt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liennummernplatzhalt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37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11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18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9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ußzeilenplatzhalt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1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5.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PMTL November 2020</a:t>
            </a:r>
            <a:endParaRPr kumimoji="0" lang="de-A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F25033-3A45-4D47-B992-2E75574D7776}"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403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Grafik 10"/>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282767" y="346710"/>
            <a:ext cx="1559984" cy="74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platzhalter 2"/>
          <p:cNvSpPr>
            <a:spLocks noGrp="1"/>
          </p:cNvSpPr>
          <p:nvPr>
            <p:ph type="body" idx="1"/>
          </p:nvPr>
        </p:nvSpPr>
        <p:spPr bwMode="auto">
          <a:xfrm>
            <a:off x="609601" y="1613536"/>
            <a:ext cx="10352617" cy="463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t" anchorCtr="0" compatLnSpc="1">
            <a:prstTxWarp prst="textNoShape">
              <a:avLst/>
            </a:prstTxWarp>
          </a:bodyPr>
          <a:lstStyle/>
          <a:p>
            <a:pPr lvl="0"/>
            <a:r>
              <a:rPr lang="de-AT" altLang="de-DE"/>
              <a:t>Textmasterformate durch Klicken bearbeiten</a:t>
            </a:r>
          </a:p>
          <a:p>
            <a:pPr lvl="1"/>
            <a:r>
              <a:rPr lang="de-AT" altLang="de-DE"/>
              <a:t>Zweite Ebene</a:t>
            </a:r>
          </a:p>
          <a:p>
            <a:pPr lvl="2"/>
            <a:r>
              <a:rPr lang="de-AT" altLang="de-DE"/>
              <a:t>Dritte Ebene</a:t>
            </a:r>
          </a:p>
          <a:p>
            <a:pPr lvl="3"/>
            <a:r>
              <a:rPr lang="de-AT" altLang="de-DE"/>
              <a:t>Vierte Ebene</a:t>
            </a:r>
          </a:p>
          <a:p>
            <a:pPr lvl="4"/>
            <a:r>
              <a:rPr lang="de-AT" altLang="de-DE"/>
              <a:t>Fünfte Ebene</a:t>
            </a:r>
          </a:p>
        </p:txBody>
      </p:sp>
      <p:sp>
        <p:nvSpPr>
          <p:cNvPr id="5" name="Fußzeilenplatzhalter 4"/>
          <p:cNvSpPr>
            <a:spLocks noGrp="1"/>
          </p:cNvSpPr>
          <p:nvPr userDrawn="1">
            <p:ph type="ftr" sz="quarter" idx="3"/>
          </p:nvPr>
        </p:nvSpPr>
        <p:spPr>
          <a:xfrm>
            <a:off x="1805517" y="6494146"/>
            <a:ext cx="4290483" cy="310514"/>
          </a:xfrm>
          <a:prstGeom prst="rect">
            <a:avLst/>
          </a:prstGeom>
        </p:spPr>
        <p:txBody>
          <a:bodyPr vert="horz" lIns="91431" tIns="45715" rIns="91431" bIns="45715" rtlCol="0" anchor="ctr"/>
          <a:lstStyle>
            <a:lvl1pPr algn="l" eaLnBrk="1" fontAlgn="auto" hangingPunct="1">
              <a:spcBef>
                <a:spcPts val="0"/>
              </a:spcBef>
              <a:spcAft>
                <a:spcPts val="0"/>
              </a:spcAft>
              <a:defRPr sz="960" cap="all" baseline="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6" name="Foliennummernplatzhalter 5"/>
          <p:cNvSpPr>
            <a:spLocks noGrp="1"/>
          </p:cNvSpPr>
          <p:nvPr userDrawn="1">
            <p:ph type="sldNum" sz="quarter" idx="4"/>
          </p:nvPr>
        </p:nvSpPr>
        <p:spPr>
          <a:xfrm>
            <a:off x="615951" y="6494146"/>
            <a:ext cx="1189567" cy="310514"/>
          </a:xfrm>
          <a:prstGeom prst="rect">
            <a:avLst/>
          </a:prstGeom>
        </p:spPr>
        <p:txBody>
          <a:bodyPr vert="horz" lIns="0" tIns="45715" rIns="0" bIns="45715" rtlCol="0" anchor="ctr"/>
          <a:lstStyle>
            <a:lvl1pPr algn="l" eaLnBrk="1" fontAlgn="auto" hangingPunct="1">
              <a:spcBef>
                <a:spcPts val="0"/>
              </a:spcBef>
              <a:spcAft>
                <a:spcPts val="0"/>
              </a:spcAft>
              <a:defRPr sz="960" cap="all" baseline="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960" b="0" i="0" u="none" strike="noStrike" kern="1200" cap="all" spc="0" normalizeH="0" baseline="0" noProof="0">
                <a:ln>
                  <a:noFill/>
                </a:ln>
                <a:solidFill>
                  <a:srgbClr val="000000">
                    <a:tint val="75000"/>
                  </a:srgbClr>
                </a:solidFill>
                <a:effectLst/>
                <a:uLnTx/>
                <a:uFillTx/>
                <a:latin typeface="Verdana"/>
                <a:ea typeface="+mn-ea"/>
                <a:cs typeface="+mn-cs"/>
              </a:rPr>
              <a:t>SEITE </a:t>
            </a:r>
            <a:fld id="{93CBBB1D-C859-47C2-9A95-7E985F527220}" type="slidenum">
              <a:rPr kumimoji="0" lang="de-AT" sz="960" b="0" i="0" u="none" strike="noStrike" kern="1200" cap="all" spc="0" normalizeH="0" baseline="0" noProof="0" smtClean="0">
                <a:ln>
                  <a:noFill/>
                </a:ln>
                <a:solidFill>
                  <a:srgbClr val="000000">
                    <a:tint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7" name="Datumsplatzhalter 6"/>
          <p:cNvSpPr>
            <a:spLocks noGrp="1"/>
          </p:cNvSpPr>
          <p:nvPr userDrawn="1">
            <p:ph type="dt" sz="half" idx="2"/>
          </p:nvPr>
        </p:nvSpPr>
        <p:spPr>
          <a:xfrm>
            <a:off x="7660218" y="6494146"/>
            <a:ext cx="1316567" cy="310514"/>
          </a:xfrm>
          <a:prstGeom prst="rect">
            <a:avLst/>
          </a:prstGeom>
        </p:spPr>
        <p:txBody>
          <a:bodyPr vert="horz" lIns="0" tIns="45715" rIns="0" bIns="45715" rtlCol="0" anchor="ctr"/>
          <a:lstStyle>
            <a:lvl1pPr algn="r" eaLnBrk="1" fontAlgn="auto" hangingPunct="1">
              <a:spcBef>
                <a:spcPts val="0"/>
              </a:spcBef>
              <a:spcAft>
                <a:spcPts val="0"/>
              </a:spcAft>
              <a:defRPr lang="de-DE" sz="960" kern="1200" cap="all" baseline="0">
                <a:solidFill>
                  <a:schemeClr val="tx1">
                    <a:tint val="75000"/>
                  </a:schemeClr>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
        <p:nvSpPr>
          <p:cNvPr id="18" name="Rechteck 17"/>
          <p:cNvSpPr/>
          <p:nvPr userDrawn="1"/>
        </p:nvSpPr>
        <p:spPr bwMode="gray">
          <a:xfrm>
            <a:off x="0" y="1251586"/>
            <a:ext cx="12192000" cy="3048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160" b="0" i="0" u="none" strike="noStrike" kern="1200" cap="none" spc="0" normalizeH="0" baseline="0" noProof="0">
                <a:ln>
                  <a:noFill/>
                </a:ln>
                <a:solidFill>
                  <a:srgbClr val="FFFFFF"/>
                </a:solidFill>
                <a:effectLst/>
                <a:uLnTx/>
                <a:uFillTx/>
                <a:latin typeface="Verdana"/>
                <a:ea typeface="+mn-ea"/>
                <a:cs typeface="+mn-cs"/>
              </a:rPr>
              <a:t>      </a:t>
            </a:r>
          </a:p>
        </p:txBody>
      </p:sp>
      <p:sp>
        <p:nvSpPr>
          <p:cNvPr id="1032" name="Titelplatzhalter 14"/>
          <p:cNvSpPr>
            <a:spLocks noGrp="1"/>
          </p:cNvSpPr>
          <p:nvPr userDrawn="1">
            <p:ph type="title"/>
          </p:nvPr>
        </p:nvSpPr>
        <p:spPr bwMode="auto">
          <a:xfrm>
            <a:off x="615951" y="167640"/>
            <a:ext cx="9120716" cy="108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AT" altLang="de-DE"/>
              <a:t>Titelmasterformat durch </a:t>
            </a:r>
            <a:br>
              <a:rPr lang="de-AT" altLang="de-DE"/>
            </a:br>
            <a:r>
              <a:rPr lang="de-AT" altLang="de-DE"/>
              <a:t>Klicken bearbeiten</a:t>
            </a:r>
          </a:p>
        </p:txBody>
      </p:sp>
      <p:pic>
        <p:nvPicPr>
          <p:cNvPr id="1033" name="Grafik 11"/>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0090152" y="6421756"/>
            <a:ext cx="175683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950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ransition>
    <p:fade/>
  </p:transition>
  <p:hf sldNum="0" hdr="0" dt="0"/>
  <p:txStyles>
    <p:titleStyle>
      <a:lvl1pPr algn="l" defTabSz="1095376" rtl="0" eaLnBrk="0" fontAlgn="base" hangingPunct="0">
        <a:spcBef>
          <a:spcPct val="0"/>
        </a:spcBef>
        <a:spcAft>
          <a:spcPct val="0"/>
        </a:spcAft>
        <a:defRPr sz="2880" b="1" kern="1200">
          <a:solidFill>
            <a:schemeClr val="tx1"/>
          </a:solidFill>
          <a:latin typeface="Georgia" charset="0"/>
          <a:ea typeface="Georgia" charset="0"/>
          <a:cs typeface="Georgia" charset="0"/>
        </a:defRPr>
      </a:lvl1pPr>
      <a:lvl2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2pPr>
      <a:lvl3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3pPr>
      <a:lvl4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4pPr>
      <a:lvl5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54864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109728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164592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219456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9pPr>
    </p:titleStyle>
    <p:bodyStyle>
      <a:lvl1pPr marL="320040" indent="-320040" algn="l" defTabSz="1095376" rtl="0" eaLnBrk="0" fontAlgn="base" hangingPunct="0">
        <a:spcBef>
          <a:spcPct val="0"/>
        </a:spcBef>
        <a:spcAft>
          <a:spcPts val="720"/>
        </a:spcAft>
        <a:buClr>
          <a:schemeClr val="accent1"/>
        </a:buClr>
        <a:buFont typeface="Wingdings" panose="05000000000000000000" pitchFamily="2" charset="2"/>
        <a:buChar char="§"/>
        <a:defRPr sz="1920" kern="1200">
          <a:solidFill>
            <a:schemeClr val="tx1"/>
          </a:solidFill>
          <a:latin typeface="+mn-lt"/>
          <a:ea typeface="+mn-ea"/>
          <a:cs typeface="+mn-cs"/>
        </a:defRPr>
      </a:lvl1pPr>
      <a:lvl2pPr marL="647700" indent="-327660" algn="l" defTabSz="1095376" rtl="0" eaLnBrk="0" fontAlgn="base" hangingPunct="0">
        <a:spcBef>
          <a:spcPct val="0"/>
        </a:spcBef>
        <a:spcAft>
          <a:spcPts val="480"/>
        </a:spcAft>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977266" indent="-327660" algn="l" defTabSz="1095376" rtl="0" eaLnBrk="0" fontAlgn="base" hangingPunct="0">
        <a:spcBef>
          <a:spcPct val="0"/>
        </a:spcBef>
        <a:spcAft>
          <a:spcPts val="480"/>
        </a:spcAft>
        <a:buClr>
          <a:schemeClr val="accent1"/>
        </a:buClr>
        <a:buFont typeface="Wingdings" panose="05000000000000000000" pitchFamily="2" charset="2"/>
        <a:buChar char="§"/>
        <a:defRPr sz="1680" kern="1200">
          <a:solidFill>
            <a:schemeClr val="tx1"/>
          </a:solidFill>
          <a:latin typeface="+mn-lt"/>
          <a:ea typeface="+mn-ea"/>
          <a:cs typeface="+mn-cs"/>
        </a:defRPr>
      </a:lvl3pPr>
      <a:lvl4pPr marL="1289686" indent="-320040" algn="l" defTabSz="1095376" rtl="0" eaLnBrk="0" fontAlgn="base" hangingPunct="0">
        <a:spcBef>
          <a:spcPct val="0"/>
        </a:spcBef>
        <a:spcAft>
          <a:spcPts val="480"/>
        </a:spcAft>
        <a:buClr>
          <a:schemeClr val="accent1"/>
        </a:buClr>
        <a:buFont typeface="Wingdings" panose="05000000000000000000" pitchFamily="2" charset="2"/>
        <a:buChar char="§"/>
        <a:defRPr sz="1440" kern="1200">
          <a:solidFill>
            <a:schemeClr val="tx1"/>
          </a:solidFill>
          <a:latin typeface="+mn-lt"/>
          <a:ea typeface="+mn-ea"/>
          <a:cs typeface="+mn-cs"/>
        </a:defRPr>
      </a:lvl4pPr>
      <a:lvl5pPr marL="1609726" indent="-316230" algn="l" defTabSz="1095376" rtl="0" eaLnBrk="0" fontAlgn="base" hangingPunct="0">
        <a:spcBef>
          <a:spcPct val="0"/>
        </a:spcBef>
        <a:spcAft>
          <a:spcPts val="480"/>
        </a:spcAft>
        <a:buClr>
          <a:schemeClr val="accent1"/>
        </a:buClr>
        <a:buFont typeface="Wingdings" panose="05000000000000000000" pitchFamily="2" charset="2"/>
        <a:buChar char="§"/>
        <a:defRPr sz="1440" kern="1200">
          <a:solidFill>
            <a:schemeClr val="tx1"/>
          </a:solidFill>
          <a:latin typeface="+mn-lt"/>
          <a:ea typeface="+mn-ea"/>
          <a:cs typeface="+mn-cs"/>
        </a:defRPr>
      </a:lvl5pPr>
      <a:lvl6pPr marL="3017212"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95"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80"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964"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97167" rtl="0" eaLnBrk="1" latinLnBrk="0" hangingPunct="1">
        <a:defRPr sz="2160" kern="1200">
          <a:solidFill>
            <a:schemeClr val="tx1"/>
          </a:solidFill>
          <a:latin typeface="+mn-lt"/>
          <a:ea typeface="+mn-ea"/>
          <a:cs typeface="+mn-cs"/>
        </a:defRPr>
      </a:lvl1pPr>
      <a:lvl2pPr marL="548584" algn="l" defTabSz="1097167" rtl="0" eaLnBrk="1" latinLnBrk="0" hangingPunct="1">
        <a:defRPr sz="2160" kern="1200">
          <a:solidFill>
            <a:schemeClr val="tx1"/>
          </a:solidFill>
          <a:latin typeface="+mn-lt"/>
          <a:ea typeface="+mn-ea"/>
          <a:cs typeface="+mn-cs"/>
        </a:defRPr>
      </a:lvl2pPr>
      <a:lvl3pPr marL="1097167" algn="l" defTabSz="1097167" rtl="0" eaLnBrk="1" latinLnBrk="0" hangingPunct="1">
        <a:defRPr sz="2160" kern="1200">
          <a:solidFill>
            <a:schemeClr val="tx1"/>
          </a:solidFill>
          <a:latin typeface="+mn-lt"/>
          <a:ea typeface="+mn-ea"/>
          <a:cs typeface="+mn-cs"/>
        </a:defRPr>
      </a:lvl3pPr>
      <a:lvl4pPr marL="1645752" algn="l" defTabSz="1097167" rtl="0" eaLnBrk="1" latinLnBrk="0" hangingPunct="1">
        <a:defRPr sz="2160" kern="1200">
          <a:solidFill>
            <a:schemeClr val="tx1"/>
          </a:solidFill>
          <a:latin typeface="+mn-lt"/>
          <a:ea typeface="+mn-ea"/>
          <a:cs typeface="+mn-cs"/>
        </a:defRPr>
      </a:lvl4pPr>
      <a:lvl5pPr marL="2194336" algn="l" defTabSz="1097167" rtl="0" eaLnBrk="1" latinLnBrk="0" hangingPunct="1">
        <a:defRPr sz="2160" kern="1200">
          <a:solidFill>
            <a:schemeClr val="tx1"/>
          </a:solidFill>
          <a:latin typeface="+mn-lt"/>
          <a:ea typeface="+mn-ea"/>
          <a:cs typeface="+mn-cs"/>
        </a:defRPr>
      </a:lvl5pPr>
      <a:lvl6pPr marL="2742920" algn="l" defTabSz="1097167" rtl="0" eaLnBrk="1" latinLnBrk="0" hangingPunct="1">
        <a:defRPr sz="2160" kern="1200">
          <a:solidFill>
            <a:schemeClr val="tx1"/>
          </a:solidFill>
          <a:latin typeface="+mn-lt"/>
          <a:ea typeface="+mn-ea"/>
          <a:cs typeface="+mn-cs"/>
        </a:defRPr>
      </a:lvl6pPr>
      <a:lvl7pPr marL="3291504" algn="l" defTabSz="1097167" rtl="0" eaLnBrk="1" latinLnBrk="0" hangingPunct="1">
        <a:defRPr sz="2160" kern="1200">
          <a:solidFill>
            <a:schemeClr val="tx1"/>
          </a:solidFill>
          <a:latin typeface="+mn-lt"/>
          <a:ea typeface="+mn-ea"/>
          <a:cs typeface="+mn-cs"/>
        </a:defRPr>
      </a:lvl7pPr>
      <a:lvl8pPr marL="3840088" algn="l" defTabSz="1097167" rtl="0" eaLnBrk="1" latinLnBrk="0" hangingPunct="1">
        <a:defRPr sz="2160" kern="1200">
          <a:solidFill>
            <a:schemeClr val="tx1"/>
          </a:solidFill>
          <a:latin typeface="+mn-lt"/>
          <a:ea typeface="+mn-ea"/>
          <a:cs typeface="+mn-cs"/>
        </a:defRPr>
      </a:lvl8pPr>
      <a:lvl9pPr marL="4388672" algn="l" defTabSz="1097167"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leres.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hyperlink" Target="https://aic.ai.wu.ac.at/~polleres/supervised_theses/Sebastian_Neumaier_PhD_2019.pdf" TargetMode="External"/><Relationship Id="rId3" Type="http://schemas.openxmlformats.org/officeDocument/2006/relationships/image" Target="../media/image11.png"/><Relationship Id="rId7" Type="http://schemas.openxmlformats.org/officeDocument/2006/relationships/hyperlink" Target="http://epub.wu.ac.at/6764/" TargetMode="External"/><Relationship Id="rId2" Type="http://schemas.openxmlformats.org/officeDocument/2006/relationships/image" Target="../media/image33.png"/><Relationship Id="rId1" Type="http://schemas.openxmlformats.org/officeDocument/2006/relationships/slideLayout" Target="../slideLayouts/slideLayout31.xml"/><Relationship Id="rId6" Type="http://schemas.openxmlformats.org/officeDocument/2006/relationships/hyperlink" Target="https://doi.org/10.1016/j.websem.2018.12.007" TargetMode="External"/><Relationship Id="rId5" Type="http://schemas.openxmlformats.org/officeDocument/2006/relationships/image" Target="../media/image35.png"/><Relationship Id="rId10" Type="http://schemas.openxmlformats.org/officeDocument/2006/relationships/image" Target="../media/image36.jpeg"/><Relationship Id="rId4" Type="http://schemas.openxmlformats.org/officeDocument/2006/relationships/image" Target="../media/image34.png"/><Relationship Id="rId9" Type="http://schemas.openxmlformats.org/officeDocument/2006/relationships/hyperlink" Target="https://aic.ai.wu.ac.at/~polleres/supervised_theses/Svitlana_Vakulenko_PhD_2019.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2.xml"/><Relationship Id="rId5" Type="http://schemas.openxmlformats.org/officeDocument/2006/relationships/hyperlink" Target="https://aic.ai.wu.ac.at/~polleres/supervised_theses/Svitlana_Vakulenko_PhD_2019.pdf" TargetMode="Externa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ceur-ws.org/Vol-1026/paper10.pdf" TargetMode="External"/><Relationship Id="rId1" Type="http://schemas.openxmlformats.org/officeDocument/2006/relationships/slideLayout" Target="../slideLayouts/slideLayout15.xml"/><Relationship Id="rId5" Type="http://schemas.openxmlformats.org/officeDocument/2006/relationships/hyperlink" Target="https://aic.ai.wu.ac.at/~polleres/supervised_theses/Stefan_Bischof_Dissertation_2017.pdf" TargetMode="Externa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hyperlink" Target="https://aic.ai.wu.ac.at/~polleres/supervised_theses/Albin_Ahmeti_PhD_2020.pdf" TargetMode="External"/><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teamingai-project.eu/" TargetMode="Externa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ocg.at/sites/ocg.at/files/medien/pdfs/OCG-Journal20-1-2.pdf#page=14" TargetMode="External"/><Relationship Id="rId1" Type="http://schemas.openxmlformats.org/officeDocument/2006/relationships/slideLayout" Target="../slideLayouts/slideLayout31.xml"/><Relationship Id="rId5" Type="http://schemas.openxmlformats.org/officeDocument/2006/relationships/image" Target="../media/image17.png"/><Relationship Id="rId4" Type="http://schemas.openxmlformats.org/officeDocument/2006/relationships/hyperlink" Target="https://www.go-fair.org/fair-principl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s://epub.wu.ac.at/7193/"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data.wu.ac.at/" TargetMode="External"/><Relationship Id="rId1" Type="http://schemas.openxmlformats.org/officeDocument/2006/relationships/slideLayout" Target="../slideLayouts/slideLayout30.xml"/><Relationship Id="rId4" Type="http://schemas.openxmlformats.org/officeDocument/2006/relationships/hyperlink" Target="https://twitter.com/AxelPolle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epub.wu.ac.at/719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hyperlink" Target="https://www.dbpedia.org/" TargetMode="External"/><Relationship Id="rId4" Type="http://schemas.openxmlformats.org/officeDocument/2006/relationships/image" Target="../media/image19.png"/><Relationship Id="rId9" Type="http://schemas.openxmlformats.org/officeDocument/2006/relationships/hyperlink" Target="https://www.slideshare.net/Frank.van.Harmelen/adoption-of-knowledge-graphs-late-20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polleres.net/publications/bisc-etal-2014iswc.pdf" TargetMode="External"/><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9D69D-A2BD-4804-A602-D5CC04D9E0F3}"/>
              </a:ext>
            </a:extLst>
          </p:cNvPr>
          <p:cNvSpPr>
            <a:spLocks noGrp="1"/>
          </p:cNvSpPr>
          <p:nvPr>
            <p:ph type="ctrTitle"/>
          </p:nvPr>
        </p:nvSpPr>
        <p:spPr>
          <a:xfrm>
            <a:off x="584200" y="1402616"/>
            <a:ext cx="7658100" cy="1592661"/>
          </a:xfrm>
        </p:spPr>
        <p:txBody>
          <a:bodyPr/>
          <a:lstStyle/>
          <a:p>
            <a:r>
              <a:rPr lang="en-GB" sz="3200" dirty="0"/>
              <a:t>Knowledge Graphs: </a:t>
            </a:r>
            <a:br>
              <a:rPr lang="en-GB" sz="3200" dirty="0"/>
            </a:br>
            <a:r>
              <a:rPr lang="en-GB" sz="3200" dirty="0"/>
              <a:t>Explainable Data </a:t>
            </a:r>
            <a:r>
              <a:rPr lang="en-GB" sz="3200" i="1" dirty="0"/>
              <a:t>Ecosystems </a:t>
            </a:r>
            <a:r>
              <a:rPr lang="en-GB" sz="3200" dirty="0"/>
              <a:t>as a prerequisite for Explainable AI</a:t>
            </a:r>
            <a:endParaRPr lang="de-DE" sz="3600" dirty="0"/>
          </a:p>
        </p:txBody>
      </p:sp>
      <p:sp>
        <p:nvSpPr>
          <p:cNvPr id="4" name="Textplatzhalter 3">
            <a:extLst>
              <a:ext uri="{FF2B5EF4-FFF2-40B4-BE49-F238E27FC236}">
                <a16:creationId xmlns:a16="http://schemas.microsoft.com/office/drawing/2014/main" id="{5323D96F-311F-44F4-93AC-4963BA43C9D0}"/>
              </a:ext>
            </a:extLst>
          </p:cNvPr>
          <p:cNvSpPr>
            <a:spLocks noGrp="1"/>
          </p:cNvSpPr>
          <p:nvPr>
            <p:ph type="body" sz="quarter" idx="11"/>
          </p:nvPr>
        </p:nvSpPr>
        <p:spPr>
          <a:xfrm>
            <a:off x="383117" y="3529966"/>
            <a:ext cx="5712883" cy="1290940"/>
          </a:xfrm>
        </p:spPr>
        <p:txBody>
          <a:bodyPr/>
          <a:lstStyle/>
          <a:p>
            <a:r>
              <a:rPr lang="de-DE" dirty="0"/>
              <a:t>Axel Polleres</a:t>
            </a:r>
          </a:p>
          <a:p>
            <a:r>
              <a:rPr lang="en-US" i="1" dirty="0"/>
              <a:t>Institute for Data, Process &amp; Knowledge Management</a:t>
            </a:r>
          </a:p>
          <a:p>
            <a:r>
              <a:rPr lang="de-DE" dirty="0">
                <a:hlinkClick r:id="rId3"/>
              </a:rPr>
              <a:t>http://www.polleres.net</a:t>
            </a:r>
            <a:r>
              <a:rPr lang="de-DE" dirty="0"/>
              <a:t>/ </a:t>
            </a:r>
          </a:p>
        </p:txBody>
      </p:sp>
    </p:spTree>
    <p:extLst>
      <p:ext uri="{BB962C8B-B14F-4D97-AF65-F5344CB8AC3E}">
        <p14:creationId xmlns:p14="http://schemas.microsoft.com/office/powerpoint/2010/main" val="11557895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9F431-C926-094E-959E-82374DB1FA23}"/>
              </a:ext>
            </a:extLst>
          </p:cNvPr>
          <p:cNvSpPr>
            <a:spLocks noGrp="1"/>
          </p:cNvSpPr>
          <p:nvPr>
            <p:ph idx="1"/>
          </p:nvPr>
        </p:nvSpPr>
        <p:spPr>
          <a:xfrm>
            <a:off x="613850" y="1251586"/>
            <a:ext cx="10346192" cy="4624686"/>
          </a:xfrm>
        </p:spPr>
        <p:txBody>
          <a:bodyPr/>
          <a:lstStyle/>
          <a:p>
            <a:r>
              <a:rPr lang="en-AT" dirty="0"/>
              <a:t>These large KGs</a:t>
            </a:r>
          </a:p>
          <a:p>
            <a:pPr lvl="1"/>
            <a:r>
              <a:rPr lang="en-AT" dirty="0"/>
              <a:t>more shallow semantics vs more complex graph model</a:t>
            </a:r>
          </a:p>
          <a:p>
            <a:pPr lvl="1"/>
            <a:r>
              <a:rPr lang="en-AT" dirty="0"/>
              <a:t>inherently inconsistent</a:t>
            </a:r>
          </a:p>
          <a:p>
            <a:pPr lvl="1"/>
            <a:r>
              <a:rPr lang="en-AT" b="1" dirty="0"/>
              <a:t>constantly evolving</a:t>
            </a:r>
          </a:p>
          <a:p>
            <a:r>
              <a:rPr lang="en-AT" dirty="0"/>
              <a:t>Different "kinds" of KGs</a:t>
            </a:r>
          </a:p>
          <a:p>
            <a:pPr lvl="1"/>
            <a:r>
              <a:rPr lang="en-AT" dirty="0"/>
              <a:t>purpose-built KGs</a:t>
            </a:r>
          </a:p>
          <a:p>
            <a:pPr lvl="1"/>
            <a:r>
              <a:rPr lang="en-AT" dirty="0"/>
              <a:t>generic "encyclopedic" KGs</a:t>
            </a:r>
          </a:p>
          <a:p>
            <a:pPr lvl="1"/>
            <a:endParaRPr lang="en-AT" dirty="0"/>
          </a:p>
        </p:txBody>
      </p:sp>
      <p:sp>
        <p:nvSpPr>
          <p:cNvPr id="6" name="Title 2">
            <a:extLst>
              <a:ext uri="{FF2B5EF4-FFF2-40B4-BE49-F238E27FC236}">
                <a16:creationId xmlns:a16="http://schemas.microsoft.com/office/drawing/2014/main" id="{401A7E1D-2A38-E046-8D64-7A9481EBB082}"/>
              </a:ext>
            </a:extLst>
          </p:cNvPr>
          <p:cNvSpPr>
            <a:spLocks noGrp="1"/>
          </p:cNvSpPr>
          <p:nvPr>
            <p:ph type="title"/>
          </p:nvPr>
        </p:nvSpPr>
        <p:spPr/>
        <p:txBody>
          <a:bodyPr/>
          <a:lstStyle/>
          <a:p>
            <a:r>
              <a:rPr lang="en-AT" dirty="0"/>
              <a:t>Some things worked different than expected</a:t>
            </a:r>
          </a:p>
        </p:txBody>
      </p:sp>
      <p:graphicFrame>
        <p:nvGraphicFramePr>
          <p:cNvPr id="4" name="Chart 3">
            <a:extLst>
              <a:ext uri="{FF2B5EF4-FFF2-40B4-BE49-F238E27FC236}">
                <a16:creationId xmlns:a16="http://schemas.microsoft.com/office/drawing/2014/main" id="{4F192495-0675-1746-B794-26C4D2B0C5D9}"/>
              </a:ext>
            </a:extLst>
          </p:cNvPr>
          <p:cNvGraphicFramePr>
            <a:graphicFrameLocks/>
          </p:cNvGraphicFramePr>
          <p:nvPr>
            <p:extLst>
              <p:ext uri="{D42A27DB-BD31-4B8C-83A1-F6EECF244321}">
                <p14:modId xmlns:p14="http://schemas.microsoft.com/office/powerpoint/2010/main" val="520731735"/>
              </p:ext>
            </p:extLst>
          </p:nvPr>
        </p:nvGraphicFramePr>
        <p:xfrm>
          <a:off x="1423743" y="394551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C2DB843-F177-F045-BB77-7E245BF52423}"/>
              </a:ext>
            </a:extLst>
          </p:cNvPr>
          <p:cNvGraphicFramePr>
            <a:graphicFrameLocks/>
          </p:cNvGraphicFramePr>
          <p:nvPr>
            <p:extLst>
              <p:ext uri="{D42A27DB-BD31-4B8C-83A1-F6EECF244321}">
                <p14:modId xmlns:p14="http://schemas.microsoft.com/office/powerpoint/2010/main" val="3426409591"/>
              </p:ext>
            </p:extLst>
          </p:nvPr>
        </p:nvGraphicFramePr>
        <p:xfrm>
          <a:off x="5979279" y="394716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21F67EF-9DB7-FA41-9CDA-4B54478383BB}"/>
              </a:ext>
            </a:extLst>
          </p:cNvPr>
          <p:cNvSpPr txBox="1"/>
          <p:nvPr/>
        </p:nvSpPr>
        <p:spPr>
          <a:xfrm>
            <a:off x="6323308" y="2627412"/>
            <a:ext cx="5140271" cy="1138773"/>
          </a:xfrm>
          <a:prstGeom prst="rect">
            <a:avLst/>
          </a:prstGeom>
          <a:noFill/>
        </p:spPr>
        <p:txBody>
          <a:bodyPr wrap="square" rtlCol="0">
            <a:spAutoFit/>
          </a:bodyPr>
          <a:lstStyle/>
          <a:p>
            <a:r>
              <a:rPr lang="en-AT" i="1" dirty="0"/>
              <a:t>How to deal with consolidation of the schema over time?</a:t>
            </a:r>
          </a:p>
          <a:p>
            <a:r>
              <a:rPr lang="en-AT" sz="1400" i="1" dirty="0"/>
              <a:t>"</a:t>
            </a:r>
            <a:r>
              <a:rPr lang="en-GB" sz="1400" dirty="0"/>
              <a:t>According to the Wikidata Query Service, the election class (Q40231) has 787 subclasses in total</a:t>
            </a:r>
            <a:r>
              <a:rPr lang="en-AT" i="1" dirty="0"/>
              <a:t>"</a:t>
            </a:r>
          </a:p>
        </p:txBody>
      </p:sp>
    </p:spTree>
    <p:extLst>
      <p:ext uri="{BB962C8B-B14F-4D97-AF65-F5344CB8AC3E}">
        <p14:creationId xmlns:p14="http://schemas.microsoft.com/office/powerpoint/2010/main" val="8277015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9F431-C926-094E-959E-82374DB1FA23}"/>
              </a:ext>
            </a:extLst>
          </p:cNvPr>
          <p:cNvSpPr>
            <a:spLocks noGrp="1"/>
          </p:cNvSpPr>
          <p:nvPr>
            <p:ph idx="1"/>
          </p:nvPr>
        </p:nvSpPr>
        <p:spPr>
          <a:xfrm>
            <a:off x="615951" y="1281502"/>
            <a:ext cx="11410660" cy="4624686"/>
          </a:xfrm>
        </p:spPr>
        <p:txBody>
          <a:bodyPr/>
          <a:lstStyle/>
          <a:p>
            <a:r>
              <a:rPr lang="en-AT" dirty="0"/>
              <a:t>These large KGs</a:t>
            </a:r>
          </a:p>
          <a:p>
            <a:pPr lvl="1"/>
            <a:r>
              <a:rPr lang="en-AT" dirty="0"/>
              <a:t>more shallow semantics vs more complex graph model</a:t>
            </a:r>
          </a:p>
          <a:p>
            <a:pPr lvl="1"/>
            <a:r>
              <a:rPr lang="en-AT" dirty="0"/>
              <a:t>inherently inconsistent</a:t>
            </a:r>
          </a:p>
          <a:p>
            <a:pPr lvl="1"/>
            <a:r>
              <a:rPr lang="en-AT" dirty="0"/>
              <a:t>constantly evolving</a:t>
            </a:r>
          </a:p>
          <a:p>
            <a:r>
              <a:rPr lang="en-AT" dirty="0"/>
              <a:t>Different "kinds" of KGs</a:t>
            </a:r>
          </a:p>
          <a:p>
            <a:pPr lvl="1"/>
            <a:r>
              <a:rPr lang="en-AT" b="1" dirty="0"/>
              <a:t>purpose-built KGs		vs. 			generic "encyclopedic" KGs</a:t>
            </a:r>
          </a:p>
          <a:p>
            <a:pPr lvl="1"/>
            <a:endParaRPr lang="en-AT" dirty="0"/>
          </a:p>
        </p:txBody>
      </p:sp>
      <p:sp>
        <p:nvSpPr>
          <p:cNvPr id="6" name="Title 2">
            <a:extLst>
              <a:ext uri="{FF2B5EF4-FFF2-40B4-BE49-F238E27FC236}">
                <a16:creationId xmlns:a16="http://schemas.microsoft.com/office/drawing/2014/main" id="{401A7E1D-2A38-E046-8D64-7A9481EBB082}"/>
              </a:ext>
            </a:extLst>
          </p:cNvPr>
          <p:cNvSpPr>
            <a:spLocks noGrp="1"/>
          </p:cNvSpPr>
          <p:nvPr>
            <p:ph type="title"/>
          </p:nvPr>
        </p:nvSpPr>
        <p:spPr/>
        <p:txBody>
          <a:bodyPr/>
          <a:lstStyle/>
          <a:p>
            <a:r>
              <a:rPr lang="en-AT" dirty="0"/>
              <a:t>Some things worked different than expected</a:t>
            </a:r>
          </a:p>
        </p:txBody>
      </p:sp>
      <p:pic>
        <p:nvPicPr>
          <p:cNvPr id="5" name="Picture 4">
            <a:extLst>
              <a:ext uri="{FF2B5EF4-FFF2-40B4-BE49-F238E27FC236}">
                <a16:creationId xmlns:a16="http://schemas.microsoft.com/office/drawing/2014/main" id="{98848024-9D94-0347-8ECC-38AC25CCC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600" y="4204751"/>
            <a:ext cx="1153181" cy="815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3B27768-B3AC-1947-ACAC-6E2716D36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9034" y="4280406"/>
            <a:ext cx="1214695" cy="7506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2E9B50-DC86-D64E-8BFB-62E7DAECA2CA}"/>
              </a:ext>
            </a:extLst>
          </p:cNvPr>
          <p:cNvSpPr txBox="1"/>
          <p:nvPr/>
        </p:nvSpPr>
        <p:spPr>
          <a:xfrm>
            <a:off x="7757326" y="5681578"/>
            <a:ext cx="4636910" cy="369332"/>
          </a:xfrm>
          <a:prstGeom prst="rect">
            <a:avLst/>
          </a:prstGeom>
          <a:noFill/>
        </p:spPr>
        <p:txBody>
          <a:bodyPr wrap="none" rtlCol="0">
            <a:spAutoFit/>
          </a:bodyPr>
          <a:lstStyle/>
          <a:p>
            <a:r>
              <a:rPr lang="en-AT" dirty="0"/>
              <a:t>"World knowledge"/ "Reference Data" </a:t>
            </a:r>
          </a:p>
        </p:txBody>
      </p:sp>
      <p:pic>
        <p:nvPicPr>
          <p:cNvPr id="5122" name="Picture 2" descr="Amazon Product Graph">
            <a:extLst>
              <a:ext uri="{FF2B5EF4-FFF2-40B4-BE49-F238E27FC236}">
                <a16:creationId xmlns:a16="http://schemas.microsoft.com/office/drawing/2014/main" id="{35344050-C3A3-EF40-84F6-24FE3CC85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558" y="3925879"/>
            <a:ext cx="2342258" cy="12832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 is Google Knowledge Graph &amp;amp; How Does it Work | Infidigit">
            <a:extLst>
              <a:ext uri="{FF2B5EF4-FFF2-40B4-BE49-F238E27FC236}">
                <a16:creationId xmlns:a16="http://schemas.microsoft.com/office/drawing/2014/main" id="{3DD0AE31-0BC1-7944-91EA-5BC53B375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209" y="3772013"/>
            <a:ext cx="1472451" cy="14724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40DBB67-676B-9747-9C2A-38D6D468146B}"/>
              </a:ext>
            </a:extLst>
          </p:cNvPr>
          <p:cNvSpPr txBox="1"/>
          <p:nvPr/>
        </p:nvSpPr>
        <p:spPr>
          <a:xfrm>
            <a:off x="27015" y="5896160"/>
            <a:ext cx="2866490" cy="369332"/>
          </a:xfrm>
          <a:prstGeom prst="rect">
            <a:avLst/>
          </a:prstGeom>
          <a:noFill/>
        </p:spPr>
        <p:txBody>
          <a:bodyPr wrap="none" rtlCol="0">
            <a:spAutoFit/>
          </a:bodyPr>
          <a:lstStyle/>
          <a:p>
            <a:r>
              <a:rPr lang="en-AT" dirty="0"/>
              <a:t>"Domain-specific" KGs </a:t>
            </a:r>
          </a:p>
        </p:txBody>
      </p:sp>
      <p:pic>
        <p:nvPicPr>
          <p:cNvPr id="11" name="Picture 4" descr="Adoption of Knowledge Graphs, late 2019">
            <a:extLst>
              <a:ext uri="{FF2B5EF4-FFF2-40B4-BE49-F238E27FC236}">
                <a16:creationId xmlns:a16="http://schemas.microsoft.com/office/drawing/2014/main" id="{1902AB71-4082-1D44-8A2E-A2DA01E339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7" y="3557431"/>
            <a:ext cx="3075204" cy="230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3547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67934-E203-C14E-9E3B-43167818F1B9}"/>
              </a:ext>
            </a:extLst>
          </p:cNvPr>
          <p:cNvSpPr>
            <a:spLocks noGrp="1"/>
          </p:cNvSpPr>
          <p:nvPr>
            <p:ph idx="1"/>
          </p:nvPr>
        </p:nvSpPr>
        <p:spPr/>
        <p:txBody>
          <a:bodyPr/>
          <a:lstStyle/>
          <a:p>
            <a:r>
              <a:rPr lang="en-AT" dirty="0"/>
              <a:t>From Semantic Web to KGs … what's actually new?</a:t>
            </a:r>
          </a:p>
          <a:p>
            <a:r>
              <a:rPr lang="en-AT" b="1" dirty="0"/>
              <a:t>From KGs to (Explainable) AI</a:t>
            </a:r>
          </a:p>
          <a:p>
            <a:r>
              <a:rPr lang="en-AT" dirty="0"/>
              <a:t>Revance and Potential for Product Configuration</a:t>
            </a:r>
          </a:p>
          <a:p>
            <a:endParaRPr lang="en-AT" dirty="0"/>
          </a:p>
        </p:txBody>
      </p:sp>
      <p:sp>
        <p:nvSpPr>
          <p:cNvPr id="3" name="Title 2">
            <a:extLst>
              <a:ext uri="{FF2B5EF4-FFF2-40B4-BE49-F238E27FC236}">
                <a16:creationId xmlns:a16="http://schemas.microsoft.com/office/drawing/2014/main" id="{1FCFDD99-CED7-2A40-96BD-6DE45ACAA591}"/>
              </a:ext>
            </a:extLst>
          </p:cNvPr>
          <p:cNvSpPr>
            <a:spLocks noGrp="1"/>
          </p:cNvSpPr>
          <p:nvPr>
            <p:ph type="title"/>
          </p:nvPr>
        </p:nvSpPr>
        <p:spPr>
          <a:xfrm>
            <a:off x="615951" y="167640"/>
            <a:ext cx="9488944" cy="1083946"/>
          </a:xfrm>
        </p:spPr>
        <p:txBody>
          <a:bodyPr/>
          <a:lstStyle/>
          <a:p>
            <a:r>
              <a:rPr lang="en-AT" dirty="0"/>
              <a:t>Outline – So what does this all have to do with AI?</a:t>
            </a:r>
          </a:p>
        </p:txBody>
      </p:sp>
    </p:spTree>
    <p:extLst>
      <p:ext uri="{BB962C8B-B14F-4D97-AF65-F5344CB8AC3E}">
        <p14:creationId xmlns:p14="http://schemas.microsoft.com/office/powerpoint/2010/main" val="23914244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1D8D4-7BE9-7D43-A0D0-01566D7C5A86}"/>
              </a:ext>
            </a:extLst>
          </p:cNvPr>
          <p:cNvSpPr>
            <a:spLocks noGrp="1"/>
          </p:cNvSpPr>
          <p:nvPr>
            <p:ph idx="1"/>
          </p:nvPr>
        </p:nvSpPr>
        <p:spPr/>
        <p:txBody>
          <a:bodyPr/>
          <a:lstStyle/>
          <a:p>
            <a:r>
              <a:rPr lang="en-AT" dirty="0"/>
              <a:t>KGs provide human-interpretable Knowledge </a:t>
            </a:r>
          </a:p>
          <a:p>
            <a:pPr lvl="1"/>
            <a:r>
              <a:rPr lang="en-AT" dirty="0"/>
              <a:t>to enrich AI models</a:t>
            </a:r>
          </a:p>
          <a:p>
            <a:pPr lvl="1"/>
            <a:r>
              <a:rPr lang="en-AT" dirty="0"/>
              <a:t>to enable (interpretable QA)</a:t>
            </a:r>
          </a:p>
          <a:p>
            <a:pPr lvl="1"/>
            <a:r>
              <a:rPr lang="en-AT" dirty="0"/>
              <a:t>a basis for true Hybrid AI!</a:t>
            </a:r>
          </a:p>
          <a:p>
            <a:pPr lvl="1"/>
            <a:endParaRPr lang="en-AT" dirty="0">
              <a:solidFill>
                <a:schemeClr val="tx1">
                  <a:lumMod val="50000"/>
                  <a:lumOff val="50000"/>
                </a:schemeClr>
              </a:solidFill>
            </a:endParaRPr>
          </a:p>
          <a:p>
            <a:r>
              <a:rPr lang="en-AT" dirty="0">
                <a:solidFill>
                  <a:schemeClr val="tx1">
                    <a:lumMod val="50000"/>
                    <a:lumOff val="50000"/>
                  </a:schemeClr>
                </a:solidFill>
              </a:rPr>
              <a:t>AI and Deep learning can help to build up and enrich KGs</a:t>
            </a:r>
          </a:p>
          <a:p>
            <a:pPr marL="320040" lvl="1" indent="0">
              <a:buNone/>
            </a:pPr>
            <a:endParaRPr lang="en-AT" dirty="0"/>
          </a:p>
        </p:txBody>
      </p:sp>
      <p:sp>
        <p:nvSpPr>
          <p:cNvPr id="3" name="Title 2">
            <a:extLst>
              <a:ext uri="{FF2B5EF4-FFF2-40B4-BE49-F238E27FC236}">
                <a16:creationId xmlns:a16="http://schemas.microsoft.com/office/drawing/2014/main" id="{9B2F4C04-4DC6-2246-A311-BBFB457AD4D1}"/>
              </a:ext>
            </a:extLst>
          </p:cNvPr>
          <p:cNvSpPr>
            <a:spLocks noGrp="1"/>
          </p:cNvSpPr>
          <p:nvPr>
            <p:ph type="title"/>
          </p:nvPr>
        </p:nvSpPr>
        <p:spPr/>
        <p:txBody>
          <a:bodyPr/>
          <a:lstStyle/>
          <a:p>
            <a:r>
              <a:rPr lang="en-AT" dirty="0"/>
              <a:t>KG-Based AI is "explainable by design"</a:t>
            </a:r>
          </a:p>
        </p:txBody>
      </p:sp>
      <p:sp>
        <p:nvSpPr>
          <p:cNvPr id="4" name="Footer Placeholder 3">
            <a:extLst>
              <a:ext uri="{FF2B5EF4-FFF2-40B4-BE49-F238E27FC236}">
                <a16:creationId xmlns:a16="http://schemas.microsoft.com/office/drawing/2014/main" id="{C4275E90-90CE-8049-A4A8-D9780802989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12034740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1D8D4-7BE9-7D43-A0D0-01566D7C5A86}"/>
              </a:ext>
            </a:extLst>
          </p:cNvPr>
          <p:cNvSpPr>
            <a:spLocks noGrp="1"/>
          </p:cNvSpPr>
          <p:nvPr>
            <p:ph idx="1"/>
          </p:nvPr>
        </p:nvSpPr>
        <p:spPr/>
        <p:txBody>
          <a:bodyPr/>
          <a:lstStyle/>
          <a:p>
            <a:r>
              <a:rPr lang="en-AT" dirty="0"/>
              <a:t>KGs provide human-interpretable Knowledge </a:t>
            </a:r>
          </a:p>
          <a:p>
            <a:pPr lvl="1"/>
            <a:r>
              <a:rPr lang="en-AT" dirty="0"/>
              <a:t>to enrich AI models</a:t>
            </a:r>
          </a:p>
          <a:p>
            <a:pPr lvl="1"/>
            <a:r>
              <a:rPr lang="en-AT" dirty="0"/>
              <a:t>to enable (interpretable QA)</a:t>
            </a:r>
          </a:p>
          <a:p>
            <a:pPr lvl="1"/>
            <a:r>
              <a:rPr lang="en-AT" dirty="0"/>
              <a:t>a basis for true Hybrid AI!</a:t>
            </a:r>
          </a:p>
          <a:p>
            <a:pPr lvl="1"/>
            <a:endParaRPr lang="en-AT" dirty="0"/>
          </a:p>
          <a:p>
            <a:r>
              <a:rPr lang="en-AT" dirty="0"/>
              <a:t>AI and Deep learning can help to build up and enrich KGs</a:t>
            </a:r>
          </a:p>
          <a:p>
            <a:pPr lvl="1"/>
            <a:r>
              <a:rPr lang="en-AT" b="1" dirty="0"/>
              <a:t>Link prediction, KG embeddings</a:t>
            </a:r>
          </a:p>
          <a:p>
            <a:endParaRPr lang="en-AT" dirty="0"/>
          </a:p>
        </p:txBody>
      </p:sp>
      <p:sp>
        <p:nvSpPr>
          <p:cNvPr id="3" name="Title 2">
            <a:extLst>
              <a:ext uri="{FF2B5EF4-FFF2-40B4-BE49-F238E27FC236}">
                <a16:creationId xmlns:a16="http://schemas.microsoft.com/office/drawing/2014/main" id="{9B2F4C04-4DC6-2246-A311-BBFB457AD4D1}"/>
              </a:ext>
            </a:extLst>
          </p:cNvPr>
          <p:cNvSpPr>
            <a:spLocks noGrp="1"/>
          </p:cNvSpPr>
          <p:nvPr>
            <p:ph type="title"/>
          </p:nvPr>
        </p:nvSpPr>
        <p:spPr/>
        <p:txBody>
          <a:bodyPr/>
          <a:lstStyle/>
          <a:p>
            <a:r>
              <a:rPr lang="en-AT" dirty="0"/>
              <a:t>KG-Based AI is "explainable by design"</a:t>
            </a:r>
          </a:p>
        </p:txBody>
      </p:sp>
      <p:sp>
        <p:nvSpPr>
          <p:cNvPr id="4" name="Footer Placeholder 3">
            <a:extLst>
              <a:ext uri="{FF2B5EF4-FFF2-40B4-BE49-F238E27FC236}">
                <a16:creationId xmlns:a16="http://schemas.microsoft.com/office/drawing/2014/main" id="{C4275E90-90CE-8049-A4A8-D9780802989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9745554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1D8D4-7BE9-7D43-A0D0-01566D7C5A86}"/>
              </a:ext>
            </a:extLst>
          </p:cNvPr>
          <p:cNvSpPr>
            <a:spLocks noGrp="1"/>
          </p:cNvSpPr>
          <p:nvPr>
            <p:ph idx="1"/>
          </p:nvPr>
        </p:nvSpPr>
        <p:spPr/>
        <p:txBody>
          <a:bodyPr/>
          <a:lstStyle/>
          <a:p>
            <a:r>
              <a:rPr lang="en-AT" dirty="0"/>
              <a:t>AI and Deep learning can help to build up and enrich KGs</a:t>
            </a:r>
          </a:p>
          <a:p>
            <a:pPr lvl="1"/>
            <a:r>
              <a:rPr lang="en-AT" b="1" dirty="0"/>
              <a:t>Link prediction, KG embeddings [*] </a:t>
            </a:r>
            <a:r>
              <a:rPr lang="en-AT" dirty="0"/>
              <a:t>use Graph Neural Networks to learn missing links</a:t>
            </a:r>
          </a:p>
          <a:p>
            <a:pPr lvl="1"/>
            <a:endParaRPr lang="en-AT" b="1" dirty="0"/>
          </a:p>
          <a:p>
            <a:pPr lvl="1"/>
            <a:endParaRPr lang="en-AT" b="1" dirty="0"/>
          </a:p>
          <a:p>
            <a:pPr lvl="1"/>
            <a:endParaRPr lang="en-AT" b="1" dirty="0"/>
          </a:p>
          <a:p>
            <a:pPr lvl="1"/>
            <a:endParaRPr lang="en-AT" b="1" dirty="0"/>
          </a:p>
          <a:p>
            <a:pPr lvl="1"/>
            <a:endParaRPr lang="en-AT" b="1" dirty="0"/>
          </a:p>
          <a:p>
            <a:pPr lvl="1"/>
            <a:endParaRPr lang="en-AT" b="1" dirty="0"/>
          </a:p>
          <a:p>
            <a:pPr lvl="1"/>
            <a:endParaRPr lang="en-AT" b="1" dirty="0"/>
          </a:p>
          <a:p>
            <a:pPr lvl="1"/>
            <a:endParaRPr lang="en-AT" b="1" dirty="0"/>
          </a:p>
          <a:p>
            <a:pPr marL="320040" lvl="1" indent="0">
              <a:buNone/>
            </a:pPr>
            <a:r>
              <a:rPr lang="en-AT" b="1" dirty="0"/>
              <a:t>ATTENTION: Works only if there is redundacy (rules?) in the graph!</a:t>
            </a:r>
          </a:p>
          <a:p>
            <a:pPr marL="320040" lvl="1" indent="0">
              <a:buNone/>
            </a:pPr>
            <a:endParaRPr lang="en-AT" b="1" dirty="0"/>
          </a:p>
          <a:p>
            <a:pPr lvl="1"/>
            <a:endParaRPr lang="en-AT" b="1" dirty="0"/>
          </a:p>
          <a:p>
            <a:endParaRPr lang="en-AT" dirty="0"/>
          </a:p>
          <a:p>
            <a:endParaRPr lang="en-AT" dirty="0"/>
          </a:p>
          <a:p>
            <a:pPr marL="0" indent="0">
              <a:buNone/>
            </a:pPr>
            <a:endParaRPr lang="en-AT" dirty="0"/>
          </a:p>
        </p:txBody>
      </p:sp>
      <p:sp>
        <p:nvSpPr>
          <p:cNvPr id="3" name="Title 2">
            <a:extLst>
              <a:ext uri="{FF2B5EF4-FFF2-40B4-BE49-F238E27FC236}">
                <a16:creationId xmlns:a16="http://schemas.microsoft.com/office/drawing/2014/main" id="{9B2F4C04-4DC6-2246-A311-BBFB457AD4D1}"/>
              </a:ext>
            </a:extLst>
          </p:cNvPr>
          <p:cNvSpPr>
            <a:spLocks noGrp="1"/>
          </p:cNvSpPr>
          <p:nvPr>
            <p:ph type="title"/>
          </p:nvPr>
        </p:nvSpPr>
        <p:spPr/>
        <p:txBody>
          <a:bodyPr/>
          <a:lstStyle/>
          <a:p>
            <a:r>
              <a:rPr lang="en-AT" dirty="0"/>
              <a:t>KG-Based AI is "explainable by design"</a:t>
            </a:r>
          </a:p>
        </p:txBody>
      </p:sp>
      <p:sp>
        <p:nvSpPr>
          <p:cNvPr id="4" name="Footer Placeholder 3">
            <a:extLst>
              <a:ext uri="{FF2B5EF4-FFF2-40B4-BE49-F238E27FC236}">
                <a16:creationId xmlns:a16="http://schemas.microsoft.com/office/drawing/2014/main" id="{C4275E90-90CE-8049-A4A8-D9780802989E}"/>
              </a:ext>
            </a:extLst>
          </p:cNvPr>
          <p:cNvSpPr>
            <a:spLocks noGrp="1"/>
          </p:cNvSpPr>
          <p:nvPr>
            <p:ph type="ftr" sz="quarter" idx="10"/>
          </p:nvPr>
        </p:nvSpPr>
        <p:spPr>
          <a:xfrm>
            <a:off x="484320" y="6407043"/>
            <a:ext cx="7532025" cy="188221"/>
          </a:xfrm>
        </p:spPr>
        <p:txBody>
          <a:bodyPr/>
          <a:lstStyle/>
          <a:p>
            <a:r>
              <a:rPr lang="en-GB" sz="1000" i="1" dirty="0"/>
              <a:t>[*] Antoine </a:t>
            </a:r>
            <a:r>
              <a:rPr lang="en-GB" sz="1000" i="1" dirty="0" err="1"/>
              <a:t>Bordes</a:t>
            </a:r>
            <a:r>
              <a:rPr lang="en-GB" sz="1000" i="1" dirty="0"/>
              <a:t>, Nicolas </a:t>
            </a:r>
            <a:r>
              <a:rPr lang="en-GB" sz="1000" i="1" dirty="0" err="1"/>
              <a:t>Usunier</a:t>
            </a:r>
            <a:r>
              <a:rPr lang="en-GB" sz="1000" i="1" dirty="0"/>
              <a:t>, Alberto García-Durán, Jason Weston, Oksana </a:t>
            </a:r>
            <a:r>
              <a:rPr lang="en-GB" sz="1000" i="1" dirty="0" err="1"/>
              <a:t>Yakhnenko</a:t>
            </a:r>
            <a:r>
              <a:rPr lang="en-GB" sz="1000" i="1" dirty="0"/>
              <a:t>:</a:t>
            </a:r>
            <a:br>
              <a:rPr lang="en-GB" sz="1000" i="1" dirty="0"/>
            </a:br>
            <a:r>
              <a:rPr lang="en-GB" sz="1000" i="1" dirty="0"/>
              <a:t>Translating Embeddings for </a:t>
            </a:r>
            <a:r>
              <a:rPr lang="en-GB" sz="1000" i="1" dirty="0" err="1"/>
              <a:t>Modeling</a:t>
            </a:r>
            <a:r>
              <a:rPr lang="en-GB" sz="1000" i="1" dirty="0"/>
              <a:t> Multi-relational Data. NIPS 2013: 2787-2795</a:t>
            </a:r>
            <a:endParaRPr lang="en-AT" sz="1000" i="1" dirty="0"/>
          </a:p>
        </p:txBody>
      </p:sp>
      <p:pic>
        <p:nvPicPr>
          <p:cNvPr id="5" name="Picture 4">
            <a:extLst>
              <a:ext uri="{FF2B5EF4-FFF2-40B4-BE49-F238E27FC236}">
                <a16:creationId xmlns:a16="http://schemas.microsoft.com/office/drawing/2014/main" id="{9B5DBEA7-E2FC-B645-9A73-59CED54D436A}"/>
              </a:ext>
            </a:extLst>
          </p:cNvPr>
          <p:cNvPicPr>
            <a:picLocks noChangeAspect="1"/>
          </p:cNvPicPr>
          <p:nvPr/>
        </p:nvPicPr>
        <p:blipFill>
          <a:blip r:embed="rId3"/>
          <a:stretch>
            <a:fillRect/>
          </a:stretch>
        </p:blipFill>
        <p:spPr>
          <a:xfrm>
            <a:off x="4295999" y="2727702"/>
            <a:ext cx="1616687" cy="2434769"/>
          </a:xfrm>
          <a:prstGeom prst="rect">
            <a:avLst/>
          </a:prstGeom>
        </p:spPr>
      </p:pic>
      <p:cxnSp>
        <p:nvCxnSpPr>
          <p:cNvPr id="26" name="Straight Arrow Connector 25">
            <a:extLst>
              <a:ext uri="{FF2B5EF4-FFF2-40B4-BE49-F238E27FC236}">
                <a16:creationId xmlns:a16="http://schemas.microsoft.com/office/drawing/2014/main" id="{97189670-E008-1E49-973C-DF2E7D92EBB1}"/>
              </a:ext>
            </a:extLst>
          </p:cNvPr>
          <p:cNvCxnSpPr>
            <a:cxnSpLocks/>
          </p:cNvCxnSpPr>
          <p:nvPr/>
        </p:nvCxnSpPr>
        <p:spPr>
          <a:xfrm>
            <a:off x="8539209" y="3712384"/>
            <a:ext cx="596765" cy="135815"/>
          </a:xfrm>
          <a:prstGeom prst="straightConnector1">
            <a:avLst/>
          </a:prstGeom>
          <a:ln w="28575">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61AB765-6ADE-E943-9B80-8BCD42091A3C}"/>
              </a:ext>
            </a:extLst>
          </p:cNvPr>
          <p:cNvGrpSpPr/>
          <p:nvPr/>
        </p:nvGrpSpPr>
        <p:grpSpPr>
          <a:xfrm>
            <a:off x="6702613" y="3233609"/>
            <a:ext cx="4145920" cy="1361172"/>
            <a:chOff x="6702613" y="3233609"/>
            <a:chExt cx="4145920" cy="1361172"/>
          </a:xfrm>
        </p:grpSpPr>
        <p:grpSp>
          <p:nvGrpSpPr>
            <p:cNvPr id="28" name="Group 27">
              <a:extLst>
                <a:ext uri="{FF2B5EF4-FFF2-40B4-BE49-F238E27FC236}">
                  <a16:creationId xmlns:a16="http://schemas.microsoft.com/office/drawing/2014/main" id="{69D3E606-0272-0B42-A912-2C903439F90C}"/>
                </a:ext>
              </a:extLst>
            </p:cNvPr>
            <p:cNvGrpSpPr/>
            <p:nvPr/>
          </p:nvGrpSpPr>
          <p:grpSpPr>
            <a:xfrm>
              <a:off x="6702613" y="3233609"/>
              <a:ext cx="4145920" cy="1361172"/>
              <a:chOff x="6931042" y="4417516"/>
              <a:chExt cx="4145920" cy="1361172"/>
            </a:xfrm>
          </p:grpSpPr>
          <p:grpSp>
            <p:nvGrpSpPr>
              <p:cNvPr id="30" name="Group 29">
                <a:extLst>
                  <a:ext uri="{FF2B5EF4-FFF2-40B4-BE49-F238E27FC236}">
                    <a16:creationId xmlns:a16="http://schemas.microsoft.com/office/drawing/2014/main" id="{288C3FD7-80D7-7F43-8B53-DBEB2339BE38}"/>
                  </a:ext>
                </a:extLst>
              </p:cNvPr>
              <p:cNvGrpSpPr/>
              <p:nvPr/>
            </p:nvGrpSpPr>
            <p:grpSpPr>
              <a:xfrm>
                <a:off x="6931042" y="4417516"/>
                <a:ext cx="4145920" cy="1361172"/>
                <a:chOff x="4774096" y="4950728"/>
                <a:chExt cx="4145920" cy="1361172"/>
              </a:xfrm>
            </p:grpSpPr>
            <p:grpSp>
              <p:nvGrpSpPr>
                <p:cNvPr id="32" name="Group 31">
                  <a:extLst>
                    <a:ext uri="{FF2B5EF4-FFF2-40B4-BE49-F238E27FC236}">
                      <a16:creationId xmlns:a16="http://schemas.microsoft.com/office/drawing/2014/main" id="{267BC989-D6E3-7D4B-B86A-116D8E2D9169}"/>
                    </a:ext>
                  </a:extLst>
                </p:cNvPr>
                <p:cNvGrpSpPr/>
                <p:nvPr/>
              </p:nvGrpSpPr>
              <p:grpSpPr>
                <a:xfrm>
                  <a:off x="5496026" y="4950728"/>
                  <a:ext cx="1636295" cy="1361172"/>
                  <a:chOff x="2406316" y="2960571"/>
                  <a:chExt cx="1636295" cy="1361172"/>
                </a:xfrm>
              </p:grpSpPr>
              <p:cxnSp>
                <p:nvCxnSpPr>
                  <p:cNvPr id="44" name="Straight Arrow Connector 43">
                    <a:extLst>
                      <a:ext uri="{FF2B5EF4-FFF2-40B4-BE49-F238E27FC236}">
                        <a16:creationId xmlns:a16="http://schemas.microsoft.com/office/drawing/2014/main" id="{88129EEE-A7C4-7240-8E17-A00832DC8759}"/>
                      </a:ext>
                    </a:extLst>
                  </p:cNvPr>
                  <p:cNvCxnSpPr>
                    <a:cxnSpLocks/>
                  </p:cNvCxnSpPr>
                  <p:nvPr/>
                </p:nvCxnSpPr>
                <p:spPr>
                  <a:xfrm flipH="1">
                    <a:off x="2406316" y="3897429"/>
                    <a:ext cx="596765" cy="424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41B97E5-22AD-B744-8EE3-48B3D491E44A}"/>
                      </a:ext>
                    </a:extLst>
                  </p:cNvPr>
                  <p:cNvCxnSpPr>
                    <a:cxnSpLocks/>
                  </p:cNvCxnSpPr>
                  <p:nvPr/>
                </p:nvCxnSpPr>
                <p:spPr>
                  <a:xfrm flipV="1">
                    <a:off x="3003082" y="2960571"/>
                    <a:ext cx="0" cy="93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0FC7834-A194-9F45-BFB1-992A7A2A9157}"/>
                      </a:ext>
                    </a:extLst>
                  </p:cNvPr>
                  <p:cNvCxnSpPr>
                    <a:cxnSpLocks/>
                  </p:cNvCxnSpPr>
                  <p:nvPr/>
                </p:nvCxnSpPr>
                <p:spPr>
                  <a:xfrm>
                    <a:off x="3003082" y="3897429"/>
                    <a:ext cx="10395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CE0913A8-2223-4948-B62A-DBB1C3DE75DB}"/>
                    </a:ext>
                  </a:extLst>
                </p:cNvPr>
                <p:cNvCxnSpPr>
                  <a:cxnSpLocks/>
                </p:cNvCxnSpPr>
                <p:nvPr/>
              </p:nvCxnSpPr>
              <p:spPr>
                <a:xfrm flipV="1">
                  <a:off x="6092791" y="5419157"/>
                  <a:ext cx="519765" cy="46843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2FC7408-2131-BF4E-8C43-C3AE3EC5C762}"/>
                    </a:ext>
                  </a:extLst>
                </p:cNvPr>
                <p:cNvSpPr txBox="1"/>
                <p:nvPr/>
              </p:nvSpPr>
              <p:spPr>
                <a:xfrm>
                  <a:off x="5565146" y="5492678"/>
                  <a:ext cx="696024" cy="230832"/>
                </a:xfrm>
                <a:prstGeom prst="rect">
                  <a:avLst/>
                </a:prstGeom>
                <a:noFill/>
              </p:spPr>
              <p:txBody>
                <a:bodyPr wrap="none" rtlCol="0">
                  <a:spAutoFit/>
                </a:bodyPr>
                <a:lstStyle/>
                <a:p>
                  <a:r>
                    <a:rPr lang="en-AT" sz="900" dirty="0"/>
                    <a:t>Elizabeth II</a:t>
                  </a:r>
                </a:p>
              </p:txBody>
            </p:sp>
            <p:cxnSp>
              <p:nvCxnSpPr>
                <p:cNvPr id="35" name="Straight Arrow Connector 34">
                  <a:extLst>
                    <a:ext uri="{FF2B5EF4-FFF2-40B4-BE49-F238E27FC236}">
                      <a16:creationId xmlns:a16="http://schemas.microsoft.com/office/drawing/2014/main" id="{41DA3800-3243-6F4F-8B62-B785C10FF174}"/>
                    </a:ext>
                  </a:extLst>
                </p:cNvPr>
                <p:cNvCxnSpPr>
                  <a:cxnSpLocks/>
                </p:cNvCxnSpPr>
                <p:nvPr/>
              </p:nvCxnSpPr>
              <p:spPr>
                <a:xfrm flipV="1">
                  <a:off x="6102114" y="5581781"/>
                  <a:ext cx="499256" cy="29816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58FD4A-3C03-E249-B855-E621C2F838D2}"/>
                    </a:ext>
                  </a:extLst>
                </p:cNvPr>
                <p:cNvSpPr txBox="1"/>
                <p:nvPr/>
              </p:nvSpPr>
              <p:spPr>
                <a:xfrm>
                  <a:off x="4774096" y="5324789"/>
                  <a:ext cx="1096020" cy="230832"/>
                </a:xfrm>
                <a:prstGeom prst="rect">
                  <a:avLst/>
                </a:prstGeom>
                <a:noFill/>
              </p:spPr>
              <p:txBody>
                <a:bodyPr wrap="square" rtlCol="0">
                  <a:spAutoFit/>
                </a:bodyPr>
                <a:lstStyle/>
                <a:p>
                  <a:endParaRPr lang="en-AT" sz="900" dirty="0"/>
                </a:p>
              </p:txBody>
            </p:sp>
            <p:sp>
              <p:nvSpPr>
                <p:cNvPr id="37" name="TextBox 36">
                  <a:extLst>
                    <a:ext uri="{FF2B5EF4-FFF2-40B4-BE49-F238E27FC236}">
                      <a16:creationId xmlns:a16="http://schemas.microsoft.com/office/drawing/2014/main" id="{99167299-91F1-4C47-9329-14BCDB2A7687}"/>
                    </a:ext>
                  </a:extLst>
                </p:cNvPr>
                <p:cNvSpPr txBox="1"/>
                <p:nvPr/>
              </p:nvSpPr>
              <p:spPr>
                <a:xfrm>
                  <a:off x="7214285" y="5383097"/>
                  <a:ext cx="1585690" cy="230832"/>
                </a:xfrm>
                <a:prstGeom prst="rect">
                  <a:avLst/>
                </a:prstGeom>
                <a:noFill/>
              </p:spPr>
              <p:txBody>
                <a:bodyPr wrap="none" rtlCol="0">
                  <a:spAutoFit/>
                </a:bodyPr>
                <a:lstStyle/>
                <a:p>
                  <a:r>
                    <a:rPr lang="en-GB" sz="900" dirty="0"/>
                    <a:t>Franz Stephan von Lothringen</a:t>
                  </a:r>
                  <a:endParaRPr lang="en-AT" sz="900" dirty="0"/>
                </a:p>
              </p:txBody>
            </p:sp>
            <p:sp>
              <p:nvSpPr>
                <p:cNvPr id="38" name="TextBox 37">
                  <a:extLst>
                    <a:ext uri="{FF2B5EF4-FFF2-40B4-BE49-F238E27FC236}">
                      <a16:creationId xmlns:a16="http://schemas.microsoft.com/office/drawing/2014/main" id="{2576BC71-A177-FC4F-B68C-19891BA9724F}"/>
                    </a:ext>
                  </a:extLst>
                </p:cNvPr>
                <p:cNvSpPr txBox="1"/>
                <p:nvPr/>
              </p:nvSpPr>
              <p:spPr>
                <a:xfrm>
                  <a:off x="7166010" y="5611723"/>
                  <a:ext cx="1754006" cy="230832"/>
                </a:xfrm>
                <a:prstGeom prst="rect">
                  <a:avLst/>
                </a:prstGeom>
                <a:noFill/>
              </p:spPr>
              <p:txBody>
                <a:bodyPr wrap="none" rtlCol="0">
                  <a:spAutoFit/>
                </a:bodyPr>
                <a:lstStyle/>
                <a:p>
                  <a:r>
                    <a:rPr lang="en-GB" sz="900" dirty="0"/>
                    <a:t>Prince Philipp, Duke of Edinburgh</a:t>
                  </a:r>
                  <a:endParaRPr lang="en-AT" sz="900" dirty="0"/>
                </a:p>
              </p:txBody>
            </p:sp>
            <p:cxnSp>
              <p:nvCxnSpPr>
                <p:cNvPr id="39" name="Straight Arrow Connector 38">
                  <a:extLst>
                    <a:ext uri="{FF2B5EF4-FFF2-40B4-BE49-F238E27FC236}">
                      <a16:creationId xmlns:a16="http://schemas.microsoft.com/office/drawing/2014/main" id="{A937D59F-F62C-F94B-A1BC-C4F1BAEFA7B8}"/>
                    </a:ext>
                  </a:extLst>
                </p:cNvPr>
                <p:cNvCxnSpPr>
                  <a:cxnSpLocks/>
                </p:cNvCxnSpPr>
                <p:nvPr/>
              </p:nvCxnSpPr>
              <p:spPr>
                <a:xfrm flipV="1">
                  <a:off x="6087828" y="5738510"/>
                  <a:ext cx="1110307" cy="14907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F31FDF1-CA13-6647-A8A7-C7998F9C4079}"/>
                    </a:ext>
                  </a:extLst>
                </p:cNvPr>
                <p:cNvCxnSpPr>
                  <a:cxnSpLocks/>
                </p:cNvCxnSpPr>
                <p:nvPr/>
              </p:nvCxnSpPr>
              <p:spPr>
                <a:xfrm flipV="1">
                  <a:off x="6099211" y="5555166"/>
                  <a:ext cx="1108247" cy="31637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661CA22-6910-D64B-A37B-0BF187F14620}"/>
                    </a:ext>
                  </a:extLst>
                </p:cNvPr>
                <p:cNvGrpSpPr/>
                <p:nvPr/>
              </p:nvGrpSpPr>
              <p:grpSpPr>
                <a:xfrm>
                  <a:off x="6601370" y="5212920"/>
                  <a:ext cx="807655" cy="525590"/>
                  <a:chOff x="6601370" y="5212920"/>
                  <a:chExt cx="807655" cy="525590"/>
                </a:xfrm>
              </p:grpSpPr>
              <p:cxnSp>
                <p:nvCxnSpPr>
                  <p:cNvPr id="42" name="Straight Arrow Connector 41">
                    <a:extLst>
                      <a:ext uri="{FF2B5EF4-FFF2-40B4-BE49-F238E27FC236}">
                        <a16:creationId xmlns:a16="http://schemas.microsoft.com/office/drawing/2014/main" id="{C215F8BE-85D5-F145-8389-491A34CF7374}"/>
                      </a:ext>
                    </a:extLst>
                  </p:cNvPr>
                  <p:cNvCxnSpPr>
                    <a:cxnSpLocks/>
                  </p:cNvCxnSpPr>
                  <p:nvPr/>
                </p:nvCxnSpPr>
                <p:spPr>
                  <a:xfrm>
                    <a:off x="6601370" y="5602695"/>
                    <a:ext cx="596765" cy="13581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C148868-E96F-B54F-BD30-EDB1BEC46AD0}"/>
                      </a:ext>
                    </a:extLst>
                  </p:cNvPr>
                  <p:cNvSpPr txBox="1"/>
                  <p:nvPr/>
                </p:nvSpPr>
                <p:spPr>
                  <a:xfrm>
                    <a:off x="6743458" y="5212920"/>
                    <a:ext cx="665567" cy="215444"/>
                  </a:xfrm>
                  <a:prstGeom prst="rect">
                    <a:avLst/>
                  </a:prstGeom>
                  <a:noFill/>
                </p:spPr>
                <p:txBody>
                  <a:bodyPr wrap="none" rtlCol="0">
                    <a:spAutoFit/>
                  </a:bodyPr>
                  <a:lstStyle/>
                  <a:p>
                    <a:r>
                      <a:rPr lang="en-AT" sz="800" b="1" i="1" dirty="0">
                        <a:solidFill>
                          <a:schemeClr val="accent6"/>
                        </a:solidFill>
                      </a:rPr>
                      <a:t>married_to</a:t>
                    </a:r>
                  </a:p>
                </p:txBody>
              </p:sp>
            </p:grpSp>
          </p:grpSp>
          <p:sp>
            <p:nvSpPr>
              <p:cNvPr id="31" name="Rectangle 30">
                <a:extLst>
                  <a:ext uri="{FF2B5EF4-FFF2-40B4-BE49-F238E27FC236}">
                    <a16:creationId xmlns:a16="http://schemas.microsoft.com/office/drawing/2014/main" id="{01F8AABC-8A21-3A41-A209-4265310A891E}"/>
                  </a:ext>
                </a:extLst>
              </p:cNvPr>
              <p:cNvSpPr/>
              <p:nvPr/>
            </p:nvSpPr>
            <p:spPr>
              <a:xfrm>
                <a:off x="7243448" y="4430730"/>
                <a:ext cx="623889" cy="230832"/>
              </a:xfrm>
              <a:prstGeom prst="rect">
                <a:avLst/>
              </a:prstGeom>
            </p:spPr>
            <p:txBody>
              <a:bodyPr wrap="none">
                <a:spAutoFit/>
              </a:bodyPr>
              <a:lstStyle/>
              <a:p>
                <a:r>
                  <a:rPr lang="en-AT" sz="900" b="1" i="1" dirty="0"/>
                  <a:t>Example</a:t>
                </a:r>
                <a:r>
                  <a:rPr lang="en-AT" sz="900" dirty="0"/>
                  <a:t>:</a:t>
                </a:r>
              </a:p>
            </p:txBody>
          </p:sp>
        </p:grpSp>
        <p:sp>
          <p:nvSpPr>
            <p:cNvPr id="29" name="TextBox 28">
              <a:extLst>
                <a:ext uri="{FF2B5EF4-FFF2-40B4-BE49-F238E27FC236}">
                  <a16:creationId xmlns:a16="http://schemas.microsoft.com/office/drawing/2014/main" id="{C2E53348-D7A8-6947-905E-4F2D9BB4BDF7}"/>
                </a:ext>
              </a:extLst>
            </p:cNvPr>
            <p:cNvSpPr txBox="1"/>
            <p:nvPr/>
          </p:nvSpPr>
          <p:spPr>
            <a:xfrm>
              <a:off x="8049634" y="3394779"/>
              <a:ext cx="873840" cy="369332"/>
            </a:xfrm>
            <a:prstGeom prst="rect">
              <a:avLst/>
            </a:prstGeom>
            <a:noFill/>
          </p:spPr>
          <p:txBody>
            <a:bodyPr wrap="square" rtlCol="0">
              <a:spAutoFit/>
            </a:bodyPr>
            <a:lstStyle/>
            <a:p>
              <a:r>
                <a:rPr lang="en-AT" sz="900" dirty="0"/>
                <a:t>Maria Theresia</a:t>
              </a:r>
            </a:p>
          </p:txBody>
        </p:sp>
      </p:grpSp>
      <p:sp>
        <p:nvSpPr>
          <p:cNvPr id="6" name="Rectangle 5">
            <a:extLst>
              <a:ext uri="{FF2B5EF4-FFF2-40B4-BE49-F238E27FC236}">
                <a16:creationId xmlns:a16="http://schemas.microsoft.com/office/drawing/2014/main" id="{4879C9ED-A88E-C146-A338-95803B34945A}"/>
              </a:ext>
            </a:extLst>
          </p:cNvPr>
          <p:cNvSpPr/>
          <p:nvPr/>
        </p:nvSpPr>
        <p:spPr>
          <a:xfrm>
            <a:off x="841508" y="5646377"/>
            <a:ext cx="10902818" cy="523220"/>
          </a:xfrm>
          <a:prstGeom prst="rect">
            <a:avLst/>
          </a:prstGeom>
        </p:spPr>
        <p:txBody>
          <a:bodyPr wrap="square">
            <a:spAutoFit/>
          </a:bodyPr>
          <a:lstStyle/>
          <a:p>
            <a:r>
              <a:rPr lang="en-GB" sz="1400" dirty="0">
                <a:latin typeface="Helvetica" pitchFamily="2" charset="0"/>
              </a:rPr>
              <a:t>Tiwari, S., Bansal, I., Rivero, C.R.: Revisiting the evaluation protocol of knowledge graph completion methods for link prediction. In: Proceedings of the Web Conference 2021. pp. 809{820. Ljubljana, Slovenia (April 2021)</a:t>
            </a:r>
            <a:endParaRPr lang="en-GB" sz="1400" dirty="0">
              <a:effectLst/>
              <a:latin typeface="Helvetica" pitchFamily="2" charset="0"/>
            </a:endParaRPr>
          </a:p>
        </p:txBody>
      </p:sp>
    </p:spTree>
    <p:extLst>
      <p:ext uri="{BB962C8B-B14F-4D97-AF65-F5344CB8AC3E}">
        <p14:creationId xmlns:p14="http://schemas.microsoft.com/office/powerpoint/2010/main" val="2782902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1D8D4-7BE9-7D43-A0D0-01566D7C5A86}"/>
              </a:ext>
            </a:extLst>
          </p:cNvPr>
          <p:cNvSpPr>
            <a:spLocks noGrp="1"/>
          </p:cNvSpPr>
          <p:nvPr>
            <p:ph idx="1"/>
          </p:nvPr>
        </p:nvSpPr>
        <p:spPr/>
        <p:txBody>
          <a:bodyPr/>
          <a:lstStyle/>
          <a:p>
            <a:pPr marL="0" indent="0">
              <a:buNone/>
            </a:pPr>
            <a:r>
              <a:rPr lang="en-AT" dirty="0"/>
              <a:t>KGs provide human-interpretable Knowledge </a:t>
            </a:r>
          </a:p>
          <a:p>
            <a:pPr lvl="1"/>
            <a:r>
              <a:rPr lang="en-AT" dirty="0"/>
              <a:t>to enrich AI models</a:t>
            </a:r>
          </a:p>
          <a:p>
            <a:pPr lvl="2"/>
            <a:r>
              <a:rPr lang="en-AT" dirty="0"/>
              <a:t> "self-curating" collaboratively built symbolic knowledge bases </a:t>
            </a:r>
          </a:p>
          <a:p>
            <a:pPr lvl="1"/>
            <a:r>
              <a:rPr lang="en-AT" dirty="0"/>
              <a:t>to enable QA and search</a:t>
            </a:r>
          </a:p>
          <a:p>
            <a:pPr lvl="2"/>
            <a:r>
              <a:rPr lang="en-AT" dirty="0"/>
              <a:t>semantic search over Data and Documents</a:t>
            </a:r>
          </a:p>
          <a:p>
            <a:pPr lvl="2"/>
            <a:r>
              <a:rPr lang="en-AT" dirty="0"/>
              <a:t>interpretable Question Answering</a:t>
            </a:r>
          </a:p>
          <a:p>
            <a:pPr lvl="1"/>
            <a:r>
              <a:rPr lang="en-AT" dirty="0"/>
              <a:t>a basis for true Hybrid AI!</a:t>
            </a:r>
          </a:p>
        </p:txBody>
      </p:sp>
      <p:sp>
        <p:nvSpPr>
          <p:cNvPr id="3" name="Title 2">
            <a:extLst>
              <a:ext uri="{FF2B5EF4-FFF2-40B4-BE49-F238E27FC236}">
                <a16:creationId xmlns:a16="http://schemas.microsoft.com/office/drawing/2014/main" id="{9B2F4C04-4DC6-2246-A311-BBFB457AD4D1}"/>
              </a:ext>
            </a:extLst>
          </p:cNvPr>
          <p:cNvSpPr>
            <a:spLocks noGrp="1"/>
          </p:cNvSpPr>
          <p:nvPr>
            <p:ph type="title"/>
          </p:nvPr>
        </p:nvSpPr>
        <p:spPr/>
        <p:txBody>
          <a:bodyPr/>
          <a:lstStyle/>
          <a:p>
            <a:r>
              <a:rPr lang="en-AT" dirty="0"/>
              <a:t>KG-Based AI is "explainable by design"</a:t>
            </a:r>
          </a:p>
        </p:txBody>
      </p:sp>
      <p:sp>
        <p:nvSpPr>
          <p:cNvPr id="4" name="Footer Placeholder 3">
            <a:extLst>
              <a:ext uri="{FF2B5EF4-FFF2-40B4-BE49-F238E27FC236}">
                <a16:creationId xmlns:a16="http://schemas.microsoft.com/office/drawing/2014/main" id="{C4275E90-90CE-8049-A4A8-D9780802989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60" b="0" i="0" u="none" strike="noStrike" kern="1200" cap="all" spc="0" normalizeH="0" baseline="0" noProof="0">
                <a:ln>
                  <a:noFill/>
                </a:ln>
                <a:solidFill>
                  <a:srgbClr val="000000">
                    <a:tint val="75000"/>
                  </a:srgbClr>
                </a:solidFill>
                <a:effectLst/>
                <a:uLnTx/>
                <a:uFillTx/>
                <a:latin typeface="Verdana"/>
                <a:ea typeface="+mn-ea"/>
                <a:cs typeface="+mn-cs"/>
              </a:rPr>
              <a:t>PMTL November 2020</a:t>
            </a:r>
            <a:endParaRPr kumimoji="0" lang="de-AT" sz="960" b="0" i="0" u="none" strike="noStrike" kern="1200" cap="all" spc="0" normalizeH="0" baseline="0" noProof="0">
              <a:ln>
                <a:noFill/>
              </a:ln>
              <a:solidFill>
                <a:srgbClr val="000000">
                  <a:tint val="75000"/>
                </a:srgbClr>
              </a:solidFill>
              <a:effectLst/>
              <a:uLnTx/>
              <a:uFillTx/>
              <a:latin typeface="Verdana"/>
              <a:ea typeface="+mn-ea"/>
              <a:cs typeface="+mn-cs"/>
            </a:endParaRPr>
          </a:p>
        </p:txBody>
      </p:sp>
    </p:spTree>
    <p:extLst>
      <p:ext uri="{BB962C8B-B14F-4D97-AF65-F5344CB8AC3E}">
        <p14:creationId xmlns:p14="http://schemas.microsoft.com/office/powerpoint/2010/main" val="23634590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864F7-D4E6-5345-8CD3-286FE0E8078B}"/>
              </a:ext>
            </a:extLst>
          </p:cNvPr>
          <p:cNvSpPr>
            <a:spLocks noGrp="1"/>
          </p:cNvSpPr>
          <p:nvPr>
            <p:ph idx="1"/>
          </p:nvPr>
        </p:nvSpPr>
        <p:spPr/>
        <p:txBody>
          <a:bodyPr/>
          <a:lstStyle/>
          <a:p>
            <a:r>
              <a:rPr lang="en-AT" dirty="0"/>
              <a:t>Product Search and Asset Optimization</a:t>
            </a:r>
          </a:p>
          <a:p>
            <a:r>
              <a:rPr lang="en-AT" dirty="0"/>
              <a:t>Managing inconsistencies in Data Processing</a:t>
            </a:r>
          </a:p>
          <a:p>
            <a:r>
              <a:rPr lang="en-AT" dirty="0"/>
              <a:t>B2B/B2G/G2B/B2R/R2B Data Ecosystems!</a:t>
            </a:r>
          </a:p>
        </p:txBody>
      </p:sp>
      <p:sp>
        <p:nvSpPr>
          <p:cNvPr id="3" name="Title 2">
            <a:extLst>
              <a:ext uri="{FF2B5EF4-FFF2-40B4-BE49-F238E27FC236}">
                <a16:creationId xmlns:a16="http://schemas.microsoft.com/office/drawing/2014/main" id="{F2FCFE3A-03C2-7F4B-AA79-2CE5FA7FC5A3}"/>
              </a:ext>
            </a:extLst>
          </p:cNvPr>
          <p:cNvSpPr>
            <a:spLocks noGrp="1"/>
          </p:cNvSpPr>
          <p:nvPr>
            <p:ph type="title"/>
          </p:nvPr>
        </p:nvSpPr>
        <p:spPr>
          <a:xfrm>
            <a:off x="615951" y="167640"/>
            <a:ext cx="9225473" cy="1083946"/>
          </a:xfrm>
        </p:spPr>
        <p:txBody>
          <a:bodyPr/>
          <a:lstStyle/>
          <a:p>
            <a:r>
              <a:rPr lang="en-AT" dirty="0"/>
              <a:t>Potential of Enterprise KGs for</a:t>
            </a:r>
            <a:br>
              <a:rPr lang="en-AT" dirty="0"/>
            </a:br>
            <a:r>
              <a:rPr lang="en-AT" dirty="0"/>
              <a:t>Explainable AI &amp;  Product Configuration </a:t>
            </a:r>
          </a:p>
        </p:txBody>
      </p:sp>
    </p:spTree>
    <p:extLst>
      <p:ext uri="{BB962C8B-B14F-4D97-AF65-F5344CB8AC3E}">
        <p14:creationId xmlns:p14="http://schemas.microsoft.com/office/powerpoint/2010/main" val="30316452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9C8FF-6016-4849-AC01-FAC32B5A9456}"/>
              </a:ext>
            </a:extLst>
          </p:cNvPr>
          <p:cNvSpPr>
            <a:spLocks noGrp="1"/>
          </p:cNvSpPr>
          <p:nvPr>
            <p:ph idx="1"/>
          </p:nvPr>
        </p:nvSpPr>
        <p:spPr/>
        <p:txBody>
          <a:bodyPr/>
          <a:lstStyle/>
          <a:p>
            <a:pPr marL="0" indent="0">
              <a:buNone/>
            </a:pPr>
            <a:r>
              <a:rPr lang="en-AT" dirty="0"/>
              <a:t>Semantic Search becomes important in Companies beyond "rich snippets":</a:t>
            </a:r>
          </a:p>
          <a:p>
            <a:pPr marL="0" indent="0">
              <a:buNone/>
            </a:pPr>
            <a:endParaRPr lang="en-AT" dirty="0"/>
          </a:p>
        </p:txBody>
      </p:sp>
      <p:sp>
        <p:nvSpPr>
          <p:cNvPr id="3" name="Title 2">
            <a:extLst>
              <a:ext uri="{FF2B5EF4-FFF2-40B4-BE49-F238E27FC236}">
                <a16:creationId xmlns:a16="http://schemas.microsoft.com/office/drawing/2014/main" id="{951B612A-0878-EA4C-AE97-41E08A7C8503}"/>
              </a:ext>
            </a:extLst>
          </p:cNvPr>
          <p:cNvSpPr>
            <a:spLocks noGrp="1"/>
          </p:cNvSpPr>
          <p:nvPr>
            <p:ph type="title"/>
          </p:nvPr>
        </p:nvSpPr>
        <p:spPr/>
        <p:txBody>
          <a:bodyPr/>
          <a:lstStyle/>
          <a:p>
            <a:r>
              <a:rPr lang="en-AT" dirty="0"/>
              <a:t>Semantic Search powered by KG-based AI:</a:t>
            </a:r>
          </a:p>
        </p:txBody>
      </p:sp>
      <p:pic>
        <p:nvPicPr>
          <p:cNvPr id="5" name="Picture 2" descr="https://3.bp.blogspot.com/-eWJEHSdNVbU/T7PKlBLFF6I/AAAAAAAAJKo/-GmvscoTPJg/s1600/taj%2Bmahal.png">
            <a:extLst>
              <a:ext uri="{FF2B5EF4-FFF2-40B4-BE49-F238E27FC236}">
                <a16:creationId xmlns:a16="http://schemas.microsoft.com/office/drawing/2014/main" id="{4B5FC06E-068A-D04D-B349-088E63FC220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4603" y="2308326"/>
            <a:ext cx="6336013" cy="4103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EA5640-4E6A-7549-8393-A1F313CEC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121" y="2308326"/>
            <a:ext cx="6096000" cy="3016250"/>
          </a:xfrm>
          <a:prstGeom prst="rect">
            <a:avLst/>
          </a:prstGeom>
        </p:spPr>
      </p:pic>
    </p:spTree>
    <p:extLst>
      <p:ext uri="{BB962C8B-B14F-4D97-AF65-F5344CB8AC3E}">
        <p14:creationId xmlns:p14="http://schemas.microsoft.com/office/powerpoint/2010/main" val="328723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006285-D909-1547-AA4A-023D72E78DB3}"/>
              </a:ext>
            </a:extLst>
          </p:cNvPr>
          <p:cNvPicPr>
            <a:picLocks noChangeAspect="1"/>
          </p:cNvPicPr>
          <p:nvPr/>
        </p:nvPicPr>
        <p:blipFill>
          <a:blip r:embed="rId2"/>
          <a:stretch>
            <a:fillRect/>
          </a:stretch>
        </p:blipFill>
        <p:spPr>
          <a:xfrm>
            <a:off x="4269876" y="3335401"/>
            <a:ext cx="6162598" cy="904409"/>
          </a:xfrm>
          <a:prstGeom prst="rect">
            <a:avLst/>
          </a:prstGeom>
          <a:ln>
            <a:solidFill>
              <a:srgbClr val="169CD6"/>
            </a:solidFill>
          </a:ln>
        </p:spPr>
      </p:pic>
      <p:pic>
        <p:nvPicPr>
          <p:cNvPr id="4" name="Picture 3">
            <a:extLst>
              <a:ext uri="{FF2B5EF4-FFF2-40B4-BE49-F238E27FC236}">
                <a16:creationId xmlns:a16="http://schemas.microsoft.com/office/drawing/2014/main" id="{F4656558-3F1E-A744-AB8D-65B01AC4572E}"/>
              </a:ext>
            </a:extLst>
          </p:cNvPr>
          <p:cNvPicPr>
            <a:picLocks noChangeAspect="1"/>
          </p:cNvPicPr>
          <p:nvPr/>
        </p:nvPicPr>
        <p:blipFill>
          <a:blip r:embed="rId2"/>
          <a:stretch>
            <a:fillRect/>
          </a:stretch>
        </p:blipFill>
        <p:spPr>
          <a:xfrm>
            <a:off x="4269876" y="2067180"/>
            <a:ext cx="6162598" cy="904409"/>
          </a:xfrm>
          <a:prstGeom prst="rect">
            <a:avLst/>
          </a:prstGeom>
          <a:ln>
            <a:solidFill>
              <a:srgbClr val="169CD6"/>
            </a:solidFill>
          </a:ln>
        </p:spPr>
      </p:pic>
      <p:sp>
        <p:nvSpPr>
          <p:cNvPr id="3" name="Text Placeholder 2">
            <a:extLst>
              <a:ext uri="{FF2B5EF4-FFF2-40B4-BE49-F238E27FC236}">
                <a16:creationId xmlns:a16="http://schemas.microsoft.com/office/drawing/2014/main" id="{34EF54AB-50BB-1949-B2DE-BCFD182089EE}"/>
              </a:ext>
            </a:extLst>
          </p:cNvPr>
          <p:cNvSpPr>
            <a:spLocks noGrp="1"/>
          </p:cNvSpPr>
          <p:nvPr>
            <p:ph type="body" sz="half" idx="1"/>
          </p:nvPr>
        </p:nvSpPr>
        <p:spPr>
          <a:xfrm>
            <a:off x="3761771" y="1590675"/>
            <a:ext cx="7465671" cy="4681538"/>
          </a:xfrm>
        </p:spPr>
        <p:txBody>
          <a:bodyPr/>
          <a:lstStyle/>
          <a:p>
            <a:pPr lvl="1"/>
            <a:r>
              <a:rPr lang="en-AT" dirty="0"/>
              <a:t>Spatio-temporal search</a:t>
            </a:r>
          </a:p>
          <a:p>
            <a:pPr lvl="1"/>
            <a:endParaRPr lang="en-AT" dirty="0"/>
          </a:p>
          <a:p>
            <a:pPr lvl="2"/>
            <a:endParaRPr lang="en-AT" dirty="0"/>
          </a:p>
          <a:p>
            <a:pPr lvl="1"/>
            <a:endParaRPr lang="en-AT" dirty="0"/>
          </a:p>
          <a:p>
            <a:pPr lvl="1"/>
            <a:r>
              <a:rPr lang="en-AT" dirty="0"/>
              <a:t>Question Answering?</a:t>
            </a:r>
          </a:p>
          <a:p>
            <a:pPr lvl="1"/>
            <a:endParaRPr lang="en-AT" dirty="0"/>
          </a:p>
          <a:p>
            <a:pPr lvl="1"/>
            <a:endParaRPr lang="en-AT" dirty="0"/>
          </a:p>
          <a:p>
            <a:pPr lvl="1"/>
            <a:endParaRPr lang="en-AT" dirty="0"/>
          </a:p>
        </p:txBody>
      </p:sp>
      <p:pic>
        <p:nvPicPr>
          <p:cNvPr id="7" name="Picture 6">
            <a:extLst>
              <a:ext uri="{FF2B5EF4-FFF2-40B4-BE49-F238E27FC236}">
                <a16:creationId xmlns:a16="http://schemas.microsoft.com/office/drawing/2014/main" id="{90D929D4-9768-5643-93BB-CBA1675C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11" y="1639246"/>
            <a:ext cx="2362200" cy="2417186"/>
          </a:xfrm>
          <a:prstGeom prst="rect">
            <a:avLst/>
          </a:prstGeom>
        </p:spPr>
      </p:pic>
      <p:sp>
        <p:nvSpPr>
          <p:cNvPr id="8" name="TextBox 7">
            <a:extLst>
              <a:ext uri="{FF2B5EF4-FFF2-40B4-BE49-F238E27FC236}">
                <a16:creationId xmlns:a16="http://schemas.microsoft.com/office/drawing/2014/main" id="{C0FD3AD9-A3BE-6D47-A44B-083FD4FE90AC}"/>
              </a:ext>
            </a:extLst>
          </p:cNvPr>
          <p:cNvSpPr txBox="1"/>
          <p:nvPr/>
        </p:nvSpPr>
        <p:spPr>
          <a:xfrm>
            <a:off x="1077640" y="2386174"/>
            <a:ext cx="1476542" cy="923330"/>
          </a:xfrm>
          <a:prstGeom prst="rect">
            <a:avLst/>
          </a:prstGeom>
          <a:solidFill>
            <a:schemeClr val="bg1"/>
          </a:solidFill>
        </p:spPr>
        <p:txBody>
          <a:bodyPr wrap="square" rtlCol="0">
            <a:spAutoFit/>
          </a:bodyPr>
          <a:lstStyle/>
          <a:p>
            <a:pPr algn="ctr"/>
            <a:r>
              <a:rPr lang="en-AT" dirty="0"/>
              <a:t>Knowledge Graphs help!</a:t>
            </a:r>
          </a:p>
        </p:txBody>
      </p:sp>
      <p:sp>
        <p:nvSpPr>
          <p:cNvPr id="10" name="TextBox 9">
            <a:extLst>
              <a:ext uri="{FF2B5EF4-FFF2-40B4-BE49-F238E27FC236}">
                <a16:creationId xmlns:a16="http://schemas.microsoft.com/office/drawing/2014/main" id="{60C4D1F9-C42A-8E41-B4B5-FC8615FDBC6D}"/>
              </a:ext>
            </a:extLst>
          </p:cNvPr>
          <p:cNvSpPr txBox="1"/>
          <p:nvPr/>
        </p:nvSpPr>
        <p:spPr>
          <a:xfrm>
            <a:off x="5083980" y="2678562"/>
            <a:ext cx="1532978" cy="169277"/>
          </a:xfrm>
          <a:prstGeom prst="rect">
            <a:avLst/>
          </a:prstGeom>
          <a:solidFill>
            <a:schemeClr val="bg1"/>
          </a:solidFill>
        </p:spPr>
        <p:txBody>
          <a:bodyPr wrap="square" tIns="0" bIns="0" rtlCol="0">
            <a:spAutoFit/>
          </a:bodyPr>
          <a:lstStyle/>
          <a:p>
            <a:r>
              <a:rPr lang="en-US" sz="1100" dirty="0"/>
              <a:t>Leopoldstadt</a:t>
            </a:r>
            <a:endParaRPr lang="en-US" sz="1400" dirty="0"/>
          </a:p>
        </p:txBody>
      </p:sp>
      <p:sp>
        <p:nvSpPr>
          <p:cNvPr id="12" name="TextBox 11">
            <a:extLst>
              <a:ext uri="{FF2B5EF4-FFF2-40B4-BE49-F238E27FC236}">
                <a16:creationId xmlns:a16="http://schemas.microsoft.com/office/drawing/2014/main" id="{7E17F07F-875C-9341-8074-E3E86987928F}"/>
              </a:ext>
            </a:extLst>
          </p:cNvPr>
          <p:cNvSpPr txBox="1"/>
          <p:nvPr/>
        </p:nvSpPr>
        <p:spPr>
          <a:xfrm>
            <a:off x="5083980" y="3979718"/>
            <a:ext cx="5078329" cy="169277"/>
          </a:xfrm>
          <a:prstGeom prst="rect">
            <a:avLst/>
          </a:prstGeom>
          <a:solidFill>
            <a:schemeClr val="bg1"/>
          </a:solidFill>
        </p:spPr>
        <p:txBody>
          <a:bodyPr wrap="square" tIns="0" bIns="0" rtlCol="0">
            <a:spAutoFit/>
          </a:bodyPr>
          <a:lstStyle/>
          <a:p>
            <a:r>
              <a:rPr lang="en-US" sz="1100" dirty="0"/>
              <a:t>Who is the head of Government of the largest province in Austria?</a:t>
            </a:r>
            <a:endParaRPr lang="en-US" sz="1400" dirty="0"/>
          </a:p>
        </p:txBody>
      </p:sp>
      <p:sp>
        <p:nvSpPr>
          <p:cNvPr id="13" name="Slide Number Placeholder 3">
            <a:extLst>
              <a:ext uri="{FF2B5EF4-FFF2-40B4-BE49-F238E27FC236}">
                <a16:creationId xmlns:a16="http://schemas.microsoft.com/office/drawing/2014/main" id="{06155FEF-A749-004B-806D-10CADEA0FFD1}"/>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19</a:t>
            </a:fld>
            <a:endParaRPr lang="de-AT" sz="1100" dirty="0">
              <a:solidFill>
                <a:schemeClr val="bg1">
                  <a:lumMod val="75000"/>
                </a:schemeClr>
              </a:solidFill>
            </a:endParaRPr>
          </a:p>
        </p:txBody>
      </p:sp>
      <p:sp>
        <p:nvSpPr>
          <p:cNvPr id="15" name="Title 2">
            <a:extLst>
              <a:ext uri="{FF2B5EF4-FFF2-40B4-BE49-F238E27FC236}">
                <a16:creationId xmlns:a16="http://schemas.microsoft.com/office/drawing/2014/main" id="{0C87018B-B507-F942-A3CC-EB2A874F78DD}"/>
              </a:ext>
            </a:extLst>
          </p:cNvPr>
          <p:cNvSpPr>
            <a:spLocks noGrp="1"/>
          </p:cNvSpPr>
          <p:nvPr>
            <p:ph type="title"/>
          </p:nvPr>
        </p:nvSpPr>
        <p:spPr>
          <a:xfrm>
            <a:off x="615951" y="167640"/>
            <a:ext cx="9120716" cy="1083946"/>
          </a:xfrm>
        </p:spPr>
        <p:txBody>
          <a:bodyPr/>
          <a:lstStyle/>
          <a:p>
            <a:r>
              <a:rPr lang="en-AT" dirty="0"/>
              <a:t>Semantic Search– Is Google good enough?</a:t>
            </a:r>
          </a:p>
        </p:txBody>
      </p:sp>
    </p:spTree>
    <p:extLst>
      <p:ext uri="{BB962C8B-B14F-4D97-AF65-F5344CB8AC3E}">
        <p14:creationId xmlns:p14="http://schemas.microsoft.com/office/powerpoint/2010/main" val="30777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67934-E203-C14E-9E3B-43167818F1B9}"/>
              </a:ext>
            </a:extLst>
          </p:cNvPr>
          <p:cNvSpPr>
            <a:spLocks noGrp="1"/>
          </p:cNvSpPr>
          <p:nvPr>
            <p:ph idx="1"/>
          </p:nvPr>
        </p:nvSpPr>
        <p:spPr/>
        <p:txBody>
          <a:bodyPr/>
          <a:lstStyle/>
          <a:p>
            <a:r>
              <a:rPr lang="en-AT" dirty="0"/>
              <a:t>From Semantic Web to KGs … what's actually new?</a:t>
            </a:r>
          </a:p>
          <a:p>
            <a:r>
              <a:rPr lang="en-AT" dirty="0"/>
              <a:t>From KGs to (Explainable) AI</a:t>
            </a:r>
          </a:p>
          <a:p>
            <a:r>
              <a:rPr lang="en-AT" dirty="0"/>
              <a:t>Revance and Potential for Product Configuration</a:t>
            </a:r>
          </a:p>
          <a:p>
            <a:endParaRPr lang="en-AT" dirty="0"/>
          </a:p>
        </p:txBody>
      </p:sp>
      <p:sp>
        <p:nvSpPr>
          <p:cNvPr id="3" name="Title 2">
            <a:extLst>
              <a:ext uri="{FF2B5EF4-FFF2-40B4-BE49-F238E27FC236}">
                <a16:creationId xmlns:a16="http://schemas.microsoft.com/office/drawing/2014/main" id="{1FCFDD99-CED7-2A40-96BD-6DE45ACAA591}"/>
              </a:ext>
            </a:extLst>
          </p:cNvPr>
          <p:cNvSpPr>
            <a:spLocks noGrp="1"/>
          </p:cNvSpPr>
          <p:nvPr>
            <p:ph type="title"/>
          </p:nvPr>
        </p:nvSpPr>
        <p:spPr/>
        <p:txBody>
          <a:bodyPr/>
          <a:lstStyle/>
          <a:p>
            <a:r>
              <a:rPr lang="en-AT" dirty="0"/>
              <a:t>Outline</a:t>
            </a:r>
          </a:p>
        </p:txBody>
      </p:sp>
    </p:spTree>
    <p:extLst>
      <p:ext uri="{BB962C8B-B14F-4D97-AF65-F5344CB8AC3E}">
        <p14:creationId xmlns:p14="http://schemas.microsoft.com/office/powerpoint/2010/main" val="60979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93442C0-CFDF-0840-88DE-B4FAA92F47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820"/>
          <a:stretch/>
        </p:blipFill>
        <p:spPr>
          <a:xfrm>
            <a:off x="7711439" y="1747657"/>
            <a:ext cx="4172182" cy="2706905"/>
          </a:xfrm>
          <a:prstGeom prst="rect">
            <a:avLst/>
          </a:prstGeom>
          <a:ln>
            <a:solidFill>
              <a:schemeClr val="accent1"/>
            </a:solidFill>
          </a:ln>
        </p:spPr>
      </p:pic>
      <p:sp>
        <p:nvSpPr>
          <p:cNvPr id="5" name="Rectangle 4">
            <a:extLst>
              <a:ext uri="{FF2B5EF4-FFF2-40B4-BE49-F238E27FC236}">
                <a16:creationId xmlns:a16="http://schemas.microsoft.com/office/drawing/2014/main" id="{3243B4C1-0723-E74A-8997-762D2BDE2F18}"/>
              </a:ext>
            </a:extLst>
          </p:cNvPr>
          <p:cNvSpPr/>
          <p:nvPr/>
        </p:nvSpPr>
        <p:spPr>
          <a:xfrm>
            <a:off x="164082" y="1590675"/>
            <a:ext cx="3037114" cy="2308324"/>
          </a:xfrm>
          <a:prstGeom prst="rect">
            <a:avLst/>
          </a:prstGeom>
          <a:ln>
            <a:solidFill>
              <a:srgbClr val="169CD6"/>
            </a:solidFill>
          </a:ln>
        </p:spPr>
        <p:txBody>
          <a:bodyPr wrap="square" lIns="0">
            <a:noAutofit/>
          </a:bodyPr>
          <a:lstStyle/>
          <a:p>
            <a:pPr marL="649606" lvl="2" indent="0">
              <a:buClr>
                <a:srgbClr val="0096D3"/>
              </a:buClr>
              <a:buNone/>
            </a:pPr>
            <a:r>
              <a:rPr lang="en-GB" b="1" dirty="0">
                <a:solidFill>
                  <a:srgbClr val="000000"/>
                </a:solidFill>
              </a:rPr>
              <a:t>F</a:t>
            </a:r>
            <a:r>
              <a:rPr lang="en-GB" dirty="0">
                <a:solidFill>
                  <a:srgbClr val="000000"/>
                </a:solidFill>
              </a:rPr>
              <a:t>indability, </a:t>
            </a:r>
          </a:p>
          <a:p>
            <a:pPr marL="649606" lvl="2" indent="0">
              <a:buClr>
                <a:srgbClr val="0096D3"/>
              </a:buClr>
              <a:buNone/>
            </a:pPr>
            <a:endParaRPr lang="en-GB" b="1" dirty="0">
              <a:solidFill>
                <a:srgbClr val="000000"/>
              </a:solidFill>
            </a:endParaRPr>
          </a:p>
          <a:p>
            <a:pPr marL="649606" lvl="2" indent="0">
              <a:buClr>
                <a:srgbClr val="0096D3"/>
              </a:buClr>
              <a:buNone/>
            </a:pPr>
            <a:r>
              <a:rPr lang="en-GB" b="1" dirty="0" err="1">
                <a:solidFill>
                  <a:srgbClr val="000000"/>
                </a:solidFill>
              </a:rPr>
              <a:t>A</a:t>
            </a:r>
            <a:r>
              <a:rPr lang="en-GB" dirty="0" err="1">
                <a:solidFill>
                  <a:srgbClr val="000000"/>
                </a:solidFill>
              </a:rPr>
              <a:t>ccessability</a:t>
            </a:r>
            <a:endParaRPr lang="en-GB" dirty="0">
              <a:solidFill>
                <a:srgbClr val="000000"/>
              </a:solidFill>
            </a:endParaRP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I</a:t>
            </a:r>
            <a:r>
              <a:rPr lang="en-GB" dirty="0">
                <a:solidFill>
                  <a:srgbClr val="000000"/>
                </a:solidFill>
              </a:rPr>
              <a:t>nteroperability</a:t>
            </a: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R</a:t>
            </a:r>
            <a:r>
              <a:rPr lang="en-GB" dirty="0">
                <a:solidFill>
                  <a:srgbClr val="000000"/>
                </a:solidFill>
              </a:rPr>
              <a:t>euse/Reusability</a:t>
            </a:r>
            <a:endParaRPr lang="en-AT" dirty="0"/>
          </a:p>
        </p:txBody>
      </p:sp>
      <p:pic>
        <p:nvPicPr>
          <p:cNvPr id="7" name="Picture 6">
            <a:extLst>
              <a:ext uri="{FF2B5EF4-FFF2-40B4-BE49-F238E27FC236}">
                <a16:creationId xmlns:a16="http://schemas.microsoft.com/office/drawing/2014/main" id="{90D929D4-9768-5643-93BB-CBA1675C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39" y="4147327"/>
            <a:ext cx="2362200" cy="2417186"/>
          </a:xfrm>
          <a:prstGeom prst="rect">
            <a:avLst/>
          </a:prstGeom>
        </p:spPr>
      </p:pic>
      <p:sp>
        <p:nvSpPr>
          <p:cNvPr id="8" name="TextBox 7">
            <a:extLst>
              <a:ext uri="{FF2B5EF4-FFF2-40B4-BE49-F238E27FC236}">
                <a16:creationId xmlns:a16="http://schemas.microsoft.com/office/drawing/2014/main" id="{C0FD3AD9-A3BE-6D47-A44B-083FD4FE90AC}"/>
              </a:ext>
            </a:extLst>
          </p:cNvPr>
          <p:cNvSpPr txBox="1"/>
          <p:nvPr/>
        </p:nvSpPr>
        <p:spPr>
          <a:xfrm>
            <a:off x="944368" y="4894255"/>
            <a:ext cx="1476542" cy="923330"/>
          </a:xfrm>
          <a:prstGeom prst="rect">
            <a:avLst/>
          </a:prstGeom>
          <a:solidFill>
            <a:schemeClr val="bg1"/>
          </a:solidFill>
        </p:spPr>
        <p:txBody>
          <a:bodyPr wrap="square" rtlCol="0">
            <a:spAutoFit/>
          </a:bodyPr>
          <a:lstStyle/>
          <a:p>
            <a:pPr algn="ctr"/>
            <a:r>
              <a:rPr lang="en-AT" dirty="0"/>
              <a:t>Knowledge Graphs help!</a:t>
            </a:r>
          </a:p>
        </p:txBody>
      </p:sp>
      <p:pic>
        <p:nvPicPr>
          <p:cNvPr id="15" name="Picture 14">
            <a:extLst>
              <a:ext uri="{FF2B5EF4-FFF2-40B4-BE49-F238E27FC236}">
                <a16:creationId xmlns:a16="http://schemas.microsoft.com/office/drawing/2014/main" id="{5503A619-3638-0F46-B9BA-B85703FA55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8611" y="1592312"/>
            <a:ext cx="4155413" cy="2445804"/>
          </a:xfrm>
          <a:prstGeom prst="rect">
            <a:avLst/>
          </a:prstGeom>
        </p:spPr>
      </p:pic>
      <p:pic>
        <p:nvPicPr>
          <p:cNvPr id="19" name="Picture 18">
            <a:extLst>
              <a:ext uri="{FF2B5EF4-FFF2-40B4-BE49-F238E27FC236}">
                <a16:creationId xmlns:a16="http://schemas.microsoft.com/office/drawing/2014/main" id="{56354A95-3602-E44D-A218-DA4D19ADD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1439" y="1590675"/>
            <a:ext cx="4172182" cy="649843"/>
          </a:xfrm>
          <a:prstGeom prst="rect">
            <a:avLst/>
          </a:prstGeom>
          <a:ln>
            <a:solidFill>
              <a:schemeClr val="accent1"/>
            </a:solidFill>
          </a:ln>
        </p:spPr>
      </p:pic>
      <p:sp>
        <p:nvSpPr>
          <p:cNvPr id="20" name="TextBox 19">
            <a:extLst>
              <a:ext uri="{FF2B5EF4-FFF2-40B4-BE49-F238E27FC236}">
                <a16:creationId xmlns:a16="http://schemas.microsoft.com/office/drawing/2014/main" id="{2CE3D1B6-0198-8F40-AAB9-815BCEA9C2F2}"/>
              </a:ext>
            </a:extLst>
          </p:cNvPr>
          <p:cNvSpPr txBox="1"/>
          <p:nvPr/>
        </p:nvSpPr>
        <p:spPr>
          <a:xfrm>
            <a:off x="7785615" y="2002138"/>
            <a:ext cx="1532978" cy="169277"/>
          </a:xfrm>
          <a:prstGeom prst="rect">
            <a:avLst/>
          </a:prstGeom>
          <a:solidFill>
            <a:schemeClr val="bg1"/>
          </a:solidFill>
        </p:spPr>
        <p:txBody>
          <a:bodyPr wrap="square" tIns="0" bIns="0" rtlCol="0">
            <a:spAutoFit/>
          </a:bodyPr>
          <a:lstStyle/>
          <a:p>
            <a:r>
              <a:rPr lang="en-US" sz="1100" dirty="0"/>
              <a:t>Leopoldstadt</a:t>
            </a:r>
            <a:endParaRPr lang="en-US" sz="1400" dirty="0"/>
          </a:p>
        </p:txBody>
      </p:sp>
      <p:sp>
        <p:nvSpPr>
          <p:cNvPr id="9" name="Rectangle 8">
            <a:extLst>
              <a:ext uri="{FF2B5EF4-FFF2-40B4-BE49-F238E27FC236}">
                <a16:creationId xmlns:a16="http://schemas.microsoft.com/office/drawing/2014/main" id="{CEC024D1-6D33-BA48-B9EC-AEEAF22E3B15}"/>
              </a:ext>
            </a:extLst>
          </p:cNvPr>
          <p:cNvSpPr/>
          <p:nvPr/>
        </p:nvSpPr>
        <p:spPr>
          <a:xfrm>
            <a:off x="3514851" y="5973925"/>
            <a:ext cx="8925790" cy="461665"/>
          </a:xfrm>
          <a:prstGeom prst="rect">
            <a:avLst/>
          </a:prstGeom>
        </p:spPr>
        <p:txBody>
          <a:bodyPr wrap="square">
            <a:spAutoFit/>
          </a:bodyPr>
          <a:lstStyle/>
          <a:p>
            <a:r>
              <a:rPr lang="en-GB" sz="1200" b="1" dirty="0"/>
              <a:t>Sebastian </a:t>
            </a:r>
            <a:r>
              <a:rPr lang="en-GB" sz="1200" b="1" dirty="0" err="1"/>
              <a:t>Neumaier</a:t>
            </a:r>
            <a:r>
              <a:rPr lang="en-GB" sz="1200" b="1" dirty="0"/>
              <a:t> </a:t>
            </a:r>
            <a:r>
              <a:rPr lang="en-GB" sz="1200" dirty="0"/>
              <a:t>and Axel Polleres. Enabling </a:t>
            </a:r>
            <a:r>
              <a:rPr lang="en-GB" sz="1200" dirty="0" err="1"/>
              <a:t>spatio</a:t>
            </a:r>
            <a:r>
              <a:rPr lang="en-GB" sz="1200" dirty="0"/>
              <a:t>-temporal search in open data. </a:t>
            </a:r>
            <a:r>
              <a:rPr lang="en-GB" sz="1200" i="1" dirty="0"/>
              <a:t>Journal of Web Semantics (JWS)</a:t>
            </a:r>
            <a:r>
              <a:rPr lang="en-GB" sz="1200" dirty="0"/>
              <a:t>, 55:21--36, March 2019. [ </a:t>
            </a:r>
            <a:r>
              <a:rPr lang="en-GB" sz="1200" dirty="0">
                <a:hlinkClick r:id="rId6"/>
              </a:rPr>
              <a:t>DOI</a:t>
            </a:r>
            <a:r>
              <a:rPr lang="en-GB" sz="1200" dirty="0"/>
              <a:t> | </a:t>
            </a:r>
            <a:r>
              <a:rPr lang="en-GB" sz="1200" dirty="0">
                <a:hlinkClick r:id="rId7"/>
              </a:rPr>
              <a:t>http</a:t>
            </a:r>
            <a:r>
              <a:rPr lang="en-GB" sz="1200" dirty="0"/>
              <a:t> ] </a:t>
            </a:r>
            <a:endParaRPr lang="en-AT" sz="1200" dirty="0"/>
          </a:p>
        </p:txBody>
      </p:sp>
      <p:sp>
        <p:nvSpPr>
          <p:cNvPr id="22" name="Rounded Rectangular Callout 21">
            <a:extLst>
              <a:ext uri="{FF2B5EF4-FFF2-40B4-BE49-F238E27FC236}">
                <a16:creationId xmlns:a16="http://schemas.microsoft.com/office/drawing/2014/main" id="{C999D5B0-F2CC-064A-ABD1-2E548307EA1A}"/>
              </a:ext>
            </a:extLst>
          </p:cNvPr>
          <p:cNvSpPr/>
          <p:nvPr/>
        </p:nvSpPr>
        <p:spPr>
          <a:xfrm>
            <a:off x="3201196" y="4418065"/>
            <a:ext cx="5268191" cy="1175911"/>
          </a:xfrm>
          <a:prstGeom prst="wedgeRoundRectCallout">
            <a:avLst>
              <a:gd name="adj1" fmla="val -42715"/>
              <a:gd name="adj2" fmla="val 7011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Solution: </a:t>
            </a:r>
          </a:p>
          <a:p>
            <a:pPr marL="400050" indent="-400050" algn="ctr">
              <a:buAutoNum type="romanLcParenBoth"/>
            </a:pPr>
            <a:r>
              <a:rPr lang="en-AT" dirty="0"/>
              <a:t>look into data, not only metadata!</a:t>
            </a:r>
          </a:p>
          <a:p>
            <a:pPr marL="400050" indent="-400050" algn="ctr">
              <a:buAutoNum type="romanLcParenBoth"/>
            </a:pPr>
            <a:r>
              <a:rPr lang="en-AT" dirty="0"/>
              <a:t>link to Existing Knowledge Graphs!</a:t>
            </a:r>
          </a:p>
        </p:txBody>
      </p:sp>
      <p:sp>
        <p:nvSpPr>
          <p:cNvPr id="12" name="Slide Number Placeholder 3">
            <a:extLst>
              <a:ext uri="{FF2B5EF4-FFF2-40B4-BE49-F238E27FC236}">
                <a16:creationId xmlns:a16="http://schemas.microsoft.com/office/drawing/2014/main" id="{287439AC-4E9D-F44F-8153-4533F8BC4041}"/>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20</a:t>
            </a:fld>
            <a:endParaRPr lang="de-AT" sz="1100" dirty="0">
              <a:solidFill>
                <a:schemeClr val="bg1">
                  <a:lumMod val="75000"/>
                </a:schemeClr>
              </a:solidFill>
            </a:endParaRPr>
          </a:p>
        </p:txBody>
      </p:sp>
      <p:sp>
        <p:nvSpPr>
          <p:cNvPr id="16" name="Title 2">
            <a:extLst>
              <a:ext uri="{FF2B5EF4-FFF2-40B4-BE49-F238E27FC236}">
                <a16:creationId xmlns:a16="http://schemas.microsoft.com/office/drawing/2014/main" id="{2FA910F1-BD53-E349-8EA7-152901548701}"/>
              </a:ext>
            </a:extLst>
          </p:cNvPr>
          <p:cNvSpPr>
            <a:spLocks noGrp="1"/>
          </p:cNvSpPr>
          <p:nvPr>
            <p:ph type="title"/>
          </p:nvPr>
        </p:nvSpPr>
        <p:spPr>
          <a:xfrm>
            <a:off x="163513" y="293688"/>
            <a:ext cx="10404475" cy="809625"/>
          </a:xfrm>
        </p:spPr>
        <p:txBody>
          <a:bodyPr/>
          <a:lstStyle/>
          <a:p>
            <a:r>
              <a:rPr lang="en-AT" dirty="0"/>
              <a:t>Semantic Search– Is Google good enough?</a:t>
            </a:r>
          </a:p>
        </p:txBody>
      </p:sp>
      <p:sp>
        <p:nvSpPr>
          <p:cNvPr id="13" name="TextBox 12">
            <a:hlinkClick r:id="rId8"/>
            <a:extLst>
              <a:ext uri="{FF2B5EF4-FFF2-40B4-BE49-F238E27FC236}">
                <a16:creationId xmlns:a16="http://schemas.microsoft.com/office/drawing/2014/main" id="{5C0B72A3-0743-6143-BD8C-26E44F7C6462}"/>
              </a:ext>
            </a:extLst>
          </p:cNvPr>
          <p:cNvSpPr txBox="1"/>
          <p:nvPr/>
        </p:nvSpPr>
        <p:spPr>
          <a:xfrm>
            <a:off x="3773138" y="6438234"/>
            <a:ext cx="1446230" cy="276999"/>
          </a:xfrm>
          <a:prstGeom prst="rect">
            <a:avLst/>
          </a:prstGeom>
          <a:noFill/>
        </p:spPr>
        <p:txBody>
          <a:bodyPr wrap="none" rtlCol="0">
            <a:spAutoFit/>
          </a:bodyPr>
          <a:lstStyle/>
          <a:p>
            <a:r>
              <a:rPr lang="en-GB" sz="1200" dirty="0">
                <a:hlinkClick r:id="rId9"/>
              </a:rPr>
              <a:t>PhD thesis 2019</a:t>
            </a:r>
            <a:endParaRPr lang="en-AT" sz="1200" dirty="0"/>
          </a:p>
        </p:txBody>
      </p:sp>
      <p:pic>
        <p:nvPicPr>
          <p:cNvPr id="1026" name="Picture 2" descr="Dipl.-Ing. Dr. Neumaier Sebastian, BSc — St. Pölten University of Applied  Sciences">
            <a:extLst>
              <a:ext uri="{FF2B5EF4-FFF2-40B4-BE49-F238E27FC236}">
                <a16:creationId xmlns:a16="http://schemas.microsoft.com/office/drawing/2014/main" id="{5CC355C8-4F42-474A-A5F4-F4F1DD53046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031" t="13265" r="12676" b="8097"/>
          <a:stretch/>
        </p:blipFill>
        <p:spPr bwMode="auto">
          <a:xfrm>
            <a:off x="2461954" y="5717559"/>
            <a:ext cx="1009649" cy="114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2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1BFFC7A8-2D5C-5446-B1AC-8275BD0207C8}"/>
              </a:ext>
            </a:extLst>
          </p:cNvPr>
          <p:cNvSpPr>
            <a:spLocks noGrp="1"/>
          </p:cNvSpPr>
          <p:nvPr>
            <p:ph type="title"/>
          </p:nvPr>
        </p:nvSpPr>
        <p:spPr/>
        <p:txBody>
          <a:bodyPr/>
          <a:lstStyle/>
          <a:p>
            <a:r>
              <a:rPr lang="en-AT" dirty="0"/>
              <a:t>Semantic Search– Is Google good enough?</a:t>
            </a:r>
          </a:p>
        </p:txBody>
      </p:sp>
      <p:sp>
        <p:nvSpPr>
          <p:cNvPr id="5" name="Rectangle 4">
            <a:extLst>
              <a:ext uri="{FF2B5EF4-FFF2-40B4-BE49-F238E27FC236}">
                <a16:creationId xmlns:a16="http://schemas.microsoft.com/office/drawing/2014/main" id="{3243B4C1-0723-E74A-8997-762D2BDE2F18}"/>
              </a:ext>
            </a:extLst>
          </p:cNvPr>
          <p:cNvSpPr/>
          <p:nvPr/>
        </p:nvSpPr>
        <p:spPr>
          <a:xfrm>
            <a:off x="164082" y="1590675"/>
            <a:ext cx="3037114" cy="2308324"/>
          </a:xfrm>
          <a:prstGeom prst="rect">
            <a:avLst/>
          </a:prstGeom>
          <a:ln>
            <a:solidFill>
              <a:srgbClr val="169CD6"/>
            </a:solidFill>
          </a:ln>
        </p:spPr>
        <p:txBody>
          <a:bodyPr wrap="square" lIns="0">
            <a:noAutofit/>
          </a:bodyPr>
          <a:lstStyle/>
          <a:p>
            <a:pPr marL="649606" lvl="2" indent="0">
              <a:buClr>
                <a:srgbClr val="0096D3"/>
              </a:buClr>
              <a:buNone/>
            </a:pPr>
            <a:r>
              <a:rPr lang="en-GB" b="1" dirty="0">
                <a:solidFill>
                  <a:srgbClr val="000000"/>
                </a:solidFill>
              </a:rPr>
              <a:t>F</a:t>
            </a:r>
            <a:r>
              <a:rPr lang="en-GB" dirty="0">
                <a:solidFill>
                  <a:srgbClr val="000000"/>
                </a:solidFill>
              </a:rPr>
              <a:t>indability, </a:t>
            </a:r>
          </a:p>
          <a:p>
            <a:pPr marL="649606" lvl="2" indent="0">
              <a:buClr>
                <a:srgbClr val="0096D3"/>
              </a:buClr>
              <a:buNone/>
            </a:pPr>
            <a:endParaRPr lang="en-GB" b="1" dirty="0">
              <a:solidFill>
                <a:srgbClr val="000000"/>
              </a:solidFill>
            </a:endParaRPr>
          </a:p>
          <a:p>
            <a:pPr marL="649606" lvl="2" indent="0">
              <a:buClr>
                <a:srgbClr val="0096D3"/>
              </a:buClr>
              <a:buNone/>
            </a:pPr>
            <a:r>
              <a:rPr lang="en-GB" b="1" dirty="0" err="1">
                <a:solidFill>
                  <a:srgbClr val="000000"/>
                </a:solidFill>
              </a:rPr>
              <a:t>A</a:t>
            </a:r>
            <a:r>
              <a:rPr lang="en-GB" dirty="0" err="1">
                <a:solidFill>
                  <a:srgbClr val="000000"/>
                </a:solidFill>
              </a:rPr>
              <a:t>ccessability</a:t>
            </a:r>
            <a:endParaRPr lang="en-GB" dirty="0">
              <a:solidFill>
                <a:srgbClr val="000000"/>
              </a:solidFill>
            </a:endParaRP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I</a:t>
            </a:r>
            <a:r>
              <a:rPr lang="en-GB" dirty="0">
                <a:solidFill>
                  <a:srgbClr val="000000"/>
                </a:solidFill>
              </a:rPr>
              <a:t>nteroperability</a:t>
            </a: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R</a:t>
            </a:r>
            <a:r>
              <a:rPr lang="en-GB" dirty="0">
                <a:solidFill>
                  <a:srgbClr val="000000"/>
                </a:solidFill>
              </a:rPr>
              <a:t>euse/Reusability</a:t>
            </a:r>
            <a:endParaRPr lang="en-AT" dirty="0"/>
          </a:p>
        </p:txBody>
      </p:sp>
      <p:pic>
        <p:nvPicPr>
          <p:cNvPr id="7" name="Picture 6">
            <a:extLst>
              <a:ext uri="{FF2B5EF4-FFF2-40B4-BE49-F238E27FC236}">
                <a16:creationId xmlns:a16="http://schemas.microsoft.com/office/drawing/2014/main" id="{90D929D4-9768-5643-93BB-CBA1675C4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39" y="4147327"/>
            <a:ext cx="2362200" cy="2417186"/>
          </a:xfrm>
          <a:prstGeom prst="rect">
            <a:avLst/>
          </a:prstGeom>
        </p:spPr>
      </p:pic>
      <p:sp>
        <p:nvSpPr>
          <p:cNvPr id="8" name="TextBox 7">
            <a:extLst>
              <a:ext uri="{FF2B5EF4-FFF2-40B4-BE49-F238E27FC236}">
                <a16:creationId xmlns:a16="http://schemas.microsoft.com/office/drawing/2014/main" id="{C0FD3AD9-A3BE-6D47-A44B-083FD4FE90AC}"/>
              </a:ext>
            </a:extLst>
          </p:cNvPr>
          <p:cNvSpPr txBox="1"/>
          <p:nvPr/>
        </p:nvSpPr>
        <p:spPr>
          <a:xfrm>
            <a:off x="944368" y="4894255"/>
            <a:ext cx="1476542" cy="923330"/>
          </a:xfrm>
          <a:prstGeom prst="rect">
            <a:avLst/>
          </a:prstGeom>
          <a:solidFill>
            <a:schemeClr val="bg1"/>
          </a:solidFill>
        </p:spPr>
        <p:txBody>
          <a:bodyPr wrap="square" rtlCol="0">
            <a:spAutoFit/>
          </a:bodyPr>
          <a:lstStyle/>
          <a:p>
            <a:pPr algn="ctr"/>
            <a:r>
              <a:rPr lang="en-AT" dirty="0"/>
              <a:t>Knowledge Graphs help!</a:t>
            </a:r>
          </a:p>
        </p:txBody>
      </p:sp>
      <p:pic>
        <p:nvPicPr>
          <p:cNvPr id="10" name="Grafik 8">
            <a:extLst>
              <a:ext uri="{FF2B5EF4-FFF2-40B4-BE49-F238E27FC236}">
                <a16:creationId xmlns:a16="http://schemas.microsoft.com/office/drawing/2014/main" id="{D83CF35A-D1CD-804D-A439-53438621051A}"/>
              </a:ext>
            </a:extLst>
          </p:cNvPr>
          <p:cNvPicPr>
            <a:picLocks noChangeAspect="1"/>
          </p:cNvPicPr>
          <p:nvPr/>
        </p:nvPicPr>
        <p:blipFill>
          <a:blip r:embed="rId3"/>
          <a:stretch>
            <a:fillRect/>
          </a:stretch>
        </p:blipFill>
        <p:spPr>
          <a:xfrm rot="588078">
            <a:off x="8173738" y="1621223"/>
            <a:ext cx="3572510" cy="3615552"/>
          </a:xfrm>
          <a:prstGeom prst="rect">
            <a:avLst/>
          </a:prstGeom>
        </p:spPr>
      </p:pic>
      <p:pic>
        <p:nvPicPr>
          <p:cNvPr id="11" name="Grafik 13">
            <a:extLst>
              <a:ext uri="{FF2B5EF4-FFF2-40B4-BE49-F238E27FC236}">
                <a16:creationId xmlns:a16="http://schemas.microsoft.com/office/drawing/2014/main" id="{B8BAB7A3-AD10-7849-8845-8865D5E81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279" y="4445902"/>
            <a:ext cx="1752600" cy="400050"/>
          </a:xfrm>
          <a:prstGeom prst="rect">
            <a:avLst/>
          </a:prstGeom>
        </p:spPr>
      </p:pic>
      <p:pic>
        <p:nvPicPr>
          <p:cNvPr id="12" name="Grafik 14">
            <a:extLst>
              <a:ext uri="{FF2B5EF4-FFF2-40B4-BE49-F238E27FC236}">
                <a16:creationId xmlns:a16="http://schemas.microsoft.com/office/drawing/2014/main" id="{AE6AF941-6105-DB44-A57F-E70D9F13D1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870" y="4836752"/>
            <a:ext cx="2108879" cy="442790"/>
          </a:xfrm>
          <a:prstGeom prst="rect">
            <a:avLst/>
          </a:prstGeom>
        </p:spPr>
      </p:pic>
      <p:pic>
        <p:nvPicPr>
          <p:cNvPr id="13" name="Picture 4">
            <a:extLst>
              <a:ext uri="{FF2B5EF4-FFF2-40B4-BE49-F238E27FC236}">
                <a16:creationId xmlns:a16="http://schemas.microsoft.com/office/drawing/2014/main" id="{C4618734-EA86-3B4C-BA17-95D175731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0364" y="5313933"/>
            <a:ext cx="1106869" cy="78259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0EA0173A-47CA-1842-981C-0B514E54C5CB}"/>
              </a:ext>
            </a:extLst>
          </p:cNvPr>
          <p:cNvSpPr/>
          <p:nvPr/>
        </p:nvSpPr>
        <p:spPr>
          <a:xfrm rot="20765034">
            <a:off x="4767761" y="4533564"/>
            <a:ext cx="3310927" cy="757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GeoKnowledgeGraph</a:t>
            </a:r>
          </a:p>
        </p:txBody>
      </p:sp>
      <p:pic>
        <p:nvPicPr>
          <p:cNvPr id="16" name="Grafik 4">
            <a:extLst>
              <a:ext uri="{FF2B5EF4-FFF2-40B4-BE49-F238E27FC236}">
                <a16:creationId xmlns:a16="http://schemas.microsoft.com/office/drawing/2014/main" id="{153D8D9D-7B66-404B-ABD7-9F9915CF4184}"/>
              </a:ext>
            </a:extLst>
          </p:cNvPr>
          <p:cNvPicPr>
            <a:picLocks noChangeAspect="1"/>
          </p:cNvPicPr>
          <p:nvPr/>
        </p:nvPicPr>
        <p:blipFill>
          <a:blip r:embed="rId7"/>
          <a:stretch>
            <a:fillRect/>
          </a:stretch>
        </p:blipFill>
        <p:spPr>
          <a:xfrm>
            <a:off x="3810311" y="1043495"/>
            <a:ext cx="3120425" cy="3383484"/>
          </a:xfrm>
          <a:prstGeom prst="rect">
            <a:avLst/>
          </a:prstGeom>
        </p:spPr>
      </p:pic>
      <p:sp>
        <p:nvSpPr>
          <p:cNvPr id="17" name="Right Arrow 16">
            <a:extLst>
              <a:ext uri="{FF2B5EF4-FFF2-40B4-BE49-F238E27FC236}">
                <a16:creationId xmlns:a16="http://schemas.microsoft.com/office/drawing/2014/main" id="{C252197E-5468-EF4C-9922-5B602CD87543}"/>
              </a:ext>
            </a:extLst>
          </p:cNvPr>
          <p:cNvSpPr/>
          <p:nvPr/>
        </p:nvSpPr>
        <p:spPr>
          <a:xfrm rot="1095875" flipH="1">
            <a:off x="6571732" y="2261694"/>
            <a:ext cx="2187620" cy="74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400" dirty="0"/>
              <a:t>Dataset Labelling</a:t>
            </a:r>
          </a:p>
        </p:txBody>
      </p:sp>
      <p:pic>
        <p:nvPicPr>
          <p:cNvPr id="18" name="Inhaltsplatzhalter 4">
            <a:extLst>
              <a:ext uri="{FF2B5EF4-FFF2-40B4-BE49-F238E27FC236}">
                <a16:creationId xmlns:a16="http://schemas.microsoft.com/office/drawing/2014/main" id="{C7E11DDF-0CB9-D446-9F62-C368D9FB21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891645" y="128025"/>
            <a:ext cx="6116781" cy="6284642"/>
          </a:xfrm>
          <a:prstGeom prst="rect">
            <a:avLst/>
          </a:prstGeom>
          <a:noFill/>
          <a:ln w="9525">
            <a:solidFill>
              <a:srgbClr val="169CD6"/>
            </a:solidFill>
            <a:miter lim="800000"/>
            <a:headEnd/>
            <a:tailEnd/>
          </a:ln>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CA68FEC6-BEF4-6E4A-BEA2-A16A40524C80}"/>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21</a:t>
            </a:fld>
            <a:endParaRPr lang="de-AT" sz="1100" dirty="0">
              <a:solidFill>
                <a:schemeClr val="bg1">
                  <a:lumMod val="75000"/>
                </a:schemeClr>
              </a:solidFill>
            </a:endParaRPr>
          </a:p>
        </p:txBody>
      </p:sp>
    </p:spTree>
    <p:extLst>
      <p:ext uri="{BB962C8B-B14F-4D97-AF65-F5344CB8AC3E}">
        <p14:creationId xmlns:p14="http://schemas.microsoft.com/office/powerpoint/2010/main" val="193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006285-D909-1547-AA4A-023D72E78DB3}"/>
              </a:ext>
            </a:extLst>
          </p:cNvPr>
          <p:cNvPicPr>
            <a:picLocks noChangeAspect="1"/>
          </p:cNvPicPr>
          <p:nvPr/>
        </p:nvPicPr>
        <p:blipFill>
          <a:blip r:embed="rId2"/>
          <a:stretch>
            <a:fillRect/>
          </a:stretch>
        </p:blipFill>
        <p:spPr>
          <a:xfrm>
            <a:off x="4269876" y="3335401"/>
            <a:ext cx="6162598" cy="904409"/>
          </a:xfrm>
          <a:prstGeom prst="rect">
            <a:avLst/>
          </a:prstGeom>
          <a:ln>
            <a:solidFill>
              <a:srgbClr val="169CD6"/>
            </a:solidFill>
          </a:ln>
        </p:spPr>
      </p:pic>
      <p:pic>
        <p:nvPicPr>
          <p:cNvPr id="4" name="Picture 3">
            <a:extLst>
              <a:ext uri="{FF2B5EF4-FFF2-40B4-BE49-F238E27FC236}">
                <a16:creationId xmlns:a16="http://schemas.microsoft.com/office/drawing/2014/main" id="{F4656558-3F1E-A744-AB8D-65B01AC4572E}"/>
              </a:ext>
            </a:extLst>
          </p:cNvPr>
          <p:cNvPicPr>
            <a:picLocks noChangeAspect="1"/>
          </p:cNvPicPr>
          <p:nvPr/>
        </p:nvPicPr>
        <p:blipFill>
          <a:blip r:embed="rId2"/>
          <a:stretch>
            <a:fillRect/>
          </a:stretch>
        </p:blipFill>
        <p:spPr>
          <a:xfrm>
            <a:off x="4269876" y="2067180"/>
            <a:ext cx="6162598" cy="904409"/>
          </a:xfrm>
          <a:prstGeom prst="rect">
            <a:avLst/>
          </a:prstGeom>
          <a:ln>
            <a:solidFill>
              <a:srgbClr val="169CD6"/>
            </a:solidFill>
          </a:ln>
        </p:spPr>
      </p:pic>
      <p:sp>
        <p:nvSpPr>
          <p:cNvPr id="3" name="Text Placeholder 2">
            <a:extLst>
              <a:ext uri="{FF2B5EF4-FFF2-40B4-BE49-F238E27FC236}">
                <a16:creationId xmlns:a16="http://schemas.microsoft.com/office/drawing/2014/main" id="{34EF54AB-50BB-1949-B2DE-BCFD182089EE}"/>
              </a:ext>
            </a:extLst>
          </p:cNvPr>
          <p:cNvSpPr>
            <a:spLocks noGrp="1"/>
          </p:cNvSpPr>
          <p:nvPr>
            <p:ph type="body" sz="half" idx="1"/>
          </p:nvPr>
        </p:nvSpPr>
        <p:spPr>
          <a:xfrm>
            <a:off x="3761771" y="1590675"/>
            <a:ext cx="7465671" cy="4681538"/>
          </a:xfrm>
        </p:spPr>
        <p:txBody>
          <a:bodyPr/>
          <a:lstStyle/>
          <a:p>
            <a:pPr lvl="1"/>
            <a:r>
              <a:rPr lang="en-AT" dirty="0"/>
              <a:t>Spatio-temporal search</a:t>
            </a:r>
          </a:p>
          <a:p>
            <a:pPr lvl="1"/>
            <a:endParaRPr lang="en-AT" dirty="0"/>
          </a:p>
          <a:p>
            <a:pPr lvl="2"/>
            <a:endParaRPr lang="en-AT" dirty="0"/>
          </a:p>
          <a:p>
            <a:pPr lvl="1"/>
            <a:endParaRPr lang="en-AT" dirty="0"/>
          </a:p>
          <a:p>
            <a:pPr lvl="1"/>
            <a:r>
              <a:rPr lang="en-AT" dirty="0"/>
              <a:t>Question Answering?</a:t>
            </a:r>
          </a:p>
          <a:p>
            <a:pPr lvl="1"/>
            <a:endParaRPr lang="en-AT" dirty="0"/>
          </a:p>
          <a:p>
            <a:pPr lvl="1"/>
            <a:endParaRPr lang="en-AT" dirty="0"/>
          </a:p>
          <a:p>
            <a:pPr lvl="1"/>
            <a:endParaRPr lang="en-AT" dirty="0"/>
          </a:p>
        </p:txBody>
      </p:sp>
      <p:pic>
        <p:nvPicPr>
          <p:cNvPr id="7" name="Picture 6">
            <a:extLst>
              <a:ext uri="{FF2B5EF4-FFF2-40B4-BE49-F238E27FC236}">
                <a16:creationId xmlns:a16="http://schemas.microsoft.com/office/drawing/2014/main" id="{90D929D4-9768-5643-93BB-CBA1675C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11" y="1639246"/>
            <a:ext cx="2362200" cy="2417186"/>
          </a:xfrm>
          <a:prstGeom prst="rect">
            <a:avLst/>
          </a:prstGeom>
        </p:spPr>
      </p:pic>
      <p:sp>
        <p:nvSpPr>
          <p:cNvPr id="8" name="TextBox 7">
            <a:extLst>
              <a:ext uri="{FF2B5EF4-FFF2-40B4-BE49-F238E27FC236}">
                <a16:creationId xmlns:a16="http://schemas.microsoft.com/office/drawing/2014/main" id="{C0FD3AD9-A3BE-6D47-A44B-083FD4FE90AC}"/>
              </a:ext>
            </a:extLst>
          </p:cNvPr>
          <p:cNvSpPr txBox="1"/>
          <p:nvPr/>
        </p:nvSpPr>
        <p:spPr>
          <a:xfrm>
            <a:off x="1077640" y="2386174"/>
            <a:ext cx="1476542" cy="923330"/>
          </a:xfrm>
          <a:prstGeom prst="rect">
            <a:avLst/>
          </a:prstGeom>
          <a:solidFill>
            <a:schemeClr val="bg1"/>
          </a:solidFill>
        </p:spPr>
        <p:txBody>
          <a:bodyPr wrap="square" rtlCol="0">
            <a:spAutoFit/>
          </a:bodyPr>
          <a:lstStyle/>
          <a:p>
            <a:pPr algn="ctr"/>
            <a:r>
              <a:rPr lang="en-AT" dirty="0"/>
              <a:t>Knowledge Graphs help!</a:t>
            </a:r>
          </a:p>
        </p:txBody>
      </p:sp>
      <p:sp>
        <p:nvSpPr>
          <p:cNvPr id="10" name="TextBox 9">
            <a:extLst>
              <a:ext uri="{FF2B5EF4-FFF2-40B4-BE49-F238E27FC236}">
                <a16:creationId xmlns:a16="http://schemas.microsoft.com/office/drawing/2014/main" id="{60C4D1F9-C42A-8E41-B4B5-FC8615FDBC6D}"/>
              </a:ext>
            </a:extLst>
          </p:cNvPr>
          <p:cNvSpPr txBox="1"/>
          <p:nvPr/>
        </p:nvSpPr>
        <p:spPr>
          <a:xfrm>
            <a:off x="5083980" y="2678562"/>
            <a:ext cx="1532978" cy="169277"/>
          </a:xfrm>
          <a:prstGeom prst="rect">
            <a:avLst/>
          </a:prstGeom>
          <a:solidFill>
            <a:schemeClr val="bg1"/>
          </a:solidFill>
        </p:spPr>
        <p:txBody>
          <a:bodyPr wrap="square" tIns="0" bIns="0" rtlCol="0">
            <a:spAutoFit/>
          </a:bodyPr>
          <a:lstStyle/>
          <a:p>
            <a:r>
              <a:rPr lang="en-US" sz="1100" dirty="0"/>
              <a:t>Leopoldstadt</a:t>
            </a:r>
            <a:endParaRPr lang="en-US" sz="1400" dirty="0"/>
          </a:p>
        </p:txBody>
      </p:sp>
      <p:sp>
        <p:nvSpPr>
          <p:cNvPr id="12" name="TextBox 11">
            <a:extLst>
              <a:ext uri="{FF2B5EF4-FFF2-40B4-BE49-F238E27FC236}">
                <a16:creationId xmlns:a16="http://schemas.microsoft.com/office/drawing/2014/main" id="{7E17F07F-875C-9341-8074-E3E86987928F}"/>
              </a:ext>
            </a:extLst>
          </p:cNvPr>
          <p:cNvSpPr txBox="1"/>
          <p:nvPr/>
        </p:nvSpPr>
        <p:spPr>
          <a:xfrm>
            <a:off x="5083980" y="3979718"/>
            <a:ext cx="5078329" cy="169277"/>
          </a:xfrm>
          <a:prstGeom prst="rect">
            <a:avLst/>
          </a:prstGeom>
          <a:solidFill>
            <a:schemeClr val="bg1"/>
          </a:solidFill>
        </p:spPr>
        <p:txBody>
          <a:bodyPr wrap="square" tIns="0" bIns="0" rtlCol="0">
            <a:spAutoFit/>
          </a:bodyPr>
          <a:lstStyle/>
          <a:p>
            <a:r>
              <a:rPr lang="en-US" sz="1100" dirty="0"/>
              <a:t>Who is the head of Government of the largest province in Austria?</a:t>
            </a:r>
            <a:endParaRPr lang="en-US" sz="1400" dirty="0"/>
          </a:p>
        </p:txBody>
      </p:sp>
      <p:sp>
        <p:nvSpPr>
          <p:cNvPr id="13" name="Slide Number Placeholder 3">
            <a:extLst>
              <a:ext uri="{FF2B5EF4-FFF2-40B4-BE49-F238E27FC236}">
                <a16:creationId xmlns:a16="http://schemas.microsoft.com/office/drawing/2014/main" id="{06155FEF-A749-004B-806D-10CADEA0FFD1}"/>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22</a:t>
            </a:fld>
            <a:endParaRPr lang="de-AT" sz="1100" dirty="0">
              <a:solidFill>
                <a:schemeClr val="bg1">
                  <a:lumMod val="75000"/>
                </a:schemeClr>
              </a:solidFill>
            </a:endParaRPr>
          </a:p>
        </p:txBody>
      </p:sp>
      <p:sp>
        <p:nvSpPr>
          <p:cNvPr id="15" name="Title 2">
            <a:extLst>
              <a:ext uri="{FF2B5EF4-FFF2-40B4-BE49-F238E27FC236}">
                <a16:creationId xmlns:a16="http://schemas.microsoft.com/office/drawing/2014/main" id="{0C87018B-B507-F942-A3CC-EB2A874F78DD}"/>
              </a:ext>
            </a:extLst>
          </p:cNvPr>
          <p:cNvSpPr>
            <a:spLocks noGrp="1"/>
          </p:cNvSpPr>
          <p:nvPr>
            <p:ph type="title"/>
          </p:nvPr>
        </p:nvSpPr>
        <p:spPr>
          <a:xfrm>
            <a:off x="615951" y="167640"/>
            <a:ext cx="9120716" cy="1083946"/>
          </a:xfrm>
        </p:spPr>
        <p:txBody>
          <a:bodyPr/>
          <a:lstStyle/>
          <a:p>
            <a:r>
              <a:rPr lang="en-AT" dirty="0"/>
              <a:t>Semantic Search– Is Google good enough?</a:t>
            </a:r>
          </a:p>
        </p:txBody>
      </p:sp>
      <p:sp>
        <p:nvSpPr>
          <p:cNvPr id="11" name="Rounded Rectangular Callout 10">
            <a:extLst>
              <a:ext uri="{FF2B5EF4-FFF2-40B4-BE49-F238E27FC236}">
                <a16:creationId xmlns:a16="http://schemas.microsoft.com/office/drawing/2014/main" id="{45A93DDB-0896-B840-9122-88669F8EB18F}"/>
              </a:ext>
            </a:extLst>
          </p:cNvPr>
          <p:cNvSpPr/>
          <p:nvPr/>
        </p:nvSpPr>
        <p:spPr>
          <a:xfrm>
            <a:off x="9351818" y="2067180"/>
            <a:ext cx="1974273" cy="353902"/>
          </a:xfrm>
          <a:prstGeom prst="wedgeRoundRectCallout">
            <a:avLst>
              <a:gd name="adj1" fmla="val -181886"/>
              <a:gd name="adj2" fmla="val 144711"/>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Done!</a:t>
            </a:r>
          </a:p>
        </p:txBody>
      </p:sp>
    </p:spTree>
    <p:extLst>
      <p:ext uri="{BB962C8B-B14F-4D97-AF65-F5344CB8AC3E}">
        <p14:creationId xmlns:p14="http://schemas.microsoft.com/office/powerpoint/2010/main" val="382165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BBE421-2262-1540-8108-00E14B0A9AD3}"/>
              </a:ext>
            </a:extLst>
          </p:cNvPr>
          <p:cNvSpPr/>
          <p:nvPr/>
        </p:nvSpPr>
        <p:spPr>
          <a:xfrm>
            <a:off x="-7435" y="6087796"/>
            <a:ext cx="3612995" cy="749179"/>
          </a:xfrm>
          <a:prstGeom prst="rect">
            <a:avLst/>
          </a:prstGeom>
        </p:spPr>
        <p:txBody>
          <a:bodyPr wrap="square">
            <a:spAutoFit/>
          </a:bodyPr>
          <a:lstStyle/>
          <a:p>
            <a:pPr lvl="0"/>
            <a:r>
              <a:rPr lang="en-GB" sz="1067" b="1" dirty="0" err="1"/>
              <a:t>S.Vakulenko</a:t>
            </a:r>
            <a:r>
              <a:rPr lang="en-GB" sz="1067" b="1" dirty="0"/>
              <a:t>, </a:t>
            </a:r>
            <a:r>
              <a:rPr lang="en-GB" sz="1067" b="1" dirty="0" err="1"/>
              <a:t>J.Fernández</a:t>
            </a:r>
            <a:r>
              <a:rPr lang="en-GB" sz="1067" dirty="0"/>
              <a:t>,</a:t>
            </a:r>
            <a:r>
              <a:rPr lang="en-GB" sz="1067" b="1" dirty="0"/>
              <a:t> </a:t>
            </a:r>
            <a:r>
              <a:rPr lang="en-GB" sz="1067" dirty="0"/>
              <a:t>A. Polleres, M. de </a:t>
            </a:r>
            <a:r>
              <a:rPr lang="en-GB" sz="1067" dirty="0" err="1"/>
              <a:t>Rijke</a:t>
            </a:r>
            <a:r>
              <a:rPr lang="en-GB" sz="1067" dirty="0"/>
              <a:t>, and M. </a:t>
            </a:r>
            <a:r>
              <a:rPr lang="en-GB" sz="1067" dirty="0" err="1"/>
              <a:t>Cochez</a:t>
            </a:r>
            <a:r>
              <a:rPr lang="en-GB" sz="1067" dirty="0"/>
              <a:t>. Message passing for complex question answering over knowledge graphs. </a:t>
            </a:r>
            <a:r>
              <a:rPr lang="en-GB" sz="1067" i="1" dirty="0"/>
              <a:t>CIKM2019</a:t>
            </a:r>
            <a:r>
              <a:rPr lang="en-GB" sz="1067" dirty="0"/>
              <a:t>,</a:t>
            </a:r>
            <a:endParaRPr lang="de-AT" sz="1067" dirty="0">
              <a:solidFill>
                <a:schemeClr val="dk1"/>
              </a:solidFill>
            </a:endParaRPr>
          </a:p>
        </p:txBody>
      </p:sp>
      <p:sp>
        <p:nvSpPr>
          <p:cNvPr id="3" name="Rectangle 2">
            <a:extLst>
              <a:ext uri="{FF2B5EF4-FFF2-40B4-BE49-F238E27FC236}">
                <a16:creationId xmlns:a16="http://schemas.microsoft.com/office/drawing/2014/main" id="{6D4BD1EE-F293-BD42-8A3B-04538D734D50}"/>
              </a:ext>
            </a:extLst>
          </p:cNvPr>
          <p:cNvSpPr/>
          <p:nvPr/>
        </p:nvSpPr>
        <p:spPr>
          <a:xfrm>
            <a:off x="152693" y="2218413"/>
            <a:ext cx="3047999" cy="3477875"/>
          </a:xfrm>
          <a:prstGeom prst="rect">
            <a:avLst/>
          </a:prstGeom>
        </p:spPr>
        <p:txBody>
          <a:bodyPr wrap="square">
            <a:spAutoFit/>
          </a:bodyPr>
          <a:lstStyle/>
          <a:p>
            <a:r>
              <a:rPr lang="en-GB" sz="2000" i="1" dirty="0"/>
              <a:t>Idea: use unsupervised message passing to propagate confidence scores obtained by parsing an input question and matching terms in the knowledge graph to a set of possible answers.</a:t>
            </a:r>
            <a:endParaRPr lang="en-AT" sz="2000" i="1" dirty="0"/>
          </a:p>
        </p:txBody>
      </p:sp>
      <p:pic>
        <p:nvPicPr>
          <p:cNvPr id="6" name="Picture 5">
            <a:extLst>
              <a:ext uri="{FF2B5EF4-FFF2-40B4-BE49-F238E27FC236}">
                <a16:creationId xmlns:a16="http://schemas.microsoft.com/office/drawing/2014/main" id="{671EBAD1-BFBC-6044-A4C4-7856F941E480}"/>
              </a:ext>
            </a:extLst>
          </p:cNvPr>
          <p:cNvPicPr>
            <a:picLocks noChangeAspect="1"/>
          </p:cNvPicPr>
          <p:nvPr/>
        </p:nvPicPr>
        <p:blipFill>
          <a:blip r:embed="rId2"/>
          <a:stretch>
            <a:fillRect/>
          </a:stretch>
        </p:blipFill>
        <p:spPr>
          <a:xfrm>
            <a:off x="4163122" y="334537"/>
            <a:ext cx="8028879" cy="6523464"/>
          </a:xfrm>
          <a:prstGeom prst="rect">
            <a:avLst/>
          </a:prstGeom>
        </p:spPr>
      </p:pic>
      <p:sp>
        <p:nvSpPr>
          <p:cNvPr id="8" name="Title 2">
            <a:extLst>
              <a:ext uri="{FF2B5EF4-FFF2-40B4-BE49-F238E27FC236}">
                <a16:creationId xmlns:a16="http://schemas.microsoft.com/office/drawing/2014/main" id="{A76971B1-83F1-0247-9691-8882A646573C}"/>
              </a:ext>
            </a:extLst>
          </p:cNvPr>
          <p:cNvSpPr txBox="1">
            <a:spLocks/>
          </p:cNvSpPr>
          <p:nvPr/>
        </p:nvSpPr>
        <p:spPr>
          <a:xfrm>
            <a:off x="245058" y="185236"/>
            <a:ext cx="9120716" cy="1083946"/>
          </a:xfrm>
          <a:prstGeom prst="rect">
            <a:avLst/>
          </a:prstGeom>
        </p:spPr>
        <p:txBody>
          <a:bodyPr/>
          <a:lstStyle>
            <a:lvl1pPr algn="l" defTabSz="1095376" rtl="0" eaLnBrk="0" fontAlgn="base" hangingPunct="0">
              <a:spcBef>
                <a:spcPct val="0"/>
              </a:spcBef>
              <a:spcAft>
                <a:spcPct val="0"/>
              </a:spcAft>
              <a:defRPr sz="2880" b="1" kern="1200">
                <a:solidFill>
                  <a:schemeClr val="tx1"/>
                </a:solidFill>
                <a:latin typeface="Georgia" charset="0"/>
                <a:ea typeface="Georgia" charset="0"/>
                <a:cs typeface="Georgia" charset="0"/>
              </a:defRPr>
            </a:lvl1pPr>
            <a:lvl2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2pPr>
            <a:lvl3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3pPr>
            <a:lvl4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4pPr>
            <a:lvl5pPr algn="l" defTabSz="1095376" rtl="0" eaLnBrk="0" fontAlgn="base" hangingPunct="0">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54864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109728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164592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2194560" algn="l" defTabSz="1095376" rtl="0" fontAlgn="base">
              <a:spcBef>
                <a:spcPct val="0"/>
              </a:spcBef>
              <a:spcAft>
                <a:spcPct val="0"/>
              </a:spcAft>
              <a:defRPr sz="2880" b="1">
                <a:solidFill>
                  <a:schemeClr val="tx1"/>
                </a:solidFill>
                <a:latin typeface="Georgia" panose="02040502050405020303" pitchFamily="18" charset="0"/>
                <a:ea typeface="Georgia" panose="02040502050405020303" pitchFamily="18" charset="0"/>
                <a:cs typeface="Georgia" panose="02040502050405020303" pitchFamily="18" charset="0"/>
              </a:defRPr>
            </a:lvl9pPr>
          </a:lstStyle>
          <a:p>
            <a:r>
              <a:rPr lang="en-AT" dirty="0"/>
              <a:t>Semantic Search– Is Google good enough?</a:t>
            </a:r>
          </a:p>
          <a:p>
            <a:r>
              <a:rPr lang="en-AT" dirty="0"/>
              <a:t>Question Answering:</a:t>
            </a:r>
          </a:p>
        </p:txBody>
      </p:sp>
      <p:pic>
        <p:nvPicPr>
          <p:cNvPr id="9" name="Picture 2" descr="Svitlana Vakulenko">
            <a:extLst>
              <a:ext uri="{FF2B5EF4-FFF2-40B4-BE49-F238E27FC236}">
                <a16:creationId xmlns:a16="http://schemas.microsoft.com/office/drawing/2014/main" id="{C8DE69AD-0B90-7343-8C23-7530E74EC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58" y="1333232"/>
            <a:ext cx="885181" cy="88518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Team | Querying Archives of Dynamic Linked Open Data">
            <a:extLst>
              <a:ext uri="{FF2B5EF4-FFF2-40B4-BE49-F238E27FC236}">
                <a16:creationId xmlns:a16="http://schemas.microsoft.com/office/drawing/2014/main" id="{F337E297-E89A-8E43-BC41-659819619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940" y="1333232"/>
            <a:ext cx="885182" cy="885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B0F3CE-A642-A84C-BA32-49C0C7E657A5}"/>
              </a:ext>
            </a:extLst>
          </p:cNvPr>
          <p:cNvSpPr txBox="1"/>
          <p:nvPr/>
        </p:nvSpPr>
        <p:spPr>
          <a:xfrm>
            <a:off x="1130239" y="1941414"/>
            <a:ext cx="1446230" cy="276999"/>
          </a:xfrm>
          <a:prstGeom prst="rect">
            <a:avLst/>
          </a:prstGeom>
          <a:noFill/>
        </p:spPr>
        <p:txBody>
          <a:bodyPr wrap="none" rtlCol="0">
            <a:spAutoFit/>
          </a:bodyPr>
          <a:lstStyle/>
          <a:p>
            <a:r>
              <a:rPr lang="en-GB" sz="1200" dirty="0">
                <a:hlinkClick r:id="rId5"/>
              </a:rPr>
              <a:t>PhD thesis 2019</a:t>
            </a:r>
            <a:endParaRPr lang="en-AT" sz="1200" dirty="0"/>
          </a:p>
        </p:txBody>
      </p:sp>
    </p:spTree>
    <p:extLst>
      <p:ext uri="{BB962C8B-B14F-4D97-AF65-F5344CB8AC3E}">
        <p14:creationId xmlns:p14="http://schemas.microsoft.com/office/powerpoint/2010/main" val="1111896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864F7-D4E6-5345-8CD3-286FE0E8078B}"/>
              </a:ext>
            </a:extLst>
          </p:cNvPr>
          <p:cNvSpPr>
            <a:spLocks noGrp="1"/>
          </p:cNvSpPr>
          <p:nvPr>
            <p:ph idx="1"/>
          </p:nvPr>
        </p:nvSpPr>
        <p:spPr/>
        <p:txBody>
          <a:bodyPr/>
          <a:lstStyle/>
          <a:p>
            <a:r>
              <a:rPr lang="en-AT" dirty="0"/>
              <a:t>Product Search and Asset Optimization</a:t>
            </a:r>
          </a:p>
          <a:p>
            <a:r>
              <a:rPr lang="en-AT" b="1" dirty="0"/>
              <a:t>Managing inconsistencies in Data Processing</a:t>
            </a:r>
          </a:p>
          <a:p>
            <a:r>
              <a:rPr lang="en-AT" dirty="0"/>
              <a:t>B2B/B2G/G2B/B2R/R2B Data Ecosystems!</a:t>
            </a:r>
          </a:p>
        </p:txBody>
      </p:sp>
      <p:sp>
        <p:nvSpPr>
          <p:cNvPr id="3" name="Title 2">
            <a:extLst>
              <a:ext uri="{FF2B5EF4-FFF2-40B4-BE49-F238E27FC236}">
                <a16:creationId xmlns:a16="http://schemas.microsoft.com/office/drawing/2014/main" id="{F2FCFE3A-03C2-7F4B-AA79-2CE5FA7FC5A3}"/>
              </a:ext>
            </a:extLst>
          </p:cNvPr>
          <p:cNvSpPr>
            <a:spLocks noGrp="1"/>
          </p:cNvSpPr>
          <p:nvPr>
            <p:ph type="title"/>
          </p:nvPr>
        </p:nvSpPr>
        <p:spPr>
          <a:xfrm>
            <a:off x="615951" y="167640"/>
            <a:ext cx="9225473" cy="1083946"/>
          </a:xfrm>
        </p:spPr>
        <p:txBody>
          <a:bodyPr/>
          <a:lstStyle/>
          <a:p>
            <a:r>
              <a:rPr lang="en-AT" dirty="0"/>
              <a:t>Potential of Enterprise KGs for</a:t>
            </a:r>
            <a:br>
              <a:rPr lang="en-AT" dirty="0"/>
            </a:br>
            <a:r>
              <a:rPr lang="en-AT" dirty="0"/>
              <a:t>Explainable AI &amp;  Product Configuration </a:t>
            </a:r>
          </a:p>
        </p:txBody>
      </p:sp>
      <p:sp>
        <p:nvSpPr>
          <p:cNvPr id="4" name="Content Placeholder 1">
            <a:extLst>
              <a:ext uri="{FF2B5EF4-FFF2-40B4-BE49-F238E27FC236}">
                <a16:creationId xmlns:a16="http://schemas.microsoft.com/office/drawing/2014/main" id="{D8EA56AC-56D7-E14D-8E83-C1EF15782C65}"/>
              </a:ext>
            </a:extLst>
          </p:cNvPr>
          <p:cNvSpPr txBox="1">
            <a:spLocks/>
          </p:cNvSpPr>
          <p:nvPr/>
        </p:nvSpPr>
        <p:spPr bwMode="auto">
          <a:xfrm>
            <a:off x="1229783" y="3284770"/>
            <a:ext cx="10783735" cy="195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t" anchorCtr="0" compatLnSpc="1">
            <a:prstTxWarp prst="textNoShape">
              <a:avLst/>
            </a:prstTxWarp>
            <a:normAutofit/>
          </a:bodyPr>
          <a:lstStyle>
            <a:lvl1pPr marL="320040" indent="-320040" algn="l" defTabSz="1095376" rtl="0" eaLnBrk="0" fontAlgn="base" hangingPunct="0">
              <a:spcBef>
                <a:spcPct val="0"/>
              </a:spcBef>
              <a:spcAft>
                <a:spcPts val="720"/>
              </a:spcAft>
              <a:buClr>
                <a:schemeClr val="accent1"/>
              </a:buClr>
              <a:buFont typeface="Wingdings" panose="05000000000000000000" pitchFamily="2" charset="2"/>
              <a:buChar char="§"/>
              <a:defRPr sz="1920" kern="1200">
                <a:solidFill>
                  <a:schemeClr val="tx1"/>
                </a:solidFill>
                <a:latin typeface="+mn-lt"/>
                <a:ea typeface="+mn-ea"/>
                <a:cs typeface="+mn-cs"/>
              </a:defRPr>
            </a:lvl1pPr>
            <a:lvl2pPr marL="647700" indent="-327660" algn="l" defTabSz="1095376" rtl="0" eaLnBrk="0" fontAlgn="base" hangingPunct="0">
              <a:spcBef>
                <a:spcPct val="0"/>
              </a:spcBef>
              <a:spcAft>
                <a:spcPts val="480"/>
              </a:spcAft>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977266" indent="-327660" algn="l" defTabSz="1095376" rtl="0" eaLnBrk="0" fontAlgn="base" hangingPunct="0">
              <a:spcBef>
                <a:spcPct val="0"/>
              </a:spcBef>
              <a:spcAft>
                <a:spcPts val="480"/>
              </a:spcAft>
              <a:buClr>
                <a:schemeClr val="accent1"/>
              </a:buClr>
              <a:buFont typeface="Wingdings" panose="05000000000000000000" pitchFamily="2" charset="2"/>
              <a:buChar char="§"/>
              <a:defRPr sz="1680" kern="1200">
                <a:solidFill>
                  <a:schemeClr val="tx1"/>
                </a:solidFill>
                <a:latin typeface="+mn-lt"/>
                <a:ea typeface="+mn-ea"/>
                <a:cs typeface="+mn-cs"/>
              </a:defRPr>
            </a:lvl3pPr>
            <a:lvl4pPr marL="1289686" indent="-320040" algn="l" defTabSz="1095376" rtl="0" eaLnBrk="0" fontAlgn="base" hangingPunct="0">
              <a:spcBef>
                <a:spcPct val="0"/>
              </a:spcBef>
              <a:spcAft>
                <a:spcPts val="480"/>
              </a:spcAft>
              <a:buClr>
                <a:schemeClr val="accent1"/>
              </a:buClr>
              <a:buFont typeface="Wingdings" panose="05000000000000000000" pitchFamily="2" charset="2"/>
              <a:buChar char="§"/>
              <a:defRPr sz="1440" kern="1200">
                <a:solidFill>
                  <a:schemeClr val="tx1"/>
                </a:solidFill>
                <a:latin typeface="+mn-lt"/>
                <a:ea typeface="+mn-ea"/>
                <a:cs typeface="+mn-cs"/>
              </a:defRPr>
            </a:lvl4pPr>
            <a:lvl5pPr marL="1609726" indent="-316230" algn="l" defTabSz="1095376" rtl="0" eaLnBrk="0" fontAlgn="base" hangingPunct="0">
              <a:spcBef>
                <a:spcPct val="0"/>
              </a:spcBef>
              <a:spcAft>
                <a:spcPts val="480"/>
              </a:spcAft>
              <a:buClr>
                <a:schemeClr val="accent1"/>
              </a:buClr>
              <a:buFont typeface="Wingdings" panose="05000000000000000000" pitchFamily="2" charset="2"/>
              <a:buChar char="§"/>
              <a:defRPr sz="1440" kern="1200">
                <a:solidFill>
                  <a:schemeClr val="tx1"/>
                </a:solidFill>
                <a:latin typeface="+mn-lt"/>
                <a:ea typeface="+mn-ea"/>
                <a:cs typeface="+mn-cs"/>
              </a:defRPr>
            </a:lvl5pPr>
            <a:lvl6pPr marL="3017212"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95"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80"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964"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AT" dirty="0"/>
              <a:t>Combined Reasoning AND Machine Learning to "fix" and maintain large-scale KGs!</a:t>
            </a:r>
          </a:p>
          <a:p>
            <a:pPr lvl="1"/>
            <a:r>
              <a:rPr lang="en-AT" dirty="0"/>
              <a:t>e.g. Constraints (SHACL) &amp; Deep Learning to clean up and automatically integrate and construct KGs</a:t>
            </a:r>
          </a:p>
          <a:p>
            <a:pPr lvl="1"/>
            <a:r>
              <a:rPr lang="en-AT" dirty="0"/>
              <a:t>fix Kopwledge graphs to fit constraints</a:t>
            </a:r>
          </a:p>
        </p:txBody>
      </p:sp>
    </p:spTree>
    <p:extLst>
      <p:ext uri="{BB962C8B-B14F-4D97-AF65-F5344CB8AC3E}">
        <p14:creationId xmlns:p14="http://schemas.microsoft.com/office/powerpoint/2010/main" val="2482236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01014-6ABD-A248-80E2-E6FC42DAB8E1}"/>
              </a:ext>
            </a:extLst>
          </p:cNvPr>
          <p:cNvSpPr>
            <a:spLocks noGrp="1"/>
          </p:cNvSpPr>
          <p:nvPr>
            <p:ph idx="1"/>
          </p:nvPr>
        </p:nvSpPr>
        <p:spPr>
          <a:xfrm>
            <a:off x="615951" y="2455931"/>
            <a:ext cx="3626864" cy="3944869"/>
          </a:xfrm>
        </p:spPr>
        <p:txBody>
          <a:bodyPr/>
          <a:lstStyle/>
          <a:p>
            <a:r>
              <a:rPr lang="en-AT" dirty="0"/>
              <a:t>Can we collect and use Open Data to answer relevant questions?</a:t>
            </a:r>
          </a:p>
          <a:p>
            <a:endParaRPr lang="en-AT" dirty="0"/>
          </a:p>
          <a:p>
            <a:pPr lvl="1"/>
            <a:r>
              <a:rPr lang="en-AT" sz="1400" i="1" dirty="0"/>
              <a:t>e.g. developments of Cities </a:t>
            </a:r>
          </a:p>
          <a:p>
            <a:pPr marL="320040" lvl="1" indent="0">
              <a:buNone/>
            </a:pPr>
            <a:r>
              <a:rPr lang="en-AT" sz="1400" i="1" dirty="0"/>
              <a:t>     (in Europe, worldwide)</a:t>
            </a:r>
          </a:p>
          <a:p>
            <a:pPr lvl="1"/>
            <a:endParaRPr lang="en-AT" dirty="0"/>
          </a:p>
          <a:p>
            <a:pPr lvl="1"/>
            <a:endParaRPr lang="en-AT" dirty="0"/>
          </a:p>
          <a:p>
            <a:pPr marL="320040" lvl="1" indent="0">
              <a:buNone/>
            </a:pPr>
            <a:endParaRPr lang="en-AT" dirty="0"/>
          </a:p>
        </p:txBody>
      </p:sp>
      <p:sp>
        <p:nvSpPr>
          <p:cNvPr id="3" name="Title 2">
            <a:extLst>
              <a:ext uri="{FF2B5EF4-FFF2-40B4-BE49-F238E27FC236}">
                <a16:creationId xmlns:a16="http://schemas.microsoft.com/office/drawing/2014/main" id="{3789931D-DBD1-9B43-BE76-FBDEC3EE1ED8}"/>
              </a:ext>
            </a:extLst>
          </p:cNvPr>
          <p:cNvSpPr>
            <a:spLocks noGrp="1"/>
          </p:cNvSpPr>
          <p:nvPr>
            <p:ph type="title"/>
          </p:nvPr>
        </p:nvSpPr>
        <p:spPr/>
        <p:txBody>
          <a:bodyPr/>
          <a:lstStyle/>
          <a:p>
            <a:r>
              <a:rPr lang="en-AT" dirty="0"/>
              <a:t>Combined Reasoning AND Machine Learning to "fix" and maintain large-scale KGs!</a:t>
            </a:r>
          </a:p>
        </p:txBody>
      </p:sp>
      <p:sp>
        <p:nvSpPr>
          <p:cNvPr id="5" name="Rectangle 4">
            <a:extLst>
              <a:ext uri="{FF2B5EF4-FFF2-40B4-BE49-F238E27FC236}">
                <a16:creationId xmlns:a16="http://schemas.microsoft.com/office/drawing/2014/main" id="{C061A012-DE93-414B-A2AB-9EE66F01BDBE}"/>
              </a:ext>
            </a:extLst>
          </p:cNvPr>
          <p:cNvSpPr/>
          <p:nvPr/>
        </p:nvSpPr>
        <p:spPr>
          <a:xfrm>
            <a:off x="713487" y="1507510"/>
            <a:ext cx="10960023" cy="692497"/>
          </a:xfrm>
          <a:prstGeom prst="rect">
            <a:avLst/>
          </a:prstGeom>
        </p:spPr>
        <p:txBody>
          <a:bodyPr wrap="square">
            <a:spAutoFit/>
          </a:bodyPr>
          <a:lstStyle/>
          <a:p>
            <a:pPr lvl="0" defTabSz="1095376" eaLnBrk="0" fontAlgn="base" hangingPunct="0">
              <a:spcBef>
                <a:spcPct val="0"/>
              </a:spcBef>
              <a:spcAft>
                <a:spcPts val="720"/>
              </a:spcAft>
              <a:buClr>
                <a:srgbClr val="0096D3"/>
              </a:buClr>
            </a:pPr>
            <a:r>
              <a:rPr lang="en-GB" sz="1300" b="1" dirty="0">
                <a:solidFill>
                  <a:srgbClr val="000000"/>
                </a:solidFill>
              </a:rPr>
              <a:t>Stefan Bischof</a:t>
            </a:r>
            <a:r>
              <a:rPr lang="en-GB" sz="1300" dirty="0">
                <a:solidFill>
                  <a:srgbClr val="000000"/>
                </a:solidFill>
              </a:rPr>
              <a:t>, Axel Polleres, and Simon </a:t>
            </a:r>
            <a:r>
              <a:rPr lang="en-GB" sz="1300" dirty="0" err="1">
                <a:solidFill>
                  <a:srgbClr val="000000"/>
                </a:solidFill>
              </a:rPr>
              <a:t>Sperl</a:t>
            </a:r>
            <a:r>
              <a:rPr lang="en-GB" sz="1300" dirty="0">
                <a:solidFill>
                  <a:srgbClr val="000000"/>
                </a:solidFill>
              </a:rPr>
              <a:t>. City data pipeline - a system for making open data useful for cities. In </a:t>
            </a:r>
            <a:r>
              <a:rPr lang="en-GB" sz="1300" i="1" dirty="0">
                <a:solidFill>
                  <a:srgbClr val="000000"/>
                </a:solidFill>
              </a:rPr>
              <a:t>I-SEMANTICS 2013 Posters &amp; Demonstrations Track</a:t>
            </a:r>
            <a:r>
              <a:rPr lang="en-GB" sz="1300" dirty="0">
                <a:solidFill>
                  <a:srgbClr val="000000"/>
                </a:solidFill>
              </a:rPr>
              <a:t>, volume 1026 of </a:t>
            </a:r>
            <a:r>
              <a:rPr lang="en-GB" sz="1300" i="1" dirty="0">
                <a:solidFill>
                  <a:srgbClr val="000000"/>
                </a:solidFill>
              </a:rPr>
              <a:t>CEUR Workshop Proceedings</a:t>
            </a:r>
            <a:r>
              <a:rPr lang="en-GB" sz="1300" dirty="0">
                <a:solidFill>
                  <a:srgbClr val="000000"/>
                </a:solidFill>
              </a:rPr>
              <a:t>, pages 45--49, Graz, Austria, September 2013. CEUR-</a:t>
            </a:r>
            <a:r>
              <a:rPr lang="en-GB" sz="1300" dirty="0" err="1">
                <a:solidFill>
                  <a:srgbClr val="000000"/>
                </a:solidFill>
              </a:rPr>
              <a:t>WS.org</a:t>
            </a:r>
            <a:r>
              <a:rPr lang="en-GB" sz="1300" dirty="0">
                <a:solidFill>
                  <a:srgbClr val="000000"/>
                </a:solidFill>
              </a:rPr>
              <a:t>. [ </a:t>
            </a:r>
            <a:r>
              <a:rPr lang="en-GB" sz="1300" dirty="0">
                <a:solidFill>
                  <a:srgbClr val="000000"/>
                </a:solidFill>
                <a:hlinkClick r:id="rId2">
                  <a:extLst>
                    <a:ext uri="{A12FA001-AC4F-418D-AE19-62706E023703}">
                      <ahyp:hlinkClr xmlns:ahyp="http://schemas.microsoft.com/office/drawing/2018/hyperlinkcolor" val="tx"/>
                    </a:ext>
                  </a:extLst>
                </a:hlinkClick>
              </a:rPr>
              <a:t>.pdf</a:t>
            </a:r>
            <a:r>
              <a:rPr lang="en-GB" sz="1300" dirty="0">
                <a:solidFill>
                  <a:srgbClr val="000000"/>
                </a:solidFill>
              </a:rPr>
              <a:t> ]</a:t>
            </a:r>
          </a:p>
        </p:txBody>
      </p:sp>
      <p:pic>
        <p:nvPicPr>
          <p:cNvPr id="7" name="Picture 6">
            <a:extLst>
              <a:ext uri="{FF2B5EF4-FFF2-40B4-BE49-F238E27FC236}">
                <a16:creationId xmlns:a16="http://schemas.microsoft.com/office/drawing/2014/main" id="{345BA870-C4EE-B84D-A408-92ADC786C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815" y="2021792"/>
            <a:ext cx="6368913" cy="4836208"/>
          </a:xfrm>
          <a:prstGeom prst="rect">
            <a:avLst/>
          </a:prstGeom>
        </p:spPr>
      </p:pic>
      <p:grpSp>
        <p:nvGrpSpPr>
          <p:cNvPr id="9" name="Group 8">
            <a:extLst>
              <a:ext uri="{FF2B5EF4-FFF2-40B4-BE49-F238E27FC236}">
                <a16:creationId xmlns:a16="http://schemas.microsoft.com/office/drawing/2014/main" id="{497C2C73-D822-DE4B-88BA-86356A1C7DDD}"/>
              </a:ext>
            </a:extLst>
          </p:cNvPr>
          <p:cNvGrpSpPr/>
          <p:nvPr/>
        </p:nvGrpSpPr>
        <p:grpSpPr>
          <a:xfrm>
            <a:off x="0" y="1432406"/>
            <a:ext cx="12070080" cy="4772997"/>
            <a:chOff x="0" y="1432406"/>
            <a:chExt cx="12070080" cy="4772997"/>
          </a:xfrm>
        </p:grpSpPr>
        <p:sp>
          <p:nvSpPr>
            <p:cNvPr id="4" name="Rectangle 3">
              <a:extLst>
                <a:ext uri="{FF2B5EF4-FFF2-40B4-BE49-F238E27FC236}">
                  <a16:creationId xmlns:a16="http://schemas.microsoft.com/office/drawing/2014/main" id="{4B1F9356-8E86-B049-8277-1A80DE692276}"/>
                </a:ext>
              </a:extLst>
            </p:cNvPr>
            <p:cNvSpPr/>
            <p:nvPr/>
          </p:nvSpPr>
          <p:spPr>
            <a:xfrm>
              <a:off x="4888992" y="2187815"/>
              <a:ext cx="7181088" cy="4017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T" b="1" dirty="0">
                  <a:solidFill>
                    <a:sysClr val="windowText" lastClr="000000"/>
                  </a:solidFill>
                </a:rPr>
                <a:t>Answer</a:t>
              </a:r>
              <a:r>
                <a:rPr lang="en-AT" dirty="0">
                  <a:solidFill>
                    <a:sysClr val="windowText" lastClr="000000"/>
                  </a:solidFill>
                </a:rPr>
                <a:t>:</a:t>
              </a:r>
            </a:p>
            <a:p>
              <a:pPr marL="285750" indent="-285750">
                <a:buFont typeface="Arial" panose="020B0604020202020204" pitchFamily="34" charset="0"/>
                <a:buChar char="•"/>
              </a:pPr>
              <a:r>
                <a:rPr lang="en-AT" dirty="0">
                  <a:solidFill>
                    <a:sysClr val="windowText" lastClr="000000"/>
                  </a:solidFill>
                </a:rPr>
                <a:t>partially, </a:t>
              </a:r>
            </a:p>
            <a:p>
              <a:pPr marL="285750" indent="-285750">
                <a:buFont typeface="Arial" panose="020B0604020202020204" pitchFamily="34" charset="0"/>
                <a:buChar char="•"/>
              </a:pPr>
              <a:r>
                <a:rPr lang="en-AT" dirty="0">
                  <a:solidFill>
                    <a:sysClr val="windowText" lastClr="000000"/>
                  </a:solidFill>
                </a:rPr>
                <a:t>manual integration of a handful of sources</a:t>
              </a:r>
            </a:p>
            <a:p>
              <a:pPr marL="285750" indent="-285750">
                <a:buFont typeface="Arial" panose="020B0604020202020204" pitchFamily="34" charset="0"/>
                <a:buChar char="•"/>
              </a:pPr>
              <a:r>
                <a:rPr lang="en-AT" dirty="0">
                  <a:solidFill>
                    <a:sysClr val="windowText" lastClr="000000"/>
                  </a:solidFill>
                </a:rPr>
                <a:t>lots of missing data</a:t>
              </a:r>
            </a:p>
            <a:p>
              <a:pPr marL="285750" indent="-285750">
                <a:buFont typeface="Arial" panose="020B0604020202020204" pitchFamily="34" charset="0"/>
                <a:buChar char="•"/>
              </a:pPr>
              <a:r>
                <a:rPr lang="en-AT" dirty="0">
                  <a:solidFill>
                    <a:sysClr val="windowText" lastClr="000000"/>
                  </a:solidFill>
                </a:rPr>
                <a:t>We can develop new methods for automatic, scalable integration and model building (using Semantic Web technologies and Machine Learning!)</a:t>
              </a:r>
            </a:p>
            <a:p>
              <a:endParaRPr lang="en-AT" b="1" dirty="0">
                <a:solidFill>
                  <a:sysClr val="windowText" lastClr="000000"/>
                </a:solidFill>
              </a:endParaRPr>
            </a:p>
            <a:p>
              <a:r>
                <a:rPr lang="en-AT" b="1" dirty="0">
                  <a:solidFill>
                    <a:sysClr val="windowText" lastClr="000000"/>
                  </a:solidFill>
                </a:rPr>
                <a:t>Hope</a:t>
              </a:r>
              <a:r>
                <a:rPr lang="en-AT" dirty="0">
                  <a:solidFill>
                    <a:sysClr val="windowText" lastClr="000000"/>
                  </a:solidFill>
                </a:rPr>
                <a:t>: </a:t>
              </a:r>
            </a:p>
            <a:p>
              <a:pPr marL="285750" indent="-285750">
                <a:buFont typeface="Arial" panose="020B0604020202020204" pitchFamily="34" charset="0"/>
                <a:buChar char="•"/>
              </a:pPr>
              <a:endParaRPr lang="en-AT" dirty="0">
                <a:solidFill>
                  <a:sysClr val="windowText" lastClr="000000"/>
                </a:solidFill>
              </a:endParaRPr>
            </a:p>
            <a:p>
              <a:pPr marL="285750" indent="-285750">
                <a:buFont typeface="Arial" panose="020B0604020202020204" pitchFamily="34" charset="0"/>
                <a:buChar char="•"/>
              </a:pPr>
              <a:r>
                <a:rPr lang="en-AT" b="1" i="1" dirty="0">
                  <a:solidFill>
                    <a:sysClr val="windowText" lastClr="000000"/>
                  </a:solidFill>
                </a:rPr>
                <a:t>The more data becomes available,  </a:t>
              </a:r>
            </a:p>
            <a:p>
              <a:r>
                <a:rPr lang="en-AT" b="1" i="1" dirty="0">
                  <a:solidFill>
                    <a:sysClr val="windowText" lastClr="000000"/>
                  </a:solidFill>
                </a:rPr>
                <a:t>    the better (data quality &amp; amount ) it will work!</a:t>
              </a:r>
            </a:p>
            <a:p>
              <a:endParaRPr lang="en-AT" dirty="0">
                <a:solidFill>
                  <a:sysClr val="windowText" lastClr="000000"/>
                </a:solidFill>
              </a:endParaRPr>
            </a:p>
          </p:txBody>
        </p:sp>
        <p:grpSp>
          <p:nvGrpSpPr>
            <p:cNvPr id="8" name="Group 7">
              <a:extLst>
                <a:ext uri="{FF2B5EF4-FFF2-40B4-BE49-F238E27FC236}">
                  <a16:creationId xmlns:a16="http://schemas.microsoft.com/office/drawing/2014/main" id="{E821A9A3-13DA-B945-A8D8-B92B1AD9D874}"/>
                </a:ext>
              </a:extLst>
            </p:cNvPr>
            <p:cNvGrpSpPr/>
            <p:nvPr/>
          </p:nvGrpSpPr>
          <p:grpSpPr>
            <a:xfrm>
              <a:off x="0" y="1432406"/>
              <a:ext cx="1446230" cy="1041056"/>
              <a:chOff x="0" y="1432406"/>
              <a:chExt cx="1446230" cy="1041056"/>
            </a:xfrm>
          </p:grpSpPr>
          <p:pic>
            <p:nvPicPr>
              <p:cNvPr id="6146" name="Picture 2" descr="stefanbischof (Stefan Bischof) · GitHub">
                <a:extLst>
                  <a:ext uri="{FF2B5EF4-FFF2-40B4-BE49-F238E27FC236}">
                    <a16:creationId xmlns:a16="http://schemas.microsoft.com/office/drawing/2014/main" id="{153761F5-4E9B-5947-9880-DD8B046A1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 y="1432406"/>
                <a:ext cx="755409" cy="7554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5A4C42-12E2-F144-8C32-A0A4B0C2CA3F}"/>
                  </a:ext>
                </a:extLst>
              </p:cNvPr>
              <p:cNvSpPr txBox="1"/>
              <p:nvPr/>
            </p:nvSpPr>
            <p:spPr>
              <a:xfrm>
                <a:off x="0" y="2196463"/>
                <a:ext cx="1446230" cy="276999"/>
              </a:xfrm>
              <a:prstGeom prst="rect">
                <a:avLst/>
              </a:prstGeom>
              <a:noFill/>
            </p:spPr>
            <p:txBody>
              <a:bodyPr wrap="none" rtlCol="0">
                <a:spAutoFit/>
              </a:bodyPr>
              <a:lstStyle/>
              <a:p>
                <a:r>
                  <a:rPr lang="en-AT" sz="1200" dirty="0">
                    <a:hlinkClick r:id="rId5"/>
                  </a:rPr>
                  <a:t>PhD thesis 2017</a:t>
                </a:r>
                <a:endParaRPr lang="en-AT" sz="1200" dirty="0"/>
              </a:p>
            </p:txBody>
          </p:sp>
        </p:grpSp>
      </p:grpSp>
      <p:sp>
        <p:nvSpPr>
          <p:cNvPr id="11" name="Slide Number Placeholder 3">
            <a:extLst>
              <a:ext uri="{FF2B5EF4-FFF2-40B4-BE49-F238E27FC236}">
                <a16:creationId xmlns:a16="http://schemas.microsoft.com/office/drawing/2014/main" id="{B58086AF-F80F-2E40-B364-A352E6E6B075}"/>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25</a:t>
            </a:fld>
            <a:endParaRPr lang="de-AT" sz="1100" dirty="0">
              <a:solidFill>
                <a:schemeClr val="bg1">
                  <a:lumMod val="75000"/>
                </a:schemeClr>
              </a:solidFill>
            </a:endParaRPr>
          </a:p>
        </p:txBody>
      </p:sp>
    </p:spTree>
    <p:extLst>
      <p:ext uri="{BB962C8B-B14F-4D97-AF65-F5344CB8AC3E}">
        <p14:creationId xmlns:p14="http://schemas.microsoft.com/office/powerpoint/2010/main" val="73897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9931D-DBD1-9B43-BE76-FBDEC3EE1ED8}"/>
              </a:ext>
            </a:extLst>
          </p:cNvPr>
          <p:cNvSpPr>
            <a:spLocks noGrp="1"/>
          </p:cNvSpPr>
          <p:nvPr>
            <p:ph type="title"/>
          </p:nvPr>
        </p:nvSpPr>
        <p:spPr/>
        <p:txBody>
          <a:bodyPr/>
          <a:lstStyle/>
          <a:p>
            <a:r>
              <a:rPr lang="en-AT" dirty="0"/>
              <a:t>Combined Reasoning AND Machine Learning to "fix" and maintain large-scale KGs!</a:t>
            </a:r>
          </a:p>
        </p:txBody>
      </p:sp>
      <p:sp>
        <p:nvSpPr>
          <p:cNvPr id="6" name="TextBox 5">
            <a:extLst>
              <a:ext uri="{FF2B5EF4-FFF2-40B4-BE49-F238E27FC236}">
                <a16:creationId xmlns:a16="http://schemas.microsoft.com/office/drawing/2014/main" id="{175A4C42-12E2-F144-8C32-A0A4B0C2CA3F}"/>
              </a:ext>
            </a:extLst>
          </p:cNvPr>
          <p:cNvSpPr txBox="1"/>
          <p:nvPr/>
        </p:nvSpPr>
        <p:spPr>
          <a:xfrm>
            <a:off x="0" y="2543867"/>
            <a:ext cx="1446230" cy="276999"/>
          </a:xfrm>
          <a:prstGeom prst="rect">
            <a:avLst/>
          </a:prstGeom>
          <a:noFill/>
        </p:spPr>
        <p:txBody>
          <a:bodyPr wrap="none" rtlCol="0">
            <a:spAutoFit/>
          </a:bodyPr>
          <a:lstStyle/>
          <a:p>
            <a:r>
              <a:rPr lang="en-AT" sz="1200" dirty="0">
                <a:hlinkClick r:id="rId3"/>
              </a:rPr>
              <a:t>PhD thesis 2020</a:t>
            </a:r>
            <a:endParaRPr lang="en-AT" sz="1200" dirty="0"/>
          </a:p>
        </p:txBody>
      </p:sp>
      <p:sp>
        <p:nvSpPr>
          <p:cNvPr id="11" name="Slide Number Placeholder 3">
            <a:extLst>
              <a:ext uri="{FF2B5EF4-FFF2-40B4-BE49-F238E27FC236}">
                <a16:creationId xmlns:a16="http://schemas.microsoft.com/office/drawing/2014/main" id="{B58086AF-F80F-2E40-B364-A352E6E6B075}"/>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26</a:t>
            </a:fld>
            <a:endParaRPr lang="de-AT" sz="1100" dirty="0">
              <a:solidFill>
                <a:schemeClr val="bg1">
                  <a:lumMod val="75000"/>
                </a:schemeClr>
              </a:solidFill>
            </a:endParaRPr>
          </a:p>
        </p:txBody>
      </p:sp>
      <p:sp>
        <p:nvSpPr>
          <p:cNvPr id="10" name="Content Placeholder 9">
            <a:extLst>
              <a:ext uri="{FF2B5EF4-FFF2-40B4-BE49-F238E27FC236}">
                <a16:creationId xmlns:a16="http://schemas.microsoft.com/office/drawing/2014/main" id="{78B95B63-EA37-0E47-9887-CA62AFDF8ECC}"/>
              </a:ext>
            </a:extLst>
          </p:cNvPr>
          <p:cNvSpPr>
            <a:spLocks noGrp="1"/>
          </p:cNvSpPr>
          <p:nvPr>
            <p:ph idx="1"/>
          </p:nvPr>
        </p:nvSpPr>
        <p:spPr>
          <a:xfrm>
            <a:off x="1316567" y="1724792"/>
            <a:ext cx="10047817" cy="4624686"/>
          </a:xfrm>
        </p:spPr>
        <p:txBody>
          <a:bodyPr/>
          <a:lstStyle/>
          <a:p>
            <a:pPr marL="0" indent="0">
              <a:buNone/>
            </a:pPr>
            <a:r>
              <a:rPr lang="en-GB" sz="1600" b="1" dirty="0"/>
              <a:t>Albin </a:t>
            </a:r>
            <a:r>
              <a:rPr lang="en-GB" sz="1600" b="1" dirty="0" err="1"/>
              <a:t>Ahmeti</a:t>
            </a:r>
            <a:r>
              <a:rPr lang="en-GB" sz="1600" dirty="0"/>
              <a:t>, Javier D. Fernández, Axel Polleres, </a:t>
            </a:r>
            <a:r>
              <a:rPr lang="en-GB" sz="1600" b="1" dirty="0"/>
              <a:t>Vadim </a:t>
            </a:r>
            <a:r>
              <a:rPr lang="en-GB" sz="1600" b="1" dirty="0" err="1"/>
              <a:t>Savenkov</a:t>
            </a:r>
            <a:r>
              <a:rPr lang="en-GB" sz="1600" dirty="0"/>
              <a:t>:</a:t>
            </a:r>
            <a:br>
              <a:rPr lang="en-GB" sz="1600" dirty="0"/>
            </a:br>
            <a:r>
              <a:rPr lang="en-GB" sz="1600" dirty="0"/>
              <a:t>Updating Wikipedia via DBpedia Mappings and SPARQL. ESWC (1) 2017: 485-501</a:t>
            </a:r>
          </a:p>
          <a:p>
            <a:endParaRPr lang="en-AT" dirty="0"/>
          </a:p>
        </p:txBody>
      </p:sp>
      <p:pic>
        <p:nvPicPr>
          <p:cNvPr id="9222" name="Picture 6" descr="About – Albin Ahmeti – Medium">
            <a:extLst>
              <a:ext uri="{FF2B5EF4-FFF2-40B4-BE49-F238E27FC236}">
                <a16:creationId xmlns:a16="http://schemas.microsoft.com/office/drawing/2014/main" id="{8E809172-6DF2-064C-B949-81F74FB0A0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50" t="160" r="24351" b="38283"/>
          <a:stretch/>
        </p:blipFill>
        <p:spPr bwMode="auto">
          <a:xfrm>
            <a:off x="41987" y="1363899"/>
            <a:ext cx="986066" cy="11673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Vadim Savenkov (WU Research)">
            <a:extLst>
              <a:ext uri="{FF2B5EF4-FFF2-40B4-BE49-F238E27FC236}">
                <a16:creationId xmlns:a16="http://schemas.microsoft.com/office/drawing/2014/main" id="{AC56728F-2269-054D-8F36-150E118F7E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816"/>
          <a:stretch/>
        </p:blipFill>
        <p:spPr bwMode="auto">
          <a:xfrm>
            <a:off x="11127514" y="1363899"/>
            <a:ext cx="986066" cy="11575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9D3F9F7-84FF-9B47-8593-80C6890B250B}"/>
              </a:ext>
            </a:extLst>
          </p:cNvPr>
          <p:cNvSpPr txBox="1"/>
          <p:nvPr/>
        </p:nvSpPr>
        <p:spPr>
          <a:xfrm>
            <a:off x="240699" y="3109405"/>
            <a:ext cx="8314290" cy="646331"/>
          </a:xfrm>
          <a:prstGeom prst="rect">
            <a:avLst/>
          </a:prstGeom>
          <a:noFill/>
        </p:spPr>
        <p:txBody>
          <a:bodyPr wrap="square" rtlCol="0">
            <a:spAutoFit/>
          </a:bodyPr>
          <a:lstStyle/>
          <a:p>
            <a:r>
              <a:rPr lang="en-AT" dirty="0"/>
              <a:t>Use OBDA and statistical distributions of Data to update sources over changes in the KG.</a:t>
            </a:r>
          </a:p>
        </p:txBody>
      </p:sp>
      <p:pic>
        <p:nvPicPr>
          <p:cNvPr id="14" name="Picture 13">
            <a:extLst>
              <a:ext uri="{FF2B5EF4-FFF2-40B4-BE49-F238E27FC236}">
                <a16:creationId xmlns:a16="http://schemas.microsoft.com/office/drawing/2014/main" id="{6012D279-98DC-9541-8953-AEDCD75E7AE1}"/>
              </a:ext>
            </a:extLst>
          </p:cNvPr>
          <p:cNvPicPr>
            <a:picLocks noChangeAspect="1"/>
          </p:cNvPicPr>
          <p:nvPr/>
        </p:nvPicPr>
        <p:blipFill rotWithShape="1">
          <a:blip r:embed="rId6"/>
          <a:srcRect t="37831" b="28736"/>
          <a:stretch/>
        </p:blipFill>
        <p:spPr>
          <a:xfrm>
            <a:off x="41987" y="5010151"/>
            <a:ext cx="5428413" cy="1527896"/>
          </a:xfrm>
          <a:prstGeom prst="rect">
            <a:avLst/>
          </a:prstGeom>
        </p:spPr>
      </p:pic>
      <p:pic>
        <p:nvPicPr>
          <p:cNvPr id="21" name="Picture 20">
            <a:extLst>
              <a:ext uri="{FF2B5EF4-FFF2-40B4-BE49-F238E27FC236}">
                <a16:creationId xmlns:a16="http://schemas.microsoft.com/office/drawing/2014/main" id="{4669AB5D-62A8-6A4B-A3B3-0E6DD921C73C}"/>
              </a:ext>
            </a:extLst>
          </p:cNvPr>
          <p:cNvPicPr>
            <a:picLocks noChangeAspect="1"/>
          </p:cNvPicPr>
          <p:nvPr/>
        </p:nvPicPr>
        <p:blipFill rotWithShape="1">
          <a:blip r:embed="rId6"/>
          <a:srcRect l="51363" t="74198" r="12349" b="13302"/>
          <a:stretch/>
        </p:blipFill>
        <p:spPr>
          <a:xfrm>
            <a:off x="5176309" y="5369668"/>
            <a:ext cx="3378680" cy="979810"/>
          </a:xfrm>
          <a:prstGeom prst="rect">
            <a:avLst/>
          </a:prstGeom>
        </p:spPr>
      </p:pic>
      <p:pic>
        <p:nvPicPr>
          <p:cNvPr id="15" name="Picture 14">
            <a:extLst>
              <a:ext uri="{FF2B5EF4-FFF2-40B4-BE49-F238E27FC236}">
                <a16:creationId xmlns:a16="http://schemas.microsoft.com/office/drawing/2014/main" id="{44AD982C-4C35-CB4D-B31D-FF57EA8068B9}"/>
              </a:ext>
            </a:extLst>
          </p:cNvPr>
          <p:cNvPicPr>
            <a:picLocks noChangeAspect="1"/>
          </p:cNvPicPr>
          <p:nvPr/>
        </p:nvPicPr>
        <p:blipFill>
          <a:blip r:embed="rId7"/>
          <a:stretch>
            <a:fillRect/>
          </a:stretch>
        </p:blipFill>
        <p:spPr>
          <a:xfrm>
            <a:off x="9856612" y="2848490"/>
            <a:ext cx="2037641" cy="3861881"/>
          </a:xfrm>
          <a:prstGeom prst="rect">
            <a:avLst/>
          </a:prstGeom>
        </p:spPr>
      </p:pic>
      <p:sp>
        <p:nvSpPr>
          <p:cNvPr id="17" name="Oval 16">
            <a:extLst>
              <a:ext uri="{FF2B5EF4-FFF2-40B4-BE49-F238E27FC236}">
                <a16:creationId xmlns:a16="http://schemas.microsoft.com/office/drawing/2014/main" id="{8CDA3911-730D-F548-BDD6-647C1003AF2D}"/>
              </a:ext>
            </a:extLst>
          </p:cNvPr>
          <p:cNvSpPr/>
          <p:nvPr/>
        </p:nvSpPr>
        <p:spPr>
          <a:xfrm>
            <a:off x="1446230" y="3755737"/>
            <a:ext cx="2895548" cy="1230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97EE6C99-C6F1-364A-AD95-AB5A7FFFD1AA}"/>
              </a:ext>
            </a:extLst>
          </p:cNvPr>
          <p:cNvSpPr/>
          <p:nvPr/>
        </p:nvSpPr>
        <p:spPr>
          <a:xfrm>
            <a:off x="6835729" y="3879974"/>
            <a:ext cx="2895548" cy="979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TextBox 15">
            <a:extLst>
              <a:ext uri="{FF2B5EF4-FFF2-40B4-BE49-F238E27FC236}">
                <a16:creationId xmlns:a16="http://schemas.microsoft.com/office/drawing/2014/main" id="{2D68DFE9-01D0-A642-B031-AE67F768E39F}"/>
              </a:ext>
            </a:extLst>
          </p:cNvPr>
          <p:cNvSpPr txBox="1"/>
          <p:nvPr/>
        </p:nvSpPr>
        <p:spPr>
          <a:xfrm>
            <a:off x="239382" y="4124680"/>
            <a:ext cx="9909251" cy="369332"/>
          </a:xfrm>
          <a:prstGeom prst="rect">
            <a:avLst/>
          </a:prstGeom>
          <a:noFill/>
        </p:spPr>
        <p:txBody>
          <a:bodyPr wrap="none" rtlCol="0">
            <a:spAutoFit/>
          </a:bodyPr>
          <a:lstStyle/>
          <a:p>
            <a:r>
              <a:rPr lang="en-AT" dirty="0"/>
              <a:t>INSERT {   </a:t>
            </a:r>
            <a:r>
              <a:rPr lang="en-AT" dirty="0">
                <a:solidFill>
                  <a:schemeClr val="bg1"/>
                </a:solidFill>
              </a:rPr>
              <a:t>Werner_von_Siemens</a:t>
            </a:r>
            <a:r>
              <a:rPr lang="en-AT" dirty="0"/>
              <a:t>     </a:t>
            </a:r>
            <a:r>
              <a:rPr lang="en-AT" sz="1600" i="1" dirty="0"/>
              <a:t>workplaceHomepage</a:t>
            </a:r>
            <a:r>
              <a:rPr lang="en-AT" i="1" dirty="0"/>
              <a:t>   </a:t>
            </a:r>
            <a:r>
              <a:rPr lang="en-AT" i="1" dirty="0">
                <a:solidFill>
                  <a:schemeClr val="bg1"/>
                </a:solidFill>
              </a:rPr>
              <a:t>htttp://siemens.com      </a:t>
            </a:r>
            <a:r>
              <a:rPr lang="en-AT" dirty="0"/>
              <a:t>}</a:t>
            </a:r>
          </a:p>
        </p:txBody>
      </p:sp>
      <p:cxnSp>
        <p:nvCxnSpPr>
          <p:cNvPr id="19" name="Straight Arrow Connector 18">
            <a:extLst>
              <a:ext uri="{FF2B5EF4-FFF2-40B4-BE49-F238E27FC236}">
                <a16:creationId xmlns:a16="http://schemas.microsoft.com/office/drawing/2014/main" id="{EC07EF4D-1089-DC4D-AD5A-13F10BC51D99}"/>
              </a:ext>
            </a:extLst>
          </p:cNvPr>
          <p:cNvCxnSpPr>
            <a:cxnSpLocks/>
          </p:cNvCxnSpPr>
          <p:nvPr/>
        </p:nvCxnSpPr>
        <p:spPr>
          <a:xfrm>
            <a:off x="4341778" y="4494012"/>
            <a:ext cx="2523871"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797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864F7-D4E6-5345-8CD3-286FE0E8078B}"/>
              </a:ext>
            </a:extLst>
          </p:cNvPr>
          <p:cNvSpPr>
            <a:spLocks noGrp="1"/>
          </p:cNvSpPr>
          <p:nvPr>
            <p:ph idx="1"/>
          </p:nvPr>
        </p:nvSpPr>
        <p:spPr/>
        <p:txBody>
          <a:bodyPr/>
          <a:lstStyle/>
          <a:p>
            <a:r>
              <a:rPr lang="en-AT" dirty="0"/>
              <a:t>Product Search and Asset Optimization</a:t>
            </a:r>
          </a:p>
          <a:p>
            <a:r>
              <a:rPr lang="en-AT" dirty="0"/>
              <a:t>Managing inconsistencies in Data Processing</a:t>
            </a:r>
          </a:p>
          <a:p>
            <a:r>
              <a:rPr lang="en-AT" b="1" dirty="0"/>
              <a:t>B2B/B2G/G2B/B2R/R2B Data Ecosystems!</a:t>
            </a:r>
          </a:p>
        </p:txBody>
      </p:sp>
      <p:sp>
        <p:nvSpPr>
          <p:cNvPr id="3" name="Title 2">
            <a:extLst>
              <a:ext uri="{FF2B5EF4-FFF2-40B4-BE49-F238E27FC236}">
                <a16:creationId xmlns:a16="http://schemas.microsoft.com/office/drawing/2014/main" id="{F2FCFE3A-03C2-7F4B-AA79-2CE5FA7FC5A3}"/>
              </a:ext>
            </a:extLst>
          </p:cNvPr>
          <p:cNvSpPr>
            <a:spLocks noGrp="1"/>
          </p:cNvSpPr>
          <p:nvPr>
            <p:ph type="title"/>
          </p:nvPr>
        </p:nvSpPr>
        <p:spPr>
          <a:xfrm>
            <a:off x="615951" y="167640"/>
            <a:ext cx="9225473" cy="1083946"/>
          </a:xfrm>
        </p:spPr>
        <p:txBody>
          <a:bodyPr/>
          <a:lstStyle/>
          <a:p>
            <a:r>
              <a:rPr lang="en-AT" dirty="0"/>
              <a:t>Potential of Enterprise KGs for</a:t>
            </a:r>
            <a:br>
              <a:rPr lang="en-AT" dirty="0"/>
            </a:br>
            <a:r>
              <a:rPr lang="en-AT" dirty="0"/>
              <a:t>Explainable AI &amp;  Product Configuration </a:t>
            </a:r>
          </a:p>
        </p:txBody>
      </p:sp>
      <p:sp>
        <p:nvSpPr>
          <p:cNvPr id="4" name="TextBox 3">
            <a:extLst>
              <a:ext uri="{FF2B5EF4-FFF2-40B4-BE49-F238E27FC236}">
                <a16:creationId xmlns:a16="http://schemas.microsoft.com/office/drawing/2014/main" id="{E675BD4E-7FAC-B644-8859-42C6E81F8248}"/>
              </a:ext>
            </a:extLst>
          </p:cNvPr>
          <p:cNvSpPr txBox="1"/>
          <p:nvPr/>
        </p:nvSpPr>
        <p:spPr>
          <a:xfrm>
            <a:off x="2600357" y="1881937"/>
            <a:ext cx="954696" cy="369332"/>
          </a:xfrm>
          <a:prstGeom prst="rect">
            <a:avLst/>
          </a:prstGeom>
          <a:noFill/>
        </p:spPr>
        <p:txBody>
          <a:bodyPr wrap="square" rtlCol="0">
            <a:spAutoFit/>
          </a:bodyPr>
          <a:lstStyle/>
          <a:p>
            <a:r>
              <a:rPr lang="en-US" dirty="0"/>
              <a:t>C</a:t>
            </a:r>
          </a:p>
        </p:txBody>
      </p:sp>
      <p:sp>
        <p:nvSpPr>
          <p:cNvPr id="5" name="TextBox 4">
            <a:extLst>
              <a:ext uri="{FF2B5EF4-FFF2-40B4-BE49-F238E27FC236}">
                <a16:creationId xmlns:a16="http://schemas.microsoft.com/office/drawing/2014/main" id="{F300DDB5-341C-304D-B6FE-FE6DFF9C7E8A}"/>
              </a:ext>
            </a:extLst>
          </p:cNvPr>
          <p:cNvSpPr txBox="1"/>
          <p:nvPr/>
        </p:nvSpPr>
        <p:spPr>
          <a:xfrm>
            <a:off x="3430122" y="4268875"/>
            <a:ext cx="1019785" cy="1015663"/>
          </a:xfrm>
          <a:prstGeom prst="rect">
            <a:avLst/>
          </a:prstGeom>
          <a:solidFill>
            <a:schemeClr val="bg1"/>
          </a:solidFill>
          <a:ln>
            <a:solidFill>
              <a:srgbClr val="C00000"/>
            </a:solidFill>
          </a:ln>
        </p:spPr>
        <p:txBody>
          <a:bodyPr wrap="square" lIns="0" tIns="0" rIns="0" bIns="0" rtlCol="0">
            <a:spAutoFit/>
          </a:bodyPr>
          <a:lstStyle/>
          <a:p>
            <a:pPr algn="ctr"/>
            <a:r>
              <a:rPr lang="en-US" sz="6600" b="1" dirty="0"/>
              <a:t>R</a:t>
            </a:r>
          </a:p>
        </p:txBody>
      </p:sp>
      <p:sp>
        <p:nvSpPr>
          <p:cNvPr id="6" name="TextBox 5">
            <a:extLst>
              <a:ext uri="{FF2B5EF4-FFF2-40B4-BE49-F238E27FC236}">
                <a16:creationId xmlns:a16="http://schemas.microsoft.com/office/drawing/2014/main" id="{409F7916-9BBA-5C46-99EB-79729BC69D6D}"/>
              </a:ext>
            </a:extLst>
          </p:cNvPr>
          <p:cNvSpPr txBox="1"/>
          <p:nvPr/>
        </p:nvSpPr>
        <p:spPr>
          <a:xfrm>
            <a:off x="6885645" y="4204055"/>
            <a:ext cx="1019785" cy="1015663"/>
          </a:xfrm>
          <a:prstGeom prst="rect">
            <a:avLst/>
          </a:prstGeom>
          <a:solidFill>
            <a:schemeClr val="bg1"/>
          </a:solidFill>
          <a:ln>
            <a:solidFill>
              <a:srgbClr val="C00000"/>
            </a:solidFill>
          </a:ln>
        </p:spPr>
        <p:txBody>
          <a:bodyPr wrap="square" lIns="0" tIns="0" rIns="0" bIns="0" rtlCol="0">
            <a:spAutoFit/>
          </a:bodyPr>
          <a:lstStyle/>
          <a:p>
            <a:pPr algn="ctr"/>
            <a:r>
              <a:rPr lang="en-US" sz="6600" b="1" dirty="0"/>
              <a:t>G</a:t>
            </a:r>
          </a:p>
        </p:txBody>
      </p:sp>
      <p:sp>
        <p:nvSpPr>
          <p:cNvPr id="7" name="TextBox 6">
            <a:extLst>
              <a:ext uri="{FF2B5EF4-FFF2-40B4-BE49-F238E27FC236}">
                <a16:creationId xmlns:a16="http://schemas.microsoft.com/office/drawing/2014/main" id="{E41D1E4D-4B14-6949-9C13-541FA991F67E}"/>
              </a:ext>
            </a:extLst>
          </p:cNvPr>
          <p:cNvSpPr txBox="1"/>
          <p:nvPr/>
        </p:nvSpPr>
        <p:spPr>
          <a:xfrm>
            <a:off x="5145362" y="2720040"/>
            <a:ext cx="1019785" cy="1015663"/>
          </a:xfrm>
          <a:prstGeom prst="rect">
            <a:avLst/>
          </a:prstGeom>
          <a:solidFill>
            <a:schemeClr val="bg1"/>
          </a:solidFill>
          <a:ln>
            <a:solidFill>
              <a:srgbClr val="C00000"/>
            </a:solidFill>
          </a:ln>
        </p:spPr>
        <p:txBody>
          <a:bodyPr wrap="square" lIns="0" tIns="0" rIns="0" bIns="0" rtlCol="0">
            <a:spAutoFit/>
          </a:bodyPr>
          <a:lstStyle/>
          <a:p>
            <a:pPr algn="ctr"/>
            <a:r>
              <a:rPr lang="en-US" sz="6600" b="1" dirty="0"/>
              <a:t>B</a:t>
            </a:r>
          </a:p>
        </p:txBody>
      </p:sp>
      <p:sp>
        <p:nvSpPr>
          <p:cNvPr id="8" name="TextBox 7">
            <a:extLst>
              <a:ext uri="{FF2B5EF4-FFF2-40B4-BE49-F238E27FC236}">
                <a16:creationId xmlns:a16="http://schemas.microsoft.com/office/drawing/2014/main" id="{9ACD1EA8-4614-7F48-84C0-078E475F22A2}"/>
              </a:ext>
            </a:extLst>
          </p:cNvPr>
          <p:cNvSpPr txBox="1"/>
          <p:nvPr/>
        </p:nvSpPr>
        <p:spPr>
          <a:xfrm>
            <a:off x="6582385" y="5287749"/>
            <a:ext cx="1737463" cy="369332"/>
          </a:xfrm>
          <a:prstGeom prst="rect">
            <a:avLst/>
          </a:prstGeom>
          <a:noFill/>
        </p:spPr>
        <p:txBody>
          <a:bodyPr wrap="none" rtlCol="0">
            <a:spAutoFit/>
          </a:bodyPr>
          <a:lstStyle/>
          <a:p>
            <a:r>
              <a:rPr lang="en-US" dirty="0"/>
              <a:t>Governments</a:t>
            </a:r>
          </a:p>
        </p:txBody>
      </p:sp>
      <p:sp>
        <p:nvSpPr>
          <p:cNvPr id="9" name="TextBox 8">
            <a:extLst>
              <a:ext uri="{FF2B5EF4-FFF2-40B4-BE49-F238E27FC236}">
                <a16:creationId xmlns:a16="http://schemas.microsoft.com/office/drawing/2014/main" id="{F6CD225A-6485-254A-A55E-2F558BEF3370}"/>
              </a:ext>
            </a:extLst>
          </p:cNvPr>
          <p:cNvSpPr txBox="1"/>
          <p:nvPr/>
        </p:nvSpPr>
        <p:spPr>
          <a:xfrm>
            <a:off x="4968986" y="3741213"/>
            <a:ext cx="1196161" cy="369332"/>
          </a:xfrm>
          <a:prstGeom prst="rect">
            <a:avLst/>
          </a:prstGeom>
          <a:noFill/>
        </p:spPr>
        <p:txBody>
          <a:bodyPr wrap="none" rtlCol="0">
            <a:spAutoFit/>
          </a:bodyPr>
          <a:lstStyle/>
          <a:p>
            <a:r>
              <a:rPr lang="en-US" dirty="0"/>
              <a:t>Businesses</a:t>
            </a:r>
          </a:p>
        </p:txBody>
      </p:sp>
      <p:sp>
        <p:nvSpPr>
          <p:cNvPr id="10" name="TextBox 9">
            <a:extLst>
              <a:ext uri="{FF2B5EF4-FFF2-40B4-BE49-F238E27FC236}">
                <a16:creationId xmlns:a16="http://schemas.microsoft.com/office/drawing/2014/main" id="{D8C1B9D3-4A1C-F440-82F3-B6FD45510952}"/>
              </a:ext>
            </a:extLst>
          </p:cNvPr>
          <p:cNvSpPr txBox="1"/>
          <p:nvPr/>
        </p:nvSpPr>
        <p:spPr>
          <a:xfrm>
            <a:off x="3321513" y="5284538"/>
            <a:ext cx="1237005" cy="369332"/>
          </a:xfrm>
          <a:prstGeom prst="rect">
            <a:avLst/>
          </a:prstGeom>
          <a:noFill/>
        </p:spPr>
        <p:txBody>
          <a:bodyPr wrap="none" rtlCol="0">
            <a:spAutoFit/>
          </a:bodyPr>
          <a:lstStyle/>
          <a:p>
            <a:r>
              <a:rPr lang="en-US" dirty="0"/>
              <a:t>Research</a:t>
            </a:r>
          </a:p>
        </p:txBody>
      </p:sp>
    </p:spTree>
    <p:extLst>
      <p:ext uri="{BB962C8B-B14F-4D97-AF65-F5344CB8AC3E}">
        <p14:creationId xmlns:p14="http://schemas.microsoft.com/office/powerpoint/2010/main" val="24501551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17D299-CE42-3040-A8E3-6536818EA9E2}"/>
              </a:ext>
            </a:extLst>
          </p:cNvPr>
          <p:cNvSpPr>
            <a:spLocks noGrp="1"/>
          </p:cNvSpPr>
          <p:nvPr>
            <p:ph idx="1"/>
          </p:nvPr>
        </p:nvSpPr>
        <p:spPr>
          <a:xfrm>
            <a:off x="615951" y="1251586"/>
            <a:ext cx="10346192" cy="4624686"/>
          </a:xfrm>
        </p:spPr>
        <p:txBody>
          <a:bodyPr/>
          <a:lstStyle/>
          <a:p>
            <a:r>
              <a:rPr lang="en-AT" dirty="0"/>
              <a:t>enable collaboration between AI and people</a:t>
            </a:r>
          </a:p>
          <a:p>
            <a:r>
              <a:rPr lang="en-AT" dirty="0"/>
              <a:t>KGs to model processes, behaviours, optimization strategies</a:t>
            </a:r>
          </a:p>
          <a:p>
            <a:endParaRPr lang="en-AT" dirty="0"/>
          </a:p>
          <a:p>
            <a:endParaRPr lang="en-AT" dirty="0"/>
          </a:p>
          <a:p>
            <a:endParaRPr lang="en-AT" dirty="0"/>
          </a:p>
          <a:p>
            <a:endParaRPr lang="en-AT" dirty="0"/>
          </a:p>
          <a:p>
            <a:endParaRPr lang="en-AT" dirty="0"/>
          </a:p>
          <a:p>
            <a:endParaRPr lang="en-AT" dirty="0"/>
          </a:p>
          <a:p>
            <a:endParaRPr lang="en-AT" dirty="0"/>
          </a:p>
          <a:p>
            <a:endParaRPr lang="en-AT" dirty="0"/>
          </a:p>
          <a:p>
            <a:endParaRPr lang="en-AT" dirty="0"/>
          </a:p>
          <a:p>
            <a:r>
              <a:rPr lang="en-AT" dirty="0"/>
              <a:t>EU project TEAMING.AI </a:t>
            </a:r>
            <a:r>
              <a:rPr lang="en-GB" dirty="0">
                <a:hlinkClick r:id="rId2"/>
              </a:rPr>
              <a:t>https://www.teamingai-project.eu/</a:t>
            </a:r>
            <a:r>
              <a:rPr lang="en-GB" dirty="0"/>
              <a:t> </a:t>
            </a:r>
            <a:endParaRPr lang="en-AT" dirty="0"/>
          </a:p>
        </p:txBody>
      </p:sp>
      <p:sp>
        <p:nvSpPr>
          <p:cNvPr id="3" name="Title 2">
            <a:extLst>
              <a:ext uri="{FF2B5EF4-FFF2-40B4-BE49-F238E27FC236}">
                <a16:creationId xmlns:a16="http://schemas.microsoft.com/office/drawing/2014/main" id="{78AD83C6-47D8-CD45-A298-2928EF81124D}"/>
              </a:ext>
            </a:extLst>
          </p:cNvPr>
          <p:cNvSpPr>
            <a:spLocks noGrp="1"/>
          </p:cNvSpPr>
          <p:nvPr>
            <p:ph type="title"/>
          </p:nvPr>
        </p:nvSpPr>
        <p:spPr/>
        <p:txBody>
          <a:bodyPr/>
          <a:lstStyle/>
          <a:p>
            <a:r>
              <a:rPr lang="en-AT" dirty="0"/>
              <a:t>What's next? KGs in Industry/Production:</a:t>
            </a:r>
          </a:p>
        </p:txBody>
      </p:sp>
      <p:pic>
        <p:nvPicPr>
          <p:cNvPr id="5" name="Picture 4">
            <a:extLst>
              <a:ext uri="{FF2B5EF4-FFF2-40B4-BE49-F238E27FC236}">
                <a16:creationId xmlns:a16="http://schemas.microsoft.com/office/drawing/2014/main" id="{C8C2CDEC-D698-9E44-BB25-05BC0E69EBEF}"/>
              </a:ext>
            </a:extLst>
          </p:cNvPr>
          <p:cNvPicPr>
            <a:picLocks noChangeAspect="1"/>
          </p:cNvPicPr>
          <p:nvPr/>
        </p:nvPicPr>
        <p:blipFill>
          <a:blip r:embed="rId3"/>
          <a:stretch>
            <a:fillRect/>
          </a:stretch>
        </p:blipFill>
        <p:spPr>
          <a:xfrm>
            <a:off x="935831" y="1957100"/>
            <a:ext cx="7622382" cy="3285824"/>
          </a:xfrm>
          <a:prstGeom prst="rect">
            <a:avLst/>
          </a:prstGeom>
        </p:spPr>
      </p:pic>
      <p:sp>
        <p:nvSpPr>
          <p:cNvPr id="6" name="Rectangle 5">
            <a:extLst>
              <a:ext uri="{FF2B5EF4-FFF2-40B4-BE49-F238E27FC236}">
                <a16:creationId xmlns:a16="http://schemas.microsoft.com/office/drawing/2014/main" id="{74AE928D-E6DB-9145-9BDC-2280184B9261}"/>
              </a:ext>
            </a:extLst>
          </p:cNvPr>
          <p:cNvSpPr/>
          <p:nvPr/>
        </p:nvSpPr>
        <p:spPr>
          <a:xfrm>
            <a:off x="4747022" y="5931336"/>
            <a:ext cx="7444978" cy="523220"/>
          </a:xfrm>
          <a:prstGeom prst="rect">
            <a:avLst/>
          </a:prstGeom>
        </p:spPr>
        <p:txBody>
          <a:bodyPr wrap="square">
            <a:spAutoFit/>
          </a:bodyPr>
          <a:lstStyle/>
          <a:p>
            <a:r>
              <a:rPr lang="en-GB" sz="1400" dirty="0"/>
              <a:t>This project receives funding from the European Union’s Horizon 2020 Research and Innovation Programme under Grant Agreement Number 957402</a:t>
            </a:r>
            <a:r>
              <a:rPr lang="en-GB" sz="1400" b="1" dirty="0"/>
              <a:t> </a:t>
            </a:r>
            <a:endParaRPr lang="en-AT" sz="1400" dirty="0"/>
          </a:p>
        </p:txBody>
      </p:sp>
      <p:pic>
        <p:nvPicPr>
          <p:cNvPr id="1026" name="Picture 2">
            <a:extLst>
              <a:ext uri="{FF2B5EF4-FFF2-40B4-BE49-F238E27FC236}">
                <a16:creationId xmlns:a16="http://schemas.microsoft.com/office/drawing/2014/main" id="{0B945705-14AA-F244-9493-D405A3B2C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01" y="5986400"/>
            <a:ext cx="785321" cy="523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C59493D-97E1-C14B-BE4A-E0D2A35AC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5854292"/>
            <a:ext cx="2990850" cy="78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816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C2A8-0076-AF4C-BFA2-8B7079C9E29D}"/>
              </a:ext>
            </a:extLst>
          </p:cNvPr>
          <p:cNvSpPr>
            <a:spLocks noGrp="1"/>
          </p:cNvSpPr>
          <p:nvPr>
            <p:ph type="title"/>
          </p:nvPr>
        </p:nvSpPr>
        <p:spPr>
          <a:xfrm>
            <a:off x="164082" y="293487"/>
            <a:ext cx="10403604" cy="809626"/>
          </a:xfrm>
        </p:spPr>
        <p:txBody>
          <a:bodyPr/>
          <a:lstStyle/>
          <a:p>
            <a:pPr lvl="1"/>
            <a:r>
              <a:rPr lang="en-AT" dirty="0"/>
              <a:t>What's next? How to enable Data Ecosystems</a:t>
            </a:r>
            <a:r>
              <a:rPr lang="en-AT" dirty="0">
                <a:solidFill>
                  <a:schemeClr val="bg1">
                    <a:lumMod val="50000"/>
                  </a:schemeClr>
                </a:solidFill>
              </a:rPr>
              <a:t>?</a:t>
            </a:r>
            <a:endParaRPr lang="en-AT" dirty="0"/>
          </a:p>
        </p:txBody>
      </p:sp>
      <p:sp>
        <p:nvSpPr>
          <p:cNvPr id="3" name="Text Placeholder 2">
            <a:extLst>
              <a:ext uri="{FF2B5EF4-FFF2-40B4-BE49-F238E27FC236}">
                <a16:creationId xmlns:a16="http://schemas.microsoft.com/office/drawing/2014/main" id="{34EF54AB-50BB-1949-B2DE-BCFD182089EE}"/>
              </a:ext>
            </a:extLst>
          </p:cNvPr>
          <p:cNvSpPr>
            <a:spLocks noGrp="1"/>
          </p:cNvSpPr>
          <p:nvPr>
            <p:ph type="body" sz="half" idx="1"/>
          </p:nvPr>
        </p:nvSpPr>
        <p:spPr>
          <a:xfrm>
            <a:off x="3761771" y="1590675"/>
            <a:ext cx="8208667" cy="4681538"/>
          </a:xfrm>
        </p:spPr>
        <p:txBody>
          <a:bodyPr/>
          <a:lstStyle/>
          <a:p>
            <a:pPr lvl="1"/>
            <a:r>
              <a:rPr lang="en-AT" dirty="0"/>
              <a:t>How to enable Data Ecosystems</a:t>
            </a:r>
            <a:r>
              <a:rPr lang="en-AT" dirty="0">
                <a:solidFill>
                  <a:schemeClr val="bg1">
                    <a:lumMod val="50000"/>
                  </a:schemeClr>
                </a:solidFill>
              </a:rPr>
              <a:t>?</a:t>
            </a:r>
          </a:p>
          <a:p>
            <a:pPr lvl="2">
              <a:buClr>
                <a:srgbClr val="0096D3"/>
              </a:buClr>
            </a:pPr>
            <a:endParaRPr lang="en-AT" sz="1050" dirty="0">
              <a:solidFill>
                <a:srgbClr val="000000"/>
              </a:solidFill>
            </a:endParaRPr>
          </a:p>
          <a:p>
            <a:pPr lvl="2"/>
            <a:r>
              <a:rPr lang="en-AT" dirty="0"/>
              <a:t>To really leverrage cross-department/enterprise use cases the concepts of KGs and data sharing need to be be realized like in </a:t>
            </a:r>
            <a:r>
              <a:rPr lang="en-AT" b="1" i="1" dirty="0"/>
              <a:t>Open Science</a:t>
            </a:r>
          </a:p>
          <a:p>
            <a:pPr lvl="2">
              <a:buClr>
                <a:srgbClr val="0096D3"/>
              </a:buClr>
            </a:pPr>
            <a:endParaRPr lang="en-AT" sz="1050" dirty="0">
              <a:solidFill>
                <a:srgbClr val="000000"/>
              </a:solidFill>
            </a:endParaRPr>
          </a:p>
          <a:p>
            <a:pPr lvl="2"/>
            <a:endParaRPr lang="en-AT" dirty="0"/>
          </a:p>
          <a:p>
            <a:pPr lvl="2"/>
            <a:r>
              <a:rPr lang="en-AT" sz="2000" dirty="0"/>
              <a:t>semantically enabled "data portals" with "the cloud"</a:t>
            </a:r>
          </a:p>
          <a:p>
            <a:pPr lvl="5"/>
            <a:r>
              <a:rPr lang="en-AT" sz="2000" dirty="0"/>
              <a:t>KG-enabled</a:t>
            </a:r>
          </a:p>
          <a:p>
            <a:pPr lvl="5"/>
            <a:r>
              <a:rPr lang="en-AT" sz="2000" dirty="0"/>
              <a:t>+ decentralized</a:t>
            </a:r>
          </a:p>
          <a:p>
            <a:pPr lvl="5"/>
            <a:r>
              <a:rPr lang="en-AT" sz="2000" dirty="0"/>
              <a:t>+ ensure data </a:t>
            </a:r>
            <a:r>
              <a:rPr lang="en-GB" sz="2000" dirty="0"/>
              <a:t>sovereignty</a:t>
            </a:r>
            <a:endParaRPr lang="en-AT" sz="2000" dirty="0"/>
          </a:p>
          <a:p>
            <a:pPr marL="969646" lvl="3" indent="0">
              <a:buNone/>
            </a:pPr>
            <a:endParaRPr lang="en-AT" i="1" dirty="0"/>
          </a:p>
          <a:p>
            <a:pPr lvl="2"/>
            <a:endParaRPr lang="en-AT" sz="1050" dirty="0"/>
          </a:p>
        </p:txBody>
      </p:sp>
      <p:sp>
        <p:nvSpPr>
          <p:cNvPr id="5" name="Rectangle 4">
            <a:extLst>
              <a:ext uri="{FF2B5EF4-FFF2-40B4-BE49-F238E27FC236}">
                <a16:creationId xmlns:a16="http://schemas.microsoft.com/office/drawing/2014/main" id="{789CD683-1F30-F047-BB4D-64D6037EA8C7}"/>
              </a:ext>
            </a:extLst>
          </p:cNvPr>
          <p:cNvSpPr/>
          <p:nvPr/>
        </p:nvSpPr>
        <p:spPr>
          <a:xfrm>
            <a:off x="164082" y="1590675"/>
            <a:ext cx="3037114" cy="2308324"/>
          </a:xfrm>
          <a:prstGeom prst="rect">
            <a:avLst/>
          </a:prstGeom>
          <a:ln>
            <a:solidFill>
              <a:srgbClr val="169CD6"/>
            </a:solidFill>
          </a:ln>
        </p:spPr>
        <p:txBody>
          <a:bodyPr wrap="square" lIns="0">
            <a:noAutofit/>
          </a:bodyPr>
          <a:lstStyle/>
          <a:p>
            <a:pPr marL="649606" lvl="2" indent="0">
              <a:buClr>
                <a:srgbClr val="0096D3"/>
              </a:buClr>
              <a:buNone/>
            </a:pPr>
            <a:r>
              <a:rPr lang="en-GB" b="1" dirty="0">
                <a:solidFill>
                  <a:srgbClr val="000000"/>
                </a:solidFill>
              </a:rPr>
              <a:t>F</a:t>
            </a:r>
            <a:r>
              <a:rPr lang="en-GB" dirty="0">
                <a:solidFill>
                  <a:srgbClr val="000000"/>
                </a:solidFill>
              </a:rPr>
              <a:t>indability, </a:t>
            </a:r>
          </a:p>
          <a:p>
            <a:pPr marL="649606" lvl="2" indent="0">
              <a:buClr>
                <a:srgbClr val="0096D3"/>
              </a:buClr>
              <a:buNone/>
            </a:pPr>
            <a:endParaRPr lang="en-GB" b="1" dirty="0">
              <a:solidFill>
                <a:srgbClr val="000000"/>
              </a:solidFill>
            </a:endParaRPr>
          </a:p>
          <a:p>
            <a:pPr marL="649606" lvl="2" indent="0">
              <a:buClr>
                <a:srgbClr val="0096D3"/>
              </a:buClr>
              <a:buNone/>
            </a:pPr>
            <a:r>
              <a:rPr lang="en-GB" b="1" dirty="0" err="1">
                <a:solidFill>
                  <a:srgbClr val="000000"/>
                </a:solidFill>
              </a:rPr>
              <a:t>A</a:t>
            </a:r>
            <a:r>
              <a:rPr lang="en-GB" dirty="0" err="1">
                <a:solidFill>
                  <a:srgbClr val="000000"/>
                </a:solidFill>
              </a:rPr>
              <a:t>ccessability</a:t>
            </a:r>
            <a:endParaRPr lang="en-GB" dirty="0">
              <a:solidFill>
                <a:srgbClr val="000000"/>
              </a:solidFill>
            </a:endParaRP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I</a:t>
            </a:r>
            <a:r>
              <a:rPr lang="en-GB" dirty="0">
                <a:solidFill>
                  <a:srgbClr val="000000"/>
                </a:solidFill>
              </a:rPr>
              <a:t>nteroperability</a:t>
            </a:r>
          </a:p>
          <a:p>
            <a:pPr marL="649606" lvl="2" indent="0">
              <a:buClr>
                <a:srgbClr val="0096D3"/>
              </a:buClr>
              <a:buNone/>
            </a:pPr>
            <a:endParaRPr lang="en-GB" b="1" dirty="0">
              <a:solidFill>
                <a:srgbClr val="000000"/>
              </a:solidFill>
            </a:endParaRPr>
          </a:p>
          <a:p>
            <a:pPr marL="649606" lvl="2" indent="0">
              <a:buClr>
                <a:srgbClr val="0096D3"/>
              </a:buClr>
              <a:buNone/>
            </a:pPr>
            <a:r>
              <a:rPr lang="en-GB" b="1" dirty="0">
                <a:solidFill>
                  <a:srgbClr val="000000"/>
                </a:solidFill>
              </a:rPr>
              <a:t>R</a:t>
            </a:r>
            <a:r>
              <a:rPr lang="en-GB" dirty="0">
                <a:solidFill>
                  <a:srgbClr val="000000"/>
                </a:solidFill>
              </a:rPr>
              <a:t>euse/Reusability</a:t>
            </a:r>
            <a:endParaRPr lang="en-AT" dirty="0"/>
          </a:p>
        </p:txBody>
      </p:sp>
      <p:sp>
        <p:nvSpPr>
          <p:cNvPr id="4" name="Rectangle 3">
            <a:extLst>
              <a:ext uri="{FF2B5EF4-FFF2-40B4-BE49-F238E27FC236}">
                <a16:creationId xmlns:a16="http://schemas.microsoft.com/office/drawing/2014/main" id="{F47852E3-9C9B-5D4D-AA16-F0F2A6E3D8A7}"/>
              </a:ext>
            </a:extLst>
          </p:cNvPr>
          <p:cNvSpPr/>
          <p:nvPr/>
        </p:nvSpPr>
        <p:spPr>
          <a:xfrm>
            <a:off x="221562" y="6072657"/>
            <a:ext cx="11970438" cy="600164"/>
          </a:xfrm>
          <a:prstGeom prst="rect">
            <a:avLst/>
          </a:prstGeom>
        </p:spPr>
        <p:txBody>
          <a:bodyPr wrap="square">
            <a:spAutoFit/>
          </a:bodyPr>
          <a:lstStyle/>
          <a:p>
            <a:r>
              <a:rPr lang="en-GB" sz="1100" dirty="0"/>
              <a:t>Bernhard Moser, Georg </a:t>
            </a:r>
            <a:r>
              <a:rPr lang="en-GB" sz="1100" dirty="0" err="1"/>
              <a:t>Dorffner</a:t>
            </a:r>
            <a:r>
              <a:rPr lang="en-GB" sz="1100" dirty="0"/>
              <a:t>, Thomas </a:t>
            </a:r>
            <a:r>
              <a:rPr lang="en-GB" sz="1100" dirty="0" err="1"/>
              <a:t>Eiter</a:t>
            </a:r>
            <a:r>
              <a:rPr lang="en-GB" sz="1100" dirty="0"/>
              <a:t>, Wolfgang Faber, Günther </a:t>
            </a:r>
            <a:r>
              <a:rPr lang="en-GB" sz="1100" dirty="0" err="1"/>
              <a:t>Klambauer</a:t>
            </a:r>
            <a:r>
              <a:rPr lang="en-GB" sz="1100" dirty="0"/>
              <a:t>, Robert </a:t>
            </a:r>
            <a:r>
              <a:rPr lang="en-GB" sz="1100" dirty="0" err="1"/>
              <a:t>Legenstein</a:t>
            </a:r>
            <a:r>
              <a:rPr lang="en-GB" sz="1100" dirty="0"/>
              <a:t>, Bernhard Nessler, Axel Polleres, and Stefan </a:t>
            </a:r>
            <a:r>
              <a:rPr lang="en-GB" sz="1100" dirty="0" err="1"/>
              <a:t>Woltran</a:t>
            </a:r>
            <a:r>
              <a:rPr lang="en-GB" sz="1100" dirty="0"/>
              <a:t>. </a:t>
            </a:r>
            <a:r>
              <a:rPr lang="en-GB" sz="1100" dirty="0" err="1"/>
              <a:t>Österreichische</a:t>
            </a:r>
            <a:r>
              <a:rPr lang="en-GB" sz="1100" dirty="0"/>
              <a:t> AI </a:t>
            </a:r>
            <a:r>
              <a:rPr lang="en-GB" sz="1100" dirty="0" err="1"/>
              <a:t>Strategie</a:t>
            </a:r>
            <a:r>
              <a:rPr lang="en-GB" sz="1100" dirty="0"/>
              <a:t> </a:t>
            </a:r>
            <a:r>
              <a:rPr lang="en-GB" sz="1100" dirty="0" err="1"/>
              <a:t>aus</a:t>
            </a:r>
            <a:r>
              <a:rPr lang="en-GB" sz="1100" dirty="0"/>
              <a:t> Sicht der </a:t>
            </a:r>
            <a:r>
              <a:rPr lang="en-GB" sz="1100" dirty="0" err="1"/>
              <a:t>Wissenschaft</a:t>
            </a:r>
            <a:r>
              <a:rPr lang="en-GB" sz="1100" dirty="0"/>
              <a:t>: </a:t>
            </a:r>
            <a:r>
              <a:rPr lang="en-GB" sz="1100" dirty="0" err="1"/>
              <a:t>Forderungen</a:t>
            </a:r>
            <a:r>
              <a:rPr lang="en-GB" sz="1100" dirty="0"/>
              <a:t> der ASAI </a:t>
            </a:r>
            <a:r>
              <a:rPr lang="en-GB" sz="1100" dirty="0" err="1"/>
              <a:t>zu</a:t>
            </a:r>
            <a:r>
              <a:rPr lang="en-GB" sz="1100" dirty="0"/>
              <a:t> </a:t>
            </a:r>
            <a:r>
              <a:rPr lang="en-GB" sz="1100" dirty="0" err="1"/>
              <a:t>einer</a:t>
            </a:r>
            <a:r>
              <a:rPr lang="en-GB" sz="1100" dirty="0"/>
              <a:t> </a:t>
            </a:r>
            <a:r>
              <a:rPr lang="en-GB" sz="1100" dirty="0" err="1"/>
              <a:t>konkreten</a:t>
            </a:r>
            <a:r>
              <a:rPr lang="en-GB" sz="1100" dirty="0"/>
              <a:t> AI </a:t>
            </a:r>
            <a:r>
              <a:rPr lang="en-GB" sz="1100" dirty="0" err="1"/>
              <a:t>Strategie</a:t>
            </a:r>
            <a:r>
              <a:rPr lang="en-GB" sz="1100" dirty="0"/>
              <a:t> in </a:t>
            </a:r>
            <a:r>
              <a:rPr lang="en-GB" sz="1100" dirty="0" err="1"/>
              <a:t>Österreich</a:t>
            </a:r>
            <a:r>
              <a:rPr lang="en-GB" sz="1100" dirty="0"/>
              <a:t>. </a:t>
            </a:r>
            <a:r>
              <a:rPr lang="en-GB" sz="1100" i="1" dirty="0"/>
              <a:t>OCG Journal</a:t>
            </a:r>
            <a:r>
              <a:rPr lang="en-GB" sz="1100" dirty="0"/>
              <a:t>, 01/2020:14--17, 2020. Invited article (in German). [ </a:t>
            </a:r>
            <a:r>
              <a:rPr lang="en-GB" sz="1100" dirty="0">
                <a:hlinkClick r:id="rId2"/>
              </a:rPr>
              <a:t>http</a:t>
            </a:r>
            <a:r>
              <a:rPr lang="en-GB" sz="1100" dirty="0"/>
              <a:t> ] </a:t>
            </a:r>
            <a:endParaRPr lang="en-AT" sz="1100" dirty="0"/>
          </a:p>
        </p:txBody>
      </p:sp>
      <p:pic>
        <p:nvPicPr>
          <p:cNvPr id="8" name="Picture 7">
            <a:extLst>
              <a:ext uri="{FF2B5EF4-FFF2-40B4-BE49-F238E27FC236}">
                <a16:creationId xmlns:a16="http://schemas.microsoft.com/office/drawing/2014/main" id="{77900CF5-67D1-8544-AABE-F2B32E148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809">
            <a:off x="354775" y="3931205"/>
            <a:ext cx="5631628" cy="1993857"/>
          </a:xfrm>
          <a:prstGeom prst="rect">
            <a:avLst/>
          </a:prstGeom>
          <a:ln>
            <a:solidFill>
              <a:srgbClr val="169CD6"/>
            </a:solidFill>
          </a:ln>
        </p:spPr>
      </p:pic>
      <p:sp>
        <p:nvSpPr>
          <p:cNvPr id="7" name="Slide Number Placeholder 3">
            <a:extLst>
              <a:ext uri="{FF2B5EF4-FFF2-40B4-BE49-F238E27FC236}">
                <a16:creationId xmlns:a16="http://schemas.microsoft.com/office/drawing/2014/main" id="{51BD67B3-B73F-2248-B348-4DFF2E13FC4C}"/>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29</a:t>
            </a:fld>
            <a:endParaRPr lang="de-AT" sz="1100" dirty="0">
              <a:solidFill>
                <a:schemeClr val="bg1">
                  <a:lumMod val="75000"/>
                </a:schemeClr>
              </a:solidFill>
            </a:endParaRPr>
          </a:p>
        </p:txBody>
      </p:sp>
      <p:sp>
        <p:nvSpPr>
          <p:cNvPr id="9" name="Rectangle 8">
            <a:extLst>
              <a:ext uri="{FF2B5EF4-FFF2-40B4-BE49-F238E27FC236}">
                <a16:creationId xmlns:a16="http://schemas.microsoft.com/office/drawing/2014/main" id="{87C0CAA8-7FD5-634E-904E-F82E54260089}"/>
              </a:ext>
            </a:extLst>
          </p:cNvPr>
          <p:cNvSpPr/>
          <p:nvPr/>
        </p:nvSpPr>
        <p:spPr>
          <a:xfrm>
            <a:off x="6511345" y="3053962"/>
            <a:ext cx="4974888" cy="369332"/>
          </a:xfrm>
          <a:prstGeom prst="rect">
            <a:avLst/>
          </a:prstGeom>
        </p:spPr>
        <p:txBody>
          <a:bodyPr wrap="none">
            <a:spAutoFit/>
          </a:bodyPr>
          <a:lstStyle/>
          <a:p>
            <a:r>
              <a:rPr lang="en-GB" dirty="0">
                <a:solidFill>
                  <a:srgbClr val="000000"/>
                </a:solidFill>
              </a:rPr>
              <a:t>  </a:t>
            </a:r>
            <a:r>
              <a:rPr lang="en-AT" dirty="0">
                <a:hlinkClick r:id="rId4"/>
              </a:rPr>
              <a:t>https://www.go-fair.org/fair-principles/</a:t>
            </a:r>
            <a:r>
              <a:rPr lang="en-AT" dirty="0"/>
              <a:t> </a:t>
            </a:r>
          </a:p>
        </p:txBody>
      </p:sp>
      <p:pic>
        <p:nvPicPr>
          <p:cNvPr id="10" name="Picture 9">
            <a:extLst>
              <a:ext uri="{FF2B5EF4-FFF2-40B4-BE49-F238E27FC236}">
                <a16:creationId xmlns:a16="http://schemas.microsoft.com/office/drawing/2014/main" id="{13C1BF95-3502-EB4F-9751-D849C29DEF1D}"/>
              </a:ext>
            </a:extLst>
          </p:cNvPr>
          <p:cNvPicPr>
            <a:picLocks noChangeAspect="1"/>
          </p:cNvPicPr>
          <p:nvPr/>
        </p:nvPicPr>
        <p:blipFill>
          <a:blip r:embed="rId5"/>
          <a:stretch>
            <a:fillRect/>
          </a:stretch>
        </p:blipFill>
        <p:spPr>
          <a:xfrm>
            <a:off x="4797866" y="2973273"/>
            <a:ext cx="1817773" cy="572262"/>
          </a:xfrm>
          <a:prstGeom prst="rect">
            <a:avLst/>
          </a:prstGeom>
        </p:spPr>
      </p:pic>
    </p:spTree>
    <p:extLst>
      <p:ext uri="{BB962C8B-B14F-4D97-AF65-F5344CB8AC3E}">
        <p14:creationId xmlns:p14="http://schemas.microsoft.com/office/powerpoint/2010/main" val="30830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97267-4D63-EE41-882B-66ED5706A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305" y="1313018"/>
            <a:ext cx="4135695" cy="4231963"/>
          </a:xfrm>
          <a:prstGeom prst="rect">
            <a:avLst/>
          </a:prstGeom>
        </p:spPr>
      </p:pic>
      <p:sp>
        <p:nvSpPr>
          <p:cNvPr id="2" name="Content Placeholder 1">
            <a:extLst>
              <a:ext uri="{FF2B5EF4-FFF2-40B4-BE49-F238E27FC236}">
                <a16:creationId xmlns:a16="http://schemas.microsoft.com/office/drawing/2014/main" id="{0AC401A9-9BB4-CF45-B12D-51C8DF7C2387}"/>
              </a:ext>
            </a:extLst>
          </p:cNvPr>
          <p:cNvSpPr>
            <a:spLocks noGrp="1"/>
          </p:cNvSpPr>
          <p:nvPr>
            <p:ph idx="1"/>
          </p:nvPr>
        </p:nvSpPr>
        <p:spPr>
          <a:xfrm>
            <a:off x="0" y="1399528"/>
            <a:ext cx="10418324" cy="5094618"/>
          </a:xfrm>
        </p:spPr>
        <p:txBody>
          <a:bodyPr>
            <a:normAutofit fontScale="92500" lnSpcReduction="10000"/>
          </a:bodyPr>
          <a:lstStyle/>
          <a:p>
            <a:r>
              <a:rPr lang="en-AT" dirty="0"/>
              <a:t>past ~15 years research in Semantic Web and Linked (Open) Data</a:t>
            </a:r>
          </a:p>
          <a:p>
            <a:pPr marL="0" indent="0">
              <a:buNone/>
            </a:pPr>
            <a:endParaRPr lang="en-AT" dirty="0"/>
          </a:p>
          <a:p>
            <a:pPr lvl="1"/>
            <a:r>
              <a:rPr lang="en-AT" dirty="0"/>
              <a:t>Standards (RDF, SPARQL, etc.) for </a:t>
            </a:r>
          </a:p>
          <a:p>
            <a:pPr lvl="2"/>
            <a:r>
              <a:rPr lang="en-AT" dirty="0"/>
              <a:t>machine-readable</a:t>
            </a:r>
          </a:p>
          <a:p>
            <a:pPr lvl="2"/>
            <a:r>
              <a:rPr lang="en-AT" dirty="0"/>
              <a:t>based on (</a:t>
            </a:r>
            <a:r>
              <a:rPr lang="en-AT" i="1" dirty="0"/>
              <a:t>collaboratively</a:t>
            </a:r>
            <a:r>
              <a:rPr lang="en-AT" dirty="0"/>
              <a:t>) agreed, evolving  schemata (ontologies)</a:t>
            </a:r>
          </a:p>
          <a:p>
            <a:pPr lvl="2"/>
            <a:r>
              <a:rPr lang="en-AT" dirty="0"/>
              <a:t>decentralized</a:t>
            </a:r>
          </a:p>
          <a:p>
            <a:pPr lvl="1"/>
            <a:r>
              <a:rPr lang="en-AT" dirty="0"/>
              <a:t>Data Publishing &amp; Processing</a:t>
            </a:r>
          </a:p>
          <a:p>
            <a:pPr lvl="1"/>
            <a:endParaRPr lang="en-AT" dirty="0"/>
          </a:p>
          <a:p>
            <a:pPr marL="320040" lvl="1" indent="0">
              <a:buNone/>
            </a:pPr>
            <a:endParaRPr lang="en-AT" dirty="0"/>
          </a:p>
          <a:p>
            <a:pPr lvl="1"/>
            <a:endParaRPr lang="en-AT" dirty="0"/>
          </a:p>
          <a:p>
            <a:pPr lvl="1"/>
            <a:endParaRPr lang="en-AT" dirty="0"/>
          </a:p>
          <a:p>
            <a:pPr lvl="1"/>
            <a:r>
              <a:rPr lang="en-AT" dirty="0"/>
              <a:t>… which has led to a network of distributed</a:t>
            </a:r>
          </a:p>
          <a:p>
            <a:pPr marL="320040" lvl="1" indent="0">
              <a:buNone/>
            </a:pPr>
            <a:r>
              <a:rPr lang="en-AT" i="1" dirty="0"/>
              <a:t>      partially</a:t>
            </a:r>
            <a:r>
              <a:rPr lang="en-AT" dirty="0"/>
              <a:t> connected           Data   Graphs</a:t>
            </a:r>
          </a:p>
          <a:p>
            <a:pPr lvl="1"/>
            <a:endParaRPr lang="en-AT" dirty="0"/>
          </a:p>
          <a:p>
            <a:pPr lvl="1"/>
            <a:endParaRPr lang="en-AT" dirty="0"/>
          </a:p>
          <a:p>
            <a:pPr marL="320040" lvl="1" indent="0">
              <a:buNone/>
            </a:pPr>
            <a:r>
              <a:rPr lang="en-GB" sz="1300" dirty="0"/>
              <a:t>Armin Haller, Javier D. Fernández, </a:t>
            </a:r>
            <a:r>
              <a:rPr lang="en-GB" sz="1300" dirty="0" err="1"/>
              <a:t>Maulik</a:t>
            </a:r>
            <a:r>
              <a:rPr lang="en-GB" sz="1300" dirty="0"/>
              <a:t> R. </a:t>
            </a:r>
            <a:r>
              <a:rPr lang="en-GB" sz="1300" dirty="0" err="1"/>
              <a:t>Kamdar</a:t>
            </a:r>
            <a:r>
              <a:rPr lang="en-GB" sz="1300" dirty="0"/>
              <a:t>, and Axel Polleres. What are links in linked open data? a characterization and evaluation of links between knowledge graphs on the web. </a:t>
            </a:r>
            <a:r>
              <a:rPr lang="en-GB" sz="1300" i="1" dirty="0"/>
              <a:t>ACM Journal of Data and Information Quality (JDIQ)</a:t>
            </a:r>
            <a:r>
              <a:rPr lang="en-GB" sz="1300" dirty="0"/>
              <a:t>, to appear, accepted for publication, 2020. Pre-print available at </a:t>
            </a:r>
            <a:r>
              <a:rPr lang="en-GB" sz="1300" dirty="0">
                <a:hlinkClick r:id="rId4"/>
              </a:rPr>
              <a:t>https://epub.wu.ac.at/7193/</a:t>
            </a:r>
            <a:r>
              <a:rPr lang="en-GB" sz="1300" dirty="0"/>
              <a:t>. </a:t>
            </a:r>
            <a:endParaRPr lang="en-AT" sz="1300" dirty="0"/>
          </a:p>
        </p:txBody>
      </p:sp>
      <p:sp>
        <p:nvSpPr>
          <p:cNvPr id="3" name="Title 2">
            <a:extLst>
              <a:ext uri="{FF2B5EF4-FFF2-40B4-BE49-F238E27FC236}">
                <a16:creationId xmlns:a16="http://schemas.microsoft.com/office/drawing/2014/main" id="{6E800FAD-664F-F245-8C45-481D34753CFE}"/>
              </a:ext>
            </a:extLst>
          </p:cNvPr>
          <p:cNvSpPr>
            <a:spLocks noGrp="1"/>
          </p:cNvSpPr>
          <p:nvPr>
            <p:ph type="title"/>
          </p:nvPr>
        </p:nvSpPr>
        <p:spPr/>
        <p:txBody>
          <a:bodyPr/>
          <a:lstStyle/>
          <a:p>
            <a:r>
              <a:rPr lang="de-AT" dirty="0" err="1"/>
              <a:t>My</a:t>
            </a:r>
            <a:r>
              <a:rPr lang="de-AT" dirty="0"/>
              <a:t> </a:t>
            </a:r>
            <a:r>
              <a:rPr lang="de-AT" dirty="0" err="1"/>
              <a:t>background</a:t>
            </a:r>
            <a:r>
              <a:rPr lang="de-AT" dirty="0"/>
              <a:t>   - The "</a:t>
            </a:r>
            <a:r>
              <a:rPr lang="de-AT" i="1" dirty="0"/>
              <a:t>Web </a:t>
            </a:r>
            <a:r>
              <a:rPr lang="de-AT" i="1" dirty="0" err="1"/>
              <a:t>of</a:t>
            </a:r>
            <a:r>
              <a:rPr lang="de-AT" i="1" dirty="0"/>
              <a:t> Data</a:t>
            </a:r>
            <a:r>
              <a:rPr lang="de-AT" dirty="0"/>
              <a:t>"</a:t>
            </a:r>
            <a:endParaRPr lang="en-AT" dirty="0"/>
          </a:p>
        </p:txBody>
      </p:sp>
      <p:sp>
        <p:nvSpPr>
          <p:cNvPr id="7" name="Rectangle 6">
            <a:extLst>
              <a:ext uri="{FF2B5EF4-FFF2-40B4-BE49-F238E27FC236}">
                <a16:creationId xmlns:a16="http://schemas.microsoft.com/office/drawing/2014/main" id="{5E6B56E5-4A3F-624E-88E3-928A16305B21}"/>
              </a:ext>
            </a:extLst>
          </p:cNvPr>
          <p:cNvSpPr/>
          <p:nvPr/>
        </p:nvSpPr>
        <p:spPr>
          <a:xfrm>
            <a:off x="2915921" y="4940285"/>
            <a:ext cx="1391851" cy="369332"/>
          </a:xfrm>
          <a:prstGeom prst="rect">
            <a:avLst/>
          </a:prstGeom>
          <a:solidFill>
            <a:schemeClr val="bg1"/>
          </a:solidFill>
        </p:spPr>
        <p:txBody>
          <a:bodyPr wrap="none" rIns="0">
            <a:spAutoFit/>
          </a:bodyPr>
          <a:lstStyle/>
          <a:p>
            <a:pPr algn="r"/>
            <a:r>
              <a:rPr lang="en-AT" i="1" dirty="0">
                <a:solidFill>
                  <a:srgbClr val="000000"/>
                </a:solidFill>
              </a:rPr>
              <a:t>Knowledge</a:t>
            </a:r>
            <a:endParaRPr lang="en-AT" i="1" dirty="0"/>
          </a:p>
        </p:txBody>
      </p:sp>
      <p:sp>
        <p:nvSpPr>
          <p:cNvPr id="8" name="Slide Number Placeholder 3">
            <a:extLst>
              <a:ext uri="{FF2B5EF4-FFF2-40B4-BE49-F238E27FC236}">
                <a16:creationId xmlns:a16="http://schemas.microsoft.com/office/drawing/2014/main" id="{54BAE546-80FF-1E4F-9B70-F00C5F643A2B}"/>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3</a:t>
            </a:fld>
            <a:endParaRPr lang="de-AT" sz="1100" dirty="0">
              <a:solidFill>
                <a:schemeClr val="bg1">
                  <a:lumMod val="75000"/>
                </a:schemeClr>
              </a:solidFill>
            </a:endParaRPr>
          </a:p>
        </p:txBody>
      </p:sp>
      <p:pic>
        <p:nvPicPr>
          <p:cNvPr id="9" name="Picture 8">
            <a:extLst>
              <a:ext uri="{FF2B5EF4-FFF2-40B4-BE49-F238E27FC236}">
                <a16:creationId xmlns:a16="http://schemas.microsoft.com/office/drawing/2014/main" id="{FDD71A16-A35F-564A-8220-D835588DC2AF}"/>
              </a:ext>
            </a:extLst>
          </p:cNvPr>
          <p:cNvPicPr>
            <a:picLocks noChangeAspect="1"/>
          </p:cNvPicPr>
          <p:nvPr/>
        </p:nvPicPr>
        <p:blipFill>
          <a:blip r:embed="rId5"/>
          <a:stretch>
            <a:fillRect/>
          </a:stretch>
        </p:blipFill>
        <p:spPr>
          <a:xfrm>
            <a:off x="5528930" y="3130260"/>
            <a:ext cx="2724816" cy="2328212"/>
          </a:xfrm>
          <a:prstGeom prst="rect">
            <a:avLst/>
          </a:prstGeom>
          <a:ln>
            <a:solidFill>
              <a:schemeClr val="accent1"/>
            </a:solidFill>
          </a:ln>
        </p:spPr>
      </p:pic>
    </p:spTree>
    <p:extLst>
      <p:ext uri="{BB962C8B-B14F-4D97-AF65-F5344CB8AC3E}">
        <p14:creationId xmlns:p14="http://schemas.microsoft.com/office/powerpoint/2010/main" val="70328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E22060E-1BFD-AB4D-8A38-72718B837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192" y="2292230"/>
            <a:ext cx="3317257" cy="3394474"/>
          </a:xfrm>
          <a:prstGeom prst="rect">
            <a:avLst/>
          </a:prstGeom>
        </p:spPr>
      </p:pic>
      <p:pic>
        <p:nvPicPr>
          <p:cNvPr id="8194" name="Picture 2" descr="Complexity Science Hub Vienna - Home | Facebook">
            <a:extLst>
              <a:ext uri="{FF2B5EF4-FFF2-40B4-BE49-F238E27FC236}">
                <a16:creationId xmlns:a16="http://schemas.microsoft.com/office/drawing/2014/main" id="{0EB39886-E785-144E-86F9-A9B6E5B592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563" b="30171"/>
          <a:stretch/>
        </p:blipFill>
        <p:spPr bwMode="auto">
          <a:xfrm>
            <a:off x="8250544" y="5407064"/>
            <a:ext cx="1479446" cy="699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FD006D-5CFC-8E4A-82F8-1BC7416BE1B3}"/>
              </a:ext>
            </a:extLst>
          </p:cNvPr>
          <p:cNvSpPr>
            <a:spLocks noGrp="1"/>
          </p:cNvSpPr>
          <p:nvPr>
            <p:ph type="title"/>
          </p:nvPr>
        </p:nvSpPr>
        <p:spPr>
          <a:xfrm>
            <a:off x="193182" y="-21950"/>
            <a:ext cx="11998817" cy="1325563"/>
          </a:xfrm>
        </p:spPr>
        <p:txBody>
          <a:bodyPr/>
          <a:lstStyle/>
          <a:p>
            <a:r>
              <a:rPr lang="en-AT" sz="2400" dirty="0"/>
              <a:t>Vision: What’s next? </a:t>
            </a:r>
            <a:br>
              <a:rPr lang="en-AT" sz="2400" dirty="0"/>
            </a:br>
            <a:r>
              <a:rPr lang="en-AT" sz="2400" dirty="0"/>
              <a:t>Data-Ecosystem for Controlled Decentralized Data Sharing:</a:t>
            </a:r>
            <a:endParaRPr lang="en-AT" dirty="0"/>
          </a:p>
        </p:txBody>
      </p:sp>
      <p:sp>
        <p:nvSpPr>
          <p:cNvPr id="6" name="TextBox 5">
            <a:extLst>
              <a:ext uri="{FF2B5EF4-FFF2-40B4-BE49-F238E27FC236}">
                <a16:creationId xmlns:a16="http://schemas.microsoft.com/office/drawing/2014/main" id="{CFF46956-123F-384C-ADCC-716A335D3878}"/>
              </a:ext>
            </a:extLst>
          </p:cNvPr>
          <p:cNvSpPr txBox="1"/>
          <p:nvPr/>
        </p:nvSpPr>
        <p:spPr>
          <a:xfrm>
            <a:off x="6654558" y="4453450"/>
            <a:ext cx="3151825" cy="400110"/>
          </a:xfrm>
          <a:prstGeom prst="rect">
            <a:avLst/>
          </a:prstGeom>
          <a:noFill/>
        </p:spPr>
        <p:txBody>
          <a:bodyPr wrap="none" rtlCol="0">
            <a:spAutoFit/>
          </a:bodyPr>
          <a:lstStyle/>
          <a:p>
            <a:r>
              <a:rPr lang="en-AT" sz="2000" i="1" dirty="0"/>
              <a:t>Upcoming FFG project:</a:t>
            </a:r>
          </a:p>
        </p:txBody>
      </p:sp>
      <p:pic>
        <p:nvPicPr>
          <p:cNvPr id="7" name="Picture 6">
            <a:extLst>
              <a:ext uri="{FF2B5EF4-FFF2-40B4-BE49-F238E27FC236}">
                <a16:creationId xmlns:a16="http://schemas.microsoft.com/office/drawing/2014/main" id="{34813FE6-93DE-6540-B0B3-64863DFC310B}"/>
              </a:ext>
            </a:extLst>
          </p:cNvPr>
          <p:cNvPicPr>
            <a:picLocks noChangeAspect="1"/>
          </p:cNvPicPr>
          <p:nvPr/>
        </p:nvPicPr>
        <p:blipFill>
          <a:blip r:embed="rId5"/>
          <a:stretch>
            <a:fillRect/>
          </a:stretch>
        </p:blipFill>
        <p:spPr>
          <a:xfrm>
            <a:off x="7312298" y="4879647"/>
            <a:ext cx="2390570" cy="534019"/>
          </a:xfrm>
          <a:prstGeom prst="rect">
            <a:avLst/>
          </a:prstGeom>
        </p:spPr>
      </p:pic>
      <p:sp>
        <p:nvSpPr>
          <p:cNvPr id="8" name="TextBox 7">
            <a:extLst>
              <a:ext uri="{FF2B5EF4-FFF2-40B4-BE49-F238E27FC236}">
                <a16:creationId xmlns:a16="http://schemas.microsoft.com/office/drawing/2014/main" id="{57979602-5FB4-4844-90A1-33B9663C84C0}"/>
              </a:ext>
            </a:extLst>
          </p:cNvPr>
          <p:cNvSpPr txBox="1"/>
          <p:nvPr/>
        </p:nvSpPr>
        <p:spPr>
          <a:xfrm>
            <a:off x="6478791" y="1285909"/>
            <a:ext cx="5381113" cy="3139321"/>
          </a:xfrm>
          <a:prstGeom prst="rect">
            <a:avLst/>
          </a:prstGeom>
          <a:noFill/>
        </p:spPr>
        <p:txBody>
          <a:bodyPr wrap="square" rtlCol="0">
            <a:spAutoFit/>
          </a:bodyPr>
          <a:lstStyle/>
          <a:p>
            <a:pPr marL="285750" indent="-285750">
              <a:buFont typeface="Arial" panose="020B0604020202020204" pitchFamily="34" charset="0"/>
              <a:buChar char="•"/>
            </a:pPr>
            <a:r>
              <a:rPr lang="en-AT" dirty="0"/>
              <a:t>FAIR (findable, accessible, interoperable and re-usable) Data</a:t>
            </a:r>
            <a:endParaRPr lang="en-AT" b="1" dirty="0"/>
          </a:p>
          <a:p>
            <a:pPr marL="285750" indent="-285750">
              <a:buFont typeface="Arial" panose="020B0604020202020204" pitchFamily="34" charset="0"/>
              <a:buChar char="•"/>
            </a:pPr>
            <a:r>
              <a:rPr lang="en-AT" dirty="0"/>
              <a:t>enabled by KGs</a:t>
            </a:r>
          </a:p>
          <a:p>
            <a:pPr marL="285750" indent="-285750">
              <a:buFont typeface="Arial" panose="020B0604020202020204" pitchFamily="34" charset="0"/>
              <a:buChar char="•"/>
            </a:pPr>
            <a:r>
              <a:rPr lang="en-AT" dirty="0"/>
              <a:t>Data Sharing &amp; Daten-Pooling ("Datenkreise") </a:t>
            </a:r>
          </a:p>
          <a:p>
            <a:pPr marL="285750" indent="-285750">
              <a:buFont typeface="Arial" panose="020B0604020202020204" pitchFamily="34" charset="0"/>
              <a:buChar char="•"/>
            </a:pPr>
            <a:r>
              <a:rPr lang="en-AT" dirty="0"/>
              <a:t>Keep data </a:t>
            </a:r>
            <a:r>
              <a:rPr lang="en-GB" dirty="0"/>
              <a:t>sovereignty</a:t>
            </a:r>
            <a:r>
              <a:rPr lang="en-AT" dirty="0"/>
              <a:t> &amp; trust</a:t>
            </a:r>
          </a:p>
          <a:p>
            <a:pPr marL="285750" indent="-285750">
              <a:buFont typeface="Arial" panose="020B0604020202020204" pitchFamily="34" charset="0"/>
              <a:buChar char="•"/>
            </a:pPr>
            <a:r>
              <a:rPr lang="en-AT" dirty="0"/>
              <a:t>Decentralisation</a:t>
            </a:r>
          </a:p>
          <a:p>
            <a:pPr marL="285750" indent="-285750">
              <a:buFont typeface="Arial" panose="020B0604020202020204" pitchFamily="34" charset="0"/>
              <a:buChar char="•"/>
            </a:pPr>
            <a:r>
              <a:rPr lang="en-US" dirty="0"/>
              <a:t>Out of the box </a:t>
            </a:r>
            <a:r>
              <a:rPr lang="en-AT" dirty="0"/>
              <a:t>Data Science Pipelines &amp; distributed Learning, Cloud Services</a:t>
            </a:r>
          </a:p>
          <a:p>
            <a:pPr marL="285750" indent="-285750">
              <a:buFont typeface="Arial" panose="020B0604020202020204" pitchFamily="34" charset="0"/>
              <a:buChar char="•"/>
            </a:pPr>
            <a:r>
              <a:rPr lang="en-AT" dirty="0"/>
              <a:t>Knowledge Graph &amp; Shared Data Catalogs are a key coart!</a:t>
            </a:r>
          </a:p>
        </p:txBody>
      </p:sp>
      <p:pic>
        <p:nvPicPr>
          <p:cNvPr id="9" name="Picture 8">
            <a:extLst>
              <a:ext uri="{FF2B5EF4-FFF2-40B4-BE49-F238E27FC236}">
                <a16:creationId xmlns:a16="http://schemas.microsoft.com/office/drawing/2014/main" id="{7628ECCF-F4CB-ED4F-8983-A87770644880}"/>
              </a:ext>
            </a:extLst>
          </p:cNvPr>
          <p:cNvPicPr>
            <a:picLocks noChangeAspect="1"/>
          </p:cNvPicPr>
          <p:nvPr/>
        </p:nvPicPr>
        <p:blipFill>
          <a:blip r:embed="rId6"/>
          <a:stretch>
            <a:fillRect/>
          </a:stretch>
        </p:blipFill>
        <p:spPr>
          <a:xfrm>
            <a:off x="6654558" y="6120564"/>
            <a:ext cx="3191971" cy="543541"/>
          </a:xfrm>
          <a:prstGeom prst="rect">
            <a:avLst/>
          </a:prstGeom>
        </p:spPr>
      </p:pic>
      <p:pic>
        <p:nvPicPr>
          <p:cNvPr id="12" name="Picture 4" descr="Zentralanstalt für Meteorologie und Geodynamik — ZAMG">
            <a:extLst>
              <a:ext uri="{FF2B5EF4-FFF2-40B4-BE49-F238E27FC236}">
                <a16:creationId xmlns:a16="http://schemas.microsoft.com/office/drawing/2014/main" id="{123735EA-0937-0140-98D5-3D2CBA2EBC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850"/>
          <a:stretch/>
        </p:blipFill>
        <p:spPr bwMode="auto">
          <a:xfrm>
            <a:off x="9626860" y="4775992"/>
            <a:ext cx="2032758" cy="69926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C253977F-B2FB-EE41-8B4D-7A8FC1EF6957}"/>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30</a:t>
            </a:fld>
            <a:endParaRPr lang="de-AT" sz="1100" dirty="0">
              <a:solidFill>
                <a:schemeClr val="bg1">
                  <a:lumMod val="75000"/>
                </a:schemeClr>
              </a:solidFill>
            </a:endParaRPr>
          </a:p>
        </p:txBody>
      </p:sp>
      <p:pic>
        <p:nvPicPr>
          <p:cNvPr id="8196" name="Picture 4" descr="webLyzard API">
            <a:extLst>
              <a:ext uri="{FF2B5EF4-FFF2-40B4-BE49-F238E27FC236}">
                <a16:creationId xmlns:a16="http://schemas.microsoft.com/office/drawing/2014/main" id="{5D7375C8-F891-954E-8CE5-42F41C9DB2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6141" y="5603168"/>
            <a:ext cx="1523763" cy="7022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AD88496-DC50-AC41-A9BD-5368643BE466}"/>
              </a:ext>
            </a:extLst>
          </p:cNvPr>
          <p:cNvSpPr txBox="1"/>
          <p:nvPr/>
        </p:nvSpPr>
        <p:spPr>
          <a:xfrm>
            <a:off x="1135864" y="3989467"/>
            <a:ext cx="1019785" cy="1015663"/>
          </a:xfrm>
          <a:prstGeom prst="rect">
            <a:avLst/>
          </a:prstGeom>
          <a:solidFill>
            <a:schemeClr val="bg1"/>
          </a:solidFill>
          <a:ln>
            <a:solidFill>
              <a:srgbClr val="C00000"/>
            </a:solidFill>
          </a:ln>
        </p:spPr>
        <p:txBody>
          <a:bodyPr wrap="square" lIns="0" tIns="0" rIns="0" bIns="0" rtlCol="0">
            <a:spAutoFit/>
          </a:bodyPr>
          <a:lstStyle/>
          <a:p>
            <a:pPr algn="ctr"/>
            <a:r>
              <a:rPr lang="en-US" sz="6600" b="1" dirty="0"/>
              <a:t>R</a:t>
            </a:r>
          </a:p>
        </p:txBody>
      </p:sp>
      <p:sp>
        <p:nvSpPr>
          <p:cNvPr id="15" name="TextBox 14">
            <a:extLst>
              <a:ext uri="{FF2B5EF4-FFF2-40B4-BE49-F238E27FC236}">
                <a16:creationId xmlns:a16="http://schemas.microsoft.com/office/drawing/2014/main" id="{7BECFE21-F612-B54F-9EEF-7153504B32C1}"/>
              </a:ext>
            </a:extLst>
          </p:cNvPr>
          <p:cNvSpPr txBox="1"/>
          <p:nvPr/>
        </p:nvSpPr>
        <p:spPr>
          <a:xfrm>
            <a:off x="3663466" y="3960640"/>
            <a:ext cx="1019785" cy="1015663"/>
          </a:xfrm>
          <a:prstGeom prst="rect">
            <a:avLst/>
          </a:prstGeom>
          <a:solidFill>
            <a:schemeClr val="bg1"/>
          </a:solidFill>
          <a:ln>
            <a:solidFill>
              <a:srgbClr val="C00000"/>
            </a:solidFill>
          </a:ln>
        </p:spPr>
        <p:txBody>
          <a:bodyPr wrap="square" lIns="0" tIns="0" rIns="0" bIns="0" rtlCol="0">
            <a:spAutoFit/>
          </a:bodyPr>
          <a:lstStyle/>
          <a:p>
            <a:pPr algn="ctr"/>
            <a:r>
              <a:rPr lang="en-US" sz="6600" b="1" dirty="0"/>
              <a:t>G</a:t>
            </a:r>
          </a:p>
        </p:txBody>
      </p:sp>
      <p:sp>
        <p:nvSpPr>
          <p:cNvPr id="16" name="TextBox 15">
            <a:extLst>
              <a:ext uri="{FF2B5EF4-FFF2-40B4-BE49-F238E27FC236}">
                <a16:creationId xmlns:a16="http://schemas.microsoft.com/office/drawing/2014/main" id="{68310E49-A62B-6F40-A8C7-58CD82597CB7}"/>
              </a:ext>
            </a:extLst>
          </p:cNvPr>
          <p:cNvSpPr txBox="1"/>
          <p:nvPr/>
        </p:nvSpPr>
        <p:spPr>
          <a:xfrm>
            <a:off x="2356231" y="2289062"/>
            <a:ext cx="1019785" cy="1015663"/>
          </a:xfrm>
          <a:prstGeom prst="rect">
            <a:avLst/>
          </a:prstGeom>
          <a:solidFill>
            <a:schemeClr val="bg1"/>
          </a:solidFill>
          <a:ln>
            <a:solidFill>
              <a:srgbClr val="C00000"/>
            </a:solidFill>
          </a:ln>
        </p:spPr>
        <p:txBody>
          <a:bodyPr wrap="square" lIns="0" tIns="0" rIns="0" bIns="0" rtlCol="0">
            <a:spAutoFit/>
          </a:bodyPr>
          <a:lstStyle/>
          <a:p>
            <a:pPr algn="ctr"/>
            <a:r>
              <a:rPr lang="en-US" sz="6600" b="1" dirty="0"/>
              <a:t>B</a:t>
            </a:r>
          </a:p>
        </p:txBody>
      </p:sp>
      <p:sp>
        <p:nvSpPr>
          <p:cNvPr id="17" name="TextBox 16">
            <a:extLst>
              <a:ext uri="{FF2B5EF4-FFF2-40B4-BE49-F238E27FC236}">
                <a16:creationId xmlns:a16="http://schemas.microsoft.com/office/drawing/2014/main" id="{04773EAF-4F02-BC49-9FC0-2B6C3A1290FA}"/>
              </a:ext>
            </a:extLst>
          </p:cNvPr>
          <p:cNvSpPr txBox="1"/>
          <p:nvPr/>
        </p:nvSpPr>
        <p:spPr>
          <a:xfrm>
            <a:off x="3360206" y="5044334"/>
            <a:ext cx="1737463" cy="369332"/>
          </a:xfrm>
          <a:prstGeom prst="rect">
            <a:avLst/>
          </a:prstGeom>
          <a:noFill/>
        </p:spPr>
        <p:txBody>
          <a:bodyPr wrap="none" rtlCol="0">
            <a:spAutoFit/>
          </a:bodyPr>
          <a:lstStyle/>
          <a:p>
            <a:r>
              <a:rPr lang="en-US" dirty="0"/>
              <a:t>Governments</a:t>
            </a:r>
          </a:p>
        </p:txBody>
      </p:sp>
      <p:sp>
        <p:nvSpPr>
          <p:cNvPr id="18" name="TextBox 17">
            <a:extLst>
              <a:ext uri="{FF2B5EF4-FFF2-40B4-BE49-F238E27FC236}">
                <a16:creationId xmlns:a16="http://schemas.microsoft.com/office/drawing/2014/main" id="{A06C8242-FC75-5D4C-95FD-457106A66AF0}"/>
              </a:ext>
            </a:extLst>
          </p:cNvPr>
          <p:cNvSpPr txBox="1"/>
          <p:nvPr/>
        </p:nvSpPr>
        <p:spPr>
          <a:xfrm>
            <a:off x="2179855" y="3310235"/>
            <a:ext cx="1196161" cy="369332"/>
          </a:xfrm>
          <a:prstGeom prst="rect">
            <a:avLst/>
          </a:prstGeom>
          <a:noFill/>
        </p:spPr>
        <p:txBody>
          <a:bodyPr wrap="none" rtlCol="0">
            <a:spAutoFit/>
          </a:bodyPr>
          <a:lstStyle/>
          <a:p>
            <a:r>
              <a:rPr lang="en-US" dirty="0"/>
              <a:t>Businesses</a:t>
            </a:r>
          </a:p>
        </p:txBody>
      </p:sp>
      <p:sp>
        <p:nvSpPr>
          <p:cNvPr id="19" name="TextBox 18">
            <a:extLst>
              <a:ext uri="{FF2B5EF4-FFF2-40B4-BE49-F238E27FC236}">
                <a16:creationId xmlns:a16="http://schemas.microsoft.com/office/drawing/2014/main" id="{C05BFC82-9B34-354E-AC7E-34EA1993D6FD}"/>
              </a:ext>
            </a:extLst>
          </p:cNvPr>
          <p:cNvSpPr txBox="1"/>
          <p:nvPr/>
        </p:nvSpPr>
        <p:spPr>
          <a:xfrm>
            <a:off x="1027255" y="5005130"/>
            <a:ext cx="1237005" cy="369332"/>
          </a:xfrm>
          <a:prstGeom prst="rect">
            <a:avLst/>
          </a:prstGeom>
          <a:noFill/>
        </p:spPr>
        <p:txBody>
          <a:bodyPr wrap="none" rtlCol="0">
            <a:spAutoFit/>
          </a:bodyPr>
          <a:lstStyle/>
          <a:p>
            <a:r>
              <a:rPr lang="en-US" dirty="0"/>
              <a:t>Research</a:t>
            </a:r>
          </a:p>
        </p:txBody>
      </p:sp>
      <p:pic>
        <p:nvPicPr>
          <p:cNvPr id="21" name="Picture 20">
            <a:extLst>
              <a:ext uri="{FF2B5EF4-FFF2-40B4-BE49-F238E27FC236}">
                <a16:creationId xmlns:a16="http://schemas.microsoft.com/office/drawing/2014/main" id="{D872178D-A539-0B4B-A6C5-2D06DCD8CFC6}"/>
              </a:ext>
            </a:extLst>
          </p:cNvPr>
          <p:cNvPicPr>
            <a:picLocks noChangeAspect="1"/>
          </p:cNvPicPr>
          <p:nvPr/>
        </p:nvPicPr>
        <p:blipFill>
          <a:blip r:embed="rId9"/>
          <a:stretch>
            <a:fillRect/>
          </a:stretch>
        </p:blipFill>
        <p:spPr>
          <a:xfrm>
            <a:off x="248902" y="1303613"/>
            <a:ext cx="6123875" cy="5214923"/>
          </a:xfrm>
          <a:prstGeom prst="rect">
            <a:avLst/>
          </a:prstGeom>
        </p:spPr>
      </p:pic>
    </p:spTree>
    <p:extLst>
      <p:ext uri="{BB962C8B-B14F-4D97-AF65-F5344CB8AC3E}">
        <p14:creationId xmlns:p14="http://schemas.microsoft.com/office/powerpoint/2010/main" val="9930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F52B-DE09-D843-8412-74380600A82B}"/>
              </a:ext>
            </a:extLst>
          </p:cNvPr>
          <p:cNvSpPr>
            <a:spLocks noGrp="1"/>
          </p:cNvSpPr>
          <p:nvPr>
            <p:ph type="title"/>
          </p:nvPr>
        </p:nvSpPr>
        <p:spPr/>
        <p:txBody>
          <a:bodyPr/>
          <a:lstStyle/>
          <a:p>
            <a:r>
              <a:rPr lang="en-AT" dirty="0"/>
              <a:t>Take-home Summary…</a:t>
            </a:r>
          </a:p>
        </p:txBody>
      </p:sp>
      <p:grpSp>
        <p:nvGrpSpPr>
          <p:cNvPr id="5" name="Group 4">
            <a:extLst>
              <a:ext uri="{FF2B5EF4-FFF2-40B4-BE49-F238E27FC236}">
                <a16:creationId xmlns:a16="http://schemas.microsoft.com/office/drawing/2014/main" id="{39FE7C43-CD1A-FA44-989F-4110FC7E2D6D}"/>
              </a:ext>
            </a:extLst>
          </p:cNvPr>
          <p:cNvGrpSpPr/>
          <p:nvPr/>
        </p:nvGrpSpPr>
        <p:grpSpPr>
          <a:xfrm>
            <a:off x="2207042" y="6296660"/>
            <a:ext cx="7529625" cy="393700"/>
            <a:chOff x="1104900" y="6458988"/>
            <a:chExt cx="7529625" cy="393700"/>
          </a:xfrm>
        </p:grpSpPr>
        <p:sp>
          <p:nvSpPr>
            <p:cNvPr id="6" name="TextBox 5">
              <a:extLst>
                <a:ext uri="{FF2B5EF4-FFF2-40B4-BE49-F238E27FC236}">
                  <a16:creationId xmlns:a16="http://schemas.microsoft.com/office/drawing/2014/main" id="{327EECBF-7D10-7643-9825-6779276CA597}"/>
                </a:ext>
              </a:extLst>
            </p:cNvPr>
            <p:cNvSpPr txBox="1"/>
            <p:nvPr/>
          </p:nvSpPr>
          <p:spPr>
            <a:xfrm>
              <a:off x="1104900" y="6471172"/>
              <a:ext cx="7529625" cy="369332"/>
            </a:xfrm>
            <a:prstGeom prst="rect">
              <a:avLst/>
            </a:prstGeom>
            <a:noFill/>
          </p:spPr>
          <p:txBody>
            <a:bodyPr wrap="none" rtlCol="0">
              <a:spAutoFit/>
            </a:bodyPr>
            <a:lstStyle/>
            <a:p>
              <a:r>
                <a:rPr lang="en-AT" dirty="0"/>
                <a:t>Thank you! Questions?			            </a:t>
              </a:r>
              <a:r>
                <a:rPr lang="en-AT" dirty="0">
                  <a:hlinkClick r:id="rId2"/>
                </a:rPr>
                <a:t>data.wu.ac.at</a:t>
              </a:r>
              <a:r>
                <a:rPr lang="en-AT" dirty="0"/>
                <a:t>  </a:t>
              </a:r>
            </a:p>
          </p:txBody>
        </p:sp>
        <p:pic>
          <p:nvPicPr>
            <p:cNvPr id="7" name="Picture 6">
              <a:extLst>
                <a:ext uri="{FF2B5EF4-FFF2-40B4-BE49-F238E27FC236}">
                  <a16:creationId xmlns:a16="http://schemas.microsoft.com/office/drawing/2014/main" id="{DCECC425-1DF8-1743-AE50-EB5B92ADD690}"/>
                </a:ext>
              </a:extLst>
            </p:cNvPr>
            <p:cNvPicPr>
              <a:picLocks noChangeAspect="1"/>
            </p:cNvPicPr>
            <p:nvPr/>
          </p:nvPicPr>
          <p:blipFill>
            <a:blip r:embed="rId3"/>
            <a:stretch>
              <a:fillRect/>
            </a:stretch>
          </p:blipFill>
          <p:spPr>
            <a:xfrm>
              <a:off x="4042601" y="6458988"/>
              <a:ext cx="469900" cy="393700"/>
            </a:xfrm>
            <a:prstGeom prst="rect">
              <a:avLst/>
            </a:prstGeom>
          </p:spPr>
        </p:pic>
        <p:sp>
          <p:nvSpPr>
            <p:cNvPr id="8" name="Rectangle 7">
              <a:extLst>
                <a:ext uri="{FF2B5EF4-FFF2-40B4-BE49-F238E27FC236}">
                  <a16:creationId xmlns:a16="http://schemas.microsoft.com/office/drawing/2014/main" id="{98ACA49D-C237-9C49-8881-616C8E1C1442}"/>
                </a:ext>
              </a:extLst>
            </p:cNvPr>
            <p:cNvSpPr/>
            <p:nvPr/>
          </p:nvSpPr>
          <p:spPr>
            <a:xfrm>
              <a:off x="4406934" y="6458988"/>
              <a:ext cx="1803379" cy="369332"/>
            </a:xfrm>
            <a:prstGeom prst="rect">
              <a:avLst/>
            </a:prstGeom>
          </p:spPr>
          <p:txBody>
            <a:bodyPr wrap="none">
              <a:spAutoFit/>
            </a:bodyPr>
            <a:lstStyle/>
            <a:p>
              <a:r>
                <a:rPr lang="en-AT" dirty="0">
                  <a:hlinkClick r:id="rId4"/>
                </a:rPr>
                <a:t>@AxelPolleres</a:t>
              </a:r>
              <a:endParaRPr lang="en-AT" dirty="0"/>
            </a:p>
          </p:txBody>
        </p:sp>
      </p:grpSp>
      <p:sp>
        <p:nvSpPr>
          <p:cNvPr id="9" name="Content Placeholder 8">
            <a:extLst>
              <a:ext uri="{FF2B5EF4-FFF2-40B4-BE49-F238E27FC236}">
                <a16:creationId xmlns:a16="http://schemas.microsoft.com/office/drawing/2014/main" id="{B314BDEE-B1FB-F943-8A1C-204EAA8D09DF}"/>
              </a:ext>
            </a:extLst>
          </p:cNvPr>
          <p:cNvSpPr>
            <a:spLocks noGrp="1"/>
          </p:cNvSpPr>
          <p:nvPr>
            <p:ph idx="1"/>
          </p:nvPr>
        </p:nvSpPr>
        <p:spPr>
          <a:xfrm>
            <a:off x="609601" y="1613536"/>
            <a:ext cx="10788501" cy="4631054"/>
          </a:xfrm>
        </p:spPr>
        <p:txBody>
          <a:bodyPr/>
          <a:lstStyle/>
          <a:p>
            <a:r>
              <a:rPr lang="en-AT" dirty="0"/>
              <a:t>Knowledge Graphs are the large-scale evolution of Semantic Web..</a:t>
            </a:r>
          </a:p>
          <a:p>
            <a:r>
              <a:rPr lang="en-AT" dirty="0"/>
              <a:t>… adding raw contextual and statistical information</a:t>
            </a:r>
          </a:p>
          <a:p>
            <a:pPr marL="320040" lvl="1" indent="0">
              <a:buNone/>
            </a:pPr>
            <a:r>
              <a:rPr lang="en-AT" dirty="0"/>
              <a:t>	… feeding into various AI applications (e.g. search, QA, Data analytics)</a:t>
            </a:r>
          </a:p>
          <a:p>
            <a:r>
              <a:rPr lang="en-AT" dirty="0"/>
              <a:t>… evolving towards "self-curating" collaboratively built symbolic knowledge bases.</a:t>
            </a:r>
          </a:p>
          <a:p>
            <a:r>
              <a:rPr lang="en-AT" dirty="0"/>
              <a:t>… Their </a:t>
            </a:r>
            <a:r>
              <a:rPr lang="en-AT" b="1" i="1" dirty="0"/>
              <a:t>real potential </a:t>
            </a:r>
            <a:r>
              <a:rPr lang="en-AT" dirty="0"/>
              <a:t>lies in inerlinking these within and across th entrprise</a:t>
            </a:r>
          </a:p>
          <a:p>
            <a:pPr marL="320040" lvl="1" indent="0">
              <a:buNone/>
            </a:pPr>
            <a:r>
              <a:rPr lang="en-AT" dirty="0"/>
              <a:t>	… towards Decentralized, FAIR Data Ecosystems!</a:t>
            </a:r>
          </a:p>
          <a:p>
            <a:endParaRPr lang="en-AT" dirty="0"/>
          </a:p>
          <a:p>
            <a:pPr marL="0" indent="0">
              <a:buNone/>
            </a:pPr>
            <a:endParaRPr lang="en-AT" dirty="0"/>
          </a:p>
          <a:p>
            <a:endParaRPr lang="en-AT" dirty="0"/>
          </a:p>
          <a:p>
            <a:endParaRPr lang="en-AT" dirty="0"/>
          </a:p>
        </p:txBody>
      </p:sp>
    </p:spTree>
    <p:extLst>
      <p:ext uri="{BB962C8B-B14F-4D97-AF65-F5344CB8AC3E}">
        <p14:creationId xmlns:p14="http://schemas.microsoft.com/office/powerpoint/2010/main" val="222447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97267-4D63-EE41-882B-66ED5706A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305" y="1313018"/>
            <a:ext cx="4135695" cy="4231963"/>
          </a:xfrm>
          <a:prstGeom prst="rect">
            <a:avLst/>
          </a:prstGeom>
        </p:spPr>
      </p:pic>
      <p:sp>
        <p:nvSpPr>
          <p:cNvPr id="2" name="Content Placeholder 1">
            <a:extLst>
              <a:ext uri="{FF2B5EF4-FFF2-40B4-BE49-F238E27FC236}">
                <a16:creationId xmlns:a16="http://schemas.microsoft.com/office/drawing/2014/main" id="{0AC401A9-9BB4-CF45-B12D-51C8DF7C2387}"/>
              </a:ext>
            </a:extLst>
          </p:cNvPr>
          <p:cNvSpPr>
            <a:spLocks noGrp="1"/>
          </p:cNvSpPr>
          <p:nvPr>
            <p:ph idx="1"/>
          </p:nvPr>
        </p:nvSpPr>
        <p:spPr>
          <a:xfrm>
            <a:off x="195834" y="1399528"/>
            <a:ext cx="9485376" cy="5094618"/>
          </a:xfrm>
        </p:spPr>
        <p:txBody>
          <a:bodyPr>
            <a:normAutofit/>
          </a:bodyPr>
          <a:lstStyle/>
          <a:p>
            <a:r>
              <a:rPr lang="en-AT" sz="1800" dirty="0"/>
              <a:t>state of affairs:</a:t>
            </a:r>
          </a:p>
          <a:p>
            <a:pPr lvl="1"/>
            <a:endParaRPr lang="en-AT" sz="1600" dirty="0"/>
          </a:p>
          <a:p>
            <a:pPr marL="320040" lvl="1" indent="0">
              <a:buNone/>
            </a:pPr>
            <a:r>
              <a:rPr lang="en-AT" sz="1600" dirty="0"/>
              <a:t>+ common data and meta-data format (RDF)</a:t>
            </a:r>
          </a:p>
          <a:p>
            <a:pPr marL="320040" lvl="1" indent="0">
              <a:buNone/>
            </a:pPr>
            <a:r>
              <a:rPr lang="en-GB" sz="1600" dirty="0"/>
              <a:t>+ Ontologies are reused widely  (~ i.e., widely reused meta—data </a:t>
            </a:r>
            <a:r>
              <a:rPr lang="en-GB" sz="1600" i="1" dirty="0"/>
              <a:t>schemata</a:t>
            </a:r>
            <a:r>
              <a:rPr lang="en-GB" sz="1600" dirty="0"/>
              <a:t>)</a:t>
            </a:r>
          </a:p>
          <a:p>
            <a:pPr marL="320040" lvl="1" indent="0">
              <a:buNone/>
            </a:pPr>
            <a:r>
              <a:rPr lang="en-GB" sz="1600" dirty="0"/>
              <a:t>	</a:t>
            </a:r>
          </a:p>
          <a:p>
            <a:pPr marL="320040" lvl="1" indent="0">
              <a:buNone/>
            </a:pPr>
            <a:r>
              <a:rPr lang="en-GB" sz="1600" dirty="0"/>
              <a:t>+ fairly scalable methods for distributed processing and querying</a:t>
            </a:r>
          </a:p>
          <a:p>
            <a:pPr marL="320040" lvl="1" indent="0">
              <a:buNone/>
            </a:pPr>
            <a:r>
              <a:rPr lang="en-GB" sz="1600" dirty="0"/>
              <a:t>	</a:t>
            </a:r>
            <a:endParaRPr lang="en-GB" sz="1600" i="1" dirty="0"/>
          </a:p>
          <a:p>
            <a:pPr marL="320040" lvl="1" indent="0">
              <a:buNone/>
            </a:pPr>
            <a:r>
              <a:rPr lang="en-GB" sz="1600" dirty="0"/>
              <a:t>+ widely used "</a:t>
            </a:r>
            <a:r>
              <a:rPr lang="en-GB" sz="1600" dirty="0" err="1"/>
              <a:t>centernodes</a:t>
            </a:r>
            <a:r>
              <a:rPr lang="en-GB" sz="1600" dirty="0"/>
              <a:t>" around which knowledge can "</a:t>
            </a:r>
            <a:r>
              <a:rPr lang="en-GB" sz="1600" dirty="0" err="1"/>
              <a:t>chrystalize</a:t>
            </a:r>
            <a:r>
              <a:rPr lang="en-GB" sz="1600" dirty="0"/>
              <a:t>"</a:t>
            </a:r>
          </a:p>
          <a:p>
            <a:pPr marL="320040" lvl="1" indent="0">
              <a:buNone/>
            </a:pPr>
            <a:endParaRPr lang="en-GB" sz="1600" dirty="0"/>
          </a:p>
          <a:p>
            <a:pPr marL="320040" lvl="1" indent="0">
              <a:buNone/>
            </a:pPr>
            <a:r>
              <a:rPr lang="en-GB" sz="1200" dirty="0"/>
              <a:t> </a:t>
            </a:r>
            <a:endParaRPr lang="en-AT" sz="1200" dirty="0"/>
          </a:p>
        </p:txBody>
      </p:sp>
      <p:sp>
        <p:nvSpPr>
          <p:cNvPr id="3" name="Title 2">
            <a:extLst>
              <a:ext uri="{FF2B5EF4-FFF2-40B4-BE49-F238E27FC236}">
                <a16:creationId xmlns:a16="http://schemas.microsoft.com/office/drawing/2014/main" id="{6E800FAD-664F-F245-8C45-481D34753CFE}"/>
              </a:ext>
            </a:extLst>
          </p:cNvPr>
          <p:cNvSpPr>
            <a:spLocks noGrp="1"/>
          </p:cNvSpPr>
          <p:nvPr>
            <p:ph type="title"/>
          </p:nvPr>
        </p:nvSpPr>
        <p:spPr/>
        <p:txBody>
          <a:bodyPr/>
          <a:lstStyle/>
          <a:p>
            <a:r>
              <a:rPr lang="de-AT" dirty="0" err="1"/>
              <a:t>My</a:t>
            </a:r>
            <a:r>
              <a:rPr lang="de-AT" dirty="0"/>
              <a:t> </a:t>
            </a:r>
            <a:r>
              <a:rPr lang="de-AT" dirty="0" err="1"/>
              <a:t>background</a:t>
            </a:r>
            <a:r>
              <a:rPr lang="de-AT" dirty="0"/>
              <a:t>   - The "</a:t>
            </a:r>
            <a:r>
              <a:rPr lang="de-AT" i="1" dirty="0"/>
              <a:t>Web </a:t>
            </a:r>
            <a:r>
              <a:rPr lang="de-AT" i="1" dirty="0" err="1"/>
              <a:t>of</a:t>
            </a:r>
            <a:r>
              <a:rPr lang="de-AT" i="1" dirty="0"/>
              <a:t> Data</a:t>
            </a:r>
            <a:r>
              <a:rPr lang="de-AT" dirty="0"/>
              <a:t>"</a:t>
            </a:r>
            <a:endParaRPr lang="en-AT" dirty="0"/>
          </a:p>
        </p:txBody>
      </p:sp>
      <p:grpSp>
        <p:nvGrpSpPr>
          <p:cNvPr id="12" name="Group 11">
            <a:extLst>
              <a:ext uri="{FF2B5EF4-FFF2-40B4-BE49-F238E27FC236}">
                <a16:creationId xmlns:a16="http://schemas.microsoft.com/office/drawing/2014/main" id="{1F0803C8-1E4F-014D-8B5C-FCA121DE3444}"/>
              </a:ext>
            </a:extLst>
          </p:cNvPr>
          <p:cNvGrpSpPr/>
          <p:nvPr/>
        </p:nvGrpSpPr>
        <p:grpSpPr>
          <a:xfrm>
            <a:off x="822708" y="2730754"/>
            <a:ext cx="6682297" cy="317459"/>
            <a:chOff x="822708" y="2730754"/>
            <a:chExt cx="6682297" cy="317459"/>
          </a:xfrm>
        </p:grpSpPr>
        <p:pic>
          <p:nvPicPr>
            <p:cNvPr id="5" name="Picture 4">
              <a:extLst>
                <a:ext uri="{FF2B5EF4-FFF2-40B4-BE49-F238E27FC236}">
                  <a16:creationId xmlns:a16="http://schemas.microsoft.com/office/drawing/2014/main" id="{1B951774-7C25-0F43-A32C-F270F5235DC9}"/>
                </a:ext>
              </a:extLst>
            </p:cNvPr>
            <p:cNvPicPr>
              <a:picLocks noChangeAspect="1"/>
            </p:cNvPicPr>
            <p:nvPr/>
          </p:nvPicPr>
          <p:blipFill>
            <a:blip r:embed="rId3"/>
            <a:stretch>
              <a:fillRect/>
            </a:stretch>
          </p:blipFill>
          <p:spPr>
            <a:xfrm>
              <a:off x="6291834" y="2730754"/>
              <a:ext cx="1213171" cy="297267"/>
            </a:xfrm>
            <a:prstGeom prst="rect">
              <a:avLst/>
            </a:prstGeom>
          </p:spPr>
        </p:pic>
        <p:sp>
          <p:nvSpPr>
            <p:cNvPr id="11" name="Rectangle 10">
              <a:extLst>
                <a:ext uri="{FF2B5EF4-FFF2-40B4-BE49-F238E27FC236}">
                  <a16:creationId xmlns:a16="http://schemas.microsoft.com/office/drawing/2014/main" id="{0A03784D-ED65-874D-9FD2-322FCC8B66E7}"/>
                </a:ext>
              </a:extLst>
            </p:cNvPr>
            <p:cNvSpPr/>
            <p:nvPr/>
          </p:nvSpPr>
          <p:spPr>
            <a:xfrm>
              <a:off x="822708" y="2740436"/>
              <a:ext cx="5469126" cy="307777"/>
            </a:xfrm>
            <a:prstGeom prst="rect">
              <a:avLst/>
            </a:prstGeom>
          </p:spPr>
          <p:txBody>
            <a:bodyPr wrap="none">
              <a:spAutoFit/>
            </a:bodyPr>
            <a:lstStyle/>
            <a:p>
              <a:pPr marL="320040" lvl="1" indent="0">
                <a:buNone/>
              </a:pPr>
              <a:r>
                <a:rPr lang="en-GB" sz="1400" i="1" dirty="0"/>
                <a:t>(while maybe less expressive than originally expected)</a:t>
              </a:r>
              <a:endParaRPr lang="en-GB" sz="1600" i="1" dirty="0"/>
            </a:p>
          </p:txBody>
        </p:sp>
      </p:grpSp>
      <p:sp>
        <p:nvSpPr>
          <p:cNvPr id="13" name="Rectangle 12">
            <a:extLst>
              <a:ext uri="{FF2B5EF4-FFF2-40B4-BE49-F238E27FC236}">
                <a16:creationId xmlns:a16="http://schemas.microsoft.com/office/drawing/2014/main" id="{DF0E170A-0914-E64F-92EC-1C3CF0E425CF}"/>
              </a:ext>
            </a:extLst>
          </p:cNvPr>
          <p:cNvSpPr/>
          <p:nvPr/>
        </p:nvSpPr>
        <p:spPr>
          <a:xfrm>
            <a:off x="1089291" y="3323444"/>
            <a:ext cx="6096000" cy="307777"/>
          </a:xfrm>
          <a:prstGeom prst="rect">
            <a:avLst/>
          </a:prstGeom>
        </p:spPr>
        <p:txBody>
          <a:bodyPr>
            <a:spAutoFit/>
          </a:bodyPr>
          <a:lstStyle/>
          <a:p>
            <a:r>
              <a:rPr lang="en-GB" sz="1400" i="1" dirty="0">
                <a:solidFill>
                  <a:srgbClr val="000000"/>
                </a:solidFill>
              </a:rPr>
              <a:t>(still a very active, stimulating academic research area!)</a:t>
            </a:r>
            <a:endParaRPr lang="en-AT" dirty="0"/>
          </a:p>
        </p:txBody>
      </p:sp>
      <p:sp>
        <p:nvSpPr>
          <p:cNvPr id="14" name="Slide Number Placeholder 3">
            <a:extLst>
              <a:ext uri="{FF2B5EF4-FFF2-40B4-BE49-F238E27FC236}">
                <a16:creationId xmlns:a16="http://schemas.microsoft.com/office/drawing/2014/main" id="{30C7721A-A8D0-C64B-878D-B5D9EB9FCDE3}"/>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4</a:t>
            </a:fld>
            <a:endParaRPr lang="de-AT" sz="1100" dirty="0">
              <a:solidFill>
                <a:schemeClr val="bg1">
                  <a:lumMod val="75000"/>
                </a:schemeClr>
              </a:solidFill>
            </a:endParaRPr>
          </a:p>
        </p:txBody>
      </p:sp>
      <p:sp>
        <p:nvSpPr>
          <p:cNvPr id="4" name="Rectangle 3">
            <a:extLst>
              <a:ext uri="{FF2B5EF4-FFF2-40B4-BE49-F238E27FC236}">
                <a16:creationId xmlns:a16="http://schemas.microsoft.com/office/drawing/2014/main" id="{ED32A26B-565F-4E44-BF59-D02C769EDC71}"/>
              </a:ext>
            </a:extLst>
          </p:cNvPr>
          <p:cNvSpPr/>
          <p:nvPr/>
        </p:nvSpPr>
        <p:spPr>
          <a:xfrm>
            <a:off x="6879" y="5801649"/>
            <a:ext cx="10439400" cy="692497"/>
          </a:xfrm>
          <a:prstGeom prst="rect">
            <a:avLst/>
          </a:prstGeom>
        </p:spPr>
        <p:txBody>
          <a:bodyPr wrap="square">
            <a:spAutoFit/>
          </a:bodyPr>
          <a:lstStyle/>
          <a:p>
            <a:pPr marL="320040" lvl="1" indent="0">
              <a:buNone/>
            </a:pPr>
            <a:r>
              <a:rPr lang="en-GB" sz="1300" dirty="0"/>
              <a:t>Armin Haller, Javier D. Fernández, </a:t>
            </a:r>
            <a:r>
              <a:rPr lang="en-GB" sz="1300" dirty="0" err="1"/>
              <a:t>Maulik</a:t>
            </a:r>
            <a:r>
              <a:rPr lang="en-GB" sz="1300" dirty="0"/>
              <a:t> R. </a:t>
            </a:r>
            <a:r>
              <a:rPr lang="en-GB" sz="1300" dirty="0" err="1"/>
              <a:t>Kamdar</a:t>
            </a:r>
            <a:r>
              <a:rPr lang="en-GB" sz="1300" dirty="0"/>
              <a:t>, and Axel Polleres. What are links in linked open data? a characterization and evaluation of links between knowledge graphs on the web. </a:t>
            </a:r>
            <a:r>
              <a:rPr lang="en-GB" sz="1300" i="1" dirty="0"/>
              <a:t>ACM Journal of Data and Information Quality (JDIQ)</a:t>
            </a:r>
            <a:r>
              <a:rPr lang="en-GB" sz="1300" dirty="0"/>
              <a:t>, to appear, accepted for publication, 2020. Pre-print available at </a:t>
            </a:r>
            <a:r>
              <a:rPr lang="en-GB" sz="1300" dirty="0">
                <a:hlinkClick r:id="rId4"/>
              </a:rPr>
              <a:t>https://epub.wu.ac.at/7193/</a:t>
            </a:r>
            <a:r>
              <a:rPr lang="en-GB" sz="1300" dirty="0"/>
              <a:t>. </a:t>
            </a:r>
            <a:endParaRPr lang="en-AT" sz="1300" dirty="0"/>
          </a:p>
        </p:txBody>
      </p:sp>
      <p:grpSp>
        <p:nvGrpSpPr>
          <p:cNvPr id="15" name="Group 14">
            <a:extLst>
              <a:ext uri="{FF2B5EF4-FFF2-40B4-BE49-F238E27FC236}">
                <a16:creationId xmlns:a16="http://schemas.microsoft.com/office/drawing/2014/main" id="{FB4D0CE1-2602-B149-ACCC-2B1512E06A80}"/>
              </a:ext>
            </a:extLst>
          </p:cNvPr>
          <p:cNvGrpSpPr/>
          <p:nvPr/>
        </p:nvGrpSpPr>
        <p:grpSpPr>
          <a:xfrm>
            <a:off x="1604864" y="4274554"/>
            <a:ext cx="4491136" cy="883761"/>
            <a:chOff x="1491929" y="4101141"/>
            <a:chExt cx="4491136" cy="883761"/>
          </a:xfrm>
        </p:grpSpPr>
        <p:pic>
          <p:nvPicPr>
            <p:cNvPr id="16" name="Picture 2">
              <a:extLst>
                <a:ext uri="{FF2B5EF4-FFF2-40B4-BE49-F238E27FC236}">
                  <a16:creationId xmlns:a16="http://schemas.microsoft.com/office/drawing/2014/main" id="{2D0B7D80-3A1D-044F-8676-B9E689558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929" y="4101141"/>
              <a:ext cx="1214695" cy="7506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13BF90D-27B0-4444-A5AC-0C6064DF0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358" y="4335383"/>
              <a:ext cx="1854104" cy="516440"/>
            </a:xfrm>
            <a:prstGeom prst="rect">
              <a:avLst/>
            </a:prstGeom>
          </p:spPr>
        </p:pic>
        <p:pic>
          <p:nvPicPr>
            <p:cNvPr id="18" name="Picture 4">
              <a:extLst>
                <a:ext uri="{FF2B5EF4-FFF2-40B4-BE49-F238E27FC236}">
                  <a16:creationId xmlns:a16="http://schemas.microsoft.com/office/drawing/2014/main" id="{7BCDF62C-A2C6-E446-8926-DCC8FE358F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196" y="4202304"/>
              <a:ext cx="1106869" cy="782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6966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097267-4D63-EE41-882B-66ED5706A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305" y="1313018"/>
            <a:ext cx="4135695" cy="4231963"/>
          </a:xfrm>
          <a:prstGeom prst="rect">
            <a:avLst/>
          </a:prstGeom>
        </p:spPr>
      </p:pic>
      <p:sp>
        <p:nvSpPr>
          <p:cNvPr id="2" name="Content Placeholder 1">
            <a:extLst>
              <a:ext uri="{FF2B5EF4-FFF2-40B4-BE49-F238E27FC236}">
                <a16:creationId xmlns:a16="http://schemas.microsoft.com/office/drawing/2014/main" id="{0AC401A9-9BB4-CF45-B12D-51C8DF7C2387}"/>
              </a:ext>
            </a:extLst>
          </p:cNvPr>
          <p:cNvSpPr>
            <a:spLocks noGrp="1"/>
          </p:cNvSpPr>
          <p:nvPr>
            <p:ph idx="1"/>
          </p:nvPr>
        </p:nvSpPr>
        <p:spPr>
          <a:xfrm>
            <a:off x="195834" y="1399528"/>
            <a:ext cx="7750431" cy="5094618"/>
          </a:xfrm>
        </p:spPr>
        <p:txBody>
          <a:bodyPr>
            <a:normAutofit/>
          </a:bodyPr>
          <a:lstStyle/>
          <a:p>
            <a:r>
              <a:rPr lang="en-AT" sz="1800" dirty="0"/>
              <a:t>state of affairs:</a:t>
            </a:r>
          </a:p>
          <a:p>
            <a:pPr lvl="1"/>
            <a:endParaRPr lang="en-AT" sz="1600" dirty="0"/>
          </a:p>
          <a:p>
            <a:pPr lvl="1">
              <a:buFontTx/>
              <a:buChar char="-"/>
            </a:pPr>
            <a:r>
              <a:rPr lang="en-GB" dirty="0"/>
              <a:t>lack of inter links </a:t>
            </a:r>
          </a:p>
          <a:p>
            <a:pPr marL="649606" lvl="2" indent="0">
              <a:buNone/>
            </a:pPr>
            <a:r>
              <a:rPr lang="en-GB" dirty="0"/>
              <a:t>	</a:t>
            </a:r>
            <a:r>
              <a:rPr lang="en-GB" i="1" dirty="0"/>
              <a:t>28% of datasets do not link to external instances)</a:t>
            </a:r>
          </a:p>
          <a:p>
            <a:pPr marL="649606" lvl="2" indent="0">
              <a:buNone/>
            </a:pPr>
            <a:r>
              <a:rPr lang="en-GB" dirty="0"/>
              <a:t>	</a:t>
            </a:r>
            <a:r>
              <a:rPr lang="en-GB" i="1" dirty="0"/>
              <a:t>schema definitions disappear, or exist multiple times, </a:t>
            </a:r>
          </a:p>
          <a:p>
            <a:pPr marL="649606" lvl="2" indent="0">
              <a:buNone/>
            </a:pPr>
            <a:r>
              <a:rPr lang="en-GB" i="1" dirty="0"/>
              <a:t>	</a:t>
            </a:r>
          </a:p>
          <a:p>
            <a:pPr lvl="1">
              <a:buClr>
                <a:srgbClr val="0096D3"/>
              </a:buClr>
              <a:buFontTx/>
              <a:buChar char="-"/>
            </a:pPr>
            <a:r>
              <a:rPr lang="en-GB" dirty="0">
                <a:solidFill>
                  <a:srgbClr val="000000"/>
                </a:solidFill>
              </a:rPr>
              <a:t>little business interest to contribute</a:t>
            </a:r>
          </a:p>
          <a:p>
            <a:pPr marL="320040" lvl="1" indent="0">
              <a:buClr>
                <a:srgbClr val="0096D3"/>
              </a:buClr>
              <a:buNone/>
            </a:pPr>
            <a:r>
              <a:rPr lang="en-GB" i="1" dirty="0"/>
              <a:t>	… while too hard to maintain by academics</a:t>
            </a:r>
            <a:endParaRPr lang="en-GB" dirty="0">
              <a:solidFill>
                <a:srgbClr val="000000"/>
              </a:solidFill>
            </a:endParaRPr>
          </a:p>
          <a:p>
            <a:pPr lvl="1">
              <a:buClr>
                <a:srgbClr val="0096D3"/>
              </a:buClr>
              <a:buFontTx/>
              <a:buChar char="-"/>
            </a:pPr>
            <a:endParaRPr lang="en-GB" dirty="0">
              <a:solidFill>
                <a:srgbClr val="000000"/>
              </a:solidFill>
            </a:endParaRPr>
          </a:p>
          <a:p>
            <a:pPr lvl="1">
              <a:buClr>
                <a:srgbClr val="0096D3"/>
              </a:buClr>
              <a:buFontTx/>
              <a:buChar char="-"/>
            </a:pPr>
            <a:endParaRPr lang="en-GB" dirty="0">
              <a:solidFill>
                <a:srgbClr val="000000"/>
              </a:solidFill>
            </a:endParaRPr>
          </a:p>
          <a:p>
            <a:pPr marL="649606" lvl="2" indent="0">
              <a:buClr>
                <a:srgbClr val="0096D3"/>
              </a:buClr>
              <a:buNone/>
            </a:pPr>
            <a:r>
              <a:rPr lang="en-GB" dirty="0">
                <a:solidFill>
                  <a:srgbClr val="000000"/>
                </a:solidFill>
              </a:rPr>
              <a:t>	</a:t>
            </a:r>
          </a:p>
          <a:p>
            <a:pPr marL="649606" lvl="2" indent="0">
              <a:buClr>
                <a:srgbClr val="0096D3"/>
              </a:buClr>
              <a:buNone/>
            </a:pPr>
            <a:endParaRPr lang="en-GB" dirty="0">
              <a:solidFill>
                <a:srgbClr val="000000"/>
              </a:solidFill>
            </a:endParaRPr>
          </a:p>
          <a:p>
            <a:pPr marL="649606" lvl="2" indent="0">
              <a:buClr>
                <a:srgbClr val="0096D3"/>
              </a:buClr>
              <a:buNone/>
            </a:pPr>
            <a:r>
              <a:rPr lang="en-GB" b="1" dirty="0">
                <a:solidFill>
                  <a:srgbClr val="000000"/>
                </a:solidFill>
              </a:rPr>
              <a:t>F</a:t>
            </a:r>
            <a:r>
              <a:rPr lang="en-GB" dirty="0">
                <a:solidFill>
                  <a:srgbClr val="000000"/>
                </a:solidFill>
              </a:rPr>
              <a:t>indability, (machine-)</a:t>
            </a:r>
            <a:r>
              <a:rPr lang="en-GB" b="1" dirty="0" err="1">
                <a:solidFill>
                  <a:srgbClr val="000000"/>
                </a:solidFill>
              </a:rPr>
              <a:t>A</a:t>
            </a:r>
            <a:r>
              <a:rPr lang="en-GB" dirty="0" err="1">
                <a:solidFill>
                  <a:srgbClr val="000000"/>
                </a:solidFill>
              </a:rPr>
              <a:t>ccessability</a:t>
            </a:r>
            <a:r>
              <a:rPr lang="en-GB" dirty="0">
                <a:solidFill>
                  <a:srgbClr val="000000"/>
                </a:solidFill>
              </a:rPr>
              <a:t>, </a:t>
            </a:r>
            <a:r>
              <a:rPr lang="en-GB" b="1" dirty="0">
                <a:solidFill>
                  <a:srgbClr val="000000"/>
                </a:solidFill>
              </a:rPr>
              <a:t>I</a:t>
            </a:r>
            <a:r>
              <a:rPr lang="en-GB" dirty="0">
                <a:solidFill>
                  <a:srgbClr val="000000"/>
                </a:solidFill>
              </a:rPr>
              <a:t>nteroperability and </a:t>
            </a:r>
          </a:p>
          <a:p>
            <a:pPr marL="649606" lvl="2" indent="0">
              <a:buClr>
                <a:srgbClr val="0096D3"/>
              </a:buClr>
              <a:buNone/>
            </a:pPr>
            <a:r>
              <a:rPr lang="en-GB" b="1" dirty="0">
                <a:solidFill>
                  <a:srgbClr val="000000"/>
                </a:solidFill>
              </a:rPr>
              <a:t>R</a:t>
            </a:r>
            <a:r>
              <a:rPr lang="en-GB" dirty="0">
                <a:solidFill>
                  <a:srgbClr val="000000"/>
                </a:solidFill>
              </a:rPr>
              <a:t>euse/Reusability only partially given…</a:t>
            </a:r>
          </a:p>
          <a:p>
            <a:pPr marL="649606" lvl="2" indent="0">
              <a:buNone/>
            </a:pPr>
            <a:endParaRPr lang="en-GB" i="1" dirty="0"/>
          </a:p>
        </p:txBody>
      </p:sp>
      <p:sp>
        <p:nvSpPr>
          <p:cNvPr id="3" name="Title 2">
            <a:extLst>
              <a:ext uri="{FF2B5EF4-FFF2-40B4-BE49-F238E27FC236}">
                <a16:creationId xmlns:a16="http://schemas.microsoft.com/office/drawing/2014/main" id="{6E800FAD-664F-F245-8C45-481D34753CFE}"/>
              </a:ext>
            </a:extLst>
          </p:cNvPr>
          <p:cNvSpPr>
            <a:spLocks noGrp="1"/>
          </p:cNvSpPr>
          <p:nvPr>
            <p:ph type="title"/>
          </p:nvPr>
        </p:nvSpPr>
        <p:spPr/>
        <p:txBody>
          <a:bodyPr/>
          <a:lstStyle/>
          <a:p>
            <a:r>
              <a:rPr lang="de-AT" dirty="0" err="1"/>
              <a:t>My</a:t>
            </a:r>
            <a:r>
              <a:rPr lang="de-AT" dirty="0"/>
              <a:t> </a:t>
            </a:r>
            <a:r>
              <a:rPr lang="de-AT" dirty="0" err="1"/>
              <a:t>background</a:t>
            </a:r>
            <a:r>
              <a:rPr lang="de-AT" dirty="0"/>
              <a:t>   - The "</a:t>
            </a:r>
            <a:r>
              <a:rPr lang="de-AT" i="1" dirty="0"/>
              <a:t>Web </a:t>
            </a:r>
            <a:r>
              <a:rPr lang="de-AT" i="1" dirty="0" err="1"/>
              <a:t>of</a:t>
            </a:r>
            <a:r>
              <a:rPr lang="de-AT" i="1" dirty="0"/>
              <a:t> Data</a:t>
            </a:r>
            <a:r>
              <a:rPr lang="de-AT" dirty="0"/>
              <a:t>"</a:t>
            </a:r>
            <a:endParaRPr lang="en-AT" dirty="0"/>
          </a:p>
        </p:txBody>
      </p:sp>
      <p:sp>
        <p:nvSpPr>
          <p:cNvPr id="7" name="Rectangle 6">
            <a:extLst>
              <a:ext uri="{FF2B5EF4-FFF2-40B4-BE49-F238E27FC236}">
                <a16:creationId xmlns:a16="http://schemas.microsoft.com/office/drawing/2014/main" id="{26168455-CA12-8948-9725-A098EAFC8834}"/>
              </a:ext>
            </a:extLst>
          </p:cNvPr>
          <p:cNvSpPr/>
          <p:nvPr/>
        </p:nvSpPr>
        <p:spPr>
          <a:xfrm>
            <a:off x="2646486" y="4461534"/>
            <a:ext cx="5354799" cy="830997"/>
          </a:xfrm>
          <a:prstGeom prst="rect">
            <a:avLst/>
          </a:prstGeom>
        </p:spPr>
        <p:txBody>
          <a:bodyPr wrap="none">
            <a:spAutoFit/>
          </a:bodyPr>
          <a:lstStyle/>
          <a:p>
            <a:r>
              <a:rPr lang="en-GB" sz="4800" b="1" dirty="0">
                <a:solidFill>
                  <a:srgbClr val="000000"/>
                </a:solidFill>
              </a:rPr>
              <a:t>?</a:t>
            </a:r>
            <a:r>
              <a:rPr lang="en-GB" dirty="0">
                <a:solidFill>
                  <a:srgbClr val="000000"/>
                </a:solidFill>
              </a:rPr>
              <a:t>  </a:t>
            </a:r>
            <a:r>
              <a:rPr lang="en-AT" dirty="0">
                <a:hlinkClick r:id="rId3"/>
              </a:rPr>
              <a:t>https://www.go-fair.org/fair-principles/</a:t>
            </a:r>
            <a:r>
              <a:rPr lang="en-AT" dirty="0"/>
              <a:t> </a:t>
            </a:r>
          </a:p>
        </p:txBody>
      </p:sp>
      <p:pic>
        <p:nvPicPr>
          <p:cNvPr id="16" name="Picture 15">
            <a:extLst>
              <a:ext uri="{FF2B5EF4-FFF2-40B4-BE49-F238E27FC236}">
                <a16:creationId xmlns:a16="http://schemas.microsoft.com/office/drawing/2014/main" id="{C7B6B6BC-34B0-3545-ABE6-BF856F70B2B8}"/>
              </a:ext>
            </a:extLst>
          </p:cNvPr>
          <p:cNvPicPr>
            <a:picLocks noChangeAspect="1"/>
          </p:cNvPicPr>
          <p:nvPr/>
        </p:nvPicPr>
        <p:blipFill>
          <a:blip r:embed="rId4"/>
          <a:stretch>
            <a:fillRect/>
          </a:stretch>
        </p:blipFill>
        <p:spPr>
          <a:xfrm>
            <a:off x="828713" y="4677474"/>
            <a:ext cx="1817773" cy="572262"/>
          </a:xfrm>
          <a:prstGeom prst="rect">
            <a:avLst/>
          </a:prstGeom>
        </p:spPr>
      </p:pic>
      <p:sp>
        <p:nvSpPr>
          <p:cNvPr id="8" name="Slide Number Placeholder 3">
            <a:extLst>
              <a:ext uri="{FF2B5EF4-FFF2-40B4-BE49-F238E27FC236}">
                <a16:creationId xmlns:a16="http://schemas.microsoft.com/office/drawing/2014/main" id="{3AEFB714-BE53-4045-A887-27D26C406FE9}"/>
              </a:ext>
            </a:extLst>
          </p:cNvPr>
          <p:cNvSpPr txBox="1">
            <a:spLocks/>
          </p:cNvSpPr>
          <p:nvPr/>
        </p:nvSpPr>
        <p:spPr>
          <a:xfrm>
            <a:off x="0" y="6559976"/>
            <a:ext cx="1316567" cy="31051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100" dirty="0">
                <a:solidFill>
                  <a:schemeClr val="bg1">
                    <a:lumMod val="75000"/>
                  </a:schemeClr>
                </a:solidFill>
              </a:rPr>
              <a:t>SLIDE </a:t>
            </a:r>
            <a:fld id="{BE3DC40E-DBBE-4E2D-9EEC-FBF0DA0E9179}" type="slidenum">
              <a:rPr lang="de-AT" sz="1100" smtClean="0">
                <a:solidFill>
                  <a:schemeClr val="bg1">
                    <a:lumMod val="75000"/>
                  </a:schemeClr>
                </a:solidFill>
              </a:rPr>
              <a:pPr/>
              <a:t>5</a:t>
            </a:fld>
            <a:endParaRPr lang="de-AT" sz="1100" dirty="0">
              <a:solidFill>
                <a:schemeClr val="bg1">
                  <a:lumMod val="75000"/>
                </a:schemeClr>
              </a:solidFill>
            </a:endParaRPr>
          </a:p>
        </p:txBody>
      </p:sp>
    </p:spTree>
    <p:extLst>
      <p:ext uri="{BB962C8B-B14F-4D97-AF65-F5344CB8AC3E}">
        <p14:creationId xmlns:p14="http://schemas.microsoft.com/office/powerpoint/2010/main" val="1353764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67934-E203-C14E-9E3B-43167818F1B9}"/>
              </a:ext>
            </a:extLst>
          </p:cNvPr>
          <p:cNvSpPr>
            <a:spLocks noGrp="1"/>
          </p:cNvSpPr>
          <p:nvPr>
            <p:ph idx="1"/>
          </p:nvPr>
        </p:nvSpPr>
        <p:spPr>
          <a:xfrm>
            <a:off x="12519" y="1274828"/>
            <a:ext cx="8890181" cy="4624686"/>
          </a:xfrm>
        </p:spPr>
        <p:txBody>
          <a:bodyPr/>
          <a:lstStyle/>
          <a:p>
            <a:r>
              <a:rPr lang="en-AT" dirty="0"/>
              <a:t>Still: growing interest of Enterprises in KGs</a:t>
            </a:r>
          </a:p>
          <a:p>
            <a:pPr lvl="1"/>
            <a:r>
              <a:rPr lang="en-AT" dirty="0"/>
              <a:t>Success stories of mainly monolithic (but huge) Knowledge Graphs rather than a network of Linked small KGs:</a:t>
            </a:r>
          </a:p>
          <a:p>
            <a:endParaRPr lang="en-AT" dirty="0"/>
          </a:p>
        </p:txBody>
      </p:sp>
      <p:sp>
        <p:nvSpPr>
          <p:cNvPr id="3" name="Title 2">
            <a:extLst>
              <a:ext uri="{FF2B5EF4-FFF2-40B4-BE49-F238E27FC236}">
                <a16:creationId xmlns:a16="http://schemas.microsoft.com/office/drawing/2014/main" id="{1FCFDD99-CED7-2A40-96BD-6DE45ACAA591}"/>
              </a:ext>
            </a:extLst>
          </p:cNvPr>
          <p:cNvSpPr>
            <a:spLocks noGrp="1"/>
          </p:cNvSpPr>
          <p:nvPr>
            <p:ph type="title"/>
          </p:nvPr>
        </p:nvSpPr>
        <p:spPr/>
        <p:txBody>
          <a:bodyPr/>
          <a:lstStyle/>
          <a:p>
            <a:r>
              <a:rPr lang="en-AT" dirty="0"/>
              <a:t>Some things worked different than expected</a:t>
            </a:r>
          </a:p>
        </p:txBody>
      </p:sp>
      <p:grpSp>
        <p:nvGrpSpPr>
          <p:cNvPr id="11" name="Group 10">
            <a:extLst>
              <a:ext uri="{FF2B5EF4-FFF2-40B4-BE49-F238E27FC236}">
                <a16:creationId xmlns:a16="http://schemas.microsoft.com/office/drawing/2014/main" id="{0D5E6421-DF65-AD4F-9AED-9BB93892AC2E}"/>
              </a:ext>
            </a:extLst>
          </p:cNvPr>
          <p:cNvGrpSpPr/>
          <p:nvPr/>
        </p:nvGrpSpPr>
        <p:grpSpPr>
          <a:xfrm>
            <a:off x="3815542" y="4040736"/>
            <a:ext cx="8376458" cy="2852400"/>
            <a:chOff x="139700" y="3467100"/>
            <a:chExt cx="7586413" cy="2362200"/>
          </a:xfrm>
        </p:grpSpPr>
        <p:pic>
          <p:nvPicPr>
            <p:cNvPr id="6" name="Picture 5">
              <a:extLst>
                <a:ext uri="{FF2B5EF4-FFF2-40B4-BE49-F238E27FC236}">
                  <a16:creationId xmlns:a16="http://schemas.microsoft.com/office/drawing/2014/main" id="{72B91394-6731-D049-9974-2406DC3FE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08" y="3543300"/>
              <a:ext cx="7454900" cy="2286000"/>
            </a:xfrm>
            <a:prstGeom prst="rect">
              <a:avLst/>
            </a:prstGeom>
          </p:spPr>
        </p:pic>
        <p:sp>
          <p:nvSpPr>
            <p:cNvPr id="7" name="Rectangle 6">
              <a:extLst>
                <a:ext uri="{FF2B5EF4-FFF2-40B4-BE49-F238E27FC236}">
                  <a16:creationId xmlns:a16="http://schemas.microsoft.com/office/drawing/2014/main" id="{A2A47C49-1A26-B24F-A5C9-C352B46B3AE0}"/>
                </a:ext>
              </a:extLst>
            </p:cNvPr>
            <p:cNvSpPr/>
            <p:nvPr/>
          </p:nvSpPr>
          <p:spPr>
            <a:xfrm>
              <a:off x="139700" y="3467100"/>
              <a:ext cx="3950758" cy="674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Rectangle 7">
              <a:extLst>
                <a:ext uri="{FF2B5EF4-FFF2-40B4-BE49-F238E27FC236}">
                  <a16:creationId xmlns:a16="http://schemas.microsoft.com/office/drawing/2014/main" id="{92374011-9562-5046-BB65-2142F65DB17F}"/>
                </a:ext>
              </a:extLst>
            </p:cNvPr>
            <p:cNvSpPr/>
            <p:nvPr/>
          </p:nvSpPr>
          <p:spPr>
            <a:xfrm>
              <a:off x="155789" y="3530600"/>
              <a:ext cx="299016" cy="185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Rectangle 8">
              <a:extLst>
                <a:ext uri="{FF2B5EF4-FFF2-40B4-BE49-F238E27FC236}">
                  <a16:creationId xmlns:a16="http://schemas.microsoft.com/office/drawing/2014/main" id="{3B7FB4CA-03AF-CB49-9FFF-61E452551012}"/>
                </a:ext>
              </a:extLst>
            </p:cNvPr>
            <p:cNvSpPr/>
            <p:nvPr/>
          </p:nvSpPr>
          <p:spPr>
            <a:xfrm>
              <a:off x="3879078" y="3524052"/>
              <a:ext cx="211381" cy="185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Rectangle 9">
              <a:extLst>
                <a:ext uri="{FF2B5EF4-FFF2-40B4-BE49-F238E27FC236}">
                  <a16:creationId xmlns:a16="http://schemas.microsoft.com/office/drawing/2014/main" id="{9FD8544D-B5A0-9D41-9D8C-D42C5DA76D1D}"/>
                </a:ext>
              </a:extLst>
            </p:cNvPr>
            <p:cNvSpPr/>
            <p:nvPr/>
          </p:nvSpPr>
          <p:spPr>
            <a:xfrm>
              <a:off x="7514732" y="3541117"/>
              <a:ext cx="211381" cy="185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pic>
        <p:nvPicPr>
          <p:cNvPr id="1026" name="Picture 2">
            <a:extLst>
              <a:ext uri="{FF2B5EF4-FFF2-40B4-BE49-F238E27FC236}">
                <a16:creationId xmlns:a16="http://schemas.microsoft.com/office/drawing/2014/main" id="{2E48EEB7-1317-2D45-B1CD-E529CC389A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96" b="9135"/>
          <a:stretch/>
        </p:blipFill>
        <p:spPr bwMode="auto">
          <a:xfrm>
            <a:off x="0" y="1968285"/>
            <a:ext cx="6324296" cy="28051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578C001-5C6E-8A4E-A8A0-DD25ECE3F9E2}"/>
              </a:ext>
            </a:extLst>
          </p:cNvPr>
          <p:cNvSpPr/>
          <p:nvPr/>
        </p:nvSpPr>
        <p:spPr>
          <a:xfrm>
            <a:off x="144117" y="4799182"/>
            <a:ext cx="2986972" cy="307777"/>
          </a:xfrm>
          <a:prstGeom prst="rect">
            <a:avLst/>
          </a:prstGeom>
        </p:spPr>
        <p:txBody>
          <a:bodyPr wrap="none">
            <a:spAutoFit/>
          </a:bodyPr>
          <a:lstStyle/>
          <a:p>
            <a:r>
              <a:rPr lang="en-AT" sz="1400" dirty="0">
                <a:hlinkClick r:id="rId5"/>
              </a:rPr>
              <a:t>https://www.dbpedia.org</a:t>
            </a:r>
            <a:r>
              <a:rPr lang="en-AT" sz="1400" dirty="0"/>
              <a:t> 2021</a:t>
            </a:r>
          </a:p>
        </p:txBody>
      </p:sp>
      <p:pic>
        <p:nvPicPr>
          <p:cNvPr id="16" name="Picture 4">
            <a:extLst>
              <a:ext uri="{FF2B5EF4-FFF2-40B4-BE49-F238E27FC236}">
                <a16:creationId xmlns:a16="http://schemas.microsoft.com/office/drawing/2014/main" id="{3FF3E302-454A-1840-B5B0-1B5F03DC7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8" y="5228998"/>
            <a:ext cx="1153181" cy="8153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E0689F39-D6F8-7244-AC99-B0C6FB6712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5565" y="5545109"/>
            <a:ext cx="1214695" cy="750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option of Knowledge Graphs, late 2019">
            <a:extLst>
              <a:ext uri="{FF2B5EF4-FFF2-40B4-BE49-F238E27FC236}">
                <a16:creationId xmlns:a16="http://schemas.microsoft.com/office/drawing/2014/main" id="{DCA7E94C-5B45-F54D-8757-A3B147AE0A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096" y="2382594"/>
            <a:ext cx="5502211" cy="41309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3267BB3-62B2-CD46-82EA-7F90A5AA30B3}"/>
              </a:ext>
            </a:extLst>
          </p:cNvPr>
          <p:cNvSpPr/>
          <p:nvPr/>
        </p:nvSpPr>
        <p:spPr>
          <a:xfrm>
            <a:off x="6629096" y="1968285"/>
            <a:ext cx="3724759" cy="430887"/>
          </a:xfrm>
          <a:prstGeom prst="rect">
            <a:avLst/>
          </a:prstGeom>
        </p:spPr>
        <p:txBody>
          <a:bodyPr wrap="square">
            <a:spAutoFit/>
          </a:bodyPr>
          <a:lstStyle/>
          <a:p>
            <a:r>
              <a:rPr lang="en-GB" sz="1100" dirty="0">
                <a:hlinkClick r:id="rId9"/>
              </a:rPr>
              <a:t>https://www.slideshare.net/Frank.van.Harmelen/adoption-of-knowledge-graphs-late-2019</a:t>
            </a:r>
            <a:r>
              <a:rPr lang="en-GB" sz="1100" dirty="0"/>
              <a:t>  </a:t>
            </a:r>
            <a:endParaRPr lang="en-AT" sz="1100" dirty="0"/>
          </a:p>
        </p:txBody>
      </p:sp>
    </p:spTree>
    <p:extLst>
      <p:ext uri="{BB962C8B-B14F-4D97-AF65-F5344CB8AC3E}">
        <p14:creationId xmlns:p14="http://schemas.microsoft.com/office/powerpoint/2010/main" val="1903944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9F431-C926-094E-959E-82374DB1FA23}"/>
              </a:ext>
            </a:extLst>
          </p:cNvPr>
          <p:cNvSpPr>
            <a:spLocks noGrp="1"/>
          </p:cNvSpPr>
          <p:nvPr>
            <p:ph idx="1"/>
          </p:nvPr>
        </p:nvSpPr>
        <p:spPr>
          <a:xfrm>
            <a:off x="615951" y="1251586"/>
            <a:ext cx="10346192" cy="4624686"/>
          </a:xfrm>
        </p:spPr>
        <p:txBody>
          <a:bodyPr/>
          <a:lstStyle/>
          <a:p>
            <a:r>
              <a:rPr lang="en-AT" dirty="0"/>
              <a:t>Large, monolithic KGs</a:t>
            </a:r>
          </a:p>
          <a:p>
            <a:pPr lvl="1"/>
            <a:r>
              <a:rPr lang="en-AT" dirty="0"/>
              <a:t>more shallow semantics vs more complex graph model</a:t>
            </a:r>
          </a:p>
          <a:p>
            <a:pPr lvl="1"/>
            <a:r>
              <a:rPr lang="en-AT" dirty="0"/>
              <a:t>inherently inconsistent</a:t>
            </a:r>
          </a:p>
          <a:p>
            <a:pPr lvl="1"/>
            <a:r>
              <a:rPr lang="en-AT" dirty="0"/>
              <a:t>constantly evolving</a:t>
            </a:r>
          </a:p>
          <a:p>
            <a:r>
              <a:rPr lang="en-AT" dirty="0"/>
              <a:t>Different "kinds" of KGs</a:t>
            </a:r>
          </a:p>
          <a:p>
            <a:pPr lvl="1"/>
            <a:r>
              <a:rPr lang="en-AT" dirty="0"/>
              <a:t>purpose-built KGs</a:t>
            </a:r>
          </a:p>
          <a:p>
            <a:pPr lvl="1"/>
            <a:r>
              <a:rPr lang="en-AT" dirty="0"/>
              <a:t>generic "encyclopedic" KGs</a:t>
            </a:r>
          </a:p>
          <a:p>
            <a:pPr lvl="1"/>
            <a:endParaRPr lang="en-AT" dirty="0"/>
          </a:p>
        </p:txBody>
      </p:sp>
      <p:sp>
        <p:nvSpPr>
          <p:cNvPr id="6" name="Title 2">
            <a:extLst>
              <a:ext uri="{FF2B5EF4-FFF2-40B4-BE49-F238E27FC236}">
                <a16:creationId xmlns:a16="http://schemas.microsoft.com/office/drawing/2014/main" id="{401A7E1D-2A38-E046-8D64-7A9481EBB082}"/>
              </a:ext>
            </a:extLst>
          </p:cNvPr>
          <p:cNvSpPr>
            <a:spLocks noGrp="1"/>
          </p:cNvSpPr>
          <p:nvPr>
            <p:ph type="title"/>
          </p:nvPr>
        </p:nvSpPr>
        <p:spPr/>
        <p:txBody>
          <a:bodyPr/>
          <a:lstStyle/>
          <a:p>
            <a:r>
              <a:rPr lang="en-AT" dirty="0"/>
              <a:t>Some things worked different than expected</a:t>
            </a:r>
          </a:p>
        </p:txBody>
      </p:sp>
    </p:spTree>
    <p:extLst>
      <p:ext uri="{BB962C8B-B14F-4D97-AF65-F5344CB8AC3E}">
        <p14:creationId xmlns:p14="http://schemas.microsoft.com/office/powerpoint/2010/main" val="42887117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9F431-C926-094E-959E-82374DB1FA23}"/>
              </a:ext>
            </a:extLst>
          </p:cNvPr>
          <p:cNvSpPr>
            <a:spLocks noGrp="1"/>
          </p:cNvSpPr>
          <p:nvPr>
            <p:ph idx="1"/>
          </p:nvPr>
        </p:nvSpPr>
        <p:spPr>
          <a:xfrm>
            <a:off x="259563" y="1251586"/>
            <a:ext cx="12061589" cy="4624686"/>
          </a:xfrm>
        </p:spPr>
        <p:txBody>
          <a:bodyPr/>
          <a:lstStyle/>
          <a:p>
            <a:r>
              <a:rPr lang="en-AT" dirty="0"/>
              <a:t>These large KGs</a:t>
            </a:r>
          </a:p>
          <a:p>
            <a:pPr lvl="1"/>
            <a:r>
              <a:rPr lang="en-AT" b="1" dirty="0"/>
              <a:t>more shallow semantics vs more complex graph model</a:t>
            </a:r>
          </a:p>
          <a:p>
            <a:pPr lvl="1"/>
            <a:r>
              <a:rPr lang="en-AT" dirty="0"/>
              <a:t>inherently inconsistent</a:t>
            </a:r>
          </a:p>
          <a:p>
            <a:pPr lvl="1"/>
            <a:r>
              <a:rPr lang="en-AT" dirty="0"/>
              <a:t>constantly evolving</a:t>
            </a:r>
          </a:p>
          <a:p>
            <a:r>
              <a:rPr lang="en-AT" dirty="0"/>
              <a:t>Different "kinds" of KGs</a:t>
            </a:r>
          </a:p>
          <a:p>
            <a:pPr lvl="1"/>
            <a:r>
              <a:rPr lang="en-AT" dirty="0"/>
              <a:t>purpose-built KGs</a:t>
            </a:r>
          </a:p>
          <a:p>
            <a:pPr lvl="1"/>
            <a:r>
              <a:rPr lang="en-AT" dirty="0"/>
              <a:t>generic "encyclopedic" KGs</a:t>
            </a:r>
          </a:p>
          <a:p>
            <a:pPr lvl="1"/>
            <a:endParaRPr lang="en-AT" dirty="0"/>
          </a:p>
        </p:txBody>
      </p:sp>
      <p:sp>
        <p:nvSpPr>
          <p:cNvPr id="6" name="Title 2">
            <a:extLst>
              <a:ext uri="{FF2B5EF4-FFF2-40B4-BE49-F238E27FC236}">
                <a16:creationId xmlns:a16="http://schemas.microsoft.com/office/drawing/2014/main" id="{401A7E1D-2A38-E046-8D64-7A9481EBB082}"/>
              </a:ext>
            </a:extLst>
          </p:cNvPr>
          <p:cNvSpPr>
            <a:spLocks noGrp="1"/>
          </p:cNvSpPr>
          <p:nvPr>
            <p:ph type="title"/>
          </p:nvPr>
        </p:nvSpPr>
        <p:spPr/>
        <p:txBody>
          <a:bodyPr/>
          <a:lstStyle/>
          <a:p>
            <a:r>
              <a:rPr lang="en-AT" dirty="0"/>
              <a:t>Some things worked different than expected</a:t>
            </a:r>
          </a:p>
        </p:txBody>
      </p:sp>
      <p:pic>
        <p:nvPicPr>
          <p:cNvPr id="5" name="Picture 4">
            <a:extLst>
              <a:ext uri="{FF2B5EF4-FFF2-40B4-BE49-F238E27FC236}">
                <a16:creationId xmlns:a16="http://schemas.microsoft.com/office/drawing/2014/main" id="{61CDFF7F-C0E5-9841-95F0-66B2E3B05186}"/>
              </a:ext>
            </a:extLst>
          </p:cNvPr>
          <p:cNvPicPr>
            <a:picLocks noChangeAspect="1"/>
          </p:cNvPicPr>
          <p:nvPr/>
        </p:nvPicPr>
        <p:blipFill>
          <a:blip r:embed="rId3"/>
          <a:stretch>
            <a:fillRect/>
          </a:stretch>
        </p:blipFill>
        <p:spPr>
          <a:xfrm>
            <a:off x="1865214" y="4575052"/>
            <a:ext cx="1213171" cy="297267"/>
          </a:xfrm>
          <a:prstGeom prst="rect">
            <a:avLst/>
          </a:prstGeom>
        </p:spPr>
      </p:pic>
      <p:pic>
        <p:nvPicPr>
          <p:cNvPr id="3" name="Picture 2">
            <a:extLst>
              <a:ext uri="{FF2B5EF4-FFF2-40B4-BE49-F238E27FC236}">
                <a16:creationId xmlns:a16="http://schemas.microsoft.com/office/drawing/2014/main" id="{EDD4643A-ABE2-EF4F-8AE1-CAE91F16731E}"/>
              </a:ext>
            </a:extLst>
          </p:cNvPr>
          <p:cNvPicPr>
            <a:picLocks noChangeAspect="1"/>
          </p:cNvPicPr>
          <p:nvPr/>
        </p:nvPicPr>
        <p:blipFill>
          <a:blip r:embed="rId4"/>
          <a:stretch>
            <a:fillRect/>
          </a:stretch>
        </p:blipFill>
        <p:spPr>
          <a:xfrm>
            <a:off x="231562" y="2747541"/>
            <a:ext cx="5693645" cy="4978363"/>
          </a:xfrm>
          <a:prstGeom prst="rect">
            <a:avLst/>
          </a:prstGeom>
          <a:ln>
            <a:solidFill>
              <a:schemeClr val="accent1"/>
            </a:solidFill>
          </a:ln>
        </p:spPr>
      </p:pic>
      <p:sp>
        <p:nvSpPr>
          <p:cNvPr id="7" name="TextBox 6">
            <a:extLst>
              <a:ext uri="{FF2B5EF4-FFF2-40B4-BE49-F238E27FC236}">
                <a16:creationId xmlns:a16="http://schemas.microsoft.com/office/drawing/2014/main" id="{3CB20EE7-E06C-D74B-A5FB-5D699AC5D967}"/>
              </a:ext>
            </a:extLst>
          </p:cNvPr>
          <p:cNvSpPr txBox="1"/>
          <p:nvPr/>
        </p:nvSpPr>
        <p:spPr>
          <a:xfrm>
            <a:off x="3394129" y="4872319"/>
            <a:ext cx="1568058" cy="461665"/>
          </a:xfrm>
          <a:prstGeom prst="rect">
            <a:avLst/>
          </a:prstGeom>
          <a:noFill/>
        </p:spPr>
        <p:txBody>
          <a:bodyPr wrap="none" rtlCol="0">
            <a:spAutoFit/>
          </a:bodyPr>
          <a:lstStyle/>
          <a:p>
            <a:r>
              <a:rPr lang="en-AT" sz="2400" dirty="0"/>
              <a:t>"</a:t>
            </a:r>
            <a:r>
              <a:rPr lang="en-AT" sz="2400" i="1" dirty="0"/>
              <a:t>noOWL</a:t>
            </a:r>
            <a:r>
              <a:rPr lang="en-AT" sz="2400" dirty="0"/>
              <a:t>"</a:t>
            </a:r>
          </a:p>
        </p:txBody>
      </p:sp>
      <p:grpSp>
        <p:nvGrpSpPr>
          <p:cNvPr id="21" name="Group 20">
            <a:extLst>
              <a:ext uri="{FF2B5EF4-FFF2-40B4-BE49-F238E27FC236}">
                <a16:creationId xmlns:a16="http://schemas.microsoft.com/office/drawing/2014/main" id="{98EEF047-551D-C24A-A668-38D134B09D40}"/>
              </a:ext>
            </a:extLst>
          </p:cNvPr>
          <p:cNvGrpSpPr/>
          <p:nvPr/>
        </p:nvGrpSpPr>
        <p:grpSpPr>
          <a:xfrm>
            <a:off x="6290357" y="2800623"/>
            <a:ext cx="5371740" cy="3654635"/>
            <a:chOff x="6290357" y="2800623"/>
            <a:chExt cx="5371740" cy="3654635"/>
          </a:xfrm>
        </p:grpSpPr>
        <p:sp>
          <p:nvSpPr>
            <p:cNvPr id="8" name="Rounded Rectangle 7">
              <a:extLst>
                <a:ext uri="{FF2B5EF4-FFF2-40B4-BE49-F238E27FC236}">
                  <a16:creationId xmlns:a16="http://schemas.microsoft.com/office/drawing/2014/main" id="{8D875E15-7526-8549-9F64-80CE09A1F185}"/>
                </a:ext>
              </a:extLst>
            </p:cNvPr>
            <p:cNvSpPr/>
            <p:nvPr/>
          </p:nvSpPr>
          <p:spPr>
            <a:xfrm>
              <a:off x="7077641" y="3738741"/>
              <a:ext cx="1317811"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Rome</a:t>
              </a:r>
            </a:p>
          </p:txBody>
        </p:sp>
        <p:sp>
          <p:nvSpPr>
            <p:cNvPr id="9" name="Rounded Rectangle 8">
              <a:extLst>
                <a:ext uri="{FF2B5EF4-FFF2-40B4-BE49-F238E27FC236}">
                  <a16:creationId xmlns:a16="http://schemas.microsoft.com/office/drawing/2014/main" id="{2FB2EAC8-F601-5C4B-8895-6839F89E90FA}"/>
                </a:ext>
              </a:extLst>
            </p:cNvPr>
            <p:cNvSpPr/>
            <p:nvPr/>
          </p:nvSpPr>
          <p:spPr>
            <a:xfrm>
              <a:off x="9667880" y="3738740"/>
              <a:ext cx="1317811" cy="55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Italy</a:t>
              </a:r>
            </a:p>
          </p:txBody>
        </p:sp>
        <p:cxnSp>
          <p:nvCxnSpPr>
            <p:cNvPr id="10" name="Straight Arrow Connector 9">
              <a:extLst>
                <a:ext uri="{FF2B5EF4-FFF2-40B4-BE49-F238E27FC236}">
                  <a16:creationId xmlns:a16="http://schemas.microsoft.com/office/drawing/2014/main" id="{88CBF189-D55F-A24E-BB92-85422040A3FD}"/>
                </a:ext>
              </a:extLst>
            </p:cNvPr>
            <p:cNvCxnSpPr>
              <a:cxnSpLocks/>
              <a:stCxn id="8" idx="3"/>
              <a:endCxn id="9" idx="1"/>
            </p:cNvCxnSpPr>
            <p:nvPr/>
          </p:nvCxnSpPr>
          <p:spPr>
            <a:xfrm flipV="1">
              <a:off x="8395452" y="4014405"/>
              <a:ext cx="127242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B345C7-FEB0-164D-A8A2-EB0024407822}"/>
                </a:ext>
              </a:extLst>
            </p:cNvPr>
            <p:cNvSpPr txBox="1"/>
            <p:nvPr/>
          </p:nvSpPr>
          <p:spPr>
            <a:xfrm>
              <a:off x="8497673" y="4006688"/>
              <a:ext cx="1026307" cy="369332"/>
            </a:xfrm>
            <a:prstGeom prst="rect">
              <a:avLst/>
            </a:prstGeom>
            <a:noFill/>
          </p:spPr>
          <p:txBody>
            <a:bodyPr wrap="none" rtlCol="0">
              <a:spAutoFit/>
            </a:bodyPr>
            <a:lstStyle/>
            <a:p>
              <a:r>
                <a:rPr lang="en-US" dirty="0" err="1"/>
                <a:t>capitalOf</a:t>
              </a:r>
              <a:endParaRPr lang="en-US" dirty="0"/>
            </a:p>
          </p:txBody>
        </p:sp>
        <p:sp>
          <p:nvSpPr>
            <p:cNvPr id="12" name="Rounded Rectangle 11">
              <a:extLst>
                <a:ext uri="{FF2B5EF4-FFF2-40B4-BE49-F238E27FC236}">
                  <a16:creationId xmlns:a16="http://schemas.microsoft.com/office/drawing/2014/main" id="{8EDFD7D7-EF7D-6A4F-892F-769071FDFECD}"/>
                </a:ext>
              </a:extLst>
            </p:cNvPr>
            <p:cNvSpPr/>
            <p:nvPr/>
          </p:nvSpPr>
          <p:spPr>
            <a:xfrm>
              <a:off x="6739214" y="4689390"/>
              <a:ext cx="847163" cy="462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Q220</a:t>
              </a:r>
            </a:p>
          </p:txBody>
        </p:sp>
        <p:sp>
          <p:nvSpPr>
            <p:cNvPr id="13" name="Rounded Rectangle 12">
              <a:extLst>
                <a:ext uri="{FF2B5EF4-FFF2-40B4-BE49-F238E27FC236}">
                  <a16:creationId xmlns:a16="http://schemas.microsoft.com/office/drawing/2014/main" id="{4BDC4C76-A847-3B4D-AC0A-AABADFBE536F}"/>
                </a:ext>
              </a:extLst>
            </p:cNvPr>
            <p:cNvSpPr/>
            <p:nvPr/>
          </p:nvSpPr>
          <p:spPr>
            <a:xfrm>
              <a:off x="10241644" y="4651090"/>
              <a:ext cx="801157" cy="498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Q38</a:t>
              </a:r>
            </a:p>
          </p:txBody>
        </p:sp>
        <p:cxnSp>
          <p:nvCxnSpPr>
            <p:cNvPr id="14" name="Straight Arrow Connector 13">
              <a:extLst>
                <a:ext uri="{FF2B5EF4-FFF2-40B4-BE49-F238E27FC236}">
                  <a16:creationId xmlns:a16="http://schemas.microsoft.com/office/drawing/2014/main" id="{042BF62A-31E4-7B46-AC4C-73600581B0A8}"/>
                </a:ext>
              </a:extLst>
            </p:cNvPr>
            <p:cNvCxnSpPr>
              <a:cxnSpLocks/>
              <a:stCxn id="12" idx="3"/>
              <a:endCxn id="13" idx="1"/>
            </p:cNvCxnSpPr>
            <p:nvPr/>
          </p:nvCxnSpPr>
          <p:spPr>
            <a:xfrm flipV="1">
              <a:off x="7586377" y="4900268"/>
              <a:ext cx="2655267" cy="20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94CAEF-A162-454B-A2F3-78EFE45CFA9C}"/>
                </a:ext>
              </a:extLst>
            </p:cNvPr>
            <p:cNvSpPr txBox="1"/>
            <p:nvPr/>
          </p:nvSpPr>
          <p:spPr>
            <a:xfrm>
              <a:off x="8522632" y="4947153"/>
              <a:ext cx="1896673" cy="1508105"/>
            </a:xfrm>
            <a:prstGeom prst="rect">
              <a:avLst/>
            </a:prstGeom>
            <a:noFill/>
          </p:spPr>
          <p:txBody>
            <a:bodyPr wrap="none" rtlCol="0">
              <a:spAutoFit/>
            </a:bodyPr>
            <a:lstStyle/>
            <a:p>
              <a:r>
                <a:rPr lang="en-US" sz="2000" dirty="0"/>
                <a:t>Q5119</a:t>
              </a:r>
              <a:endParaRPr lang="en-US" sz="1200" dirty="0"/>
            </a:p>
            <a:p>
              <a:endParaRPr lang="en-US" sz="1200" dirty="0"/>
            </a:p>
            <a:p>
              <a:r>
                <a:rPr lang="en-US" sz="1200" dirty="0"/>
                <a:t>type: </a:t>
              </a:r>
              <a:r>
                <a:rPr lang="en-US" sz="1200" dirty="0" err="1"/>
                <a:t>capitalOf</a:t>
              </a:r>
              <a:endParaRPr lang="en-US" sz="1200" dirty="0"/>
            </a:p>
            <a:p>
              <a:r>
                <a:rPr lang="en-US" sz="1200" dirty="0"/>
                <a:t>added: 2019-06-12</a:t>
              </a:r>
            </a:p>
            <a:p>
              <a:r>
                <a:rPr lang="en-US" sz="1200" dirty="0"/>
                <a:t>author: @Bob</a:t>
              </a:r>
            </a:p>
            <a:p>
              <a:r>
                <a:rPr lang="en-US" sz="1200" b="1" dirty="0" err="1"/>
                <a:t>validityrFrom</a:t>
              </a:r>
              <a:r>
                <a:rPr lang="en-US" sz="1200" b="1" dirty="0"/>
                <a:t>: 1861</a:t>
              </a:r>
            </a:p>
            <a:p>
              <a:endParaRPr lang="en-US" sz="1200" dirty="0"/>
            </a:p>
          </p:txBody>
        </p:sp>
        <p:sp>
          <p:nvSpPr>
            <p:cNvPr id="16" name="TextBox 15">
              <a:extLst>
                <a:ext uri="{FF2B5EF4-FFF2-40B4-BE49-F238E27FC236}">
                  <a16:creationId xmlns:a16="http://schemas.microsoft.com/office/drawing/2014/main" id="{B3CFB2E6-DA43-D647-A264-31D6522F7A64}"/>
                </a:ext>
              </a:extLst>
            </p:cNvPr>
            <p:cNvSpPr txBox="1"/>
            <p:nvPr/>
          </p:nvSpPr>
          <p:spPr>
            <a:xfrm>
              <a:off x="6681199" y="5209506"/>
              <a:ext cx="1420453" cy="830997"/>
            </a:xfrm>
            <a:prstGeom prst="rect">
              <a:avLst/>
            </a:prstGeom>
            <a:noFill/>
          </p:spPr>
          <p:txBody>
            <a:bodyPr wrap="none" rtlCol="0">
              <a:spAutoFit/>
            </a:bodyPr>
            <a:lstStyle/>
            <a:p>
              <a:r>
                <a:rPr lang="en-US" sz="1200" dirty="0"/>
                <a:t>Name: Rome</a:t>
              </a:r>
            </a:p>
            <a:p>
              <a:r>
                <a:rPr lang="en-US" sz="1200" dirty="0"/>
                <a:t>Type: City</a:t>
              </a:r>
            </a:p>
            <a:p>
              <a:r>
                <a:rPr lang="en-US" sz="1200" dirty="0"/>
                <a:t>added: 2019-06-11</a:t>
              </a:r>
            </a:p>
            <a:p>
              <a:r>
                <a:rPr lang="en-US" sz="1200" dirty="0"/>
                <a:t>author: @Alice</a:t>
              </a:r>
            </a:p>
          </p:txBody>
        </p:sp>
        <p:sp>
          <p:nvSpPr>
            <p:cNvPr id="17" name="TextBox 16">
              <a:extLst>
                <a:ext uri="{FF2B5EF4-FFF2-40B4-BE49-F238E27FC236}">
                  <a16:creationId xmlns:a16="http://schemas.microsoft.com/office/drawing/2014/main" id="{1578768E-A73C-A746-A566-D15584EDDC29}"/>
                </a:ext>
              </a:extLst>
            </p:cNvPr>
            <p:cNvSpPr txBox="1"/>
            <p:nvPr/>
          </p:nvSpPr>
          <p:spPr>
            <a:xfrm>
              <a:off x="10241644" y="5117478"/>
              <a:ext cx="1420453" cy="830997"/>
            </a:xfrm>
            <a:prstGeom prst="rect">
              <a:avLst/>
            </a:prstGeom>
            <a:noFill/>
          </p:spPr>
          <p:txBody>
            <a:bodyPr wrap="none" rtlCol="0">
              <a:spAutoFit/>
            </a:bodyPr>
            <a:lstStyle/>
            <a:p>
              <a:r>
                <a:rPr lang="en-US" sz="1200" dirty="0"/>
                <a:t>Name: Italy</a:t>
              </a:r>
            </a:p>
            <a:p>
              <a:r>
                <a:rPr lang="en-US" sz="1200" dirty="0"/>
                <a:t>Type: Country</a:t>
              </a:r>
            </a:p>
            <a:p>
              <a:r>
                <a:rPr lang="en-US" sz="1200" dirty="0"/>
                <a:t>added: 2019-06-11</a:t>
              </a:r>
            </a:p>
            <a:p>
              <a:r>
                <a:rPr lang="en-US" sz="1200" dirty="0"/>
                <a:t>author: @</a:t>
              </a:r>
              <a:r>
                <a:rPr lang="en-US" sz="1200" dirty="0" err="1"/>
                <a:t>Chalrlie</a:t>
              </a:r>
              <a:endParaRPr lang="en-US" sz="1200" dirty="0"/>
            </a:p>
          </p:txBody>
        </p:sp>
        <p:pic>
          <p:nvPicPr>
            <p:cNvPr id="19" name="Picture 4">
              <a:extLst>
                <a:ext uri="{FF2B5EF4-FFF2-40B4-BE49-F238E27FC236}">
                  <a16:creationId xmlns:a16="http://schemas.microsoft.com/office/drawing/2014/main" id="{731BBF8E-52EF-CC43-B818-126E559A4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357" y="2800623"/>
              <a:ext cx="1153181" cy="81534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11C44FC6-44DE-7A40-8588-B2E8B2306590}"/>
              </a:ext>
            </a:extLst>
          </p:cNvPr>
          <p:cNvSpPr txBox="1"/>
          <p:nvPr/>
        </p:nvSpPr>
        <p:spPr>
          <a:xfrm>
            <a:off x="7391425" y="2855498"/>
            <a:ext cx="4390946" cy="523220"/>
          </a:xfrm>
          <a:prstGeom prst="rect">
            <a:avLst/>
          </a:prstGeom>
          <a:noFill/>
        </p:spPr>
        <p:txBody>
          <a:bodyPr wrap="none" rtlCol="0">
            <a:spAutoFit/>
          </a:bodyPr>
          <a:lstStyle/>
          <a:p>
            <a:r>
              <a:rPr lang="en-AT" sz="1400" i="1" dirty="0">
                <a:latin typeface="Arial" panose="020B0604020202020204" pitchFamily="34" charset="0"/>
                <a:cs typeface="Arial" panose="020B0604020202020204" pitchFamily="34" charset="0"/>
              </a:rPr>
              <a:t>Since when is Rome the capital of Rome?</a:t>
            </a:r>
          </a:p>
          <a:p>
            <a:r>
              <a:rPr lang="en-AT" sz="1400" i="1" dirty="0">
                <a:latin typeface="Arial" panose="020B0604020202020204" pitchFamily="34" charset="0"/>
                <a:cs typeface="Arial" panose="020B0604020202020204" pitchFamily="34" charset="0"/>
              </a:rPr>
              <a:t>Does the statement come from a trustworthy source?</a:t>
            </a:r>
          </a:p>
        </p:txBody>
      </p:sp>
      <p:sp>
        <p:nvSpPr>
          <p:cNvPr id="22" name="TextBox 21">
            <a:extLst>
              <a:ext uri="{FF2B5EF4-FFF2-40B4-BE49-F238E27FC236}">
                <a16:creationId xmlns:a16="http://schemas.microsoft.com/office/drawing/2014/main" id="{58A89FAD-0074-DA46-8F50-3C203B94B8BD}"/>
              </a:ext>
            </a:extLst>
          </p:cNvPr>
          <p:cNvSpPr txBox="1"/>
          <p:nvPr/>
        </p:nvSpPr>
        <p:spPr>
          <a:xfrm>
            <a:off x="5997021" y="6433990"/>
            <a:ext cx="6069290" cy="338554"/>
          </a:xfrm>
          <a:prstGeom prst="rect">
            <a:avLst/>
          </a:prstGeom>
          <a:solidFill>
            <a:schemeClr val="bg1"/>
          </a:solidFill>
        </p:spPr>
        <p:txBody>
          <a:bodyPr wrap="none" rtlCol="0">
            <a:spAutoFit/>
          </a:bodyPr>
          <a:lstStyle/>
          <a:p>
            <a:r>
              <a:rPr lang="en-AT" sz="1600" i="1" dirty="0"/>
              <a:t>RDF Graph vs. Property Graph (Neo4J, BlazeGraph, etc.)</a:t>
            </a:r>
          </a:p>
        </p:txBody>
      </p:sp>
    </p:spTree>
    <p:extLst>
      <p:ext uri="{BB962C8B-B14F-4D97-AF65-F5344CB8AC3E}">
        <p14:creationId xmlns:p14="http://schemas.microsoft.com/office/powerpoint/2010/main" val="3657071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9F431-C926-094E-959E-82374DB1FA23}"/>
              </a:ext>
            </a:extLst>
          </p:cNvPr>
          <p:cNvSpPr>
            <a:spLocks noGrp="1"/>
          </p:cNvSpPr>
          <p:nvPr>
            <p:ph idx="1"/>
          </p:nvPr>
        </p:nvSpPr>
        <p:spPr>
          <a:xfrm>
            <a:off x="95751" y="1289570"/>
            <a:ext cx="10346192" cy="4624686"/>
          </a:xfrm>
        </p:spPr>
        <p:txBody>
          <a:bodyPr/>
          <a:lstStyle/>
          <a:p>
            <a:r>
              <a:rPr lang="en-AT" dirty="0"/>
              <a:t>These large KGs</a:t>
            </a:r>
          </a:p>
          <a:p>
            <a:pPr lvl="1"/>
            <a:r>
              <a:rPr lang="en-AT" dirty="0"/>
              <a:t>more shallow semantics vs more complex graph model</a:t>
            </a:r>
          </a:p>
          <a:p>
            <a:pPr lvl="1"/>
            <a:r>
              <a:rPr lang="en-AT" b="1" dirty="0"/>
              <a:t>inherently inconsistent</a:t>
            </a:r>
          </a:p>
          <a:p>
            <a:pPr lvl="1"/>
            <a:r>
              <a:rPr lang="en-AT" dirty="0"/>
              <a:t>constantly evolving</a:t>
            </a:r>
          </a:p>
          <a:p>
            <a:r>
              <a:rPr lang="en-AT" dirty="0"/>
              <a:t>Different "kinds" of KGs</a:t>
            </a:r>
          </a:p>
          <a:p>
            <a:pPr lvl="1"/>
            <a:r>
              <a:rPr lang="en-AT" dirty="0"/>
              <a:t>purpose-built KGs</a:t>
            </a:r>
          </a:p>
          <a:p>
            <a:pPr lvl="1"/>
            <a:r>
              <a:rPr lang="en-AT" dirty="0"/>
              <a:t>generic "encyclopedic" KGs</a:t>
            </a:r>
          </a:p>
          <a:p>
            <a:pPr lvl="1"/>
            <a:endParaRPr lang="en-AT" dirty="0"/>
          </a:p>
        </p:txBody>
      </p:sp>
      <p:sp>
        <p:nvSpPr>
          <p:cNvPr id="6" name="Title 2">
            <a:extLst>
              <a:ext uri="{FF2B5EF4-FFF2-40B4-BE49-F238E27FC236}">
                <a16:creationId xmlns:a16="http://schemas.microsoft.com/office/drawing/2014/main" id="{401A7E1D-2A38-E046-8D64-7A9481EBB082}"/>
              </a:ext>
            </a:extLst>
          </p:cNvPr>
          <p:cNvSpPr>
            <a:spLocks noGrp="1"/>
          </p:cNvSpPr>
          <p:nvPr>
            <p:ph type="title"/>
          </p:nvPr>
        </p:nvSpPr>
        <p:spPr/>
        <p:txBody>
          <a:bodyPr/>
          <a:lstStyle/>
          <a:p>
            <a:r>
              <a:rPr lang="en-AT" dirty="0"/>
              <a:t>Some things worked different than expected</a:t>
            </a:r>
          </a:p>
        </p:txBody>
      </p:sp>
      <p:sp>
        <p:nvSpPr>
          <p:cNvPr id="9" name="Rectangle 8">
            <a:extLst>
              <a:ext uri="{FF2B5EF4-FFF2-40B4-BE49-F238E27FC236}">
                <a16:creationId xmlns:a16="http://schemas.microsoft.com/office/drawing/2014/main" id="{4C68FB80-3F5B-BB49-A565-238661BBD702}"/>
              </a:ext>
            </a:extLst>
          </p:cNvPr>
          <p:cNvSpPr/>
          <p:nvPr/>
        </p:nvSpPr>
        <p:spPr>
          <a:xfrm>
            <a:off x="102110" y="6089497"/>
            <a:ext cx="12089890" cy="738664"/>
          </a:xfrm>
          <a:prstGeom prst="rect">
            <a:avLst/>
          </a:prstGeom>
        </p:spPr>
        <p:txBody>
          <a:bodyPr wrap="square">
            <a:spAutoFit/>
          </a:bodyPr>
          <a:lstStyle/>
          <a:p>
            <a:r>
              <a:rPr lang="en-US" sz="1400" dirty="0"/>
              <a:t>Stefan </a:t>
            </a:r>
            <a:r>
              <a:rPr lang="en-US" sz="1400" dirty="0" err="1"/>
              <a:t>Bischof</a:t>
            </a:r>
            <a:r>
              <a:rPr lang="en-US" sz="1400" dirty="0"/>
              <a:t>, Markus </a:t>
            </a:r>
            <a:r>
              <a:rPr lang="en-US" sz="1400" dirty="0" err="1"/>
              <a:t>Krötzsch</a:t>
            </a:r>
            <a:r>
              <a:rPr lang="en-US" sz="1400" dirty="0"/>
              <a:t>, Axel Polleres, and Sebastian Rudolph. Schema-agnostic query rewriting in SPARQL 1.1. In </a:t>
            </a:r>
            <a:r>
              <a:rPr lang="en-US" sz="1400" i="1" dirty="0"/>
              <a:t>Proceedings of the 13th International Semantic Web Conference (ISWC 2014)</a:t>
            </a:r>
            <a:r>
              <a:rPr lang="en-US" sz="1400" dirty="0"/>
              <a:t>, Lecture Notes in Computer Science (LNCS). Springer, October 2014. [ </a:t>
            </a:r>
            <a:r>
              <a:rPr lang="en-US" sz="1400" dirty="0">
                <a:hlinkClick r:id="rId3"/>
              </a:rPr>
              <a:t>.pdf</a:t>
            </a:r>
            <a:r>
              <a:rPr lang="en-US" sz="1400" dirty="0"/>
              <a:t> ]</a:t>
            </a:r>
          </a:p>
        </p:txBody>
      </p:sp>
      <p:grpSp>
        <p:nvGrpSpPr>
          <p:cNvPr id="3" name="Group 2">
            <a:extLst>
              <a:ext uri="{FF2B5EF4-FFF2-40B4-BE49-F238E27FC236}">
                <a16:creationId xmlns:a16="http://schemas.microsoft.com/office/drawing/2014/main" id="{CF295B6F-E831-1D4D-90E7-A7ABDA4ADAC0}"/>
              </a:ext>
            </a:extLst>
          </p:cNvPr>
          <p:cNvGrpSpPr/>
          <p:nvPr/>
        </p:nvGrpSpPr>
        <p:grpSpPr>
          <a:xfrm>
            <a:off x="4217548" y="2352765"/>
            <a:ext cx="3464351" cy="3721079"/>
            <a:chOff x="3766565" y="2070737"/>
            <a:chExt cx="3464351" cy="3721079"/>
          </a:xfrm>
        </p:grpSpPr>
        <p:pic>
          <p:nvPicPr>
            <p:cNvPr id="8" name="Picture 7">
              <a:extLst>
                <a:ext uri="{FF2B5EF4-FFF2-40B4-BE49-F238E27FC236}">
                  <a16:creationId xmlns:a16="http://schemas.microsoft.com/office/drawing/2014/main" id="{727F1816-3774-EA43-ABF0-5CC171080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6565" y="2070737"/>
              <a:ext cx="3439531" cy="3660014"/>
            </a:xfrm>
            <a:prstGeom prst="rect">
              <a:avLst/>
            </a:prstGeom>
          </p:spPr>
        </p:pic>
        <p:pic>
          <p:nvPicPr>
            <p:cNvPr id="10" name="Picture 9">
              <a:extLst>
                <a:ext uri="{FF2B5EF4-FFF2-40B4-BE49-F238E27FC236}">
                  <a16:creationId xmlns:a16="http://schemas.microsoft.com/office/drawing/2014/main" id="{E5FFA0A2-A0E4-E04D-BA59-F07DC3DA26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7078" y="4880192"/>
              <a:ext cx="3319018" cy="911624"/>
            </a:xfrm>
            <a:prstGeom prst="rect">
              <a:avLst/>
            </a:prstGeom>
          </p:spPr>
        </p:pic>
        <p:grpSp>
          <p:nvGrpSpPr>
            <p:cNvPr id="11" name="Group 10">
              <a:extLst>
                <a:ext uri="{FF2B5EF4-FFF2-40B4-BE49-F238E27FC236}">
                  <a16:creationId xmlns:a16="http://schemas.microsoft.com/office/drawing/2014/main" id="{D682B1FC-A26C-6D4F-8924-56D7572BF902}"/>
                </a:ext>
              </a:extLst>
            </p:cNvPr>
            <p:cNvGrpSpPr/>
            <p:nvPr/>
          </p:nvGrpSpPr>
          <p:grpSpPr>
            <a:xfrm>
              <a:off x="3850438" y="3129413"/>
              <a:ext cx="3380478" cy="2653304"/>
              <a:chOff x="592010" y="4188990"/>
              <a:chExt cx="2195948" cy="1824683"/>
            </a:xfrm>
          </p:grpSpPr>
          <p:pic>
            <p:nvPicPr>
              <p:cNvPr id="12" name="Picture 11">
                <a:extLst>
                  <a:ext uri="{FF2B5EF4-FFF2-40B4-BE49-F238E27FC236}">
                    <a16:creationId xmlns:a16="http://schemas.microsoft.com/office/drawing/2014/main" id="{A94F1DA5-FE96-D944-BDDF-7644E918BE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2010" y="4198090"/>
                <a:ext cx="667534" cy="1815583"/>
              </a:xfrm>
              <a:prstGeom prst="rect">
                <a:avLst/>
              </a:prstGeom>
            </p:spPr>
          </p:pic>
          <p:pic>
            <p:nvPicPr>
              <p:cNvPr id="13" name="Picture 12">
                <a:extLst>
                  <a:ext uri="{FF2B5EF4-FFF2-40B4-BE49-F238E27FC236}">
                    <a16:creationId xmlns:a16="http://schemas.microsoft.com/office/drawing/2014/main" id="{74DFBBFB-92CB-F04B-BE4E-9D535503FF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59544" y="4188990"/>
                <a:ext cx="1528414" cy="1815583"/>
              </a:xfrm>
              <a:prstGeom prst="rect">
                <a:avLst/>
              </a:prstGeom>
            </p:spPr>
          </p:pic>
        </p:grpSp>
        <p:sp>
          <p:nvSpPr>
            <p:cNvPr id="14" name="Oval 13">
              <a:extLst>
                <a:ext uri="{FF2B5EF4-FFF2-40B4-BE49-F238E27FC236}">
                  <a16:creationId xmlns:a16="http://schemas.microsoft.com/office/drawing/2014/main" id="{7A2C0735-E838-9745-BD3A-D87F9021EE23}"/>
                </a:ext>
              </a:extLst>
            </p:cNvPr>
            <p:cNvSpPr/>
            <p:nvPr/>
          </p:nvSpPr>
          <p:spPr>
            <a:xfrm>
              <a:off x="4842684" y="4764437"/>
              <a:ext cx="1943580" cy="393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E2A29E-3608-8541-B5AF-F3802785E00F}"/>
                </a:ext>
              </a:extLst>
            </p:cNvPr>
            <p:cNvSpPr/>
            <p:nvPr/>
          </p:nvSpPr>
          <p:spPr>
            <a:xfrm>
              <a:off x="4817864" y="4442241"/>
              <a:ext cx="1888007" cy="344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06A3EC5-8C01-9647-83D0-48026B39CB52}"/>
              </a:ext>
            </a:extLst>
          </p:cNvPr>
          <p:cNvSpPr txBox="1"/>
          <p:nvPr/>
        </p:nvSpPr>
        <p:spPr>
          <a:xfrm>
            <a:off x="8797991" y="2031349"/>
            <a:ext cx="1330814" cy="369332"/>
          </a:xfrm>
          <a:prstGeom prst="rect">
            <a:avLst/>
          </a:prstGeom>
          <a:noFill/>
        </p:spPr>
        <p:txBody>
          <a:bodyPr wrap="none" rtlCol="0">
            <a:spAutoFit/>
          </a:bodyPr>
          <a:lstStyle/>
          <a:p>
            <a:r>
              <a:rPr lang="en-US" dirty="0"/>
              <a:t>Ontology:</a:t>
            </a:r>
          </a:p>
        </p:txBody>
      </p:sp>
      <p:sp>
        <p:nvSpPr>
          <p:cNvPr id="17" name="Rectangle 16">
            <a:extLst>
              <a:ext uri="{FF2B5EF4-FFF2-40B4-BE49-F238E27FC236}">
                <a16:creationId xmlns:a16="http://schemas.microsoft.com/office/drawing/2014/main" id="{F1A3618A-7E86-6C48-9BDF-6D578CD24366}"/>
              </a:ext>
            </a:extLst>
          </p:cNvPr>
          <p:cNvSpPr/>
          <p:nvPr/>
        </p:nvSpPr>
        <p:spPr>
          <a:xfrm>
            <a:off x="8429904" y="3429000"/>
            <a:ext cx="3722494" cy="307777"/>
          </a:xfrm>
          <a:prstGeom prst="rect">
            <a:avLst/>
          </a:prstGeom>
        </p:spPr>
        <p:txBody>
          <a:bodyPr wrap="none">
            <a:spAutoFit/>
          </a:bodyPr>
          <a:lstStyle/>
          <a:p>
            <a:pPr algn="r"/>
            <a:r>
              <a:rPr lang="en-US" sz="1400" dirty="0" err="1"/>
              <a:t>dbo:Agent</a:t>
            </a:r>
            <a:r>
              <a:rPr lang="en-US" sz="1400" dirty="0"/>
              <a:t> </a:t>
            </a:r>
            <a:r>
              <a:rPr lang="en-US" sz="1400" dirty="0" err="1"/>
              <a:t>owl:disjointWith</a:t>
            </a:r>
            <a:r>
              <a:rPr lang="en-US" sz="1400" dirty="0"/>
              <a:t> </a:t>
            </a:r>
            <a:r>
              <a:rPr lang="en-US" sz="1400" dirty="0" err="1"/>
              <a:t>dbo:Place</a:t>
            </a:r>
            <a:r>
              <a:rPr lang="en-US" sz="1400" dirty="0"/>
              <a:t>. </a:t>
            </a:r>
          </a:p>
        </p:txBody>
      </p:sp>
      <p:sp>
        <p:nvSpPr>
          <p:cNvPr id="18" name="Rectangle 17">
            <a:extLst>
              <a:ext uri="{FF2B5EF4-FFF2-40B4-BE49-F238E27FC236}">
                <a16:creationId xmlns:a16="http://schemas.microsoft.com/office/drawing/2014/main" id="{A7D96717-FBC1-B747-83D2-46A3A7D37AA4}"/>
              </a:ext>
            </a:extLst>
          </p:cNvPr>
          <p:cNvSpPr/>
          <p:nvPr/>
        </p:nvSpPr>
        <p:spPr>
          <a:xfrm>
            <a:off x="7897170" y="4398186"/>
            <a:ext cx="4294830" cy="584775"/>
          </a:xfrm>
          <a:prstGeom prst="rect">
            <a:avLst/>
          </a:prstGeom>
        </p:spPr>
        <p:txBody>
          <a:bodyPr wrap="none">
            <a:spAutoFit/>
          </a:bodyPr>
          <a:lstStyle/>
          <a:p>
            <a:pPr algn="r"/>
            <a:r>
              <a:rPr lang="en-US" sz="1400" dirty="0" err="1"/>
              <a:t>dbo:Country</a:t>
            </a:r>
            <a:r>
              <a:rPr lang="en-US" sz="1400" dirty="0"/>
              <a:t> </a:t>
            </a:r>
            <a:r>
              <a:rPr lang="en-US" sz="1400" dirty="0" err="1"/>
              <a:t>rdfs:subClassOf</a:t>
            </a:r>
            <a:r>
              <a:rPr lang="en-US" sz="1400" dirty="0"/>
              <a:t> </a:t>
            </a:r>
            <a:r>
              <a:rPr lang="en-US" sz="1400" dirty="0" err="1"/>
              <a:t>dbo:Place</a:t>
            </a:r>
            <a:r>
              <a:rPr lang="en-US" sz="1400" dirty="0"/>
              <a:t>. </a:t>
            </a:r>
          </a:p>
          <a:p>
            <a:pPr algn="r"/>
            <a:endParaRPr lang="en-US" sz="400" dirty="0"/>
          </a:p>
          <a:p>
            <a:pPr algn="r"/>
            <a:r>
              <a:rPr lang="en-US" sz="1400" dirty="0" err="1"/>
              <a:t>dbo:Organisation</a:t>
            </a:r>
            <a:r>
              <a:rPr lang="en-US" sz="1400" dirty="0"/>
              <a:t> </a:t>
            </a:r>
            <a:r>
              <a:rPr lang="en-US" sz="1400" dirty="0" err="1"/>
              <a:t>rdfs:subClassOf</a:t>
            </a:r>
            <a:r>
              <a:rPr lang="en-US" sz="1400" dirty="0"/>
              <a:t> </a:t>
            </a:r>
            <a:r>
              <a:rPr lang="en-US" sz="1400" dirty="0" err="1"/>
              <a:t>dbo:Agent</a:t>
            </a:r>
            <a:r>
              <a:rPr lang="en-US" sz="1400" dirty="0"/>
              <a:t>.</a:t>
            </a:r>
          </a:p>
        </p:txBody>
      </p:sp>
      <p:sp>
        <p:nvSpPr>
          <p:cNvPr id="19" name="Gewitterblitz 60">
            <a:extLst>
              <a:ext uri="{FF2B5EF4-FFF2-40B4-BE49-F238E27FC236}">
                <a16:creationId xmlns:a16="http://schemas.microsoft.com/office/drawing/2014/main" id="{855A8C92-4FBC-8F40-B510-9AC8E3223113}"/>
              </a:ext>
            </a:extLst>
          </p:cNvPr>
          <p:cNvSpPr/>
          <p:nvPr/>
        </p:nvSpPr>
        <p:spPr>
          <a:xfrm>
            <a:off x="7686593" y="4387642"/>
            <a:ext cx="344488" cy="790575"/>
          </a:xfrm>
          <a:prstGeom prst="lightningBol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pic>
        <p:nvPicPr>
          <p:cNvPr id="20" name="Picture 2" descr="Image result for dbpedia logo">
            <a:extLst>
              <a:ext uri="{FF2B5EF4-FFF2-40B4-BE49-F238E27FC236}">
                <a16:creationId xmlns:a16="http://schemas.microsoft.com/office/drawing/2014/main" id="{51736706-647D-9D4D-85A7-3304C0ABB53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33402" y="1735415"/>
            <a:ext cx="1064589" cy="65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66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Lst>
  </p:timing>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16:10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potx [Schreibgeschützt]" id="{5200FF33-C5DD-47BF-993C-B0D0432DF31D}" vid="{C3E72505-E94C-4A48-BB83-674F395974D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08B1E1BF6AF884F9291BB35B90F8E91" ma:contentTypeVersion="" ma:contentTypeDescription="Ein neues Dokument erstellen." ma:contentTypeScope="" ma:versionID="ea1b9eea4c986a207a21e56e7de77462">
  <xsd:schema xmlns:xsd="http://www.w3.org/2001/XMLSchema" xmlns:xs="http://www.w3.org/2001/XMLSchema" xmlns:p="http://schemas.microsoft.com/office/2006/metadata/properties" xmlns:ns2="226E1494-8C9F-4996-A91B-01119BF5B652" xmlns:ns3="08b0a3ee-3d2a-451c-9a1a-7e5d5b0c9c77" xmlns:ns4="226e1494-8c9f-4996-a91b-01119bf5b652" targetNamespace="http://schemas.microsoft.com/office/2006/metadata/properties" ma:root="true" ma:fieldsID="2244bf9e03ac42408ba583c78ff798da" ns2:_="" ns3:_="" ns4:_="">
    <xsd:import namespace="226E1494-8C9F-4996-A91B-01119BF5B652"/>
    <xsd:import namespace="08b0a3ee-3d2a-451c-9a1a-7e5d5b0c9c77"/>
    <xsd:import namespace="226e1494-8c9f-4996-a91b-01119bf5b652"/>
    <xsd:element name="properties">
      <xsd:complexType>
        <xsd:sequence>
          <xsd:element name="documentManagement">
            <xsd:complexType>
              <xsd:all>
                <xsd:element ref="ns2:pd51bea294b845a5a864a077c0ab2f61" minOccurs="0"/>
                <xsd:element ref="ns3:TaxCatchAll" minOccurs="0"/>
                <xsd:element ref="ns2:c024dc64a52146c0b8fd6a67b6df121a" minOccurs="0"/>
                <xsd:element ref="ns3:SharedWithUsers" minOccurs="0"/>
                <xsd:element ref="ns3:SharedWithDetails" minOccurs="0"/>
                <xsd:element ref="ns4:Weitere_x0020_Information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E1494-8C9F-4996-A91B-01119BF5B652" elementFormDefault="qualified">
    <xsd:import namespace="http://schemas.microsoft.com/office/2006/documentManagement/types"/>
    <xsd:import namespace="http://schemas.microsoft.com/office/infopath/2007/PartnerControls"/>
    <xsd:element name="pd51bea294b845a5a864a077c0ab2f61" ma:index="9" nillable="true" ma:taxonomy="true" ma:internalName="pd51bea294b845a5a864a077c0ab2f61" ma:taxonomyFieldName="Schlagwort" ma:displayName="Schlagwort" ma:default="" ma:fieldId="{9d51bea2-94b8-45a5-a864-a077c0ab2f61}" ma:sspId="59da4ae5-1217-4de6-bd64-b7a740f353bb" ma:termSetId="2f9f3064-d78d-43a2-94b1-d8c0d181356a" ma:anchorId="00000000-0000-0000-0000-000000000000" ma:open="false" ma:isKeyword="false">
      <xsd:complexType>
        <xsd:sequence>
          <xsd:element ref="pc:Terms" minOccurs="0" maxOccurs="1"/>
        </xsd:sequence>
      </xsd:complexType>
    </xsd:element>
    <xsd:element name="c024dc64a52146c0b8fd6a67b6df121a" ma:index="12" nillable="true" ma:taxonomy="true" ma:internalName="c024dc64a52146c0b8fd6a67b6df121a" ma:taxonomyFieldName="Dokumentenart" ma:displayName="Dokumentenart" ma:default="" ma:fieldId="{c024dc64-a521-46c0-b8fd-6a67b6df121a}"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6e1494-8c9f-4996-a91b-01119bf5b652" elementFormDefault="qualified">
    <xsd:import namespace="http://schemas.microsoft.com/office/2006/documentManagement/types"/>
    <xsd:import namespace="http://schemas.microsoft.com/office/infopath/2007/PartnerControls"/>
    <xsd:element name="Weitere_x0020_Informationen" ma:index="15" nillable="true" ma:displayName="Weitere Informationen" ma:internalName="Weitere_x0020_Informatione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b0a3ee-3d2a-451c-9a1a-7e5d5b0c9c77"/>
    <c024dc64a52146c0b8fd6a67b6df121a xmlns="226E1494-8C9F-4996-A91B-01119BF5B652">
      <Terms xmlns="http://schemas.microsoft.com/office/infopath/2007/PartnerControls"/>
    </c024dc64a52146c0b8fd6a67b6df121a>
    <pd51bea294b845a5a864a077c0ab2f61 xmlns="226E1494-8C9F-4996-A91B-01119BF5B652">
      <Terms xmlns="http://schemas.microsoft.com/office/infopath/2007/PartnerControls"/>
    </pd51bea294b845a5a864a077c0ab2f61>
    <Weitere_x0020_Informationen xmlns="226e1494-8c9f-4996-a91b-01119bf5b652" xsi:nil="true"/>
  </documentManagement>
</p:properties>
</file>

<file path=customXml/itemProps1.xml><?xml version="1.0" encoding="utf-8"?>
<ds:datastoreItem xmlns:ds="http://schemas.openxmlformats.org/officeDocument/2006/customXml" ds:itemID="{D5D00F36-8C85-4EB8-A91C-92FAF6484B14}">
  <ds:schemaRefs>
    <ds:schemaRef ds:uri="http://schemas.microsoft.com/sharepoint/v3/contenttype/forms"/>
  </ds:schemaRefs>
</ds:datastoreItem>
</file>

<file path=customXml/itemProps2.xml><?xml version="1.0" encoding="utf-8"?>
<ds:datastoreItem xmlns:ds="http://schemas.openxmlformats.org/officeDocument/2006/customXml" ds:itemID="{DD647AB7-584F-4FF6-9D53-7C14BD582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E1494-8C9F-4996-A91B-01119BF5B652"/>
    <ds:schemaRef ds:uri="08b0a3ee-3d2a-451c-9a1a-7e5d5b0c9c77"/>
    <ds:schemaRef ds:uri="226e1494-8c9f-4996-a91b-01119bf5b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9E49-4C43-4590-AC5F-CDE8BF4183AA}">
  <ds:schemaRefs>
    <ds:schemaRef ds:uri="08b0a3ee-3d2a-451c-9a1a-7e5d5b0c9c77"/>
    <ds:schemaRef ds:uri="226e1494-8c9f-4996-a91b-01119bf5b6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26E1494-8C9F-4996-A91B-01119BF5B6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3444</TotalTime>
  <Words>2547</Words>
  <Application>Microsoft Macintosh PowerPoint</Application>
  <PresentationFormat>Widescreen</PresentationFormat>
  <Paragraphs>389</Paragraphs>
  <Slides>31</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Georgia</vt:lpstr>
      <vt:lpstr>Helvetica</vt:lpstr>
      <vt:lpstr>Verdana</vt:lpstr>
      <vt:lpstr>Wingdings</vt:lpstr>
      <vt:lpstr>1_Office</vt:lpstr>
      <vt:lpstr>WU 16:10</vt:lpstr>
      <vt:lpstr>Knowledge Graphs:  Explainable Data Ecosystems as a prerequisite for Explainable AI</vt:lpstr>
      <vt:lpstr>Outline</vt:lpstr>
      <vt:lpstr>My background   - The "Web of Data"</vt:lpstr>
      <vt:lpstr>My background   - The "Web of Data"</vt:lpstr>
      <vt:lpstr>My background   - The "Web of Data"</vt:lpstr>
      <vt:lpstr>Some things worked different than expected</vt:lpstr>
      <vt:lpstr>Some things worked different than expected</vt:lpstr>
      <vt:lpstr>Some things worked different than expected</vt:lpstr>
      <vt:lpstr>Some things worked different than expected</vt:lpstr>
      <vt:lpstr>Some things worked different than expected</vt:lpstr>
      <vt:lpstr>Some things worked different than expected</vt:lpstr>
      <vt:lpstr>Outline – So what does this all have to do with AI?</vt:lpstr>
      <vt:lpstr>KG-Based AI is "explainable by design"</vt:lpstr>
      <vt:lpstr>KG-Based AI is "explainable by design"</vt:lpstr>
      <vt:lpstr>KG-Based AI is "explainable by design"</vt:lpstr>
      <vt:lpstr>KG-Based AI is "explainable by design"</vt:lpstr>
      <vt:lpstr>Potential of Enterprise KGs for Explainable AI &amp;  Product Configuration </vt:lpstr>
      <vt:lpstr>Semantic Search powered by KG-based AI:</vt:lpstr>
      <vt:lpstr>Semantic Search– Is Google good enough?</vt:lpstr>
      <vt:lpstr>Semantic Search– Is Google good enough?</vt:lpstr>
      <vt:lpstr>Semantic Search– Is Google good enough?</vt:lpstr>
      <vt:lpstr>Semantic Search– Is Google good enough?</vt:lpstr>
      <vt:lpstr>PowerPoint Presentation</vt:lpstr>
      <vt:lpstr>Potential of Enterprise KGs for Explainable AI &amp;  Product Configuration </vt:lpstr>
      <vt:lpstr>Combined Reasoning AND Machine Learning to "fix" and maintain large-scale KGs!</vt:lpstr>
      <vt:lpstr>Combined Reasoning AND Machine Learning to "fix" and maintain large-scale KGs!</vt:lpstr>
      <vt:lpstr>Potential of Enterprise KGs for Explainable AI &amp;  Product Configuration </vt:lpstr>
      <vt:lpstr>What's next? KGs in Industry/Production:</vt:lpstr>
      <vt:lpstr>What's next? How to enable Data Ecosystems?</vt:lpstr>
      <vt:lpstr>Vision: What’s next?  Data-Ecosystem for Controlled Decentralized Data Sharing:</vt:lpstr>
      <vt:lpstr>Take-home Summary…</vt:lpstr>
    </vt:vector>
  </TitlesOfParts>
  <Company>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Spörk, Julia</dc:creator>
  <cp:lastModifiedBy>Polleres, Axel</cp:lastModifiedBy>
  <cp:revision>462</cp:revision>
  <dcterms:created xsi:type="dcterms:W3CDTF">2020-10-16T11:09:14Z</dcterms:created>
  <dcterms:modified xsi:type="dcterms:W3CDTF">2021-09-28T06:00:29Z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0x010100608B1E1BF6AF884F9291BB35B90F8E91</vt:lpwstr>
  </property>
  <property fmtid="{D5CDD505-2E9C-101B-9397-08002B2CF9AE}" pid="3" name="Schlagwort">
    <vt:lpwstr/>
  </property>
  <property fmtid="{D5CDD505-2E9C-101B-9397-08002B2CF9AE}" pid="4" name="Dokumentenart">
    <vt:lpwstr/>
  </property>
</Properties>
</file>