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62" r:id="rId3"/>
    <p:sldId id="266" r:id="rId4"/>
    <p:sldId id="267" r:id="rId5"/>
    <p:sldId id="268" r:id="rId6"/>
    <p:sldId id="269" r:id="rId7"/>
    <p:sldId id="270" r:id="rId8"/>
    <p:sldId id="264" r:id="rId9"/>
    <p:sldId id="263" r:id="rId10"/>
    <p:sldId id="265" r:id="rId11"/>
    <p:sldId id="271" r:id="rId12"/>
    <p:sldId id="272" r:id="rId13"/>
    <p:sldId id="261" r:id="rId14"/>
    <p:sldId id="257" r:id="rId15"/>
    <p:sldId id="258" r:id="rId16"/>
    <p:sldId id="275" r:id="rId17"/>
    <p:sldId id="274" r:id="rId18"/>
    <p:sldId id="277" r:id="rId19"/>
    <p:sldId id="278" r:id="rId20"/>
    <p:sldId id="281" r:id="rId21"/>
    <p:sldId id="279" r:id="rId22"/>
    <p:sldId id="260" r:id="rId23"/>
    <p:sldId id="273" r:id="rId24"/>
    <p:sldId id="284" r:id="rId25"/>
    <p:sldId id="292" r:id="rId26"/>
    <p:sldId id="316" r:id="rId27"/>
    <p:sldId id="287" r:id="rId28"/>
    <p:sldId id="296" r:id="rId29"/>
    <p:sldId id="315" r:id="rId30"/>
    <p:sldId id="307" r:id="rId31"/>
    <p:sldId id="317" r:id="rId32"/>
    <p:sldId id="285" r:id="rId33"/>
    <p:sldId id="282" r:id="rId34"/>
    <p:sldId id="320" r:id="rId35"/>
    <p:sldId id="286" r:id="rId36"/>
    <p:sldId id="290" r:id="rId37"/>
    <p:sldId id="289" r:id="rId38"/>
    <p:sldId id="318" r:id="rId39"/>
    <p:sldId id="288" r:id="rId40"/>
    <p:sldId id="319" r:id="rId41"/>
    <p:sldId id="321" r:id="rId42"/>
    <p:sldId id="324" r:id="rId43"/>
    <p:sldId id="283" r:id="rId44"/>
    <p:sldId id="322" r:id="rId45"/>
    <p:sldId id="259" r:id="rId46"/>
  </p:sldIdLst>
  <p:sldSz cx="12192000" cy="6858000"/>
  <p:notesSz cx="6858000" cy="9144000"/>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8"/>
    <p:restoredTop sz="94898"/>
  </p:normalViewPr>
  <p:slideViewPr>
    <p:cSldViewPr snapToGrid="0">
      <p:cViewPr varScale="1">
        <p:scale>
          <a:sx n="95" d="100"/>
          <a:sy n="95" d="100"/>
        </p:scale>
        <p:origin x="11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BC6890-A492-1A42-9B9C-737C699D5726}" type="datetimeFigureOut">
              <a:rPr lang="en-AT" smtClean="0"/>
              <a:t>06.02.24</a:t>
            </a:fld>
            <a:endParaRPr lang="en-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3A62B-FE3D-8D47-8AC5-4C7248F3AF19}" type="slidenum">
              <a:rPr lang="en-AT" smtClean="0"/>
              <a:t>‹#›</a:t>
            </a:fld>
            <a:endParaRPr lang="en-AT"/>
          </a:p>
        </p:txBody>
      </p:sp>
    </p:spTree>
    <p:extLst>
      <p:ext uri="{BB962C8B-B14F-4D97-AF65-F5344CB8AC3E}">
        <p14:creationId xmlns:p14="http://schemas.microsoft.com/office/powerpoint/2010/main" val="426985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
            </a:r>
            <a:r>
              <a:rPr lang="en-AT" dirty="0"/>
              <a:t>oesn’t fit the flat RDF model…</a:t>
            </a:r>
          </a:p>
        </p:txBody>
      </p:sp>
      <p:sp>
        <p:nvSpPr>
          <p:cNvPr id="4" name="Slide Number Placeholder 3"/>
          <p:cNvSpPr>
            <a:spLocks noGrp="1"/>
          </p:cNvSpPr>
          <p:nvPr>
            <p:ph type="sldNum" sz="quarter" idx="5"/>
          </p:nvPr>
        </p:nvSpPr>
        <p:spPr/>
        <p:txBody>
          <a:bodyPr/>
          <a:lstStyle/>
          <a:p>
            <a:fld id="{29B3A62B-FE3D-8D47-8AC5-4C7248F3AF19}" type="slidenum">
              <a:rPr lang="en-AT" smtClean="0"/>
              <a:t>17</a:t>
            </a:fld>
            <a:endParaRPr lang="en-AT"/>
          </a:p>
        </p:txBody>
      </p:sp>
    </p:spTree>
    <p:extLst>
      <p:ext uri="{BB962C8B-B14F-4D97-AF65-F5344CB8AC3E}">
        <p14:creationId xmlns:p14="http://schemas.microsoft.com/office/powerpoint/2010/main" val="4057364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
            </a:r>
            <a:r>
              <a:rPr lang="en-AT" dirty="0"/>
              <a:t>oesn’t fit the flat RDF model…</a:t>
            </a:r>
          </a:p>
        </p:txBody>
      </p:sp>
      <p:sp>
        <p:nvSpPr>
          <p:cNvPr id="4" name="Slide Number Placeholder 3"/>
          <p:cNvSpPr>
            <a:spLocks noGrp="1"/>
          </p:cNvSpPr>
          <p:nvPr>
            <p:ph type="sldNum" sz="quarter" idx="5"/>
          </p:nvPr>
        </p:nvSpPr>
        <p:spPr/>
        <p:txBody>
          <a:bodyPr/>
          <a:lstStyle/>
          <a:p>
            <a:fld id="{29B3A62B-FE3D-8D47-8AC5-4C7248F3AF19}" type="slidenum">
              <a:rPr lang="en-AT" smtClean="0"/>
              <a:t>18</a:t>
            </a:fld>
            <a:endParaRPr lang="en-AT"/>
          </a:p>
        </p:txBody>
      </p:sp>
    </p:spTree>
    <p:extLst>
      <p:ext uri="{BB962C8B-B14F-4D97-AF65-F5344CB8AC3E}">
        <p14:creationId xmlns:p14="http://schemas.microsoft.com/office/powerpoint/2010/main" val="4140419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
            </a:r>
            <a:r>
              <a:rPr lang="en-AT" dirty="0"/>
              <a:t>oesn’t fit the flat RDF model…</a:t>
            </a:r>
          </a:p>
        </p:txBody>
      </p:sp>
      <p:sp>
        <p:nvSpPr>
          <p:cNvPr id="4" name="Slide Number Placeholder 3"/>
          <p:cNvSpPr>
            <a:spLocks noGrp="1"/>
          </p:cNvSpPr>
          <p:nvPr>
            <p:ph type="sldNum" sz="quarter" idx="5"/>
          </p:nvPr>
        </p:nvSpPr>
        <p:spPr/>
        <p:txBody>
          <a:bodyPr/>
          <a:lstStyle/>
          <a:p>
            <a:fld id="{29B3A62B-FE3D-8D47-8AC5-4C7248F3AF19}" type="slidenum">
              <a:rPr lang="en-AT" smtClean="0"/>
              <a:t>19</a:t>
            </a:fld>
            <a:endParaRPr lang="en-AT"/>
          </a:p>
        </p:txBody>
      </p:sp>
    </p:spTree>
    <p:extLst>
      <p:ext uri="{BB962C8B-B14F-4D97-AF65-F5344CB8AC3E}">
        <p14:creationId xmlns:p14="http://schemas.microsoft.com/office/powerpoint/2010/main" val="3637736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
            </a:r>
            <a:r>
              <a:rPr lang="en-AT" dirty="0"/>
              <a:t>oesn’t fit the flat RDF model…</a:t>
            </a:r>
          </a:p>
        </p:txBody>
      </p:sp>
      <p:sp>
        <p:nvSpPr>
          <p:cNvPr id="4" name="Slide Number Placeholder 3"/>
          <p:cNvSpPr>
            <a:spLocks noGrp="1"/>
          </p:cNvSpPr>
          <p:nvPr>
            <p:ph type="sldNum" sz="quarter" idx="5"/>
          </p:nvPr>
        </p:nvSpPr>
        <p:spPr/>
        <p:txBody>
          <a:bodyPr/>
          <a:lstStyle/>
          <a:p>
            <a:fld id="{29B3A62B-FE3D-8D47-8AC5-4C7248F3AF19}" type="slidenum">
              <a:rPr lang="en-AT" smtClean="0"/>
              <a:t>20</a:t>
            </a:fld>
            <a:endParaRPr lang="en-AT"/>
          </a:p>
        </p:txBody>
      </p:sp>
    </p:spTree>
    <p:extLst>
      <p:ext uri="{BB962C8B-B14F-4D97-AF65-F5344CB8AC3E}">
        <p14:creationId xmlns:p14="http://schemas.microsoft.com/office/powerpoint/2010/main" val="2066655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
            </a:r>
            <a:r>
              <a:rPr lang="en-AT" dirty="0"/>
              <a:t>oesn’t fit the flat RDF model…</a:t>
            </a:r>
          </a:p>
        </p:txBody>
      </p:sp>
      <p:sp>
        <p:nvSpPr>
          <p:cNvPr id="4" name="Slide Number Placeholder 3"/>
          <p:cNvSpPr>
            <a:spLocks noGrp="1"/>
          </p:cNvSpPr>
          <p:nvPr>
            <p:ph type="sldNum" sz="quarter" idx="5"/>
          </p:nvPr>
        </p:nvSpPr>
        <p:spPr/>
        <p:txBody>
          <a:bodyPr/>
          <a:lstStyle/>
          <a:p>
            <a:fld id="{29B3A62B-FE3D-8D47-8AC5-4C7248F3AF19}" type="slidenum">
              <a:rPr lang="en-AT" smtClean="0"/>
              <a:t>21</a:t>
            </a:fld>
            <a:endParaRPr lang="en-AT"/>
          </a:p>
        </p:txBody>
      </p:sp>
    </p:spTree>
    <p:extLst>
      <p:ext uri="{BB962C8B-B14F-4D97-AF65-F5344CB8AC3E}">
        <p14:creationId xmlns:p14="http://schemas.microsoft.com/office/powerpoint/2010/main" val="1935675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F69C2-F1CE-C746-E6B4-F16719005F9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T"/>
          </a:p>
        </p:txBody>
      </p:sp>
      <p:sp>
        <p:nvSpPr>
          <p:cNvPr id="3" name="Subtitle 2">
            <a:extLst>
              <a:ext uri="{FF2B5EF4-FFF2-40B4-BE49-F238E27FC236}">
                <a16:creationId xmlns:a16="http://schemas.microsoft.com/office/drawing/2014/main" id="{16A86B7B-F832-E03A-C7FF-C5D2287BF6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T"/>
          </a:p>
        </p:txBody>
      </p:sp>
      <p:sp>
        <p:nvSpPr>
          <p:cNvPr id="4" name="Date Placeholder 3">
            <a:extLst>
              <a:ext uri="{FF2B5EF4-FFF2-40B4-BE49-F238E27FC236}">
                <a16:creationId xmlns:a16="http://schemas.microsoft.com/office/drawing/2014/main" id="{6B4F795D-5C1A-A8B1-4A5E-0AE8A16F75E9}"/>
              </a:ext>
            </a:extLst>
          </p:cNvPr>
          <p:cNvSpPr>
            <a:spLocks noGrp="1"/>
          </p:cNvSpPr>
          <p:nvPr>
            <p:ph type="dt" sz="half" idx="10"/>
          </p:nvPr>
        </p:nvSpPr>
        <p:spPr/>
        <p:txBody>
          <a:bodyPr/>
          <a:lstStyle/>
          <a:p>
            <a:fld id="{9B1ED09D-3514-3949-B951-2284E73DBFE5}" type="datetimeFigureOut">
              <a:rPr lang="en-AT" smtClean="0"/>
              <a:t>06.02.24</a:t>
            </a:fld>
            <a:endParaRPr lang="en-AT"/>
          </a:p>
        </p:txBody>
      </p:sp>
      <p:sp>
        <p:nvSpPr>
          <p:cNvPr id="5" name="Footer Placeholder 4">
            <a:extLst>
              <a:ext uri="{FF2B5EF4-FFF2-40B4-BE49-F238E27FC236}">
                <a16:creationId xmlns:a16="http://schemas.microsoft.com/office/drawing/2014/main" id="{9B1F3119-C534-593E-2A8A-679DF6805C4B}"/>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5E40D75A-A844-A493-4362-4FD887F1838E}"/>
              </a:ext>
            </a:extLst>
          </p:cNvPr>
          <p:cNvSpPr>
            <a:spLocks noGrp="1"/>
          </p:cNvSpPr>
          <p:nvPr>
            <p:ph type="sldNum" sz="quarter" idx="12"/>
          </p:nvPr>
        </p:nvSpPr>
        <p:spPr/>
        <p:txBody>
          <a:bodyPr/>
          <a:lstStyle/>
          <a:p>
            <a:fld id="{E88DF5AD-D066-7747-98F6-024ED7C50BA8}" type="slidenum">
              <a:rPr lang="en-AT" smtClean="0"/>
              <a:t>‹#›</a:t>
            </a:fld>
            <a:endParaRPr lang="en-AT"/>
          </a:p>
        </p:txBody>
      </p:sp>
    </p:spTree>
    <p:extLst>
      <p:ext uri="{BB962C8B-B14F-4D97-AF65-F5344CB8AC3E}">
        <p14:creationId xmlns:p14="http://schemas.microsoft.com/office/powerpoint/2010/main" val="1382404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51B18-96F1-1DE6-B608-F056556956AD}"/>
              </a:ext>
            </a:extLst>
          </p:cNvPr>
          <p:cNvSpPr>
            <a:spLocks noGrp="1"/>
          </p:cNvSpPr>
          <p:nvPr>
            <p:ph type="title"/>
          </p:nvPr>
        </p:nvSpPr>
        <p:spPr/>
        <p:txBody>
          <a:bodyPr/>
          <a:lstStyle/>
          <a:p>
            <a:r>
              <a:rPr lang="en-GB"/>
              <a:t>Click to edit Master title style</a:t>
            </a:r>
            <a:endParaRPr lang="en-AT"/>
          </a:p>
        </p:txBody>
      </p:sp>
      <p:sp>
        <p:nvSpPr>
          <p:cNvPr id="3" name="Vertical Text Placeholder 2">
            <a:extLst>
              <a:ext uri="{FF2B5EF4-FFF2-40B4-BE49-F238E27FC236}">
                <a16:creationId xmlns:a16="http://schemas.microsoft.com/office/drawing/2014/main" id="{DC937A90-8A28-F730-609F-308BC7165EB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54DBD120-D0C9-0C1F-73F8-D8C00DFD5740}"/>
              </a:ext>
            </a:extLst>
          </p:cNvPr>
          <p:cNvSpPr>
            <a:spLocks noGrp="1"/>
          </p:cNvSpPr>
          <p:nvPr>
            <p:ph type="dt" sz="half" idx="10"/>
          </p:nvPr>
        </p:nvSpPr>
        <p:spPr/>
        <p:txBody>
          <a:bodyPr/>
          <a:lstStyle/>
          <a:p>
            <a:fld id="{9B1ED09D-3514-3949-B951-2284E73DBFE5}" type="datetimeFigureOut">
              <a:rPr lang="en-AT" smtClean="0"/>
              <a:t>06.02.24</a:t>
            </a:fld>
            <a:endParaRPr lang="en-AT"/>
          </a:p>
        </p:txBody>
      </p:sp>
      <p:sp>
        <p:nvSpPr>
          <p:cNvPr id="5" name="Footer Placeholder 4">
            <a:extLst>
              <a:ext uri="{FF2B5EF4-FFF2-40B4-BE49-F238E27FC236}">
                <a16:creationId xmlns:a16="http://schemas.microsoft.com/office/drawing/2014/main" id="{E917E4DD-621E-4424-0679-85A64BF70366}"/>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7BD55140-70CB-AC77-AF7C-3D288B6269A5}"/>
              </a:ext>
            </a:extLst>
          </p:cNvPr>
          <p:cNvSpPr>
            <a:spLocks noGrp="1"/>
          </p:cNvSpPr>
          <p:nvPr>
            <p:ph type="sldNum" sz="quarter" idx="12"/>
          </p:nvPr>
        </p:nvSpPr>
        <p:spPr/>
        <p:txBody>
          <a:bodyPr/>
          <a:lstStyle/>
          <a:p>
            <a:fld id="{E88DF5AD-D066-7747-98F6-024ED7C50BA8}" type="slidenum">
              <a:rPr lang="en-AT" smtClean="0"/>
              <a:t>‹#›</a:t>
            </a:fld>
            <a:endParaRPr lang="en-AT"/>
          </a:p>
        </p:txBody>
      </p:sp>
    </p:spTree>
    <p:extLst>
      <p:ext uri="{BB962C8B-B14F-4D97-AF65-F5344CB8AC3E}">
        <p14:creationId xmlns:p14="http://schemas.microsoft.com/office/powerpoint/2010/main" val="320092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FABC23-445B-BFD4-A0F8-EA08C637805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T"/>
          </a:p>
        </p:txBody>
      </p:sp>
      <p:sp>
        <p:nvSpPr>
          <p:cNvPr id="3" name="Vertical Text Placeholder 2">
            <a:extLst>
              <a:ext uri="{FF2B5EF4-FFF2-40B4-BE49-F238E27FC236}">
                <a16:creationId xmlns:a16="http://schemas.microsoft.com/office/drawing/2014/main" id="{85D457A9-399A-AB18-9F14-38BE6D8230F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64B1126C-8989-56BB-562C-7C39A6765A52}"/>
              </a:ext>
            </a:extLst>
          </p:cNvPr>
          <p:cNvSpPr>
            <a:spLocks noGrp="1"/>
          </p:cNvSpPr>
          <p:nvPr>
            <p:ph type="dt" sz="half" idx="10"/>
          </p:nvPr>
        </p:nvSpPr>
        <p:spPr/>
        <p:txBody>
          <a:bodyPr/>
          <a:lstStyle/>
          <a:p>
            <a:fld id="{9B1ED09D-3514-3949-B951-2284E73DBFE5}" type="datetimeFigureOut">
              <a:rPr lang="en-AT" smtClean="0"/>
              <a:t>06.02.24</a:t>
            </a:fld>
            <a:endParaRPr lang="en-AT"/>
          </a:p>
        </p:txBody>
      </p:sp>
      <p:sp>
        <p:nvSpPr>
          <p:cNvPr id="5" name="Footer Placeholder 4">
            <a:extLst>
              <a:ext uri="{FF2B5EF4-FFF2-40B4-BE49-F238E27FC236}">
                <a16:creationId xmlns:a16="http://schemas.microsoft.com/office/drawing/2014/main" id="{84EE5685-9843-507B-8939-53E233A6CC4F}"/>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1A855533-D8B9-7B0C-40EA-BBE6534538B2}"/>
              </a:ext>
            </a:extLst>
          </p:cNvPr>
          <p:cNvSpPr>
            <a:spLocks noGrp="1"/>
          </p:cNvSpPr>
          <p:nvPr>
            <p:ph type="sldNum" sz="quarter" idx="12"/>
          </p:nvPr>
        </p:nvSpPr>
        <p:spPr/>
        <p:txBody>
          <a:bodyPr/>
          <a:lstStyle/>
          <a:p>
            <a:fld id="{E88DF5AD-D066-7747-98F6-024ED7C50BA8}" type="slidenum">
              <a:rPr lang="en-AT" smtClean="0"/>
              <a:t>‹#›</a:t>
            </a:fld>
            <a:endParaRPr lang="en-AT"/>
          </a:p>
        </p:txBody>
      </p:sp>
    </p:spTree>
    <p:extLst>
      <p:ext uri="{BB962C8B-B14F-4D97-AF65-F5344CB8AC3E}">
        <p14:creationId xmlns:p14="http://schemas.microsoft.com/office/powerpoint/2010/main" val="3081769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el und Inhalt">
  <p:cSld name="Titel und Inhalt">
    <p:spTree>
      <p:nvGrpSpPr>
        <p:cNvPr id="1" name="Shape 23"/>
        <p:cNvGrpSpPr/>
        <p:nvPr/>
      </p:nvGrpSpPr>
      <p:grpSpPr>
        <a:xfrm>
          <a:off x="0" y="0"/>
          <a:ext cx="0" cy="0"/>
          <a:chOff x="0" y="0"/>
          <a:chExt cx="0" cy="0"/>
        </a:xfrm>
      </p:grpSpPr>
      <p:sp>
        <p:nvSpPr>
          <p:cNvPr id="24" name="Google Shape;24;p6"/>
          <p:cNvSpPr txBox="1">
            <a:spLocks noGrp="1"/>
          </p:cNvSpPr>
          <p:nvPr>
            <p:ph type="body" idx="1"/>
          </p:nvPr>
        </p:nvSpPr>
        <p:spPr>
          <a:xfrm>
            <a:off x="616025" y="1613536"/>
            <a:ext cx="10346192" cy="4304461"/>
          </a:xfrm>
          <a:prstGeom prst="rect">
            <a:avLst/>
          </a:prstGeom>
          <a:noFill/>
          <a:ln>
            <a:noFill/>
          </a:ln>
        </p:spPr>
        <p:txBody>
          <a:bodyPr spcFirstLastPara="1" wrap="square" lIns="0" tIns="45700" rIns="0" bIns="45700" anchor="t" anchorCtr="0">
            <a:normAutofit/>
          </a:bodyPr>
          <a:lstStyle>
            <a:lvl1pPr marL="548640" lvl="0" indent="-396240" algn="l">
              <a:lnSpc>
                <a:spcPct val="100000"/>
              </a:lnSpc>
              <a:spcBef>
                <a:spcPts val="0"/>
              </a:spcBef>
              <a:spcAft>
                <a:spcPts val="0"/>
              </a:spcAft>
              <a:buSzPts val="1600"/>
              <a:buFont typeface="Calibri"/>
              <a:buChar char="▪"/>
              <a:defRPr sz="1920">
                <a:latin typeface="Calibri"/>
                <a:ea typeface="Calibri"/>
                <a:cs typeface="Calibri"/>
                <a:sym typeface="Calibri"/>
              </a:defRPr>
            </a:lvl1pPr>
            <a:lvl2pPr marL="1097280" lvl="1" indent="-388620" algn="l">
              <a:lnSpc>
                <a:spcPct val="100000"/>
              </a:lnSpc>
              <a:spcBef>
                <a:spcPts val="720"/>
              </a:spcBef>
              <a:spcAft>
                <a:spcPts val="0"/>
              </a:spcAft>
              <a:buSzPts val="1500"/>
              <a:buFont typeface="Calibri"/>
              <a:buChar char="▪"/>
              <a:defRPr sz="1800">
                <a:latin typeface="Calibri"/>
                <a:ea typeface="Calibri"/>
                <a:cs typeface="Calibri"/>
                <a:sym typeface="Calibri"/>
              </a:defRPr>
            </a:lvl2pPr>
            <a:lvl3pPr marL="1645920" lvl="2" indent="-381000" algn="l">
              <a:lnSpc>
                <a:spcPct val="100000"/>
              </a:lnSpc>
              <a:spcBef>
                <a:spcPts val="480"/>
              </a:spcBef>
              <a:spcAft>
                <a:spcPts val="0"/>
              </a:spcAft>
              <a:buSzPts val="1400"/>
              <a:buFont typeface="Calibri"/>
              <a:buChar char="▪"/>
              <a:defRPr sz="1680">
                <a:latin typeface="Calibri"/>
                <a:ea typeface="Calibri"/>
                <a:cs typeface="Calibri"/>
                <a:sym typeface="Calibri"/>
              </a:defRPr>
            </a:lvl3pPr>
            <a:lvl4pPr marL="2194560" lvl="3" indent="-365760" algn="l">
              <a:lnSpc>
                <a:spcPct val="100000"/>
              </a:lnSpc>
              <a:spcBef>
                <a:spcPts val="480"/>
              </a:spcBef>
              <a:spcAft>
                <a:spcPts val="0"/>
              </a:spcAft>
              <a:buSzPts val="1200"/>
              <a:buFont typeface="Calibri"/>
              <a:buChar char="▪"/>
              <a:defRPr sz="1440">
                <a:latin typeface="Calibri"/>
                <a:ea typeface="Calibri"/>
                <a:cs typeface="Calibri"/>
                <a:sym typeface="Calibri"/>
              </a:defRPr>
            </a:lvl4pPr>
            <a:lvl5pPr marL="2743200" lvl="4" indent="-365760" algn="l">
              <a:lnSpc>
                <a:spcPct val="100000"/>
              </a:lnSpc>
              <a:spcBef>
                <a:spcPts val="480"/>
              </a:spcBef>
              <a:spcAft>
                <a:spcPts val="0"/>
              </a:spcAft>
              <a:buSzPts val="1200"/>
              <a:buFont typeface="Calibri"/>
              <a:buChar char="▪"/>
              <a:defRPr sz="1440">
                <a:latin typeface="Calibri"/>
                <a:ea typeface="Calibri"/>
                <a:cs typeface="Calibri"/>
                <a:sym typeface="Calibri"/>
              </a:defRPr>
            </a:lvl5pPr>
            <a:lvl6pPr marL="3291840" lvl="5" indent="-411480" algn="l">
              <a:lnSpc>
                <a:spcPct val="100000"/>
              </a:lnSpc>
              <a:spcBef>
                <a:spcPts val="480"/>
              </a:spcBef>
              <a:spcAft>
                <a:spcPts val="0"/>
              </a:spcAft>
              <a:buClr>
                <a:schemeClr val="dk1"/>
              </a:buClr>
              <a:buSzPts val="1800"/>
              <a:buFont typeface="Calibri"/>
              <a:buChar char="•"/>
              <a:defRPr>
                <a:latin typeface="Calibri"/>
                <a:ea typeface="Calibri"/>
                <a:cs typeface="Calibri"/>
                <a:sym typeface="Calibri"/>
              </a:defRPr>
            </a:lvl6pPr>
            <a:lvl7pPr marL="3840480" lvl="6" indent="-411480" algn="l">
              <a:lnSpc>
                <a:spcPct val="100000"/>
              </a:lnSpc>
              <a:spcBef>
                <a:spcPts val="432"/>
              </a:spcBef>
              <a:spcAft>
                <a:spcPts val="0"/>
              </a:spcAft>
              <a:buClr>
                <a:schemeClr val="dk1"/>
              </a:buClr>
              <a:buSzPts val="1800"/>
              <a:buFont typeface="Calibri"/>
              <a:buChar char="•"/>
              <a:defRPr>
                <a:latin typeface="Calibri"/>
                <a:ea typeface="Calibri"/>
                <a:cs typeface="Calibri"/>
                <a:sym typeface="Calibri"/>
              </a:defRPr>
            </a:lvl7pPr>
            <a:lvl8pPr marL="4389120" lvl="7" indent="-411480" algn="l">
              <a:lnSpc>
                <a:spcPct val="100000"/>
              </a:lnSpc>
              <a:spcBef>
                <a:spcPts val="432"/>
              </a:spcBef>
              <a:spcAft>
                <a:spcPts val="0"/>
              </a:spcAft>
              <a:buClr>
                <a:schemeClr val="dk1"/>
              </a:buClr>
              <a:buSzPts val="1800"/>
              <a:buFont typeface="Calibri"/>
              <a:buChar char="•"/>
              <a:defRPr>
                <a:latin typeface="Calibri"/>
                <a:ea typeface="Calibri"/>
                <a:cs typeface="Calibri"/>
                <a:sym typeface="Calibri"/>
              </a:defRPr>
            </a:lvl8pPr>
            <a:lvl9pPr marL="4937760" lvl="8" indent="-411480" algn="l">
              <a:lnSpc>
                <a:spcPct val="100000"/>
              </a:lnSpc>
              <a:spcBef>
                <a:spcPts val="432"/>
              </a:spcBef>
              <a:spcAft>
                <a:spcPts val="0"/>
              </a:spcAft>
              <a:buClr>
                <a:schemeClr val="dk1"/>
              </a:buClr>
              <a:buSzPts val="1800"/>
              <a:buFont typeface="Calibri"/>
              <a:buChar char="•"/>
              <a:defRPr>
                <a:latin typeface="Calibri"/>
                <a:ea typeface="Calibri"/>
                <a:cs typeface="Calibri"/>
                <a:sym typeface="Calibri"/>
              </a:defRPr>
            </a:lvl9pPr>
          </a:lstStyle>
          <a:p>
            <a:endParaRPr/>
          </a:p>
        </p:txBody>
      </p:sp>
      <p:sp>
        <p:nvSpPr>
          <p:cNvPr id="25" name="Google Shape;25;p6"/>
          <p:cNvSpPr txBox="1">
            <a:spLocks noGrp="1"/>
          </p:cNvSpPr>
          <p:nvPr>
            <p:ph type="title"/>
          </p:nvPr>
        </p:nvSpPr>
        <p:spPr>
          <a:xfrm>
            <a:off x="616533" y="-15240"/>
            <a:ext cx="9120000" cy="90936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
          <p:cNvSpPr txBox="1">
            <a:spLocks noGrp="1"/>
          </p:cNvSpPr>
          <p:nvPr>
            <p:ph type="sldNum" idx="12"/>
          </p:nvPr>
        </p:nvSpPr>
        <p:spPr>
          <a:xfrm>
            <a:off x="11393144" y="6399713"/>
            <a:ext cx="652400" cy="3096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050"/>
              <a:buFont typeface="Arial"/>
              <a:buNone/>
              <a:defRPr sz="1260" b="0" i="0" u="none" strike="noStrike" cap="none">
                <a:solidFill>
                  <a:schemeClr val="dk1"/>
                </a:solidFill>
                <a:latin typeface="Verdana"/>
                <a:ea typeface="Verdana"/>
                <a:cs typeface="Verdana"/>
                <a:sym typeface="Verdana"/>
              </a:defRPr>
            </a:lvl1pPr>
            <a:lvl2pPr marL="0" marR="0" lvl="1" indent="0" algn="l">
              <a:lnSpc>
                <a:spcPct val="100000"/>
              </a:lnSpc>
              <a:spcBef>
                <a:spcPts val="0"/>
              </a:spcBef>
              <a:spcAft>
                <a:spcPts val="0"/>
              </a:spcAft>
              <a:buClr>
                <a:srgbClr val="000000"/>
              </a:buClr>
              <a:buSzPts val="1050"/>
              <a:buFont typeface="Arial"/>
              <a:buNone/>
              <a:defRPr sz="1260" b="0" i="0" u="none" strike="noStrike" cap="none">
                <a:solidFill>
                  <a:schemeClr val="dk1"/>
                </a:solidFill>
                <a:latin typeface="Verdana"/>
                <a:ea typeface="Verdana"/>
                <a:cs typeface="Verdana"/>
                <a:sym typeface="Verdana"/>
              </a:defRPr>
            </a:lvl2pPr>
            <a:lvl3pPr marL="0" marR="0" lvl="2" indent="0" algn="l">
              <a:lnSpc>
                <a:spcPct val="100000"/>
              </a:lnSpc>
              <a:spcBef>
                <a:spcPts val="0"/>
              </a:spcBef>
              <a:spcAft>
                <a:spcPts val="0"/>
              </a:spcAft>
              <a:buClr>
                <a:srgbClr val="000000"/>
              </a:buClr>
              <a:buSzPts val="1050"/>
              <a:buFont typeface="Arial"/>
              <a:buNone/>
              <a:defRPr sz="1260" b="0" i="0" u="none" strike="noStrike" cap="none">
                <a:solidFill>
                  <a:schemeClr val="dk1"/>
                </a:solidFill>
                <a:latin typeface="Verdana"/>
                <a:ea typeface="Verdana"/>
                <a:cs typeface="Verdana"/>
                <a:sym typeface="Verdana"/>
              </a:defRPr>
            </a:lvl3pPr>
            <a:lvl4pPr marL="0" marR="0" lvl="3" indent="0" algn="l">
              <a:lnSpc>
                <a:spcPct val="100000"/>
              </a:lnSpc>
              <a:spcBef>
                <a:spcPts val="0"/>
              </a:spcBef>
              <a:spcAft>
                <a:spcPts val="0"/>
              </a:spcAft>
              <a:buClr>
                <a:srgbClr val="000000"/>
              </a:buClr>
              <a:buSzPts val="1050"/>
              <a:buFont typeface="Arial"/>
              <a:buNone/>
              <a:defRPr sz="1260" b="0" i="0" u="none" strike="noStrike" cap="none">
                <a:solidFill>
                  <a:schemeClr val="dk1"/>
                </a:solidFill>
                <a:latin typeface="Verdana"/>
                <a:ea typeface="Verdana"/>
                <a:cs typeface="Verdana"/>
                <a:sym typeface="Verdana"/>
              </a:defRPr>
            </a:lvl4pPr>
            <a:lvl5pPr marL="0" marR="0" lvl="4" indent="0" algn="l">
              <a:lnSpc>
                <a:spcPct val="100000"/>
              </a:lnSpc>
              <a:spcBef>
                <a:spcPts val="0"/>
              </a:spcBef>
              <a:spcAft>
                <a:spcPts val="0"/>
              </a:spcAft>
              <a:buClr>
                <a:srgbClr val="000000"/>
              </a:buClr>
              <a:buSzPts val="1050"/>
              <a:buFont typeface="Arial"/>
              <a:buNone/>
              <a:defRPr sz="1260" b="0" i="0" u="none" strike="noStrike" cap="none">
                <a:solidFill>
                  <a:schemeClr val="dk1"/>
                </a:solidFill>
                <a:latin typeface="Verdana"/>
                <a:ea typeface="Verdana"/>
                <a:cs typeface="Verdana"/>
                <a:sym typeface="Verdana"/>
              </a:defRPr>
            </a:lvl5pPr>
            <a:lvl6pPr marL="0" marR="0" lvl="5" indent="0" algn="l">
              <a:lnSpc>
                <a:spcPct val="100000"/>
              </a:lnSpc>
              <a:spcBef>
                <a:spcPts val="0"/>
              </a:spcBef>
              <a:spcAft>
                <a:spcPts val="0"/>
              </a:spcAft>
              <a:buClr>
                <a:srgbClr val="000000"/>
              </a:buClr>
              <a:buSzPts val="1050"/>
              <a:buFont typeface="Arial"/>
              <a:buNone/>
              <a:defRPr sz="1260" b="0" i="0" u="none" strike="noStrike" cap="none">
                <a:solidFill>
                  <a:schemeClr val="dk1"/>
                </a:solidFill>
                <a:latin typeface="Verdana"/>
                <a:ea typeface="Verdana"/>
                <a:cs typeface="Verdana"/>
                <a:sym typeface="Verdana"/>
              </a:defRPr>
            </a:lvl6pPr>
            <a:lvl7pPr marL="0" marR="0" lvl="6" indent="0" algn="l">
              <a:lnSpc>
                <a:spcPct val="100000"/>
              </a:lnSpc>
              <a:spcBef>
                <a:spcPts val="0"/>
              </a:spcBef>
              <a:spcAft>
                <a:spcPts val="0"/>
              </a:spcAft>
              <a:buClr>
                <a:srgbClr val="000000"/>
              </a:buClr>
              <a:buSzPts val="1050"/>
              <a:buFont typeface="Arial"/>
              <a:buNone/>
              <a:defRPr sz="1260" b="0" i="0" u="none" strike="noStrike" cap="none">
                <a:solidFill>
                  <a:schemeClr val="dk1"/>
                </a:solidFill>
                <a:latin typeface="Verdana"/>
                <a:ea typeface="Verdana"/>
                <a:cs typeface="Verdana"/>
                <a:sym typeface="Verdana"/>
              </a:defRPr>
            </a:lvl7pPr>
            <a:lvl8pPr marL="0" marR="0" lvl="7" indent="0" algn="l">
              <a:lnSpc>
                <a:spcPct val="100000"/>
              </a:lnSpc>
              <a:spcBef>
                <a:spcPts val="0"/>
              </a:spcBef>
              <a:spcAft>
                <a:spcPts val="0"/>
              </a:spcAft>
              <a:buClr>
                <a:srgbClr val="000000"/>
              </a:buClr>
              <a:buSzPts val="1050"/>
              <a:buFont typeface="Arial"/>
              <a:buNone/>
              <a:defRPr sz="1260" b="0" i="0" u="none" strike="noStrike" cap="none">
                <a:solidFill>
                  <a:schemeClr val="dk1"/>
                </a:solidFill>
                <a:latin typeface="Verdana"/>
                <a:ea typeface="Verdana"/>
                <a:cs typeface="Verdana"/>
                <a:sym typeface="Verdana"/>
              </a:defRPr>
            </a:lvl8pPr>
            <a:lvl9pPr marL="0" marR="0" lvl="8" indent="0" algn="l">
              <a:lnSpc>
                <a:spcPct val="100000"/>
              </a:lnSpc>
              <a:spcBef>
                <a:spcPts val="0"/>
              </a:spcBef>
              <a:spcAft>
                <a:spcPts val="0"/>
              </a:spcAft>
              <a:buClr>
                <a:srgbClr val="000000"/>
              </a:buClr>
              <a:buSzPts val="1050"/>
              <a:buFont typeface="Arial"/>
              <a:buNone/>
              <a:defRPr sz="1260" b="0" i="0" u="none" strike="noStrike" cap="none">
                <a:solidFill>
                  <a:schemeClr val="dk1"/>
                </a:solidFill>
                <a:latin typeface="Verdana"/>
                <a:ea typeface="Verdana"/>
                <a:cs typeface="Verdana"/>
                <a:sym typeface="Verdana"/>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9163090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628F9-7010-0479-A196-FAAB4CDC1E86}"/>
              </a:ext>
            </a:extLst>
          </p:cNvPr>
          <p:cNvSpPr>
            <a:spLocks noGrp="1"/>
          </p:cNvSpPr>
          <p:nvPr>
            <p:ph type="title"/>
          </p:nvPr>
        </p:nvSpPr>
        <p:spPr/>
        <p:txBody>
          <a:bodyPr/>
          <a:lstStyle/>
          <a:p>
            <a:r>
              <a:rPr lang="en-GB"/>
              <a:t>Click to edit Master title style</a:t>
            </a:r>
            <a:endParaRPr lang="en-AT"/>
          </a:p>
        </p:txBody>
      </p:sp>
      <p:sp>
        <p:nvSpPr>
          <p:cNvPr id="3" name="Content Placeholder 2">
            <a:extLst>
              <a:ext uri="{FF2B5EF4-FFF2-40B4-BE49-F238E27FC236}">
                <a16:creationId xmlns:a16="http://schemas.microsoft.com/office/drawing/2014/main" id="{4D948EB7-15FC-44D8-5116-4A196C42340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EA4460DE-F276-752E-F4B0-3345329AA579}"/>
              </a:ext>
            </a:extLst>
          </p:cNvPr>
          <p:cNvSpPr>
            <a:spLocks noGrp="1"/>
          </p:cNvSpPr>
          <p:nvPr>
            <p:ph type="dt" sz="half" idx="10"/>
          </p:nvPr>
        </p:nvSpPr>
        <p:spPr/>
        <p:txBody>
          <a:bodyPr/>
          <a:lstStyle/>
          <a:p>
            <a:fld id="{9B1ED09D-3514-3949-B951-2284E73DBFE5}" type="datetimeFigureOut">
              <a:rPr lang="en-AT" smtClean="0"/>
              <a:t>06.02.24</a:t>
            </a:fld>
            <a:endParaRPr lang="en-AT"/>
          </a:p>
        </p:txBody>
      </p:sp>
      <p:sp>
        <p:nvSpPr>
          <p:cNvPr id="5" name="Footer Placeholder 4">
            <a:extLst>
              <a:ext uri="{FF2B5EF4-FFF2-40B4-BE49-F238E27FC236}">
                <a16:creationId xmlns:a16="http://schemas.microsoft.com/office/drawing/2014/main" id="{0931B608-89EC-028C-72C1-434EB2983C67}"/>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CB4BDD53-A788-8A5C-64C3-CA621F6FE131}"/>
              </a:ext>
            </a:extLst>
          </p:cNvPr>
          <p:cNvSpPr>
            <a:spLocks noGrp="1"/>
          </p:cNvSpPr>
          <p:nvPr>
            <p:ph type="sldNum" sz="quarter" idx="12"/>
          </p:nvPr>
        </p:nvSpPr>
        <p:spPr/>
        <p:txBody>
          <a:bodyPr/>
          <a:lstStyle/>
          <a:p>
            <a:fld id="{E88DF5AD-D066-7747-98F6-024ED7C50BA8}" type="slidenum">
              <a:rPr lang="en-AT" smtClean="0"/>
              <a:t>‹#›</a:t>
            </a:fld>
            <a:endParaRPr lang="en-AT"/>
          </a:p>
        </p:txBody>
      </p:sp>
    </p:spTree>
    <p:extLst>
      <p:ext uri="{BB962C8B-B14F-4D97-AF65-F5344CB8AC3E}">
        <p14:creationId xmlns:p14="http://schemas.microsoft.com/office/powerpoint/2010/main" val="745595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A6C1A-7766-8989-8A29-AFFF564248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T"/>
          </a:p>
        </p:txBody>
      </p:sp>
      <p:sp>
        <p:nvSpPr>
          <p:cNvPr id="3" name="Text Placeholder 2">
            <a:extLst>
              <a:ext uri="{FF2B5EF4-FFF2-40B4-BE49-F238E27FC236}">
                <a16:creationId xmlns:a16="http://schemas.microsoft.com/office/drawing/2014/main" id="{850DDEAC-877D-168B-DEF1-1AD21261DC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C017602-3E74-3406-19A7-92C21EB7E48E}"/>
              </a:ext>
            </a:extLst>
          </p:cNvPr>
          <p:cNvSpPr>
            <a:spLocks noGrp="1"/>
          </p:cNvSpPr>
          <p:nvPr>
            <p:ph type="dt" sz="half" idx="10"/>
          </p:nvPr>
        </p:nvSpPr>
        <p:spPr/>
        <p:txBody>
          <a:bodyPr/>
          <a:lstStyle/>
          <a:p>
            <a:fld id="{9B1ED09D-3514-3949-B951-2284E73DBFE5}" type="datetimeFigureOut">
              <a:rPr lang="en-AT" smtClean="0"/>
              <a:t>06.02.24</a:t>
            </a:fld>
            <a:endParaRPr lang="en-AT"/>
          </a:p>
        </p:txBody>
      </p:sp>
      <p:sp>
        <p:nvSpPr>
          <p:cNvPr id="5" name="Footer Placeholder 4">
            <a:extLst>
              <a:ext uri="{FF2B5EF4-FFF2-40B4-BE49-F238E27FC236}">
                <a16:creationId xmlns:a16="http://schemas.microsoft.com/office/drawing/2014/main" id="{81D15D88-17C1-FFD0-C155-4DB6CBB4916B}"/>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5DE1E366-6FBA-D4F4-448E-40F20CCCCA5A}"/>
              </a:ext>
            </a:extLst>
          </p:cNvPr>
          <p:cNvSpPr>
            <a:spLocks noGrp="1"/>
          </p:cNvSpPr>
          <p:nvPr>
            <p:ph type="sldNum" sz="quarter" idx="12"/>
          </p:nvPr>
        </p:nvSpPr>
        <p:spPr/>
        <p:txBody>
          <a:bodyPr/>
          <a:lstStyle/>
          <a:p>
            <a:fld id="{E88DF5AD-D066-7747-98F6-024ED7C50BA8}" type="slidenum">
              <a:rPr lang="en-AT" smtClean="0"/>
              <a:t>‹#›</a:t>
            </a:fld>
            <a:endParaRPr lang="en-AT"/>
          </a:p>
        </p:txBody>
      </p:sp>
    </p:spTree>
    <p:extLst>
      <p:ext uri="{BB962C8B-B14F-4D97-AF65-F5344CB8AC3E}">
        <p14:creationId xmlns:p14="http://schemas.microsoft.com/office/powerpoint/2010/main" val="3473979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BF75-58AE-33D6-776B-20E7BE3EE450}"/>
              </a:ext>
            </a:extLst>
          </p:cNvPr>
          <p:cNvSpPr>
            <a:spLocks noGrp="1"/>
          </p:cNvSpPr>
          <p:nvPr>
            <p:ph type="title"/>
          </p:nvPr>
        </p:nvSpPr>
        <p:spPr/>
        <p:txBody>
          <a:bodyPr/>
          <a:lstStyle/>
          <a:p>
            <a:r>
              <a:rPr lang="en-GB"/>
              <a:t>Click to edit Master title style</a:t>
            </a:r>
            <a:endParaRPr lang="en-AT"/>
          </a:p>
        </p:txBody>
      </p:sp>
      <p:sp>
        <p:nvSpPr>
          <p:cNvPr id="3" name="Content Placeholder 2">
            <a:extLst>
              <a:ext uri="{FF2B5EF4-FFF2-40B4-BE49-F238E27FC236}">
                <a16:creationId xmlns:a16="http://schemas.microsoft.com/office/drawing/2014/main" id="{E7CBFB94-1A58-397E-19C7-29F97EA19CF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Content Placeholder 3">
            <a:extLst>
              <a:ext uri="{FF2B5EF4-FFF2-40B4-BE49-F238E27FC236}">
                <a16:creationId xmlns:a16="http://schemas.microsoft.com/office/drawing/2014/main" id="{0E990AFD-7825-DDD5-2F0E-FB381667761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5" name="Date Placeholder 4">
            <a:extLst>
              <a:ext uri="{FF2B5EF4-FFF2-40B4-BE49-F238E27FC236}">
                <a16:creationId xmlns:a16="http://schemas.microsoft.com/office/drawing/2014/main" id="{AB915596-3803-658C-3260-D863656B4327}"/>
              </a:ext>
            </a:extLst>
          </p:cNvPr>
          <p:cNvSpPr>
            <a:spLocks noGrp="1"/>
          </p:cNvSpPr>
          <p:nvPr>
            <p:ph type="dt" sz="half" idx="10"/>
          </p:nvPr>
        </p:nvSpPr>
        <p:spPr/>
        <p:txBody>
          <a:bodyPr/>
          <a:lstStyle/>
          <a:p>
            <a:fld id="{9B1ED09D-3514-3949-B951-2284E73DBFE5}" type="datetimeFigureOut">
              <a:rPr lang="en-AT" smtClean="0"/>
              <a:t>06.02.24</a:t>
            </a:fld>
            <a:endParaRPr lang="en-AT"/>
          </a:p>
        </p:txBody>
      </p:sp>
      <p:sp>
        <p:nvSpPr>
          <p:cNvPr id="6" name="Footer Placeholder 5">
            <a:extLst>
              <a:ext uri="{FF2B5EF4-FFF2-40B4-BE49-F238E27FC236}">
                <a16:creationId xmlns:a16="http://schemas.microsoft.com/office/drawing/2014/main" id="{C1526DA4-7032-1C70-668C-76DFFD9623CB}"/>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E7B867C4-86B4-0797-3CF2-23C0721491F3}"/>
              </a:ext>
            </a:extLst>
          </p:cNvPr>
          <p:cNvSpPr>
            <a:spLocks noGrp="1"/>
          </p:cNvSpPr>
          <p:nvPr>
            <p:ph type="sldNum" sz="quarter" idx="12"/>
          </p:nvPr>
        </p:nvSpPr>
        <p:spPr/>
        <p:txBody>
          <a:bodyPr/>
          <a:lstStyle/>
          <a:p>
            <a:fld id="{E88DF5AD-D066-7747-98F6-024ED7C50BA8}" type="slidenum">
              <a:rPr lang="en-AT" smtClean="0"/>
              <a:t>‹#›</a:t>
            </a:fld>
            <a:endParaRPr lang="en-AT"/>
          </a:p>
        </p:txBody>
      </p:sp>
    </p:spTree>
    <p:extLst>
      <p:ext uri="{BB962C8B-B14F-4D97-AF65-F5344CB8AC3E}">
        <p14:creationId xmlns:p14="http://schemas.microsoft.com/office/powerpoint/2010/main" val="3461022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90B0C-330A-5582-0BD7-4A3DC7FFE607}"/>
              </a:ext>
            </a:extLst>
          </p:cNvPr>
          <p:cNvSpPr>
            <a:spLocks noGrp="1"/>
          </p:cNvSpPr>
          <p:nvPr>
            <p:ph type="title"/>
          </p:nvPr>
        </p:nvSpPr>
        <p:spPr>
          <a:xfrm>
            <a:off x="839788" y="365125"/>
            <a:ext cx="10515600" cy="1325563"/>
          </a:xfrm>
        </p:spPr>
        <p:txBody>
          <a:bodyPr/>
          <a:lstStyle/>
          <a:p>
            <a:r>
              <a:rPr lang="en-GB"/>
              <a:t>Click to edit Master title style</a:t>
            </a:r>
            <a:endParaRPr lang="en-AT"/>
          </a:p>
        </p:txBody>
      </p:sp>
      <p:sp>
        <p:nvSpPr>
          <p:cNvPr id="3" name="Text Placeholder 2">
            <a:extLst>
              <a:ext uri="{FF2B5EF4-FFF2-40B4-BE49-F238E27FC236}">
                <a16:creationId xmlns:a16="http://schemas.microsoft.com/office/drawing/2014/main" id="{18D1D01E-7065-E09D-8857-F22275EBDF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821135A-BFB0-6753-D90E-BDEEDD1FD27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5" name="Text Placeholder 4">
            <a:extLst>
              <a:ext uri="{FF2B5EF4-FFF2-40B4-BE49-F238E27FC236}">
                <a16:creationId xmlns:a16="http://schemas.microsoft.com/office/drawing/2014/main" id="{116929F4-5727-AA3A-CD53-18C0DB6E19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15298FB-BC8F-124C-68EE-30C70024CD6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7" name="Date Placeholder 6">
            <a:extLst>
              <a:ext uri="{FF2B5EF4-FFF2-40B4-BE49-F238E27FC236}">
                <a16:creationId xmlns:a16="http://schemas.microsoft.com/office/drawing/2014/main" id="{6B4341C9-3FD4-1B2D-C34A-F96DF995B077}"/>
              </a:ext>
            </a:extLst>
          </p:cNvPr>
          <p:cNvSpPr>
            <a:spLocks noGrp="1"/>
          </p:cNvSpPr>
          <p:nvPr>
            <p:ph type="dt" sz="half" idx="10"/>
          </p:nvPr>
        </p:nvSpPr>
        <p:spPr/>
        <p:txBody>
          <a:bodyPr/>
          <a:lstStyle/>
          <a:p>
            <a:fld id="{9B1ED09D-3514-3949-B951-2284E73DBFE5}" type="datetimeFigureOut">
              <a:rPr lang="en-AT" smtClean="0"/>
              <a:t>06.02.24</a:t>
            </a:fld>
            <a:endParaRPr lang="en-AT"/>
          </a:p>
        </p:txBody>
      </p:sp>
      <p:sp>
        <p:nvSpPr>
          <p:cNvPr id="8" name="Footer Placeholder 7">
            <a:extLst>
              <a:ext uri="{FF2B5EF4-FFF2-40B4-BE49-F238E27FC236}">
                <a16:creationId xmlns:a16="http://schemas.microsoft.com/office/drawing/2014/main" id="{CBE7ABBF-EA80-2BF0-F23D-6F143C0A13F3}"/>
              </a:ext>
            </a:extLst>
          </p:cNvPr>
          <p:cNvSpPr>
            <a:spLocks noGrp="1"/>
          </p:cNvSpPr>
          <p:nvPr>
            <p:ph type="ftr" sz="quarter" idx="11"/>
          </p:nvPr>
        </p:nvSpPr>
        <p:spPr/>
        <p:txBody>
          <a:bodyPr/>
          <a:lstStyle/>
          <a:p>
            <a:endParaRPr lang="en-AT"/>
          </a:p>
        </p:txBody>
      </p:sp>
      <p:sp>
        <p:nvSpPr>
          <p:cNvPr id="9" name="Slide Number Placeholder 8">
            <a:extLst>
              <a:ext uri="{FF2B5EF4-FFF2-40B4-BE49-F238E27FC236}">
                <a16:creationId xmlns:a16="http://schemas.microsoft.com/office/drawing/2014/main" id="{7E7F0BA5-414C-61F5-EF19-94488975920F}"/>
              </a:ext>
            </a:extLst>
          </p:cNvPr>
          <p:cNvSpPr>
            <a:spLocks noGrp="1"/>
          </p:cNvSpPr>
          <p:nvPr>
            <p:ph type="sldNum" sz="quarter" idx="12"/>
          </p:nvPr>
        </p:nvSpPr>
        <p:spPr/>
        <p:txBody>
          <a:bodyPr/>
          <a:lstStyle/>
          <a:p>
            <a:fld id="{E88DF5AD-D066-7747-98F6-024ED7C50BA8}" type="slidenum">
              <a:rPr lang="en-AT" smtClean="0"/>
              <a:t>‹#›</a:t>
            </a:fld>
            <a:endParaRPr lang="en-AT"/>
          </a:p>
        </p:txBody>
      </p:sp>
    </p:spTree>
    <p:extLst>
      <p:ext uri="{BB962C8B-B14F-4D97-AF65-F5344CB8AC3E}">
        <p14:creationId xmlns:p14="http://schemas.microsoft.com/office/powerpoint/2010/main" val="349442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EAAE-5A6F-169D-9E1E-4FC1D45BEDC3}"/>
              </a:ext>
            </a:extLst>
          </p:cNvPr>
          <p:cNvSpPr>
            <a:spLocks noGrp="1"/>
          </p:cNvSpPr>
          <p:nvPr>
            <p:ph type="title"/>
          </p:nvPr>
        </p:nvSpPr>
        <p:spPr/>
        <p:txBody>
          <a:bodyPr/>
          <a:lstStyle/>
          <a:p>
            <a:r>
              <a:rPr lang="en-GB"/>
              <a:t>Click to edit Master title style</a:t>
            </a:r>
            <a:endParaRPr lang="en-AT"/>
          </a:p>
        </p:txBody>
      </p:sp>
      <p:sp>
        <p:nvSpPr>
          <p:cNvPr id="3" name="Date Placeholder 2">
            <a:extLst>
              <a:ext uri="{FF2B5EF4-FFF2-40B4-BE49-F238E27FC236}">
                <a16:creationId xmlns:a16="http://schemas.microsoft.com/office/drawing/2014/main" id="{68030859-4BB7-D6F6-B2E8-E19109443B0E}"/>
              </a:ext>
            </a:extLst>
          </p:cNvPr>
          <p:cNvSpPr>
            <a:spLocks noGrp="1"/>
          </p:cNvSpPr>
          <p:nvPr>
            <p:ph type="dt" sz="half" idx="10"/>
          </p:nvPr>
        </p:nvSpPr>
        <p:spPr/>
        <p:txBody>
          <a:bodyPr/>
          <a:lstStyle/>
          <a:p>
            <a:fld id="{9B1ED09D-3514-3949-B951-2284E73DBFE5}" type="datetimeFigureOut">
              <a:rPr lang="en-AT" smtClean="0"/>
              <a:t>06.02.24</a:t>
            </a:fld>
            <a:endParaRPr lang="en-AT"/>
          </a:p>
        </p:txBody>
      </p:sp>
      <p:sp>
        <p:nvSpPr>
          <p:cNvPr id="4" name="Footer Placeholder 3">
            <a:extLst>
              <a:ext uri="{FF2B5EF4-FFF2-40B4-BE49-F238E27FC236}">
                <a16:creationId xmlns:a16="http://schemas.microsoft.com/office/drawing/2014/main" id="{798275DE-4502-9600-D743-74A3879FDCCC}"/>
              </a:ext>
            </a:extLst>
          </p:cNvPr>
          <p:cNvSpPr>
            <a:spLocks noGrp="1"/>
          </p:cNvSpPr>
          <p:nvPr>
            <p:ph type="ftr" sz="quarter" idx="11"/>
          </p:nvPr>
        </p:nvSpPr>
        <p:spPr/>
        <p:txBody>
          <a:bodyPr/>
          <a:lstStyle/>
          <a:p>
            <a:endParaRPr lang="en-AT"/>
          </a:p>
        </p:txBody>
      </p:sp>
      <p:sp>
        <p:nvSpPr>
          <p:cNvPr id="5" name="Slide Number Placeholder 4">
            <a:extLst>
              <a:ext uri="{FF2B5EF4-FFF2-40B4-BE49-F238E27FC236}">
                <a16:creationId xmlns:a16="http://schemas.microsoft.com/office/drawing/2014/main" id="{9F2841C5-0C1F-8166-7085-BC17C31E1CA9}"/>
              </a:ext>
            </a:extLst>
          </p:cNvPr>
          <p:cNvSpPr>
            <a:spLocks noGrp="1"/>
          </p:cNvSpPr>
          <p:nvPr>
            <p:ph type="sldNum" sz="quarter" idx="12"/>
          </p:nvPr>
        </p:nvSpPr>
        <p:spPr/>
        <p:txBody>
          <a:bodyPr/>
          <a:lstStyle/>
          <a:p>
            <a:fld id="{E88DF5AD-D066-7747-98F6-024ED7C50BA8}" type="slidenum">
              <a:rPr lang="en-AT" smtClean="0"/>
              <a:t>‹#›</a:t>
            </a:fld>
            <a:endParaRPr lang="en-AT"/>
          </a:p>
        </p:txBody>
      </p:sp>
    </p:spTree>
    <p:extLst>
      <p:ext uri="{BB962C8B-B14F-4D97-AF65-F5344CB8AC3E}">
        <p14:creationId xmlns:p14="http://schemas.microsoft.com/office/powerpoint/2010/main" val="198355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143245-EA6B-0EB5-600B-3D68533101D6}"/>
              </a:ext>
            </a:extLst>
          </p:cNvPr>
          <p:cNvSpPr>
            <a:spLocks noGrp="1"/>
          </p:cNvSpPr>
          <p:nvPr>
            <p:ph type="dt" sz="half" idx="10"/>
          </p:nvPr>
        </p:nvSpPr>
        <p:spPr/>
        <p:txBody>
          <a:bodyPr/>
          <a:lstStyle/>
          <a:p>
            <a:fld id="{9B1ED09D-3514-3949-B951-2284E73DBFE5}" type="datetimeFigureOut">
              <a:rPr lang="en-AT" smtClean="0"/>
              <a:t>06.02.24</a:t>
            </a:fld>
            <a:endParaRPr lang="en-AT"/>
          </a:p>
        </p:txBody>
      </p:sp>
      <p:sp>
        <p:nvSpPr>
          <p:cNvPr id="3" name="Footer Placeholder 2">
            <a:extLst>
              <a:ext uri="{FF2B5EF4-FFF2-40B4-BE49-F238E27FC236}">
                <a16:creationId xmlns:a16="http://schemas.microsoft.com/office/drawing/2014/main" id="{105E60D7-B6B8-D3FE-B4F0-C5D1CEFF3F03}"/>
              </a:ext>
            </a:extLst>
          </p:cNvPr>
          <p:cNvSpPr>
            <a:spLocks noGrp="1"/>
          </p:cNvSpPr>
          <p:nvPr>
            <p:ph type="ftr" sz="quarter" idx="11"/>
          </p:nvPr>
        </p:nvSpPr>
        <p:spPr/>
        <p:txBody>
          <a:bodyPr/>
          <a:lstStyle/>
          <a:p>
            <a:endParaRPr lang="en-AT"/>
          </a:p>
        </p:txBody>
      </p:sp>
      <p:sp>
        <p:nvSpPr>
          <p:cNvPr id="4" name="Slide Number Placeholder 3">
            <a:extLst>
              <a:ext uri="{FF2B5EF4-FFF2-40B4-BE49-F238E27FC236}">
                <a16:creationId xmlns:a16="http://schemas.microsoft.com/office/drawing/2014/main" id="{A6BB156D-0004-0D74-12C2-EC7E2A05BD06}"/>
              </a:ext>
            </a:extLst>
          </p:cNvPr>
          <p:cNvSpPr>
            <a:spLocks noGrp="1"/>
          </p:cNvSpPr>
          <p:nvPr>
            <p:ph type="sldNum" sz="quarter" idx="12"/>
          </p:nvPr>
        </p:nvSpPr>
        <p:spPr/>
        <p:txBody>
          <a:bodyPr/>
          <a:lstStyle/>
          <a:p>
            <a:fld id="{E88DF5AD-D066-7747-98F6-024ED7C50BA8}" type="slidenum">
              <a:rPr lang="en-AT" smtClean="0"/>
              <a:t>‹#›</a:t>
            </a:fld>
            <a:endParaRPr lang="en-AT"/>
          </a:p>
        </p:txBody>
      </p:sp>
    </p:spTree>
    <p:extLst>
      <p:ext uri="{BB962C8B-B14F-4D97-AF65-F5344CB8AC3E}">
        <p14:creationId xmlns:p14="http://schemas.microsoft.com/office/powerpoint/2010/main" val="726058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79A4B-7E2C-E13F-7DEE-5B25AD2EECF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T"/>
          </a:p>
        </p:txBody>
      </p:sp>
      <p:sp>
        <p:nvSpPr>
          <p:cNvPr id="3" name="Content Placeholder 2">
            <a:extLst>
              <a:ext uri="{FF2B5EF4-FFF2-40B4-BE49-F238E27FC236}">
                <a16:creationId xmlns:a16="http://schemas.microsoft.com/office/drawing/2014/main" id="{8DBBC9F4-686C-81B9-999B-E8FFF2E14E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Text Placeholder 3">
            <a:extLst>
              <a:ext uri="{FF2B5EF4-FFF2-40B4-BE49-F238E27FC236}">
                <a16:creationId xmlns:a16="http://schemas.microsoft.com/office/drawing/2014/main" id="{CC28656A-0836-9376-9EE1-4996B93036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31127CE-B955-A13A-4F56-CB4196AE8891}"/>
              </a:ext>
            </a:extLst>
          </p:cNvPr>
          <p:cNvSpPr>
            <a:spLocks noGrp="1"/>
          </p:cNvSpPr>
          <p:nvPr>
            <p:ph type="dt" sz="half" idx="10"/>
          </p:nvPr>
        </p:nvSpPr>
        <p:spPr/>
        <p:txBody>
          <a:bodyPr/>
          <a:lstStyle/>
          <a:p>
            <a:fld id="{9B1ED09D-3514-3949-B951-2284E73DBFE5}" type="datetimeFigureOut">
              <a:rPr lang="en-AT" smtClean="0"/>
              <a:t>06.02.24</a:t>
            </a:fld>
            <a:endParaRPr lang="en-AT"/>
          </a:p>
        </p:txBody>
      </p:sp>
      <p:sp>
        <p:nvSpPr>
          <p:cNvPr id="6" name="Footer Placeholder 5">
            <a:extLst>
              <a:ext uri="{FF2B5EF4-FFF2-40B4-BE49-F238E27FC236}">
                <a16:creationId xmlns:a16="http://schemas.microsoft.com/office/drawing/2014/main" id="{7D3ED603-9C3A-695B-FABD-DDD6B661AB78}"/>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DBCE225A-F7FA-17D8-6D62-3CE952865490}"/>
              </a:ext>
            </a:extLst>
          </p:cNvPr>
          <p:cNvSpPr>
            <a:spLocks noGrp="1"/>
          </p:cNvSpPr>
          <p:nvPr>
            <p:ph type="sldNum" sz="quarter" idx="12"/>
          </p:nvPr>
        </p:nvSpPr>
        <p:spPr/>
        <p:txBody>
          <a:bodyPr/>
          <a:lstStyle/>
          <a:p>
            <a:fld id="{E88DF5AD-D066-7747-98F6-024ED7C50BA8}" type="slidenum">
              <a:rPr lang="en-AT" smtClean="0"/>
              <a:t>‹#›</a:t>
            </a:fld>
            <a:endParaRPr lang="en-AT"/>
          </a:p>
        </p:txBody>
      </p:sp>
    </p:spTree>
    <p:extLst>
      <p:ext uri="{BB962C8B-B14F-4D97-AF65-F5344CB8AC3E}">
        <p14:creationId xmlns:p14="http://schemas.microsoft.com/office/powerpoint/2010/main" val="2393341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3E5F-5AE2-AB33-E192-1358CDF0EED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T"/>
          </a:p>
        </p:txBody>
      </p:sp>
      <p:sp>
        <p:nvSpPr>
          <p:cNvPr id="3" name="Picture Placeholder 2">
            <a:extLst>
              <a:ext uri="{FF2B5EF4-FFF2-40B4-BE49-F238E27FC236}">
                <a16:creationId xmlns:a16="http://schemas.microsoft.com/office/drawing/2014/main" id="{3E30E2BE-F9E1-908E-4725-B288E64C38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T"/>
          </a:p>
        </p:txBody>
      </p:sp>
      <p:sp>
        <p:nvSpPr>
          <p:cNvPr id="4" name="Text Placeholder 3">
            <a:extLst>
              <a:ext uri="{FF2B5EF4-FFF2-40B4-BE49-F238E27FC236}">
                <a16:creationId xmlns:a16="http://schemas.microsoft.com/office/drawing/2014/main" id="{AF13B84C-A9FD-E5F3-3B98-BF713ED17D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5F78EB-AE23-EEDC-92C2-FADAE68F7A76}"/>
              </a:ext>
            </a:extLst>
          </p:cNvPr>
          <p:cNvSpPr>
            <a:spLocks noGrp="1"/>
          </p:cNvSpPr>
          <p:nvPr>
            <p:ph type="dt" sz="half" idx="10"/>
          </p:nvPr>
        </p:nvSpPr>
        <p:spPr/>
        <p:txBody>
          <a:bodyPr/>
          <a:lstStyle/>
          <a:p>
            <a:fld id="{9B1ED09D-3514-3949-B951-2284E73DBFE5}" type="datetimeFigureOut">
              <a:rPr lang="en-AT" smtClean="0"/>
              <a:t>06.02.24</a:t>
            </a:fld>
            <a:endParaRPr lang="en-AT"/>
          </a:p>
        </p:txBody>
      </p:sp>
      <p:sp>
        <p:nvSpPr>
          <p:cNvPr id="6" name="Footer Placeholder 5">
            <a:extLst>
              <a:ext uri="{FF2B5EF4-FFF2-40B4-BE49-F238E27FC236}">
                <a16:creationId xmlns:a16="http://schemas.microsoft.com/office/drawing/2014/main" id="{F9791E02-E6F8-C2C9-A6EA-F3DF6AAE0BAE}"/>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BFF6712F-E1FC-43F1-47A0-D005B121936C}"/>
              </a:ext>
            </a:extLst>
          </p:cNvPr>
          <p:cNvSpPr>
            <a:spLocks noGrp="1"/>
          </p:cNvSpPr>
          <p:nvPr>
            <p:ph type="sldNum" sz="quarter" idx="12"/>
          </p:nvPr>
        </p:nvSpPr>
        <p:spPr/>
        <p:txBody>
          <a:bodyPr/>
          <a:lstStyle/>
          <a:p>
            <a:fld id="{E88DF5AD-D066-7747-98F6-024ED7C50BA8}" type="slidenum">
              <a:rPr lang="en-AT" smtClean="0"/>
              <a:t>‹#›</a:t>
            </a:fld>
            <a:endParaRPr lang="en-AT"/>
          </a:p>
        </p:txBody>
      </p:sp>
    </p:spTree>
    <p:extLst>
      <p:ext uri="{BB962C8B-B14F-4D97-AF65-F5344CB8AC3E}">
        <p14:creationId xmlns:p14="http://schemas.microsoft.com/office/powerpoint/2010/main" val="296981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2733EA-E1F6-AB36-26E9-43E144CA6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T"/>
          </a:p>
        </p:txBody>
      </p:sp>
      <p:sp>
        <p:nvSpPr>
          <p:cNvPr id="3" name="Text Placeholder 2">
            <a:extLst>
              <a:ext uri="{FF2B5EF4-FFF2-40B4-BE49-F238E27FC236}">
                <a16:creationId xmlns:a16="http://schemas.microsoft.com/office/drawing/2014/main" id="{3EA9B472-9D8A-5DB7-56EF-E30C7FAEB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D6D70B64-2F43-B344-DF50-17AC9CB5FA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ED09D-3514-3949-B951-2284E73DBFE5}" type="datetimeFigureOut">
              <a:rPr lang="en-AT" smtClean="0"/>
              <a:t>06.02.24</a:t>
            </a:fld>
            <a:endParaRPr lang="en-AT"/>
          </a:p>
        </p:txBody>
      </p:sp>
      <p:sp>
        <p:nvSpPr>
          <p:cNvPr id="5" name="Footer Placeholder 4">
            <a:extLst>
              <a:ext uri="{FF2B5EF4-FFF2-40B4-BE49-F238E27FC236}">
                <a16:creationId xmlns:a16="http://schemas.microsoft.com/office/drawing/2014/main" id="{0EEF237E-F801-42F6-0101-BAD42EFE58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T"/>
          </a:p>
        </p:txBody>
      </p:sp>
      <p:sp>
        <p:nvSpPr>
          <p:cNvPr id="6" name="Slide Number Placeholder 5">
            <a:extLst>
              <a:ext uri="{FF2B5EF4-FFF2-40B4-BE49-F238E27FC236}">
                <a16:creationId xmlns:a16="http://schemas.microsoft.com/office/drawing/2014/main" id="{2F5033C5-AD09-98CE-317F-CD4DDC8D05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8DF5AD-D066-7747-98F6-024ED7C50BA8}" type="slidenum">
              <a:rPr lang="en-AT" smtClean="0"/>
              <a:t>‹#›</a:t>
            </a:fld>
            <a:endParaRPr lang="en-AT"/>
          </a:p>
        </p:txBody>
      </p:sp>
    </p:spTree>
    <p:extLst>
      <p:ext uri="{BB962C8B-B14F-4D97-AF65-F5344CB8AC3E}">
        <p14:creationId xmlns:p14="http://schemas.microsoft.com/office/powerpoint/2010/main" val="167457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rdfhdt.org/datasets/" TargetMode="External"/><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hyperlink" Target="https://www.dbpedia.org/resources/snapshot-release/" TargetMode="Externa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wayback.cluster.ai.wu.ac.a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slideshare.net/Frank.van.Harmelen/adoption-of-knowledge-graphs-mid-2022-incomplete" TargetMode="External"/><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hyperlink" Target="https://semantic-data.cluster.ai.wu.ac.at/smwcloud/" TargetMode="Externa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40.png"/><Relationship Id="rId4" Type="http://schemas.openxmlformats.org/officeDocument/2006/relationships/hyperlink" Target="http://polleres.net/supervised_theses/Nicola_Krenn_MSc_2023.pdf"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hyperlink" Target="https://www.semantic-web-journal.net/content/formalizing-and-validating-wikidatas-property-constraints-using-shacl-and-sparql" TargetMode="Externa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6BDE5-5C07-E624-20E8-3A4D31EBD452}"/>
              </a:ext>
            </a:extLst>
          </p:cNvPr>
          <p:cNvSpPr>
            <a:spLocks noGrp="1"/>
          </p:cNvSpPr>
          <p:nvPr>
            <p:ph type="ctrTitle"/>
          </p:nvPr>
        </p:nvSpPr>
        <p:spPr>
          <a:xfrm>
            <a:off x="1524000" y="1122363"/>
            <a:ext cx="9144000" cy="1970461"/>
          </a:xfrm>
        </p:spPr>
        <p:txBody>
          <a:bodyPr>
            <a:normAutofit/>
          </a:bodyPr>
          <a:lstStyle/>
          <a:p>
            <a:r>
              <a:rPr lang="en-GB" dirty="0"/>
              <a:t>How Does Knowledge Evolve in Open Knowledge Graphs?</a:t>
            </a:r>
            <a:endParaRPr lang="en-AT" dirty="0"/>
          </a:p>
        </p:txBody>
      </p:sp>
      <p:sp>
        <p:nvSpPr>
          <p:cNvPr id="3" name="Subtitle 2">
            <a:extLst>
              <a:ext uri="{FF2B5EF4-FFF2-40B4-BE49-F238E27FC236}">
                <a16:creationId xmlns:a16="http://schemas.microsoft.com/office/drawing/2014/main" id="{97287C8C-19FB-F4B6-685B-97A5E00C4637}"/>
              </a:ext>
            </a:extLst>
          </p:cNvPr>
          <p:cNvSpPr>
            <a:spLocks noGrp="1"/>
          </p:cNvSpPr>
          <p:nvPr>
            <p:ph type="subTitle" idx="1"/>
          </p:nvPr>
        </p:nvSpPr>
        <p:spPr/>
        <p:txBody>
          <a:bodyPr>
            <a:normAutofit lnSpcReduction="10000"/>
          </a:bodyPr>
          <a:lstStyle/>
          <a:p>
            <a:r>
              <a:rPr lang="en-AT" dirty="0"/>
              <a:t>Axel Polleres</a:t>
            </a:r>
          </a:p>
          <a:p>
            <a:endParaRPr lang="en-AT" dirty="0"/>
          </a:p>
          <a:p>
            <a:endParaRPr lang="en-AT" dirty="0"/>
          </a:p>
          <a:p>
            <a:r>
              <a:rPr lang="en-AT" dirty="0"/>
              <a:t>Vienna University of Economics and Business</a:t>
            </a:r>
          </a:p>
        </p:txBody>
      </p:sp>
    </p:spTree>
    <p:extLst>
      <p:ext uri="{BB962C8B-B14F-4D97-AF65-F5344CB8AC3E}">
        <p14:creationId xmlns:p14="http://schemas.microsoft.com/office/powerpoint/2010/main" val="3159667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61B23-F23C-EFE9-B01B-75D2E7734BBF}"/>
              </a:ext>
            </a:extLst>
          </p:cNvPr>
          <p:cNvSpPr>
            <a:spLocks noGrp="1"/>
          </p:cNvSpPr>
          <p:nvPr>
            <p:ph type="title"/>
          </p:nvPr>
        </p:nvSpPr>
        <p:spPr/>
        <p:txBody>
          <a:bodyPr/>
          <a:lstStyle/>
          <a:p>
            <a:r>
              <a:rPr lang="en-AT" dirty="0"/>
              <a:t>wish I had more time to prepare for the talk…</a:t>
            </a:r>
            <a:br>
              <a:rPr lang="en-AT" dirty="0"/>
            </a:br>
            <a:r>
              <a:rPr lang="en-AT" dirty="0"/>
              <a:t>… but I was hit by dynamic events</a:t>
            </a:r>
          </a:p>
        </p:txBody>
      </p:sp>
      <p:pic>
        <p:nvPicPr>
          <p:cNvPr id="4" name="Picture 3">
            <a:extLst>
              <a:ext uri="{FF2B5EF4-FFF2-40B4-BE49-F238E27FC236}">
                <a16:creationId xmlns:a16="http://schemas.microsoft.com/office/drawing/2014/main" id="{B683964E-EE66-F564-F486-7BB534A789C2}"/>
              </a:ext>
            </a:extLst>
          </p:cNvPr>
          <p:cNvPicPr>
            <a:picLocks noChangeAspect="1"/>
          </p:cNvPicPr>
          <p:nvPr/>
        </p:nvPicPr>
        <p:blipFill>
          <a:blip r:embed="rId2"/>
          <a:stretch>
            <a:fillRect/>
          </a:stretch>
        </p:blipFill>
        <p:spPr>
          <a:xfrm>
            <a:off x="838200" y="2446956"/>
            <a:ext cx="10071112" cy="636070"/>
          </a:xfrm>
          <a:prstGeom prst="rect">
            <a:avLst/>
          </a:prstGeom>
        </p:spPr>
      </p:pic>
      <p:sp>
        <p:nvSpPr>
          <p:cNvPr id="33" name="TextBox 32">
            <a:extLst>
              <a:ext uri="{FF2B5EF4-FFF2-40B4-BE49-F238E27FC236}">
                <a16:creationId xmlns:a16="http://schemas.microsoft.com/office/drawing/2014/main" id="{11436805-CDED-595B-197F-86E92409526B}"/>
              </a:ext>
            </a:extLst>
          </p:cNvPr>
          <p:cNvSpPr txBox="1"/>
          <p:nvPr/>
        </p:nvSpPr>
        <p:spPr>
          <a:xfrm>
            <a:off x="10041514" y="4968407"/>
            <a:ext cx="343364" cy="369332"/>
          </a:xfrm>
          <a:prstGeom prst="rect">
            <a:avLst/>
          </a:prstGeom>
          <a:noFill/>
        </p:spPr>
        <p:txBody>
          <a:bodyPr wrap="none" rtlCol="0">
            <a:spAutoFit/>
          </a:bodyPr>
          <a:lstStyle/>
          <a:p>
            <a:r>
              <a:rPr lang="en-AT" dirty="0"/>
              <a:t>…</a:t>
            </a:r>
          </a:p>
        </p:txBody>
      </p:sp>
      <p:sp>
        <p:nvSpPr>
          <p:cNvPr id="3" name="Rectangle 2">
            <a:extLst>
              <a:ext uri="{FF2B5EF4-FFF2-40B4-BE49-F238E27FC236}">
                <a16:creationId xmlns:a16="http://schemas.microsoft.com/office/drawing/2014/main" id="{FDE33869-1541-8BE3-3507-45BF1A9309BE}"/>
              </a:ext>
            </a:extLst>
          </p:cNvPr>
          <p:cNvSpPr/>
          <p:nvPr/>
        </p:nvSpPr>
        <p:spPr>
          <a:xfrm>
            <a:off x="1879599" y="3928534"/>
            <a:ext cx="1009526" cy="6360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Train RJX565</a:t>
            </a:r>
          </a:p>
        </p:txBody>
      </p:sp>
      <p:cxnSp>
        <p:nvCxnSpPr>
          <p:cNvPr id="6" name="Straight Arrow Connector 5">
            <a:extLst>
              <a:ext uri="{FF2B5EF4-FFF2-40B4-BE49-F238E27FC236}">
                <a16:creationId xmlns:a16="http://schemas.microsoft.com/office/drawing/2014/main" id="{EA7BE601-4007-A73F-A7A5-3D1F8F0D5E9B}"/>
              </a:ext>
            </a:extLst>
          </p:cNvPr>
          <p:cNvCxnSpPr>
            <a:cxnSpLocks/>
            <a:stCxn id="3" idx="3"/>
            <a:endCxn id="7" idx="0"/>
          </p:cNvCxnSpPr>
          <p:nvPr/>
        </p:nvCxnSpPr>
        <p:spPr>
          <a:xfrm>
            <a:off x="2889125" y="4246569"/>
            <a:ext cx="774202" cy="504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1E1371C-10F0-3080-A181-8F6460BC2599}"/>
              </a:ext>
            </a:extLst>
          </p:cNvPr>
          <p:cNvSpPr/>
          <p:nvPr/>
        </p:nvSpPr>
        <p:spPr>
          <a:xfrm>
            <a:off x="3158564" y="4750871"/>
            <a:ext cx="1009526" cy="6360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Car26</a:t>
            </a:r>
          </a:p>
        </p:txBody>
      </p:sp>
      <p:sp>
        <p:nvSpPr>
          <p:cNvPr id="8" name="Rectangle 7">
            <a:extLst>
              <a:ext uri="{FF2B5EF4-FFF2-40B4-BE49-F238E27FC236}">
                <a16:creationId xmlns:a16="http://schemas.microsoft.com/office/drawing/2014/main" id="{ED25A3E0-06EE-96C0-7691-8028588034DE}"/>
              </a:ext>
            </a:extLst>
          </p:cNvPr>
          <p:cNvSpPr/>
          <p:nvPr/>
        </p:nvSpPr>
        <p:spPr>
          <a:xfrm>
            <a:off x="4623926" y="4750871"/>
            <a:ext cx="1009526" cy="6360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Car27</a:t>
            </a:r>
          </a:p>
        </p:txBody>
      </p:sp>
      <p:cxnSp>
        <p:nvCxnSpPr>
          <p:cNvPr id="14" name="Straight Arrow Connector 13">
            <a:extLst>
              <a:ext uri="{FF2B5EF4-FFF2-40B4-BE49-F238E27FC236}">
                <a16:creationId xmlns:a16="http://schemas.microsoft.com/office/drawing/2014/main" id="{CC2C9527-7A49-70F0-0329-21C5825F4E0D}"/>
              </a:ext>
            </a:extLst>
          </p:cNvPr>
          <p:cNvCxnSpPr>
            <a:cxnSpLocks/>
            <a:stCxn id="3" idx="3"/>
            <a:endCxn id="8" idx="0"/>
          </p:cNvCxnSpPr>
          <p:nvPr/>
        </p:nvCxnSpPr>
        <p:spPr>
          <a:xfrm>
            <a:off x="2889125" y="4246569"/>
            <a:ext cx="2239564" cy="504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DF4F528-3456-3F97-F0AB-9F5B19F1E42D}"/>
              </a:ext>
            </a:extLst>
          </p:cNvPr>
          <p:cNvSpPr txBox="1"/>
          <p:nvPr/>
        </p:nvSpPr>
        <p:spPr>
          <a:xfrm>
            <a:off x="5848871" y="5017609"/>
            <a:ext cx="343364" cy="369332"/>
          </a:xfrm>
          <a:prstGeom prst="rect">
            <a:avLst/>
          </a:prstGeom>
          <a:noFill/>
        </p:spPr>
        <p:txBody>
          <a:bodyPr wrap="none" rtlCol="0">
            <a:spAutoFit/>
          </a:bodyPr>
          <a:lstStyle/>
          <a:p>
            <a:r>
              <a:rPr lang="en-AT" dirty="0"/>
              <a:t>…</a:t>
            </a:r>
          </a:p>
        </p:txBody>
      </p:sp>
      <p:sp>
        <p:nvSpPr>
          <p:cNvPr id="21" name="TextBox 20">
            <a:extLst>
              <a:ext uri="{FF2B5EF4-FFF2-40B4-BE49-F238E27FC236}">
                <a16:creationId xmlns:a16="http://schemas.microsoft.com/office/drawing/2014/main" id="{50B3C4D6-753D-6A4E-5EC2-850467380703}"/>
              </a:ext>
            </a:extLst>
          </p:cNvPr>
          <p:cNvSpPr txBox="1"/>
          <p:nvPr/>
        </p:nvSpPr>
        <p:spPr>
          <a:xfrm rot="419256">
            <a:off x="4008907" y="4246569"/>
            <a:ext cx="821059" cy="369332"/>
          </a:xfrm>
          <a:prstGeom prst="rect">
            <a:avLst/>
          </a:prstGeom>
          <a:noFill/>
        </p:spPr>
        <p:txBody>
          <a:bodyPr wrap="none" rtlCol="0">
            <a:spAutoFit/>
          </a:bodyPr>
          <a:lstStyle/>
          <a:p>
            <a:r>
              <a:rPr lang="en-AT" dirty="0"/>
              <a:t>hasCar</a:t>
            </a:r>
          </a:p>
        </p:txBody>
      </p:sp>
      <p:cxnSp>
        <p:nvCxnSpPr>
          <p:cNvPr id="22" name="Straight Arrow Connector 21">
            <a:extLst>
              <a:ext uri="{FF2B5EF4-FFF2-40B4-BE49-F238E27FC236}">
                <a16:creationId xmlns:a16="http://schemas.microsoft.com/office/drawing/2014/main" id="{5C0C966F-321A-19B2-28C9-8B6B887C8376}"/>
              </a:ext>
            </a:extLst>
          </p:cNvPr>
          <p:cNvCxnSpPr>
            <a:cxnSpLocks/>
            <a:stCxn id="3" idx="1"/>
          </p:cNvCxnSpPr>
          <p:nvPr/>
        </p:nvCxnSpPr>
        <p:spPr>
          <a:xfrm flipH="1">
            <a:off x="983837" y="4246569"/>
            <a:ext cx="895762" cy="906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AE02431-7B8F-DC77-4B6B-7EE8E5195149}"/>
              </a:ext>
            </a:extLst>
          </p:cNvPr>
          <p:cNvSpPr txBox="1"/>
          <p:nvPr/>
        </p:nvSpPr>
        <p:spPr>
          <a:xfrm rot="419256">
            <a:off x="1140021" y="4550505"/>
            <a:ext cx="603050" cy="369332"/>
          </a:xfrm>
          <a:prstGeom prst="rect">
            <a:avLst/>
          </a:prstGeom>
          <a:noFill/>
        </p:spPr>
        <p:txBody>
          <a:bodyPr wrap="none" rtlCol="0">
            <a:spAutoFit/>
          </a:bodyPr>
          <a:lstStyle/>
          <a:p>
            <a:r>
              <a:rPr lang="en-AT" dirty="0"/>
              <a:t>type</a:t>
            </a:r>
          </a:p>
        </p:txBody>
      </p:sp>
      <p:sp>
        <p:nvSpPr>
          <p:cNvPr id="24" name="Rectangle 23">
            <a:extLst>
              <a:ext uri="{FF2B5EF4-FFF2-40B4-BE49-F238E27FC236}">
                <a16:creationId xmlns:a16="http://schemas.microsoft.com/office/drawing/2014/main" id="{A02944FE-4AF5-6699-EA57-31A91B449571}"/>
              </a:ext>
            </a:extLst>
          </p:cNvPr>
          <p:cNvSpPr/>
          <p:nvPr/>
        </p:nvSpPr>
        <p:spPr>
          <a:xfrm>
            <a:off x="222148" y="5184269"/>
            <a:ext cx="1501744" cy="3069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RailjetExpress</a:t>
            </a:r>
          </a:p>
        </p:txBody>
      </p:sp>
      <p:sp>
        <p:nvSpPr>
          <p:cNvPr id="30" name="Rectangle 29">
            <a:extLst>
              <a:ext uri="{FF2B5EF4-FFF2-40B4-BE49-F238E27FC236}">
                <a16:creationId xmlns:a16="http://schemas.microsoft.com/office/drawing/2014/main" id="{6AE50BFB-3CB5-32CC-C9B5-400CA7E1C753}"/>
              </a:ext>
            </a:extLst>
          </p:cNvPr>
          <p:cNvSpPr/>
          <p:nvPr/>
        </p:nvSpPr>
        <p:spPr>
          <a:xfrm>
            <a:off x="7446818" y="5851561"/>
            <a:ext cx="1009526" cy="477724"/>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103</a:t>
            </a:r>
          </a:p>
        </p:txBody>
      </p:sp>
      <p:sp>
        <p:nvSpPr>
          <p:cNvPr id="31" name="Rectangle 30">
            <a:extLst>
              <a:ext uri="{FF2B5EF4-FFF2-40B4-BE49-F238E27FC236}">
                <a16:creationId xmlns:a16="http://schemas.microsoft.com/office/drawing/2014/main" id="{C8971D7A-9B3A-F86C-FD22-10E5FA5F2321}"/>
              </a:ext>
            </a:extLst>
          </p:cNvPr>
          <p:cNvSpPr/>
          <p:nvPr/>
        </p:nvSpPr>
        <p:spPr>
          <a:xfrm>
            <a:off x="6096000" y="2278749"/>
            <a:ext cx="5257800" cy="11509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cxnSp>
        <p:nvCxnSpPr>
          <p:cNvPr id="37" name="Straight Connector 36">
            <a:extLst>
              <a:ext uri="{FF2B5EF4-FFF2-40B4-BE49-F238E27FC236}">
                <a16:creationId xmlns:a16="http://schemas.microsoft.com/office/drawing/2014/main" id="{7DDBCA3F-45C4-4536-E394-F351E18F7585}"/>
              </a:ext>
            </a:extLst>
          </p:cNvPr>
          <p:cNvCxnSpPr>
            <a:cxnSpLocks/>
          </p:cNvCxnSpPr>
          <p:nvPr/>
        </p:nvCxnSpPr>
        <p:spPr>
          <a:xfrm>
            <a:off x="7247467" y="5653679"/>
            <a:ext cx="1328685" cy="839196"/>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38" name="Straight Connector 37">
            <a:extLst>
              <a:ext uri="{FF2B5EF4-FFF2-40B4-BE49-F238E27FC236}">
                <a16:creationId xmlns:a16="http://schemas.microsoft.com/office/drawing/2014/main" id="{EE64C4C8-9A5D-299D-EADD-257BF5646026}"/>
              </a:ext>
            </a:extLst>
          </p:cNvPr>
          <p:cNvCxnSpPr>
            <a:cxnSpLocks/>
          </p:cNvCxnSpPr>
          <p:nvPr/>
        </p:nvCxnSpPr>
        <p:spPr>
          <a:xfrm flipV="1">
            <a:off x="7247467" y="5653679"/>
            <a:ext cx="1328685" cy="839196"/>
          </a:xfrm>
          <a:prstGeom prst="line">
            <a:avLst/>
          </a:prstGeom>
          <a:ln w="57150"/>
        </p:spPr>
        <p:style>
          <a:lnRef idx="3">
            <a:schemeClr val="accent2"/>
          </a:lnRef>
          <a:fillRef idx="0">
            <a:schemeClr val="accent2"/>
          </a:fillRef>
          <a:effectRef idx="2">
            <a:schemeClr val="accent2"/>
          </a:effectRef>
          <a:fontRef idx="minor">
            <a:schemeClr val="tx1"/>
          </a:fontRef>
        </p:style>
      </p:cxnSp>
      <p:pic>
        <p:nvPicPr>
          <p:cNvPr id="5" name="Picture 4" descr="A group of people sitting in a train&#10;&#10;Description automatically generated">
            <a:extLst>
              <a:ext uri="{FF2B5EF4-FFF2-40B4-BE49-F238E27FC236}">
                <a16:creationId xmlns:a16="http://schemas.microsoft.com/office/drawing/2014/main" id="{EBB3B5D2-CECE-C0C8-195A-B183314B56AD}"/>
              </a:ext>
            </a:extLst>
          </p:cNvPr>
          <p:cNvPicPr>
            <a:picLocks noChangeAspect="1"/>
          </p:cNvPicPr>
          <p:nvPr/>
        </p:nvPicPr>
        <p:blipFill>
          <a:blip r:embed="rId3"/>
          <a:stretch>
            <a:fillRect/>
          </a:stretch>
        </p:blipFill>
        <p:spPr>
          <a:xfrm>
            <a:off x="6626109" y="1688967"/>
            <a:ext cx="5015884" cy="3761913"/>
          </a:xfrm>
          <a:prstGeom prst="rect">
            <a:avLst/>
          </a:prstGeom>
        </p:spPr>
      </p:pic>
      <p:sp>
        <p:nvSpPr>
          <p:cNvPr id="9" name="TextBox 8">
            <a:extLst>
              <a:ext uri="{FF2B5EF4-FFF2-40B4-BE49-F238E27FC236}">
                <a16:creationId xmlns:a16="http://schemas.microsoft.com/office/drawing/2014/main" id="{556B8610-1CF8-4641-3036-2DFD641914D4}"/>
              </a:ext>
            </a:extLst>
          </p:cNvPr>
          <p:cNvSpPr txBox="1"/>
          <p:nvPr/>
        </p:nvSpPr>
        <p:spPr>
          <a:xfrm>
            <a:off x="1371436" y="5959953"/>
            <a:ext cx="6096000" cy="369332"/>
          </a:xfrm>
          <a:prstGeom prst="rect">
            <a:avLst/>
          </a:prstGeom>
          <a:noFill/>
        </p:spPr>
        <p:txBody>
          <a:bodyPr wrap="square">
            <a:spAutoFit/>
          </a:bodyPr>
          <a:lstStyle/>
          <a:p>
            <a:r>
              <a:rPr lang="en-AT" dirty="0"/>
              <a:t>… working on the train as planned not possible :-S</a:t>
            </a:r>
          </a:p>
        </p:txBody>
      </p:sp>
    </p:spTree>
    <p:extLst>
      <p:ext uri="{BB962C8B-B14F-4D97-AF65-F5344CB8AC3E}">
        <p14:creationId xmlns:p14="http://schemas.microsoft.com/office/powerpoint/2010/main" val="3094813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61B23-F23C-EFE9-B01B-75D2E7734BBF}"/>
              </a:ext>
            </a:extLst>
          </p:cNvPr>
          <p:cNvSpPr>
            <a:spLocks noGrp="1"/>
          </p:cNvSpPr>
          <p:nvPr>
            <p:ph type="title"/>
          </p:nvPr>
        </p:nvSpPr>
        <p:spPr/>
        <p:txBody>
          <a:bodyPr/>
          <a:lstStyle/>
          <a:p>
            <a:r>
              <a:rPr lang="en-AT" dirty="0"/>
              <a:t>wish I had more time to prepare for the talk…</a:t>
            </a:r>
            <a:br>
              <a:rPr lang="en-AT" dirty="0"/>
            </a:br>
            <a:r>
              <a:rPr lang="en-AT" dirty="0"/>
              <a:t>… but I was hit by dynamic events…</a:t>
            </a:r>
          </a:p>
        </p:txBody>
      </p:sp>
      <p:sp>
        <p:nvSpPr>
          <p:cNvPr id="33" name="TextBox 32">
            <a:extLst>
              <a:ext uri="{FF2B5EF4-FFF2-40B4-BE49-F238E27FC236}">
                <a16:creationId xmlns:a16="http://schemas.microsoft.com/office/drawing/2014/main" id="{11436805-CDED-595B-197F-86E92409526B}"/>
              </a:ext>
            </a:extLst>
          </p:cNvPr>
          <p:cNvSpPr txBox="1"/>
          <p:nvPr/>
        </p:nvSpPr>
        <p:spPr>
          <a:xfrm>
            <a:off x="10041514" y="4968407"/>
            <a:ext cx="343364" cy="369332"/>
          </a:xfrm>
          <a:prstGeom prst="rect">
            <a:avLst/>
          </a:prstGeom>
          <a:noFill/>
        </p:spPr>
        <p:txBody>
          <a:bodyPr wrap="none" rtlCol="0">
            <a:spAutoFit/>
          </a:bodyPr>
          <a:lstStyle/>
          <a:p>
            <a:r>
              <a:rPr lang="en-AT" dirty="0"/>
              <a:t>…</a:t>
            </a:r>
          </a:p>
        </p:txBody>
      </p:sp>
      <p:sp>
        <p:nvSpPr>
          <p:cNvPr id="3" name="Rectangle 2">
            <a:extLst>
              <a:ext uri="{FF2B5EF4-FFF2-40B4-BE49-F238E27FC236}">
                <a16:creationId xmlns:a16="http://schemas.microsoft.com/office/drawing/2014/main" id="{FDE33869-1541-8BE3-3507-45BF1A9309BE}"/>
              </a:ext>
            </a:extLst>
          </p:cNvPr>
          <p:cNvSpPr/>
          <p:nvPr/>
        </p:nvSpPr>
        <p:spPr>
          <a:xfrm>
            <a:off x="1879599" y="3928534"/>
            <a:ext cx="1009526" cy="6360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Train RJX565</a:t>
            </a:r>
          </a:p>
        </p:txBody>
      </p:sp>
      <p:cxnSp>
        <p:nvCxnSpPr>
          <p:cNvPr id="6" name="Straight Arrow Connector 5">
            <a:extLst>
              <a:ext uri="{FF2B5EF4-FFF2-40B4-BE49-F238E27FC236}">
                <a16:creationId xmlns:a16="http://schemas.microsoft.com/office/drawing/2014/main" id="{EA7BE601-4007-A73F-A7A5-3D1F8F0D5E9B}"/>
              </a:ext>
            </a:extLst>
          </p:cNvPr>
          <p:cNvCxnSpPr>
            <a:cxnSpLocks/>
            <a:stCxn id="3" idx="3"/>
            <a:endCxn id="7" idx="0"/>
          </p:cNvCxnSpPr>
          <p:nvPr/>
        </p:nvCxnSpPr>
        <p:spPr>
          <a:xfrm>
            <a:off x="2889125" y="4246569"/>
            <a:ext cx="774202" cy="504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1E1371C-10F0-3080-A181-8F6460BC2599}"/>
              </a:ext>
            </a:extLst>
          </p:cNvPr>
          <p:cNvSpPr/>
          <p:nvPr/>
        </p:nvSpPr>
        <p:spPr>
          <a:xfrm>
            <a:off x="3158564" y="4750871"/>
            <a:ext cx="1009526" cy="6360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Car26</a:t>
            </a:r>
          </a:p>
        </p:txBody>
      </p:sp>
      <p:sp>
        <p:nvSpPr>
          <p:cNvPr id="8" name="Rectangle 7">
            <a:extLst>
              <a:ext uri="{FF2B5EF4-FFF2-40B4-BE49-F238E27FC236}">
                <a16:creationId xmlns:a16="http://schemas.microsoft.com/office/drawing/2014/main" id="{ED25A3E0-06EE-96C0-7691-8028588034DE}"/>
              </a:ext>
            </a:extLst>
          </p:cNvPr>
          <p:cNvSpPr/>
          <p:nvPr/>
        </p:nvSpPr>
        <p:spPr>
          <a:xfrm>
            <a:off x="4623926" y="4750871"/>
            <a:ext cx="1009526" cy="6360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Car27</a:t>
            </a:r>
          </a:p>
        </p:txBody>
      </p:sp>
      <p:cxnSp>
        <p:nvCxnSpPr>
          <p:cNvPr id="14" name="Straight Arrow Connector 13">
            <a:extLst>
              <a:ext uri="{FF2B5EF4-FFF2-40B4-BE49-F238E27FC236}">
                <a16:creationId xmlns:a16="http://schemas.microsoft.com/office/drawing/2014/main" id="{CC2C9527-7A49-70F0-0329-21C5825F4E0D}"/>
              </a:ext>
            </a:extLst>
          </p:cNvPr>
          <p:cNvCxnSpPr>
            <a:cxnSpLocks/>
            <a:stCxn id="3" idx="3"/>
            <a:endCxn id="8" idx="0"/>
          </p:cNvCxnSpPr>
          <p:nvPr/>
        </p:nvCxnSpPr>
        <p:spPr>
          <a:xfrm>
            <a:off x="2889125" y="4246569"/>
            <a:ext cx="2239564" cy="504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DF4F528-3456-3F97-F0AB-9F5B19F1E42D}"/>
              </a:ext>
            </a:extLst>
          </p:cNvPr>
          <p:cNvSpPr txBox="1"/>
          <p:nvPr/>
        </p:nvSpPr>
        <p:spPr>
          <a:xfrm>
            <a:off x="5848871" y="5017609"/>
            <a:ext cx="343364" cy="369332"/>
          </a:xfrm>
          <a:prstGeom prst="rect">
            <a:avLst/>
          </a:prstGeom>
          <a:noFill/>
        </p:spPr>
        <p:txBody>
          <a:bodyPr wrap="none" rtlCol="0">
            <a:spAutoFit/>
          </a:bodyPr>
          <a:lstStyle/>
          <a:p>
            <a:r>
              <a:rPr lang="en-AT" dirty="0"/>
              <a:t>…</a:t>
            </a:r>
          </a:p>
        </p:txBody>
      </p:sp>
      <p:sp>
        <p:nvSpPr>
          <p:cNvPr id="21" name="TextBox 20">
            <a:extLst>
              <a:ext uri="{FF2B5EF4-FFF2-40B4-BE49-F238E27FC236}">
                <a16:creationId xmlns:a16="http://schemas.microsoft.com/office/drawing/2014/main" id="{50B3C4D6-753D-6A4E-5EC2-850467380703}"/>
              </a:ext>
            </a:extLst>
          </p:cNvPr>
          <p:cNvSpPr txBox="1"/>
          <p:nvPr/>
        </p:nvSpPr>
        <p:spPr>
          <a:xfrm rot="419256">
            <a:off x="4008907" y="4246569"/>
            <a:ext cx="821059" cy="369332"/>
          </a:xfrm>
          <a:prstGeom prst="rect">
            <a:avLst/>
          </a:prstGeom>
          <a:noFill/>
        </p:spPr>
        <p:txBody>
          <a:bodyPr wrap="none" rtlCol="0">
            <a:spAutoFit/>
          </a:bodyPr>
          <a:lstStyle/>
          <a:p>
            <a:r>
              <a:rPr lang="en-AT" dirty="0"/>
              <a:t>hasCar</a:t>
            </a:r>
          </a:p>
        </p:txBody>
      </p:sp>
      <p:cxnSp>
        <p:nvCxnSpPr>
          <p:cNvPr id="22" name="Straight Arrow Connector 21">
            <a:extLst>
              <a:ext uri="{FF2B5EF4-FFF2-40B4-BE49-F238E27FC236}">
                <a16:creationId xmlns:a16="http://schemas.microsoft.com/office/drawing/2014/main" id="{5C0C966F-321A-19B2-28C9-8B6B887C8376}"/>
              </a:ext>
            </a:extLst>
          </p:cNvPr>
          <p:cNvCxnSpPr>
            <a:cxnSpLocks/>
            <a:stCxn id="3" idx="1"/>
          </p:cNvCxnSpPr>
          <p:nvPr/>
        </p:nvCxnSpPr>
        <p:spPr>
          <a:xfrm flipH="1">
            <a:off x="983837" y="4246569"/>
            <a:ext cx="895762" cy="906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AE02431-7B8F-DC77-4B6B-7EE8E5195149}"/>
              </a:ext>
            </a:extLst>
          </p:cNvPr>
          <p:cNvSpPr txBox="1"/>
          <p:nvPr/>
        </p:nvSpPr>
        <p:spPr>
          <a:xfrm rot="419256">
            <a:off x="1140021" y="4550505"/>
            <a:ext cx="603050" cy="369332"/>
          </a:xfrm>
          <a:prstGeom prst="rect">
            <a:avLst/>
          </a:prstGeom>
          <a:noFill/>
        </p:spPr>
        <p:txBody>
          <a:bodyPr wrap="none" rtlCol="0">
            <a:spAutoFit/>
          </a:bodyPr>
          <a:lstStyle/>
          <a:p>
            <a:r>
              <a:rPr lang="en-AT" dirty="0"/>
              <a:t>type</a:t>
            </a:r>
          </a:p>
        </p:txBody>
      </p:sp>
      <p:sp>
        <p:nvSpPr>
          <p:cNvPr id="24" name="Rectangle 23">
            <a:extLst>
              <a:ext uri="{FF2B5EF4-FFF2-40B4-BE49-F238E27FC236}">
                <a16:creationId xmlns:a16="http://schemas.microsoft.com/office/drawing/2014/main" id="{A02944FE-4AF5-6699-EA57-31A91B449571}"/>
              </a:ext>
            </a:extLst>
          </p:cNvPr>
          <p:cNvSpPr/>
          <p:nvPr/>
        </p:nvSpPr>
        <p:spPr>
          <a:xfrm>
            <a:off x="222148" y="5184269"/>
            <a:ext cx="1501744" cy="3069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RailjetExpress</a:t>
            </a:r>
          </a:p>
        </p:txBody>
      </p:sp>
      <p:sp>
        <p:nvSpPr>
          <p:cNvPr id="5" name="Title 1">
            <a:extLst>
              <a:ext uri="{FF2B5EF4-FFF2-40B4-BE49-F238E27FC236}">
                <a16:creationId xmlns:a16="http://schemas.microsoft.com/office/drawing/2014/main" id="{9DFC1B4C-4817-A3E2-AA11-A2BB30A37DC6}"/>
              </a:ext>
            </a:extLst>
          </p:cNvPr>
          <p:cNvSpPr txBox="1">
            <a:spLocks/>
          </p:cNvSpPr>
          <p:nvPr/>
        </p:nvSpPr>
        <p:spPr>
          <a:xfrm>
            <a:off x="4410471" y="5454052"/>
            <a:ext cx="7414434"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T" dirty="0"/>
              <a:t>…which perfectly motivates a talk abo</a:t>
            </a:r>
            <a:r>
              <a:rPr lang="en-GB" dirty="0" err="1"/>
              <a:t>ut</a:t>
            </a:r>
            <a:r>
              <a:rPr lang="en-AT" dirty="0"/>
              <a:t> dynamics and evolution in KGs!</a:t>
            </a:r>
          </a:p>
        </p:txBody>
      </p:sp>
      <p:pic>
        <p:nvPicPr>
          <p:cNvPr id="4" name="Picture 3">
            <a:extLst>
              <a:ext uri="{FF2B5EF4-FFF2-40B4-BE49-F238E27FC236}">
                <a16:creationId xmlns:a16="http://schemas.microsoft.com/office/drawing/2014/main" id="{1AF6DB57-8139-A37E-1F94-6060CB0E601A}"/>
              </a:ext>
            </a:extLst>
          </p:cNvPr>
          <p:cNvPicPr>
            <a:picLocks noChangeAspect="1"/>
          </p:cNvPicPr>
          <p:nvPr/>
        </p:nvPicPr>
        <p:blipFill>
          <a:blip r:embed="rId2"/>
          <a:stretch>
            <a:fillRect/>
          </a:stretch>
        </p:blipFill>
        <p:spPr>
          <a:xfrm>
            <a:off x="8269860" y="2031176"/>
            <a:ext cx="3602573" cy="2269284"/>
          </a:xfrm>
          <a:prstGeom prst="rect">
            <a:avLst/>
          </a:prstGeom>
          <a:ln>
            <a:solidFill>
              <a:schemeClr val="accent1"/>
            </a:solidFill>
          </a:ln>
        </p:spPr>
      </p:pic>
      <p:pic>
        <p:nvPicPr>
          <p:cNvPr id="9" name="Picture 8">
            <a:extLst>
              <a:ext uri="{FF2B5EF4-FFF2-40B4-BE49-F238E27FC236}">
                <a16:creationId xmlns:a16="http://schemas.microsoft.com/office/drawing/2014/main" id="{55CFB59E-D582-27A9-E181-D087655445A3}"/>
              </a:ext>
            </a:extLst>
          </p:cNvPr>
          <p:cNvPicPr>
            <a:picLocks noChangeAspect="1"/>
          </p:cNvPicPr>
          <p:nvPr/>
        </p:nvPicPr>
        <p:blipFill>
          <a:blip r:embed="rId3"/>
          <a:stretch>
            <a:fillRect/>
          </a:stretch>
        </p:blipFill>
        <p:spPr>
          <a:xfrm>
            <a:off x="4068758" y="1923926"/>
            <a:ext cx="3817380" cy="2340197"/>
          </a:xfrm>
          <a:prstGeom prst="rect">
            <a:avLst/>
          </a:prstGeom>
        </p:spPr>
      </p:pic>
      <p:sp>
        <p:nvSpPr>
          <p:cNvPr id="10" name="Title 1">
            <a:extLst>
              <a:ext uri="{FF2B5EF4-FFF2-40B4-BE49-F238E27FC236}">
                <a16:creationId xmlns:a16="http://schemas.microsoft.com/office/drawing/2014/main" id="{A24DD278-CC84-66FD-1B4A-416EA048E2A8}"/>
              </a:ext>
            </a:extLst>
          </p:cNvPr>
          <p:cNvSpPr txBox="1">
            <a:spLocks/>
          </p:cNvSpPr>
          <p:nvPr/>
        </p:nvSpPr>
        <p:spPr>
          <a:xfrm>
            <a:off x="3989490" y="1601037"/>
            <a:ext cx="4893881" cy="4664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T" sz="1800" dirty="0"/>
              <a:t>…after a 5hrs delay arrival …</a:t>
            </a:r>
          </a:p>
        </p:txBody>
      </p:sp>
      <p:sp>
        <p:nvSpPr>
          <p:cNvPr id="11" name="Title 1">
            <a:extLst>
              <a:ext uri="{FF2B5EF4-FFF2-40B4-BE49-F238E27FC236}">
                <a16:creationId xmlns:a16="http://schemas.microsoft.com/office/drawing/2014/main" id="{2922D976-605B-F874-BA6F-325EFB5803A6}"/>
              </a:ext>
            </a:extLst>
          </p:cNvPr>
          <p:cNvSpPr txBox="1">
            <a:spLocks/>
          </p:cNvSpPr>
          <p:nvPr/>
        </p:nvSpPr>
        <p:spPr>
          <a:xfrm>
            <a:off x="8249554" y="1579769"/>
            <a:ext cx="3602572" cy="46647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T" sz="1800" dirty="0"/>
              <a:t>… just to realize the next morning, this:</a:t>
            </a:r>
          </a:p>
        </p:txBody>
      </p:sp>
    </p:spTree>
    <p:extLst>
      <p:ext uri="{BB962C8B-B14F-4D97-AF65-F5344CB8AC3E}">
        <p14:creationId xmlns:p14="http://schemas.microsoft.com/office/powerpoint/2010/main" val="285822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1D420-AA1B-FA18-52FA-C2DDE0528688}"/>
              </a:ext>
            </a:extLst>
          </p:cNvPr>
          <p:cNvSpPr>
            <a:spLocks noGrp="1"/>
          </p:cNvSpPr>
          <p:nvPr>
            <p:ph type="title"/>
          </p:nvPr>
        </p:nvSpPr>
        <p:spPr>
          <a:xfrm>
            <a:off x="491066" y="307181"/>
            <a:ext cx="10515600" cy="1325563"/>
          </a:xfrm>
        </p:spPr>
        <p:txBody>
          <a:bodyPr/>
          <a:lstStyle/>
          <a:p>
            <a:r>
              <a:rPr lang="en-AT" dirty="0"/>
              <a:t>Thanks to my co-authors</a:t>
            </a:r>
            <a:br>
              <a:rPr lang="en-AT" dirty="0"/>
            </a:br>
            <a:r>
              <a:rPr lang="en-AT" dirty="0"/>
              <a:t>and to the new TGDK journal!</a:t>
            </a:r>
          </a:p>
        </p:txBody>
      </p:sp>
      <p:pic>
        <p:nvPicPr>
          <p:cNvPr id="4" name="Picture 3">
            <a:extLst>
              <a:ext uri="{FF2B5EF4-FFF2-40B4-BE49-F238E27FC236}">
                <a16:creationId xmlns:a16="http://schemas.microsoft.com/office/drawing/2014/main" id="{0E444B04-FB6F-38CB-E876-3ED6D7C7A387}"/>
              </a:ext>
            </a:extLst>
          </p:cNvPr>
          <p:cNvPicPr>
            <a:picLocks noChangeAspect="1"/>
          </p:cNvPicPr>
          <p:nvPr/>
        </p:nvPicPr>
        <p:blipFill>
          <a:blip r:embed="rId2"/>
          <a:stretch>
            <a:fillRect/>
          </a:stretch>
        </p:blipFill>
        <p:spPr>
          <a:xfrm>
            <a:off x="7332134" y="114300"/>
            <a:ext cx="4368800" cy="6629400"/>
          </a:xfrm>
          <a:prstGeom prst="rect">
            <a:avLst/>
          </a:prstGeom>
          <a:ln>
            <a:solidFill>
              <a:schemeClr val="accent1"/>
            </a:solidFill>
          </a:ln>
        </p:spPr>
      </p:pic>
      <p:pic>
        <p:nvPicPr>
          <p:cNvPr id="1026" name="Picture 2" descr="Webpage of TGDK&#10;Transactions on Graph Data and Knowledge (TGDK) is an Open Access journal that publishes original research articles and survey articles on graph-based abstractions for data and knowledge, and the techniques that such abstractions enable with respect to integration, querying, reasoning and learning. The scope of the journal thus intersects with areas such as Graph Algorithms, Graph Databases, Graph Representation Learning, Knowledge Graphs, Knowledge Representation, Linked Data and the Semantic Web. Also in-scope for the journal is research investigating graph-based abstractions of data and knowledge in the context of Data Integration, Data Science, Information Extraction, Information Retrieval, Machine Learning, Natural Language Processing, and the Web.">
            <a:extLst>
              <a:ext uri="{FF2B5EF4-FFF2-40B4-BE49-F238E27FC236}">
                <a16:creationId xmlns:a16="http://schemas.microsoft.com/office/drawing/2014/main" id="{88F9B6E7-A0DC-B7C4-B760-A777B5899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04" y="1825625"/>
            <a:ext cx="7074387" cy="3634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67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1D420-AA1B-FA18-52FA-C2DDE0528688}"/>
              </a:ext>
            </a:extLst>
          </p:cNvPr>
          <p:cNvSpPr>
            <a:spLocks noGrp="1"/>
          </p:cNvSpPr>
          <p:nvPr>
            <p:ph type="title"/>
          </p:nvPr>
        </p:nvSpPr>
        <p:spPr>
          <a:xfrm>
            <a:off x="270933" y="307181"/>
            <a:ext cx="10515600" cy="1325563"/>
          </a:xfrm>
        </p:spPr>
        <p:txBody>
          <a:bodyPr/>
          <a:lstStyle/>
          <a:p>
            <a:r>
              <a:rPr lang="en-AT" dirty="0"/>
              <a:t>What did I want to talk about?</a:t>
            </a:r>
          </a:p>
        </p:txBody>
      </p:sp>
      <p:sp>
        <p:nvSpPr>
          <p:cNvPr id="3" name="Content Placeholder 2">
            <a:extLst>
              <a:ext uri="{FF2B5EF4-FFF2-40B4-BE49-F238E27FC236}">
                <a16:creationId xmlns:a16="http://schemas.microsoft.com/office/drawing/2014/main" id="{1B98D08E-4BE8-4F7C-7B99-89C017497E7C}"/>
              </a:ext>
            </a:extLst>
          </p:cNvPr>
          <p:cNvSpPr>
            <a:spLocks noGrp="1"/>
          </p:cNvSpPr>
          <p:nvPr>
            <p:ph idx="1"/>
          </p:nvPr>
        </p:nvSpPr>
        <p:spPr>
          <a:xfrm>
            <a:off x="491066" y="1825625"/>
            <a:ext cx="10515600" cy="4351338"/>
          </a:xfrm>
        </p:spPr>
        <p:txBody>
          <a:bodyPr/>
          <a:lstStyle/>
          <a:p>
            <a:r>
              <a:rPr lang="en-GB" sz="1800" dirty="0">
                <a:latin typeface="LMRoman9"/>
              </a:rPr>
              <a:t>Open Knowledge Graphs?</a:t>
            </a:r>
          </a:p>
          <a:p>
            <a:r>
              <a:rPr lang="en-GB" sz="1800" dirty="0">
                <a:latin typeface="LMRoman9"/>
              </a:rPr>
              <a:t>Perspectives on evolution: dimensions of time and temporality</a:t>
            </a:r>
          </a:p>
          <a:p>
            <a:r>
              <a:rPr lang="en-GB" sz="1800" dirty="0">
                <a:latin typeface="LMRoman9"/>
              </a:rPr>
              <a:t>O</a:t>
            </a:r>
            <a:r>
              <a:rPr lang="en-GB" sz="1800" dirty="0">
                <a:effectLst/>
                <a:latin typeface="LMRoman9"/>
              </a:rPr>
              <a:t>bservability of evolution</a:t>
            </a:r>
          </a:p>
          <a:p>
            <a:r>
              <a:rPr lang="en-GB" sz="1800" dirty="0">
                <a:latin typeface="LMRoman9"/>
              </a:rPr>
              <a:t>Metrics for evolution</a:t>
            </a:r>
          </a:p>
          <a:p>
            <a:r>
              <a:rPr lang="en-GB" sz="1800" dirty="0">
                <a:effectLst/>
                <a:latin typeface="LMRoman9"/>
              </a:rPr>
              <a:t>How does evolution affect downstream tasks and resp. techniques?</a:t>
            </a:r>
          </a:p>
          <a:p>
            <a:r>
              <a:rPr lang="en-GB" sz="1800" dirty="0">
                <a:latin typeface="LMRoman9"/>
              </a:rPr>
              <a:t>Recent own work…</a:t>
            </a:r>
            <a:endParaRPr lang="en-GB" sz="1800" dirty="0">
              <a:effectLst/>
              <a:latin typeface="LMRoman9"/>
            </a:endParaRPr>
          </a:p>
          <a:p>
            <a:endParaRPr lang="en-GB" dirty="0"/>
          </a:p>
        </p:txBody>
      </p:sp>
      <p:pic>
        <p:nvPicPr>
          <p:cNvPr id="4" name="Picture 3">
            <a:extLst>
              <a:ext uri="{FF2B5EF4-FFF2-40B4-BE49-F238E27FC236}">
                <a16:creationId xmlns:a16="http://schemas.microsoft.com/office/drawing/2014/main" id="{0E444B04-FB6F-38CB-E876-3ED6D7C7A387}"/>
              </a:ext>
            </a:extLst>
          </p:cNvPr>
          <p:cNvPicPr>
            <a:picLocks noChangeAspect="1"/>
          </p:cNvPicPr>
          <p:nvPr/>
        </p:nvPicPr>
        <p:blipFill>
          <a:blip r:embed="rId2"/>
          <a:stretch>
            <a:fillRect/>
          </a:stretch>
        </p:blipFill>
        <p:spPr>
          <a:xfrm>
            <a:off x="7332134" y="114300"/>
            <a:ext cx="4368800" cy="6629400"/>
          </a:xfrm>
          <a:prstGeom prst="rect">
            <a:avLst/>
          </a:prstGeom>
          <a:ln>
            <a:solidFill>
              <a:schemeClr val="accent1"/>
            </a:solidFill>
          </a:ln>
        </p:spPr>
      </p:pic>
    </p:spTree>
    <p:extLst>
      <p:ext uri="{BB962C8B-B14F-4D97-AF65-F5344CB8AC3E}">
        <p14:creationId xmlns:p14="http://schemas.microsoft.com/office/powerpoint/2010/main" val="711006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497A8-A9EC-4CBD-6C29-A20AF2B60153}"/>
              </a:ext>
            </a:extLst>
          </p:cNvPr>
          <p:cNvSpPr>
            <a:spLocks noGrp="1"/>
          </p:cNvSpPr>
          <p:nvPr>
            <p:ph type="title"/>
          </p:nvPr>
        </p:nvSpPr>
        <p:spPr/>
        <p:txBody>
          <a:bodyPr/>
          <a:lstStyle/>
          <a:p>
            <a:r>
              <a:rPr lang="en-AT" dirty="0"/>
              <a:t>Open, collaborively edited KGs</a:t>
            </a:r>
          </a:p>
        </p:txBody>
      </p:sp>
      <p:sp>
        <p:nvSpPr>
          <p:cNvPr id="3" name="Content Placeholder 2">
            <a:extLst>
              <a:ext uri="{FF2B5EF4-FFF2-40B4-BE49-F238E27FC236}">
                <a16:creationId xmlns:a16="http://schemas.microsoft.com/office/drawing/2014/main" id="{A4DE5D80-9370-A89A-4A86-3CA375F7F0FA}"/>
              </a:ext>
            </a:extLst>
          </p:cNvPr>
          <p:cNvSpPr>
            <a:spLocks noGrp="1"/>
          </p:cNvSpPr>
          <p:nvPr>
            <p:ph idx="1"/>
          </p:nvPr>
        </p:nvSpPr>
        <p:spPr>
          <a:xfrm>
            <a:off x="838200" y="1825625"/>
            <a:ext cx="5117848" cy="4351338"/>
          </a:xfrm>
        </p:spPr>
        <p:txBody>
          <a:bodyPr/>
          <a:lstStyle/>
          <a:p>
            <a:pPr lvl="1"/>
            <a:r>
              <a:rPr lang="en-GB" dirty="0"/>
              <a:t>E</a:t>
            </a:r>
            <a:r>
              <a:rPr lang="en-AT" dirty="0"/>
              <a:t>.g. </a:t>
            </a:r>
          </a:p>
          <a:p>
            <a:pPr lvl="2"/>
            <a:r>
              <a:rPr lang="en-AT" dirty="0"/>
              <a:t>DBPedia</a:t>
            </a:r>
          </a:p>
          <a:p>
            <a:pPr lvl="2"/>
            <a:r>
              <a:rPr lang="en-AT" dirty="0"/>
              <a:t>Wikidata</a:t>
            </a:r>
          </a:p>
          <a:p>
            <a:pPr lvl="2"/>
            <a:endParaRPr lang="en-AT" dirty="0"/>
          </a:p>
          <a:p>
            <a:pPr lvl="1"/>
            <a:r>
              <a:rPr lang="en-AT" dirty="0"/>
              <a:t>Maintain collaboratively edited, curated, reusable knowledge</a:t>
            </a:r>
          </a:p>
          <a:p>
            <a:pPr lvl="1"/>
            <a:endParaRPr lang="en-AT" dirty="0"/>
          </a:p>
          <a:p>
            <a:pPr lvl="1"/>
            <a:r>
              <a:rPr lang="en-GB" dirty="0"/>
              <a:t>S</a:t>
            </a:r>
            <a:r>
              <a:rPr lang="en-AT" dirty="0"/>
              <a:t>erve as a backbone for various applications!</a:t>
            </a:r>
          </a:p>
          <a:p>
            <a:pPr marL="457200" lvl="1" indent="0">
              <a:buNone/>
            </a:pPr>
            <a:endParaRPr lang="en-AT" dirty="0"/>
          </a:p>
          <a:p>
            <a:endParaRPr lang="en-AT" dirty="0"/>
          </a:p>
        </p:txBody>
      </p:sp>
      <p:pic>
        <p:nvPicPr>
          <p:cNvPr id="7" name="Picture 6">
            <a:extLst>
              <a:ext uri="{FF2B5EF4-FFF2-40B4-BE49-F238E27FC236}">
                <a16:creationId xmlns:a16="http://schemas.microsoft.com/office/drawing/2014/main" id="{D04A9BAA-7DCE-BFC1-6331-31F33BC449F8}"/>
              </a:ext>
            </a:extLst>
          </p:cNvPr>
          <p:cNvPicPr>
            <a:picLocks noChangeAspect="1"/>
          </p:cNvPicPr>
          <p:nvPr/>
        </p:nvPicPr>
        <p:blipFill>
          <a:blip r:embed="rId2"/>
          <a:stretch>
            <a:fillRect/>
          </a:stretch>
        </p:blipFill>
        <p:spPr>
          <a:xfrm>
            <a:off x="5858930" y="1579525"/>
            <a:ext cx="6121400" cy="4876838"/>
          </a:xfrm>
          <a:prstGeom prst="rect">
            <a:avLst/>
          </a:prstGeom>
        </p:spPr>
      </p:pic>
      <p:sp>
        <p:nvSpPr>
          <p:cNvPr id="8" name="Rectangle 7">
            <a:extLst>
              <a:ext uri="{FF2B5EF4-FFF2-40B4-BE49-F238E27FC236}">
                <a16:creationId xmlns:a16="http://schemas.microsoft.com/office/drawing/2014/main" id="{233CEB3C-77DB-2E5A-FA64-A00DE8B00A72}"/>
              </a:ext>
            </a:extLst>
          </p:cNvPr>
          <p:cNvSpPr/>
          <p:nvPr/>
        </p:nvSpPr>
        <p:spPr>
          <a:xfrm>
            <a:off x="8094130" y="3432997"/>
            <a:ext cx="1232647" cy="11509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9" name="Rectangle 8">
            <a:extLst>
              <a:ext uri="{FF2B5EF4-FFF2-40B4-BE49-F238E27FC236}">
                <a16:creationId xmlns:a16="http://schemas.microsoft.com/office/drawing/2014/main" id="{DA3D4E17-04BC-9542-E0B2-18D833AC051D}"/>
              </a:ext>
            </a:extLst>
          </p:cNvPr>
          <p:cNvSpPr/>
          <p:nvPr/>
        </p:nvSpPr>
        <p:spPr>
          <a:xfrm>
            <a:off x="8609601" y="3881232"/>
            <a:ext cx="1232647" cy="11509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1812031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18FB-A833-D9BD-B458-71CE432610AF}"/>
              </a:ext>
            </a:extLst>
          </p:cNvPr>
          <p:cNvSpPr>
            <a:spLocks noGrp="1"/>
          </p:cNvSpPr>
          <p:nvPr>
            <p:ph type="title"/>
          </p:nvPr>
        </p:nvSpPr>
        <p:spPr/>
        <p:txBody>
          <a:bodyPr/>
          <a:lstStyle/>
          <a:p>
            <a:r>
              <a:rPr lang="en-AT" dirty="0"/>
              <a:t>Main questions:</a:t>
            </a:r>
          </a:p>
        </p:txBody>
      </p:sp>
      <p:sp>
        <p:nvSpPr>
          <p:cNvPr id="3" name="Content Placeholder 2">
            <a:extLst>
              <a:ext uri="{FF2B5EF4-FFF2-40B4-BE49-F238E27FC236}">
                <a16:creationId xmlns:a16="http://schemas.microsoft.com/office/drawing/2014/main" id="{955A9E56-344F-71AC-87D6-27FCBB1AEC2D}"/>
              </a:ext>
            </a:extLst>
          </p:cNvPr>
          <p:cNvSpPr>
            <a:spLocks noGrp="1"/>
          </p:cNvSpPr>
          <p:nvPr>
            <p:ph idx="1"/>
          </p:nvPr>
        </p:nvSpPr>
        <p:spPr/>
        <p:txBody>
          <a:bodyPr>
            <a:normAutofit/>
          </a:bodyPr>
          <a:lstStyle/>
          <a:p>
            <a:r>
              <a:rPr lang="en-GB" i="1" dirty="0">
                <a:effectLst/>
                <a:latin typeface="LMRoman10"/>
              </a:rPr>
              <a:t>Which publicly accessible, open KGs are observable in a manner that would allow a longitudinal analysis of their evolution and how? </a:t>
            </a:r>
          </a:p>
          <a:p>
            <a:endParaRPr lang="en-GB" i="1" dirty="0">
              <a:latin typeface="LMRoman10"/>
            </a:endParaRPr>
          </a:p>
          <a:p>
            <a:endParaRPr lang="en-GB" i="1" dirty="0">
              <a:effectLst/>
              <a:latin typeface="LMRoman10"/>
            </a:endParaRPr>
          </a:p>
          <a:p>
            <a:r>
              <a:rPr lang="en-GB" i="1" dirty="0">
                <a:effectLst/>
                <a:latin typeface="LMRoman10"/>
              </a:rPr>
              <a:t>Do we have the right metrics to analys</a:t>
            </a:r>
            <a:r>
              <a:rPr lang="en-GB" i="1" dirty="0">
                <a:latin typeface="LMRoman10"/>
              </a:rPr>
              <a:t>e KGs’ evolution</a:t>
            </a:r>
            <a:r>
              <a:rPr lang="en-GB" i="1" dirty="0">
                <a:effectLst/>
                <a:latin typeface="LMRoman10"/>
              </a:rPr>
              <a:t>?</a:t>
            </a:r>
          </a:p>
          <a:p>
            <a:pPr marL="0" indent="0">
              <a:buNone/>
            </a:pPr>
            <a:endParaRPr lang="en-GB" i="1" dirty="0">
              <a:effectLst/>
              <a:latin typeface="LMRoman10"/>
            </a:endParaRPr>
          </a:p>
          <a:p>
            <a:r>
              <a:rPr lang="en-GB" i="1" dirty="0">
                <a:latin typeface="LMRoman10"/>
              </a:rPr>
              <a:t>D</a:t>
            </a:r>
            <a:r>
              <a:rPr lang="en-GB" i="1" dirty="0">
                <a:effectLst/>
                <a:latin typeface="LMRoman10"/>
              </a:rPr>
              <a:t>o we have the right techniques to process evolving KGs?</a:t>
            </a:r>
            <a:r>
              <a:rPr lang="en-GB" sz="2400" i="1" dirty="0">
                <a:effectLst/>
                <a:latin typeface="LMRoman10"/>
              </a:rPr>
              <a:t> </a:t>
            </a:r>
            <a:endParaRPr lang="en-GB" sz="3600" dirty="0"/>
          </a:p>
          <a:p>
            <a:endParaRPr lang="en-GB" sz="3600" dirty="0"/>
          </a:p>
        </p:txBody>
      </p:sp>
      <p:sp>
        <p:nvSpPr>
          <p:cNvPr id="5" name="TextBox 4">
            <a:extLst>
              <a:ext uri="{FF2B5EF4-FFF2-40B4-BE49-F238E27FC236}">
                <a16:creationId xmlns:a16="http://schemas.microsoft.com/office/drawing/2014/main" id="{60BFEF0C-5AC1-8B3D-87DB-CAE677D53FAF}"/>
              </a:ext>
            </a:extLst>
          </p:cNvPr>
          <p:cNvSpPr txBox="1"/>
          <p:nvPr/>
        </p:nvSpPr>
        <p:spPr>
          <a:xfrm>
            <a:off x="2472266" y="2668600"/>
            <a:ext cx="7535334" cy="461665"/>
          </a:xfrm>
          <a:prstGeom prst="rect">
            <a:avLst/>
          </a:prstGeom>
          <a:noFill/>
        </p:spPr>
        <p:txBody>
          <a:bodyPr wrap="square">
            <a:spAutoFit/>
          </a:bodyPr>
          <a:lstStyle/>
          <a:p>
            <a:pPr marL="457200" lvl="1" indent="0">
              <a:buNone/>
            </a:pPr>
            <a:r>
              <a:rPr lang="en-GB" sz="2400" i="1" dirty="0">
                <a:latin typeface="LMRoman10"/>
              </a:rPr>
              <a:t>	</a:t>
            </a:r>
            <a:r>
              <a:rPr lang="en-GB" sz="2400" i="1" dirty="0">
                <a:latin typeface="LMRoman10"/>
                <a:sym typeface="Wingdings" pitchFamily="2" charset="2"/>
              </a:rPr>
              <a:t> What dimensions does evolution have at all?</a:t>
            </a:r>
            <a:endParaRPr lang="en-GB" i="1" dirty="0">
              <a:effectLst/>
              <a:latin typeface="LMRoman10"/>
            </a:endParaRPr>
          </a:p>
        </p:txBody>
      </p:sp>
    </p:spTree>
    <p:extLst>
      <p:ext uri="{BB962C8B-B14F-4D97-AF65-F5344CB8AC3E}">
        <p14:creationId xmlns:p14="http://schemas.microsoft.com/office/powerpoint/2010/main" val="91662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18D030-2B8A-1D3B-3BD3-F99745ADDF23}"/>
              </a:ext>
            </a:extLst>
          </p:cNvPr>
          <p:cNvPicPr>
            <a:picLocks noChangeAspect="1"/>
          </p:cNvPicPr>
          <p:nvPr/>
        </p:nvPicPr>
        <p:blipFill>
          <a:blip r:embed="rId2"/>
          <a:stretch>
            <a:fillRect/>
          </a:stretch>
        </p:blipFill>
        <p:spPr>
          <a:xfrm>
            <a:off x="5249333" y="2150037"/>
            <a:ext cx="5739390" cy="4572496"/>
          </a:xfrm>
          <a:prstGeom prst="rect">
            <a:avLst/>
          </a:prstGeom>
        </p:spPr>
      </p:pic>
      <p:sp>
        <p:nvSpPr>
          <p:cNvPr id="2" name="Title 1">
            <a:extLst>
              <a:ext uri="{FF2B5EF4-FFF2-40B4-BE49-F238E27FC236}">
                <a16:creationId xmlns:a16="http://schemas.microsoft.com/office/drawing/2014/main" id="{336E2ED0-3C80-AFF9-5116-8375FE142146}"/>
              </a:ext>
            </a:extLst>
          </p:cNvPr>
          <p:cNvSpPr>
            <a:spLocks noGrp="1"/>
          </p:cNvSpPr>
          <p:nvPr>
            <p:ph type="title"/>
          </p:nvPr>
        </p:nvSpPr>
        <p:spPr/>
        <p:txBody>
          <a:bodyPr/>
          <a:lstStyle/>
          <a:p>
            <a:r>
              <a:rPr lang="en-GB" sz="4400" i="1" dirty="0">
                <a:latin typeface="LMRoman10"/>
                <a:sym typeface="Wingdings" pitchFamily="2" charset="2"/>
              </a:rPr>
              <a:t>What dimensions does evolution have at all?</a:t>
            </a:r>
            <a:endParaRPr lang="en-AT" dirty="0"/>
          </a:p>
        </p:txBody>
      </p:sp>
      <p:sp>
        <p:nvSpPr>
          <p:cNvPr id="3" name="Content Placeholder 2">
            <a:extLst>
              <a:ext uri="{FF2B5EF4-FFF2-40B4-BE49-F238E27FC236}">
                <a16:creationId xmlns:a16="http://schemas.microsoft.com/office/drawing/2014/main" id="{A69E4D14-85FA-EE1C-F632-8BE9037F026F}"/>
              </a:ext>
            </a:extLst>
          </p:cNvPr>
          <p:cNvSpPr>
            <a:spLocks noGrp="1"/>
          </p:cNvSpPr>
          <p:nvPr>
            <p:ph idx="1"/>
          </p:nvPr>
        </p:nvSpPr>
        <p:spPr/>
        <p:txBody>
          <a:bodyPr/>
          <a:lstStyle/>
          <a:p>
            <a:r>
              <a:rPr lang="en-AT" dirty="0"/>
              <a:t>Temporal KGs: Time as Data (“valid time”)</a:t>
            </a:r>
          </a:p>
          <a:p>
            <a:endParaRPr lang="en-AT" dirty="0"/>
          </a:p>
          <a:p>
            <a:pPr lvl="1"/>
            <a:r>
              <a:rPr lang="en-AT" dirty="0"/>
              <a:t>Dates/Timestamps</a:t>
            </a:r>
          </a:p>
        </p:txBody>
      </p:sp>
      <p:sp>
        <p:nvSpPr>
          <p:cNvPr id="6" name="Rectangle 5">
            <a:extLst>
              <a:ext uri="{FF2B5EF4-FFF2-40B4-BE49-F238E27FC236}">
                <a16:creationId xmlns:a16="http://schemas.microsoft.com/office/drawing/2014/main" id="{84BBD6D2-92E5-0F58-21A1-45062D489B63}"/>
              </a:ext>
            </a:extLst>
          </p:cNvPr>
          <p:cNvSpPr/>
          <p:nvPr/>
        </p:nvSpPr>
        <p:spPr>
          <a:xfrm>
            <a:off x="7376954" y="3881232"/>
            <a:ext cx="1232647" cy="11509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7" name="Rectangle 6">
            <a:extLst>
              <a:ext uri="{FF2B5EF4-FFF2-40B4-BE49-F238E27FC236}">
                <a16:creationId xmlns:a16="http://schemas.microsoft.com/office/drawing/2014/main" id="{3BD7CFBA-3E3B-DBFF-1518-92F5C96B39BC}"/>
              </a:ext>
            </a:extLst>
          </p:cNvPr>
          <p:cNvSpPr/>
          <p:nvPr/>
        </p:nvSpPr>
        <p:spPr>
          <a:xfrm>
            <a:off x="8609601" y="3881232"/>
            <a:ext cx="1232647" cy="11509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401797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AD8F03-EDD9-8171-54F7-0A42863DCF28}"/>
              </a:ext>
            </a:extLst>
          </p:cNvPr>
          <p:cNvPicPr>
            <a:picLocks noChangeAspect="1"/>
          </p:cNvPicPr>
          <p:nvPr/>
        </p:nvPicPr>
        <p:blipFill>
          <a:blip r:embed="rId3"/>
          <a:stretch>
            <a:fillRect/>
          </a:stretch>
        </p:blipFill>
        <p:spPr>
          <a:xfrm>
            <a:off x="4707466" y="2068757"/>
            <a:ext cx="7323663" cy="4563626"/>
          </a:xfrm>
          <a:prstGeom prst="rect">
            <a:avLst/>
          </a:prstGeom>
        </p:spPr>
      </p:pic>
      <p:sp>
        <p:nvSpPr>
          <p:cNvPr id="2" name="Title 1">
            <a:extLst>
              <a:ext uri="{FF2B5EF4-FFF2-40B4-BE49-F238E27FC236}">
                <a16:creationId xmlns:a16="http://schemas.microsoft.com/office/drawing/2014/main" id="{336E2ED0-3C80-AFF9-5116-8375FE142146}"/>
              </a:ext>
            </a:extLst>
          </p:cNvPr>
          <p:cNvSpPr>
            <a:spLocks noGrp="1"/>
          </p:cNvSpPr>
          <p:nvPr>
            <p:ph type="title"/>
          </p:nvPr>
        </p:nvSpPr>
        <p:spPr/>
        <p:txBody>
          <a:bodyPr/>
          <a:lstStyle/>
          <a:p>
            <a:r>
              <a:rPr lang="en-GB" sz="4400" i="1" dirty="0">
                <a:latin typeface="LMRoman10"/>
                <a:sym typeface="Wingdings" pitchFamily="2" charset="2"/>
              </a:rPr>
              <a:t>What dimensions does evolution have at all?</a:t>
            </a:r>
            <a:endParaRPr lang="en-AT" dirty="0"/>
          </a:p>
        </p:txBody>
      </p:sp>
      <p:sp>
        <p:nvSpPr>
          <p:cNvPr id="3" name="Content Placeholder 2">
            <a:extLst>
              <a:ext uri="{FF2B5EF4-FFF2-40B4-BE49-F238E27FC236}">
                <a16:creationId xmlns:a16="http://schemas.microsoft.com/office/drawing/2014/main" id="{A69E4D14-85FA-EE1C-F632-8BE9037F026F}"/>
              </a:ext>
            </a:extLst>
          </p:cNvPr>
          <p:cNvSpPr>
            <a:spLocks noGrp="1"/>
          </p:cNvSpPr>
          <p:nvPr>
            <p:ph idx="1"/>
          </p:nvPr>
        </p:nvSpPr>
        <p:spPr/>
        <p:txBody>
          <a:bodyPr/>
          <a:lstStyle/>
          <a:p>
            <a:r>
              <a:rPr lang="en-AT" dirty="0"/>
              <a:t>Temporal KGs: Time as Data (“valid time”)</a:t>
            </a:r>
          </a:p>
          <a:p>
            <a:endParaRPr lang="en-AT" dirty="0"/>
          </a:p>
          <a:p>
            <a:pPr lvl="1"/>
            <a:r>
              <a:rPr lang="en-AT" dirty="0"/>
              <a:t>Dates/Timestamps</a:t>
            </a:r>
          </a:p>
          <a:p>
            <a:pPr lvl="1"/>
            <a:r>
              <a:rPr lang="en-AT" dirty="0"/>
              <a:t>Intervals</a:t>
            </a:r>
          </a:p>
          <a:p>
            <a:pPr lvl="1"/>
            <a:r>
              <a:rPr lang="en-AT" dirty="0"/>
              <a:t>(start/end events)</a:t>
            </a:r>
          </a:p>
        </p:txBody>
      </p:sp>
      <p:sp>
        <p:nvSpPr>
          <p:cNvPr id="12" name="Right Brace 11">
            <a:extLst>
              <a:ext uri="{FF2B5EF4-FFF2-40B4-BE49-F238E27FC236}">
                <a16:creationId xmlns:a16="http://schemas.microsoft.com/office/drawing/2014/main" id="{F38CBA07-6BF4-2B0E-A52E-A61ED23B60BF}"/>
              </a:ext>
            </a:extLst>
          </p:cNvPr>
          <p:cNvSpPr/>
          <p:nvPr/>
        </p:nvSpPr>
        <p:spPr>
          <a:xfrm flipH="1">
            <a:off x="1100666" y="3213894"/>
            <a:ext cx="270934" cy="68077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T"/>
          </a:p>
        </p:txBody>
      </p:sp>
      <p:cxnSp>
        <p:nvCxnSpPr>
          <p:cNvPr id="14" name="Elbow Connector 13">
            <a:extLst>
              <a:ext uri="{FF2B5EF4-FFF2-40B4-BE49-F238E27FC236}">
                <a16:creationId xmlns:a16="http://schemas.microsoft.com/office/drawing/2014/main" id="{E0BA6D60-D667-8587-3035-D646F75CAD18}"/>
              </a:ext>
            </a:extLst>
          </p:cNvPr>
          <p:cNvCxnSpPr>
            <a:cxnSpLocks/>
            <a:stCxn id="12" idx="1"/>
          </p:cNvCxnSpPr>
          <p:nvPr/>
        </p:nvCxnSpPr>
        <p:spPr>
          <a:xfrm>
            <a:off x="1100666" y="3554281"/>
            <a:ext cx="118534" cy="1153186"/>
          </a:xfrm>
          <a:prstGeom prst="bentConnector4">
            <a:avLst>
              <a:gd name="adj1" fmla="val -578568"/>
              <a:gd name="adj2" fmla="val 10000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7F83AAD-3E42-E673-E0D0-B8AB84095C85}"/>
              </a:ext>
            </a:extLst>
          </p:cNvPr>
          <p:cNvSpPr txBox="1"/>
          <p:nvPr/>
        </p:nvSpPr>
        <p:spPr>
          <a:xfrm>
            <a:off x="1371600" y="4538133"/>
            <a:ext cx="3031067" cy="369332"/>
          </a:xfrm>
          <a:prstGeom prst="rect">
            <a:avLst/>
          </a:prstGeom>
          <a:noFill/>
        </p:spPr>
        <p:txBody>
          <a:bodyPr wrap="square" rtlCol="0">
            <a:spAutoFit/>
          </a:bodyPr>
          <a:lstStyle/>
          <a:p>
            <a:r>
              <a:rPr lang="en-AT" dirty="0"/>
              <a:t>Challenge: </a:t>
            </a:r>
            <a:r>
              <a:rPr lang="en-AT" dirty="0">
                <a:solidFill>
                  <a:srgbClr val="FF0000"/>
                </a:solidFill>
              </a:rPr>
              <a:t>Needs reification!</a:t>
            </a:r>
          </a:p>
        </p:txBody>
      </p:sp>
      <p:sp>
        <p:nvSpPr>
          <p:cNvPr id="4" name="Oval 3">
            <a:extLst>
              <a:ext uri="{FF2B5EF4-FFF2-40B4-BE49-F238E27FC236}">
                <a16:creationId xmlns:a16="http://schemas.microsoft.com/office/drawing/2014/main" id="{80308C50-58A4-0D6F-4735-EDBEC8A471D7}"/>
              </a:ext>
            </a:extLst>
          </p:cNvPr>
          <p:cNvSpPr/>
          <p:nvPr/>
        </p:nvSpPr>
        <p:spPr>
          <a:xfrm>
            <a:off x="7451387" y="4461753"/>
            <a:ext cx="2885872" cy="7652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139861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AD8F03-EDD9-8171-54F7-0A42863DCF28}"/>
              </a:ext>
            </a:extLst>
          </p:cNvPr>
          <p:cNvPicPr>
            <a:picLocks noChangeAspect="1"/>
          </p:cNvPicPr>
          <p:nvPr/>
        </p:nvPicPr>
        <p:blipFill>
          <a:blip r:embed="rId3"/>
          <a:stretch>
            <a:fillRect/>
          </a:stretch>
        </p:blipFill>
        <p:spPr>
          <a:xfrm>
            <a:off x="4707466" y="2068757"/>
            <a:ext cx="7323663" cy="4563626"/>
          </a:xfrm>
          <a:prstGeom prst="rect">
            <a:avLst/>
          </a:prstGeom>
        </p:spPr>
      </p:pic>
      <p:sp>
        <p:nvSpPr>
          <p:cNvPr id="11" name="Rounded Rectangular Callout 10">
            <a:extLst>
              <a:ext uri="{FF2B5EF4-FFF2-40B4-BE49-F238E27FC236}">
                <a16:creationId xmlns:a16="http://schemas.microsoft.com/office/drawing/2014/main" id="{91F20D34-5D74-CAA1-153D-E34B11A74532}"/>
              </a:ext>
            </a:extLst>
          </p:cNvPr>
          <p:cNvSpPr/>
          <p:nvPr/>
        </p:nvSpPr>
        <p:spPr>
          <a:xfrm>
            <a:off x="838200" y="5616913"/>
            <a:ext cx="3390899" cy="1015470"/>
          </a:xfrm>
          <a:prstGeom prst="wedgeRoundRectCallout">
            <a:avLst>
              <a:gd name="adj1" fmla="val 141126"/>
              <a:gd name="adj2" fmla="val -21812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The statement that Picasso created Guernica was only created in </a:t>
            </a:r>
            <a:r>
              <a:rPr lang="en-GB" dirty="0" err="1"/>
              <a:t>Wikidata</a:t>
            </a:r>
            <a:r>
              <a:rPr lang="en-GB" dirty="0"/>
              <a:t> in March 2013</a:t>
            </a:r>
          </a:p>
        </p:txBody>
      </p:sp>
      <p:sp>
        <p:nvSpPr>
          <p:cNvPr id="2" name="Title 1">
            <a:extLst>
              <a:ext uri="{FF2B5EF4-FFF2-40B4-BE49-F238E27FC236}">
                <a16:creationId xmlns:a16="http://schemas.microsoft.com/office/drawing/2014/main" id="{336E2ED0-3C80-AFF9-5116-8375FE142146}"/>
              </a:ext>
            </a:extLst>
          </p:cNvPr>
          <p:cNvSpPr>
            <a:spLocks noGrp="1"/>
          </p:cNvSpPr>
          <p:nvPr>
            <p:ph type="title"/>
          </p:nvPr>
        </p:nvSpPr>
        <p:spPr/>
        <p:txBody>
          <a:bodyPr/>
          <a:lstStyle/>
          <a:p>
            <a:r>
              <a:rPr lang="en-GB" sz="4400" i="1" dirty="0">
                <a:latin typeface="LMRoman10"/>
                <a:sym typeface="Wingdings" pitchFamily="2" charset="2"/>
              </a:rPr>
              <a:t>What dimensions does evolution have at all?</a:t>
            </a:r>
            <a:endParaRPr lang="en-AT" dirty="0"/>
          </a:p>
        </p:txBody>
      </p:sp>
      <p:sp>
        <p:nvSpPr>
          <p:cNvPr id="3" name="Content Placeholder 2">
            <a:extLst>
              <a:ext uri="{FF2B5EF4-FFF2-40B4-BE49-F238E27FC236}">
                <a16:creationId xmlns:a16="http://schemas.microsoft.com/office/drawing/2014/main" id="{A69E4D14-85FA-EE1C-F632-8BE9037F026F}"/>
              </a:ext>
            </a:extLst>
          </p:cNvPr>
          <p:cNvSpPr>
            <a:spLocks noGrp="1"/>
          </p:cNvSpPr>
          <p:nvPr>
            <p:ph idx="1"/>
          </p:nvPr>
        </p:nvSpPr>
        <p:spPr/>
        <p:txBody>
          <a:bodyPr/>
          <a:lstStyle/>
          <a:p>
            <a:r>
              <a:rPr lang="en-GB" b="1" dirty="0"/>
              <a:t>Time-varying KGs</a:t>
            </a:r>
            <a:r>
              <a:rPr lang="en-GB" dirty="0"/>
              <a:t>: Time as meta-data/log data  (“transaction time”)</a:t>
            </a:r>
          </a:p>
          <a:p>
            <a:endParaRPr lang="en-AT" dirty="0"/>
          </a:p>
          <a:p>
            <a:r>
              <a:rPr lang="en-GB" sz="2400" dirty="0"/>
              <a:t>E</a:t>
            </a:r>
            <a:r>
              <a:rPr lang="en-AT" sz="2400" dirty="0"/>
              <a:t>dit events(Dates/Timestamps)</a:t>
            </a:r>
          </a:p>
          <a:p>
            <a:pPr marL="457200" lvl="1" indent="0">
              <a:buNone/>
            </a:pPr>
            <a:endParaRPr lang="en-AT" dirty="0"/>
          </a:p>
        </p:txBody>
      </p:sp>
      <p:sp>
        <p:nvSpPr>
          <p:cNvPr id="9" name="Rounded Rectangular Callout 8">
            <a:extLst>
              <a:ext uri="{FF2B5EF4-FFF2-40B4-BE49-F238E27FC236}">
                <a16:creationId xmlns:a16="http://schemas.microsoft.com/office/drawing/2014/main" id="{34B1E3F5-2A95-08D6-5CC6-9EEE8D061C64}"/>
              </a:ext>
            </a:extLst>
          </p:cNvPr>
          <p:cNvSpPr/>
          <p:nvPr/>
        </p:nvSpPr>
        <p:spPr>
          <a:xfrm>
            <a:off x="1045635" y="3720910"/>
            <a:ext cx="2192867" cy="1761066"/>
          </a:xfrm>
          <a:prstGeom prst="wedgeRoundRectCallout">
            <a:avLst>
              <a:gd name="adj1" fmla="val 142873"/>
              <a:gd name="adj2" fmla="val -7307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effectLst/>
                <a:latin typeface="LMRoman10"/>
              </a:rPr>
              <a:t>“Guernica” (Q175036) was created on 28 November 2012 in </a:t>
            </a:r>
            <a:r>
              <a:rPr lang="en-GB" sz="1800" dirty="0" err="1">
                <a:effectLst/>
                <a:latin typeface="LMRoman10"/>
              </a:rPr>
              <a:t>Wikidata</a:t>
            </a:r>
            <a:endParaRPr lang="en-GB" dirty="0"/>
          </a:p>
        </p:txBody>
      </p:sp>
      <p:sp>
        <p:nvSpPr>
          <p:cNvPr id="10" name="Rounded Rectangular Callout 9">
            <a:extLst>
              <a:ext uri="{FF2B5EF4-FFF2-40B4-BE49-F238E27FC236}">
                <a16:creationId xmlns:a16="http://schemas.microsoft.com/office/drawing/2014/main" id="{9922950B-0119-204D-D275-64258614B4E8}"/>
              </a:ext>
            </a:extLst>
          </p:cNvPr>
          <p:cNvSpPr/>
          <p:nvPr/>
        </p:nvSpPr>
        <p:spPr>
          <a:xfrm>
            <a:off x="9838262" y="2325605"/>
            <a:ext cx="2192867" cy="1761066"/>
          </a:xfrm>
          <a:prstGeom prst="wedgeRoundRectCallout">
            <a:avLst>
              <a:gd name="adj1" fmla="val -95737"/>
              <a:gd name="adj2" fmla="val -2403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dirty="0">
                <a:effectLst/>
                <a:latin typeface="LMRoman10"/>
              </a:rPr>
              <a:t>“Pablo Picasso” (Q5593) added on 1 November 2012 </a:t>
            </a:r>
            <a:endParaRPr lang="en-GB" dirty="0"/>
          </a:p>
        </p:txBody>
      </p:sp>
    </p:spTree>
    <p:extLst>
      <p:ext uri="{BB962C8B-B14F-4D97-AF65-F5344CB8AC3E}">
        <p14:creationId xmlns:p14="http://schemas.microsoft.com/office/powerpoint/2010/main" val="27895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2ED0-3C80-AFF9-5116-8375FE142146}"/>
              </a:ext>
            </a:extLst>
          </p:cNvPr>
          <p:cNvSpPr>
            <a:spLocks noGrp="1"/>
          </p:cNvSpPr>
          <p:nvPr>
            <p:ph type="title"/>
          </p:nvPr>
        </p:nvSpPr>
        <p:spPr/>
        <p:txBody>
          <a:bodyPr/>
          <a:lstStyle/>
          <a:p>
            <a:r>
              <a:rPr lang="en-GB" sz="4400" i="1" dirty="0">
                <a:latin typeface="LMRoman10"/>
                <a:sym typeface="Wingdings" pitchFamily="2" charset="2"/>
              </a:rPr>
              <a:t>What dimensions does evolution have at all?</a:t>
            </a:r>
            <a:endParaRPr lang="en-AT" dirty="0"/>
          </a:p>
        </p:txBody>
      </p:sp>
      <p:sp>
        <p:nvSpPr>
          <p:cNvPr id="3" name="Content Placeholder 2">
            <a:extLst>
              <a:ext uri="{FF2B5EF4-FFF2-40B4-BE49-F238E27FC236}">
                <a16:creationId xmlns:a16="http://schemas.microsoft.com/office/drawing/2014/main" id="{A69E4D14-85FA-EE1C-F632-8BE9037F026F}"/>
              </a:ext>
            </a:extLst>
          </p:cNvPr>
          <p:cNvSpPr>
            <a:spLocks noGrp="1"/>
          </p:cNvSpPr>
          <p:nvPr>
            <p:ph idx="1"/>
          </p:nvPr>
        </p:nvSpPr>
        <p:spPr/>
        <p:txBody>
          <a:bodyPr/>
          <a:lstStyle/>
          <a:p>
            <a:r>
              <a:rPr lang="en-GB" dirty="0"/>
              <a:t>Time-varying KGs: Time as meta-data/log data  (“transaction time”)</a:t>
            </a:r>
          </a:p>
          <a:p>
            <a:endParaRPr lang="en-AT" dirty="0"/>
          </a:p>
          <a:p>
            <a:pPr lvl="0"/>
            <a:r>
              <a:rPr lang="en-GB" sz="2400" dirty="0">
                <a:solidFill>
                  <a:prstClr val="black"/>
                </a:solidFill>
              </a:rPr>
              <a:t>E</a:t>
            </a:r>
            <a:r>
              <a:rPr lang="en-AT" sz="2400" dirty="0">
                <a:solidFill>
                  <a:prstClr val="black"/>
                </a:solidFill>
              </a:rPr>
              <a:t>dit events(Dates/Timestamps)</a:t>
            </a:r>
          </a:p>
        </p:txBody>
      </p:sp>
      <p:pic>
        <p:nvPicPr>
          <p:cNvPr id="4" name="Picture 3">
            <a:extLst>
              <a:ext uri="{FF2B5EF4-FFF2-40B4-BE49-F238E27FC236}">
                <a16:creationId xmlns:a16="http://schemas.microsoft.com/office/drawing/2014/main" id="{33F328AE-E12A-AAF6-E9E8-28F834D9D55D}"/>
              </a:ext>
            </a:extLst>
          </p:cNvPr>
          <p:cNvPicPr>
            <a:picLocks noChangeAspect="1"/>
          </p:cNvPicPr>
          <p:nvPr/>
        </p:nvPicPr>
        <p:blipFill>
          <a:blip r:embed="rId3"/>
          <a:stretch>
            <a:fillRect/>
          </a:stretch>
        </p:blipFill>
        <p:spPr>
          <a:xfrm>
            <a:off x="4987046" y="2256469"/>
            <a:ext cx="7077953" cy="3619397"/>
          </a:xfrm>
          <a:prstGeom prst="rect">
            <a:avLst/>
          </a:prstGeom>
        </p:spPr>
      </p:pic>
      <p:sp>
        <p:nvSpPr>
          <p:cNvPr id="6" name="TextBox 5">
            <a:extLst>
              <a:ext uri="{FF2B5EF4-FFF2-40B4-BE49-F238E27FC236}">
                <a16:creationId xmlns:a16="http://schemas.microsoft.com/office/drawing/2014/main" id="{968F0312-1C1A-EC89-3F2B-5D910C4C5FB1}"/>
              </a:ext>
            </a:extLst>
          </p:cNvPr>
          <p:cNvSpPr txBox="1"/>
          <p:nvPr/>
        </p:nvSpPr>
        <p:spPr>
          <a:xfrm>
            <a:off x="403412" y="3894283"/>
            <a:ext cx="3810000" cy="2547364"/>
          </a:xfrm>
          <a:prstGeom prst="rect">
            <a:avLst/>
          </a:prstGeom>
          <a:noFill/>
        </p:spPr>
        <p:txBody>
          <a:bodyPr wrap="square">
            <a:spAutoFit/>
          </a:body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Metadata a</a:t>
            </a:r>
            <a:r>
              <a:rPr kumimoji="0" lang="en-AT" sz="2400" b="0" i="0" u="none" strike="noStrike" kern="1200" cap="none" spc="0" normalizeH="0" baseline="0" noProof="0" dirty="0">
                <a:ln>
                  <a:noFill/>
                </a:ln>
                <a:solidFill>
                  <a:prstClr val="black"/>
                </a:solidFill>
                <a:effectLst/>
                <a:uLnTx/>
                <a:uFillTx/>
                <a:latin typeface="Calibri" panose="020F0502020204030204"/>
                <a:ea typeface="+mn-ea"/>
                <a:cs typeface="+mn-cs"/>
              </a:rPr>
              <a:t>lso contains </a:t>
            </a:r>
            <a:r>
              <a:rPr kumimoji="0" lang="en-AT" sz="2400" b="0" i="0" u="none" strike="noStrike" kern="1200" cap="none" spc="0" normalizeH="0" baseline="0" noProof="0" dirty="0">
                <a:ln>
                  <a:noFill/>
                </a:ln>
                <a:solidFill>
                  <a:srgbClr val="00B050"/>
                </a:solidFill>
                <a:effectLst/>
                <a:uLnTx/>
                <a:uFillTx/>
                <a:latin typeface="Calibri" panose="020F0502020204030204"/>
                <a:ea typeface="+mn-ea"/>
                <a:cs typeface="+mn-cs"/>
              </a:rPr>
              <a:t>additional provenance information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AT"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AT" sz="2400" dirty="0">
                <a:solidFill>
                  <a:prstClr val="black"/>
                </a:solidFill>
                <a:latin typeface="Calibri" panose="020F0502020204030204"/>
              </a:rPr>
              <a:t>… yet, o</a:t>
            </a:r>
            <a:r>
              <a:rPr kumimoji="0" lang="en-AT" sz="2400" b="0" i="0" u="none" strike="noStrike" kern="1200" cap="none" spc="0" normalizeH="0" baseline="0" noProof="0" dirty="0">
                <a:ln>
                  <a:noFill/>
                </a:ln>
                <a:solidFill>
                  <a:prstClr val="black"/>
                </a:solidFill>
                <a:effectLst/>
                <a:uLnTx/>
                <a:uFillTx/>
                <a:latin typeface="Calibri" panose="020F0502020204030204"/>
                <a:ea typeface="+mn-ea"/>
                <a:cs typeface="+mn-cs"/>
              </a:rPr>
              <a:t>ften not part of the RDF/Graph model itself!</a:t>
            </a:r>
          </a:p>
        </p:txBody>
      </p:sp>
      <p:sp>
        <p:nvSpPr>
          <p:cNvPr id="5" name="Oval 4">
            <a:extLst>
              <a:ext uri="{FF2B5EF4-FFF2-40B4-BE49-F238E27FC236}">
                <a16:creationId xmlns:a16="http://schemas.microsoft.com/office/drawing/2014/main" id="{764415F1-77D1-C72A-7658-2D20FD3ED3FB}"/>
              </a:ext>
            </a:extLst>
          </p:cNvPr>
          <p:cNvSpPr/>
          <p:nvPr/>
        </p:nvSpPr>
        <p:spPr>
          <a:xfrm>
            <a:off x="6750996" y="4143982"/>
            <a:ext cx="1880681" cy="590145"/>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127757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61B23-F23C-EFE9-B01B-75D2E7734BBF}"/>
              </a:ext>
            </a:extLst>
          </p:cNvPr>
          <p:cNvSpPr>
            <a:spLocks noGrp="1"/>
          </p:cNvSpPr>
          <p:nvPr>
            <p:ph type="title"/>
          </p:nvPr>
        </p:nvSpPr>
        <p:spPr>
          <a:xfrm>
            <a:off x="719666" y="128059"/>
            <a:ext cx="10515600" cy="1325563"/>
          </a:xfrm>
        </p:spPr>
        <p:txBody>
          <a:bodyPr/>
          <a:lstStyle/>
          <a:p>
            <a:r>
              <a:rPr lang="en-AT" dirty="0"/>
              <a:t>wish I had more time to prepare for the talk…</a:t>
            </a:r>
            <a:br>
              <a:rPr lang="en-AT" dirty="0"/>
            </a:br>
            <a:r>
              <a:rPr lang="en-AT" dirty="0"/>
              <a:t>… but I was hit by dynamic events</a:t>
            </a:r>
          </a:p>
        </p:txBody>
      </p:sp>
      <p:pic>
        <p:nvPicPr>
          <p:cNvPr id="46" name="Picture 45">
            <a:extLst>
              <a:ext uri="{FF2B5EF4-FFF2-40B4-BE49-F238E27FC236}">
                <a16:creationId xmlns:a16="http://schemas.microsoft.com/office/drawing/2014/main" id="{70EB17C2-CD50-85ED-1B9E-5F2DFF6BC2B7}"/>
              </a:ext>
            </a:extLst>
          </p:cNvPr>
          <p:cNvPicPr>
            <a:picLocks noChangeAspect="1"/>
          </p:cNvPicPr>
          <p:nvPr/>
        </p:nvPicPr>
        <p:blipFill>
          <a:blip r:embed="rId2"/>
          <a:stretch>
            <a:fillRect/>
          </a:stretch>
        </p:blipFill>
        <p:spPr>
          <a:xfrm>
            <a:off x="6677881" y="2255061"/>
            <a:ext cx="5019619" cy="3346413"/>
          </a:xfrm>
          <a:prstGeom prst="rect">
            <a:avLst/>
          </a:prstGeom>
        </p:spPr>
      </p:pic>
      <p:pic>
        <p:nvPicPr>
          <p:cNvPr id="48" name="Picture 47" descr="A screenshot of a phone&#10;&#10;Description automatically generated">
            <a:extLst>
              <a:ext uri="{FF2B5EF4-FFF2-40B4-BE49-F238E27FC236}">
                <a16:creationId xmlns:a16="http://schemas.microsoft.com/office/drawing/2014/main" id="{88CE4761-22DE-BBAB-5C4A-41F2FFE99B10}"/>
              </a:ext>
            </a:extLst>
          </p:cNvPr>
          <p:cNvPicPr>
            <a:picLocks noChangeAspect="1"/>
          </p:cNvPicPr>
          <p:nvPr/>
        </p:nvPicPr>
        <p:blipFill>
          <a:blip r:embed="rId3"/>
          <a:stretch>
            <a:fillRect/>
          </a:stretch>
        </p:blipFill>
        <p:spPr>
          <a:xfrm>
            <a:off x="2709334" y="1446563"/>
            <a:ext cx="2496026" cy="5411438"/>
          </a:xfrm>
          <a:prstGeom prst="rect">
            <a:avLst/>
          </a:prstGeom>
          <a:solidFill>
            <a:schemeClr val="bg1">
              <a:lumMod val="65000"/>
            </a:schemeClr>
          </a:solidFill>
          <a:ln>
            <a:solidFill>
              <a:schemeClr val="accent1"/>
            </a:solidFill>
          </a:ln>
        </p:spPr>
      </p:pic>
    </p:spTree>
    <p:extLst>
      <p:ext uri="{BB962C8B-B14F-4D97-AF65-F5344CB8AC3E}">
        <p14:creationId xmlns:p14="http://schemas.microsoft.com/office/powerpoint/2010/main" val="426008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2ED0-3C80-AFF9-5116-8375FE142146}"/>
              </a:ext>
            </a:extLst>
          </p:cNvPr>
          <p:cNvSpPr>
            <a:spLocks noGrp="1"/>
          </p:cNvSpPr>
          <p:nvPr>
            <p:ph type="title"/>
          </p:nvPr>
        </p:nvSpPr>
        <p:spPr/>
        <p:txBody>
          <a:bodyPr/>
          <a:lstStyle/>
          <a:p>
            <a:r>
              <a:rPr lang="en-GB" sz="4400" i="1" dirty="0">
                <a:latin typeface="LMRoman10"/>
                <a:sym typeface="Wingdings" pitchFamily="2" charset="2"/>
              </a:rPr>
              <a:t>What dimensions does evolution have at all?</a:t>
            </a:r>
            <a:endParaRPr lang="en-AT" dirty="0"/>
          </a:p>
        </p:txBody>
      </p:sp>
      <p:sp>
        <p:nvSpPr>
          <p:cNvPr id="3" name="Content Placeholder 2">
            <a:extLst>
              <a:ext uri="{FF2B5EF4-FFF2-40B4-BE49-F238E27FC236}">
                <a16:creationId xmlns:a16="http://schemas.microsoft.com/office/drawing/2014/main" id="{A69E4D14-85FA-EE1C-F632-8BE9037F026F}"/>
              </a:ext>
            </a:extLst>
          </p:cNvPr>
          <p:cNvSpPr>
            <a:spLocks noGrp="1"/>
          </p:cNvSpPr>
          <p:nvPr>
            <p:ph idx="1"/>
          </p:nvPr>
        </p:nvSpPr>
        <p:spPr/>
        <p:txBody>
          <a:bodyPr/>
          <a:lstStyle/>
          <a:p>
            <a:r>
              <a:rPr lang="en-AT" dirty="0"/>
              <a:t>Time-varying KGs: Granularity of dynamicity (observability):</a:t>
            </a:r>
          </a:p>
          <a:p>
            <a:pPr lvl="1"/>
            <a:endParaRPr lang="en-AT" sz="1600" dirty="0"/>
          </a:p>
          <a:p>
            <a:pPr lvl="2"/>
            <a:r>
              <a:rPr lang="en-AT" dirty="0"/>
              <a:t>“Versioned KG”			vs. 		 “Dynamic KG”</a:t>
            </a:r>
          </a:p>
          <a:p>
            <a:pPr marL="914400" lvl="2" indent="0">
              <a:buNone/>
            </a:pPr>
            <a:r>
              <a:rPr lang="en-AT" dirty="0"/>
              <a:t>(”snapshot”) of particular materialisations		</a:t>
            </a:r>
            <a:r>
              <a:rPr lang="en-GB" dirty="0"/>
              <a:t> down to single E</a:t>
            </a:r>
            <a:r>
              <a:rPr lang="en-AT" dirty="0"/>
              <a:t>dit events</a:t>
            </a:r>
          </a:p>
          <a:p>
            <a:pPr marL="914400" lvl="2" indent="0">
              <a:buNone/>
            </a:pPr>
            <a:r>
              <a:rPr lang="en-AT" dirty="0"/>
              <a:t> </a:t>
            </a:r>
          </a:p>
          <a:p>
            <a:pPr marL="457200" lvl="1" indent="0">
              <a:buNone/>
            </a:pPr>
            <a:endParaRPr lang="en-GB" dirty="0"/>
          </a:p>
        </p:txBody>
      </p:sp>
      <p:pic>
        <p:nvPicPr>
          <p:cNvPr id="2049" name="Picture 1" descr="page6image13956096">
            <a:extLst>
              <a:ext uri="{FF2B5EF4-FFF2-40B4-BE49-F238E27FC236}">
                <a16:creationId xmlns:a16="http://schemas.microsoft.com/office/drawing/2014/main" id="{4F15731A-8385-BE98-9638-B2F22E732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3352" y="3313186"/>
            <a:ext cx="10677295" cy="34637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386563B-A17D-4064-797F-B36BCD61302C}"/>
              </a:ext>
            </a:extLst>
          </p:cNvPr>
          <p:cNvPicPr>
            <a:picLocks noChangeAspect="1"/>
          </p:cNvPicPr>
          <p:nvPr/>
        </p:nvPicPr>
        <p:blipFill>
          <a:blip r:embed="rId4"/>
          <a:stretch>
            <a:fillRect/>
          </a:stretch>
        </p:blipFill>
        <p:spPr>
          <a:xfrm>
            <a:off x="406942" y="3233115"/>
            <a:ext cx="5637177" cy="3615309"/>
          </a:xfrm>
          <a:prstGeom prst="rect">
            <a:avLst/>
          </a:prstGeom>
        </p:spPr>
      </p:pic>
    </p:spTree>
    <p:extLst>
      <p:ext uri="{BB962C8B-B14F-4D97-AF65-F5344CB8AC3E}">
        <p14:creationId xmlns:p14="http://schemas.microsoft.com/office/powerpoint/2010/main" val="179323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759CD6-1938-FEE0-FEBD-E397A7E3C57C}"/>
              </a:ext>
            </a:extLst>
          </p:cNvPr>
          <p:cNvPicPr>
            <a:picLocks noChangeAspect="1"/>
          </p:cNvPicPr>
          <p:nvPr/>
        </p:nvPicPr>
        <p:blipFill>
          <a:blip r:embed="rId3"/>
          <a:stretch>
            <a:fillRect/>
          </a:stretch>
        </p:blipFill>
        <p:spPr>
          <a:xfrm>
            <a:off x="3767666" y="1363894"/>
            <a:ext cx="7831667" cy="5274799"/>
          </a:xfrm>
          <a:prstGeom prst="rect">
            <a:avLst/>
          </a:prstGeom>
        </p:spPr>
      </p:pic>
      <p:sp>
        <p:nvSpPr>
          <p:cNvPr id="2" name="Title 1">
            <a:extLst>
              <a:ext uri="{FF2B5EF4-FFF2-40B4-BE49-F238E27FC236}">
                <a16:creationId xmlns:a16="http://schemas.microsoft.com/office/drawing/2014/main" id="{336E2ED0-3C80-AFF9-5116-8375FE142146}"/>
              </a:ext>
            </a:extLst>
          </p:cNvPr>
          <p:cNvSpPr>
            <a:spLocks noGrp="1"/>
          </p:cNvSpPr>
          <p:nvPr>
            <p:ph type="title"/>
          </p:nvPr>
        </p:nvSpPr>
        <p:spPr/>
        <p:txBody>
          <a:bodyPr/>
          <a:lstStyle/>
          <a:p>
            <a:r>
              <a:rPr lang="en-GB" sz="4400" i="1" dirty="0">
                <a:latin typeface="LMRoman10"/>
                <a:sym typeface="Wingdings" pitchFamily="2" charset="2"/>
              </a:rPr>
              <a:t>What dimensions does evolution have at all?</a:t>
            </a:r>
            <a:endParaRPr lang="en-AT" dirty="0"/>
          </a:p>
        </p:txBody>
      </p:sp>
      <p:sp>
        <p:nvSpPr>
          <p:cNvPr id="3" name="Content Placeholder 2">
            <a:extLst>
              <a:ext uri="{FF2B5EF4-FFF2-40B4-BE49-F238E27FC236}">
                <a16:creationId xmlns:a16="http://schemas.microsoft.com/office/drawing/2014/main" id="{A69E4D14-85FA-EE1C-F632-8BE9037F026F}"/>
              </a:ext>
            </a:extLst>
          </p:cNvPr>
          <p:cNvSpPr>
            <a:spLocks noGrp="1"/>
          </p:cNvSpPr>
          <p:nvPr>
            <p:ph idx="1"/>
          </p:nvPr>
        </p:nvSpPr>
        <p:spPr>
          <a:xfrm>
            <a:off x="821267" y="1825625"/>
            <a:ext cx="7374466" cy="4351338"/>
          </a:xfrm>
        </p:spPr>
        <p:txBody>
          <a:bodyPr/>
          <a:lstStyle/>
          <a:p>
            <a:r>
              <a:rPr lang="en-GB" dirty="0"/>
              <a:t>Lines are blurry… </a:t>
            </a:r>
          </a:p>
          <a:p>
            <a:r>
              <a:rPr lang="en-GB" dirty="0"/>
              <a:t>location could also be modelled as data:</a:t>
            </a:r>
            <a:endParaRPr lang="en-AT" dirty="0"/>
          </a:p>
        </p:txBody>
      </p:sp>
    </p:spTree>
    <p:extLst>
      <p:ext uri="{BB962C8B-B14F-4D97-AF65-F5344CB8AC3E}">
        <p14:creationId xmlns:p14="http://schemas.microsoft.com/office/powerpoint/2010/main" val="2805297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2ED0-3C80-AFF9-5116-8375FE142146}"/>
              </a:ext>
            </a:extLst>
          </p:cNvPr>
          <p:cNvSpPr>
            <a:spLocks noGrp="1"/>
          </p:cNvSpPr>
          <p:nvPr>
            <p:ph type="title"/>
          </p:nvPr>
        </p:nvSpPr>
        <p:spPr/>
        <p:txBody>
          <a:bodyPr/>
          <a:lstStyle/>
          <a:p>
            <a:r>
              <a:rPr lang="en-GB" sz="4400" i="1" dirty="0">
                <a:latin typeface="LMRoman10"/>
                <a:sym typeface="Wingdings" pitchFamily="2" charset="2"/>
              </a:rPr>
              <a:t>What dimensions does evolution have at all?</a:t>
            </a:r>
            <a:endParaRPr lang="en-AT" dirty="0"/>
          </a:p>
        </p:txBody>
      </p:sp>
      <p:sp>
        <p:nvSpPr>
          <p:cNvPr id="3" name="Content Placeholder 2">
            <a:extLst>
              <a:ext uri="{FF2B5EF4-FFF2-40B4-BE49-F238E27FC236}">
                <a16:creationId xmlns:a16="http://schemas.microsoft.com/office/drawing/2014/main" id="{A69E4D14-85FA-EE1C-F632-8BE9037F026F}"/>
              </a:ext>
            </a:extLst>
          </p:cNvPr>
          <p:cNvSpPr>
            <a:spLocks noGrp="1"/>
          </p:cNvSpPr>
          <p:nvPr>
            <p:ph idx="1"/>
          </p:nvPr>
        </p:nvSpPr>
        <p:spPr/>
        <p:txBody>
          <a:bodyPr/>
          <a:lstStyle/>
          <a:p>
            <a:r>
              <a:rPr lang="en-AT" dirty="0"/>
              <a:t>Instance evolution</a:t>
            </a:r>
          </a:p>
          <a:p>
            <a:r>
              <a:rPr lang="en-AT" dirty="0"/>
              <a:t>Schema evolution</a:t>
            </a:r>
          </a:p>
          <a:p>
            <a:r>
              <a:rPr lang="en-AT" dirty="0"/>
              <a:t>Collaboration models</a:t>
            </a:r>
          </a:p>
          <a:p>
            <a:endParaRPr lang="en-AT" dirty="0"/>
          </a:p>
        </p:txBody>
      </p:sp>
      <p:pic>
        <p:nvPicPr>
          <p:cNvPr id="4" name="Picture 3">
            <a:extLst>
              <a:ext uri="{FF2B5EF4-FFF2-40B4-BE49-F238E27FC236}">
                <a16:creationId xmlns:a16="http://schemas.microsoft.com/office/drawing/2014/main" id="{60B983ED-31F5-85A6-DB7B-4FDF643AE15F}"/>
              </a:ext>
            </a:extLst>
          </p:cNvPr>
          <p:cNvPicPr>
            <a:picLocks noChangeAspect="1"/>
          </p:cNvPicPr>
          <p:nvPr/>
        </p:nvPicPr>
        <p:blipFill>
          <a:blip r:embed="rId2"/>
          <a:stretch>
            <a:fillRect/>
          </a:stretch>
        </p:blipFill>
        <p:spPr>
          <a:xfrm>
            <a:off x="860256" y="1334028"/>
            <a:ext cx="10248011" cy="4351338"/>
          </a:xfrm>
          <a:prstGeom prst="rect">
            <a:avLst/>
          </a:prstGeom>
        </p:spPr>
      </p:pic>
      <p:grpSp>
        <p:nvGrpSpPr>
          <p:cNvPr id="14" name="Group 13">
            <a:extLst>
              <a:ext uri="{FF2B5EF4-FFF2-40B4-BE49-F238E27FC236}">
                <a16:creationId xmlns:a16="http://schemas.microsoft.com/office/drawing/2014/main" id="{1E026088-0812-27BD-C7F5-B63F2F5221DE}"/>
              </a:ext>
            </a:extLst>
          </p:cNvPr>
          <p:cNvGrpSpPr/>
          <p:nvPr/>
        </p:nvGrpSpPr>
        <p:grpSpPr>
          <a:xfrm>
            <a:off x="2878668" y="2230439"/>
            <a:ext cx="4538131" cy="2414056"/>
            <a:chOff x="2878668" y="2230439"/>
            <a:chExt cx="4538131" cy="2414056"/>
          </a:xfrm>
        </p:grpSpPr>
        <p:sp>
          <p:nvSpPr>
            <p:cNvPr id="5" name="Rounded Rectangle 4">
              <a:extLst>
                <a:ext uri="{FF2B5EF4-FFF2-40B4-BE49-F238E27FC236}">
                  <a16:creationId xmlns:a16="http://schemas.microsoft.com/office/drawing/2014/main" id="{8ED4DFF1-3A8E-E3E3-1751-EE88402A7587}"/>
                </a:ext>
              </a:extLst>
            </p:cNvPr>
            <p:cNvSpPr/>
            <p:nvPr/>
          </p:nvSpPr>
          <p:spPr>
            <a:xfrm>
              <a:off x="4639734" y="2235200"/>
              <a:ext cx="1066799" cy="424391"/>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dirty="0">
                <a:solidFill>
                  <a:schemeClr val="tx1"/>
                </a:solidFill>
                <a:highlight>
                  <a:srgbClr val="FFFF00"/>
                </a:highlight>
              </a:endParaRPr>
            </a:p>
          </p:txBody>
        </p:sp>
        <p:sp>
          <p:nvSpPr>
            <p:cNvPr id="6" name="Rounded Rectangle 5">
              <a:extLst>
                <a:ext uri="{FF2B5EF4-FFF2-40B4-BE49-F238E27FC236}">
                  <a16:creationId xmlns:a16="http://schemas.microsoft.com/office/drawing/2014/main" id="{2DA28460-DEFE-1C49-E31A-D0C7BCE16A6E}"/>
                </a:ext>
              </a:extLst>
            </p:cNvPr>
            <p:cNvSpPr/>
            <p:nvPr/>
          </p:nvSpPr>
          <p:spPr>
            <a:xfrm>
              <a:off x="4893733" y="2387599"/>
              <a:ext cx="423334" cy="2252133"/>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dirty="0">
                <a:solidFill>
                  <a:schemeClr val="tx1"/>
                </a:solidFill>
                <a:highlight>
                  <a:srgbClr val="FFFF00"/>
                </a:highlight>
              </a:endParaRPr>
            </a:p>
          </p:txBody>
        </p:sp>
        <p:sp>
          <p:nvSpPr>
            <p:cNvPr id="7" name="Rounded Rectangle 6">
              <a:extLst>
                <a:ext uri="{FF2B5EF4-FFF2-40B4-BE49-F238E27FC236}">
                  <a16:creationId xmlns:a16="http://schemas.microsoft.com/office/drawing/2014/main" id="{9A26DB0A-BF0C-BA09-93A9-CD0FB07D98E1}"/>
                </a:ext>
              </a:extLst>
            </p:cNvPr>
            <p:cNvSpPr/>
            <p:nvPr/>
          </p:nvSpPr>
          <p:spPr>
            <a:xfrm>
              <a:off x="5046132" y="3204103"/>
              <a:ext cx="2370667" cy="424391"/>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dirty="0">
                <a:solidFill>
                  <a:schemeClr val="tx1"/>
                </a:solidFill>
                <a:highlight>
                  <a:srgbClr val="FFFF00"/>
                </a:highlight>
              </a:endParaRPr>
            </a:p>
          </p:txBody>
        </p:sp>
        <p:sp>
          <p:nvSpPr>
            <p:cNvPr id="8" name="Rounded Rectangle 7">
              <a:extLst>
                <a:ext uri="{FF2B5EF4-FFF2-40B4-BE49-F238E27FC236}">
                  <a16:creationId xmlns:a16="http://schemas.microsoft.com/office/drawing/2014/main" id="{26DBB3A2-C36A-536A-2312-2FECB61542F1}"/>
                </a:ext>
              </a:extLst>
            </p:cNvPr>
            <p:cNvSpPr/>
            <p:nvPr/>
          </p:nvSpPr>
          <p:spPr>
            <a:xfrm>
              <a:off x="4131733" y="4220104"/>
              <a:ext cx="2370667" cy="424391"/>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dirty="0">
                <a:solidFill>
                  <a:schemeClr val="tx1"/>
                </a:solidFill>
                <a:highlight>
                  <a:srgbClr val="FFFF00"/>
                </a:highlight>
              </a:endParaRPr>
            </a:p>
          </p:txBody>
        </p:sp>
        <p:sp>
          <p:nvSpPr>
            <p:cNvPr id="9" name="Rounded Rectangle 8">
              <a:extLst>
                <a:ext uri="{FF2B5EF4-FFF2-40B4-BE49-F238E27FC236}">
                  <a16:creationId xmlns:a16="http://schemas.microsoft.com/office/drawing/2014/main" id="{9CF8768D-4CB3-6122-9A01-358E4BCF6820}"/>
                </a:ext>
              </a:extLst>
            </p:cNvPr>
            <p:cNvSpPr/>
            <p:nvPr/>
          </p:nvSpPr>
          <p:spPr>
            <a:xfrm>
              <a:off x="2878668" y="2235201"/>
              <a:ext cx="2590800" cy="2404532"/>
            </a:xfrm>
            <a:prstGeom prst="roundRect">
              <a:avLst>
                <a:gd name="adj" fmla="val 1415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dirty="0">
                <a:solidFill>
                  <a:schemeClr val="tx1"/>
                </a:solidFill>
                <a:highlight>
                  <a:srgbClr val="FFFF00"/>
                </a:highlight>
              </a:endParaRPr>
            </a:p>
          </p:txBody>
        </p:sp>
        <p:sp>
          <p:nvSpPr>
            <p:cNvPr id="11" name="Rounded Rectangle 10">
              <a:extLst>
                <a:ext uri="{FF2B5EF4-FFF2-40B4-BE49-F238E27FC236}">
                  <a16:creationId xmlns:a16="http://schemas.microsoft.com/office/drawing/2014/main" id="{32B0A9CF-2E15-95AB-C437-2553C508F9D0}"/>
                </a:ext>
              </a:extLst>
            </p:cNvPr>
            <p:cNvSpPr/>
            <p:nvPr/>
          </p:nvSpPr>
          <p:spPr>
            <a:xfrm>
              <a:off x="4893733" y="2230439"/>
              <a:ext cx="2523065" cy="1498068"/>
            </a:xfrm>
            <a:prstGeom prst="roundRect">
              <a:avLst>
                <a:gd name="adj" fmla="val 15566"/>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dirty="0">
                <a:solidFill>
                  <a:schemeClr val="tx1"/>
                </a:solidFill>
                <a:highlight>
                  <a:srgbClr val="FFFF00"/>
                </a:highlight>
              </a:endParaRPr>
            </a:p>
          </p:txBody>
        </p:sp>
        <p:sp>
          <p:nvSpPr>
            <p:cNvPr id="12" name="Rounded Rectangle 11">
              <a:extLst>
                <a:ext uri="{FF2B5EF4-FFF2-40B4-BE49-F238E27FC236}">
                  <a16:creationId xmlns:a16="http://schemas.microsoft.com/office/drawing/2014/main" id="{A15B75B4-2315-A11A-1303-87F7E1749590}"/>
                </a:ext>
              </a:extLst>
            </p:cNvPr>
            <p:cNvSpPr/>
            <p:nvPr/>
          </p:nvSpPr>
          <p:spPr>
            <a:xfrm>
              <a:off x="4893732" y="3179234"/>
              <a:ext cx="2523065" cy="1452030"/>
            </a:xfrm>
            <a:prstGeom prst="roundRect">
              <a:avLst>
                <a:gd name="adj" fmla="val 15566"/>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dirty="0">
                <a:solidFill>
                  <a:schemeClr val="tx1"/>
                </a:solidFill>
                <a:highlight>
                  <a:srgbClr val="FFFF00"/>
                </a:highlight>
              </a:endParaRPr>
            </a:p>
          </p:txBody>
        </p:sp>
      </p:grpSp>
      <p:sp>
        <p:nvSpPr>
          <p:cNvPr id="13" name="Right Brace 12">
            <a:extLst>
              <a:ext uri="{FF2B5EF4-FFF2-40B4-BE49-F238E27FC236}">
                <a16:creationId xmlns:a16="http://schemas.microsoft.com/office/drawing/2014/main" id="{D9E0731C-D5A2-6074-3CC1-4E65E2A8305A}"/>
              </a:ext>
            </a:extLst>
          </p:cNvPr>
          <p:cNvSpPr/>
          <p:nvPr/>
        </p:nvSpPr>
        <p:spPr>
          <a:xfrm>
            <a:off x="7434180" y="2237054"/>
            <a:ext cx="210766" cy="240082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T"/>
          </a:p>
        </p:txBody>
      </p:sp>
      <p:sp>
        <p:nvSpPr>
          <p:cNvPr id="15" name="TextBox 14">
            <a:extLst>
              <a:ext uri="{FF2B5EF4-FFF2-40B4-BE49-F238E27FC236}">
                <a16:creationId xmlns:a16="http://schemas.microsoft.com/office/drawing/2014/main" id="{0A8A4323-5BED-BE04-90A6-566EB280287B}"/>
              </a:ext>
            </a:extLst>
          </p:cNvPr>
          <p:cNvSpPr txBox="1"/>
          <p:nvPr/>
        </p:nvSpPr>
        <p:spPr>
          <a:xfrm>
            <a:off x="7589632" y="3205424"/>
            <a:ext cx="2244974" cy="400110"/>
          </a:xfrm>
          <a:prstGeom prst="rect">
            <a:avLst/>
          </a:prstGeom>
          <a:noFill/>
        </p:spPr>
        <p:txBody>
          <a:bodyPr wrap="none" rtlCol="0">
            <a:spAutoFit/>
          </a:bodyPr>
          <a:lstStyle/>
          <a:p>
            <a:r>
              <a:rPr lang="en-AT" sz="2000" b="1" dirty="0">
                <a:latin typeface="Arial" panose="020B0604020202020204" pitchFamily="34" charset="0"/>
                <a:cs typeface="Arial" panose="020B0604020202020204" pitchFamily="34" charset="0"/>
              </a:rPr>
              <a:t>Time-Varying KG</a:t>
            </a:r>
          </a:p>
        </p:txBody>
      </p:sp>
    </p:spTree>
    <p:extLst>
      <p:ext uri="{BB962C8B-B14F-4D97-AF65-F5344CB8AC3E}">
        <p14:creationId xmlns:p14="http://schemas.microsoft.com/office/powerpoint/2010/main" val="10220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2ED0-3C80-AFF9-5116-8375FE142146}"/>
              </a:ext>
            </a:extLst>
          </p:cNvPr>
          <p:cNvSpPr>
            <a:spLocks noGrp="1"/>
          </p:cNvSpPr>
          <p:nvPr>
            <p:ph type="title"/>
          </p:nvPr>
        </p:nvSpPr>
        <p:spPr/>
        <p:txBody>
          <a:bodyPr/>
          <a:lstStyle/>
          <a:p>
            <a:r>
              <a:rPr lang="en-GB" sz="4400" i="1" dirty="0">
                <a:latin typeface="LMRoman10"/>
                <a:sym typeface="Wingdings" pitchFamily="2" charset="2"/>
              </a:rPr>
              <a:t>What dimensions does evolution have at all?</a:t>
            </a:r>
            <a:endParaRPr lang="en-AT" dirty="0"/>
          </a:p>
        </p:txBody>
      </p:sp>
      <p:sp>
        <p:nvSpPr>
          <p:cNvPr id="3" name="Content Placeholder 2">
            <a:extLst>
              <a:ext uri="{FF2B5EF4-FFF2-40B4-BE49-F238E27FC236}">
                <a16:creationId xmlns:a16="http://schemas.microsoft.com/office/drawing/2014/main" id="{A69E4D14-85FA-EE1C-F632-8BE9037F026F}"/>
              </a:ext>
            </a:extLst>
          </p:cNvPr>
          <p:cNvSpPr>
            <a:spLocks noGrp="1"/>
          </p:cNvSpPr>
          <p:nvPr>
            <p:ph idx="1"/>
          </p:nvPr>
        </p:nvSpPr>
        <p:spPr>
          <a:xfrm>
            <a:off x="838200" y="1825625"/>
            <a:ext cx="4140200" cy="1768475"/>
          </a:xfrm>
        </p:spPr>
        <p:txBody>
          <a:bodyPr/>
          <a:lstStyle/>
          <a:p>
            <a:r>
              <a:rPr lang="en-AT" dirty="0"/>
              <a:t>Instance evolution</a:t>
            </a:r>
          </a:p>
          <a:p>
            <a:r>
              <a:rPr lang="en-AT" dirty="0"/>
              <a:t>Schema evolution</a:t>
            </a:r>
          </a:p>
          <a:p>
            <a:r>
              <a:rPr lang="en-AT" dirty="0"/>
              <a:t>Collaboration evolution</a:t>
            </a:r>
          </a:p>
          <a:p>
            <a:endParaRPr lang="en-AT" dirty="0"/>
          </a:p>
        </p:txBody>
      </p:sp>
      <p:pic>
        <p:nvPicPr>
          <p:cNvPr id="4" name="Picture 3">
            <a:extLst>
              <a:ext uri="{FF2B5EF4-FFF2-40B4-BE49-F238E27FC236}">
                <a16:creationId xmlns:a16="http://schemas.microsoft.com/office/drawing/2014/main" id="{60B983ED-31F5-85A6-DB7B-4FDF643AE15F}"/>
              </a:ext>
            </a:extLst>
          </p:cNvPr>
          <p:cNvPicPr>
            <a:picLocks noChangeAspect="1"/>
          </p:cNvPicPr>
          <p:nvPr/>
        </p:nvPicPr>
        <p:blipFill>
          <a:blip r:embed="rId2"/>
          <a:stretch>
            <a:fillRect/>
          </a:stretch>
        </p:blipFill>
        <p:spPr>
          <a:xfrm>
            <a:off x="2319867" y="3594100"/>
            <a:ext cx="6400800" cy="2717800"/>
          </a:xfrm>
          <a:prstGeom prst="rect">
            <a:avLst/>
          </a:prstGeom>
        </p:spPr>
      </p:pic>
      <p:sp>
        <p:nvSpPr>
          <p:cNvPr id="5" name="Content Placeholder 2">
            <a:extLst>
              <a:ext uri="{FF2B5EF4-FFF2-40B4-BE49-F238E27FC236}">
                <a16:creationId xmlns:a16="http://schemas.microsoft.com/office/drawing/2014/main" id="{40B2D1BB-B2F4-69F1-237D-C3C8DB7CEDA7}"/>
              </a:ext>
            </a:extLst>
          </p:cNvPr>
          <p:cNvSpPr txBox="1">
            <a:spLocks/>
          </p:cNvSpPr>
          <p:nvPr/>
        </p:nvSpPr>
        <p:spPr>
          <a:xfrm>
            <a:off x="6333067" y="1715029"/>
            <a:ext cx="5858933" cy="176847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T" dirty="0"/>
              <a:t>Structural evolution</a:t>
            </a:r>
          </a:p>
          <a:p>
            <a:r>
              <a:rPr lang="en-AT" dirty="0"/>
              <a:t>Dynamics (change frequencies, etc.)</a:t>
            </a:r>
          </a:p>
          <a:p>
            <a:r>
              <a:rPr lang="en-AT" dirty="0"/>
              <a:t>Timeliness (recency of temporal information, delays)</a:t>
            </a:r>
          </a:p>
          <a:p>
            <a:r>
              <a:rPr lang="en-AT" dirty="0"/>
              <a:t>Monotonicity (“growth” vs. “deletions”)</a:t>
            </a:r>
          </a:p>
          <a:p>
            <a:endParaRPr lang="en-AT" dirty="0"/>
          </a:p>
          <a:p>
            <a:endParaRPr lang="en-AT" dirty="0"/>
          </a:p>
        </p:txBody>
      </p:sp>
      <p:sp>
        <p:nvSpPr>
          <p:cNvPr id="6" name="TextBox 5">
            <a:extLst>
              <a:ext uri="{FF2B5EF4-FFF2-40B4-BE49-F238E27FC236}">
                <a16:creationId xmlns:a16="http://schemas.microsoft.com/office/drawing/2014/main" id="{4EF41DD1-79CC-AB76-3A5B-296B2CC9704D}"/>
              </a:ext>
            </a:extLst>
          </p:cNvPr>
          <p:cNvSpPr txBox="1"/>
          <p:nvPr/>
        </p:nvSpPr>
        <p:spPr>
          <a:xfrm>
            <a:off x="1699098" y="156118"/>
            <a:ext cx="1455848" cy="369332"/>
          </a:xfrm>
          <a:prstGeom prst="rect">
            <a:avLst/>
          </a:prstGeom>
          <a:noFill/>
        </p:spPr>
        <p:txBody>
          <a:bodyPr wrap="none" rtlCol="0">
            <a:spAutoFit/>
          </a:bodyPr>
          <a:lstStyle/>
          <a:p>
            <a:r>
              <a:rPr lang="en-AT" dirty="0">
                <a:solidFill>
                  <a:srgbClr val="00B050"/>
                </a:solidFill>
                <a:latin typeface="Lucida Calligraphy" panose="03010101010101010101" pitchFamily="66" charset="77"/>
                <a:ea typeface="Brush Script MT" panose="03060802040406070304" pitchFamily="66" charset="-122"/>
                <a:cs typeface="Jokerman" panose="020F0502020204030204" pitchFamily="34" charset="0"/>
              </a:rPr>
              <a:t>additional</a:t>
            </a:r>
          </a:p>
        </p:txBody>
      </p:sp>
      <p:sp>
        <p:nvSpPr>
          <p:cNvPr id="8" name="Freeform 7">
            <a:extLst>
              <a:ext uri="{FF2B5EF4-FFF2-40B4-BE49-F238E27FC236}">
                <a16:creationId xmlns:a16="http://schemas.microsoft.com/office/drawing/2014/main" id="{B4865BEF-6D8E-F4B0-F0FB-E4C6EF9A2591}"/>
              </a:ext>
            </a:extLst>
          </p:cNvPr>
          <p:cNvSpPr/>
          <p:nvPr/>
        </p:nvSpPr>
        <p:spPr>
          <a:xfrm>
            <a:off x="2148568" y="463109"/>
            <a:ext cx="342597" cy="542696"/>
          </a:xfrm>
          <a:custGeom>
            <a:avLst/>
            <a:gdLst>
              <a:gd name="connsiteX0" fmla="*/ 0 w 277746"/>
              <a:gd name="connsiteY0" fmla="*/ 14565 h 542696"/>
              <a:gd name="connsiteX1" fmla="*/ 64851 w 277746"/>
              <a:gd name="connsiteY1" fmla="*/ 293425 h 542696"/>
              <a:gd name="connsiteX2" fmla="*/ 77821 w 277746"/>
              <a:gd name="connsiteY2" fmla="*/ 513918 h 542696"/>
              <a:gd name="connsiteX3" fmla="*/ 77821 w 277746"/>
              <a:gd name="connsiteY3" fmla="*/ 507433 h 542696"/>
              <a:gd name="connsiteX4" fmla="*/ 116732 w 277746"/>
              <a:gd name="connsiteY4" fmla="*/ 215603 h 542696"/>
              <a:gd name="connsiteX5" fmla="*/ 142673 w 277746"/>
              <a:gd name="connsiteY5" fmla="*/ 111842 h 542696"/>
              <a:gd name="connsiteX6" fmla="*/ 265890 w 277746"/>
              <a:gd name="connsiteY6" fmla="*/ 8080 h 542696"/>
              <a:gd name="connsiteX7" fmla="*/ 265890 w 277746"/>
              <a:gd name="connsiteY7" fmla="*/ 14565 h 54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746" h="542696">
                <a:moveTo>
                  <a:pt x="0" y="14565"/>
                </a:moveTo>
                <a:cubicBezTo>
                  <a:pt x="25940" y="112382"/>
                  <a:pt x="51881" y="210200"/>
                  <a:pt x="64851" y="293425"/>
                </a:cubicBezTo>
                <a:cubicBezTo>
                  <a:pt x="77821" y="376650"/>
                  <a:pt x="77821" y="513918"/>
                  <a:pt x="77821" y="513918"/>
                </a:cubicBezTo>
                <a:cubicBezTo>
                  <a:pt x="79983" y="549586"/>
                  <a:pt x="71336" y="557152"/>
                  <a:pt x="77821" y="507433"/>
                </a:cubicBezTo>
                <a:cubicBezTo>
                  <a:pt x="84306" y="457714"/>
                  <a:pt x="105923" y="281535"/>
                  <a:pt x="116732" y="215603"/>
                </a:cubicBezTo>
                <a:cubicBezTo>
                  <a:pt x="127541" y="149671"/>
                  <a:pt x="117813" y="146429"/>
                  <a:pt x="142673" y="111842"/>
                </a:cubicBezTo>
                <a:cubicBezTo>
                  <a:pt x="167533" y="77255"/>
                  <a:pt x="245354" y="24293"/>
                  <a:pt x="265890" y="8080"/>
                </a:cubicBezTo>
                <a:cubicBezTo>
                  <a:pt x="286426" y="-8133"/>
                  <a:pt x="276158" y="3216"/>
                  <a:pt x="265890" y="14565"/>
                </a:cubicBezTo>
              </a:path>
            </a:pathLst>
          </a:custGeom>
          <a:ln w="19050">
            <a:solidFill>
              <a:srgbClr val="00B05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AT"/>
          </a:p>
        </p:txBody>
      </p:sp>
    </p:spTree>
    <p:extLst>
      <p:ext uri="{BB962C8B-B14F-4D97-AF65-F5344CB8AC3E}">
        <p14:creationId xmlns:p14="http://schemas.microsoft.com/office/powerpoint/2010/main" val="383950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CD6D6-D394-BC6F-527A-1148D2DD2AC3}"/>
              </a:ext>
            </a:extLst>
          </p:cNvPr>
          <p:cNvSpPr>
            <a:spLocks noGrp="1"/>
          </p:cNvSpPr>
          <p:nvPr>
            <p:ph type="title"/>
          </p:nvPr>
        </p:nvSpPr>
        <p:spPr/>
        <p:txBody>
          <a:bodyPr/>
          <a:lstStyle/>
          <a:p>
            <a:r>
              <a:rPr lang="en-AT" dirty="0"/>
              <a:t>Availability of D</a:t>
            </a:r>
            <a:r>
              <a:rPr lang="en-GB" dirty="0"/>
              <a:t>b</a:t>
            </a:r>
            <a:r>
              <a:rPr lang="en-AT" dirty="0"/>
              <a:t>pedia and Wikidata:</a:t>
            </a:r>
          </a:p>
        </p:txBody>
      </p:sp>
      <p:pic>
        <p:nvPicPr>
          <p:cNvPr id="4" name="Picture 3">
            <a:extLst>
              <a:ext uri="{FF2B5EF4-FFF2-40B4-BE49-F238E27FC236}">
                <a16:creationId xmlns:a16="http://schemas.microsoft.com/office/drawing/2014/main" id="{C9953A2E-495F-5965-3414-1D415FC6F115}"/>
              </a:ext>
            </a:extLst>
          </p:cNvPr>
          <p:cNvPicPr>
            <a:picLocks noChangeAspect="1"/>
          </p:cNvPicPr>
          <p:nvPr/>
        </p:nvPicPr>
        <p:blipFill>
          <a:blip r:embed="rId2"/>
          <a:stretch>
            <a:fillRect/>
          </a:stretch>
        </p:blipFill>
        <p:spPr>
          <a:xfrm>
            <a:off x="364066" y="1424449"/>
            <a:ext cx="10395223" cy="4773152"/>
          </a:xfrm>
          <a:prstGeom prst="rect">
            <a:avLst/>
          </a:prstGeom>
        </p:spPr>
      </p:pic>
      <p:sp>
        <p:nvSpPr>
          <p:cNvPr id="6" name="TextBox 5">
            <a:extLst>
              <a:ext uri="{FF2B5EF4-FFF2-40B4-BE49-F238E27FC236}">
                <a16:creationId xmlns:a16="http://schemas.microsoft.com/office/drawing/2014/main" id="{9D551E9B-2FBF-44CC-792E-A00498C7512D}"/>
              </a:ext>
            </a:extLst>
          </p:cNvPr>
          <p:cNvSpPr txBox="1"/>
          <p:nvPr/>
        </p:nvSpPr>
        <p:spPr>
          <a:xfrm>
            <a:off x="971822" y="6488668"/>
            <a:ext cx="9787467" cy="369332"/>
          </a:xfrm>
          <a:prstGeom prst="rect">
            <a:avLst/>
          </a:prstGeom>
          <a:noFill/>
        </p:spPr>
        <p:txBody>
          <a:bodyPr wrap="square">
            <a:spAutoFit/>
          </a:bodyPr>
          <a:lstStyle/>
          <a:p>
            <a:r>
              <a:rPr lang="en-GB" sz="1800" i="1" dirty="0">
                <a:effectLst/>
                <a:latin typeface="LMRoman9"/>
              </a:rPr>
              <a:t>Availability of Open KG Versions (V), Schema (S), and Change logs (CL), find more in the paper! </a:t>
            </a:r>
            <a:endParaRPr lang="en-GB" i="1" dirty="0"/>
          </a:p>
        </p:txBody>
      </p:sp>
    </p:spTree>
    <p:extLst>
      <p:ext uri="{BB962C8B-B14F-4D97-AF65-F5344CB8AC3E}">
        <p14:creationId xmlns:p14="http://schemas.microsoft.com/office/powerpoint/2010/main" val="606460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EBCC8-C78A-19FD-00C8-F739E7EF850E}"/>
              </a:ext>
            </a:extLst>
          </p:cNvPr>
          <p:cNvSpPr>
            <a:spLocks noGrp="1"/>
          </p:cNvSpPr>
          <p:nvPr>
            <p:ph type="title"/>
          </p:nvPr>
        </p:nvSpPr>
        <p:spPr>
          <a:xfrm>
            <a:off x="435864" y="313927"/>
            <a:ext cx="10515600" cy="1325563"/>
          </a:xfrm>
        </p:spPr>
        <p:txBody>
          <a:bodyPr/>
          <a:lstStyle/>
          <a:p>
            <a:r>
              <a:rPr lang="en-AT" dirty="0"/>
              <a:t>Note: additional Caveat:</a:t>
            </a:r>
          </a:p>
        </p:txBody>
      </p:sp>
      <p:sp>
        <p:nvSpPr>
          <p:cNvPr id="3" name="Content Placeholder 2">
            <a:extLst>
              <a:ext uri="{FF2B5EF4-FFF2-40B4-BE49-F238E27FC236}">
                <a16:creationId xmlns:a16="http://schemas.microsoft.com/office/drawing/2014/main" id="{264C9948-890F-77E7-BC77-4397B49DBDC0}"/>
              </a:ext>
            </a:extLst>
          </p:cNvPr>
          <p:cNvSpPr>
            <a:spLocks noGrp="1"/>
          </p:cNvSpPr>
          <p:nvPr>
            <p:ph idx="1"/>
          </p:nvPr>
        </p:nvSpPr>
        <p:spPr>
          <a:xfrm>
            <a:off x="777240" y="1405001"/>
            <a:ext cx="10515600" cy="4351338"/>
          </a:xfrm>
        </p:spPr>
        <p:txBody>
          <a:bodyPr/>
          <a:lstStyle/>
          <a:p>
            <a:r>
              <a:rPr lang="en-AT" dirty="0"/>
              <a:t>Historic versions are hard to maintain and host:</a:t>
            </a:r>
          </a:p>
        </p:txBody>
      </p:sp>
      <p:grpSp>
        <p:nvGrpSpPr>
          <p:cNvPr id="10" name="Group 9">
            <a:extLst>
              <a:ext uri="{FF2B5EF4-FFF2-40B4-BE49-F238E27FC236}">
                <a16:creationId xmlns:a16="http://schemas.microsoft.com/office/drawing/2014/main" id="{74E21FFF-A967-6C38-D928-ADA96FF5632E}"/>
              </a:ext>
            </a:extLst>
          </p:cNvPr>
          <p:cNvGrpSpPr/>
          <p:nvPr/>
        </p:nvGrpSpPr>
        <p:grpSpPr>
          <a:xfrm>
            <a:off x="0" y="1828852"/>
            <a:ext cx="9784080" cy="4198552"/>
            <a:chOff x="0" y="1792276"/>
            <a:chExt cx="9784080" cy="4198552"/>
          </a:xfrm>
        </p:grpSpPr>
        <p:pic>
          <p:nvPicPr>
            <p:cNvPr id="4" name="Picture 3">
              <a:extLst>
                <a:ext uri="{FF2B5EF4-FFF2-40B4-BE49-F238E27FC236}">
                  <a16:creationId xmlns:a16="http://schemas.microsoft.com/office/drawing/2014/main" id="{76890E93-A075-2BBE-52EA-9E2176201CE1}"/>
                </a:ext>
              </a:extLst>
            </p:cNvPr>
            <p:cNvPicPr>
              <a:picLocks noChangeAspect="1"/>
            </p:cNvPicPr>
            <p:nvPr/>
          </p:nvPicPr>
          <p:blipFill>
            <a:blip r:embed="rId2"/>
            <a:stretch>
              <a:fillRect/>
            </a:stretch>
          </p:blipFill>
          <p:spPr>
            <a:xfrm>
              <a:off x="435864" y="2232268"/>
              <a:ext cx="9348216" cy="3758560"/>
            </a:xfrm>
            <a:prstGeom prst="rect">
              <a:avLst/>
            </a:prstGeom>
          </p:spPr>
        </p:pic>
        <p:sp>
          <p:nvSpPr>
            <p:cNvPr id="9" name="TextBox 8">
              <a:extLst>
                <a:ext uri="{FF2B5EF4-FFF2-40B4-BE49-F238E27FC236}">
                  <a16:creationId xmlns:a16="http://schemas.microsoft.com/office/drawing/2014/main" id="{5D764DED-0F6F-CE06-933C-DCE6BC09AA21}"/>
                </a:ext>
              </a:extLst>
            </p:cNvPr>
            <p:cNvSpPr txBox="1"/>
            <p:nvPr/>
          </p:nvSpPr>
          <p:spPr>
            <a:xfrm>
              <a:off x="0" y="1792276"/>
              <a:ext cx="6099048" cy="424732"/>
            </a:xfrm>
            <a:prstGeom prst="rect">
              <a:avLst/>
            </a:prstGeom>
            <a:noFill/>
          </p:spPr>
          <p:txBody>
            <a:bodyPr wrap="square">
              <a:spAutoFit/>
            </a:bodyPr>
            <a:lstStyle/>
            <a:p>
              <a:pPr marR="0" lvl="1" algn="l" defTabSz="914400" rtl="0" eaLnBrk="1" fontAlgn="auto" latinLnBrk="0" hangingPunct="1">
                <a:lnSpc>
                  <a:spcPct val="90000"/>
                </a:lnSpc>
                <a:spcBef>
                  <a:spcPts val="500"/>
                </a:spcBef>
                <a:spcAft>
                  <a:spcPts val="0"/>
                </a:spcAft>
                <a:buClrTx/>
                <a:buSzTx/>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https://www.rdfhdt.org/datasets/</a:t>
              </a:r>
              <a:r>
                <a:rPr kumimoji="0" lang="en-AT"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grpSp>
        <p:nvGrpSpPr>
          <p:cNvPr id="14" name="Group 13">
            <a:extLst>
              <a:ext uri="{FF2B5EF4-FFF2-40B4-BE49-F238E27FC236}">
                <a16:creationId xmlns:a16="http://schemas.microsoft.com/office/drawing/2014/main" id="{66BAADE6-12BC-C7A2-FA9F-7940447B98A8}"/>
              </a:ext>
            </a:extLst>
          </p:cNvPr>
          <p:cNvGrpSpPr/>
          <p:nvPr/>
        </p:nvGrpSpPr>
        <p:grpSpPr>
          <a:xfrm>
            <a:off x="2407920" y="3255264"/>
            <a:ext cx="9105900" cy="3591143"/>
            <a:chOff x="3685032" y="4205461"/>
            <a:chExt cx="7828788" cy="2640946"/>
          </a:xfrm>
        </p:grpSpPr>
        <p:pic>
          <p:nvPicPr>
            <p:cNvPr id="5" name="Picture 4">
              <a:extLst>
                <a:ext uri="{FF2B5EF4-FFF2-40B4-BE49-F238E27FC236}">
                  <a16:creationId xmlns:a16="http://schemas.microsoft.com/office/drawing/2014/main" id="{0298F479-A305-3877-86B4-C63F59257E7D}"/>
                </a:ext>
              </a:extLst>
            </p:cNvPr>
            <p:cNvPicPr>
              <a:picLocks noChangeAspect="1"/>
            </p:cNvPicPr>
            <p:nvPr/>
          </p:nvPicPr>
          <p:blipFill>
            <a:blip r:embed="rId4"/>
            <a:stretch>
              <a:fillRect/>
            </a:stretch>
          </p:blipFill>
          <p:spPr>
            <a:xfrm>
              <a:off x="3741420" y="4205461"/>
              <a:ext cx="7772400" cy="2143656"/>
            </a:xfrm>
            <a:prstGeom prst="rect">
              <a:avLst/>
            </a:prstGeom>
          </p:spPr>
        </p:pic>
        <p:sp>
          <p:nvSpPr>
            <p:cNvPr id="7" name="TextBox 6">
              <a:extLst>
                <a:ext uri="{FF2B5EF4-FFF2-40B4-BE49-F238E27FC236}">
                  <a16:creationId xmlns:a16="http://schemas.microsoft.com/office/drawing/2014/main" id="{D5DFECC9-2EFE-E008-ED8A-4CA0F4348850}"/>
                </a:ext>
              </a:extLst>
            </p:cNvPr>
            <p:cNvSpPr txBox="1"/>
            <p:nvPr/>
          </p:nvSpPr>
          <p:spPr>
            <a:xfrm>
              <a:off x="3685032" y="6446297"/>
              <a:ext cx="6099048" cy="400110"/>
            </a:xfrm>
            <a:prstGeom prst="rect">
              <a:avLst/>
            </a:prstGeom>
            <a:solidFill>
              <a:schemeClr val="bg1"/>
            </a:solidFill>
          </p:spPr>
          <p:txBody>
            <a:bodyPr wrap="square">
              <a:spAutoFit/>
            </a:bodyPr>
            <a:lstStyle/>
            <a:p>
              <a:r>
                <a:rPr lang="en-AT" sz="2000" dirty="0">
                  <a:hlinkClick r:id="rId5"/>
                </a:rPr>
                <a:t>https://www.dbpedia.org/resources/snapshot-release/</a:t>
              </a:r>
              <a:r>
                <a:rPr lang="en-AT" sz="2000" dirty="0"/>
                <a:t> </a:t>
              </a:r>
            </a:p>
          </p:txBody>
        </p:sp>
      </p:grpSp>
    </p:spTree>
    <p:extLst>
      <p:ext uri="{BB962C8B-B14F-4D97-AF65-F5344CB8AC3E}">
        <p14:creationId xmlns:p14="http://schemas.microsoft.com/office/powerpoint/2010/main" val="200734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6654-CF2D-8C9E-C646-2B63211FEBA9}"/>
              </a:ext>
            </a:extLst>
          </p:cNvPr>
          <p:cNvSpPr>
            <a:spLocks noGrp="1"/>
          </p:cNvSpPr>
          <p:nvPr>
            <p:ph type="title"/>
          </p:nvPr>
        </p:nvSpPr>
        <p:spPr/>
        <p:txBody>
          <a:bodyPr/>
          <a:lstStyle/>
          <a:p>
            <a:r>
              <a:rPr lang="en-AT" dirty="0"/>
              <a:t>Another approach (for dbpedia):</a:t>
            </a:r>
          </a:p>
        </p:txBody>
      </p:sp>
      <p:sp>
        <p:nvSpPr>
          <p:cNvPr id="3" name="Content Placeholder 2">
            <a:extLst>
              <a:ext uri="{FF2B5EF4-FFF2-40B4-BE49-F238E27FC236}">
                <a16:creationId xmlns:a16="http://schemas.microsoft.com/office/drawing/2014/main" id="{7CBE82A1-AF1C-DC55-F8F2-B75E2E49EDF9}"/>
              </a:ext>
            </a:extLst>
          </p:cNvPr>
          <p:cNvSpPr>
            <a:spLocks noGrp="1"/>
          </p:cNvSpPr>
          <p:nvPr>
            <p:ph idx="1"/>
          </p:nvPr>
        </p:nvSpPr>
        <p:spPr/>
        <p:txBody>
          <a:bodyPr/>
          <a:lstStyle/>
          <a:p>
            <a:r>
              <a:rPr lang="en-AT" dirty="0"/>
              <a:t>D</a:t>
            </a:r>
            <a:r>
              <a:rPr lang="en-GB" dirty="0"/>
              <a:t>b</a:t>
            </a:r>
            <a:r>
              <a:rPr lang="en-AT" dirty="0"/>
              <a:t>pedia “Wayback machine”</a:t>
            </a:r>
          </a:p>
        </p:txBody>
      </p:sp>
      <p:pic>
        <p:nvPicPr>
          <p:cNvPr id="4" name="Picture 3">
            <a:extLst>
              <a:ext uri="{FF2B5EF4-FFF2-40B4-BE49-F238E27FC236}">
                <a16:creationId xmlns:a16="http://schemas.microsoft.com/office/drawing/2014/main" id="{D84E1CC2-930C-2F13-6696-3EF7AEC735A4}"/>
              </a:ext>
            </a:extLst>
          </p:cNvPr>
          <p:cNvPicPr>
            <a:picLocks noChangeAspect="1"/>
          </p:cNvPicPr>
          <p:nvPr/>
        </p:nvPicPr>
        <p:blipFill>
          <a:blip r:embed="rId2"/>
          <a:stretch>
            <a:fillRect/>
          </a:stretch>
        </p:blipFill>
        <p:spPr>
          <a:xfrm>
            <a:off x="179962" y="4792433"/>
            <a:ext cx="7772400" cy="1994292"/>
          </a:xfrm>
          <a:prstGeom prst="rect">
            <a:avLst/>
          </a:prstGeom>
        </p:spPr>
      </p:pic>
      <p:pic>
        <p:nvPicPr>
          <p:cNvPr id="5" name="Picture 4">
            <a:extLst>
              <a:ext uri="{FF2B5EF4-FFF2-40B4-BE49-F238E27FC236}">
                <a16:creationId xmlns:a16="http://schemas.microsoft.com/office/drawing/2014/main" id="{06C4FB17-1C3E-2E4E-883D-11E0DB007477}"/>
              </a:ext>
            </a:extLst>
          </p:cNvPr>
          <p:cNvPicPr>
            <a:picLocks noChangeAspect="1"/>
          </p:cNvPicPr>
          <p:nvPr/>
        </p:nvPicPr>
        <p:blipFill>
          <a:blip r:embed="rId3"/>
          <a:stretch>
            <a:fillRect/>
          </a:stretch>
        </p:blipFill>
        <p:spPr>
          <a:xfrm>
            <a:off x="5583676" y="1522484"/>
            <a:ext cx="6279204" cy="3438153"/>
          </a:xfrm>
          <a:prstGeom prst="rect">
            <a:avLst/>
          </a:prstGeom>
        </p:spPr>
      </p:pic>
      <p:sp>
        <p:nvSpPr>
          <p:cNvPr id="7" name="TextBox 6">
            <a:extLst>
              <a:ext uri="{FF2B5EF4-FFF2-40B4-BE49-F238E27FC236}">
                <a16:creationId xmlns:a16="http://schemas.microsoft.com/office/drawing/2014/main" id="{D3FBE17D-D8FC-DC3F-DEC7-B61F0833CA9E}"/>
              </a:ext>
            </a:extLst>
          </p:cNvPr>
          <p:cNvSpPr txBox="1"/>
          <p:nvPr/>
        </p:nvSpPr>
        <p:spPr>
          <a:xfrm>
            <a:off x="1095983" y="2376951"/>
            <a:ext cx="6096000" cy="369332"/>
          </a:xfrm>
          <a:prstGeom prst="rect">
            <a:avLst/>
          </a:prstGeom>
          <a:noFill/>
        </p:spPr>
        <p:txBody>
          <a:bodyPr wrap="square">
            <a:spAutoFit/>
          </a:bodyPr>
          <a:lstStyle/>
          <a:p>
            <a:r>
              <a:rPr lang="en-AT" dirty="0">
                <a:hlinkClick r:id="rId4"/>
              </a:rPr>
              <a:t>https://wayback.cluster.ai.wu.ac.at/</a:t>
            </a:r>
            <a:r>
              <a:rPr lang="en-AT" dirty="0"/>
              <a:t> </a:t>
            </a:r>
          </a:p>
        </p:txBody>
      </p:sp>
      <p:sp>
        <p:nvSpPr>
          <p:cNvPr id="8" name="TextBox 7">
            <a:extLst>
              <a:ext uri="{FF2B5EF4-FFF2-40B4-BE49-F238E27FC236}">
                <a16:creationId xmlns:a16="http://schemas.microsoft.com/office/drawing/2014/main" id="{716C732C-1624-3AE3-A56D-A2943CBFF970}"/>
              </a:ext>
            </a:extLst>
          </p:cNvPr>
          <p:cNvSpPr txBox="1"/>
          <p:nvPr/>
        </p:nvSpPr>
        <p:spPr>
          <a:xfrm>
            <a:off x="6188572" y="5095574"/>
            <a:ext cx="1744388" cy="369332"/>
          </a:xfrm>
          <a:prstGeom prst="rect">
            <a:avLst/>
          </a:prstGeom>
          <a:noFill/>
        </p:spPr>
        <p:txBody>
          <a:bodyPr wrap="none" rtlCol="0">
            <a:spAutoFit/>
          </a:bodyPr>
          <a:lstStyle/>
          <a:p>
            <a:r>
              <a:rPr lang="en-AT" i="1" dirty="0"/>
              <a:t>SEMANTiCS2015</a:t>
            </a:r>
          </a:p>
        </p:txBody>
      </p:sp>
      <p:sp>
        <p:nvSpPr>
          <p:cNvPr id="9" name="TextBox 8">
            <a:extLst>
              <a:ext uri="{FF2B5EF4-FFF2-40B4-BE49-F238E27FC236}">
                <a16:creationId xmlns:a16="http://schemas.microsoft.com/office/drawing/2014/main" id="{40576D41-85D7-A0E9-2D89-F7AD9E2975EA}"/>
              </a:ext>
            </a:extLst>
          </p:cNvPr>
          <p:cNvSpPr txBox="1"/>
          <p:nvPr/>
        </p:nvSpPr>
        <p:spPr>
          <a:xfrm>
            <a:off x="8193020" y="6488668"/>
            <a:ext cx="3998980" cy="369332"/>
          </a:xfrm>
          <a:prstGeom prst="rect">
            <a:avLst/>
          </a:prstGeom>
          <a:noFill/>
        </p:spPr>
        <p:txBody>
          <a:bodyPr wrap="none" rtlCol="0">
            <a:spAutoFit/>
          </a:bodyPr>
          <a:lstStyle/>
          <a:p>
            <a:r>
              <a:rPr lang="en-AT" i="1" dirty="0"/>
              <a:t>Challenge: keep these services running…</a:t>
            </a:r>
          </a:p>
        </p:txBody>
      </p:sp>
    </p:spTree>
    <p:extLst>
      <p:ext uri="{BB962C8B-B14F-4D97-AF65-F5344CB8AC3E}">
        <p14:creationId xmlns:p14="http://schemas.microsoft.com/office/powerpoint/2010/main" val="199376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FF90-4B0E-C9AD-5C8B-D00749B9D844}"/>
              </a:ext>
            </a:extLst>
          </p:cNvPr>
          <p:cNvSpPr>
            <a:spLocks noGrp="1"/>
          </p:cNvSpPr>
          <p:nvPr>
            <p:ph type="title"/>
          </p:nvPr>
        </p:nvSpPr>
        <p:spPr/>
        <p:txBody>
          <a:bodyPr/>
          <a:lstStyle/>
          <a:p>
            <a:r>
              <a:rPr lang="en-AT" dirty="0"/>
              <a:t>Another Open Question:</a:t>
            </a:r>
          </a:p>
        </p:txBody>
      </p:sp>
      <p:sp>
        <p:nvSpPr>
          <p:cNvPr id="3" name="Content Placeholder 2">
            <a:extLst>
              <a:ext uri="{FF2B5EF4-FFF2-40B4-BE49-F238E27FC236}">
                <a16:creationId xmlns:a16="http://schemas.microsoft.com/office/drawing/2014/main" id="{22DDD560-1BFD-8FC7-937E-A1832AB631FF}"/>
              </a:ext>
            </a:extLst>
          </p:cNvPr>
          <p:cNvSpPr>
            <a:spLocks noGrp="1"/>
          </p:cNvSpPr>
          <p:nvPr>
            <p:ph idx="1"/>
          </p:nvPr>
        </p:nvSpPr>
        <p:spPr/>
        <p:txBody>
          <a:bodyPr/>
          <a:lstStyle/>
          <a:p>
            <a:r>
              <a:rPr lang="en-AT" dirty="0"/>
              <a:t>How representative are big Open Collaborative KGs like Dbpedia &amp; Wikidata at all?</a:t>
            </a:r>
          </a:p>
          <a:p>
            <a:pPr marL="0" indent="0">
              <a:buNone/>
            </a:pPr>
            <a:r>
              <a:rPr lang="en-AT" dirty="0"/>
              <a:t>    … What abo</a:t>
            </a:r>
            <a:r>
              <a:rPr lang="en-GB" dirty="0" err="1"/>
              <a:t>ut</a:t>
            </a:r>
            <a:r>
              <a:rPr lang="en-GB" dirty="0"/>
              <a:t> </a:t>
            </a:r>
            <a:r>
              <a:rPr lang="en-AT" dirty="0"/>
              <a:t>Enterprise KGs?</a:t>
            </a:r>
          </a:p>
          <a:p>
            <a:pPr marL="0" indent="0">
              <a:buNone/>
            </a:pPr>
            <a:r>
              <a:rPr lang="en-AT" dirty="0"/>
              <a:t>     Challenge: not accessible </a:t>
            </a:r>
            <a:r>
              <a:rPr lang="en-AT" dirty="0">
                <a:sym typeface="Wingdings" pitchFamily="2" charset="2"/>
              </a:rPr>
              <a:t></a:t>
            </a:r>
            <a:endParaRPr lang="en-AT" dirty="0"/>
          </a:p>
          <a:p>
            <a:endParaRPr lang="en-AT" dirty="0"/>
          </a:p>
          <a:p>
            <a:endParaRPr lang="en-AT" dirty="0"/>
          </a:p>
          <a:p>
            <a:endParaRPr lang="en-AT" dirty="0"/>
          </a:p>
        </p:txBody>
      </p:sp>
      <p:pic>
        <p:nvPicPr>
          <p:cNvPr id="4" name="Picture 3">
            <a:extLst>
              <a:ext uri="{FF2B5EF4-FFF2-40B4-BE49-F238E27FC236}">
                <a16:creationId xmlns:a16="http://schemas.microsoft.com/office/drawing/2014/main" id="{841040C5-61A2-51A1-6159-00B40997DDE5}"/>
              </a:ext>
            </a:extLst>
          </p:cNvPr>
          <p:cNvPicPr>
            <a:picLocks noChangeAspect="1"/>
          </p:cNvPicPr>
          <p:nvPr/>
        </p:nvPicPr>
        <p:blipFill>
          <a:blip r:embed="rId2"/>
          <a:stretch>
            <a:fillRect/>
          </a:stretch>
        </p:blipFill>
        <p:spPr>
          <a:xfrm>
            <a:off x="5761731" y="2276175"/>
            <a:ext cx="5829813" cy="4351338"/>
          </a:xfrm>
          <a:prstGeom prst="rect">
            <a:avLst/>
          </a:prstGeom>
        </p:spPr>
      </p:pic>
      <p:sp>
        <p:nvSpPr>
          <p:cNvPr id="6" name="TextBox 5">
            <a:extLst>
              <a:ext uri="{FF2B5EF4-FFF2-40B4-BE49-F238E27FC236}">
                <a16:creationId xmlns:a16="http://schemas.microsoft.com/office/drawing/2014/main" id="{15C2C23F-B3E1-F6AE-AA6D-B6F7641DCFF4}"/>
              </a:ext>
            </a:extLst>
          </p:cNvPr>
          <p:cNvSpPr txBox="1"/>
          <p:nvPr/>
        </p:nvSpPr>
        <p:spPr>
          <a:xfrm>
            <a:off x="4364476" y="6492875"/>
            <a:ext cx="7684267" cy="307777"/>
          </a:xfrm>
          <a:prstGeom prst="rect">
            <a:avLst/>
          </a:prstGeom>
          <a:noFill/>
        </p:spPr>
        <p:txBody>
          <a:bodyPr wrap="square">
            <a:spAutoFit/>
          </a:bodyPr>
          <a:lstStyle/>
          <a:p>
            <a:r>
              <a:rPr lang="en-AT" sz="1400" dirty="0">
                <a:hlinkClick r:id="rId3"/>
              </a:rPr>
              <a:t>https://www.slideshare.net/Frank.van.Harmelen/adoption-of-knowledge-graphs-mid-2022-incomplete</a:t>
            </a:r>
            <a:r>
              <a:rPr lang="en-AT" sz="1400" dirty="0"/>
              <a:t> </a:t>
            </a:r>
          </a:p>
        </p:txBody>
      </p:sp>
      <p:pic>
        <p:nvPicPr>
          <p:cNvPr id="7" name="Picture 6">
            <a:extLst>
              <a:ext uri="{FF2B5EF4-FFF2-40B4-BE49-F238E27FC236}">
                <a16:creationId xmlns:a16="http://schemas.microsoft.com/office/drawing/2014/main" id="{383739F8-E9A9-FFB5-6DD7-D8EDD9704B44}"/>
              </a:ext>
            </a:extLst>
          </p:cNvPr>
          <p:cNvPicPr>
            <a:picLocks noChangeAspect="1"/>
          </p:cNvPicPr>
          <p:nvPr/>
        </p:nvPicPr>
        <p:blipFill>
          <a:blip r:embed="rId4"/>
          <a:stretch>
            <a:fillRect/>
          </a:stretch>
        </p:blipFill>
        <p:spPr>
          <a:xfrm>
            <a:off x="211831" y="3697588"/>
            <a:ext cx="5092700" cy="2209800"/>
          </a:xfrm>
          <a:prstGeom prst="rect">
            <a:avLst/>
          </a:prstGeom>
          <a:ln>
            <a:solidFill>
              <a:schemeClr val="accent5"/>
            </a:solidFill>
          </a:ln>
        </p:spPr>
      </p:pic>
      <p:pic>
        <p:nvPicPr>
          <p:cNvPr id="5" name="Picture 2" descr="Work in progress - Free business icons">
            <a:extLst>
              <a:ext uri="{FF2B5EF4-FFF2-40B4-BE49-F238E27FC236}">
                <a16:creationId xmlns:a16="http://schemas.microsoft.com/office/drawing/2014/main" id="{129353CC-3BC6-D7C9-BEB2-EFC8B7887D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785549">
            <a:off x="2879360" y="5497070"/>
            <a:ext cx="841211" cy="841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09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452D4F1-86EA-8CD2-3BC2-4A51A02C8C0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450" t="8259" r="15911" b="7698"/>
          <a:stretch/>
        </p:blipFill>
        <p:spPr>
          <a:xfrm>
            <a:off x="2081025" y="2145529"/>
            <a:ext cx="8394571" cy="4726186"/>
          </a:xfrm>
          <a:prstGeom prst="rect">
            <a:avLst/>
          </a:prstGeom>
        </p:spPr>
      </p:pic>
      <p:sp>
        <p:nvSpPr>
          <p:cNvPr id="2" name="Text Placeholder 1">
            <a:extLst>
              <a:ext uri="{FF2B5EF4-FFF2-40B4-BE49-F238E27FC236}">
                <a16:creationId xmlns:a16="http://schemas.microsoft.com/office/drawing/2014/main" id="{57647D0D-8E6B-7673-DD86-3C6DF9EF58B1}"/>
              </a:ext>
            </a:extLst>
          </p:cNvPr>
          <p:cNvSpPr>
            <a:spLocks noGrp="1"/>
          </p:cNvSpPr>
          <p:nvPr>
            <p:ph type="body" idx="1"/>
          </p:nvPr>
        </p:nvSpPr>
        <p:spPr/>
        <p:txBody>
          <a:bodyPr/>
          <a:lstStyle/>
          <a:p>
            <a:r>
              <a:rPr lang="en-AT" dirty="0">
                <a:sym typeface="Wingdings" pitchFamily="2" charset="2"/>
              </a:rPr>
              <a:t>Powered by MediaWiki software.</a:t>
            </a:r>
          </a:p>
          <a:p>
            <a:r>
              <a:rPr lang="en-AT" dirty="0">
                <a:sym typeface="Wingdings" pitchFamily="2" charset="2"/>
              </a:rPr>
              <a:t>We know of</a:t>
            </a:r>
            <a:r>
              <a:rPr lang="en-AT" i="1" dirty="0">
                <a:sym typeface="Wingdings" pitchFamily="2" charset="2"/>
              </a:rPr>
              <a:t> </a:t>
            </a:r>
            <a:r>
              <a:rPr lang="en-AT" b="1" dirty="0">
                <a:sym typeface="Wingdings" pitchFamily="2" charset="2"/>
              </a:rPr>
              <a:t>60527</a:t>
            </a:r>
            <a:r>
              <a:rPr lang="en-AT" i="1" dirty="0">
                <a:sym typeface="Wingdings" pitchFamily="2" charset="2"/>
              </a:rPr>
              <a:t> </a:t>
            </a:r>
            <a:r>
              <a:rPr lang="en-AT" dirty="0">
                <a:sym typeface="Wingdings" pitchFamily="2" charset="2"/>
              </a:rPr>
              <a:t>currently active wikis.</a:t>
            </a:r>
            <a:br>
              <a:rPr lang="en-AT" dirty="0">
                <a:sym typeface="Wingdings" pitchFamily="2" charset="2"/>
              </a:rPr>
            </a:br>
            <a:r>
              <a:rPr lang="en-AT" dirty="0">
                <a:sym typeface="Wingdings" pitchFamily="2" charset="2"/>
              </a:rPr>
              <a:t>(It’s a lot ) </a:t>
            </a:r>
          </a:p>
        </p:txBody>
      </p:sp>
      <p:sp>
        <p:nvSpPr>
          <p:cNvPr id="3" name="Title 2">
            <a:extLst>
              <a:ext uri="{FF2B5EF4-FFF2-40B4-BE49-F238E27FC236}">
                <a16:creationId xmlns:a16="http://schemas.microsoft.com/office/drawing/2014/main" id="{738A3E54-AF34-8A80-1D3D-69EF4CB4A381}"/>
              </a:ext>
            </a:extLst>
          </p:cNvPr>
          <p:cNvSpPr>
            <a:spLocks noGrp="1"/>
          </p:cNvSpPr>
          <p:nvPr>
            <p:ph type="title"/>
          </p:nvPr>
        </p:nvSpPr>
        <p:spPr/>
        <p:txBody>
          <a:bodyPr/>
          <a:lstStyle/>
          <a:p>
            <a:r>
              <a:rPr lang="en-AT" dirty="0"/>
              <a:t>Wikis</a:t>
            </a:r>
          </a:p>
        </p:txBody>
      </p:sp>
      <p:sp>
        <p:nvSpPr>
          <p:cNvPr id="4" name="Slide Number Placeholder 3">
            <a:extLst>
              <a:ext uri="{FF2B5EF4-FFF2-40B4-BE49-F238E27FC236}">
                <a16:creationId xmlns:a16="http://schemas.microsoft.com/office/drawing/2014/main" id="{0B17318F-308C-FFDB-AADE-9F35BFE94229}"/>
              </a:ext>
            </a:extLst>
          </p:cNvPr>
          <p:cNvSpPr>
            <a:spLocks noGrp="1"/>
          </p:cNvSpPr>
          <p:nvPr>
            <p:ph type="sldNum" idx="12"/>
          </p:nvPr>
        </p:nvSpPr>
        <p:spPr/>
        <p:txBody>
          <a:bodyPr/>
          <a:lstStyle/>
          <a:p>
            <a:fld id="{00000000-1234-1234-1234-123412341234}" type="slidenum">
              <a:rPr lang="en-GB" smtClean="0"/>
              <a:pPr/>
              <a:t>28</a:t>
            </a:fld>
            <a:endParaRPr lang="en-GB"/>
          </a:p>
        </p:txBody>
      </p:sp>
      <p:pic>
        <p:nvPicPr>
          <p:cNvPr id="2050" name="Picture 2" descr="MediaWiki – Wikipedia">
            <a:extLst>
              <a:ext uri="{FF2B5EF4-FFF2-40B4-BE49-F238E27FC236}">
                <a16:creationId xmlns:a16="http://schemas.microsoft.com/office/drawing/2014/main" id="{E5CB2FCF-6F2F-3B91-A46A-5B19302653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311" y="1242897"/>
            <a:ext cx="1125518" cy="1250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84617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77AC44-C200-3342-3BD6-6A08DA748CD2}"/>
              </a:ext>
            </a:extLst>
          </p:cNvPr>
          <p:cNvSpPr>
            <a:spLocks noGrp="1"/>
          </p:cNvSpPr>
          <p:nvPr>
            <p:ph type="title"/>
          </p:nvPr>
        </p:nvSpPr>
        <p:spPr>
          <a:xfrm>
            <a:off x="635989" y="142474"/>
            <a:ext cx="9120000" cy="909360"/>
          </a:xfrm>
        </p:spPr>
        <p:txBody>
          <a:bodyPr>
            <a:normAutofit fontScale="90000"/>
          </a:bodyPr>
          <a:lstStyle/>
          <a:p>
            <a:r>
              <a:rPr lang="en-AT" dirty="0"/>
              <a:t>How many </a:t>
            </a:r>
            <a:r>
              <a:rPr lang="en-AT" b="1" dirty="0"/>
              <a:t>Semantic</a:t>
            </a:r>
            <a:r>
              <a:rPr lang="en-AT" dirty="0"/>
              <a:t> MediaWikis?</a:t>
            </a:r>
            <a:br>
              <a:rPr lang="en-AT" dirty="0"/>
            </a:br>
            <a:r>
              <a:rPr lang="en-AT" dirty="0"/>
              <a:t>SMW Cloud (1458 wikis)</a:t>
            </a:r>
          </a:p>
        </p:txBody>
      </p:sp>
      <p:sp>
        <p:nvSpPr>
          <p:cNvPr id="4" name="Slide Number Placeholder 3">
            <a:extLst>
              <a:ext uri="{FF2B5EF4-FFF2-40B4-BE49-F238E27FC236}">
                <a16:creationId xmlns:a16="http://schemas.microsoft.com/office/drawing/2014/main" id="{849F9DEC-0472-12EB-6A19-8140B492D001}"/>
              </a:ext>
            </a:extLst>
          </p:cNvPr>
          <p:cNvSpPr>
            <a:spLocks noGrp="1"/>
          </p:cNvSpPr>
          <p:nvPr>
            <p:ph type="sldNum" idx="12"/>
          </p:nvPr>
        </p:nvSpPr>
        <p:spPr/>
        <p:txBody>
          <a:bodyPr/>
          <a:lstStyle/>
          <a:p>
            <a:fld id="{00000000-1234-1234-1234-123412341234}" type="slidenum">
              <a:rPr lang="en-GB" smtClean="0"/>
              <a:pPr/>
              <a:t>29</a:t>
            </a:fld>
            <a:endParaRPr lang="en-GB"/>
          </a:p>
        </p:txBody>
      </p:sp>
      <p:pic>
        <p:nvPicPr>
          <p:cNvPr id="6" name="Picture 5" descr="A picture containing black, darkness&#10;&#10;Description automatically generated">
            <a:extLst>
              <a:ext uri="{FF2B5EF4-FFF2-40B4-BE49-F238E27FC236}">
                <a16:creationId xmlns:a16="http://schemas.microsoft.com/office/drawing/2014/main" id="{EDAD9663-A5AD-ECF8-2BD3-8F6A3179E9DE}"/>
              </a:ext>
            </a:extLst>
          </p:cNvPr>
          <p:cNvPicPr>
            <a:picLocks noChangeAspect="1"/>
          </p:cNvPicPr>
          <p:nvPr/>
        </p:nvPicPr>
        <p:blipFill>
          <a:blip r:embed="rId2"/>
          <a:stretch>
            <a:fillRect/>
          </a:stretch>
        </p:blipFill>
        <p:spPr>
          <a:xfrm>
            <a:off x="1164481" y="1910441"/>
            <a:ext cx="3468359" cy="2424726"/>
          </a:xfrm>
          <a:prstGeom prst="rect">
            <a:avLst/>
          </a:prstGeom>
        </p:spPr>
      </p:pic>
      <p:pic>
        <p:nvPicPr>
          <p:cNvPr id="8" name="Picture 7">
            <a:extLst>
              <a:ext uri="{FF2B5EF4-FFF2-40B4-BE49-F238E27FC236}">
                <a16:creationId xmlns:a16="http://schemas.microsoft.com/office/drawing/2014/main" id="{B2688479-E94A-C91C-770C-7559AD37A691}"/>
              </a:ext>
            </a:extLst>
          </p:cNvPr>
          <p:cNvPicPr>
            <a:picLocks noChangeAspect="1"/>
          </p:cNvPicPr>
          <p:nvPr/>
        </p:nvPicPr>
        <p:blipFill>
          <a:blip r:embed="rId3"/>
          <a:stretch>
            <a:fillRect/>
          </a:stretch>
        </p:blipFill>
        <p:spPr>
          <a:xfrm>
            <a:off x="4632840" y="2010767"/>
            <a:ext cx="5918504" cy="2224073"/>
          </a:xfrm>
          <a:prstGeom prst="rect">
            <a:avLst/>
          </a:prstGeom>
        </p:spPr>
      </p:pic>
      <p:pic>
        <p:nvPicPr>
          <p:cNvPr id="20" name="Picture 19" descr="A picture containing text, font, screenshot, number&#10;&#10;Description automatically generated">
            <a:extLst>
              <a:ext uri="{FF2B5EF4-FFF2-40B4-BE49-F238E27FC236}">
                <a16:creationId xmlns:a16="http://schemas.microsoft.com/office/drawing/2014/main" id="{49FCBBB4-EFF4-7DF5-CFDF-1D89EF99B31C}"/>
              </a:ext>
            </a:extLst>
          </p:cNvPr>
          <p:cNvPicPr>
            <a:picLocks noChangeAspect="1"/>
          </p:cNvPicPr>
          <p:nvPr/>
        </p:nvPicPr>
        <p:blipFill rotWithShape="1">
          <a:blip r:embed="rId4"/>
          <a:srcRect l="-1" r="513"/>
          <a:stretch/>
        </p:blipFill>
        <p:spPr>
          <a:xfrm>
            <a:off x="2462689" y="4384740"/>
            <a:ext cx="7110980" cy="909360"/>
          </a:xfrm>
          <a:prstGeom prst="rect">
            <a:avLst/>
          </a:prstGeom>
        </p:spPr>
      </p:pic>
      <p:sp>
        <p:nvSpPr>
          <p:cNvPr id="7" name="TextBox 6">
            <a:extLst>
              <a:ext uri="{FF2B5EF4-FFF2-40B4-BE49-F238E27FC236}">
                <a16:creationId xmlns:a16="http://schemas.microsoft.com/office/drawing/2014/main" id="{A74FBCB1-CACA-CDC0-B00C-0FC361EEF646}"/>
              </a:ext>
            </a:extLst>
          </p:cNvPr>
          <p:cNvSpPr txBox="1"/>
          <p:nvPr/>
        </p:nvSpPr>
        <p:spPr>
          <a:xfrm>
            <a:off x="2318478" y="5343673"/>
            <a:ext cx="7255191" cy="369332"/>
          </a:xfrm>
          <a:prstGeom prst="rect">
            <a:avLst/>
          </a:prstGeom>
          <a:noFill/>
        </p:spPr>
        <p:txBody>
          <a:bodyPr wrap="none" rtlCol="0">
            <a:spAutoFit/>
          </a:bodyPr>
          <a:lstStyle/>
          <a:p>
            <a:r>
              <a:rPr lang="en-AT" dirty="0"/>
              <a:t>Crawled RDF data available at </a:t>
            </a:r>
            <a:r>
              <a:rPr lang="en-GB" dirty="0">
                <a:hlinkClick r:id="rId5"/>
              </a:rPr>
              <a:t>semantic-data.cluster.ai.wu.ac.at/smwcloud/</a:t>
            </a:r>
            <a:r>
              <a:rPr lang="en-GB" dirty="0"/>
              <a:t> </a:t>
            </a:r>
          </a:p>
        </p:txBody>
      </p:sp>
      <p:sp>
        <p:nvSpPr>
          <p:cNvPr id="9" name="Rounded Rectangular Callout 8">
            <a:extLst>
              <a:ext uri="{FF2B5EF4-FFF2-40B4-BE49-F238E27FC236}">
                <a16:creationId xmlns:a16="http://schemas.microsoft.com/office/drawing/2014/main" id="{C3D3BA53-F2C8-B25B-4AAC-106F5BDDAC81}"/>
              </a:ext>
            </a:extLst>
          </p:cNvPr>
          <p:cNvSpPr/>
          <p:nvPr/>
        </p:nvSpPr>
        <p:spPr>
          <a:xfrm>
            <a:off x="3469531" y="5758774"/>
            <a:ext cx="6478621" cy="950539"/>
          </a:xfrm>
          <a:prstGeom prst="wedgeRoundRectCallout">
            <a:avLst>
              <a:gd name="adj1" fmla="val -50919"/>
              <a:gd name="adj2" fmla="val -6303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T" dirty="0"/>
              <a:t>Currently ongoing work/next steps: </a:t>
            </a:r>
          </a:p>
          <a:p>
            <a:pPr marL="285750" indent="-285750">
              <a:buFont typeface="Arial" panose="020B0604020202020204" pitchFamily="34" charset="0"/>
              <a:buChar char="•"/>
            </a:pPr>
            <a:r>
              <a:rPr lang="en-AT" dirty="0"/>
              <a:t>also crawl historic data (Semantic MediaWiki edit history)</a:t>
            </a:r>
          </a:p>
          <a:p>
            <a:pPr marL="285750" indent="-285750">
              <a:buFont typeface="Arial" panose="020B0604020202020204" pitchFamily="34" charset="0"/>
              <a:buChar char="•"/>
            </a:pPr>
            <a:r>
              <a:rPr lang="en-GB" dirty="0"/>
              <a:t>a</a:t>
            </a:r>
            <a:r>
              <a:rPr lang="en-AT" dirty="0"/>
              <a:t>lso crawl Wikiba.se instances!</a:t>
            </a:r>
          </a:p>
        </p:txBody>
      </p:sp>
      <p:pic>
        <p:nvPicPr>
          <p:cNvPr id="10" name="Picture 9">
            <a:extLst>
              <a:ext uri="{FF2B5EF4-FFF2-40B4-BE49-F238E27FC236}">
                <a16:creationId xmlns:a16="http://schemas.microsoft.com/office/drawing/2014/main" id="{FBB72E1F-BD6F-4925-3F35-D583EB930806}"/>
              </a:ext>
            </a:extLst>
          </p:cNvPr>
          <p:cNvPicPr>
            <a:picLocks noChangeAspect="1"/>
          </p:cNvPicPr>
          <p:nvPr/>
        </p:nvPicPr>
        <p:blipFill>
          <a:blip r:embed="rId6"/>
          <a:stretch>
            <a:fillRect/>
          </a:stretch>
        </p:blipFill>
        <p:spPr>
          <a:xfrm>
            <a:off x="6407286" y="592460"/>
            <a:ext cx="4437433" cy="1218547"/>
          </a:xfrm>
          <a:prstGeom prst="rect">
            <a:avLst/>
          </a:prstGeom>
        </p:spPr>
      </p:pic>
    </p:spTree>
    <p:extLst>
      <p:ext uri="{BB962C8B-B14F-4D97-AF65-F5344CB8AC3E}">
        <p14:creationId xmlns:p14="http://schemas.microsoft.com/office/powerpoint/2010/main" val="2456292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61B23-F23C-EFE9-B01B-75D2E7734BBF}"/>
              </a:ext>
            </a:extLst>
          </p:cNvPr>
          <p:cNvSpPr>
            <a:spLocks noGrp="1"/>
          </p:cNvSpPr>
          <p:nvPr>
            <p:ph type="title"/>
          </p:nvPr>
        </p:nvSpPr>
        <p:spPr/>
        <p:txBody>
          <a:bodyPr/>
          <a:lstStyle/>
          <a:p>
            <a:r>
              <a:rPr lang="en-AT" dirty="0"/>
              <a:t>wish I had more time to prepare for the talk…</a:t>
            </a:r>
            <a:br>
              <a:rPr lang="en-AT" dirty="0"/>
            </a:br>
            <a:r>
              <a:rPr lang="en-AT" dirty="0"/>
              <a:t>… but I was hit by dynamic events</a:t>
            </a:r>
          </a:p>
        </p:txBody>
      </p:sp>
      <p:pic>
        <p:nvPicPr>
          <p:cNvPr id="46" name="Picture 45">
            <a:extLst>
              <a:ext uri="{FF2B5EF4-FFF2-40B4-BE49-F238E27FC236}">
                <a16:creationId xmlns:a16="http://schemas.microsoft.com/office/drawing/2014/main" id="{70EB17C2-CD50-85ED-1B9E-5F2DFF6BC2B7}"/>
              </a:ext>
            </a:extLst>
          </p:cNvPr>
          <p:cNvPicPr>
            <a:picLocks noChangeAspect="1"/>
          </p:cNvPicPr>
          <p:nvPr/>
        </p:nvPicPr>
        <p:blipFill>
          <a:blip r:embed="rId2"/>
          <a:stretch>
            <a:fillRect/>
          </a:stretch>
        </p:blipFill>
        <p:spPr>
          <a:xfrm>
            <a:off x="6934200" y="2006403"/>
            <a:ext cx="5019619" cy="3346413"/>
          </a:xfrm>
          <a:prstGeom prst="rect">
            <a:avLst/>
          </a:prstGeom>
        </p:spPr>
      </p:pic>
      <p:sp>
        <p:nvSpPr>
          <p:cNvPr id="4" name="TextBox 3">
            <a:extLst>
              <a:ext uri="{FF2B5EF4-FFF2-40B4-BE49-F238E27FC236}">
                <a16:creationId xmlns:a16="http://schemas.microsoft.com/office/drawing/2014/main" id="{FF8155C3-790F-AC9A-7D26-BF5B4BAD7020}"/>
              </a:ext>
            </a:extLst>
          </p:cNvPr>
          <p:cNvSpPr txBox="1"/>
          <p:nvPr/>
        </p:nvSpPr>
        <p:spPr>
          <a:xfrm>
            <a:off x="838200" y="2255061"/>
            <a:ext cx="6096000" cy="923330"/>
          </a:xfrm>
          <a:prstGeom prst="rect">
            <a:avLst/>
          </a:prstGeom>
          <a:noFill/>
        </p:spPr>
        <p:txBody>
          <a:bodyPr wrap="square">
            <a:spAutoFit/>
          </a:bodyPr>
          <a:lstStyle/>
          <a:p>
            <a:r>
              <a:rPr lang="en-AT" dirty="0"/>
              <a:t>Instance data changing in a highly dynamic fashion:</a:t>
            </a:r>
          </a:p>
          <a:p>
            <a:endParaRPr lang="en-AT" dirty="0"/>
          </a:p>
          <a:p>
            <a:r>
              <a:rPr lang="en-AT" dirty="0"/>
              <a:t>Not only the route, but also temporal information:</a:t>
            </a:r>
          </a:p>
        </p:txBody>
      </p:sp>
      <p:pic>
        <p:nvPicPr>
          <p:cNvPr id="6" name="Picture 5" descr="A screen with information on it&#10;&#10;Description automatically generated">
            <a:extLst>
              <a:ext uri="{FF2B5EF4-FFF2-40B4-BE49-F238E27FC236}">
                <a16:creationId xmlns:a16="http://schemas.microsoft.com/office/drawing/2014/main" id="{2C91297D-02D7-3E04-D900-AC1063FFA65C}"/>
              </a:ext>
            </a:extLst>
          </p:cNvPr>
          <p:cNvPicPr>
            <a:picLocks noChangeAspect="1"/>
          </p:cNvPicPr>
          <p:nvPr/>
        </p:nvPicPr>
        <p:blipFill>
          <a:blip r:embed="rId3"/>
          <a:stretch>
            <a:fillRect/>
          </a:stretch>
        </p:blipFill>
        <p:spPr>
          <a:xfrm>
            <a:off x="0" y="3178391"/>
            <a:ext cx="6858000" cy="5143500"/>
          </a:xfrm>
          <a:prstGeom prst="rect">
            <a:avLst/>
          </a:prstGeom>
        </p:spPr>
      </p:pic>
    </p:spTree>
    <p:extLst>
      <p:ext uri="{BB962C8B-B14F-4D97-AF65-F5344CB8AC3E}">
        <p14:creationId xmlns:p14="http://schemas.microsoft.com/office/powerpoint/2010/main" val="288851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77AC44-C200-3342-3BD6-6A08DA748CD2}"/>
              </a:ext>
            </a:extLst>
          </p:cNvPr>
          <p:cNvSpPr>
            <a:spLocks noGrp="1"/>
          </p:cNvSpPr>
          <p:nvPr>
            <p:ph type="title"/>
          </p:nvPr>
        </p:nvSpPr>
        <p:spPr/>
        <p:txBody>
          <a:bodyPr>
            <a:normAutofit/>
          </a:bodyPr>
          <a:lstStyle/>
          <a:p>
            <a:r>
              <a:rPr lang="en-AT" dirty="0"/>
              <a:t>SMW Cloud:</a:t>
            </a:r>
          </a:p>
        </p:txBody>
      </p:sp>
      <p:sp>
        <p:nvSpPr>
          <p:cNvPr id="4" name="Slide Number Placeholder 3">
            <a:extLst>
              <a:ext uri="{FF2B5EF4-FFF2-40B4-BE49-F238E27FC236}">
                <a16:creationId xmlns:a16="http://schemas.microsoft.com/office/drawing/2014/main" id="{849F9DEC-0472-12EB-6A19-8140B492D001}"/>
              </a:ext>
            </a:extLst>
          </p:cNvPr>
          <p:cNvSpPr>
            <a:spLocks noGrp="1"/>
          </p:cNvSpPr>
          <p:nvPr>
            <p:ph type="sldNum" idx="12"/>
          </p:nvPr>
        </p:nvSpPr>
        <p:spPr/>
        <p:txBody>
          <a:bodyPr/>
          <a:lstStyle/>
          <a:p>
            <a:fld id="{00000000-1234-1234-1234-123412341234}" type="slidenum">
              <a:rPr lang="en-GB" smtClean="0"/>
              <a:pPr/>
              <a:t>30</a:t>
            </a:fld>
            <a:endParaRPr lang="en-GB"/>
          </a:p>
        </p:txBody>
      </p:sp>
      <p:pic>
        <p:nvPicPr>
          <p:cNvPr id="5" name="Picture 4">
            <a:extLst>
              <a:ext uri="{FF2B5EF4-FFF2-40B4-BE49-F238E27FC236}">
                <a16:creationId xmlns:a16="http://schemas.microsoft.com/office/drawing/2014/main" id="{4CA4F7F3-8637-9E79-C80F-CE0B85BD574B}"/>
              </a:ext>
            </a:extLst>
          </p:cNvPr>
          <p:cNvPicPr>
            <a:picLocks noChangeAspect="1"/>
          </p:cNvPicPr>
          <p:nvPr/>
        </p:nvPicPr>
        <p:blipFill rotWithShape="1">
          <a:blip r:embed="rId2"/>
          <a:srcRect t="8967"/>
          <a:stretch/>
        </p:blipFill>
        <p:spPr>
          <a:xfrm>
            <a:off x="4193975" y="894120"/>
            <a:ext cx="7611019" cy="4948961"/>
          </a:xfrm>
          <a:prstGeom prst="rect">
            <a:avLst/>
          </a:prstGeom>
        </p:spPr>
      </p:pic>
      <p:sp>
        <p:nvSpPr>
          <p:cNvPr id="2" name="Content Placeholder 2">
            <a:extLst>
              <a:ext uri="{FF2B5EF4-FFF2-40B4-BE49-F238E27FC236}">
                <a16:creationId xmlns:a16="http://schemas.microsoft.com/office/drawing/2014/main" id="{7AE9EBFE-B8E7-27F2-7AE1-DFB9B2AB74EF}"/>
              </a:ext>
            </a:extLst>
          </p:cNvPr>
          <p:cNvSpPr txBox="1">
            <a:spLocks/>
          </p:cNvSpPr>
          <p:nvPr/>
        </p:nvSpPr>
        <p:spPr>
          <a:xfrm>
            <a:off x="301918" y="2168986"/>
            <a:ext cx="4062559" cy="24289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T" dirty="0"/>
              <a:t>Very different KGs than Dbpedia and Wikidata</a:t>
            </a:r>
          </a:p>
          <a:p>
            <a:r>
              <a:rPr lang="en-GB" dirty="0"/>
              <a:t>S</a:t>
            </a:r>
            <a:r>
              <a:rPr lang="en-AT" dirty="0"/>
              <a:t>mall, narrow scheme</a:t>
            </a:r>
          </a:p>
          <a:p>
            <a:r>
              <a:rPr lang="en-GB" dirty="0"/>
              <a:t>…v</a:t>
            </a:r>
            <a:r>
              <a:rPr lang="en-AT" dirty="0"/>
              <a:t>ery likely, very different evolution!</a:t>
            </a:r>
          </a:p>
          <a:p>
            <a:endParaRPr lang="en-AT" dirty="0"/>
          </a:p>
        </p:txBody>
      </p:sp>
    </p:spTree>
    <p:extLst>
      <p:ext uri="{BB962C8B-B14F-4D97-AF65-F5344CB8AC3E}">
        <p14:creationId xmlns:p14="http://schemas.microsoft.com/office/powerpoint/2010/main" val="1406056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2ED0-3C80-AFF9-5116-8375FE142146}"/>
              </a:ext>
            </a:extLst>
          </p:cNvPr>
          <p:cNvSpPr>
            <a:spLocks noGrp="1"/>
          </p:cNvSpPr>
          <p:nvPr>
            <p:ph type="title"/>
          </p:nvPr>
        </p:nvSpPr>
        <p:spPr/>
        <p:txBody>
          <a:bodyPr/>
          <a:lstStyle/>
          <a:p>
            <a:r>
              <a:rPr lang="en-GB" sz="4400" i="1" dirty="0">
                <a:latin typeface="LMRoman10"/>
                <a:sym typeface="Wingdings" pitchFamily="2" charset="2"/>
              </a:rPr>
              <a:t>What dimensions does evolution have at all?</a:t>
            </a:r>
            <a:endParaRPr lang="en-AT" dirty="0"/>
          </a:p>
        </p:txBody>
      </p:sp>
      <p:sp>
        <p:nvSpPr>
          <p:cNvPr id="3" name="Content Placeholder 2">
            <a:extLst>
              <a:ext uri="{FF2B5EF4-FFF2-40B4-BE49-F238E27FC236}">
                <a16:creationId xmlns:a16="http://schemas.microsoft.com/office/drawing/2014/main" id="{A69E4D14-85FA-EE1C-F632-8BE9037F026F}"/>
              </a:ext>
            </a:extLst>
          </p:cNvPr>
          <p:cNvSpPr>
            <a:spLocks noGrp="1"/>
          </p:cNvSpPr>
          <p:nvPr>
            <p:ph idx="1"/>
          </p:nvPr>
        </p:nvSpPr>
        <p:spPr>
          <a:xfrm>
            <a:off x="838200" y="1825625"/>
            <a:ext cx="4140200" cy="1768475"/>
          </a:xfrm>
        </p:spPr>
        <p:txBody>
          <a:bodyPr/>
          <a:lstStyle/>
          <a:p>
            <a:r>
              <a:rPr lang="en-AT" dirty="0"/>
              <a:t>Instance evolution</a:t>
            </a:r>
          </a:p>
          <a:p>
            <a:r>
              <a:rPr lang="en-AT" dirty="0"/>
              <a:t>Schema evolution</a:t>
            </a:r>
          </a:p>
          <a:p>
            <a:r>
              <a:rPr lang="en-AT" b="1" dirty="0"/>
              <a:t>Collaboration evolution</a:t>
            </a:r>
          </a:p>
          <a:p>
            <a:endParaRPr lang="en-AT" dirty="0"/>
          </a:p>
        </p:txBody>
      </p:sp>
      <p:pic>
        <p:nvPicPr>
          <p:cNvPr id="4" name="Picture 3">
            <a:extLst>
              <a:ext uri="{FF2B5EF4-FFF2-40B4-BE49-F238E27FC236}">
                <a16:creationId xmlns:a16="http://schemas.microsoft.com/office/drawing/2014/main" id="{60B983ED-31F5-85A6-DB7B-4FDF643AE15F}"/>
              </a:ext>
            </a:extLst>
          </p:cNvPr>
          <p:cNvPicPr>
            <a:picLocks noChangeAspect="1"/>
          </p:cNvPicPr>
          <p:nvPr/>
        </p:nvPicPr>
        <p:blipFill>
          <a:blip r:embed="rId2"/>
          <a:stretch>
            <a:fillRect/>
          </a:stretch>
        </p:blipFill>
        <p:spPr>
          <a:xfrm>
            <a:off x="2319867" y="3594100"/>
            <a:ext cx="6400800" cy="2717800"/>
          </a:xfrm>
          <a:prstGeom prst="rect">
            <a:avLst/>
          </a:prstGeom>
        </p:spPr>
      </p:pic>
      <p:sp>
        <p:nvSpPr>
          <p:cNvPr id="5" name="Content Placeholder 2">
            <a:extLst>
              <a:ext uri="{FF2B5EF4-FFF2-40B4-BE49-F238E27FC236}">
                <a16:creationId xmlns:a16="http://schemas.microsoft.com/office/drawing/2014/main" id="{40B2D1BB-B2F4-69F1-237D-C3C8DB7CEDA7}"/>
              </a:ext>
            </a:extLst>
          </p:cNvPr>
          <p:cNvSpPr txBox="1">
            <a:spLocks/>
          </p:cNvSpPr>
          <p:nvPr/>
        </p:nvSpPr>
        <p:spPr>
          <a:xfrm>
            <a:off x="6333067" y="1715029"/>
            <a:ext cx="5858933" cy="176847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T" dirty="0"/>
              <a:t>Structural evolution</a:t>
            </a:r>
          </a:p>
          <a:p>
            <a:r>
              <a:rPr lang="en-AT" dirty="0"/>
              <a:t>Dynamics (change frequencies, etc.)</a:t>
            </a:r>
          </a:p>
          <a:p>
            <a:r>
              <a:rPr lang="en-AT" dirty="0"/>
              <a:t>Timeliness (recency of temporal information, delays)</a:t>
            </a:r>
          </a:p>
          <a:p>
            <a:r>
              <a:rPr lang="en-AT" dirty="0"/>
              <a:t>Monotonicity (“growth” vs. “deletions”)</a:t>
            </a:r>
          </a:p>
          <a:p>
            <a:endParaRPr lang="en-AT" dirty="0"/>
          </a:p>
          <a:p>
            <a:endParaRPr lang="en-AT" dirty="0"/>
          </a:p>
        </p:txBody>
      </p:sp>
      <p:sp>
        <p:nvSpPr>
          <p:cNvPr id="6" name="TextBox 5">
            <a:extLst>
              <a:ext uri="{FF2B5EF4-FFF2-40B4-BE49-F238E27FC236}">
                <a16:creationId xmlns:a16="http://schemas.microsoft.com/office/drawing/2014/main" id="{4EF41DD1-79CC-AB76-3A5B-296B2CC9704D}"/>
              </a:ext>
            </a:extLst>
          </p:cNvPr>
          <p:cNvSpPr txBox="1"/>
          <p:nvPr/>
        </p:nvSpPr>
        <p:spPr>
          <a:xfrm>
            <a:off x="1699098" y="156118"/>
            <a:ext cx="1455848" cy="369332"/>
          </a:xfrm>
          <a:prstGeom prst="rect">
            <a:avLst/>
          </a:prstGeom>
          <a:noFill/>
        </p:spPr>
        <p:txBody>
          <a:bodyPr wrap="none" rtlCol="0">
            <a:spAutoFit/>
          </a:bodyPr>
          <a:lstStyle/>
          <a:p>
            <a:r>
              <a:rPr lang="en-AT" dirty="0">
                <a:solidFill>
                  <a:srgbClr val="00B050"/>
                </a:solidFill>
                <a:latin typeface="Lucida Calligraphy" panose="03010101010101010101" pitchFamily="66" charset="77"/>
                <a:ea typeface="Brush Script MT" panose="03060802040406070304" pitchFamily="66" charset="-122"/>
                <a:cs typeface="Jokerman" panose="020F0502020204030204" pitchFamily="34" charset="0"/>
              </a:rPr>
              <a:t>additional</a:t>
            </a:r>
          </a:p>
        </p:txBody>
      </p:sp>
      <p:sp>
        <p:nvSpPr>
          <p:cNvPr id="8" name="Freeform 7">
            <a:extLst>
              <a:ext uri="{FF2B5EF4-FFF2-40B4-BE49-F238E27FC236}">
                <a16:creationId xmlns:a16="http://schemas.microsoft.com/office/drawing/2014/main" id="{B4865BEF-6D8E-F4B0-F0FB-E4C6EF9A2591}"/>
              </a:ext>
            </a:extLst>
          </p:cNvPr>
          <p:cNvSpPr/>
          <p:nvPr/>
        </p:nvSpPr>
        <p:spPr>
          <a:xfrm>
            <a:off x="2148568" y="463109"/>
            <a:ext cx="342597" cy="542696"/>
          </a:xfrm>
          <a:custGeom>
            <a:avLst/>
            <a:gdLst>
              <a:gd name="connsiteX0" fmla="*/ 0 w 277746"/>
              <a:gd name="connsiteY0" fmla="*/ 14565 h 542696"/>
              <a:gd name="connsiteX1" fmla="*/ 64851 w 277746"/>
              <a:gd name="connsiteY1" fmla="*/ 293425 h 542696"/>
              <a:gd name="connsiteX2" fmla="*/ 77821 w 277746"/>
              <a:gd name="connsiteY2" fmla="*/ 513918 h 542696"/>
              <a:gd name="connsiteX3" fmla="*/ 77821 w 277746"/>
              <a:gd name="connsiteY3" fmla="*/ 507433 h 542696"/>
              <a:gd name="connsiteX4" fmla="*/ 116732 w 277746"/>
              <a:gd name="connsiteY4" fmla="*/ 215603 h 542696"/>
              <a:gd name="connsiteX5" fmla="*/ 142673 w 277746"/>
              <a:gd name="connsiteY5" fmla="*/ 111842 h 542696"/>
              <a:gd name="connsiteX6" fmla="*/ 265890 w 277746"/>
              <a:gd name="connsiteY6" fmla="*/ 8080 h 542696"/>
              <a:gd name="connsiteX7" fmla="*/ 265890 w 277746"/>
              <a:gd name="connsiteY7" fmla="*/ 14565 h 54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746" h="542696">
                <a:moveTo>
                  <a:pt x="0" y="14565"/>
                </a:moveTo>
                <a:cubicBezTo>
                  <a:pt x="25940" y="112382"/>
                  <a:pt x="51881" y="210200"/>
                  <a:pt x="64851" y="293425"/>
                </a:cubicBezTo>
                <a:cubicBezTo>
                  <a:pt x="77821" y="376650"/>
                  <a:pt x="77821" y="513918"/>
                  <a:pt x="77821" y="513918"/>
                </a:cubicBezTo>
                <a:cubicBezTo>
                  <a:pt x="79983" y="549586"/>
                  <a:pt x="71336" y="557152"/>
                  <a:pt x="77821" y="507433"/>
                </a:cubicBezTo>
                <a:cubicBezTo>
                  <a:pt x="84306" y="457714"/>
                  <a:pt x="105923" y="281535"/>
                  <a:pt x="116732" y="215603"/>
                </a:cubicBezTo>
                <a:cubicBezTo>
                  <a:pt x="127541" y="149671"/>
                  <a:pt x="117813" y="146429"/>
                  <a:pt x="142673" y="111842"/>
                </a:cubicBezTo>
                <a:cubicBezTo>
                  <a:pt x="167533" y="77255"/>
                  <a:pt x="245354" y="24293"/>
                  <a:pt x="265890" y="8080"/>
                </a:cubicBezTo>
                <a:cubicBezTo>
                  <a:pt x="286426" y="-8133"/>
                  <a:pt x="276158" y="3216"/>
                  <a:pt x="265890" y="14565"/>
                </a:cubicBezTo>
              </a:path>
            </a:pathLst>
          </a:custGeom>
          <a:ln w="19050">
            <a:solidFill>
              <a:srgbClr val="00B05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AT"/>
          </a:p>
        </p:txBody>
      </p:sp>
    </p:spTree>
    <p:extLst>
      <p:ext uri="{BB962C8B-B14F-4D97-AF65-F5344CB8AC3E}">
        <p14:creationId xmlns:p14="http://schemas.microsoft.com/office/powerpoint/2010/main" val="1999555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6D770-33E5-88E5-0B8A-0E6B2AE1FBF5}"/>
              </a:ext>
            </a:extLst>
          </p:cNvPr>
          <p:cNvSpPr>
            <a:spLocks noGrp="1"/>
          </p:cNvSpPr>
          <p:nvPr>
            <p:ph type="title"/>
          </p:nvPr>
        </p:nvSpPr>
        <p:spPr>
          <a:xfrm>
            <a:off x="484723" y="365125"/>
            <a:ext cx="10930467" cy="1325563"/>
          </a:xfrm>
        </p:spPr>
        <p:txBody>
          <a:bodyPr/>
          <a:lstStyle/>
          <a:p>
            <a:r>
              <a:rPr lang="en-GB" dirty="0"/>
              <a:t>Underlying C</a:t>
            </a:r>
            <a:r>
              <a:rPr lang="en-AT" dirty="0"/>
              <a:t>ollaborative KG-Creation Processes</a:t>
            </a:r>
          </a:p>
        </p:txBody>
      </p:sp>
      <p:pic>
        <p:nvPicPr>
          <p:cNvPr id="6" name="Picture 5">
            <a:extLst>
              <a:ext uri="{FF2B5EF4-FFF2-40B4-BE49-F238E27FC236}">
                <a16:creationId xmlns:a16="http://schemas.microsoft.com/office/drawing/2014/main" id="{37773144-0B23-8E82-1BB2-05909FEBD14D}"/>
              </a:ext>
            </a:extLst>
          </p:cNvPr>
          <p:cNvPicPr>
            <a:picLocks noChangeAspect="1"/>
          </p:cNvPicPr>
          <p:nvPr/>
        </p:nvPicPr>
        <p:blipFill>
          <a:blip r:embed="rId2"/>
          <a:stretch>
            <a:fillRect/>
          </a:stretch>
        </p:blipFill>
        <p:spPr>
          <a:xfrm>
            <a:off x="838200" y="2215638"/>
            <a:ext cx="10576990" cy="1458895"/>
          </a:xfrm>
          <a:prstGeom prst="rect">
            <a:avLst/>
          </a:prstGeom>
        </p:spPr>
      </p:pic>
      <p:sp>
        <p:nvSpPr>
          <p:cNvPr id="8" name="TextBox 7">
            <a:extLst>
              <a:ext uri="{FF2B5EF4-FFF2-40B4-BE49-F238E27FC236}">
                <a16:creationId xmlns:a16="http://schemas.microsoft.com/office/drawing/2014/main" id="{D4DC4835-FEE8-9520-6566-D8CA5F58C6F0}"/>
              </a:ext>
            </a:extLst>
          </p:cNvPr>
          <p:cNvSpPr txBox="1"/>
          <p:nvPr/>
        </p:nvSpPr>
        <p:spPr>
          <a:xfrm>
            <a:off x="626532" y="5846544"/>
            <a:ext cx="10331457" cy="646331"/>
          </a:xfrm>
          <a:prstGeom prst="rect">
            <a:avLst/>
          </a:prstGeom>
          <a:noFill/>
        </p:spPr>
        <p:txBody>
          <a:bodyPr wrap="square">
            <a:spAutoFit/>
          </a:bodyPr>
          <a:lstStyle/>
          <a:p>
            <a:r>
              <a:rPr lang="en-GB" sz="1800" dirty="0">
                <a:effectLst/>
                <a:latin typeface="LMRoman8"/>
              </a:rPr>
              <a:t>Following:</a:t>
            </a:r>
          </a:p>
          <a:p>
            <a:r>
              <a:rPr lang="en-GB" sz="1800" i="1" dirty="0" err="1">
                <a:effectLst/>
                <a:latin typeface="LMRoman8"/>
              </a:rPr>
              <a:t>Piscopo</a:t>
            </a:r>
            <a:r>
              <a:rPr lang="en-GB" sz="1800" i="1" dirty="0">
                <a:effectLst/>
                <a:latin typeface="LMRoman8"/>
              </a:rPr>
              <a:t> and </a:t>
            </a:r>
            <a:r>
              <a:rPr lang="en-GB" sz="1800" i="1" dirty="0" err="1">
                <a:effectLst/>
                <a:latin typeface="LMRoman8"/>
              </a:rPr>
              <a:t>Simperl</a:t>
            </a:r>
            <a:r>
              <a:rPr lang="en-GB" sz="1800" i="1" dirty="0">
                <a:effectLst/>
                <a:latin typeface="LMRoman8"/>
              </a:rPr>
              <a:t>. Who Models the World? Collaborative Ontology Creation and User Roles in </a:t>
            </a:r>
            <a:r>
              <a:rPr lang="en-GB" sz="1800" i="1" dirty="0" err="1">
                <a:effectLst/>
                <a:latin typeface="LMRoman8"/>
              </a:rPr>
              <a:t>Wikidata</a:t>
            </a:r>
            <a:r>
              <a:rPr lang="en-GB" sz="1800" i="1" dirty="0">
                <a:effectLst/>
                <a:latin typeface="LMRoman8"/>
              </a:rPr>
              <a:t>.</a:t>
            </a:r>
            <a:r>
              <a:rPr lang="en-GB" sz="1800" dirty="0">
                <a:effectLst/>
                <a:latin typeface="LMRoman8"/>
              </a:rPr>
              <a:t> </a:t>
            </a:r>
            <a:endParaRPr lang="en-GB" dirty="0"/>
          </a:p>
        </p:txBody>
      </p:sp>
      <p:sp>
        <p:nvSpPr>
          <p:cNvPr id="9" name="Content Placeholder 2">
            <a:extLst>
              <a:ext uri="{FF2B5EF4-FFF2-40B4-BE49-F238E27FC236}">
                <a16:creationId xmlns:a16="http://schemas.microsoft.com/office/drawing/2014/main" id="{2CC0EEC3-F66C-353A-DB50-2440F695038F}"/>
              </a:ext>
            </a:extLst>
          </p:cNvPr>
          <p:cNvSpPr>
            <a:spLocks noGrp="1"/>
          </p:cNvSpPr>
          <p:nvPr>
            <p:ph idx="1"/>
          </p:nvPr>
        </p:nvSpPr>
        <p:spPr>
          <a:xfrm>
            <a:off x="838200" y="4199483"/>
            <a:ext cx="10515600" cy="1083717"/>
          </a:xfrm>
        </p:spPr>
        <p:txBody>
          <a:bodyPr/>
          <a:lstStyle/>
          <a:p>
            <a:r>
              <a:rPr lang="en-AT" b="1" i="1" dirty="0"/>
              <a:t>Question</a:t>
            </a:r>
            <a:r>
              <a:rPr lang="en-AT" dirty="0"/>
              <a:t>: How can we observe and analyse KG collaboration models?</a:t>
            </a:r>
          </a:p>
        </p:txBody>
      </p:sp>
    </p:spTree>
    <p:extLst>
      <p:ext uri="{BB962C8B-B14F-4D97-AF65-F5344CB8AC3E}">
        <p14:creationId xmlns:p14="http://schemas.microsoft.com/office/powerpoint/2010/main" val="1517690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99B7E-A514-E357-810D-1BC7669306B9}"/>
              </a:ext>
            </a:extLst>
          </p:cNvPr>
          <p:cNvSpPr>
            <a:spLocks noGrp="1"/>
          </p:cNvSpPr>
          <p:nvPr>
            <p:ph type="title"/>
          </p:nvPr>
        </p:nvSpPr>
        <p:spPr>
          <a:xfrm>
            <a:off x="304800" y="212725"/>
            <a:ext cx="11243733" cy="1325563"/>
          </a:xfrm>
        </p:spPr>
        <p:txBody>
          <a:bodyPr/>
          <a:lstStyle/>
          <a:p>
            <a:r>
              <a:rPr lang="en-AT" dirty="0"/>
              <a:t>Possible further directions to analyse collaboration in more detail:</a:t>
            </a:r>
          </a:p>
        </p:txBody>
      </p:sp>
      <p:sp>
        <p:nvSpPr>
          <p:cNvPr id="3" name="Content Placeholder 2">
            <a:extLst>
              <a:ext uri="{FF2B5EF4-FFF2-40B4-BE49-F238E27FC236}">
                <a16:creationId xmlns:a16="http://schemas.microsoft.com/office/drawing/2014/main" id="{1BB6683D-C810-1F2A-4C84-9CEF01B28D33}"/>
              </a:ext>
            </a:extLst>
          </p:cNvPr>
          <p:cNvSpPr>
            <a:spLocks noGrp="1"/>
          </p:cNvSpPr>
          <p:nvPr>
            <p:ph idx="1"/>
          </p:nvPr>
        </p:nvSpPr>
        <p:spPr>
          <a:xfrm>
            <a:off x="838199" y="1825625"/>
            <a:ext cx="10710333" cy="4351338"/>
          </a:xfrm>
        </p:spPr>
        <p:txBody>
          <a:bodyPr>
            <a:normAutofit/>
          </a:bodyPr>
          <a:lstStyle/>
          <a:p>
            <a:r>
              <a:rPr lang="en-AT" b="1" i="1" dirty="0"/>
              <a:t>Question: </a:t>
            </a:r>
            <a:r>
              <a:rPr lang="en-AT" i="1" dirty="0"/>
              <a:t>How does the schema evolve in relation to</a:t>
            </a:r>
            <a:r>
              <a:rPr lang="en-GB" i="1" dirty="0"/>
              <a:t> t</a:t>
            </a:r>
            <a:r>
              <a:rPr lang="en-AT" i="1" dirty="0"/>
              <a:t>he data?</a:t>
            </a:r>
          </a:p>
          <a:p>
            <a:r>
              <a:rPr lang="en-AT" b="1" i="1" dirty="0"/>
              <a:t>Question:</a:t>
            </a:r>
            <a:r>
              <a:rPr lang="en-AT" i="1" dirty="0"/>
              <a:t> How is the use of the schema related to specific user communities?</a:t>
            </a:r>
          </a:p>
          <a:p>
            <a:endParaRPr lang="en-AT" i="1" dirty="0"/>
          </a:p>
          <a:p>
            <a:pPr marL="457200" lvl="1" indent="0">
              <a:buNone/>
            </a:pPr>
            <a:endParaRPr lang="en-AT" i="1" dirty="0"/>
          </a:p>
        </p:txBody>
      </p:sp>
    </p:spTree>
    <p:extLst>
      <p:ext uri="{BB962C8B-B14F-4D97-AF65-F5344CB8AC3E}">
        <p14:creationId xmlns:p14="http://schemas.microsoft.com/office/powerpoint/2010/main" val="1841264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99B7E-A514-E357-810D-1BC7669306B9}"/>
              </a:ext>
            </a:extLst>
          </p:cNvPr>
          <p:cNvSpPr>
            <a:spLocks noGrp="1"/>
          </p:cNvSpPr>
          <p:nvPr>
            <p:ph type="title"/>
          </p:nvPr>
        </p:nvSpPr>
        <p:spPr>
          <a:xfrm>
            <a:off x="304800" y="212725"/>
            <a:ext cx="11243733" cy="1325563"/>
          </a:xfrm>
        </p:spPr>
        <p:txBody>
          <a:bodyPr/>
          <a:lstStyle/>
          <a:p>
            <a:r>
              <a:rPr lang="en-AT" dirty="0"/>
              <a:t>Possible further directions to analyse collaboration in more detail:</a:t>
            </a:r>
          </a:p>
        </p:txBody>
      </p:sp>
      <p:sp>
        <p:nvSpPr>
          <p:cNvPr id="3" name="Content Placeholder 2">
            <a:extLst>
              <a:ext uri="{FF2B5EF4-FFF2-40B4-BE49-F238E27FC236}">
                <a16:creationId xmlns:a16="http://schemas.microsoft.com/office/drawing/2014/main" id="{1BB6683D-C810-1F2A-4C84-9CEF01B28D33}"/>
              </a:ext>
            </a:extLst>
          </p:cNvPr>
          <p:cNvSpPr>
            <a:spLocks noGrp="1"/>
          </p:cNvSpPr>
          <p:nvPr>
            <p:ph idx="1"/>
          </p:nvPr>
        </p:nvSpPr>
        <p:spPr>
          <a:xfrm>
            <a:off x="838199" y="1825625"/>
            <a:ext cx="5458837" cy="4351338"/>
          </a:xfrm>
        </p:spPr>
        <p:txBody>
          <a:bodyPr>
            <a:normAutofit/>
          </a:bodyPr>
          <a:lstStyle/>
          <a:p>
            <a:r>
              <a:rPr lang="en-AT" i="1" dirty="0"/>
              <a:t>Starting points/hypotheses:</a:t>
            </a:r>
          </a:p>
          <a:p>
            <a:pPr lvl="1"/>
            <a:r>
              <a:rPr lang="en-AT" i="1" dirty="0"/>
              <a:t>Schema in Open KGs like Wikidata evolve in a modular fashion</a:t>
            </a:r>
          </a:p>
          <a:p>
            <a:endParaRPr lang="en-AT" i="1" dirty="0"/>
          </a:p>
          <a:p>
            <a:endParaRPr lang="en-AT" i="1" dirty="0"/>
          </a:p>
          <a:p>
            <a:pPr marL="0" indent="0">
              <a:buNone/>
            </a:pPr>
            <a:endParaRPr lang="en-AT" sz="4800" i="1" dirty="0"/>
          </a:p>
          <a:p>
            <a:r>
              <a:rPr lang="en-AT" i="1" dirty="0"/>
              <a:t>Challenge:</a:t>
            </a:r>
          </a:p>
          <a:p>
            <a:pPr lvl="1"/>
            <a:r>
              <a:rPr lang="en-US" i="1" dirty="0"/>
              <a:t>Again: User/collaboration </a:t>
            </a:r>
            <a:r>
              <a:rPr lang="en-US" b="1" i="1" dirty="0"/>
              <a:t>data not “readily available”</a:t>
            </a:r>
            <a:endParaRPr lang="en-AT" i="1" dirty="0"/>
          </a:p>
          <a:p>
            <a:pPr lvl="1"/>
            <a:endParaRPr lang="en-AT" i="1" dirty="0"/>
          </a:p>
        </p:txBody>
      </p:sp>
      <p:pic>
        <p:nvPicPr>
          <p:cNvPr id="4" name="Picture 3">
            <a:extLst>
              <a:ext uri="{FF2B5EF4-FFF2-40B4-BE49-F238E27FC236}">
                <a16:creationId xmlns:a16="http://schemas.microsoft.com/office/drawing/2014/main" id="{A72AFBE0-9630-9B58-FEDF-353ACAA391FE}"/>
              </a:ext>
            </a:extLst>
          </p:cNvPr>
          <p:cNvPicPr>
            <a:picLocks noChangeAspect="1"/>
          </p:cNvPicPr>
          <p:nvPr/>
        </p:nvPicPr>
        <p:blipFill>
          <a:blip r:embed="rId2"/>
          <a:stretch>
            <a:fillRect/>
          </a:stretch>
        </p:blipFill>
        <p:spPr>
          <a:xfrm>
            <a:off x="5267348" y="2732884"/>
            <a:ext cx="6194898" cy="1966164"/>
          </a:xfrm>
          <a:prstGeom prst="rect">
            <a:avLst/>
          </a:prstGeom>
          <a:ln>
            <a:solidFill>
              <a:schemeClr val="accent1"/>
            </a:solidFill>
          </a:ln>
        </p:spPr>
      </p:pic>
      <p:sp>
        <p:nvSpPr>
          <p:cNvPr id="5" name="Rounded Rectangular Callout 4">
            <a:extLst>
              <a:ext uri="{FF2B5EF4-FFF2-40B4-BE49-F238E27FC236}">
                <a16:creationId xmlns:a16="http://schemas.microsoft.com/office/drawing/2014/main" id="{6F99F832-8FB7-2A5C-B7F8-0BB32448162E}"/>
              </a:ext>
            </a:extLst>
          </p:cNvPr>
          <p:cNvSpPr/>
          <p:nvPr/>
        </p:nvSpPr>
        <p:spPr>
          <a:xfrm>
            <a:off x="5926666" y="1614801"/>
            <a:ext cx="2081719" cy="1057073"/>
          </a:xfrm>
          <a:prstGeom prst="wedgeRoundRectCallout">
            <a:avLst>
              <a:gd name="adj1" fmla="val 45837"/>
              <a:gd name="adj2" fmla="val 7205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Position paper, Wikidata Workshop 2022</a:t>
            </a:r>
          </a:p>
        </p:txBody>
      </p:sp>
      <p:pic>
        <p:nvPicPr>
          <p:cNvPr id="6" name="Picture 5">
            <a:extLst>
              <a:ext uri="{FF2B5EF4-FFF2-40B4-BE49-F238E27FC236}">
                <a16:creationId xmlns:a16="http://schemas.microsoft.com/office/drawing/2014/main" id="{7D1DC588-C835-3B58-0C49-0206D676C07D}"/>
              </a:ext>
            </a:extLst>
          </p:cNvPr>
          <p:cNvPicPr>
            <a:picLocks noChangeAspect="1"/>
          </p:cNvPicPr>
          <p:nvPr/>
        </p:nvPicPr>
        <p:blipFill>
          <a:blip r:embed="rId3"/>
          <a:stretch>
            <a:fillRect/>
          </a:stretch>
        </p:blipFill>
        <p:spPr>
          <a:xfrm>
            <a:off x="6066635" y="4761531"/>
            <a:ext cx="5395611" cy="1852966"/>
          </a:xfrm>
          <a:prstGeom prst="rect">
            <a:avLst/>
          </a:prstGeom>
        </p:spPr>
      </p:pic>
      <p:sp>
        <p:nvSpPr>
          <p:cNvPr id="9" name="TextBox 8">
            <a:extLst>
              <a:ext uri="{FF2B5EF4-FFF2-40B4-BE49-F238E27FC236}">
                <a16:creationId xmlns:a16="http://schemas.microsoft.com/office/drawing/2014/main" id="{4E763284-40F9-35BA-4033-BA1148F6D865}"/>
              </a:ext>
            </a:extLst>
          </p:cNvPr>
          <p:cNvSpPr txBox="1"/>
          <p:nvPr/>
        </p:nvSpPr>
        <p:spPr>
          <a:xfrm>
            <a:off x="6476187" y="6523091"/>
            <a:ext cx="6828817" cy="307777"/>
          </a:xfrm>
          <a:prstGeom prst="rect">
            <a:avLst/>
          </a:prstGeom>
          <a:noFill/>
        </p:spPr>
        <p:txBody>
          <a:bodyPr wrap="square">
            <a:spAutoFit/>
          </a:bodyPr>
          <a:lstStyle/>
          <a:p>
            <a:r>
              <a:rPr lang="en-AT" sz="1400" dirty="0">
                <a:hlinkClick r:id="rId4"/>
              </a:rPr>
              <a:t>http://polleres.net/supervised_theses/Nicola_Krenn_MSc_2023.pdf</a:t>
            </a:r>
            <a:endParaRPr lang="en-AT" sz="1400" dirty="0"/>
          </a:p>
        </p:txBody>
      </p:sp>
      <p:grpSp>
        <p:nvGrpSpPr>
          <p:cNvPr id="11" name="Group 10">
            <a:extLst>
              <a:ext uri="{FF2B5EF4-FFF2-40B4-BE49-F238E27FC236}">
                <a16:creationId xmlns:a16="http://schemas.microsoft.com/office/drawing/2014/main" id="{7B06783B-77DC-6A1F-EB9B-5F9D2E10BC03}"/>
              </a:ext>
            </a:extLst>
          </p:cNvPr>
          <p:cNvGrpSpPr/>
          <p:nvPr/>
        </p:nvGrpSpPr>
        <p:grpSpPr>
          <a:xfrm>
            <a:off x="890079" y="1509693"/>
            <a:ext cx="7113439" cy="1966163"/>
            <a:chOff x="890079" y="1509693"/>
            <a:chExt cx="7113439" cy="1966163"/>
          </a:xfrm>
        </p:grpSpPr>
        <p:sp>
          <p:nvSpPr>
            <p:cNvPr id="7" name="Rounded Rectangular Callout 6">
              <a:extLst>
                <a:ext uri="{FF2B5EF4-FFF2-40B4-BE49-F238E27FC236}">
                  <a16:creationId xmlns:a16="http://schemas.microsoft.com/office/drawing/2014/main" id="{A1DB2ADD-8934-82D7-5F92-361462E9E4C2}"/>
                </a:ext>
              </a:extLst>
            </p:cNvPr>
            <p:cNvSpPr/>
            <p:nvPr/>
          </p:nvSpPr>
          <p:spPr>
            <a:xfrm>
              <a:off x="890079" y="1509693"/>
              <a:ext cx="7113439" cy="1966163"/>
            </a:xfrm>
            <a:prstGeom prst="wedgeRoundRectCallout">
              <a:avLst>
                <a:gd name="adj1" fmla="val 28793"/>
                <a:gd name="adj2" fmla="val 12352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Extract aggregated log for analysis </a:t>
              </a:r>
            </a:p>
            <a:p>
              <a:pPr algn="ctr"/>
              <a:r>
                <a:rPr lang="en-GB" dirty="0"/>
                <a:t>U</a:t>
              </a:r>
              <a:r>
                <a:rPr lang="en-AT" dirty="0"/>
                <a:t>sers, vocabulary (classes/properties), entities:</a:t>
              </a:r>
            </a:p>
            <a:p>
              <a:pPr algn="ctr"/>
              <a:endParaRPr lang="en-AT" dirty="0"/>
            </a:p>
            <a:p>
              <a:pPr algn="ctr"/>
              <a:endParaRPr lang="en-AT" dirty="0"/>
            </a:p>
            <a:p>
              <a:pPr algn="ctr"/>
              <a:endParaRPr lang="en-AT" dirty="0"/>
            </a:p>
            <a:p>
              <a:pPr algn="ctr"/>
              <a:endParaRPr lang="en-AT" dirty="0"/>
            </a:p>
            <a:p>
              <a:pPr algn="ctr"/>
              <a:endParaRPr lang="en-AT" dirty="0"/>
            </a:p>
          </p:txBody>
        </p:sp>
        <p:pic>
          <p:nvPicPr>
            <p:cNvPr id="10" name="Picture 9">
              <a:extLst>
                <a:ext uri="{FF2B5EF4-FFF2-40B4-BE49-F238E27FC236}">
                  <a16:creationId xmlns:a16="http://schemas.microsoft.com/office/drawing/2014/main" id="{F828FF18-441D-2DF9-0C0D-653D3B967DE6}"/>
                </a:ext>
              </a:extLst>
            </p:cNvPr>
            <p:cNvPicPr>
              <a:picLocks noChangeAspect="1"/>
            </p:cNvPicPr>
            <p:nvPr/>
          </p:nvPicPr>
          <p:blipFill>
            <a:blip r:embed="rId5"/>
            <a:stretch>
              <a:fillRect/>
            </a:stretch>
          </p:blipFill>
          <p:spPr>
            <a:xfrm>
              <a:off x="1295714" y="2087589"/>
              <a:ext cx="6311900" cy="1295400"/>
            </a:xfrm>
            <a:prstGeom prst="rect">
              <a:avLst/>
            </a:prstGeom>
          </p:spPr>
        </p:pic>
      </p:grpSp>
      <p:pic>
        <p:nvPicPr>
          <p:cNvPr id="1026" name="Picture 2" descr="Work in progress - Free business icons">
            <a:extLst>
              <a:ext uri="{FF2B5EF4-FFF2-40B4-BE49-F238E27FC236}">
                <a16:creationId xmlns:a16="http://schemas.microsoft.com/office/drawing/2014/main" id="{57058BD2-FF37-027A-5200-29A05757FE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785549">
            <a:off x="8568809" y="634620"/>
            <a:ext cx="841211" cy="841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15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18FB-A833-D9BD-B458-71CE432610AF}"/>
              </a:ext>
            </a:extLst>
          </p:cNvPr>
          <p:cNvSpPr>
            <a:spLocks noGrp="1"/>
          </p:cNvSpPr>
          <p:nvPr>
            <p:ph type="title"/>
          </p:nvPr>
        </p:nvSpPr>
        <p:spPr/>
        <p:txBody>
          <a:bodyPr/>
          <a:lstStyle/>
          <a:p>
            <a:r>
              <a:rPr lang="en-AT" dirty="0"/>
              <a:t>Main questions:</a:t>
            </a:r>
          </a:p>
        </p:txBody>
      </p:sp>
      <p:sp>
        <p:nvSpPr>
          <p:cNvPr id="3" name="Content Placeholder 2">
            <a:extLst>
              <a:ext uri="{FF2B5EF4-FFF2-40B4-BE49-F238E27FC236}">
                <a16:creationId xmlns:a16="http://schemas.microsoft.com/office/drawing/2014/main" id="{955A9E56-344F-71AC-87D6-27FCBB1AEC2D}"/>
              </a:ext>
            </a:extLst>
          </p:cNvPr>
          <p:cNvSpPr>
            <a:spLocks noGrp="1"/>
          </p:cNvSpPr>
          <p:nvPr>
            <p:ph idx="1"/>
          </p:nvPr>
        </p:nvSpPr>
        <p:spPr>
          <a:xfrm>
            <a:off x="838200" y="1825625"/>
            <a:ext cx="8746787" cy="4351338"/>
          </a:xfrm>
        </p:spPr>
        <p:txBody>
          <a:bodyPr>
            <a:normAutofit/>
          </a:bodyPr>
          <a:lstStyle/>
          <a:p>
            <a:r>
              <a:rPr lang="en-GB" i="1" dirty="0">
                <a:effectLst/>
                <a:latin typeface="LMRoman10"/>
              </a:rPr>
              <a:t>Which publicly accessible, open KGs are observable in a manner that would allow a longitudinal analysis of their evolution and how? </a:t>
            </a:r>
          </a:p>
          <a:p>
            <a:endParaRPr lang="en-GB" i="1" dirty="0">
              <a:effectLst/>
              <a:latin typeface="LMRoman10"/>
            </a:endParaRPr>
          </a:p>
          <a:p>
            <a:r>
              <a:rPr lang="en-GB" b="1" i="1" dirty="0">
                <a:effectLst/>
                <a:latin typeface="LMRoman10"/>
              </a:rPr>
              <a:t>Do we have the right metrics to analys</a:t>
            </a:r>
            <a:r>
              <a:rPr lang="en-GB" b="1" i="1" dirty="0">
                <a:latin typeface="LMRoman10"/>
              </a:rPr>
              <a:t>e KGs’ evolution</a:t>
            </a:r>
            <a:r>
              <a:rPr lang="en-GB" b="1" i="1" dirty="0">
                <a:effectLst/>
                <a:latin typeface="LMRoman10"/>
              </a:rPr>
              <a:t>?</a:t>
            </a:r>
          </a:p>
          <a:p>
            <a:pPr marL="0" indent="0">
              <a:buNone/>
            </a:pPr>
            <a:endParaRPr lang="en-GB" i="1" dirty="0">
              <a:effectLst/>
              <a:latin typeface="LMRoman10"/>
            </a:endParaRPr>
          </a:p>
          <a:p>
            <a:r>
              <a:rPr lang="en-GB" i="1" dirty="0">
                <a:latin typeface="LMRoman10"/>
              </a:rPr>
              <a:t>D</a:t>
            </a:r>
            <a:r>
              <a:rPr lang="en-GB" i="1" dirty="0">
                <a:effectLst/>
                <a:latin typeface="LMRoman10"/>
              </a:rPr>
              <a:t>o we have the right techniques to process evolving KGs?</a:t>
            </a:r>
            <a:r>
              <a:rPr lang="en-GB" sz="2400" i="1" dirty="0">
                <a:effectLst/>
                <a:latin typeface="LMRoman10"/>
              </a:rPr>
              <a:t> </a:t>
            </a:r>
            <a:endParaRPr lang="en-GB" sz="3600" dirty="0"/>
          </a:p>
          <a:p>
            <a:endParaRPr lang="en-GB" sz="3600" dirty="0"/>
          </a:p>
        </p:txBody>
      </p:sp>
      <p:pic>
        <p:nvPicPr>
          <p:cNvPr id="4" name="Picture 3">
            <a:extLst>
              <a:ext uri="{FF2B5EF4-FFF2-40B4-BE49-F238E27FC236}">
                <a16:creationId xmlns:a16="http://schemas.microsoft.com/office/drawing/2014/main" id="{FF6F6FBD-672E-9F76-23D3-D4AE51B4216F}"/>
              </a:ext>
            </a:extLst>
          </p:cNvPr>
          <p:cNvPicPr>
            <a:picLocks noChangeAspect="1"/>
          </p:cNvPicPr>
          <p:nvPr/>
        </p:nvPicPr>
        <p:blipFill>
          <a:blip r:embed="rId2"/>
          <a:stretch>
            <a:fillRect/>
          </a:stretch>
        </p:blipFill>
        <p:spPr>
          <a:xfrm rot="20695148">
            <a:off x="9336065" y="252763"/>
            <a:ext cx="2431350" cy="3689433"/>
          </a:xfrm>
          <a:prstGeom prst="rect">
            <a:avLst/>
          </a:prstGeom>
          <a:ln>
            <a:solidFill>
              <a:schemeClr val="accent1"/>
            </a:solidFill>
          </a:ln>
        </p:spPr>
      </p:pic>
    </p:spTree>
    <p:extLst>
      <p:ext uri="{BB962C8B-B14F-4D97-AF65-F5344CB8AC3E}">
        <p14:creationId xmlns:p14="http://schemas.microsoft.com/office/powerpoint/2010/main" val="3726873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603F0-878F-34C8-ACDC-FD1B7003F5B1}"/>
              </a:ext>
            </a:extLst>
          </p:cNvPr>
          <p:cNvSpPr>
            <a:spLocks noGrp="1"/>
          </p:cNvSpPr>
          <p:nvPr>
            <p:ph type="title"/>
          </p:nvPr>
        </p:nvSpPr>
        <p:spPr/>
        <p:txBody>
          <a:bodyPr/>
          <a:lstStyle/>
          <a:p>
            <a:r>
              <a:rPr lang="en-AT" dirty="0"/>
              <a:t>From static metrics to dynamic metrics</a:t>
            </a:r>
          </a:p>
        </p:txBody>
      </p:sp>
      <p:sp>
        <p:nvSpPr>
          <p:cNvPr id="3" name="Content Placeholder 2">
            <a:extLst>
              <a:ext uri="{FF2B5EF4-FFF2-40B4-BE49-F238E27FC236}">
                <a16:creationId xmlns:a16="http://schemas.microsoft.com/office/drawing/2014/main" id="{1C380A7D-6E45-5EB7-246B-425BD9C2B360}"/>
              </a:ext>
            </a:extLst>
          </p:cNvPr>
          <p:cNvSpPr>
            <a:spLocks noGrp="1"/>
          </p:cNvSpPr>
          <p:nvPr>
            <p:ph idx="1"/>
          </p:nvPr>
        </p:nvSpPr>
        <p:spPr>
          <a:xfrm>
            <a:off x="838200" y="1490662"/>
            <a:ext cx="10515600" cy="4351338"/>
          </a:xfrm>
        </p:spPr>
        <p:txBody>
          <a:bodyPr/>
          <a:lstStyle/>
          <a:p>
            <a:r>
              <a:rPr lang="en-AT" dirty="0"/>
              <a:t>Basic (static) </a:t>
            </a:r>
            <a:r>
              <a:rPr lang="en-AT" b="1" i="1" dirty="0"/>
              <a:t>Graph metrics</a:t>
            </a:r>
            <a:r>
              <a:rPr lang="en-AT" dirty="0"/>
              <a:t>, e.g.</a:t>
            </a:r>
          </a:p>
          <a:p>
            <a:pPr marL="0" indent="0">
              <a:buNone/>
            </a:pPr>
            <a:endParaRPr lang="en-AT" dirty="0"/>
          </a:p>
        </p:txBody>
      </p:sp>
      <p:pic>
        <p:nvPicPr>
          <p:cNvPr id="4" name="Picture 3">
            <a:extLst>
              <a:ext uri="{FF2B5EF4-FFF2-40B4-BE49-F238E27FC236}">
                <a16:creationId xmlns:a16="http://schemas.microsoft.com/office/drawing/2014/main" id="{FA541946-ED20-41F7-6ED5-D2B5498B6968}"/>
              </a:ext>
            </a:extLst>
          </p:cNvPr>
          <p:cNvPicPr>
            <a:picLocks noChangeAspect="1"/>
          </p:cNvPicPr>
          <p:nvPr/>
        </p:nvPicPr>
        <p:blipFill>
          <a:blip r:embed="rId2"/>
          <a:stretch>
            <a:fillRect/>
          </a:stretch>
        </p:blipFill>
        <p:spPr>
          <a:xfrm>
            <a:off x="1431534" y="2030676"/>
            <a:ext cx="9328932" cy="4166923"/>
          </a:xfrm>
          <a:prstGeom prst="rect">
            <a:avLst/>
          </a:prstGeom>
        </p:spPr>
      </p:pic>
    </p:spTree>
    <p:extLst>
      <p:ext uri="{BB962C8B-B14F-4D97-AF65-F5344CB8AC3E}">
        <p14:creationId xmlns:p14="http://schemas.microsoft.com/office/powerpoint/2010/main" val="3162136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603F0-878F-34C8-ACDC-FD1B7003F5B1}"/>
              </a:ext>
            </a:extLst>
          </p:cNvPr>
          <p:cNvSpPr>
            <a:spLocks noGrp="1"/>
          </p:cNvSpPr>
          <p:nvPr>
            <p:ph type="title"/>
          </p:nvPr>
        </p:nvSpPr>
        <p:spPr/>
        <p:txBody>
          <a:bodyPr/>
          <a:lstStyle/>
          <a:p>
            <a:r>
              <a:rPr lang="en-AT" dirty="0"/>
              <a:t>From static metrics to dynamic metrics</a:t>
            </a:r>
          </a:p>
        </p:txBody>
      </p:sp>
      <p:sp>
        <p:nvSpPr>
          <p:cNvPr id="3" name="Content Placeholder 2">
            <a:extLst>
              <a:ext uri="{FF2B5EF4-FFF2-40B4-BE49-F238E27FC236}">
                <a16:creationId xmlns:a16="http://schemas.microsoft.com/office/drawing/2014/main" id="{1C380A7D-6E45-5EB7-246B-425BD9C2B360}"/>
              </a:ext>
            </a:extLst>
          </p:cNvPr>
          <p:cNvSpPr>
            <a:spLocks noGrp="1"/>
          </p:cNvSpPr>
          <p:nvPr>
            <p:ph idx="1"/>
          </p:nvPr>
        </p:nvSpPr>
        <p:spPr>
          <a:xfrm>
            <a:off x="838200" y="1490662"/>
            <a:ext cx="10515600" cy="4351338"/>
          </a:xfrm>
        </p:spPr>
        <p:txBody>
          <a:bodyPr/>
          <a:lstStyle/>
          <a:p>
            <a:r>
              <a:rPr lang="en-AT" dirty="0"/>
              <a:t>Basic (static) </a:t>
            </a:r>
            <a:r>
              <a:rPr lang="en-AT" b="1" i="1" dirty="0"/>
              <a:t>Knowledge Graph metrics</a:t>
            </a:r>
            <a:r>
              <a:rPr lang="en-AT" dirty="0"/>
              <a:t>, e.g.</a:t>
            </a:r>
          </a:p>
          <a:p>
            <a:pPr marL="0" indent="0">
              <a:buNone/>
            </a:pPr>
            <a:endParaRPr lang="en-AT" dirty="0"/>
          </a:p>
        </p:txBody>
      </p:sp>
      <p:pic>
        <p:nvPicPr>
          <p:cNvPr id="5" name="Picture 4">
            <a:extLst>
              <a:ext uri="{FF2B5EF4-FFF2-40B4-BE49-F238E27FC236}">
                <a16:creationId xmlns:a16="http://schemas.microsoft.com/office/drawing/2014/main" id="{B1F24D0C-14CC-44FE-0F97-4B430D6E55FC}"/>
              </a:ext>
            </a:extLst>
          </p:cNvPr>
          <p:cNvPicPr>
            <a:picLocks noChangeAspect="1"/>
          </p:cNvPicPr>
          <p:nvPr/>
        </p:nvPicPr>
        <p:blipFill>
          <a:blip r:embed="rId2"/>
          <a:stretch>
            <a:fillRect/>
          </a:stretch>
        </p:blipFill>
        <p:spPr>
          <a:xfrm>
            <a:off x="1470498" y="2005459"/>
            <a:ext cx="7952362" cy="4810688"/>
          </a:xfrm>
          <a:prstGeom prst="rect">
            <a:avLst/>
          </a:prstGeom>
        </p:spPr>
      </p:pic>
    </p:spTree>
    <p:extLst>
      <p:ext uri="{BB962C8B-B14F-4D97-AF65-F5344CB8AC3E}">
        <p14:creationId xmlns:p14="http://schemas.microsoft.com/office/powerpoint/2010/main" val="188250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5DE8D-7D83-080B-3FEE-F8AA2CE699EF}"/>
              </a:ext>
            </a:extLst>
          </p:cNvPr>
          <p:cNvSpPr>
            <a:spLocks noGrp="1"/>
          </p:cNvSpPr>
          <p:nvPr>
            <p:ph type="title"/>
          </p:nvPr>
        </p:nvSpPr>
        <p:spPr>
          <a:xfrm>
            <a:off x="500164" y="155032"/>
            <a:ext cx="11191672" cy="1325563"/>
          </a:xfrm>
        </p:spPr>
        <p:txBody>
          <a:bodyPr>
            <a:normAutofit/>
          </a:bodyPr>
          <a:lstStyle/>
          <a:p>
            <a:r>
              <a:rPr lang="en-AT" sz="3600" dirty="0"/>
              <a:t>Challenge: What do these metrics tell us over time?</a:t>
            </a:r>
          </a:p>
        </p:txBody>
      </p:sp>
      <p:sp>
        <p:nvSpPr>
          <p:cNvPr id="3" name="Content Placeholder 2">
            <a:extLst>
              <a:ext uri="{FF2B5EF4-FFF2-40B4-BE49-F238E27FC236}">
                <a16:creationId xmlns:a16="http://schemas.microsoft.com/office/drawing/2014/main" id="{5B22EED9-0D83-E931-034C-17B00BB8647D}"/>
              </a:ext>
            </a:extLst>
          </p:cNvPr>
          <p:cNvSpPr>
            <a:spLocks noGrp="1"/>
          </p:cNvSpPr>
          <p:nvPr>
            <p:ph idx="1"/>
          </p:nvPr>
        </p:nvSpPr>
        <p:spPr>
          <a:xfrm>
            <a:off x="838200" y="1825625"/>
            <a:ext cx="10515600" cy="4828094"/>
          </a:xfrm>
        </p:spPr>
        <p:txBody>
          <a:bodyPr>
            <a:normAutofit lnSpcReduction="10000"/>
          </a:bodyPr>
          <a:lstStyle/>
          <a:p>
            <a:endParaRPr lang="en-AT" dirty="0"/>
          </a:p>
          <a:p>
            <a:endParaRPr lang="en-AT" dirty="0"/>
          </a:p>
          <a:p>
            <a:endParaRPr lang="en-AT" dirty="0"/>
          </a:p>
          <a:p>
            <a:endParaRPr lang="en-AT" dirty="0"/>
          </a:p>
          <a:p>
            <a:endParaRPr lang="en-AT" dirty="0"/>
          </a:p>
          <a:p>
            <a:r>
              <a:rPr lang="en-AT" dirty="0"/>
              <a:t>Bottomline/Challenges:</a:t>
            </a:r>
          </a:p>
          <a:p>
            <a:pPr lvl="1"/>
            <a:r>
              <a:rPr lang="en-AT" dirty="0"/>
              <a:t>These metrics are not sufficient to track </a:t>
            </a:r>
            <a:r>
              <a:rPr lang="en-AT" b="1" i="1" dirty="0"/>
              <a:t>patterns of evolution…</a:t>
            </a:r>
          </a:p>
          <a:p>
            <a:pPr lvl="1"/>
            <a:r>
              <a:rPr lang="en-AT" b="1" i="1" dirty="0"/>
              <a:t>We need to track changes on a finer granularity level</a:t>
            </a:r>
          </a:p>
          <a:p>
            <a:pPr lvl="1"/>
            <a:r>
              <a:rPr lang="en-AT" b="1" i="1" dirty="0"/>
              <a:t>We need new metrics (from other fields):</a:t>
            </a:r>
          </a:p>
          <a:p>
            <a:pPr lvl="2"/>
            <a:r>
              <a:rPr lang="en-GB" i="1" dirty="0"/>
              <a:t>T</a:t>
            </a:r>
            <a:r>
              <a:rPr lang="en-AT" i="1" dirty="0"/>
              <a:t>ime series analyses (change frequencies, seasonality)</a:t>
            </a:r>
          </a:p>
          <a:p>
            <a:pPr lvl="2"/>
            <a:r>
              <a:rPr lang="en-AT" i="1" dirty="0"/>
              <a:t>Network science (dynamics of networks)</a:t>
            </a:r>
          </a:p>
          <a:p>
            <a:pPr marL="914400" lvl="2" indent="0">
              <a:buNone/>
            </a:pPr>
            <a:r>
              <a:rPr lang="en-AT" i="1" dirty="0"/>
              <a:t>   etc.</a:t>
            </a:r>
          </a:p>
        </p:txBody>
      </p:sp>
      <p:pic>
        <p:nvPicPr>
          <p:cNvPr id="4" name="Picture 3">
            <a:extLst>
              <a:ext uri="{FF2B5EF4-FFF2-40B4-BE49-F238E27FC236}">
                <a16:creationId xmlns:a16="http://schemas.microsoft.com/office/drawing/2014/main" id="{FA5D6B59-C790-239F-0427-3F3DC98F3748}"/>
              </a:ext>
            </a:extLst>
          </p:cNvPr>
          <p:cNvPicPr>
            <a:picLocks noChangeAspect="1"/>
          </p:cNvPicPr>
          <p:nvPr/>
        </p:nvPicPr>
        <p:blipFill>
          <a:blip r:embed="rId2"/>
          <a:stretch>
            <a:fillRect/>
          </a:stretch>
        </p:blipFill>
        <p:spPr>
          <a:xfrm>
            <a:off x="2371928" y="1480595"/>
            <a:ext cx="7772400" cy="2405233"/>
          </a:xfrm>
          <a:prstGeom prst="rect">
            <a:avLst/>
          </a:prstGeom>
        </p:spPr>
      </p:pic>
    </p:spTree>
    <p:extLst>
      <p:ext uri="{BB962C8B-B14F-4D97-AF65-F5344CB8AC3E}">
        <p14:creationId xmlns:p14="http://schemas.microsoft.com/office/powerpoint/2010/main" val="246399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E602-234E-BB43-439C-38F574F4B1A0}"/>
              </a:ext>
            </a:extLst>
          </p:cNvPr>
          <p:cNvSpPr>
            <a:spLocks noGrp="1"/>
          </p:cNvSpPr>
          <p:nvPr>
            <p:ph type="title"/>
          </p:nvPr>
        </p:nvSpPr>
        <p:spPr/>
        <p:txBody>
          <a:bodyPr/>
          <a:lstStyle/>
          <a:p>
            <a:r>
              <a:rPr lang="en-AT" dirty="0"/>
              <a:t>More Open question(s)</a:t>
            </a:r>
          </a:p>
        </p:txBody>
      </p:sp>
      <p:sp>
        <p:nvSpPr>
          <p:cNvPr id="3" name="Content Placeholder 2">
            <a:extLst>
              <a:ext uri="{FF2B5EF4-FFF2-40B4-BE49-F238E27FC236}">
                <a16:creationId xmlns:a16="http://schemas.microsoft.com/office/drawing/2014/main" id="{CC096BE0-5F36-DB2C-38EB-F313A1480DF0}"/>
              </a:ext>
            </a:extLst>
          </p:cNvPr>
          <p:cNvSpPr>
            <a:spLocks noGrp="1"/>
          </p:cNvSpPr>
          <p:nvPr>
            <p:ph idx="1"/>
          </p:nvPr>
        </p:nvSpPr>
        <p:spPr/>
        <p:txBody>
          <a:bodyPr/>
          <a:lstStyle/>
          <a:p>
            <a:r>
              <a:rPr lang="en-AT" dirty="0"/>
              <a:t>How does consistency evolve over time (and why is this important)?</a:t>
            </a:r>
          </a:p>
          <a:p>
            <a:endParaRPr lang="en-AT" i="1" dirty="0"/>
          </a:p>
          <a:p>
            <a:r>
              <a:rPr lang="en-AT" i="1" dirty="0"/>
              <a:t>Challenge:</a:t>
            </a:r>
          </a:p>
          <a:p>
            <a:pPr lvl="1"/>
            <a:r>
              <a:rPr lang="en-US" i="1" dirty="0"/>
              <a:t>Our “classical” tools (OWL, SHACL?) are not really useful here directly</a:t>
            </a:r>
          </a:p>
          <a:p>
            <a:pPr lvl="1"/>
            <a:endParaRPr lang="en-US" i="1" dirty="0"/>
          </a:p>
          <a:p>
            <a:pPr marL="457200" lvl="1" indent="0">
              <a:buNone/>
            </a:pPr>
            <a:endParaRPr lang="en-AT" dirty="0"/>
          </a:p>
        </p:txBody>
      </p:sp>
    </p:spTree>
    <p:extLst>
      <p:ext uri="{BB962C8B-B14F-4D97-AF65-F5344CB8AC3E}">
        <p14:creationId xmlns:p14="http://schemas.microsoft.com/office/powerpoint/2010/main" val="1865850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61B23-F23C-EFE9-B01B-75D2E7734BBF}"/>
              </a:ext>
            </a:extLst>
          </p:cNvPr>
          <p:cNvSpPr>
            <a:spLocks noGrp="1"/>
          </p:cNvSpPr>
          <p:nvPr>
            <p:ph type="title"/>
          </p:nvPr>
        </p:nvSpPr>
        <p:spPr/>
        <p:txBody>
          <a:bodyPr/>
          <a:lstStyle/>
          <a:p>
            <a:r>
              <a:rPr lang="en-AT" dirty="0"/>
              <a:t>wish I had more time to prepare for the talk…</a:t>
            </a:r>
            <a:br>
              <a:rPr lang="en-AT" dirty="0"/>
            </a:br>
            <a:r>
              <a:rPr lang="en-AT" dirty="0"/>
              <a:t>… but I was hit by dynamic events</a:t>
            </a:r>
          </a:p>
        </p:txBody>
      </p:sp>
      <p:pic>
        <p:nvPicPr>
          <p:cNvPr id="46" name="Picture 45">
            <a:extLst>
              <a:ext uri="{FF2B5EF4-FFF2-40B4-BE49-F238E27FC236}">
                <a16:creationId xmlns:a16="http://schemas.microsoft.com/office/drawing/2014/main" id="{70EB17C2-CD50-85ED-1B9E-5F2DFF6BC2B7}"/>
              </a:ext>
            </a:extLst>
          </p:cNvPr>
          <p:cNvPicPr>
            <a:picLocks noChangeAspect="1"/>
          </p:cNvPicPr>
          <p:nvPr/>
        </p:nvPicPr>
        <p:blipFill>
          <a:blip r:embed="rId2"/>
          <a:stretch>
            <a:fillRect/>
          </a:stretch>
        </p:blipFill>
        <p:spPr>
          <a:xfrm>
            <a:off x="6934200" y="2006403"/>
            <a:ext cx="5019619" cy="3346413"/>
          </a:xfrm>
          <a:prstGeom prst="rect">
            <a:avLst/>
          </a:prstGeom>
        </p:spPr>
      </p:pic>
      <p:sp>
        <p:nvSpPr>
          <p:cNvPr id="4" name="TextBox 3">
            <a:extLst>
              <a:ext uri="{FF2B5EF4-FFF2-40B4-BE49-F238E27FC236}">
                <a16:creationId xmlns:a16="http://schemas.microsoft.com/office/drawing/2014/main" id="{FF8155C3-790F-AC9A-7D26-BF5B4BAD7020}"/>
              </a:ext>
            </a:extLst>
          </p:cNvPr>
          <p:cNvSpPr txBox="1"/>
          <p:nvPr/>
        </p:nvSpPr>
        <p:spPr>
          <a:xfrm>
            <a:off x="838200" y="2255061"/>
            <a:ext cx="6096000" cy="923330"/>
          </a:xfrm>
          <a:prstGeom prst="rect">
            <a:avLst/>
          </a:prstGeom>
          <a:noFill/>
        </p:spPr>
        <p:txBody>
          <a:bodyPr wrap="square">
            <a:spAutoFit/>
          </a:bodyPr>
          <a:lstStyle/>
          <a:p>
            <a:r>
              <a:rPr lang="en-AT" dirty="0"/>
              <a:t>Instance data changing in a highly dynamic fashion:</a:t>
            </a:r>
          </a:p>
          <a:p>
            <a:endParaRPr lang="en-AT" dirty="0"/>
          </a:p>
          <a:p>
            <a:r>
              <a:rPr lang="en-AT" dirty="0"/>
              <a:t>Not only the route, but also temporal information:</a:t>
            </a:r>
          </a:p>
        </p:txBody>
      </p:sp>
      <p:pic>
        <p:nvPicPr>
          <p:cNvPr id="5" name="Picture 4" descr="A screen with information on it&#10;&#10;Description automatically generated">
            <a:extLst>
              <a:ext uri="{FF2B5EF4-FFF2-40B4-BE49-F238E27FC236}">
                <a16:creationId xmlns:a16="http://schemas.microsoft.com/office/drawing/2014/main" id="{3D952329-D275-AB6A-5A48-7BE936B5B950}"/>
              </a:ext>
            </a:extLst>
          </p:cNvPr>
          <p:cNvPicPr>
            <a:picLocks noChangeAspect="1"/>
          </p:cNvPicPr>
          <p:nvPr/>
        </p:nvPicPr>
        <p:blipFill>
          <a:blip r:embed="rId3"/>
          <a:stretch>
            <a:fillRect/>
          </a:stretch>
        </p:blipFill>
        <p:spPr>
          <a:xfrm>
            <a:off x="0" y="3178391"/>
            <a:ext cx="6858000" cy="5143500"/>
          </a:xfrm>
          <a:prstGeom prst="rect">
            <a:avLst/>
          </a:prstGeom>
        </p:spPr>
      </p:pic>
    </p:spTree>
    <p:extLst>
      <p:ext uri="{BB962C8B-B14F-4D97-AF65-F5344CB8AC3E}">
        <p14:creationId xmlns:p14="http://schemas.microsoft.com/office/powerpoint/2010/main" val="1602342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A2563-81AE-298C-4D4C-E75A7021414D}"/>
              </a:ext>
            </a:extLst>
          </p:cNvPr>
          <p:cNvSpPr>
            <a:spLocks noGrp="1"/>
          </p:cNvSpPr>
          <p:nvPr>
            <p:ph type="title"/>
          </p:nvPr>
        </p:nvSpPr>
        <p:spPr/>
        <p:txBody>
          <a:bodyPr/>
          <a:lstStyle/>
          <a:p>
            <a:r>
              <a:rPr lang="en-AT" dirty="0"/>
              <a:t>Reasoning+Constraints in Wikidata:   OWL?</a:t>
            </a:r>
          </a:p>
        </p:txBody>
      </p:sp>
      <p:sp>
        <p:nvSpPr>
          <p:cNvPr id="3" name="Content Placeholder 2">
            <a:extLst>
              <a:ext uri="{FF2B5EF4-FFF2-40B4-BE49-F238E27FC236}">
                <a16:creationId xmlns:a16="http://schemas.microsoft.com/office/drawing/2014/main" id="{D7720E8E-7824-40DA-15B2-599CE9E14AAA}"/>
              </a:ext>
            </a:extLst>
          </p:cNvPr>
          <p:cNvSpPr>
            <a:spLocks noGrp="1"/>
          </p:cNvSpPr>
          <p:nvPr>
            <p:ph idx="1"/>
          </p:nvPr>
        </p:nvSpPr>
        <p:spPr/>
        <p:txBody>
          <a:bodyPr/>
          <a:lstStyle/>
          <a:p>
            <a:r>
              <a:rPr lang="en-AT" dirty="0"/>
              <a:t>Challenges: </a:t>
            </a:r>
          </a:p>
          <a:p>
            <a:r>
              <a:rPr lang="en-AT" dirty="0"/>
              <a:t>Wikidata does not use OWL!</a:t>
            </a:r>
          </a:p>
          <a:p>
            <a:r>
              <a:rPr lang="en-AT" dirty="0"/>
              <a:t>Big Open KGs are all quite inconsistent!</a:t>
            </a:r>
          </a:p>
        </p:txBody>
      </p:sp>
      <p:pic>
        <p:nvPicPr>
          <p:cNvPr id="4" name="Picture 3">
            <a:extLst>
              <a:ext uri="{FF2B5EF4-FFF2-40B4-BE49-F238E27FC236}">
                <a16:creationId xmlns:a16="http://schemas.microsoft.com/office/drawing/2014/main" id="{07A18DE6-D5BF-BE91-1422-4EC1DE37BB48}"/>
              </a:ext>
            </a:extLst>
          </p:cNvPr>
          <p:cNvPicPr>
            <a:picLocks noChangeAspect="1"/>
          </p:cNvPicPr>
          <p:nvPr/>
        </p:nvPicPr>
        <p:blipFill>
          <a:blip r:embed="rId2"/>
          <a:stretch>
            <a:fillRect/>
          </a:stretch>
        </p:blipFill>
        <p:spPr>
          <a:xfrm>
            <a:off x="311286" y="5536929"/>
            <a:ext cx="5071353" cy="1280068"/>
          </a:xfrm>
          <a:prstGeom prst="rect">
            <a:avLst/>
          </a:prstGeom>
          <a:ln>
            <a:solidFill>
              <a:schemeClr val="accent1"/>
            </a:solidFill>
          </a:ln>
        </p:spPr>
      </p:pic>
      <p:pic>
        <p:nvPicPr>
          <p:cNvPr id="5" name="Picture 4">
            <a:extLst>
              <a:ext uri="{FF2B5EF4-FFF2-40B4-BE49-F238E27FC236}">
                <a16:creationId xmlns:a16="http://schemas.microsoft.com/office/drawing/2014/main" id="{B970B654-14E9-F281-A88C-30B61AFF0BFC}"/>
              </a:ext>
            </a:extLst>
          </p:cNvPr>
          <p:cNvPicPr>
            <a:picLocks noChangeAspect="1"/>
          </p:cNvPicPr>
          <p:nvPr/>
        </p:nvPicPr>
        <p:blipFill>
          <a:blip r:embed="rId3"/>
          <a:stretch>
            <a:fillRect/>
          </a:stretch>
        </p:blipFill>
        <p:spPr>
          <a:xfrm>
            <a:off x="6914745" y="1270342"/>
            <a:ext cx="4803843" cy="5461904"/>
          </a:xfrm>
          <a:prstGeom prst="rect">
            <a:avLst/>
          </a:prstGeom>
        </p:spPr>
      </p:pic>
    </p:spTree>
    <p:extLst>
      <p:ext uri="{BB962C8B-B14F-4D97-AF65-F5344CB8AC3E}">
        <p14:creationId xmlns:p14="http://schemas.microsoft.com/office/powerpoint/2010/main" val="78181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A2563-81AE-298C-4D4C-E75A7021414D}"/>
              </a:ext>
            </a:extLst>
          </p:cNvPr>
          <p:cNvSpPr>
            <a:spLocks noGrp="1"/>
          </p:cNvSpPr>
          <p:nvPr>
            <p:ph type="title"/>
          </p:nvPr>
        </p:nvSpPr>
        <p:spPr/>
        <p:txBody>
          <a:bodyPr/>
          <a:lstStyle/>
          <a:p>
            <a:r>
              <a:rPr lang="en-AT" dirty="0"/>
              <a:t>Reasoning+Constraints in Wikidata:   SHACL?</a:t>
            </a:r>
          </a:p>
        </p:txBody>
      </p:sp>
      <p:sp>
        <p:nvSpPr>
          <p:cNvPr id="3" name="Content Placeholder 2">
            <a:extLst>
              <a:ext uri="{FF2B5EF4-FFF2-40B4-BE49-F238E27FC236}">
                <a16:creationId xmlns:a16="http://schemas.microsoft.com/office/drawing/2014/main" id="{D7720E8E-7824-40DA-15B2-599CE9E14AAA}"/>
              </a:ext>
            </a:extLst>
          </p:cNvPr>
          <p:cNvSpPr>
            <a:spLocks noGrp="1"/>
          </p:cNvSpPr>
          <p:nvPr>
            <p:ph idx="1"/>
          </p:nvPr>
        </p:nvSpPr>
        <p:spPr/>
        <p:txBody>
          <a:bodyPr/>
          <a:lstStyle/>
          <a:p>
            <a:r>
              <a:rPr lang="en-AT" dirty="0"/>
              <a:t>Challenges: </a:t>
            </a:r>
          </a:p>
          <a:p>
            <a:r>
              <a:rPr lang="en-AT" dirty="0"/>
              <a:t>Wikidata does not use SHACL either!</a:t>
            </a:r>
          </a:p>
          <a:p>
            <a:pPr lvl="1"/>
            <a:r>
              <a:rPr lang="en-AT" dirty="0"/>
              <a:t>Formalization</a:t>
            </a:r>
          </a:p>
          <a:p>
            <a:pPr lvl="1"/>
            <a:r>
              <a:rPr lang="en-AT" dirty="0"/>
              <a:t>Analysis of violations over time!</a:t>
            </a:r>
          </a:p>
        </p:txBody>
      </p:sp>
      <p:grpSp>
        <p:nvGrpSpPr>
          <p:cNvPr id="14" name="Group 13">
            <a:extLst>
              <a:ext uri="{FF2B5EF4-FFF2-40B4-BE49-F238E27FC236}">
                <a16:creationId xmlns:a16="http://schemas.microsoft.com/office/drawing/2014/main" id="{45B586EB-5917-1C24-229D-3C645488C9FB}"/>
              </a:ext>
            </a:extLst>
          </p:cNvPr>
          <p:cNvGrpSpPr/>
          <p:nvPr/>
        </p:nvGrpSpPr>
        <p:grpSpPr>
          <a:xfrm>
            <a:off x="121595" y="4674321"/>
            <a:ext cx="8471170" cy="2183679"/>
            <a:chOff x="121595" y="4674321"/>
            <a:chExt cx="8471170" cy="2183679"/>
          </a:xfrm>
        </p:grpSpPr>
        <p:sp>
          <p:nvSpPr>
            <p:cNvPr id="8" name="TextBox 7">
              <a:extLst>
                <a:ext uri="{FF2B5EF4-FFF2-40B4-BE49-F238E27FC236}">
                  <a16:creationId xmlns:a16="http://schemas.microsoft.com/office/drawing/2014/main" id="{AEDF577B-6DD4-75E9-EF78-7C2A92AE104B}"/>
                </a:ext>
              </a:extLst>
            </p:cNvPr>
            <p:cNvSpPr txBox="1"/>
            <p:nvPr/>
          </p:nvSpPr>
          <p:spPr>
            <a:xfrm>
              <a:off x="194552" y="6211669"/>
              <a:ext cx="8398213" cy="646331"/>
            </a:xfrm>
            <a:prstGeom prst="rect">
              <a:avLst/>
            </a:prstGeom>
            <a:noFill/>
          </p:spPr>
          <p:txBody>
            <a:bodyPr wrap="square">
              <a:spAutoFit/>
            </a:bodyPr>
            <a:lstStyle/>
            <a:p>
              <a:r>
                <a:rPr lang="en-AT" dirty="0">
                  <a:hlinkClick r:id="rId2"/>
                </a:rPr>
                <a:t>https://www.semantic-web-journal.net/content/formalizing-and-validating-wikidatas-property-constraints-using-shacl-and-sparql</a:t>
              </a:r>
              <a:r>
                <a:rPr lang="en-AT" dirty="0"/>
                <a:t> </a:t>
              </a:r>
            </a:p>
          </p:txBody>
        </p:sp>
        <p:pic>
          <p:nvPicPr>
            <p:cNvPr id="9" name="Picture 8">
              <a:extLst>
                <a:ext uri="{FF2B5EF4-FFF2-40B4-BE49-F238E27FC236}">
                  <a16:creationId xmlns:a16="http://schemas.microsoft.com/office/drawing/2014/main" id="{6827EF75-DE15-ACDF-70F3-0065C2188095}"/>
                </a:ext>
              </a:extLst>
            </p:cNvPr>
            <p:cNvPicPr>
              <a:picLocks noChangeAspect="1"/>
            </p:cNvPicPr>
            <p:nvPr/>
          </p:nvPicPr>
          <p:blipFill>
            <a:blip r:embed="rId3"/>
            <a:stretch>
              <a:fillRect/>
            </a:stretch>
          </p:blipFill>
          <p:spPr>
            <a:xfrm>
              <a:off x="121595" y="4674321"/>
              <a:ext cx="5650150" cy="1537348"/>
            </a:xfrm>
            <a:prstGeom prst="rect">
              <a:avLst/>
            </a:prstGeom>
          </p:spPr>
        </p:pic>
        <p:pic>
          <p:nvPicPr>
            <p:cNvPr id="6" name="Picture 2" descr="Work in progress - Free business icons">
              <a:extLst>
                <a:ext uri="{FF2B5EF4-FFF2-40B4-BE49-F238E27FC236}">
                  <a16:creationId xmlns:a16="http://schemas.microsoft.com/office/drawing/2014/main" id="{9B665D9C-A1AF-F450-8A71-0C14DC92D4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85549">
              <a:off x="5187037" y="5316096"/>
              <a:ext cx="841211" cy="841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C116422A-FF9E-E8BE-CB1B-0465A9D9D3B4}"/>
              </a:ext>
            </a:extLst>
          </p:cNvPr>
          <p:cNvGrpSpPr/>
          <p:nvPr/>
        </p:nvGrpSpPr>
        <p:grpSpPr>
          <a:xfrm>
            <a:off x="6614808" y="1237572"/>
            <a:ext cx="5116750" cy="5083031"/>
            <a:chOff x="6614808" y="1237572"/>
            <a:chExt cx="5116750" cy="5083031"/>
          </a:xfrm>
        </p:grpSpPr>
        <p:pic>
          <p:nvPicPr>
            <p:cNvPr id="10" name="Picture 9">
              <a:extLst>
                <a:ext uri="{FF2B5EF4-FFF2-40B4-BE49-F238E27FC236}">
                  <a16:creationId xmlns:a16="http://schemas.microsoft.com/office/drawing/2014/main" id="{0420A533-4F8E-5857-AA02-8545B30D6305}"/>
                </a:ext>
              </a:extLst>
            </p:cNvPr>
            <p:cNvPicPr>
              <a:picLocks noChangeAspect="1"/>
            </p:cNvPicPr>
            <p:nvPr/>
          </p:nvPicPr>
          <p:blipFill>
            <a:blip r:embed="rId5"/>
            <a:stretch>
              <a:fillRect/>
            </a:stretch>
          </p:blipFill>
          <p:spPr>
            <a:xfrm>
              <a:off x="6614808" y="1237572"/>
              <a:ext cx="5116750" cy="843101"/>
            </a:xfrm>
            <a:prstGeom prst="rect">
              <a:avLst/>
            </a:prstGeom>
          </p:spPr>
        </p:pic>
        <p:pic>
          <p:nvPicPr>
            <p:cNvPr id="11" name="Picture 10">
              <a:extLst>
                <a:ext uri="{FF2B5EF4-FFF2-40B4-BE49-F238E27FC236}">
                  <a16:creationId xmlns:a16="http://schemas.microsoft.com/office/drawing/2014/main" id="{CFBBEEFF-3FE3-427C-596E-4C2CEC6F7845}"/>
                </a:ext>
              </a:extLst>
            </p:cNvPr>
            <p:cNvPicPr>
              <a:picLocks noChangeAspect="1"/>
            </p:cNvPicPr>
            <p:nvPr/>
          </p:nvPicPr>
          <p:blipFill>
            <a:blip r:embed="rId6"/>
            <a:stretch>
              <a:fillRect/>
            </a:stretch>
          </p:blipFill>
          <p:spPr>
            <a:xfrm>
              <a:off x="6639938" y="2080673"/>
              <a:ext cx="3845669" cy="4239930"/>
            </a:xfrm>
            <a:prstGeom prst="rect">
              <a:avLst/>
            </a:prstGeom>
          </p:spPr>
        </p:pic>
      </p:grpSp>
      <p:pic>
        <p:nvPicPr>
          <p:cNvPr id="13" name="Picture 12">
            <a:extLst>
              <a:ext uri="{FF2B5EF4-FFF2-40B4-BE49-F238E27FC236}">
                <a16:creationId xmlns:a16="http://schemas.microsoft.com/office/drawing/2014/main" id="{8F0FBC85-BA26-2164-9508-DFF318BC0E1E}"/>
              </a:ext>
            </a:extLst>
          </p:cNvPr>
          <p:cNvPicPr>
            <a:picLocks noChangeAspect="1"/>
          </p:cNvPicPr>
          <p:nvPr/>
        </p:nvPicPr>
        <p:blipFill>
          <a:blip r:embed="rId7"/>
          <a:stretch>
            <a:fillRect/>
          </a:stretch>
        </p:blipFill>
        <p:spPr>
          <a:xfrm>
            <a:off x="6182843" y="3081187"/>
            <a:ext cx="5468566" cy="1542917"/>
          </a:xfrm>
          <a:prstGeom prst="rect">
            <a:avLst/>
          </a:prstGeom>
        </p:spPr>
      </p:pic>
    </p:spTree>
    <p:extLst>
      <p:ext uri="{BB962C8B-B14F-4D97-AF65-F5344CB8AC3E}">
        <p14:creationId xmlns:p14="http://schemas.microsoft.com/office/powerpoint/2010/main" val="90042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A2563-81AE-298C-4D4C-E75A7021414D}"/>
              </a:ext>
            </a:extLst>
          </p:cNvPr>
          <p:cNvSpPr>
            <a:spLocks noGrp="1"/>
          </p:cNvSpPr>
          <p:nvPr>
            <p:ph type="title"/>
          </p:nvPr>
        </p:nvSpPr>
        <p:spPr/>
        <p:txBody>
          <a:bodyPr/>
          <a:lstStyle/>
          <a:p>
            <a:r>
              <a:rPr lang="en-AT" dirty="0"/>
              <a:t>Reasoning+Constraints in Wikidata:   SHACL?</a:t>
            </a:r>
          </a:p>
        </p:txBody>
      </p:sp>
      <p:sp>
        <p:nvSpPr>
          <p:cNvPr id="3" name="Content Placeholder 2">
            <a:extLst>
              <a:ext uri="{FF2B5EF4-FFF2-40B4-BE49-F238E27FC236}">
                <a16:creationId xmlns:a16="http://schemas.microsoft.com/office/drawing/2014/main" id="{D7720E8E-7824-40DA-15B2-599CE9E14AAA}"/>
              </a:ext>
            </a:extLst>
          </p:cNvPr>
          <p:cNvSpPr>
            <a:spLocks noGrp="1"/>
          </p:cNvSpPr>
          <p:nvPr>
            <p:ph idx="1"/>
          </p:nvPr>
        </p:nvSpPr>
        <p:spPr/>
        <p:txBody>
          <a:bodyPr/>
          <a:lstStyle/>
          <a:p>
            <a:r>
              <a:rPr lang="en-AT" dirty="0"/>
              <a:t>Challenges: </a:t>
            </a:r>
          </a:p>
          <a:p>
            <a:r>
              <a:rPr lang="en-AT" dirty="0"/>
              <a:t>Wikidata does not use SHACL either!</a:t>
            </a:r>
          </a:p>
          <a:p>
            <a:pPr lvl="1"/>
            <a:r>
              <a:rPr lang="en-AT" dirty="0"/>
              <a:t>Formalization   - </a:t>
            </a:r>
            <a:r>
              <a:rPr lang="en-AT" b="1" i="1" dirty="0"/>
              <a:t>what makes it challenging?    </a:t>
            </a:r>
            <a:r>
              <a:rPr lang="en-AT" dirty="0"/>
              <a:t>---&gt; Reification galore! ;-)</a:t>
            </a:r>
          </a:p>
        </p:txBody>
      </p:sp>
      <p:pic>
        <p:nvPicPr>
          <p:cNvPr id="4" name="Picture 3">
            <a:extLst>
              <a:ext uri="{FF2B5EF4-FFF2-40B4-BE49-F238E27FC236}">
                <a16:creationId xmlns:a16="http://schemas.microsoft.com/office/drawing/2014/main" id="{8DFA512B-782A-60BA-229A-625EDF36A911}"/>
              </a:ext>
            </a:extLst>
          </p:cNvPr>
          <p:cNvPicPr>
            <a:picLocks noChangeAspect="1"/>
          </p:cNvPicPr>
          <p:nvPr/>
        </p:nvPicPr>
        <p:blipFill>
          <a:blip r:embed="rId2"/>
          <a:stretch>
            <a:fillRect/>
          </a:stretch>
        </p:blipFill>
        <p:spPr>
          <a:xfrm>
            <a:off x="499353" y="3302343"/>
            <a:ext cx="4761689" cy="2805178"/>
          </a:xfrm>
          <a:prstGeom prst="rect">
            <a:avLst/>
          </a:prstGeom>
        </p:spPr>
      </p:pic>
      <p:pic>
        <p:nvPicPr>
          <p:cNvPr id="5" name="Picture 4">
            <a:extLst>
              <a:ext uri="{FF2B5EF4-FFF2-40B4-BE49-F238E27FC236}">
                <a16:creationId xmlns:a16="http://schemas.microsoft.com/office/drawing/2014/main" id="{FBA0E22D-AD11-F1AD-C0DD-01EE8A5BEAEB}"/>
              </a:ext>
            </a:extLst>
          </p:cNvPr>
          <p:cNvPicPr>
            <a:picLocks noChangeAspect="1"/>
          </p:cNvPicPr>
          <p:nvPr/>
        </p:nvPicPr>
        <p:blipFill>
          <a:blip r:embed="rId3"/>
          <a:stretch>
            <a:fillRect/>
          </a:stretch>
        </p:blipFill>
        <p:spPr>
          <a:xfrm>
            <a:off x="6971488" y="3302343"/>
            <a:ext cx="4382311" cy="3336358"/>
          </a:xfrm>
          <a:prstGeom prst="rect">
            <a:avLst/>
          </a:prstGeom>
        </p:spPr>
      </p:pic>
    </p:spTree>
    <p:extLst>
      <p:ext uri="{BB962C8B-B14F-4D97-AF65-F5344CB8AC3E}">
        <p14:creationId xmlns:p14="http://schemas.microsoft.com/office/powerpoint/2010/main" val="13858814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18FB-A833-D9BD-B458-71CE432610AF}"/>
              </a:ext>
            </a:extLst>
          </p:cNvPr>
          <p:cNvSpPr>
            <a:spLocks noGrp="1"/>
          </p:cNvSpPr>
          <p:nvPr>
            <p:ph type="title"/>
          </p:nvPr>
        </p:nvSpPr>
        <p:spPr/>
        <p:txBody>
          <a:bodyPr/>
          <a:lstStyle/>
          <a:p>
            <a:r>
              <a:rPr lang="en-AT" dirty="0"/>
              <a:t>Main questions:</a:t>
            </a:r>
          </a:p>
        </p:txBody>
      </p:sp>
      <p:sp>
        <p:nvSpPr>
          <p:cNvPr id="3" name="Content Placeholder 2">
            <a:extLst>
              <a:ext uri="{FF2B5EF4-FFF2-40B4-BE49-F238E27FC236}">
                <a16:creationId xmlns:a16="http://schemas.microsoft.com/office/drawing/2014/main" id="{955A9E56-344F-71AC-87D6-27FCBB1AEC2D}"/>
              </a:ext>
            </a:extLst>
          </p:cNvPr>
          <p:cNvSpPr>
            <a:spLocks noGrp="1"/>
          </p:cNvSpPr>
          <p:nvPr>
            <p:ph idx="1"/>
          </p:nvPr>
        </p:nvSpPr>
        <p:spPr/>
        <p:txBody>
          <a:bodyPr>
            <a:normAutofit/>
          </a:bodyPr>
          <a:lstStyle/>
          <a:p>
            <a:r>
              <a:rPr lang="en-GB" i="1" dirty="0">
                <a:effectLst/>
                <a:latin typeface="LMRoman10"/>
              </a:rPr>
              <a:t>Which publicly accessible, open KGs are observable in a manner that would allow a longitudinal analysis of their evolution and how? </a:t>
            </a:r>
          </a:p>
          <a:p>
            <a:endParaRPr lang="en-GB" i="1" dirty="0">
              <a:latin typeface="LMRoman10"/>
            </a:endParaRPr>
          </a:p>
          <a:p>
            <a:r>
              <a:rPr lang="en-GB" i="1" dirty="0">
                <a:effectLst/>
                <a:latin typeface="LMRoman10"/>
              </a:rPr>
              <a:t>Do we have the right metrics to analys</a:t>
            </a:r>
            <a:r>
              <a:rPr lang="en-GB" i="1" dirty="0">
                <a:latin typeface="LMRoman10"/>
              </a:rPr>
              <a:t>e KGs’ evolution</a:t>
            </a:r>
            <a:r>
              <a:rPr lang="en-GB" i="1" dirty="0">
                <a:effectLst/>
                <a:latin typeface="LMRoman10"/>
              </a:rPr>
              <a:t>?</a:t>
            </a:r>
          </a:p>
          <a:p>
            <a:pPr marL="0" indent="0">
              <a:buNone/>
            </a:pPr>
            <a:endParaRPr lang="en-GB" i="1" dirty="0">
              <a:effectLst/>
              <a:latin typeface="LMRoman10"/>
            </a:endParaRPr>
          </a:p>
          <a:p>
            <a:r>
              <a:rPr lang="en-GB" b="1" i="1" dirty="0">
                <a:latin typeface="LMRoman10"/>
              </a:rPr>
              <a:t>D</a:t>
            </a:r>
            <a:r>
              <a:rPr lang="en-GB" b="1" i="1" dirty="0">
                <a:effectLst/>
                <a:latin typeface="LMRoman10"/>
              </a:rPr>
              <a:t>o we have the right techniques to process evolving KGs?</a:t>
            </a:r>
            <a:r>
              <a:rPr lang="en-GB" sz="2400" b="1" i="1" dirty="0">
                <a:effectLst/>
                <a:latin typeface="LMRoman10"/>
              </a:rPr>
              <a:t> </a:t>
            </a:r>
            <a:endParaRPr lang="en-GB" sz="3600" b="1" dirty="0"/>
          </a:p>
          <a:p>
            <a:endParaRPr lang="en-GB" sz="3600" dirty="0"/>
          </a:p>
        </p:txBody>
      </p:sp>
    </p:spTree>
    <p:extLst>
      <p:ext uri="{BB962C8B-B14F-4D97-AF65-F5344CB8AC3E}">
        <p14:creationId xmlns:p14="http://schemas.microsoft.com/office/powerpoint/2010/main" val="324155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4" end="4"/>
                                            </p:txEl>
                                          </p:spTgt>
                                        </p:tgtEl>
                                        <p:attrNameLst>
                                          <p:attrName>style.color</p:attrName>
                                        </p:attrNameLst>
                                      </p:cBhvr>
                                      <p:to>
                                        <a:srgbClr val="C6C6C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5694-ED76-75BE-A552-10D87DE2266E}"/>
              </a:ext>
            </a:extLst>
          </p:cNvPr>
          <p:cNvSpPr>
            <a:spLocks noGrp="1"/>
          </p:cNvSpPr>
          <p:nvPr>
            <p:ph type="title"/>
          </p:nvPr>
        </p:nvSpPr>
        <p:spPr/>
        <p:txBody>
          <a:bodyPr>
            <a:normAutofit/>
          </a:bodyPr>
          <a:lstStyle/>
          <a:p>
            <a:r>
              <a:rPr lang="en-GB" b="1" i="1" dirty="0">
                <a:latin typeface="LMRoman10"/>
              </a:rPr>
              <a:t>D</a:t>
            </a:r>
            <a:r>
              <a:rPr lang="en-GB" b="1" i="1" dirty="0">
                <a:effectLst/>
                <a:latin typeface="LMRoman10"/>
              </a:rPr>
              <a:t>o we have the right techniques to process evolving KGs?</a:t>
            </a:r>
            <a:r>
              <a:rPr lang="en-GB" sz="4000" b="1" i="1" dirty="0">
                <a:effectLst/>
                <a:latin typeface="LMRoman10"/>
              </a:rPr>
              <a:t> </a:t>
            </a:r>
            <a:endParaRPr lang="en-AT" dirty="0"/>
          </a:p>
        </p:txBody>
      </p:sp>
      <p:sp>
        <p:nvSpPr>
          <p:cNvPr id="3" name="Content Placeholder 2">
            <a:extLst>
              <a:ext uri="{FF2B5EF4-FFF2-40B4-BE49-F238E27FC236}">
                <a16:creationId xmlns:a16="http://schemas.microsoft.com/office/drawing/2014/main" id="{07322FC5-EA6C-1376-03B4-7EA145D8A459}"/>
              </a:ext>
            </a:extLst>
          </p:cNvPr>
          <p:cNvSpPr>
            <a:spLocks noGrp="1"/>
          </p:cNvSpPr>
          <p:nvPr>
            <p:ph idx="1"/>
          </p:nvPr>
        </p:nvSpPr>
        <p:spPr>
          <a:xfrm>
            <a:off x="518812" y="1690688"/>
            <a:ext cx="7942634" cy="4351338"/>
          </a:xfrm>
        </p:spPr>
        <p:txBody>
          <a:bodyPr>
            <a:normAutofit fontScale="85000" lnSpcReduction="20000"/>
          </a:bodyPr>
          <a:lstStyle/>
          <a:p>
            <a:r>
              <a:rPr lang="en-AT" dirty="0"/>
              <a:t>What else will you find in our paper?  Survey of …</a:t>
            </a:r>
          </a:p>
          <a:p>
            <a:pPr lvl="1"/>
            <a:r>
              <a:rPr lang="en-AT" b="1" dirty="0"/>
              <a:t>Storage techniques</a:t>
            </a:r>
            <a:r>
              <a:rPr lang="en-AT" dirty="0"/>
              <a:t> for </a:t>
            </a:r>
            <a:r>
              <a:rPr lang="en-AT" i="1" dirty="0"/>
              <a:t>evolving KGs</a:t>
            </a:r>
          </a:p>
          <a:p>
            <a:pPr lvl="1"/>
            <a:r>
              <a:rPr lang="en-AT" b="1" dirty="0"/>
              <a:t>Reasoning &amp; Querying techniques </a:t>
            </a:r>
            <a:r>
              <a:rPr lang="en-AT" dirty="0"/>
              <a:t>for </a:t>
            </a:r>
            <a:r>
              <a:rPr lang="en-AT" i="1" dirty="0"/>
              <a:t>evolving KGs</a:t>
            </a:r>
          </a:p>
          <a:p>
            <a:pPr lvl="1"/>
            <a:r>
              <a:rPr lang="en-AT" b="1" dirty="0"/>
              <a:t>Learning &amp; Embeddings </a:t>
            </a:r>
            <a:r>
              <a:rPr lang="en-AT" dirty="0"/>
              <a:t>for </a:t>
            </a:r>
            <a:r>
              <a:rPr lang="en-AT" i="1" dirty="0"/>
              <a:t>evolving KGs</a:t>
            </a:r>
          </a:p>
          <a:p>
            <a:pPr lvl="1"/>
            <a:endParaRPr lang="en-AT" i="1" dirty="0"/>
          </a:p>
          <a:p>
            <a:pPr lvl="1"/>
            <a:endParaRPr lang="en-AT" i="1" dirty="0"/>
          </a:p>
          <a:p>
            <a:r>
              <a:rPr lang="en-AT" i="1" dirty="0"/>
              <a:t>Challenges:</a:t>
            </a:r>
          </a:p>
          <a:p>
            <a:pPr lvl="1"/>
            <a:r>
              <a:rPr lang="en-AT" i="1" dirty="0"/>
              <a:t>Again: How do we make these methods scale to large-scale, evolving, collaborative KGs? </a:t>
            </a:r>
          </a:p>
          <a:p>
            <a:pPr lvl="1"/>
            <a:r>
              <a:rPr lang="en-GB" i="1" dirty="0"/>
              <a:t>E</a:t>
            </a:r>
            <a:r>
              <a:rPr lang="en-AT" i="1" dirty="0"/>
              <a:t>.g. </a:t>
            </a:r>
            <a:r>
              <a:rPr lang="en-AT" dirty="0"/>
              <a:t>How to reason and query over evolving KGs? </a:t>
            </a:r>
          </a:p>
          <a:p>
            <a:pPr lvl="2"/>
            <a:r>
              <a:rPr lang="en-AT" dirty="0"/>
              <a:t>Need to extend our techniques to deal with reification?  </a:t>
            </a:r>
          </a:p>
          <a:p>
            <a:pPr lvl="2"/>
            <a:r>
              <a:rPr lang="en-AT" dirty="0"/>
              <a:t>What’s the “right” reification?</a:t>
            </a:r>
          </a:p>
          <a:p>
            <a:pPr lvl="3"/>
            <a:r>
              <a:rPr lang="en-AT" dirty="0"/>
              <a:t>Labelled property Graphs?</a:t>
            </a:r>
          </a:p>
          <a:p>
            <a:pPr lvl="3"/>
            <a:r>
              <a:rPr lang="en-AT" dirty="0"/>
              <a:t>RDF-*?</a:t>
            </a:r>
          </a:p>
          <a:p>
            <a:pPr lvl="3"/>
            <a:r>
              <a:rPr lang="en-AT" dirty="0"/>
              <a:t>Wikidata’s proprietary reification mechanism?</a:t>
            </a:r>
          </a:p>
          <a:p>
            <a:pPr lvl="2"/>
            <a:r>
              <a:rPr lang="en-AT" dirty="0"/>
              <a:t>How to scale and modularize existing techniques over highly reified KGs?</a:t>
            </a:r>
          </a:p>
          <a:p>
            <a:pPr lvl="1"/>
            <a:endParaRPr lang="en-AT" dirty="0"/>
          </a:p>
        </p:txBody>
      </p:sp>
      <p:pic>
        <p:nvPicPr>
          <p:cNvPr id="4" name="Picture 3">
            <a:extLst>
              <a:ext uri="{FF2B5EF4-FFF2-40B4-BE49-F238E27FC236}">
                <a16:creationId xmlns:a16="http://schemas.microsoft.com/office/drawing/2014/main" id="{CD993F2C-1D98-11B4-FAAB-28447A94C93F}"/>
              </a:ext>
            </a:extLst>
          </p:cNvPr>
          <p:cNvPicPr>
            <a:picLocks noChangeAspect="1"/>
          </p:cNvPicPr>
          <p:nvPr/>
        </p:nvPicPr>
        <p:blipFill>
          <a:blip r:embed="rId2"/>
          <a:stretch>
            <a:fillRect/>
          </a:stretch>
        </p:blipFill>
        <p:spPr>
          <a:xfrm rot="20695148">
            <a:off x="8392859" y="1349341"/>
            <a:ext cx="3029526" cy="4597130"/>
          </a:xfrm>
          <a:prstGeom prst="rect">
            <a:avLst/>
          </a:prstGeom>
          <a:ln>
            <a:solidFill>
              <a:schemeClr val="accent1"/>
            </a:solidFill>
          </a:ln>
        </p:spPr>
      </p:pic>
    </p:spTree>
    <p:extLst>
      <p:ext uri="{BB962C8B-B14F-4D97-AF65-F5344CB8AC3E}">
        <p14:creationId xmlns:p14="http://schemas.microsoft.com/office/powerpoint/2010/main" val="403367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86604-03DF-0AFB-D655-582BF509D9A4}"/>
              </a:ext>
            </a:extLst>
          </p:cNvPr>
          <p:cNvSpPr>
            <a:spLocks noGrp="1"/>
          </p:cNvSpPr>
          <p:nvPr>
            <p:ph type="title"/>
          </p:nvPr>
        </p:nvSpPr>
        <p:spPr>
          <a:xfrm>
            <a:off x="196174" y="0"/>
            <a:ext cx="10515600" cy="1325563"/>
          </a:xfrm>
        </p:spPr>
        <p:txBody>
          <a:bodyPr/>
          <a:lstStyle/>
          <a:p>
            <a:r>
              <a:rPr lang="en-AT" dirty="0"/>
              <a:t>Some take home messages:</a:t>
            </a:r>
          </a:p>
        </p:txBody>
      </p:sp>
      <p:sp>
        <p:nvSpPr>
          <p:cNvPr id="3" name="Content Placeholder 2">
            <a:extLst>
              <a:ext uri="{FF2B5EF4-FFF2-40B4-BE49-F238E27FC236}">
                <a16:creationId xmlns:a16="http://schemas.microsoft.com/office/drawing/2014/main" id="{E6BAD115-2993-6D1E-185E-2265CA972CDD}"/>
              </a:ext>
            </a:extLst>
          </p:cNvPr>
          <p:cNvSpPr>
            <a:spLocks noGrp="1"/>
          </p:cNvSpPr>
          <p:nvPr>
            <p:ph idx="1"/>
          </p:nvPr>
        </p:nvSpPr>
        <p:spPr>
          <a:xfrm>
            <a:off x="415047" y="940340"/>
            <a:ext cx="11446213" cy="5917659"/>
          </a:xfrm>
        </p:spPr>
        <p:txBody>
          <a:bodyPr>
            <a:normAutofit fontScale="70000" lnSpcReduction="20000"/>
          </a:bodyPr>
          <a:lstStyle/>
          <a:p>
            <a:r>
              <a:rPr lang="en-AT" dirty="0"/>
              <a:t>There’s a lot to learn about the dynamics of (Open) KGs!</a:t>
            </a:r>
          </a:p>
          <a:p>
            <a:pPr lvl="1"/>
            <a:r>
              <a:rPr lang="en-US" dirty="0"/>
              <a:t>Understanding the evolution of knowledge (graphs) is a hot topic!</a:t>
            </a:r>
            <a:endParaRPr lang="en-AT" dirty="0"/>
          </a:p>
          <a:p>
            <a:pPr marL="0" indent="0">
              <a:buNone/>
            </a:pPr>
            <a:r>
              <a:rPr lang="en-AT" dirty="0"/>
              <a:t>Yet, there are some major challenges:</a:t>
            </a:r>
          </a:p>
          <a:p>
            <a:endParaRPr lang="en-AT" dirty="0"/>
          </a:p>
          <a:p>
            <a:r>
              <a:rPr lang="en-AT" dirty="0"/>
              <a:t>Data Availability:</a:t>
            </a:r>
          </a:p>
          <a:p>
            <a:pPr lvl="1"/>
            <a:r>
              <a:rPr lang="en-AT" dirty="0"/>
              <a:t>(fine-grained) data about their evolution it not available (Streams!)</a:t>
            </a:r>
          </a:p>
          <a:p>
            <a:pPr lvl="1"/>
            <a:r>
              <a:rPr lang="en-AT" dirty="0"/>
              <a:t>We need more long-tail data!</a:t>
            </a:r>
          </a:p>
          <a:p>
            <a:pPr lvl="1"/>
            <a:r>
              <a:rPr lang="en-AT" dirty="0"/>
              <a:t>It’s hard to to sustain efforts to sustain data about evolution!</a:t>
            </a:r>
          </a:p>
          <a:p>
            <a:pPr lvl="1"/>
            <a:endParaRPr lang="en-AT" dirty="0"/>
          </a:p>
          <a:p>
            <a:r>
              <a:rPr lang="en-AT" dirty="0"/>
              <a:t>Metrics:</a:t>
            </a:r>
          </a:p>
          <a:p>
            <a:pPr lvl="1"/>
            <a:r>
              <a:rPr lang="en-AT" dirty="0"/>
              <a:t>We need metrics and technniques to analyse KG dynamics and evolution:</a:t>
            </a:r>
          </a:p>
          <a:p>
            <a:pPr lvl="2"/>
            <a:r>
              <a:rPr lang="en-GB" dirty="0"/>
              <a:t>N</a:t>
            </a:r>
            <a:r>
              <a:rPr lang="en-AT" dirty="0"/>
              <a:t>ew metrics, look into other fields!</a:t>
            </a:r>
          </a:p>
          <a:p>
            <a:pPr lvl="2"/>
            <a:r>
              <a:rPr lang="en-AT" dirty="0"/>
              <a:t>Adaptions and extensions of existing metrics</a:t>
            </a:r>
          </a:p>
          <a:p>
            <a:endParaRPr lang="en-AT" dirty="0"/>
          </a:p>
          <a:p>
            <a:r>
              <a:rPr lang="en-AT" dirty="0"/>
              <a:t>Techniques: Storage/Querying/Learning</a:t>
            </a:r>
          </a:p>
          <a:p>
            <a:pPr lvl="1"/>
            <a:r>
              <a:rPr lang="en-AT" dirty="0"/>
              <a:t>How to scale and modularize existing techniques over highly reified KGs?</a:t>
            </a:r>
          </a:p>
          <a:p>
            <a:pPr lvl="1"/>
            <a:r>
              <a:rPr lang="en-AT" dirty="0"/>
              <a:t>Dynamic Embeddings/Model Dynamics?</a:t>
            </a:r>
          </a:p>
          <a:p>
            <a:endParaRPr lang="en-GB" dirty="0"/>
          </a:p>
          <a:p>
            <a:r>
              <a:rPr lang="en-GB" dirty="0"/>
              <a:t>P</a:t>
            </a:r>
            <a:r>
              <a:rPr lang="en-AT" dirty="0"/>
              <a:t>.S.: Submit to TGDK </a:t>
            </a:r>
            <a:r>
              <a:rPr lang="en-AT" dirty="0">
                <a:sym typeface="Wingdings" pitchFamily="2" charset="2"/>
              </a:rPr>
              <a:t>        </a:t>
            </a:r>
          </a:p>
          <a:p>
            <a:pPr marL="0" indent="0">
              <a:buNone/>
            </a:pPr>
            <a:r>
              <a:rPr lang="en-AT" dirty="0">
                <a:sym typeface="Wingdings" pitchFamily="2" charset="2"/>
              </a:rPr>
              <a:t>	…   would have loved to discuss these challenges with you in person </a:t>
            </a:r>
            <a:endParaRPr lang="en-AT" dirty="0"/>
          </a:p>
        </p:txBody>
      </p:sp>
      <p:pic>
        <p:nvPicPr>
          <p:cNvPr id="4" name="Picture 3">
            <a:extLst>
              <a:ext uri="{FF2B5EF4-FFF2-40B4-BE49-F238E27FC236}">
                <a16:creationId xmlns:a16="http://schemas.microsoft.com/office/drawing/2014/main" id="{E5509645-45AD-42A3-FAFB-B7CAE00BA39C}"/>
              </a:ext>
            </a:extLst>
          </p:cNvPr>
          <p:cNvPicPr>
            <a:picLocks noChangeAspect="1"/>
          </p:cNvPicPr>
          <p:nvPr/>
        </p:nvPicPr>
        <p:blipFill>
          <a:blip r:embed="rId2"/>
          <a:stretch>
            <a:fillRect/>
          </a:stretch>
        </p:blipFill>
        <p:spPr>
          <a:xfrm rot="20695148">
            <a:off x="8285859" y="894726"/>
            <a:ext cx="3029526" cy="4597130"/>
          </a:xfrm>
          <a:prstGeom prst="rect">
            <a:avLst/>
          </a:prstGeom>
          <a:ln>
            <a:solidFill>
              <a:schemeClr val="accent1"/>
            </a:solidFill>
          </a:ln>
        </p:spPr>
      </p:pic>
    </p:spTree>
    <p:extLst>
      <p:ext uri="{BB962C8B-B14F-4D97-AF65-F5344CB8AC3E}">
        <p14:creationId xmlns:p14="http://schemas.microsoft.com/office/powerpoint/2010/main" val="40269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61B23-F23C-EFE9-B01B-75D2E7734BBF}"/>
              </a:ext>
            </a:extLst>
          </p:cNvPr>
          <p:cNvSpPr>
            <a:spLocks noGrp="1"/>
          </p:cNvSpPr>
          <p:nvPr>
            <p:ph type="title"/>
          </p:nvPr>
        </p:nvSpPr>
        <p:spPr/>
        <p:txBody>
          <a:bodyPr/>
          <a:lstStyle/>
          <a:p>
            <a:r>
              <a:rPr lang="en-AT" dirty="0"/>
              <a:t>wish I had more time to prepare for the talk…</a:t>
            </a:r>
            <a:br>
              <a:rPr lang="en-AT" dirty="0"/>
            </a:br>
            <a:r>
              <a:rPr lang="en-AT" dirty="0"/>
              <a:t>… but I was hit by dynamic events</a:t>
            </a:r>
          </a:p>
        </p:txBody>
      </p:sp>
      <p:pic>
        <p:nvPicPr>
          <p:cNvPr id="46" name="Picture 45">
            <a:extLst>
              <a:ext uri="{FF2B5EF4-FFF2-40B4-BE49-F238E27FC236}">
                <a16:creationId xmlns:a16="http://schemas.microsoft.com/office/drawing/2014/main" id="{70EB17C2-CD50-85ED-1B9E-5F2DFF6BC2B7}"/>
              </a:ext>
            </a:extLst>
          </p:cNvPr>
          <p:cNvPicPr>
            <a:picLocks noChangeAspect="1"/>
          </p:cNvPicPr>
          <p:nvPr/>
        </p:nvPicPr>
        <p:blipFill>
          <a:blip r:embed="rId2"/>
          <a:stretch>
            <a:fillRect/>
          </a:stretch>
        </p:blipFill>
        <p:spPr>
          <a:xfrm>
            <a:off x="6934200" y="2006403"/>
            <a:ext cx="5019619" cy="3346413"/>
          </a:xfrm>
          <a:prstGeom prst="rect">
            <a:avLst/>
          </a:prstGeom>
        </p:spPr>
      </p:pic>
      <p:sp>
        <p:nvSpPr>
          <p:cNvPr id="4" name="TextBox 3">
            <a:extLst>
              <a:ext uri="{FF2B5EF4-FFF2-40B4-BE49-F238E27FC236}">
                <a16:creationId xmlns:a16="http://schemas.microsoft.com/office/drawing/2014/main" id="{FF8155C3-790F-AC9A-7D26-BF5B4BAD7020}"/>
              </a:ext>
            </a:extLst>
          </p:cNvPr>
          <p:cNvSpPr txBox="1"/>
          <p:nvPr/>
        </p:nvSpPr>
        <p:spPr>
          <a:xfrm>
            <a:off x="838200" y="2255061"/>
            <a:ext cx="6096000" cy="923330"/>
          </a:xfrm>
          <a:prstGeom prst="rect">
            <a:avLst/>
          </a:prstGeom>
          <a:noFill/>
        </p:spPr>
        <p:txBody>
          <a:bodyPr wrap="square">
            <a:spAutoFit/>
          </a:bodyPr>
          <a:lstStyle/>
          <a:p>
            <a:r>
              <a:rPr lang="en-AT" dirty="0"/>
              <a:t>Instance data changing in a highly dynamic fashion:</a:t>
            </a:r>
          </a:p>
          <a:p>
            <a:endParaRPr lang="en-AT" dirty="0"/>
          </a:p>
          <a:p>
            <a:r>
              <a:rPr lang="en-AT" dirty="0"/>
              <a:t>Not only the route, but also temporal information:</a:t>
            </a:r>
          </a:p>
        </p:txBody>
      </p:sp>
      <p:pic>
        <p:nvPicPr>
          <p:cNvPr id="6" name="Picture 5" descr="A screen with information on it&#10;&#10;Description automatically generated">
            <a:extLst>
              <a:ext uri="{FF2B5EF4-FFF2-40B4-BE49-F238E27FC236}">
                <a16:creationId xmlns:a16="http://schemas.microsoft.com/office/drawing/2014/main" id="{249D42FB-C99D-54C3-C8D7-FC05BA3CA042}"/>
              </a:ext>
            </a:extLst>
          </p:cNvPr>
          <p:cNvPicPr>
            <a:picLocks noChangeAspect="1"/>
          </p:cNvPicPr>
          <p:nvPr/>
        </p:nvPicPr>
        <p:blipFill>
          <a:blip r:embed="rId3"/>
          <a:stretch>
            <a:fillRect/>
          </a:stretch>
        </p:blipFill>
        <p:spPr>
          <a:xfrm>
            <a:off x="0" y="3178391"/>
            <a:ext cx="6858000" cy="5143500"/>
          </a:xfrm>
          <a:prstGeom prst="rect">
            <a:avLst/>
          </a:prstGeom>
        </p:spPr>
      </p:pic>
    </p:spTree>
    <p:extLst>
      <p:ext uri="{BB962C8B-B14F-4D97-AF65-F5344CB8AC3E}">
        <p14:creationId xmlns:p14="http://schemas.microsoft.com/office/powerpoint/2010/main" val="1298332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61B23-F23C-EFE9-B01B-75D2E7734BBF}"/>
              </a:ext>
            </a:extLst>
          </p:cNvPr>
          <p:cNvSpPr>
            <a:spLocks noGrp="1"/>
          </p:cNvSpPr>
          <p:nvPr>
            <p:ph type="title"/>
          </p:nvPr>
        </p:nvSpPr>
        <p:spPr/>
        <p:txBody>
          <a:bodyPr/>
          <a:lstStyle/>
          <a:p>
            <a:r>
              <a:rPr lang="en-AT" dirty="0"/>
              <a:t>wish I had more time to prepare for the talk…</a:t>
            </a:r>
            <a:br>
              <a:rPr lang="en-AT" dirty="0"/>
            </a:br>
            <a:r>
              <a:rPr lang="en-AT" dirty="0"/>
              <a:t>… but I was hit by dynamic events</a:t>
            </a:r>
          </a:p>
        </p:txBody>
      </p:sp>
      <p:pic>
        <p:nvPicPr>
          <p:cNvPr id="46" name="Picture 45">
            <a:extLst>
              <a:ext uri="{FF2B5EF4-FFF2-40B4-BE49-F238E27FC236}">
                <a16:creationId xmlns:a16="http://schemas.microsoft.com/office/drawing/2014/main" id="{70EB17C2-CD50-85ED-1B9E-5F2DFF6BC2B7}"/>
              </a:ext>
            </a:extLst>
          </p:cNvPr>
          <p:cNvPicPr>
            <a:picLocks noChangeAspect="1"/>
          </p:cNvPicPr>
          <p:nvPr/>
        </p:nvPicPr>
        <p:blipFill>
          <a:blip r:embed="rId2"/>
          <a:stretch>
            <a:fillRect/>
          </a:stretch>
        </p:blipFill>
        <p:spPr>
          <a:xfrm>
            <a:off x="6934200" y="2006403"/>
            <a:ext cx="5019619" cy="3346413"/>
          </a:xfrm>
          <a:prstGeom prst="rect">
            <a:avLst/>
          </a:prstGeom>
        </p:spPr>
      </p:pic>
      <p:sp>
        <p:nvSpPr>
          <p:cNvPr id="4" name="TextBox 3">
            <a:extLst>
              <a:ext uri="{FF2B5EF4-FFF2-40B4-BE49-F238E27FC236}">
                <a16:creationId xmlns:a16="http://schemas.microsoft.com/office/drawing/2014/main" id="{FF8155C3-790F-AC9A-7D26-BF5B4BAD7020}"/>
              </a:ext>
            </a:extLst>
          </p:cNvPr>
          <p:cNvSpPr txBox="1"/>
          <p:nvPr/>
        </p:nvSpPr>
        <p:spPr>
          <a:xfrm>
            <a:off x="838200" y="2255061"/>
            <a:ext cx="6096000" cy="923330"/>
          </a:xfrm>
          <a:prstGeom prst="rect">
            <a:avLst/>
          </a:prstGeom>
          <a:noFill/>
        </p:spPr>
        <p:txBody>
          <a:bodyPr wrap="square">
            <a:spAutoFit/>
          </a:bodyPr>
          <a:lstStyle/>
          <a:p>
            <a:r>
              <a:rPr lang="en-AT" dirty="0"/>
              <a:t>Instance data changing in a highly dynamic fashion:</a:t>
            </a:r>
          </a:p>
          <a:p>
            <a:endParaRPr lang="en-AT" dirty="0"/>
          </a:p>
          <a:p>
            <a:r>
              <a:rPr lang="en-AT" dirty="0"/>
              <a:t>Not only the route, but also </a:t>
            </a:r>
            <a:r>
              <a:rPr lang="en-AT" b="1" dirty="0"/>
              <a:t>temporal information</a:t>
            </a:r>
            <a:r>
              <a:rPr lang="en-AT" dirty="0"/>
              <a:t>:</a:t>
            </a:r>
          </a:p>
        </p:txBody>
      </p:sp>
      <p:pic>
        <p:nvPicPr>
          <p:cNvPr id="5" name="Picture 4">
            <a:extLst>
              <a:ext uri="{FF2B5EF4-FFF2-40B4-BE49-F238E27FC236}">
                <a16:creationId xmlns:a16="http://schemas.microsoft.com/office/drawing/2014/main" id="{2AE89C87-B362-F5BB-E83A-3FC3F5E27452}"/>
              </a:ext>
            </a:extLst>
          </p:cNvPr>
          <p:cNvPicPr>
            <a:picLocks noChangeAspect="1"/>
          </p:cNvPicPr>
          <p:nvPr/>
        </p:nvPicPr>
        <p:blipFill rotWithShape="1">
          <a:blip r:embed="rId3"/>
          <a:srcRect l="11219" t="8600" r="8852" b="11764"/>
          <a:stretch/>
        </p:blipFill>
        <p:spPr>
          <a:xfrm>
            <a:off x="0" y="3178391"/>
            <a:ext cx="6858000" cy="5124684"/>
          </a:xfrm>
          <a:prstGeom prst="rect">
            <a:avLst/>
          </a:prstGeom>
        </p:spPr>
      </p:pic>
    </p:spTree>
    <p:extLst>
      <p:ext uri="{BB962C8B-B14F-4D97-AF65-F5344CB8AC3E}">
        <p14:creationId xmlns:p14="http://schemas.microsoft.com/office/powerpoint/2010/main" val="1225671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8155C3-790F-AC9A-7D26-BF5B4BAD7020}"/>
              </a:ext>
            </a:extLst>
          </p:cNvPr>
          <p:cNvSpPr txBox="1"/>
          <p:nvPr/>
        </p:nvSpPr>
        <p:spPr>
          <a:xfrm>
            <a:off x="838200" y="2255061"/>
            <a:ext cx="6096000" cy="369332"/>
          </a:xfrm>
          <a:prstGeom prst="rect">
            <a:avLst/>
          </a:prstGeom>
          <a:noFill/>
        </p:spPr>
        <p:txBody>
          <a:bodyPr wrap="square">
            <a:spAutoFit/>
          </a:bodyPr>
          <a:lstStyle/>
          <a:p>
            <a:r>
              <a:rPr lang="en-AT" dirty="0"/>
              <a:t>Instance data changing in a highly dynamic fashion:</a:t>
            </a:r>
          </a:p>
        </p:txBody>
      </p:sp>
      <p:pic>
        <p:nvPicPr>
          <p:cNvPr id="6" name="Picture 5" descr="A screenshot of a phone&#10;&#10;Description automatically generated">
            <a:extLst>
              <a:ext uri="{FF2B5EF4-FFF2-40B4-BE49-F238E27FC236}">
                <a16:creationId xmlns:a16="http://schemas.microsoft.com/office/drawing/2014/main" id="{421F161A-C296-23BC-C455-ED778395FEB1}"/>
              </a:ext>
            </a:extLst>
          </p:cNvPr>
          <p:cNvPicPr>
            <a:picLocks noChangeAspect="1"/>
          </p:cNvPicPr>
          <p:nvPr/>
        </p:nvPicPr>
        <p:blipFill>
          <a:blip r:embed="rId2"/>
          <a:stretch>
            <a:fillRect/>
          </a:stretch>
        </p:blipFill>
        <p:spPr>
          <a:xfrm>
            <a:off x="8341307" y="365125"/>
            <a:ext cx="3163253" cy="6858000"/>
          </a:xfrm>
          <a:prstGeom prst="rect">
            <a:avLst/>
          </a:prstGeom>
        </p:spPr>
      </p:pic>
      <p:sp>
        <p:nvSpPr>
          <p:cNvPr id="2" name="Title 1">
            <a:extLst>
              <a:ext uri="{FF2B5EF4-FFF2-40B4-BE49-F238E27FC236}">
                <a16:creationId xmlns:a16="http://schemas.microsoft.com/office/drawing/2014/main" id="{2C261B23-F23C-EFE9-B01B-75D2E7734BBF}"/>
              </a:ext>
            </a:extLst>
          </p:cNvPr>
          <p:cNvSpPr>
            <a:spLocks noGrp="1"/>
          </p:cNvSpPr>
          <p:nvPr>
            <p:ph type="title"/>
          </p:nvPr>
        </p:nvSpPr>
        <p:spPr/>
        <p:txBody>
          <a:bodyPr/>
          <a:lstStyle/>
          <a:p>
            <a:r>
              <a:rPr lang="en-AT" dirty="0"/>
              <a:t>wish I had more time to prepare for the talk…</a:t>
            </a:r>
            <a:br>
              <a:rPr lang="en-AT" dirty="0"/>
            </a:br>
            <a:r>
              <a:rPr lang="en-AT" dirty="0"/>
              <a:t>… but I was hit by dynamic events</a:t>
            </a:r>
          </a:p>
        </p:txBody>
      </p:sp>
      <p:sp>
        <p:nvSpPr>
          <p:cNvPr id="9" name="TextBox 8">
            <a:extLst>
              <a:ext uri="{FF2B5EF4-FFF2-40B4-BE49-F238E27FC236}">
                <a16:creationId xmlns:a16="http://schemas.microsoft.com/office/drawing/2014/main" id="{A664B777-5D56-620D-4403-D25B760EE5EC}"/>
              </a:ext>
            </a:extLst>
          </p:cNvPr>
          <p:cNvSpPr txBox="1"/>
          <p:nvPr/>
        </p:nvSpPr>
        <p:spPr>
          <a:xfrm>
            <a:off x="4351866" y="5073133"/>
            <a:ext cx="6096000" cy="646331"/>
          </a:xfrm>
          <a:prstGeom prst="rect">
            <a:avLst/>
          </a:prstGeom>
          <a:noFill/>
        </p:spPr>
        <p:txBody>
          <a:bodyPr wrap="square">
            <a:spAutoFit/>
          </a:bodyPr>
          <a:lstStyle/>
          <a:p>
            <a:r>
              <a:rPr lang="en-AT" b="1" dirty="0"/>
              <a:t>Dynamic constraints </a:t>
            </a:r>
            <a:r>
              <a:rPr lang="en-AT" dirty="0"/>
              <a:t>violated</a:t>
            </a:r>
          </a:p>
          <a:p>
            <a:r>
              <a:rPr lang="en-AT" dirty="0"/>
              <a:t>(inconcistency via dynamics!):</a:t>
            </a:r>
          </a:p>
        </p:txBody>
      </p:sp>
    </p:spTree>
    <p:extLst>
      <p:ext uri="{BB962C8B-B14F-4D97-AF65-F5344CB8AC3E}">
        <p14:creationId xmlns:p14="http://schemas.microsoft.com/office/powerpoint/2010/main" val="1585627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61B23-F23C-EFE9-B01B-75D2E7734BBF}"/>
              </a:ext>
            </a:extLst>
          </p:cNvPr>
          <p:cNvSpPr>
            <a:spLocks noGrp="1"/>
          </p:cNvSpPr>
          <p:nvPr>
            <p:ph type="title"/>
          </p:nvPr>
        </p:nvSpPr>
        <p:spPr/>
        <p:txBody>
          <a:bodyPr/>
          <a:lstStyle/>
          <a:p>
            <a:r>
              <a:rPr lang="en-AT" dirty="0"/>
              <a:t>wish I had more time to prepare for the talk…</a:t>
            </a:r>
            <a:br>
              <a:rPr lang="en-AT" dirty="0"/>
            </a:br>
            <a:r>
              <a:rPr lang="en-AT" dirty="0"/>
              <a:t>… but I was hit by dynamic events</a:t>
            </a:r>
          </a:p>
        </p:txBody>
      </p:sp>
      <p:pic>
        <p:nvPicPr>
          <p:cNvPr id="4" name="Picture 3">
            <a:extLst>
              <a:ext uri="{FF2B5EF4-FFF2-40B4-BE49-F238E27FC236}">
                <a16:creationId xmlns:a16="http://schemas.microsoft.com/office/drawing/2014/main" id="{B683964E-EE66-F564-F486-7BB534A789C2}"/>
              </a:ext>
            </a:extLst>
          </p:cNvPr>
          <p:cNvPicPr>
            <a:picLocks noChangeAspect="1"/>
          </p:cNvPicPr>
          <p:nvPr/>
        </p:nvPicPr>
        <p:blipFill>
          <a:blip r:embed="rId2"/>
          <a:stretch>
            <a:fillRect/>
          </a:stretch>
        </p:blipFill>
        <p:spPr>
          <a:xfrm>
            <a:off x="838200" y="2446956"/>
            <a:ext cx="10071112" cy="636070"/>
          </a:xfrm>
          <a:prstGeom prst="rect">
            <a:avLst/>
          </a:prstGeom>
        </p:spPr>
      </p:pic>
      <p:sp>
        <p:nvSpPr>
          <p:cNvPr id="5" name="Rectangle 4">
            <a:extLst>
              <a:ext uri="{FF2B5EF4-FFF2-40B4-BE49-F238E27FC236}">
                <a16:creationId xmlns:a16="http://schemas.microsoft.com/office/drawing/2014/main" id="{2C9E4A59-19B4-6AEB-722C-797E83232C7B}"/>
              </a:ext>
            </a:extLst>
          </p:cNvPr>
          <p:cNvSpPr/>
          <p:nvPr/>
        </p:nvSpPr>
        <p:spPr>
          <a:xfrm>
            <a:off x="1879599" y="3928534"/>
            <a:ext cx="1009526" cy="6360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Train RJX565</a:t>
            </a:r>
          </a:p>
        </p:txBody>
      </p:sp>
      <p:cxnSp>
        <p:nvCxnSpPr>
          <p:cNvPr id="9" name="Straight Arrow Connector 8">
            <a:extLst>
              <a:ext uri="{FF2B5EF4-FFF2-40B4-BE49-F238E27FC236}">
                <a16:creationId xmlns:a16="http://schemas.microsoft.com/office/drawing/2014/main" id="{8D7B97DB-CB43-D82A-7550-EB6204703725}"/>
              </a:ext>
            </a:extLst>
          </p:cNvPr>
          <p:cNvCxnSpPr>
            <a:cxnSpLocks/>
            <a:stCxn id="5" idx="3"/>
            <a:endCxn id="10" idx="0"/>
          </p:cNvCxnSpPr>
          <p:nvPr/>
        </p:nvCxnSpPr>
        <p:spPr>
          <a:xfrm>
            <a:off x="2889125" y="4246569"/>
            <a:ext cx="774202" cy="504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4FF12B9-A206-7D11-3D68-B3539AA72897}"/>
              </a:ext>
            </a:extLst>
          </p:cNvPr>
          <p:cNvSpPr/>
          <p:nvPr/>
        </p:nvSpPr>
        <p:spPr>
          <a:xfrm>
            <a:off x="3158564" y="4750871"/>
            <a:ext cx="1009526" cy="6360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Car26</a:t>
            </a:r>
          </a:p>
        </p:txBody>
      </p:sp>
      <p:sp>
        <p:nvSpPr>
          <p:cNvPr id="11" name="Rectangle 10">
            <a:extLst>
              <a:ext uri="{FF2B5EF4-FFF2-40B4-BE49-F238E27FC236}">
                <a16:creationId xmlns:a16="http://schemas.microsoft.com/office/drawing/2014/main" id="{FC0CEC61-8B83-47B9-DF58-4F7EC30A1177}"/>
              </a:ext>
            </a:extLst>
          </p:cNvPr>
          <p:cNvSpPr/>
          <p:nvPr/>
        </p:nvSpPr>
        <p:spPr>
          <a:xfrm>
            <a:off x="4623926" y="4750871"/>
            <a:ext cx="1009526" cy="6360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Car27</a:t>
            </a:r>
          </a:p>
        </p:txBody>
      </p:sp>
      <p:cxnSp>
        <p:nvCxnSpPr>
          <p:cNvPr id="12" name="Straight Arrow Connector 11">
            <a:extLst>
              <a:ext uri="{FF2B5EF4-FFF2-40B4-BE49-F238E27FC236}">
                <a16:creationId xmlns:a16="http://schemas.microsoft.com/office/drawing/2014/main" id="{5C9CD915-496D-4812-A891-E260CFC8CFCA}"/>
              </a:ext>
            </a:extLst>
          </p:cNvPr>
          <p:cNvCxnSpPr>
            <a:cxnSpLocks/>
          </p:cNvCxnSpPr>
          <p:nvPr/>
        </p:nvCxnSpPr>
        <p:spPr>
          <a:xfrm flipH="1">
            <a:off x="7951581" y="5337739"/>
            <a:ext cx="378261" cy="527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6AE3CC6-2813-E01A-4E26-5698F400BDE1}"/>
              </a:ext>
            </a:extLst>
          </p:cNvPr>
          <p:cNvCxnSpPr>
            <a:cxnSpLocks/>
            <a:stCxn id="5" idx="3"/>
            <a:endCxn id="11" idx="0"/>
          </p:cNvCxnSpPr>
          <p:nvPr/>
        </p:nvCxnSpPr>
        <p:spPr>
          <a:xfrm>
            <a:off x="2889125" y="4246569"/>
            <a:ext cx="2239564" cy="504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2C2F77E-3B7E-120B-FB58-B15D52873B05}"/>
              </a:ext>
            </a:extLst>
          </p:cNvPr>
          <p:cNvCxnSpPr>
            <a:cxnSpLocks/>
            <a:stCxn id="5" idx="3"/>
            <a:endCxn id="27" idx="0"/>
          </p:cNvCxnSpPr>
          <p:nvPr/>
        </p:nvCxnSpPr>
        <p:spPr>
          <a:xfrm>
            <a:off x="2889125" y="4246569"/>
            <a:ext cx="4023292" cy="506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D6E5B4C-D888-C325-3F3C-F07410A46F40}"/>
              </a:ext>
            </a:extLst>
          </p:cNvPr>
          <p:cNvSpPr/>
          <p:nvPr/>
        </p:nvSpPr>
        <p:spPr>
          <a:xfrm>
            <a:off x="6407654" y="4753012"/>
            <a:ext cx="1009526" cy="6360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Car37</a:t>
            </a:r>
          </a:p>
        </p:txBody>
      </p:sp>
      <p:sp>
        <p:nvSpPr>
          <p:cNvPr id="28" name="Rectangle 27">
            <a:extLst>
              <a:ext uri="{FF2B5EF4-FFF2-40B4-BE49-F238E27FC236}">
                <a16:creationId xmlns:a16="http://schemas.microsoft.com/office/drawing/2014/main" id="{CB3E8C15-A18B-8B0A-51F4-C622BE2F6FE9}"/>
              </a:ext>
            </a:extLst>
          </p:cNvPr>
          <p:cNvSpPr/>
          <p:nvPr/>
        </p:nvSpPr>
        <p:spPr>
          <a:xfrm>
            <a:off x="7873016" y="4753012"/>
            <a:ext cx="1009526" cy="6360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Car36</a:t>
            </a:r>
          </a:p>
        </p:txBody>
      </p:sp>
      <p:cxnSp>
        <p:nvCxnSpPr>
          <p:cNvPr id="29" name="Straight Arrow Connector 28">
            <a:extLst>
              <a:ext uri="{FF2B5EF4-FFF2-40B4-BE49-F238E27FC236}">
                <a16:creationId xmlns:a16="http://schemas.microsoft.com/office/drawing/2014/main" id="{7F1293D5-52E0-5451-A0A7-2E1D6CEE0B6D}"/>
              </a:ext>
            </a:extLst>
          </p:cNvPr>
          <p:cNvCxnSpPr>
            <a:cxnSpLocks/>
            <a:stCxn id="5" idx="3"/>
            <a:endCxn id="28" idx="0"/>
          </p:cNvCxnSpPr>
          <p:nvPr/>
        </p:nvCxnSpPr>
        <p:spPr>
          <a:xfrm>
            <a:off x="2889125" y="4246569"/>
            <a:ext cx="5488654" cy="506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00EC900-E3D2-6D7B-CCAA-751004311266}"/>
              </a:ext>
            </a:extLst>
          </p:cNvPr>
          <p:cNvSpPr txBox="1"/>
          <p:nvPr/>
        </p:nvSpPr>
        <p:spPr>
          <a:xfrm>
            <a:off x="5848871" y="5017609"/>
            <a:ext cx="343364" cy="369332"/>
          </a:xfrm>
          <a:prstGeom prst="rect">
            <a:avLst/>
          </a:prstGeom>
          <a:noFill/>
        </p:spPr>
        <p:txBody>
          <a:bodyPr wrap="none" rtlCol="0">
            <a:spAutoFit/>
          </a:bodyPr>
          <a:lstStyle/>
          <a:p>
            <a:r>
              <a:rPr lang="en-AT" dirty="0"/>
              <a:t>…</a:t>
            </a:r>
          </a:p>
        </p:txBody>
      </p:sp>
      <p:sp>
        <p:nvSpPr>
          <p:cNvPr id="33" name="TextBox 32">
            <a:extLst>
              <a:ext uri="{FF2B5EF4-FFF2-40B4-BE49-F238E27FC236}">
                <a16:creationId xmlns:a16="http://schemas.microsoft.com/office/drawing/2014/main" id="{11436805-CDED-595B-197F-86E92409526B}"/>
              </a:ext>
            </a:extLst>
          </p:cNvPr>
          <p:cNvSpPr txBox="1"/>
          <p:nvPr/>
        </p:nvSpPr>
        <p:spPr>
          <a:xfrm>
            <a:off x="10041514" y="4968407"/>
            <a:ext cx="343364" cy="369332"/>
          </a:xfrm>
          <a:prstGeom prst="rect">
            <a:avLst/>
          </a:prstGeom>
          <a:noFill/>
        </p:spPr>
        <p:txBody>
          <a:bodyPr wrap="none" rtlCol="0">
            <a:spAutoFit/>
          </a:bodyPr>
          <a:lstStyle/>
          <a:p>
            <a:r>
              <a:rPr lang="en-AT" dirty="0"/>
              <a:t>…</a:t>
            </a:r>
          </a:p>
        </p:txBody>
      </p:sp>
      <p:sp>
        <p:nvSpPr>
          <p:cNvPr id="34" name="TextBox 33">
            <a:extLst>
              <a:ext uri="{FF2B5EF4-FFF2-40B4-BE49-F238E27FC236}">
                <a16:creationId xmlns:a16="http://schemas.microsoft.com/office/drawing/2014/main" id="{C30545BB-4A2C-5FD7-8716-51003C5D37C8}"/>
              </a:ext>
            </a:extLst>
          </p:cNvPr>
          <p:cNvSpPr txBox="1"/>
          <p:nvPr/>
        </p:nvSpPr>
        <p:spPr>
          <a:xfrm rot="419256">
            <a:off x="4008907" y="4246569"/>
            <a:ext cx="821059" cy="369332"/>
          </a:xfrm>
          <a:prstGeom prst="rect">
            <a:avLst/>
          </a:prstGeom>
          <a:noFill/>
        </p:spPr>
        <p:txBody>
          <a:bodyPr wrap="none" rtlCol="0">
            <a:spAutoFit/>
          </a:bodyPr>
          <a:lstStyle/>
          <a:p>
            <a:r>
              <a:rPr lang="en-AT" dirty="0"/>
              <a:t>hasCar</a:t>
            </a:r>
          </a:p>
        </p:txBody>
      </p:sp>
      <p:cxnSp>
        <p:nvCxnSpPr>
          <p:cNvPr id="35" name="Straight Arrow Connector 34">
            <a:extLst>
              <a:ext uri="{FF2B5EF4-FFF2-40B4-BE49-F238E27FC236}">
                <a16:creationId xmlns:a16="http://schemas.microsoft.com/office/drawing/2014/main" id="{77F223E3-0F4D-C602-611B-9098A2E6307B}"/>
              </a:ext>
            </a:extLst>
          </p:cNvPr>
          <p:cNvCxnSpPr>
            <a:cxnSpLocks/>
            <a:stCxn id="5" idx="1"/>
          </p:cNvCxnSpPr>
          <p:nvPr/>
        </p:nvCxnSpPr>
        <p:spPr>
          <a:xfrm flipH="1">
            <a:off x="983837" y="4246569"/>
            <a:ext cx="895762" cy="906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B473DAF-DF4E-D52A-B76C-BCC6D532FB4A}"/>
              </a:ext>
            </a:extLst>
          </p:cNvPr>
          <p:cNvSpPr txBox="1"/>
          <p:nvPr/>
        </p:nvSpPr>
        <p:spPr>
          <a:xfrm rot="419256">
            <a:off x="1140021" y="4550505"/>
            <a:ext cx="603050" cy="369332"/>
          </a:xfrm>
          <a:prstGeom prst="rect">
            <a:avLst/>
          </a:prstGeom>
          <a:noFill/>
        </p:spPr>
        <p:txBody>
          <a:bodyPr wrap="none" rtlCol="0">
            <a:spAutoFit/>
          </a:bodyPr>
          <a:lstStyle/>
          <a:p>
            <a:r>
              <a:rPr lang="en-AT" dirty="0"/>
              <a:t>type</a:t>
            </a:r>
          </a:p>
        </p:txBody>
      </p:sp>
      <p:sp>
        <p:nvSpPr>
          <p:cNvPr id="43" name="Rectangle 42">
            <a:extLst>
              <a:ext uri="{FF2B5EF4-FFF2-40B4-BE49-F238E27FC236}">
                <a16:creationId xmlns:a16="http://schemas.microsoft.com/office/drawing/2014/main" id="{B6770B09-CEBF-2A75-7BA0-0EB9F94D6235}"/>
              </a:ext>
            </a:extLst>
          </p:cNvPr>
          <p:cNvSpPr/>
          <p:nvPr/>
        </p:nvSpPr>
        <p:spPr>
          <a:xfrm>
            <a:off x="222148" y="5184269"/>
            <a:ext cx="1501744" cy="3069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RailjetExpress</a:t>
            </a:r>
          </a:p>
        </p:txBody>
      </p:sp>
      <p:sp>
        <p:nvSpPr>
          <p:cNvPr id="44" name="TextBox 43">
            <a:extLst>
              <a:ext uri="{FF2B5EF4-FFF2-40B4-BE49-F238E27FC236}">
                <a16:creationId xmlns:a16="http://schemas.microsoft.com/office/drawing/2014/main" id="{C5EE73BE-9BA0-6BD3-3D22-6BC928A0FC50}"/>
              </a:ext>
            </a:extLst>
          </p:cNvPr>
          <p:cNvSpPr txBox="1"/>
          <p:nvPr/>
        </p:nvSpPr>
        <p:spPr>
          <a:xfrm rot="419256">
            <a:off x="7846201" y="5448058"/>
            <a:ext cx="913520" cy="369332"/>
          </a:xfrm>
          <a:prstGeom prst="rect">
            <a:avLst/>
          </a:prstGeom>
          <a:noFill/>
        </p:spPr>
        <p:txBody>
          <a:bodyPr wrap="none" rtlCol="0">
            <a:spAutoFit/>
          </a:bodyPr>
          <a:lstStyle/>
          <a:p>
            <a:r>
              <a:rPr lang="en-AT" dirty="0"/>
              <a:t>hasSeat</a:t>
            </a:r>
          </a:p>
        </p:txBody>
      </p:sp>
      <p:sp>
        <p:nvSpPr>
          <p:cNvPr id="45" name="Rectangle 44">
            <a:extLst>
              <a:ext uri="{FF2B5EF4-FFF2-40B4-BE49-F238E27FC236}">
                <a16:creationId xmlns:a16="http://schemas.microsoft.com/office/drawing/2014/main" id="{14661533-0C29-F4FB-7227-7C191C044A8E}"/>
              </a:ext>
            </a:extLst>
          </p:cNvPr>
          <p:cNvSpPr/>
          <p:nvPr/>
        </p:nvSpPr>
        <p:spPr>
          <a:xfrm>
            <a:off x="7446818" y="5851561"/>
            <a:ext cx="1009526" cy="4777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103</a:t>
            </a:r>
          </a:p>
        </p:txBody>
      </p:sp>
      <p:sp>
        <p:nvSpPr>
          <p:cNvPr id="3" name="TextBox 2">
            <a:extLst>
              <a:ext uri="{FF2B5EF4-FFF2-40B4-BE49-F238E27FC236}">
                <a16:creationId xmlns:a16="http://schemas.microsoft.com/office/drawing/2014/main" id="{8CED958F-C6D4-893D-6EBE-74F9D21594FD}"/>
              </a:ext>
            </a:extLst>
          </p:cNvPr>
          <p:cNvSpPr txBox="1"/>
          <p:nvPr/>
        </p:nvSpPr>
        <p:spPr>
          <a:xfrm>
            <a:off x="443884" y="1996508"/>
            <a:ext cx="6096000" cy="369332"/>
          </a:xfrm>
          <a:prstGeom prst="rect">
            <a:avLst/>
          </a:prstGeom>
          <a:noFill/>
        </p:spPr>
        <p:txBody>
          <a:bodyPr wrap="square">
            <a:spAutoFit/>
          </a:bodyPr>
          <a:lstStyle/>
          <a:p>
            <a:r>
              <a:rPr lang="en-AT" dirty="0"/>
              <a:t>Even seemingly static data no longer valid:</a:t>
            </a:r>
          </a:p>
        </p:txBody>
      </p:sp>
    </p:spTree>
    <p:extLst>
      <p:ext uri="{BB962C8B-B14F-4D97-AF65-F5344CB8AC3E}">
        <p14:creationId xmlns:p14="http://schemas.microsoft.com/office/powerpoint/2010/main" val="1862564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61B23-F23C-EFE9-B01B-75D2E7734BBF}"/>
              </a:ext>
            </a:extLst>
          </p:cNvPr>
          <p:cNvSpPr>
            <a:spLocks noGrp="1"/>
          </p:cNvSpPr>
          <p:nvPr>
            <p:ph type="title"/>
          </p:nvPr>
        </p:nvSpPr>
        <p:spPr/>
        <p:txBody>
          <a:bodyPr/>
          <a:lstStyle/>
          <a:p>
            <a:r>
              <a:rPr lang="en-AT" dirty="0"/>
              <a:t>wish I had more time to prepare for the talk…</a:t>
            </a:r>
            <a:br>
              <a:rPr lang="en-AT" dirty="0"/>
            </a:br>
            <a:r>
              <a:rPr lang="en-AT" dirty="0"/>
              <a:t>… but I was hit by dynamic events</a:t>
            </a:r>
          </a:p>
        </p:txBody>
      </p:sp>
      <p:pic>
        <p:nvPicPr>
          <p:cNvPr id="4" name="Picture 3">
            <a:extLst>
              <a:ext uri="{FF2B5EF4-FFF2-40B4-BE49-F238E27FC236}">
                <a16:creationId xmlns:a16="http://schemas.microsoft.com/office/drawing/2014/main" id="{B683964E-EE66-F564-F486-7BB534A789C2}"/>
              </a:ext>
            </a:extLst>
          </p:cNvPr>
          <p:cNvPicPr>
            <a:picLocks noChangeAspect="1"/>
          </p:cNvPicPr>
          <p:nvPr/>
        </p:nvPicPr>
        <p:blipFill>
          <a:blip r:embed="rId2"/>
          <a:stretch>
            <a:fillRect/>
          </a:stretch>
        </p:blipFill>
        <p:spPr>
          <a:xfrm>
            <a:off x="838200" y="2446956"/>
            <a:ext cx="10071112" cy="636070"/>
          </a:xfrm>
          <a:prstGeom prst="rect">
            <a:avLst/>
          </a:prstGeom>
        </p:spPr>
      </p:pic>
      <p:sp>
        <p:nvSpPr>
          <p:cNvPr id="33" name="TextBox 32">
            <a:extLst>
              <a:ext uri="{FF2B5EF4-FFF2-40B4-BE49-F238E27FC236}">
                <a16:creationId xmlns:a16="http://schemas.microsoft.com/office/drawing/2014/main" id="{11436805-CDED-595B-197F-86E92409526B}"/>
              </a:ext>
            </a:extLst>
          </p:cNvPr>
          <p:cNvSpPr txBox="1"/>
          <p:nvPr/>
        </p:nvSpPr>
        <p:spPr>
          <a:xfrm>
            <a:off x="10041514" y="4968407"/>
            <a:ext cx="343364" cy="369332"/>
          </a:xfrm>
          <a:prstGeom prst="rect">
            <a:avLst/>
          </a:prstGeom>
          <a:noFill/>
        </p:spPr>
        <p:txBody>
          <a:bodyPr wrap="none" rtlCol="0">
            <a:spAutoFit/>
          </a:bodyPr>
          <a:lstStyle/>
          <a:p>
            <a:r>
              <a:rPr lang="en-AT" dirty="0"/>
              <a:t>…</a:t>
            </a:r>
          </a:p>
        </p:txBody>
      </p:sp>
      <p:sp>
        <p:nvSpPr>
          <p:cNvPr id="3" name="Rectangle 2">
            <a:extLst>
              <a:ext uri="{FF2B5EF4-FFF2-40B4-BE49-F238E27FC236}">
                <a16:creationId xmlns:a16="http://schemas.microsoft.com/office/drawing/2014/main" id="{FDE33869-1541-8BE3-3507-45BF1A9309BE}"/>
              </a:ext>
            </a:extLst>
          </p:cNvPr>
          <p:cNvSpPr/>
          <p:nvPr/>
        </p:nvSpPr>
        <p:spPr>
          <a:xfrm>
            <a:off x="1879599" y="3928534"/>
            <a:ext cx="1009526" cy="6360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Train RJX565</a:t>
            </a:r>
          </a:p>
        </p:txBody>
      </p:sp>
      <p:cxnSp>
        <p:nvCxnSpPr>
          <p:cNvPr id="6" name="Straight Arrow Connector 5">
            <a:extLst>
              <a:ext uri="{FF2B5EF4-FFF2-40B4-BE49-F238E27FC236}">
                <a16:creationId xmlns:a16="http://schemas.microsoft.com/office/drawing/2014/main" id="{EA7BE601-4007-A73F-A7A5-3D1F8F0D5E9B}"/>
              </a:ext>
            </a:extLst>
          </p:cNvPr>
          <p:cNvCxnSpPr>
            <a:cxnSpLocks/>
            <a:stCxn id="3" idx="3"/>
            <a:endCxn id="7" idx="0"/>
          </p:cNvCxnSpPr>
          <p:nvPr/>
        </p:nvCxnSpPr>
        <p:spPr>
          <a:xfrm>
            <a:off x="2889125" y="4246569"/>
            <a:ext cx="774202" cy="504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1E1371C-10F0-3080-A181-8F6460BC2599}"/>
              </a:ext>
            </a:extLst>
          </p:cNvPr>
          <p:cNvSpPr/>
          <p:nvPr/>
        </p:nvSpPr>
        <p:spPr>
          <a:xfrm>
            <a:off x="3158564" y="4750871"/>
            <a:ext cx="1009526" cy="6360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Car26</a:t>
            </a:r>
          </a:p>
        </p:txBody>
      </p:sp>
      <p:sp>
        <p:nvSpPr>
          <p:cNvPr id="8" name="Rectangle 7">
            <a:extLst>
              <a:ext uri="{FF2B5EF4-FFF2-40B4-BE49-F238E27FC236}">
                <a16:creationId xmlns:a16="http://schemas.microsoft.com/office/drawing/2014/main" id="{ED25A3E0-06EE-96C0-7691-8028588034DE}"/>
              </a:ext>
            </a:extLst>
          </p:cNvPr>
          <p:cNvSpPr/>
          <p:nvPr/>
        </p:nvSpPr>
        <p:spPr>
          <a:xfrm>
            <a:off x="4623926" y="4750871"/>
            <a:ext cx="1009526" cy="6360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Car27</a:t>
            </a:r>
          </a:p>
        </p:txBody>
      </p:sp>
      <p:cxnSp>
        <p:nvCxnSpPr>
          <p:cNvPr id="14" name="Straight Arrow Connector 13">
            <a:extLst>
              <a:ext uri="{FF2B5EF4-FFF2-40B4-BE49-F238E27FC236}">
                <a16:creationId xmlns:a16="http://schemas.microsoft.com/office/drawing/2014/main" id="{CC2C9527-7A49-70F0-0329-21C5825F4E0D}"/>
              </a:ext>
            </a:extLst>
          </p:cNvPr>
          <p:cNvCxnSpPr>
            <a:cxnSpLocks/>
            <a:stCxn id="3" idx="3"/>
            <a:endCxn id="8" idx="0"/>
          </p:cNvCxnSpPr>
          <p:nvPr/>
        </p:nvCxnSpPr>
        <p:spPr>
          <a:xfrm>
            <a:off x="2889125" y="4246569"/>
            <a:ext cx="2239564" cy="504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DF4F528-3456-3F97-F0AB-9F5B19F1E42D}"/>
              </a:ext>
            </a:extLst>
          </p:cNvPr>
          <p:cNvSpPr txBox="1"/>
          <p:nvPr/>
        </p:nvSpPr>
        <p:spPr>
          <a:xfrm>
            <a:off x="5848871" y="5017609"/>
            <a:ext cx="343364" cy="369332"/>
          </a:xfrm>
          <a:prstGeom prst="rect">
            <a:avLst/>
          </a:prstGeom>
          <a:noFill/>
        </p:spPr>
        <p:txBody>
          <a:bodyPr wrap="none" rtlCol="0">
            <a:spAutoFit/>
          </a:bodyPr>
          <a:lstStyle/>
          <a:p>
            <a:r>
              <a:rPr lang="en-AT" dirty="0"/>
              <a:t>…</a:t>
            </a:r>
          </a:p>
        </p:txBody>
      </p:sp>
      <p:sp>
        <p:nvSpPr>
          <p:cNvPr id="21" name="TextBox 20">
            <a:extLst>
              <a:ext uri="{FF2B5EF4-FFF2-40B4-BE49-F238E27FC236}">
                <a16:creationId xmlns:a16="http://schemas.microsoft.com/office/drawing/2014/main" id="{50B3C4D6-753D-6A4E-5EC2-850467380703}"/>
              </a:ext>
            </a:extLst>
          </p:cNvPr>
          <p:cNvSpPr txBox="1"/>
          <p:nvPr/>
        </p:nvSpPr>
        <p:spPr>
          <a:xfrm rot="419256">
            <a:off x="4008907" y="4246569"/>
            <a:ext cx="821059" cy="369332"/>
          </a:xfrm>
          <a:prstGeom prst="rect">
            <a:avLst/>
          </a:prstGeom>
          <a:noFill/>
        </p:spPr>
        <p:txBody>
          <a:bodyPr wrap="none" rtlCol="0">
            <a:spAutoFit/>
          </a:bodyPr>
          <a:lstStyle/>
          <a:p>
            <a:r>
              <a:rPr lang="en-AT" dirty="0"/>
              <a:t>hasCar</a:t>
            </a:r>
          </a:p>
        </p:txBody>
      </p:sp>
      <p:cxnSp>
        <p:nvCxnSpPr>
          <p:cNvPr id="22" name="Straight Arrow Connector 21">
            <a:extLst>
              <a:ext uri="{FF2B5EF4-FFF2-40B4-BE49-F238E27FC236}">
                <a16:creationId xmlns:a16="http://schemas.microsoft.com/office/drawing/2014/main" id="{5C0C966F-321A-19B2-28C9-8B6B887C8376}"/>
              </a:ext>
            </a:extLst>
          </p:cNvPr>
          <p:cNvCxnSpPr>
            <a:cxnSpLocks/>
            <a:stCxn id="3" idx="1"/>
          </p:cNvCxnSpPr>
          <p:nvPr/>
        </p:nvCxnSpPr>
        <p:spPr>
          <a:xfrm flipH="1">
            <a:off x="983837" y="4246569"/>
            <a:ext cx="895762" cy="906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AE02431-7B8F-DC77-4B6B-7EE8E5195149}"/>
              </a:ext>
            </a:extLst>
          </p:cNvPr>
          <p:cNvSpPr txBox="1"/>
          <p:nvPr/>
        </p:nvSpPr>
        <p:spPr>
          <a:xfrm rot="419256">
            <a:off x="1140021" y="4550505"/>
            <a:ext cx="603050" cy="369332"/>
          </a:xfrm>
          <a:prstGeom prst="rect">
            <a:avLst/>
          </a:prstGeom>
          <a:noFill/>
        </p:spPr>
        <p:txBody>
          <a:bodyPr wrap="none" rtlCol="0">
            <a:spAutoFit/>
          </a:bodyPr>
          <a:lstStyle/>
          <a:p>
            <a:r>
              <a:rPr lang="en-AT" dirty="0"/>
              <a:t>type</a:t>
            </a:r>
          </a:p>
        </p:txBody>
      </p:sp>
      <p:sp>
        <p:nvSpPr>
          <p:cNvPr id="24" name="Rectangle 23">
            <a:extLst>
              <a:ext uri="{FF2B5EF4-FFF2-40B4-BE49-F238E27FC236}">
                <a16:creationId xmlns:a16="http://schemas.microsoft.com/office/drawing/2014/main" id="{A02944FE-4AF5-6699-EA57-31A91B449571}"/>
              </a:ext>
            </a:extLst>
          </p:cNvPr>
          <p:cNvSpPr/>
          <p:nvPr/>
        </p:nvSpPr>
        <p:spPr>
          <a:xfrm>
            <a:off x="222148" y="5184269"/>
            <a:ext cx="1501744" cy="3069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RailjetExpress</a:t>
            </a:r>
          </a:p>
        </p:txBody>
      </p:sp>
      <p:sp>
        <p:nvSpPr>
          <p:cNvPr id="30" name="Rectangle 29">
            <a:extLst>
              <a:ext uri="{FF2B5EF4-FFF2-40B4-BE49-F238E27FC236}">
                <a16:creationId xmlns:a16="http://schemas.microsoft.com/office/drawing/2014/main" id="{6AE50BFB-3CB5-32CC-C9B5-400CA7E1C753}"/>
              </a:ext>
            </a:extLst>
          </p:cNvPr>
          <p:cNvSpPr/>
          <p:nvPr/>
        </p:nvSpPr>
        <p:spPr>
          <a:xfrm>
            <a:off x="7446818" y="5851561"/>
            <a:ext cx="1009526" cy="477724"/>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T" dirty="0"/>
              <a:t>103</a:t>
            </a:r>
          </a:p>
        </p:txBody>
      </p:sp>
      <p:sp>
        <p:nvSpPr>
          <p:cNvPr id="31" name="Rectangle 30">
            <a:extLst>
              <a:ext uri="{FF2B5EF4-FFF2-40B4-BE49-F238E27FC236}">
                <a16:creationId xmlns:a16="http://schemas.microsoft.com/office/drawing/2014/main" id="{C8971D7A-9B3A-F86C-FD22-10E5FA5F2321}"/>
              </a:ext>
            </a:extLst>
          </p:cNvPr>
          <p:cNvSpPr/>
          <p:nvPr/>
        </p:nvSpPr>
        <p:spPr>
          <a:xfrm>
            <a:off x="6096000" y="2278749"/>
            <a:ext cx="5257800" cy="11509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cxnSp>
        <p:nvCxnSpPr>
          <p:cNvPr id="37" name="Straight Connector 36">
            <a:extLst>
              <a:ext uri="{FF2B5EF4-FFF2-40B4-BE49-F238E27FC236}">
                <a16:creationId xmlns:a16="http://schemas.microsoft.com/office/drawing/2014/main" id="{7DDBCA3F-45C4-4536-E394-F351E18F7585}"/>
              </a:ext>
            </a:extLst>
          </p:cNvPr>
          <p:cNvCxnSpPr>
            <a:cxnSpLocks/>
          </p:cNvCxnSpPr>
          <p:nvPr/>
        </p:nvCxnSpPr>
        <p:spPr>
          <a:xfrm>
            <a:off x="7247467" y="5653679"/>
            <a:ext cx="1328685" cy="839196"/>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38" name="Straight Connector 37">
            <a:extLst>
              <a:ext uri="{FF2B5EF4-FFF2-40B4-BE49-F238E27FC236}">
                <a16:creationId xmlns:a16="http://schemas.microsoft.com/office/drawing/2014/main" id="{EE64C4C8-9A5D-299D-EADD-257BF5646026}"/>
              </a:ext>
            </a:extLst>
          </p:cNvPr>
          <p:cNvCxnSpPr>
            <a:cxnSpLocks/>
          </p:cNvCxnSpPr>
          <p:nvPr/>
        </p:nvCxnSpPr>
        <p:spPr>
          <a:xfrm flipV="1">
            <a:off x="7247467" y="5653679"/>
            <a:ext cx="1328685" cy="839196"/>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49" name="TextBox 48">
            <a:extLst>
              <a:ext uri="{FF2B5EF4-FFF2-40B4-BE49-F238E27FC236}">
                <a16:creationId xmlns:a16="http://schemas.microsoft.com/office/drawing/2014/main" id="{8367D7C7-7B08-4071-7142-573993117C4B}"/>
              </a:ext>
            </a:extLst>
          </p:cNvPr>
          <p:cNvSpPr txBox="1"/>
          <p:nvPr/>
        </p:nvSpPr>
        <p:spPr>
          <a:xfrm>
            <a:off x="443884" y="1979575"/>
            <a:ext cx="6096000" cy="369332"/>
          </a:xfrm>
          <a:prstGeom prst="rect">
            <a:avLst/>
          </a:prstGeom>
          <a:noFill/>
        </p:spPr>
        <p:txBody>
          <a:bodyPr wrap="square">
            <a:spAutoFit/>
          </a:bodyPr>
          <a:lstStyle/>
          <a:p>
            <a:r>
              <a:rPr lang="en-AT" dirty="0"/>
              <a:t>Even seemingly static data no longer valid…</a:t>
            </a:r>
          </a:p>
        </p:txBody>
      </p:sp>
    </p:spTree>
    <p:extLst>
      <p:ext uri="{BB962C8B-B14F-4D97-AF65-F5344CB8AC3E}">
        <p14:creationId xmlns:p14="http://schemas.microsoft.com/office/powerpoint/2010/main" val="4209137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5655</TotalTime>
  <Words>1935</Words>
  <Application>Microsoft Macintosh PowerPoint</Application>
  <PresentationFormat>Widescreen</PresentationFormat>
  <Paragraphs>304</Paragraphs>
  <Slides>45</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Arial</vt:lpstr>
      <vt:lpstr>Calibri</vt:lpstr>
      <vt:lpstr>Calibri Light</vt:lpstr>
      <vt:lpstr>LMRoman10</vt:lpstr>
      <vt:lpstr>LMRoman8</vt:lpstr>
      <vt:lpstr>LMRoman9</vt:lpstr>
      <vt:lpstr>Lucida Calligraphy</vt:lpstr>
      <vt:lpstr>Verdana</vt:lpstr>
      <vt:lpstr>Wingdings</vt:lpstr>
      <vt:lpstr>Office Theme</vt:lpstr>
      <vt:lpstr>How Does Knowledge Evolve in Open Knowledge Graphs?</vt:lpstr>
      <vt:lpstr>wish I had more time to prepare for the talk… … but I was hit by dynamic events</vt:lpstr>
      <vt:lpstr>wish I had more time to prepare for the talk… … but I was hit by dynamic events</vt:lpstr>
      <vt:lpstr>wish I had more time to prepare for the talk… … but I was hit by dynamic events</vt:lpstr>
      <vt:lpstr>wish I had more time to prepare for the talk… … but I was hit by dynamic events</vt:lpstr>
      <vt:lpstr>wish I had more time to prepare for the talk… … but I was hit by dynamic events</vt:lpstr>
      <vt:lpstr>wish I had more time to prepare for the talk… … but I was hit by dynamic events</vt:lpstr>
      <vt:lpstr>wish I had more time to prepare for the talk… … but I was hit by dynamic events</vt:lpstr>
      <vt:lpstr>wish I had more time to prepare for the talk… … but I was hit by dynamic events</vt:lpstr>
      <vt:lpstr>wish I had more time to prepare for the talk… … but I was hit by dynamic events</vt:lpstr>
      <vt:lpstr>wish I had more time to prepare for the talk… … but I was hit by dynamic events…</vt:lpstr>
      <vt:lpstr>Thanks to my co-authors and to the new TGDK journal!</vt:lpstr>
      <vt:lpstr>What did I want to talk about?</vt:lpstr>
      <vt:lpstr>Open, collaborively edited KGs</vt:lpstr>
      <vt:lpstr>Main questions:</vt:lpstr>
      <vt:lpstr>What dimensions does evolution have at all?</vt:lpstr>
      <vt:lpstr>What dimensions does evolution have at all?</vt:lpstr>
      <vt:lpstr>What dimensions does evolution have at all?</vt:lpstr>
      <vt:lpstr>What dimensions does evolution have at all?</vt:lpstr>
      <vt:lpstr>What dimensions does evolution have at all?</vt:lpstr>
      <vt:lpstr>What dimensions does evolution have at all?</vt:lpstr>
      <vt:lpstr>What dimensions does evolution have at all?</vt:lpstr>
      <vt:lpstr>What dimensions does evolution have at all?</vt:lpstr>
      <vt:lpstr>Availability of Dbpedia and Wikidata:</vt:lpstr>
      <vt:lpstr>Note: additional Caveat:</vt:lpstr>
      <vt:lpstr>Another approach (for dbpedia):</vt:lpstr>
      <vt:lpstr>Another Open Question:</vt:lpstr>
      <vt:lpstr>Wikis</vt:lpstr>
      <vt:lpstr>How many Semantic MediaWikis? SMW Cloud (1458 wikis)</vt:lpstr>
      <vt:lpstr>SMW Cloud:</vt:lpstr>
      <vt:lpstr>What dimensions does evolution have at all?</vt:lpstr>
      <vt:lpstr>Underlying Collaborative KG-Creation Processes</vt:lpstr>
      <vt:lpstr>Possible further directions to analyse collaboration in more detail:</vt:lpstr>
      <vt:lpstr>Possible further directions to analyse collaboration in more detail:</vt:lpstr>
      <vt:lpstr>Main questions:</vt:lpstr>
      <vt:lpstr>From static metrics to dynamic metrics</vt:lpstr>
      <vt:lpstr>From static metrics to dynamic metrics</vt:lpstr>
      <vt:lpstr>Challenge: What do these metrics tell us over time?</vt:lpstr>
      <vt:lpstr>More Open question(s)</vt:lpstr>
      <vt:lpstr>Reasoning+Constraints in Wikidata:   OWL?</vt:lpstr>
      <vt:lpstr>Reasoning+Constraints in Wikidata:   SHACL?</vt:lpstr>
      <vt:lpstr>Reasoning+Constraints in Wikidata:   SHACL?</vt:lpstr>
      <vt:lpstr>Main questions:</vt:lpstr>
      <vt:lpstr>Do we have the right techniques to process evolving KGs? </vt:lpstr>
      <vt:lpstr>Some take home messages: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Does Knowledge Evolve in Open Knowledge Graphs?</dc:title>
  <dc:creator>Polleres, Axel</dc:creator>
  <cp:lastModifiedBy>Polleres, Axel</cp:lastModifiedBy>
  <cp:revision>235</cp:revision>
  <dcterms:created xsi:type="dcterms:W3CDTF">2023-11-30T07:05:15Z</dcterms:created>
  <dcterms:modified xsi:type="dcterms:W3CDTF">2024-02-06T08:57:17Z</dcterms:modified>
</cp:coreProperties>
</file>